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Style clair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014" autoAdjust="0"/>
    <p:restoredTop sz="79625" autoAdjust="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E47CBF-2DAC-43B8-9D03-92597F903D58}" type="datetimeFigureOut">
              <a:rPr lang="fr-FR" smtClean="0"/>
              <a:t>20/06/2016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B930CB-5560-4686-84AF-40963357396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90592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Thibaut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B930CB-5560-4686-84AF-409633573969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89154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Tomtom</a:t>
            </a:r>
            <a:r>
              <a:rPr lang="fr-FR" dirty="0"/>
              <a:t> &amp; Thibaut</a:t>
            </a:r>
          </a:p>
          <a:p>
            <a:endParaRPr lang="fr-FR" dirty="0"/>
          </a:p>
          <a:p>
            <a:r>
              <a:rPr lang="fr-FR" dirty="0"/>
              <a:t>Pourquoi avoir choisi les indices et comment</a:t>
            </a:r>
            <a:r>
              <a:rPr lang="fr-FR" baseline="0" dirty="0"/>
              <a:t> </a:t>
            </a:r>
            <a:endParaRPr lang="fr-FR" dirty="0"/>
          </a:p>
          <a:p>
            <a:endParaRPr lang="fr-FR" dirty="0"/>
          </a:p>
          <a:p>
            <a:r>
              <a:rPr lang="fr-FR" dirty="0"/>
              <a:t>Thibaut -&gt; comment on décrit les indices</a:t>
            </a:r>
          </a:p>
          <a:p>
            <a:r>
              <a:rPr lang="fr-FR" dirty="0" err="1"/>
              <a:t>Tomtom</a:t>
            </a:r>
            <a:r>
              <a:rPr lang="fr-FR" dirty="0"/>
              <a:t> -&gt; comment on lit les fichiers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B930CB-5560-4686-84AF-409633573969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84176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Clémence la folle et </a:t>
            </a:r>
            <a:r>
              <a:rPr lang="fr-FR" dirty="0" err="1"/>
              <a:t>Floflo</a:t>
            </a:r>
            <a:r>
              <a:rPr lang="fr-FR" dirty="0"/>
              <a:t> l’</a:t>
            </a:r>
            <a:r>
              <a:rPr lang="fr-FR" dirty="0" err="1"/>
              <a:t>asticouille</a:t>
            </a:r>
            <a:endParaRPr lang="fr-FR" dirty="0"/>
          </a:p>
          <a:p>
            <a:endParaRPr lang="fr-FR" dirty="0"/>
          </a:p>
          <a:p>
            <a:r>
              <a:rPr lang="fr-FR" dirty="0"/>
              <a:t>Pk</a:t>
            </a:r>
            <a:r>
              <a:rPr lang="fr-FR" baseline="0" dirty="0"/>
              <a:t> -&gt; tout le monde ne l’a pas fait, contents du </a:t>
            </a:r>
            <a:r>
              <a:rPr lang="fr-FR" baseline="0" dirty="0" err="1"/>
              <a:t>resultat</a:t>
            </a:r>
            <a:endParaRPr lang="fr-FR" baseline="0" dirty="0"/>
          </a:p>
          <a:p>
            <a:endParaRPr lang="fr-FR" baseline="0" dirty="0"/>
          </a:p>
          <a:p>
            <a:r>
              <a:rPr lang="fr-FR" baseline="0" dirty="0"/>
              <a:t>Clémence -&gt; situation des niveaux Utilisateur</a:t>
            </a:r>
          </a:p>
          <a:p>
            <a:r>
              <a:rPr lang="fr-FR" baseline="0" dirty="0" err="1"/>
              <a:t>Floflo</a:t>
            </a:r>
            <a:r>
              <a:rPr lang="fr-FR" baseline="0" dirty="0"/>
              <a:t> -&gt; comment je l’ai développé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B930CB-5560-4686-84AF-409633573969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52266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Thomas le </a:t>
            </a:r>
            <a:r>
              <a:rPr lang="fr-FR" dirty="0" err="1"/>
              <a:t>rageux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B930CB-5560-4686-84AF-409633573969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93004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Clémence parce qu’elle a suivi les cours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B930CB-5560-4686-84AF-409633573969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29093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Thibaut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B930CB-5560-4686-84AF-409633573969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24073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Thomas</a:t>
            </a:r>
            <a:r>
              <a:rPr lang="fr-FR" baseline="0" dirty="0"/>
              <a:t> -&gt; Répartition</a:t>
            </a:r>
          </a:p>
          <a:p>
            <a:r>
              <a:rPr lang="fr-FR" baseline="0" dirty="0"/>
              <a:t>Clémence -&gt; Règles établies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B930CB-5560-4686-84AF-409633573969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23756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Thibaut</a:t>
            </a:r>
            <a:r>
              <a:rPr lang="fr-FR" baseline="0" dirty="0"/>
              <a:t> -&gt; </a:t>
            </a:r>
            <a:r>
              <a:rPr lang="fr-FR" baseline="0" dirty="0" err="1"/>
              <a:t>github</a:t>
            </a:r>
            <a:r>
              <a:rPr lang="fr-FR" baseline="0" dirty="0"/>
              <a:t> &amp; </a:t>
            </a:r>
            <a:r>
              <a:rPr lang="fr-FR" baseline="0" dirty="0" err="1"/>
              <a:t>slack</a:t>
            </a:r>
            <a:endParaRPr lang="fr-FR" baseline="0" dirty="0"/>
          </a:p>
          <a:p>
            <a:r>
              <a:rPr lang="fr-FR" baseline="0" dirty="0"/>
              <a:t>Florian -&gt; le reste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B930CB-5560-4686-84AF-409633573969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79257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Clémence &amp; Thomas</a:t>
            </a:r>
          </a:p>
          <a:p>
            <a:r>
              <a:rPr lang="fr-FR" dirty="0"/>
              <a:t>Ce que ce projet nous a apporté :</a:t>
            </a:r>
          </a:p>
          <a:p>
            <a:pPr lvl="1"/>
            <a:r>
              <a:rPr lang="fr-FR" dirty="0"/>
              <a:t>Faire</a:t>
            </a:r>
            <a:r>
              <a:rPr lang="fr-FR" baseline="0" dirty="0"/>
              <a:t> projet de A à Z</a:t>
            </a:r>
            <a:endParaRPr lang="fr-FR" dirty="0"/>
          </a:p>
          <a:p>
            <a:pPr lvl="1"/>
            <a:r>
              <a:rPr lang="fr-FR" dirty="0"/>
              <a:t>Réussir</a:t>
            </a:r>
            <a:r>
              <a:rPr lang="fr-FR" baseline="0" dirty="0"/>
              <a:t> à s’organiser</a:t>
            </a:r>
            <a:endParaRPr lang="fr-FR" dirty="0"/>
          </a:p>
          <a:p>
            <a:pPr lvl="1"/>
            <a:r>
              <a:rPr lang="fr-FR" dirty="0"/>
              <a:t>Contexte</a:t>
            </a:r>
            <a:r>
              <a:rPr lang="fr-FR" baseline="0" dirty="0"/>
              <a:t> pro</a:t>
            </a:r>
          </a:p>
          <a:p>
            <a:pPr lvl="1"/>
            <a:r>
              <a:rPr lang="fr-FR" baseline="0" dirty="0"/>
              <a:t>Mise en pratique cours (CDIN, Expression, G Projets)</a:t>
            </a:r>
          </a:p>
          <a:p>
            <a:pPr lvl="1"/>
            <a:endParaRPr lang="fr-FR" baseline="0" dirty="0"/>
          </a:p>
          <a:p>
            <a:pPr lvl="0"/>
            <a:r>
              <a:rPr lang="fr-FR" dirty="0"/>
              <a:t>Thibaut &amp; </a:t>
            </a:r>
            <a:r>
              <a:rPr lang="fr-FR" dirty="0" err="1"/>
              <a:t>Floflo</a:t>
            </a:r>
            <a:endParaRPr lang="fr-FR" dirty="0"/>
          </a:p>
          <a:p>
            <a:r>
              <a:rPr lang="fr-FR" dirty="0"/>
              <a:t>Bilan:</a:t>
            </a:r>
          </a:p>
          <a:p>
            <a:pPr lvl="1"/>
            <a:r>
              <a:rPr lang="fr-FR" dirty="0"/>
              <a:t>Respect</a:t>
            </a:r>
            <a:r>
              <a:rPr lang="fr-FR" baseline="0" dirty="0"/>
              <a:t> </a:t>
            </a:r>
            <a:r>
              <a:rPr lang="fr-FR" baseline="0" dirty="0" err="1"/>
              <a:t>CdC</a:t>
            </a:r>
            <a:endParaRPr lang="fr-FR" dirty="0"/>
          </a:p>
          <a:p>
            <a:pPr lvl="1"/>
            <a:r>
              <a:rPr lang="fr-FR" dirty="0"/>
              <a:t>Tous les soucis</a:t>
            </a:r>
            <a:r>
              <a:rPr lang="fr-FR" baseline="0" dirty="0"/>
              <a:t> rencontrés résolus</a:t>
            </a:r>
          </a:p>
          <a:p>
            <a:pPr lvl="1"/>
            <a:r>
              <a:rPr lang="fr-FR" dirty="0"/>
              <a:t>Le jeu</a:t>
            </a:r>
            <a:r>
              <a:rPr lang="fr-FR" baseline="0" dirty="0"/>
              <a:t> est fluide et pas d’accroc ;) </a:t>
            </a:r>
          </a:p>
          <a:p>
            <a:pPr lvl="1"/>
            <a:endParaRPr lang="fr-FR" baseline="0" dirty="0"/>
          </a:p>
          <a:p>
            <a:pPr lvl="1"/>
            <a:r>
              <a:rPr lang="fr-FR" baseline="0" dirty="0"/>
              <a:t>Interface peu agréable </a:t>
            </a:r>
          </a:p>
          <a:p>
            <a:pPr lvl="1"/>
            <a:r>
              <a:rPr lang="fr-FR" baseline="0" dirty="0"/>
              <a:t>Soucis avec sauvegardes</a:t>
            </a:r>
          </a:p>
          <a:p>
            <a:pPr lvl="1"/>
            <a:r>
              <a:rPr lang="fr-FR" baseline="0" dirty="0"/>
              <a:t>Manque de maîtrise outils (bien savoir gérer ses outils est important)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B930CB-5560-4686-84AF-409633573969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7598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Thibaut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B930CB-5560-4686-84AF-409633573969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67619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err="1"/>
              <a:t>Obj</a:t>
            </a:r>
            <a:r>
              <a:rPr lang="fr-FR" dirty="0"/>
              <a:t> : Clémence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Disc : </a:t>
            </a:r>
            <a:r>
              <a:rPr lang="fr-FR" dirty="0" err="1"/>
              <a:t>Tomtom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B930CB-5560-4686-84AF-409633573969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61317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Florian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B930CB-5560-4686-84AF-409633573969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81833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Clémence dit</a:t>
            </a:r>
            <a:r>
              <a:rPr lang="fr-FR" baseline="0" dirty="0"/>
              <a:t> tout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B930CB-5560-4686-84AF-409633573969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39502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Florian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B930CB-5560-4686-84AF-409633573969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17227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Tomtom</a:t>
            </a:r>
            <a:endParaRPr lang="fr-FR" dirty="0"/>
          </a:p>
          <a:p>
            <a:endParaRPr lang="fr-FR" dirty="0"/>
          </a:p>
          <a:p>
            <a:r>
              <a:rPr lang="fr-FR" dirty="0"/>
              <a:t>Donner</a:t>
            </a:r>
            <a:r>
              <a:rPr lang="fr-FR" baseline="0" dirty="0"/>
              <a:t> les règles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B930CB-5560-4686-84AF-409633573969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56544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Thibaut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B930CB-5560-4686-84AF-409633573969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3097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Tous :D</a:t>
            </a:r>
          </a:p>
          <a:p>
            <a:r>
              <a:rPr lang="fr-FR" dirty="0"/>
              <a:t>Accueil -&gt; </a:t>
            </a:r>
            <a:r>
              <a:rPr lang="fr-FR" dirty="0" err="1"/>
              <a:t>Tomtom</a:t>
            </a:r>
            <a:endParaRPr lang="fr-FR" dirty="0"/>
          </a:p>
          <a:p>
            <a:r>
              <a:rPr lang="fr-FR" dirty="0"/>
              <a:t>Jeu &amp; Joueur      -&gt; Clémence</a:t>
            </a:r>
          </a:p>
          <a:p>
            <a:r>
              <a:rPr lang="fr-FR" dirty="0" err="1"/>
              <a:t>ChoixNiveau</a:t>
            </a:r>
            <a:r>
              <a:rPr lang="fr-FR" baseline="0" dirty="0"/>
              <a:t> -&gt; Thibaut</a:t>
            </a:r>
          </a:p>
          <a:p>
            <a:r>
              <a:rPr lang="fr-FR" baseline="0" dirty="0"/>
              <a:t>Editeur -&gt; </a:t>
            </a:r>
            <a:r>
              <a:rPr lang="fr-FR" baseline="0" dirty="0" err="1"/>
              <a:t>Floflo</a:t>
            </a:r>
            <a:r>
              <a:rPr lang="fr-FR" baseline="0" dirty="0"/>
              <a:t> l’</a:t>
            </a:r>
            <a:r>
              <a:rPr lang="fr-FR" baseline="0" dirty="0" err="1"/>
              <a:t>asticouille</a:t>
            </a:r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B930CB-5560-4686-84AF-409633573969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5308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Clémence (la folle)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B930CB-5560-4686-84AF-409633573969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42418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 de Présen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3173386" y="2662182"/>
            <a:ext cx="7391403" cy="1457440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9136" y="457199"/>
            <a:ext cx="1734664" cy="773083"/>
          </a:xfrm>
          <a:prstGeom prst="rect">
            <a:avLst/>
          </a:prstGeom>
        </p:spPr>
      </p:pic>
      <p:sp>
        <p:nvSpPr>
          <p:cNvPr id="17" name="ZoneTexte 16"/>
          <p:cNvSpPr txBox="1"/>
          <p:nvPr userDrawn="1"/>
        </p:nvSpPr>
        <p:spPr>
          <a:xfrm>
            <a:off x="974827" y="320521"/>
            <a:ext cx="30590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Département</a:t>
            </a:r>
            <a:r>
              <a:rPr lang="fr-FR" sz="1400" b="0" baseline="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Informatique</a:t>
            </a:r>
          </a:p>
          <a:p>
            <a:pPr algn="ctr"/>
            <a:r>
              <a:rPr lang="fr-FR" sz="1400" b="0" baseline="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IUT </a:t>
            </a:r>
            <a:r>
              <a:rPr lang="fr-FR" sz="1400" b="0" baseline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Du Havre</a:t>
            </a:r>
            <a:endParaRPr lang="fr-FR" sz="1400" b="0" dirty="0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18" name="ZoneTexte 17"/>
          <p:cNvSpPr txBox="1"/>
          <p:nvPr userDrawn="1"/>
        </p:nvSpPr>
        <p:spPr>
          <a:xfrm>
            <a:off x="5346684" y="397465"/>
            <a:ext cx="2959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latin typeface="Lato "/>
                <a:ea typeface="Lato Light" panose="020F0502020204030203" pitchFamily="34" charset="0"/>
                <a:cs typeface="Lato Light" panose="020F0502020204030203" pitchFamily="34" charset="0"/>
              </a:rPr>
              <a:t>DUT</a:t>
            </a:r>
            <a:r>
              <a:rPr lang="fr-FR" baseline="0" dirty="0">
                <a:latin typeface="Lato "/>
                <a:ea typeface="Lato Light" panose="020F0502020204030203" pitchFamily="34" charset="0"/>
                <a:cs typeface="Lato Light" panose="020F0502020204030203" pitchFamily="34" charset="0"/>
              </a:rPr>
              <a:t> Informatique</a:t>
            </a:r>
            <a:endParaRPr lang="fr-FR" dirty="0">
              <a:latin typeface="Lato 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19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979517" y="617347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1pPr>
          </a:lstStyle>
          <a:p>
            <a:fld id="{163D66D0-1EFF-4496-A6DC-F93BC19C011D}" type="datetime1">
              <a:rPr lang="fr-FR" smtClean="0"/>
              <a:pPr/>
              <a:t>20/06/2016</a:t>
            </a:fld>
            <a:endParaRPr lang="fr-FR" dirty="0"/>
          </a:p>
        </p:txBody>
      </p:sp>
      <p:sp>
        <p:nvSpPr>
          <p:cNvPr id="20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829051" y="6173470"/>
            <a:ext cx="4676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chemeClr val="tx1">
                    <a:lumMod val="75000"/>
                    <a:lumOff val="2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1pPr>
          </a:lstStyle>
          <a:p>
            <a:r>
              <a:rPr lang="fr-FR" dirty="0"/>
              <a:t>Boulant Florian | Di Gregorio Thomas | Edouard Clémence | Emion Thibaut</a:t>
            </a:r>
          </a:p>
        </p:txBody>
      </p:sp>
      <p:sp>
        <p:nvSpPr>
          <p:cNvPr id="21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17601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1pPr>
          </a:lstStyle>
          <a:p>
            <a:fld id="{0ADE2146-8652-47F7-AFDD-C381F0E342CE}" type="slidenum">
              <a:rPr lang="fr-FR" smtClean="0"/>
              <a:pPr/>
              <a:t>‹N°›</a:t>
            </a:fld>
            <a:r>
              <a:rPr lang="fr-FR" dirty="0"/>
              <a:t>/18</a:t>
            </a:r>
          </a:p>
        </p:txBody>
      </p:sp>
    </p:spTree>
    <p:extLst>
      <p:ext uri="{BB962C8B-B14F-4D97-AF65-F5344CB8AC3E}">
        <p14:creationId xmlns:p14="http://schemas.microsoft.com/office/powerpoint/2010/main" val="4172044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D66D0-1EFF-4496-A6DC-F93BC19C011D}" type="datetime1">
              <a:rPr lang="fr-FR" smtClean="0"/>
              <a:pPr/>
              <a:t>20/06/2016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Boulant Florian | Di Gregorio Thomas | Edouard Clémence | Emion Thibaut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dirty="0"/>
              <a:t> </a:t>
            </a:r>
            <a:fld id="{0ADE2146-8652-47F7-AFDD-C381F0E342CE}" type="slidenum">
              <a:rPr lang="fr-FR" smtClean="0"/>
              <a:pPr/>
              <a:t>‹N°›</a:t>
            </a:fld>
            <a:r>
              <a:rPr lang="fr-FR" dirty="0"/>
              <a:t>/18</a:t>
            </a:r>
          </a:p>
        </p:txBody>
      </p:sp>
      <p:pic>
        <p:nvPicPr>
          <p:cNvPr id="6" name="Imag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09563"/>
            <a:ext cx="1200150" cy="7378930"/>
          </a:xfrm>
          <a:prstGeom prst="rect">
            <a:avLst/>
          </a:prstGeom>
        </p:spPr>
      </p:pic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</p:nvPr>
        </p:nvSpPr>
        <p:spPr>
          <a:xfrm>
            <a:off x="3829051" y="85725"/>
            <a:ext cx="7524750" cy="7524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40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1pPr>
          </a:lstStyle>
          <a:p>
            <a:pPr lvl="0"/>
            <a:r>
              <a:rPr lang="fr-FR" dirty="0"/>
              <a:t>Conclusion</a:t>
            </a:r>
          </a:p>
        </p:txBody>
      </p:sp>
      <p:cxnSp>
        <p:nvCxnSpPr>
          <p:cNvPr id="11" name="Connecteur droit 10"/>
          <p:cNvCxnSpPr/>
          <p:nvPr userDrawn="1"/>
        </p:nvCxnSpPr>
        <p:spPr>
          <a:xfrm>
            <a:off x="600075" y="1720055"/>
            <a:ext cx="221456" cy="196725"/>
          </a:xfrm>
          <a:prstGeom prst="line">
            <a:avLst/>
          </a:prstGeom>
          <a:ln w="57150">
            <a:solidFill>
              <a:srgbClr val="25FF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 userDrawn="1"/>
        </p:nvCxnSpPr>
        <p:spPr>
          <a:xfrm>
            <a:off x="801688" y="1916780"/>
            <a:ext cx="629443" cy="0"/>
          </a:xfrm>
          <a:prstGeom prst="line">
            <a:avLst/>
          </a:prstGeom>
          <a:ln w="57150">
            <a:solidFill>
              <a:srgbClr val="25FF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ZoneTexte 17"/>
          <p:cNvSpPr txBox="1"/>
          <p:nvPr userDrawn="1"/>
        </p:nvSpPr>
        <p:spPr>
          <a:xfrm>
            <a:off x="801688" y="1552878"/>
            <a:ext cx="15875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Introduction</a:t>
            </a:r>
          </a:p>
        </p:txBody>
      </p:sp>
      <p:sp>
        <p:nvSpPr>
          <p:cNvPr id="24" name="ZoneTexte 23"/>
          <p:cNvSpPr txBox="1"/>
          <p:nvPr userDrawn="1"/>
        </p:nvSpPr>
        <p:spPr>
          <a:xfrm>
            <a:off x="785231" y="2202255"/>
            <a:ext cx="16039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Développement</a:t>
            </a:r>
          </a:p>
          <a:p>
            <a:r>
              <a:rPr lang="fr-FR" sz="16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du</a:t>
            </a:r>
            <a:r>
              <a:rPr lang="fr-FR" sz="1600" baseline="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projet</a:t>
            </a:r>
            <a:endParaRPr lang="fr-FR" sz="1600" dirty="0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27" name="ZoneTexte 26"/>
          <p:cNvSpPr txBox="1"/>
          <p:nvPr userDrawn="1"/>
        </p:nvSpPr>
        <p:spPr>
          <a:xfrm>
            <a:off x="785231" y="3208113"/>
            <a:ext cx="16039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Déroulement</a:t>
            </a:r>
          </a:p>
          <a:p>
            <a:r>
              <a:rPr lang="fr-FR" sz="16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du</a:t>
            </a:r>
            <a:r>
              <a:rPr lang="fr-FR" sz="1600" baseline="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projet</a:t>
            </a:r>
            <a:endParaRPr lang="fr-FR" sz="1600" dirty="0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cxnSp>
        <p:nvCxnSpPr>
          <p:cNvPr id="28" name="Connecteur droit 27"/>
          <p:cNvCxnSpPr/>
          <p:nvPr userDrawn="1"/>
        </p:nvCxnSpPr>
        <p:spPr>
          <a:xfrm>
            <a:off x="606027" y="4378251"/>
            <a:ext cx="221456" cy="196725"/>
          </a:xfrm>
          <a:prstGeom prst="line">
            <a:avLst/>
          </a:prstGeom>
          <a:ln w="57150">
            <a:solidFill>
              <a:srgbClr val="25FF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/>
          <p:cNvCxnSpPr/>
          <p:nvPr userDrawn="1"/>
        </p:nvCxnSpPr>
        <p:spPr>
          <a:xfrm>
            <a:off x="807640" y="4574976"/>
            <a:ext cx="599282" cy="0"/>
          </a:xfrm>
          <a:prstGeom prst="line">
            <a:avLst/>
          </a:prstGeom>
          <a:ln w="57150">
            <a:solidFill>
              <a:srgbClr val="25FF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ZoneTexte 29"/>
          <p:cNvSpPr txBox="1"/>
          <p:nvPr userDrawn="1"/>
        </p:nvSpPr>
        <p:spPr>
          <a:xfrm>
            <a:off x="818257" y="4205644"/>
            <a:ext cx="1580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Conclusion</a:t>
            </a:r>
          </a:p>
        </p:txBody>
      </p:sp>
      <p:cxnSp>
        <p:nvCxnSpPr>
          <p:cNvPr id="37" name="Connecteur droit 36"/>
          <p:cNvCxnSpPr/>
          <p:nvPr userDrawn="1"/>
        </p:nvCxnSpPr>
        <p:spPr>
          <a:xfrm>
            <a:off x="583618" y="2645217"/>
            <a:ext cx="221456" cy="196725"/>
          </a:xfrm>
          <a:prstGeom prst="line">
            <a:avLst/>
          </a:prstGeom>
          <a:ln w="57150">
            <a:solidFill>
              <a:srgbClr val="25FF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/>
          <p:cNvCxnSpPr/>
          <p:nvPr userDrawn="1"/>
        </p:nvCxnSpPr>
        <p:spPr>
          <a:xfrm>
            <a:off x="785231" y="2841942"/>
            <a:ext cx="629443" cy="0"/>
          </a:xfrm>
          <a:prstGeom prst="line">
            <a:avLst/>
          </a:prstGeom>
          <a:ln w="57150">
            <a:solidFill>
              <a:srgbClr val="25FF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38"/>
          <p:cNvCxnSpPr/>
          <p:nvPr userDrawn="1"/>
        </p:nvCxnSpPr>
        <p:spPr>
          <a:xfrm>
            <a:off x="583618" y="3635303"/>
            <a:ext cx="221456" cy="196725"/>
          </a:xfrm>
          <a:prstGeom prst="line">
            <a:avLst/>
          </a:prstGeom>
          <a:ln w="57150">
            <a:solidFill>
              <a:srgbClr val="25FF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39"/>
          <p:cNvCxnSpPr/>
          <p:nvPr userDrawn="1"/>
        </p:nvCxnSpPr>
        <p:spPr>
          <a:xfrm>
            <a:off x="785231" y="3832028"/>
            <a:ext cx="629443" cy="0"/>
          </a:xfrm>
          <a:prstGeom prst="line">
            <a:avLst/>
          </a:prstGeom>
          <a:ln w="57150">
            <a:solidFill>
              <a:srgbClr val="25FF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5950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 de Plan/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D66D0-1EFF-4496-A6DC-F93BC19C011D}" type="datetime1">
              <a:rPr lang="fr-FR" smtClean="0"/>
              <a:t>20/06/2016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Boulant Florian | Di Gregorio Thomas | Edouard Clémence | Emion Thibaut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E2146-8652-47F7-AFDD-C381F0E342CE}" type="slidenum">
              <a:rPr lang="fr-FR" smtClean="0"/>
              <a:pPr/>
              <a:t>‹N°›</a:t>
            </a:fld>
            <a:r>
              <a:rPr lang="fr-FR" dirty="0"/>
              <a:t>/18</a:t>
            </a:r>
          </a:p>
        </p:txBody>
      </p:sp>
      <p:pic>
        <p:nvPicPr>
          <p:cNvPr id="6" name="Imag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3173386" y="2662182"/>
            <a:ext cx="7391403" cy="1457440"/>
          </a:xfrm>
          <a:prstGeom prst="rect">
            <a:avLst/>
          </a:prstGeom>
        </p:spPr>
      </p:pic>
      <p:sp>
        <p:nvSpPr>
          <p:cNvPr id="14" name="Espace réservé du texte 13"/>
          <p:cNvSpPr>
            <a:spLocks noGrp="1"/>
          </p:cNvSpPr>
          <p:nvPr>
            <p:ph type="body" sz="quarter" idx="13"/>
          </p:nvPr>
        </p:nvSpPr>
        <p:spPr>
          <a:xfrm>
            <a:off x="1251036" y="171450"/>
            <a:ext cx="10658475" cy="923925"/>
          </a:xfrm>
          <a:prstGeom prst="rect">
            <a:avLst/>
          </a:prstGeom>
        </p:spPr>
        <p:txBody>
          <a:bodyPr/>
          <a:lstStyle>
            <a:lvl1pPr>
              <a:defRPr sz="400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1pPr>
            <a:lvl2pPr>
              <a:defRPr sz="400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2pPr>
            <a:lvl3pPr>
              <a:defRPr sz="400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3pPr>
            <a:lvl4pPr>
              <a:defRPr sz="400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4pPr>
            <a:lvl5pPr>
              <a:defRPr sz="400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5pPr>
          </a:lstStyle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734009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D66D0-1EFF-4496-A6DC-F93BC19C011D}" type="datetime1">
              <a:rPr lang="fr-FR" smtClean="0"/>
              <a:pPr/>
              <a:t>20/06/2016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Boulant Florian | Di Gregorio Thomas | Edouard Clémence | Emion Thibaut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E2146-8652-47F7-AFDD-C381F0E342CE}" type="slidenum">
              <a:rPr lang="fr-FR" smtClean="0"/>
              <a:pPr/>
              <a:t>‹N°›</a:t>
            </a:fld>
            <a:r>
              <a:rPr lang="fr-FR" dirty="0"/>
              <a:t>/18</a:t>
            </a:r>
          </a:p>
        </p:txBody>
      </p:sp>
      <p:pic>
        <p:nvPicPr>
          <p:cNvPr id="6" name="Imag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09563"/>
            <a:ext cx="1200150" cy="7378930"/>
          </a:xfrm>
          <a:prstGeom prst="rect">
            <a:avLst/>
          </a:prstGeom>
        </p:spPr>
      </p:pic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</p:nvPr>
        </p:nvSpPr>
        <p:spPr>
          <a:xfrm>
            <a:off x="1200150" y="85725"/>
            <a:ext cx="10401300" cy="7524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40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1pPr>
          </a:lstStyle>
          <a:p>
            <a:pPr lvl="0"/>
            <a:r>
              <a:rPr lang="fr-FR" dirty="0"/>
              <a:t>Titre</a:t>
            </a:r>
          </a:p>
        </p:txBody>
      </p:sp>
      <p:cxnSp>
        <p:nvCxnSpPr>
          <p:cNvPr id="11" name="Connecteur droit 10"/>
          <p:cNvCxnSpPr/>
          <p:nvPr userDrawn="1"/>
        </p:nvCxnSpPr>
        <p:spPr>
          <a:xfrm>
            <a:off x="600075" y="1720055"/>
            <a:ext cx="221456" cy="196725"/>
          </a:xfrm>
          <a:prstGeom prst="line">
            <a:avLst/>
          </a:prstGeom>
          <a:ln w="57150">
            <a:solidFill>
              <a:srgbClr val="25FF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 userDrawn="1"/>
        </p:nvCxnSpPr>
        <p:spPr>
          <a:xfrm>
            <a:off x="801688" y="1916780"/>
            <a:ext cx="629443" cy="0"/>
          </a:xfrm>
          <a:prstGeom prst="line">
            <a:avLst/>
          </a:prstGeom>
          <a:ln w="57150">
            <a:solidFill>
              <a:srgbClr val="25FF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ZoneTexte 17"/>
          <p:cNvSpPr txBox="1"/>
          <p:nvPr userDrawn="1"/>
        </p:nvSpPr>
        <p:spPr>
          <a:xfrm>
            <a:off x="801688" y="1552878"/>
            <a:ext cx="158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Lato "/>
              </a:rPr>
              <a:t>Introduction</a:t>
            </a:r>
          </a:p>
        </p:txBody>
      </p:sp>
      <p:sp>
        <p:nvSpPr>
          <p:cNvPr id="24" name="ZoneTexte 23"/>
          <p:cNvSpPr txBox="1"/>
          <p:nvPr userDrawn="1"/>
        </p:nvSpPr>
        <p:spPr>
          <a:xfrm>
            <a:off x="785231" y="2202255"/>
            <a:ext cx="16039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Développement</a:t>
            </a:r>
          </a:p>
          <a:p>
            <a:r>
              <a:rPr lang="fr-FR" sz="16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du</a:t>
            </a:r>
            <a:r>
              <a:rPr lang="fr-FR" sz="1600" baseline="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projet</a:t>
            </a:r>
            <a:endParaRPr lang="fr-FR" sz="1600" dirty="0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27" name="ZoneTexte 26"/>
          <p:cNvSpPr txBox="1"/>
          <p:nvPr userDrawn="1"/>
        </p:nvSpPr>
        <p:spPr>
          <a:xfrm>
            <a:off x="785231" y="3208113"/>
            <a:ext cx="16039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Déroulement</a:t>
            </a:r>
          </a:p>
          <a:p>
            <a:r>
              <a:rPr lang="fr-FR" sz="16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du</a:t>
            </a:r>
            <a:r>
              <a:rPr lang="fr-FR" sz="1600" baseline="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projet</a:t>
            </a:r>
            <a:endParaRPr lang="fr-FR" sz="1600" dirty="0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cxnSp>
        <p:nvCxnSpPr>
          <p:cNvPr id="28" name="Connecteur droit 27"/>
          <p:cNvCxnSpPr/>
          <p:nvPr userDrawn="1"/>
        </p:nvCxnSpPr>
        <p:spPr>
          <a:xfrm>
            <a:off x="606027" y="4378251"/>
            <a:ext cx="221456" cy="196725"/>
          </a:xfrm>
          <a:prstGeom prst="line">
            <a:avLst/>
          </a:prstGeom>
          <a:ln w="57150">
            <a:solidFill>
              <a:srgbClr val="25FF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/>
          <p:cNvCxnSpPr/>
          <p:nvPr userDrawn="1"/>
        </p:nvCxnSpPr>
        <p:spPr>
          <a:xfrm>
            <a:off x="807640" y="4574976"/>
            <a:ext cx="599282" cy="0"/>
          </a:xfrm>
          <a:prstGeom prst="line">
            <a:avLst/>
          </a:prstGeom>
          <a:ln w="57150">
            <a:solidFill>
              <a:srgbClr val="25FF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ZoneTexte 29"/>
          <p:cNvSpPr txBox="1"/>
          <p:nvPr userDrawn="1"/>
        </p:nvSpPr>
        <p:spPr>
          <a:xfrm>
            <a:off x="808633" y="4236422"/>
            <a:ext cx="15805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Conclusion</a:t>
            </a:r>
          </a:p>
        </p:txBody>
      </p:sp>
      <p:cxnSp>
        <p:nvCxnSpPr>
          <p:cNvPr id="37" name="Connecteur droit 36"/>
          <p:cNvCxnSpPr/>
          <p:nvPr userDrawn="1"/>
        </p:nvCxnSpPr>
        <p:spPr>
          <a:xfrm>
            <a:off x="583618" y="2645217"/>
            <a:ext cx="221456" cy="196725"/>
          </a:xfrm>
          <a:prstGeom prst="line">
            <a:avLst/>
          </a:prstGeom>
          <a:ln w="57150">
            <a:solidFill>
              <a:srgbClr val="25FF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/>
          <p:cNvCxnSpPr/>
          <p:nvPr userDrawn="1"/>
        </p:nvCxnSpPr>
        <p:spPr>
          <a:xfrm>
            <a:off x="785231" y="2841942"/>
            <a:ext cx="629443" cy="0"/>
          </a:xfrm>
          <a:prstGeom prst="line">
            <a:avLst/>
          </a:prstGeom>
          <a:ln w="57150">
            <a:solidFill>
              <a:srgbClr val="25FF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38"/>
          <p:cNvCxnSpPr/>
          <p:nvPr userDrawn="1"/>
        </p:nvCxnSpPr>
        <p:spPr>
          <a:xfrm>
            <a:off x="583618" y="3635303"/>
            <a:ext cx="221456" cy="196725"/>
          </a:xfrm>
          <a:prstGeom prst="line">
            <a:avLst/>
          </a:prstGeom>
          <a:ln w="57150">
            <a:solidFill>
              <a:srgbClr val="25FF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39"/>
          <p:cNvCxnSpPr/>
          <p:nvPr userDrawn="1"/>
        </p:nvCxnSpPr>
        <p:spPr>
          <a:xfrm>
            <a:off x="785231" y="3832028"/>
            <a:ext cx="629443" cy="0"/>
          </a:xfrm>
          <a:prstGeom prst="line">
            <a:avLst/>
          </a:prstGeom>
          <a:ln w="57150">
            <a:solidFill>
              <a:srgbClr val="25FF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7101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ésentation du 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D66D0-1EFF-4496-A6DC-F93BC19C011D}" type="datetime1">
              <a:rPr lang="fr-FR" smtClean="0"/>
              <a:pPr/>
              <a:t>20/06/2016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Boulant Florian | Di Gregorio Thomas | Edouard Clémence | Emion Thibaut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E2146-8652-47F7-AFDD-C381F0E342CE}" type="slidenum">
              <a:rPr lang="fr-FR" smtClean="0"/>
              <a:pPr/>
              <a:t>‹N°›</a:t>
            </a:fld>
            <a:r>
              <a:rPr lang="fr-FR" dirty="0"/>
              <a:t>/18</a:t>
            </a:r>
          </a:p>
        </p:txBody>
      </p:sp>
      <p:pic>
        <p:nvPicPr>
          <p:cNvPr id="6" name="Imag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09563"/>
            <a:ext cx="1200150" cy="7378930"/>
          </a:xfrm>
          <a:prstGeom prst="rect">
            <a:avLst/>
          </a:prstGeom>
        </p:spPr>
      </p:pic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</p:nvPr>
        </p:nvSpPr>
        <p:spPr>
          <a:xfrm>
            <a:off x="1200150" y="85725"/>
            <a:ext cx="10401300" cy="7524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40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1pPr>
          </a:lstStyle>
          <a:p>
            <a:pPr lvl="0"/>
            <a:r>
              <a:rPr lang="fr-FR" dirty="0"/>
              <a:t>Titre</a:t>
            </a:r>
          </a:p>
        </p:txBody>
      </p:sp>
      <p:cxnSp>
        <p:nvCxnSpPr>
          <p:cNvPr id="11" name="Connecteur droit 10"/>
          <p:cNvCxnSpPr/>
          <p:nvPr userDrawn="1"/>
        </p:nvCxnSpPr>
        <p:spPr>
          <a:xfrm>
            <a:off x="600075" y="1720055"/>
            <a:ext cx="221456" cy="196725"/>
          </a:xfrm>
          <a:prstGeom prst="line">
            <a:avLst/>
          </a:prstGeom>
          <a:ln w="57150">
            <a:solidFill>
              <a:srgbClr val="25FF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 userDrawn="1"/>
        </p:nvCxnSpPr>
        <p:spPr>
          <a:xfrm>
            <a:off x="801688" y="1916780"/>
            <a:ext cx="629443" cy="0"/>
          </a:xfrm>
          <a:prstGeom prst="line">
            <a:avLst/>
          </a:prstGeom>
          <a:ln w="57150">
            <a:solidFill>
              <a:srgbClr val="25FF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ZoneTexte 17"/>
          <p:cNvSpPr txBox="1"/>
          <p:nvPr userDrawn="1"/>
        </p:nvSpPr>
        <p:spPr>
          <a:xfrm>
            <a:off x="801688" y="1552878"/>
            <a:ext cx="158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Introduction</a:t>
            </a:r>
          </a:p>
        </p:txBody>
      </p:sp>
      <p:sp>
        <p:nvSpPr>
          <p:cNvPr id="24" name="ZoneTexte 23"/>
          <p:cNvSpPr txBox="1"/>
          <p:nvPr userDrawn="1"/>
        </p:nvSpPr>
        <p:spPr>
          <a:xfrm>
            <a:off x="785231" y="2202255"/>
            <a:ext cx="18286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Développement</a:t>
            </a:r>
          </a:p>
          <a:p>
            <a:r>
              <a:rPr lang="fr-FR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du</a:t>
            </a:r>
            <a:r>
              <a:rPr lang="fr-FR" sz="1800" baseline="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projet</a:t>
            </a:r>
            <a:endParaRPr lang="fr-FR" sz="18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7" name="ZoneTexte 26"/>
          <p:cNvSpPr txBox="1"/>
          <p:nvPr userDrawn="1"/>
        </p:nvSpPr>
        <p:spPr>
          <a:xfrm>
            <a:off x="785231" y="3932863"/>
            <a:ext cx="16039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Déroulement</a:t>
            </a:r>
          </a:p>
          <a:p>
            <a:r>
              <a:rPr lang="fr-FR" sz="16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du</a:t>
            </a:r>
            <a:r>
              <a:rPr lang="fr-FR" sz="1600" baseline="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projet</a:t>
            </a:r>
            <a:endParaRPr lang="fr-FR" sz="1600" dirty="0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cxnSp>
        <p:nvCxnSpPr>
          <p:cNvPr id="28" name="Connecteur droit 27"/>
          <p:cNvCxnSpPr/>
          <p:nvPr userDrawn="1"/>
        </p:nvCxnSpPr>
        <p:spPr>
          <a:xfrm>
            <a:off x="606027" y="5103001"/>
            <a:ext cx="221456" cy="196725"/>
          </a:xfrm>
          <a:prstGeom prst="line">
            <a:avLst/>
          </a:prstGeom>
          <a:ln w="57150">
            <a:solidFill>
              <a:srgbClr val="25FF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/>
          <p:cNvCxnSpPr/>
          <p:nvPr userDrawn="1"/>
        </p:nvCxnSpPr>
        <p:spPr>
          <a:xfrm>
            <a:off x="807640" y="5299726"/>
            <a:ext cx="599282" cy="0"/>
          </a:xfrm>
          <a:prstGeom prst="line">
            <a:avLst/>
          </a:prstGeom>
          <a:ln w="57150">
            <a:solidFill>
              <a:srgbClr val="25FF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ZoneTexte 29"/>
          <p:cNvSpPr txBox="1"/>
          <p:nvPr userDrawn="1"/>
        </p:nvSpPr>
        <p:spPr>
          <a:xfrm>
            <a:off x="808633" y="4961172"/>
            <a:ext cx="15805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Conclusion</a:t>
            </a:r>
          </a:p>
        </p:txBody>
      </p:sp>
      <p:cxnSp>
        <p:nvCxnSpPr>
          <p:cNvPr id="37" name="Connecteur droit 36"/>
          <p:cNvCxnSpPr/>
          <p:nvPr userDrawn="1"/>
        </p:nvCxnSpPr>
        <p:spPr>
          <a:xfrm>
            <a:off x="583618" y="2645217"/>
            <a:ext cx="221456" cy="196725"/>
          </a:xfrm>
          <a:prstGeom prst="line">
            <a:avLst/>
          </a:prstGeom>
          <a:ln w="57150">
            <a:solidFill>
              <a:srgbClr val="25FF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/>
          <p:cNvCxnSpPr/>
          <p:nvPr userDrawn="1"/>
        </p:nvCxnSpPr>
        <p:spPr>
          <a:xfrm>
            <a:off x="785231" y="2841942"/>
            <a:ext cx="629443" cy="0"/>
          </a:xfrm>
          <a:prstGeom prst="line">
            <a:avLst/>
          </a:prstGeom>
          <a:ln w="57150">
            <a:solidFill>
              <a:srgbClr val="25FF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38"/>
          <p:cNvCxnSpPr/>
          <p:nvPr userDrawn="1"/>
        </p:nvCxnSpPr>
        <p:spPr>
          <a:xfrm>
            <a:off x="583618" y="4360053"/>
            <a:ext cx="221456" cy="196725"/>
          </a:xfrm>
          <a:prstGeom prst="line">
            <a:avLst/>
          </a:prstGeom>
          <a:ln w="57150">
            <a:solidFill>
              <a:srgbClr val="25FF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39"/>
          <p:cNvCxnSpPr/>
          <p:nvPr userDrawn="1"/>
        </p:nvCxnSpPr>
        <p:spPr>
          <a:xfrm>
            <a:off x="785231" y="4556778"/>
            <a:ext cx="629443" cy="0"/>
          </a:xfrm>
          <a:prstGeom prst="line">
            <a:avLst/>
          </a:prstGeom>
          <a:ln w="57150">
            <a:solidFill>
              <a:srgbClr val="25FF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 userDrawn="1"/>
        </p:nvCxnSpPr>
        <p:spPr>
          <a:xfrm>
            <a:off x="808633" y="2849037"/>
            <a:ext cx="187600" cy="450031"/>
          </a:xfrm>
          <a:prstGeom prst="line">
            <a:avLst/>
          </a:prstGeom>
          <a:ln w="57150">
            <a:solidFill>
              <a:srgbClr val="25FF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 userDrawn="1"/>
        </p:nvCxnSpPr>
        <p:spPr>
          <a:xfrm>
            <a:off x="970039" y="3282985"/>
            <a:ext cx="1499883" cy="0"/>
          </a:xfrm>
          <a:prstGeom prst="line">
            <a:avLst/>
          </a:prstGeom>
          <a:ln w="57150">
            <a:solidFill>
              <a:srgbClr val="25FF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 userDrawn="1"/>
        </p:nvSpPr>
        <p:spPr>
          <a:xfrm>
            <a:off x="970039" y="2941110"/>
            <a:ext cx="23873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En quoi consiste-t-il ?</a:t>
            </a:r>
          </a:p>
        </p:txBody>
      </p:sp>
      <p:cxnSp>
        <p:nvCxnSpPr>
          <p:cNvPr id="25" name="Connecteur droit 24"/>
          <p:cNvCxnSpPr/>
          <p:nvPr userDrawn="1"/>
        </p:nvCxnSpPr>
        <p:spPr>
          <a:xfrm>
            <a:off x="805074" y="2841942"/>
            <a:ext cx="164965" cy="896740"/>
          </a:xfrm>
          <a:prstGeom prst="line">
            <a:avLst/>
          </a:prstGeom>
          <a:ln w="57150">
            <a:solidFill>
              <a:srgbClr val="25FF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/>
          <p:cNvCxnSpPr/>
          <p:nvPr userDrawn="1"/>
        </p:nvCxnSpPr>
        <p:spPr>
          <a:xfrm>
            <a:off x="948532" y="3713648"/>
            <a:ext cx="1521390" cy="0"/>
          </a:xfrm>
          <a:prstGeom prst="line">
            <a:avLst/>
          </a:prstGeom>
          <a:ln w="57150">
            <a:solidFill>
              <a:srgbClr val="25FF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ZoneTexte 33"/>
          <p:cNvSpPr txBox="1"/>
          <p:nvPr userDrawn="1"/>
        </p:nvSpPr>
        <p:spPr>
          <a:xfrm>
            <a:off x="970039" y="3403003"/>
            <a:ext cx="13630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Sa conception</a:t>
            </a:r>
          </a:p>
        </p:txBody>
      </p:sp>
    </p:spTree>
    <p:extLst>
      <p:ext uri="{BB962C8B-B14F-4D97-AF65-F5344CB8AC3E}">
        <p14:creationId xmlns:p14="http://schemas.microsoft.com/office/powerpoint/2010/main" val="1483376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ésentation 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D66D0-1EFF-4496-A6DC-F93BC19C011D}" type="datetime1">
              <a:rPr lang="fr-FR" smtClean="0"/>
              <a:pPr/>
              <a:t>20/06/2016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Boulant Florian | Di Gregorio Thomas | Edouard Clémence | Emion Thibaut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E2146-8652-47F7-AFDD-C381F0E342CE}" type="slidenum">
              <a:rPr lang="fr-FR" smtClean="0"/>
              <a:pPr/>
              <a:t>‹N°›</a:t>
            </a:fld>
            <a:r>
              <a:rPr lang="fr-FR" dirty="0"/>
              <a:t>/18</a:t>
            </a:r>
          </a:p>
        </p:txBody>
      </p:sp>
      <p:pic>
        <p:nvPicPr>
          <p:cNvPr id="6" name="Imag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09563"/>
            <a:ext cx="1200150" cy="7378930"/>
          </a:xfrm>
          <a:prstGeom prst="rect">
            <a:avLst/>
          </a:prstGeom>
        </p:spPr>
      </p:pic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</p:nvPr>
        </p:nvSpPr>
        <p:spPr>
          <a:xfrm>
            <a:off x="1200150" y="85725"/>
            <a:ext cx="10401300" cy="7524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40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1pPr>
          </a:lstStyle>
          <a:p>
            <a:pPr lvl="0"/>
            <a:r>
              <a:rPr lang="fr-FR" dirty="0"/>
              <a:t>Titre</a:t>
            </a:r>
          </a:p>
        </p:txBody>
      </p:sp>
      <p:cxnSp>
        <p:nvCxnSpPr>
          <p:cNvPr id="11" name="Connecteur droit 10"/>
          <p:cNvCxnSpPr/>
          <p:nvPr userDrawn="1"/>
        </p:nvCxnSpPr>
        <p:spPr>
          <a:xfrm>
            <a:off x="600075" y="1720055"/>
            <a:ext cx="221456" cy="196725"/>
          </a:xfrm>
          <a:prstGeom prst="line">
            <a:avLst/>
          </a:prstGeom>
          <a:ln w="57150">
            <a:solidFill>
              <a:srgbClr val="25FF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 userDrawn="1"/>
        </p:nvCxnSpPr>
        <p:spPr>
          <a:xfrm>
            <a:off x="801688" y="1916780"/>
            <a:ext cx="629443" cy="0"/>
          </a:xfrm>
          <a:prstGeom prst="line">
            <a:avLst/>
          </a:prstGeom>
          <a:ln w="57150">
            <a:solidFill>
              <a:srgbClr val="25FF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ZoneTexte 17"/>
          <p:cNvSpPr txBox="1"/>
          <p:nvPr userDrawn="1"/>
        </p:nvSpPr>
        <p:spPr>
          <a:xfrm>
            <a:off x="801688" y="1552878"/>
            <a:ext cx="158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Introduction</a:t>
            </a:r>
          </a:p>
        </p:txBody>
      </p:sp>
      <p:sp>
        <p:nvSpPr>
          <p:cNvPr id="24" name="ZoneTexte 23"/>
          <p:cNvSpPr txBox="1"/>
          <p:nvPr userDrawn="1"/>
        </p:nvSpPr>
        <p:spPr>
          <a:xfrm>
            <a:off x="785231" y="2184237"/>
            <a:ext cx="18286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Développement</a:t>
            </a:r>
          </a:p>
          <a:p>
            <a:r>
              <a:rPr lang="fr-FR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du</a:t>
            </a:r>
            <a:r>
              <a:rPr lang="fr-FR" sz="1800" baseline="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projet</a:t>
            </a:r>
            <a:endParaRPr lang="fr-FR" sz="18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7" name="ZoneTexte 26"/>
          <p:cNvSpPr txBox="1"/>
          <p:nvPr userDrawn="1"/>
        </p:nvSpPr>
        <p:spPr>
          <a:xfrm>
            <a:off x="785231" y="3932863"/>
            <a:ext cx="16039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Déroulement</a:t>
            </a:r>
          </a:p>
          <a:p>
            <a:r>
              <a:rPr lang="fr-FR" sz="16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du</a:t>
            </a:r>
            <a:r>
              <a:rPr lang="fr-FR" sz="1600" baseline="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projet</a:t>
            </a:r>
            <a:endParaRPr lang="fr-FR" sz="1600" dirty="0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cxnSp>
        <p:nvCxnSpPr>
          <p:cNvPr id="28" name="Connecteur droit 27"/>
          <p:cNvCxnSpPr/>
          <p:nvPr userDrawn="1"/>
        </p:nvCxnSpPr>
        <p:spPr>
          <a:xfrm>
            <a:off x="606027" y="5103001"/>
            <a:ext cx="221456" cy="196725"/>
          </a:xfrm>
          <a:prstGeom prst="line">
            <a:avLst/>
          </a:prstGeom>
          <a:ln w="57150">
            <a:solidFill>
              <a:srgbClr val="25FF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/>
          <p:cNvCxnSpPr/>
          <p:nvPr userDrawn="1"/>
        </p:nvCxnSpPr>
        <p:spPr>
          <a:xfrm>
            <a:off x="807640" y="5299726"/>
            <a:ext cx="599282" cy="0"/>
          </a:xfrm>
          <a:prstGeom prst="line">
            <a:avLst/>
          </a:prstGeom>
          <a:ln w="57150">
            <a:solidFill>
              <a:srgbClr val="25FF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ZoneTexte 29"/>
          <p:cNvSpPr txBox="1"/>
          <p:nvPr userDrawn="1"/>
        </p:nvSpPr>
        <p:spPr>
          <a:xfrm>
            <a:off x="808633" y="4961172"/>
            <a:ext cx="15805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Conclusion</a:t>
            </a:r>
          </a:p>
        </p:txBody>
      </p:sp>
      <p:cxnSp>
        <p:nvCxnSpPr>
          <p:cNvPr id="37" name="Connecteur droit 36"/>
          <p:cNvCxnSpPr/>
          <p:nvPr userDrawn="1"/>
        </p:nvCxnSpPr>
        <p:spPr>
          <a:xfrm>
            <a:off x="583618" y="2645217"/>
            <a:ext cx="221456" cy="196725"/>
          </a:xfrm>
          <a:prstGeom prst="line">
            <a:avLst/>
          </a:prstGeom>
          <a:ln w="57150">
            <a:solidFill>
              <a:srgbClr val="25FF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/>
          <p:cNvCxnSpPr/>
          <p:nvPr userDrawn="1"/>
        </p:nvCxnSpPr>
        <p:spPr>
          <a:xfrm>
            <a:off x="785231" y="2841942"/>
            <a:ext cx="629443" cy="0"/>
          </a:xfrm>
          <a:prstGeom prst="line">
            <a:avLst/>
          </a:prstGeom>
          <a:ln w="57150">
            <a:solidFill>
              <a:srgbClr val="25FF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38"/>
          <p:cNvCxnSpPr/>
          <p:nvPr userDrawn="1"/>
        </p:nvCxnSpPr>
        <p:spPr>
          <a:xfrm>
            <a:off x="583618" y="4360053"/>
            <a:ext cx="221456" cy="196725"/>
          </a:xfrm>
          <a:prstGeom prst="line">
            <a:avLst/>
          </a:prstGeom>
          <a:ln w="57150">
            <a:solidFill>
              <a:srgbClr val="25FF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39"/>
          <p:cNvCxnSpPr/>
          <p:nvPr userDrawn="1"/>
        </p:nvCxnSpPr>
        <p:spPr>
          <a:xfrm>
            <a:off x="785231" y="4556778"/>
            <a:ext cx="629443" cy="0"/>
          </a:xfrm>
          <a:prstGeom prst="line">
            <a:avLst/>
          </a:prstGeom>
          <a:ln w="57150">
            <a:solidFill>
              <a:srgbClr val="25FF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 userDrawn="1"/>
        </p:nvCxnSpPr>
        <p:spPr>
          <a:xfrm>
            <a:off x="808633" y="2849037"/>
            <a:ext cx="187600" cy="450031"/>
          </a:xfrm>
          <a:prstGeom prst="line">
            <a:avLst/>
          </a:prstGeom>
          <a:ln w="57150">
            <a:solidFill>
              <a:srgbClr val="25FF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 userDrawn="1"/>
        </p:nvCxnSpPr>
        <p:spPr>
          <a:xfrm>
            <a:off x="970039" y="3282985"/>
            <a:ext cx="1499883" cy="0"/>
          </a:xfrm>
          <a:prstGeom prst="line">
            <a:avLst/>
          </a:prstGeom>
          <a:ln w="57150">
            <a:solidFill>
              <a:srgbClr val="25FF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 userDrawn="1"/>
        </p:nvSpPr>
        <p:spPr>
          <a:xfrm>
            <a:off x="996233" y="2949140"/>
            <a:ext cx="23873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En quoi consiste-t-il ?</a:t>
            </a:r>
          </a:p>
        </p:txBody>
      </p:sp>
      <p:cxnSp>
        <p:nvCxnSpPr>
          <p:cNvPr id="25" name="Connecteur droit 24"/>
          <p:cNvCxnSpPr/>
          <p:nvPr userDrawn="1"/>
        </p:nvCxnSpPr>
        <p:spPr>
          <a:xfrm>
            <a:off x="805074" y="2841942"/>
            <a:ext cx="164965" cy="896740"/>
          </a:xfrm>
          <a:prstGeom prst="line">
            <a:avLst/>
          </a:prstGeom>
          <a:ln w="57150">
            <a:solidFill>
              <a:srgbClr val="25FF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/>
          <p:cNvCxnSpPr/>
          <p:nvPr userDrawn="1"/>
        </p:nvCxnSpPr>
        <p:spPr>
          <a:xfrm>
            <a:off x="948532" y="3713648"/>
            <a:ext cx="1521390" cy="0"/>
          </a:xfrm>
          <a:prstGeom prst="line">
            <a:avLst/>
          </a:prstGeom>
          <a:ln w="57150">
            <a:solidFill>
              <a:srgbClr val="25FF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ZoneTexte 33"/>
          <p:cNvSpPr txBox="1"/>
          <p:nvPr userDrawn="1"/>
        </p:nvSpPr>
        <p:spPr>
          <a:xfrm>
            <a:off x="970039" y="3403003"/>
            <a:ext cx="13630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Sa conception</a:t>
            </a:r>
          </a:p>
        </p:txBody>
      </p:sp>
    </p:spTree>
    <p:extLst>
      <p:ext uri="{BB962C8B-B14F-4D97-AF65-F5344CB8AC3E}">
        <p14:creationId xmlns:p14="http://schemas.microsoft.com/office/powerpoint/2010/main" val="123060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résentation 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D66D0-1EFF-4496-A6DC-F93BC19C011D}" type="datetime1">
              <a:rPr lang="fr-FR" smtClean="0"/>
              <a:pPr/>
              <a:t>20/06/2016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Boulant Florian | Di Gregorio Thomas | Edouard Clémence | Emion Thibaut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E2146-8652-47F7-AFDD-C381F0E342CE}" type="slidenum">
              <a:rPr lang="fr-FR" smtClean="0"/>
              <a:pPr/>
              <a:t>‹N°›</a:t>
            </a:fld>
            <a:r>
              <a:rPr lang="fr-FR" dirty="0"/>
              <a:t>/18</a:t>
            </a:r>
          </a:p>
        </p:txBody>
      </p:sp>
      <p:pic>
        <p:nvPicPr>
          <p:cNvPr id="6" name="Imag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09563"/>
            <a:ext cx="1200150" cy="7378930"/>
          </a:xfrm>
          <a:prstGeom prst="rect">
            <a:avLst/>
          </a:prstGeom>
        </p:spPr>
      </p:pic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</p:nvPr>
        </p:nvSpPr>
        <p:spPr>
          <a:xfrm>
            <a:off x="1200150" y="85725"/>
            <a:ext cx="10401300" cy="7524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40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1pPr>
          </a:lstStyle>
          <a:p>
            <a:pPr lvl="0"/>
            <a:r>
              <a:rPr lang="fr-FR" dirty="0"/>
              <a:t>Titre</a:t>
            </a:r>
          </a:p>
        </p:txBody>
      </p:sp>
      <p:cxnSp>
        <p:nvCxnSpPr>
          <p:cNvPr id="11" name="Connecteur droit 10"/>
          <p:cNvCxnSpPr/>
          <p:nvPr userDrawn="1"/>
        </p:nvCxnSpPr>
        <p:spPr>
          <a:xfrm>
            <a:off x="600075" y="1720055"/>
            <a:ext cx="221456" cy="196725"/>
          </a:xfrm>
          <a:prstGeom prst="line">
            <a:avLst/>
          </a:prstGeom>
          <a:ln w="57150">
            <a:solidFill>
              <a:srgbClr val="25FF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 userDrawn="1"/>
        </p:nvCxnSpPr>
        <p:spPr>
          <a:xfrm>
            <a:off x="801688" y="1916780"/>
            <a:ext cx="629443" cy="0"/>
          </a:xfrm>
          <a:prstGeom prst="line">
            <a:avLst/>
          </a:prstGeom>
          <a:ln w="57150">
            <a:solidFill>
              <a:srgbClr val="25FF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ZoneTexte 17"/>
          <p:cNvSpPr txBox="1"/>
          <p:nvPr userDrawn="1"/>
        </p:nvSpPr>
        <p:spPr>
          <a:xfrm>
            <a:off x="801688" y="1552878"/>
            <a:ext cx="158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Introduction</a:t>
            </a:r>
          </a:p>
        </p:txBody>
      </p:sp>
      <p:sp>
        <p:nvSpPr>
          <p:cNvPr id="24" name="ZoneTexte 23"/>
          <p:cNvSpPr txBox="1"/>
          <p:nvPr userDrawn="1"/>
        </p:nvSpPr>
        <p:spPr>
          <a:xfrm>
            <a:off x="785231" y="2184237"/>
            <a:ext cx="18286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Développement</a:t>
            </a:r>
          </a:p>
          <a:p>
            <a:r>
              <a:rPr lang="fr-FR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du</a:t>
            </a:r>
            <a:r>
              <a:rPr lang="fr-FR" sz="1800" baseline="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projet</a:t>
            </a:r>
            <a:endParaRPr lang="fr-FR" sz="18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7" name="ZoneTexte 26"/>
          <p:cNvSpPr txBox="1"/>
          <p:nvPr userDrawn="1"/>
        </p:nvSpPr>
        <p:spPr>
          <a:xfrm>
            <a:off x="785231" y="3932863"/>
            <a:ext cx="16039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Déroulement</a:t>
            </a:r>
          </a:p>
          <a:p>
            <a:r>
              <a:rPr lang="fr-FR" sz="16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du</a:t>
            </a:r>
            <a:r>
              <a:rPr lang="fr-FR" sz="1600" baseline="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projet</a:t>
            </a:r>
            <a:endParaRPr lang="fr-FR" sz="1600" dirty="0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cxnSp>
        <p:nvCxnSpPr>
          <p:cNvPr id="28" name="Connecteur droit 27"/>
          <p:cNvCxnSpPr/>
          <p:nvPr userDrawn="1"/>
        </p:nvCxnSpPr>
        <p:spPr>
          <a:xfrm>
            <a:off x="606027" y="5103001"/>
            <a:ext cx="221456" cy="196725"/>
          </a:xfrm>
          <a:prstGeom prst="line">
            <a:avLst/>
          </a:prstGeom>
          <a:ln w="57150">
            <a:solidFill>
              <a:srgbClr val="25FF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/>
          <p:cNvCxnSpPr/>
          <p:nvPr userDrawn="1"/>
        </p:nvCxnSpPr>
        <p:spPr>
          <a:xfrm>
            <a:off x="807640" y="5299726"/>
            <a:ext cx="599282" cy="0"/>
          </a:xfrm>
          <a:prstGeom prst="line">
            <a:avLst/>
          </a:prstGeom>
          <a:ln w="57150">
            <a:solidFill>
              <a:srgbClr val="25FF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ZoneTexte 29"/>
          <p:cNvSpPr txBox="1"/>
          <p:nvPr userDrawn="1"/>
        </p:nvSpPr>
        <p:spPr>
          <a:xfrm>
            <a:off x="808633" y="4961172"/>
            <a:ext cx="15805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Conclusion</a:t>
            </a:r>
          </a:p>
        </p:txBody>
      </p:sp>
      <p:cxnSp>
        <p:nvCxnSpPr>
          <p:cNvPr id="37" name="Connecteur droit 36"/>
          <p:cNvCxnSpPr/>
          <p:nvPr userDrawn="1"/>
        </p:nvCxnSpPr>
        <p:spPr>
          <a:xfrm>
            <a:off x="583618" y="2645217"/>
            <a:ext cx="221456" cy="196725"/>
          </a:xfrm>
          <a:prstGeom prst="line">
            <a:avLst/>
          </a:prstGeom>
          <a:ln w="57150">
            <a:solidFill>
              <a:srgbClr val="25FF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/>
          <p:cNvCxnSpPr/>
          <p:nvPr userDrawn="1"/>
        </p:nvCxnSpPr>
        <p:spPr>
          <a:xfrm>
            <a:off x="785231" y="2841942"/>
            <a:ext cx="629443" cy="0"/>
          </a:xfrm>
          <a:prstGeom prst="line">
            <a:avLst/>
          </a:prstGeom>
          <a:ln w="57150">
            <a:solidFill>
              <a:srgbClr val="25FF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38"/>
          <p:cNvCxnSpPr/>
          <p:nvPr userDrawn="1"/>
        </p:nvCxnSpPr>
        <p:spPr>
          <a:xfrm>
            <a:off x="583618" y="4360053"/>
            <a:ext cx="221456" cy="196725"/>
          </a:xfrm>
          <a:prstGeom prst="line">
            <a:avLst/>
          </a:prstGeom>
          <a:ln w="57150">
            <a:solidFill>
              <a:srgbClr val="25FF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39"/>
          <p:cNvCxnSpPr/>
          <p:nvPr userDrawn="1"/>
        </p:nvCxnSpPr>
        <p:spPr>
          <a:xfrm>
            <a:off x="785231" y="4556778"/>
            <a:ext cx="629443" cy="0"/>
          </a:xfrm>
          <a:prstGeom prst="line">
            <a:avLst/>
          </a:prstGeom>
          <a:ln w="57150">
            <a:solidFill>
              <a:srgbClr val="25FF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 userDrawn="1"/>
        </p:nvCxnSpPr>
        <p:spPr>
          <a:xfrm>
            <a:off x="808633" y="2849037"/>
            <a:ext cx="187600" cy="450031"/>
          </a:xfrm>
          <a:prstGeom prst="line">
            <a:avLst/>
          </a:prstGeom>
          <a:ln w="57150">
            <a:solidFill>
              <a:srgbClr val="25FF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 userDrawn="1"/>
        </p:nvCxnSpPr>
        <p:spPr>
          <a:xfrm>
            <a:off x="970039" y="3282985"/>
            <a:ext cx="1499883" cy="0"/>
          </a:xfrm>
          <a:prstGeom prst="line">
            <a:avLst/>
          </a:prstGeom>
          <a:ln w="57150">
            <a:solidFill>
              <a:srgbClr val="25FF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 userDrawn="1"/>
        </p:nvSpPr>
        <p:spPr>
          <a:xfrm>
            <a:off x="996233" y="2949140"/>
            <a:ext cx="23873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En quoi consiste-t-il ?</a:t>
            </a:r>
          </a:p>
        </p:txBody>
      </p:sp>
      <p:cxnSp>
        <p:nvCxnSpPr>
          <p:cNvPr id="25" name="Connecteur droit 24"/>
          <p:cNvCxnSpPr/>
          <p:nvPr userDrawn="1"/>
        </p:nvCxnSpPr>
        <p:spPr>
          <a:xfrm>
            <a:off x="805074" y="2841942"/>
            <a:ext cx="164965" cy="896740"/>
          </a:xfrm>
          <a:prstGeom prst="line">
            <a:avLst/>
          </a:prstGeom>
          <a:ln w="57150">
            <a:solidFill>
              <a:srgbClr val="25FF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/>
          <p:cNvCxnSpPr/>
          <p:nvPr userDrawn="1"/>
        </p:nvCxnSpPr>
        <p:spPr>
          <a:xfrm>
            <a:off x="948532" y="3713648"/>
            <a:ext cx="1521390" cy="0"/>
          </a:xfrm>
          <a:prstGeom prst="line">
            <a:avLst/>
          </a:prstGeom>
          <a:ln w="57150">
            <a:solidFill>
              <a:srgbClr val="25FF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ZoneTexte 33"/>
          <p:cNvSpPr txBox="1"/>
          <p:nvPr userDrawn="1"/>
        </p:nvSpPr>
        <p:spPr>
          <a:xfrm>
            <a:off x="996233" y="3402091"/>
            <a:ext cx="16406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Lato "/>
                <a:ea typeface="Lato Light" panose="020F0502020204030203" pitchFamily="34" charset="0"/>
                <a:cs typeface="Lato Light" panose="020F0502020204030203" pitchFamily="34" charset="0"/>
              </a:rPr>
              <a:t>Sa conception</a:t>
            </a:r>
          </a:p>
        </p:txBody>
      </p:sp>
    </p:spTree>
    <p:extLst>
      <p:ext uri="{BB962C8B-B14F-4D97-AF65-F5344CB8AC3E}">
        <p14:creationId xmlns:p14="http://schemas.microsoft.com/office/powerpoint/2010/main" val="1492545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résentation 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D66D0-1EFF-4496-A6DC-F93BC19C011D}" type="datetime1">
              <a:rPr lang="fr-FR" smtClean="0"/>
              <a:pPr/>
              <a:t>20/06/2016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Boulant Florian | Di Gregorio Thomas | Edouard Clémence | Emion Thibaut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E2146-8652-47F7-AFDD-C381F0E342CE}" type="slidenum">
              <a:rPr lang="fr-FR" smtClean="0"/>
              <a:pPr/>
              <a:t>‹N°›</a:t>
            </a:fld>
            <a:r>
              <a:rPr lang="fr-FR" dirty="0"/>
              <a:t>/18</a:t>
            </a:r>
          </a:p>
        </p:txBody>
      </p:sp>
      <p:pic>
        <p:nvPicPr>
          <p:cNvPr id="6" name="Imag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09563"/>
            <a:ext cx="1200150" cy="7378930"/>
          </a:xfrm>
          <a:prstGeom prst="rect">
            <a:avLst/>
          </a:prstGeom>
        </p:spPr>
      </p:pic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</p:nvPr>
        </p:nvSpPr>
        <p:spPr>
          <a:xfrm>
            <a:off x="1200150" y="85725"/>
            <a:ext cx="10401300" cy="7524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40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1pPr>
          </a:lstStyle>
          <a:p>
            <a:pPr lvl="0"/>
            <a:r>
              <a:rPr lang="fr-FR" dirty="0"/>
              <a:t>Titre</a:t>
            </a:r>
          </a:p>
        </p:txBody>
      </p:sp>
      <p:cxnSp>
        <p:nvCxnSpPr>
          <p:cNvPr id="11" name="Connecteur droit 10"/>
          <p:cNvCxnSpPr/>
          <p:nvPr userDrawn="1"/>
        </p:nvCxnSpPr>
        <p:spPr>
          <a:xfrm>
            <a:off x="600075" y="1720055"/>
            <a:ext cx="221456" cy="196725"/>
          </a:xfrm>
          <a:prstGeom prst="line">
            <a:avLst/>
          </a:prstGeom>
          <a:ln w="57150">
            <a:solidFill>
              <a:srgbClr val="25FF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 userDrawn="1"/>
        </p:nvCxnSpPr>
        <p:spPr>
          <a:xfrm>
            <a:off x="801688" y="1916780"/>
            <a:ext cx="629443" cy="0"/>
          </a:xfrm>
          <a:prstGeom prst="line">
            <a:avLst/>
          </a:prstGeom>
          <a:ln w="57150">
            <a:solidFill>
              <a:srgbClr val="25FF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ZoneTexte 17"/>
          <p:cNvSpPr txBox="1"/>
          <p:nvPr userDrawn="1"/>
        </p:nvSpPr>
        <p:spPr>
          <a:xfrm>
            <a:off x="801688" y="1552878"/>
            <a:ext cx="158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Introduction</a:t>
            </a:r>
          </a:p>
        </p:txBody>
      </p:sp>
      <p:cxnSp>
        <p:nvCxnSpPr>
          <p:cNvPr id="28" name="Connecteur droit 27"/>
          <p:cNvCxnSpPr/>
          <p:nvPr userDrawn="1"/>
        </p:nvCxnSpPr>
        <p:spPr>
          <a:xfrm>
            <a:off x="587742" y="4866838"/>
            <a:ext cx="221456" cy="196725"/>
          </a:xfrm>
          <a:prstGeom prst="line">
            <a:avLst/>
          </a:prstGeom>
          <a:ln w="57150">
            <a:solidFill>
              <a:srgbClr val="25FF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/>
          <p:cNvCxnSpPr/>
          <p:nvPr userDrawn="1"/>
        </p:nvCxnSpPr>
        <p:spPr>
          <a:xfrm>
            <a:off x="789355" y="5063563"/>
            <a:ext cx="599282" cy="0"/>
          </a:xfrm>
          <a:prstGeom prst="line">
            <a:avLst/>
          </a:prstGeom>
          <a:ln w="57150">
            <a:solidFill>
              <a:srgbClr val="25FF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ZoneTexte 29"/>
          <p:cNvSpPr txBox="1"/>
          <p:nvPr userDrawn="1"/>
        </p:nvSpPr>
        <p:spPr>
          <a:xfrm>
            <a:off x="790348" y="4725009"/>
            <a:ext cx="15805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Conclusion</a:t>
            </a:r>
          </a:p>
        </p:txBody>
      </p:sp>
      <p:sp>
        <p:nvSpPr>
          <p:cNvPr id="31" name="ZoneTexte 30"/>
          <p:cNvSpPr txBox="1"/>
          <p:nvPr userDrawn="1"/>
        </p:nvSpPr>
        <p:spPr>
          <a:xfrm>
            <a:off x="770505" y="2941849"/>
            <a:ext cx="18286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Déroulement</a:t>
            </a:r>
          </a:p>
          <a:p>
            <a:r>
              <a:rPr lang="fr-FR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du</a:t>
            </a:r>
            <a:r>
              <a:rPr lang="fr-FR" sz="1800" baseline="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projet</a:t>
            </a:r>
            <a:endParaRPr lang="fr-FR" sz="18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cxnSp>
        <p:nvCxnSpPr>
          <p:cNvPr id="32" name="Connecteur droit 31"/>
          <p:cNvCxnSpPr/>
          <p:nvPr userDrawn="1"/>
        </p:nvCxnSpPr>
        <p:spPr>
          <a:xfrm>
            <a:off x="568892" y="3402829"/>
            <a:ext cx="221456" cy="196725"/>
          </a:xfrm>
          <a:prstGeom prst="line">
            <a:avLst/>
          </a:prstGeom>
          <a:ln w="57150">
            <a:solidFill>
              <a:srgbClr val="25FF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/>
          <p:cNvCxnSpPr/>
          <p:nvPr userDrawn="1"/>
        </p:nvCxnSpPr>
        <p:spPr>
          <a:xfrm>
            <a:off x="770505" y="3599554"/>
            <a:ext cx="629443" cy="0"/>
          </a:xfrm>
          <a:prstGeom prst="line">
            <a:avLst/>
          </a:prstGeom>
          <a:ln w="57150">
            <a:solidFill>
              <a:srgbClr val="25FF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/>
          <p:cNvCxnSpPr/>
          <p:nvPr userDrawn="1"/>
        </p:nvCxnSpPr>
        <p:spPr>
          <a:xfrm>
            <a:off x="793907" y="3606649"/>
            <a:ext cx="187600" cy="450031"/>
          </a:xfrm>
          <a:prstGeom prst="line">
            <a:avLst/>
          </a:prstGeom>
          <a:ln w="57150">
            <a:solidFill>
              <a:srgbClr val="25FF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/>
          <p:cNvCxnSpPr/>
          <p:nvPr userDrawn="1"/>
        </p:nvCxnSpPr>
        <p:spPr>
          <a:xfrm>
            <a:off x="955313" y="4040597"/>
            <a:ext cx="1499883" cy="0"/>
          </a:xfrm>
          <a:prstGeom prst="line">
            <a:avLst/>
          </a:prstGeom>
          <a:ln w="57150">
            <a:solidFill>
              <a:srgbClr val="25FF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ZoneTexte 40"/>
          <p:cNvSpPr txBox="1"/>
          <p:nvPr userDrawn="1"/>
        </p:nvSpPr>
        <p:spPr>
          <a:xfrm>
            <a:off x="981507" y="3706752"/>
            <a:ext cx="23873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Ses débuts</a:t>
            </a:r>
          </a:p>
        </p:txBody>
      </p:sp>
      <p:cxnSp>
        <p:nvCxnSpPr>
          <p:cNvPr id="42" name="Connecteur droit 41"/>
          <p:cNvCxnSpPr/>
          <p:nvPr userDrawn="1"/>
        </p:nvCxnSpPr>
        <p:spPr>
          <a:xfrm>
            <a:off x="790348" y="3599554"/>
            <a:ext cx="164965" cy="896740"/>
          </a:xfrm>
          <a:prstGeom prst="line">
            <a:avLst/>
          </a:prstGeom>
          <a:ln w="57150">
            <a:solidFill>
              <a:srgbClr val="25FF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42"/>
          <p:cNvCxnSpPr/>
          <p:nvPr userDrawn="1"/>
        </p:nvCxnSpPr>
        <p:spPr>
          <a:xfrm>
            <a:off x="933806" y="4471260"/>
            <a:ext cx="1521390" cy="0"/>
          </a:xfrm>
          <a:prstGeom prst="line">
            <a:avLst/>
          </a:prstGeom>
          <a:ln w="57150">
            <a:solidFill>
              <a:srgbClr val="25FF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ZoneTexte 43"/>
          <p:cNvSpPr txBox="1"/>
          <p:nvPr userDrawn="1"/>
        </p:nvSpPr>
        <p:spPr>
          <a:xfrm>
            <a:off x="981507" y="4136470"/>
            <a:ext cx="21585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L’organisation</a:t>
            </a:r>
            <a:r>
              <a:rPr lang="fr-FR" sz="1400" b="0" baseline="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du projet</a:t>
            </a:r>
            <a:endParaRPr lang="fr-FR" sz="1400" b="0" dirty="0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45" name="ZoneTexte 44"/>
          <p:cNvSpPr txBox="1"/>
          <p:nvPr userDrawn="1"/>
        </p:nvSpPr>
        <p:spPr>
          <a:xfrm>
            <a:off x="770505" y="2186435"/>
            <a:ext cx="18286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Développement</a:t>
            </a:r>
          </a:p>
          <a:p>
            <a:r>
              <a:rPr lang="fr-FR" sz="16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du</a:t>
            </a:r>
            <a:r>
              <a:rPr lang="fr-FR" sz="1600" baseline="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projet</a:t>
            </a:r>
            <a:endParaRPr lang="fr-FR" sz="1600" dirty="0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cxnSp>
        <p:nvCxnSpPr>
          <p:cNvPr id="46" name="Connecteur droit 45"/>
          <p:cNvCxnSpPr/>
          <p:nvPr userDrawn="1"/>
        </p:nvCxnSpPr>
        <p:spPr>
          <a:xfrm>
            <a:off x="568892" y="2574485"/>
            <a:ext cx="221456" cy="196725"/>
          </a:xfrm>
          <a:prstGeom prst="line">
            <a:avLst/>
          </a:prstGeom>
          <a:ln w="57150">
            <a:solidFill>
              <a:srgbClr val="25FF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/>
          <p:cNvCxnSpPr/>
          <p:nvPr userDrawn="1"/>
        </p:nvCxnSpPr>
        <p:spPr>
          <a:xfrm>
            <a:off x="770505" y="2771210"/>
            <a:ext cx="629443" cy="0"/>
          </a:xfrm>
          <a:prstGeom prst="line">
            <a:avLst/>
          </a:prstGeom>
          <a:ln w="57150">
            <a:solidFill>
              <a:srgbClr val="25FF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1119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Présentation 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D66D0-1EFF-4496-A6DC-F93BC19C011D}" type="datetime1">
              <a:rPr lang="fr-FR" smtClean="0"/>
              <a:pPr/>
              <a:t>20/06/2016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Boulant Florian | Di Gregorio Thomas | Edouard Clémence | Emion Thibaut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E2146-8652-47F7-AFDD-C381F0E342CE}" type="slidenum">
              <a:rPr lang="fr-FR" smtClean="0"/>
              <a:pPr/>
              <a:t>‹N°›</a:t>
            </a:fld>
            <a:r>
              <a:rPr lang="fr-FR" dirty="0"/>
              <a:t>/18</a:t>
            </a:r>
          </a:p>
        </p:txBody>
      </p:sp>
      <p:pic>
        <p:nvPicPr>
          <p:cNvPr id="6" name="Imag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09563"/>
            <a:ext cx="1200150" cy="7378930"/>
          </a:xfrm>
          <a:prstGeom prst="rect">
            <a:avLst/>
          </a:prstGeom>
        </p:spPr>
      </p:pic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</p:nvPr>
        </p:nvSpPr>
        <p:spPr>
          <a:xfrm>
            <a:off x="1200150" y="85725"/>
            <a:ext cx="10401300" cy="7524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40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1pPr>
          </a:lstStyle>
          <a:p>
            <a:pPr lvl="0"/>
            <a:r>
              <a:rPr lang="fr-FR" dirty="0"/>
              <a:t>Titre</a:t>
            </a:r>
          </a:p>
        </p:txBody>
      </p:sp>
      <p:cxnSp>
        <p:nvCxnSpPr>
          <p:cNvPr id="11" name="Connecteur droit 10"/>
          <p:cNvCxnSpPr/>
          <p:nvPr userDrawn="1"/>
        </p:nvCxnSpPr>
        <p:spPr>
          <a:xfrm>
            <a:off x="600075" y="1720055"/>
            <a:ext cx="221456" cy="196725"/>
          </a:xfrm>
          <a:prstGeom prst="line">
            <a:avLst/>
          </a:prstGeom>
          <a:ln w="57150">
            <a:solidFill>
              <a:srgbClr val="25FF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 userDrawn="1"/>
        </p:nvCxnSpPr>
        <p:spPr>
          <a:xfrm>
            <a:off x="801688" y="1916780"/>
            <a:ext cx="629443" cy="0"/>
          </a:xfrm>
          <a:prstGeom prst="line">
            <a:avLst/>
          </a:prstGeom>
          <a:ln w="57150">
            <a:solidFill>
              <a:srgbClr val="25FF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ZoneTexte 17"/>
          <p:cNvSpPr txBox="1"/>
          <p:nvPr userDrawn="1"/>
        </p:nvSpPr>
        <p:spPr>
          <a:xfrm>
            <a:off x="801688" y="1552878"/>
            <a:ext cx="158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Introduction</a:t>
            </a:r>
          </a:p>
        </p:txBody>
      </p:sp>
      <p:cxnSp>
        <p:nvCxnSpPr>
          <p:cNvPr id="28" name="Connecteur droit 27"/>
          <p:cNvCxnSpPr/>
          <p:nvPr userDrawn="1"/>
        </p:nvCxnSpPr>
        <p:spPr>
          <a:xfrm>
            <a:off x="587742" y="4866838"/>
            <a:ext cx="221456" cy="196725"/>
          </a:xfrm>
          <a:prstGeom prst="line">
            <a:avLst/>
          </a:prstGeom>
          <a:ln w="57150">
            <a:solidFill>
              <a:srgbClr val="25FF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/>
          <p:cNvCxnSpPr/>
          <p:nvPr userDrawn="1"/>
        </p:nvCxnSpPr>
        <p:spPr>
          <a:xfrm>
            <a:off x="789355" y="5063563"/>
            <a:ext cx="599282" cy="0"/>
          </a:xfrm>
          <a:prstGeom prst="line">
            <a:avLst/>
          </a:prstGeom>
          <a:ln w="57150">
            <a:solidFill>
              <a:srgbClr val="25FF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ZoneTexte 29"/>
          <p:cNvSpPr txBox="1"/>
          <p:nvPr userDrawn="1"/>
        </p:nvSpPr>
        <p:spPr>
          <a:xfrm>
            <a:off x="790348" y="4725009"/>
            <a:ext cx="15805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Conclusion</a:t>
            </a:r>
          </a:p>
        </p:txBody>
      </p:sp>
      <p:cxnSp>
        <p:nvCxnSpPr>
          <p:cNvPr id="32" name="Connecteur droit 31"/>
          <p:cNvCxnSpPr/>
          <p:nvPr userDrawn="1"/>
        </p:nvCxnSpPr>
        <p:spPr>
          <a:xfrm>
            <a:off x="568892" y="3402829"/>
            <a:ext cx="221456" cy="196725"/>
          </a:xfrm>
          <a:prstGeom prst="line">
            <a:avLst/>
          </a:prstGeom>
          <a:ln w="57150">
            <a:solidFill>
              <a:srgbClr val="25FF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/>
          <p:cNvCxnSpPr/>
          <p:nvPr userDrawn="1"/>
        </p:nvCxnSpPr>
        <p:spPr>
          <a:xfrm>
            <a:off x="770505" y="3599554"/>
            <a:ext cx="629443" cy="0"/>
          </a:xfrm>
          <a:prstGeom prst="line">
            <a:avLst/>
          </a:prstGeom>
          <a:ln w="57150">
            <a:solidFill>
              <a:srgbClr val="25FF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/>
          <p:cNvCxnSpPr/>
          <p:nvPr userDrawn="1"/>
        </p:nvCxnSpPr>
        <p:spPr>
          <a:xfrm>
            <a:off x="793907" y="3606649"/>
            <a:ext cx="187600" cy="450031"/>
          </a:xfrm>
          <a:prstGeom prst="line">
            <a:avLst/>
          </a:prstGeom>
          <a:ln w="57150">
            <a:solidFill>
              <a:srgbClr val="25FF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/>
          <p:cNvCxnSpPr/>
          <p:nvPr userDrawn="1"/>
        </p:nvCxnSpPr>
        <p:spPr>
          <a:xfrm>
            <a:off x="955313" y="4040597"/>
            <a:ext cx="1499883" cy="0"/>
          </a:xfrm>
          <a:prstGeom prst="line">
            <a:avLst/>
          </a:prstGeom>
          <a:ln w="57150">
            <a:solidFill>
              <a:srgbClr val="25FF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ZoneTexte 40"/>
          <p:cNvSpPr txBox="1"/>
          <p:nvPr userDrawn="1"/>
        </p:nvSpPr>
        <p:spPr>
          <a:xfrm>
            <a:off x="981507" y="3709138"/>
            <a:ext cx="23873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Lato "/>
                <a:ea typeface="Lato Light" panose="020F0502020204030203" pitchFamily="34" charset="0"/>
                <a:cs typeface="Lato Light" panose="020F0502020204030203" pitchFamily="34" charset="0"/>
              </a:rPr>
              <a:t>Ses débuts</a:t>
            </a:r>
          </a:p>
        </p:txBody>
      </p:sp>
      <p:cxnSp>
        <p:nvCxnSpPr>
          <p:cNvPr id="42" name="Connecteur droit 41"/>
          <p:cNvCxnSpPr/>
          <p:nvPr userDrawn="1"/>
        </p:nvCxnSpPr>
        <p:spPr>
          <a:xfrm>
            <a:off x="790348" y="3599554"/>
            <a:ext cx="164965" cy="896740"/>
          </a:xfrm>
          <a:prstGeom prst="line">
            <a:avLst/>
          </a:prstGeom>
          <a:ln w="57150">
            <a:solidFill>
              <a:srgbClr val="25FF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42"/>
          <p:cNvCxnSpPr/>
          <p:nvPr userDrawn="1"/>
        </p:nvCxnSpPr>
        <p:spPr>
          <a:xfrm>
            <a:off x="933806" y="4471260"/>
            <a:ext cx="1521390" cy="0"/>
          </a:xfrm>
          <a:prstGeom prst="line">
            <a:avLst/>
          </a:prstGeom>
          <a:ln w="57150">
            <a:solidFill>
              <a:srgbClr val="25FF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ZoneTexte 43"/>
          <p:cNvSpPr txBox="1"/>
          <p:nvPr userDrawn="1"/>
        </p:nvSpPr>
        <p:spPr>
          <a:xfrm>
            <a:off x="981507" y="4136470"/>
            <a:ext cx="21585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L’organisation</a:t>
            </a:r>
            <a:r>
              <a:rPr lang="fr-FR" sz="1400" b="0" baseline="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du projet</a:t>
            </a:r>
            <a:endParaRPr lang="fr-FR" sz="1400" b="0" dirty="0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45" name="ZoneTexte 44"/>
          <p:cNvSpPr txBox="1"/>
          <p:nvPr userDrawn="1"/>
        </p:nvSpPr>
        <p:spPr>
          <a:xfrm>
            <a:off x="770505" y="2186435"/>
            <a:ext cx="18286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Développement</a:t>
            </a:r>
          </a:p>
          <a:p>
            <a:r>
              <a:rPr lang="fr-FR" sz="16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du</a:t>
            </a:r>
            <a:r>
              <a:rPr lang="fr-FR" sz="1600" baseline="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projet</a:t>
            </a:r>
            <a:endParaRPr lang="fr-FR" sz="1600" dirty="0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cxnSp>
        <p:nvCxnSpPr>
          <p:cNvPr id="46" name="Connecteur droit 45"/>
          <p:cNvCxnSpPr/>
          <p:nvPr userDrawn="1"/>
        </p:nvCxnSpPr>
        <p:spPr>
          <a:xfrm>
            <a:off x="568892" y="2574485"/>
            <a:ext cx="221456" cy="196725"/>
          </a:xfrm>
          <a:prstGeom prst="line">
            <a:avLst/>
          </a:prstGeom>
          <a:ln w="57150">
            <a:solidFill>
              <a:srgbClr val="25FF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/>
          <p:cNvCxnSpPr/>
          <p:nvPr userDrawn="1"/>
        </p:nvCxnSpPr>
        <p:spPr>
          <a:xfrm>
            <a:off x="770505" y="2771210"/>
            <a:ext cx="629443" cy="0"/>
          </a:xfrm>
          <a:prstGeom prst="line">
            <a:avLst/>
          </a:prstGeom>
          <a:ln w="57150">
            <a:solidFill>
              <a:srgbClr val="25FF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ZoneTexte 24"/>
          <p:cNvSpPr txBox="1"/>
          <p:nvPr userDrawn="1"/>
        </p:nvSpPr>
        <p:spPr>
          <a:xfrm>
            <a:off x="770505" y="2941849"/>
            <a:ext cx="18286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Déroulement</a:t>
            </a:r>
          </a:p>
          <a:p>
            <a:r>
              <a:rPr lang="fr-FR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du</a:t>
            </a:r>
            <a:r>
              <a:rPr lang="fr-FR" sz="1800" baseline="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projet</a:t>
            </a:r>
            <a:endParaRPr lang="fr-FR" sz="18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7579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résentation 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D66D0-1EFF-4496-A6DC-F93BC19C011D}" type="datetime1">
              <a:rPr lang="fr-FR" smtClean="0"/>
              <a:pPr/>
              <a:t>20/06/2016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Boulant Florian | Di Gregorio Thomas | Edouard Clémence | Emion Thibaut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E2146-8652-47F7-AFDD-C381F0E342CE}" type="slidenum">
              <a:rPr lang="fr-FR" smtClean="0"/>
              <a:pPr/>
              <a:t>‹N°›</a:t>
            </a:fld>
            <a:r>
              <a:rPr lang="fr-FR" dirty="0"/>
              <a:t>/18</a:t>
            </a:r>
          </a:p>
        </p:txBody>
      </p:sp>
      <p:pic>
        <p:nvPicPr>
          <p:cNvPr id="6" name="Imag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09563"/>
            <a:ext cx="1200150" cy="7378930"/>
          </a:xfrm>
          <a:prstGeom prst="rect">
            <a:avLst/>
          </a:prstGeom>
        </p:spPr>
      </p:pic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</p:nvPr>
        </p:nvSpPr>
        <p:spPr>
          <a:xfrm>
            <a:off x="1200150" y="85725"/>
            <a:ext cx="10401300" cy="7524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40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1pPr>
          </a:lstStyle>
          <a:p>
            <a:pPr lvl="0"/>
            <a:r>
              <a:rPr lang="fr-FR" dirty="0"/>
              <a:t>Titre</a:t>
            </a:r>
          </a:p>
        </p:txBody>
      </p:sp>
      <p:cxnSp>
        <p:nvCxnSpPr>
          <p:cNvPr id="11" name="Connecteur droit 10"/>
          <p:cNvCxnSpPr/>
          <p:nvPr userDrawn="1"/>
        </p:nvCxnSpPr>
        <p:spPr>
          <a:xfrm>
            <a:off x="600075" y="1720055"/>
            <a:ext cx="221456" cy="196725"/>
          </a:xfrm>
          <a:prstGeom prst="line">
            <a:avLst/>
          </a:prstGeom>
          <a:ln w="57150">
            <a:solidFill>
              <a:srgbClr val="25FF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 userDrawn="1"/>
        </p:nvCxnSpPr>
        <p:spPr>
          <a:xfrm>
            <a:off x="801688" y="1916780"/>
            <a:ext cx="629443" cy="0"/>
          </a:xfrm>
          <a:prstGeom prst="line">
            <a:avLst/>
          </a:prstGeom>
          <a:ln w="57150">
            <a:solidFill>
              <a:srgbClr val="25FF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ZoneTexte 17"/>
          <p:cNvSpPr txBox="1"/>
          <p:nvPr userDrawn="1"/>
        </p:nvSpPr>
        <p:spPr>
          <a:xfrm>
            <a:off x="801688" y="1552878"/>
            <a:ext cx="158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Introduction</a:t>
            </a:r>
          </a:p>
        </p:txBody>
      </p:sp>
      <p:cxnSp>
        <p:nvCxnSpPr>
          <p:cNvPr id="28" name="Connecteur droit 27"/>
          <p:cNvCxnSpPr/>
          <p:nvPr userDrawn="1"/>
        </p:nvCxnSpPr>
        <p:spPr>
          <a:xfrm>
            <a:off x="587742" y="4866838"/>
            <a:ext cx="221456" cy="196725"/>
          </a:xfrm>
          <a:prstGeom prst="line">
            <a:avLst/>
          </a:prstGeom>
          <a:ln w="57150">
            <a:solidFill>
              <a:srgbClr val="25FF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/>
          <p:cNvCxnSpPr/>
          <p:nvPr userDrawn="1"/>
        </p:nvCxnSpPr>
        <p:spPr>
          <a:xfrm>
            <a:off x="789355" y="5063563"/>
            <a:ext cx="599282" cy="0"/>
          </a:xfrm>
          <a:prstGeom prst="line">
            <a:avLst/>
          </a:prstGeom>
          <a:ln w="57150">
            <a:solidFill>
              <a:srgbClr val="25FF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ZoneTexte 29"/>
          <p:cNvSpPr txBox="1"/>
          <p:nvPr userDrawn="1"/>
        </p:nvSpPr>
        <p:spPr>
          <a:xfrm>
            <a:off x="790348" y="4725009"/>
            <a:ext cx="15805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Conclusion</a:t>
            </a:r>
          </a:p>
        </p:txBody>
      </p:sp>
      <p:cxnSp>
        <p:nvCxnSpPr>
          <p:cNvPr id="32" name="Connecteur droit 31"/>
          <p:cNvCxnSpPr/>
          <p:nvPr userDrawn="1"/>
        </p:nvCxnSpPr>
        <p:spPr>
          <a:xfrm>
            <a:off x="568892" y="3402829"/>
            <a:ext cx="221456" cy="196725"/>
          </a:xfrm>
          <a:prstGeom prst="line">
            <a:avLst/>
          </a:prstGeom>
          <a:ln w="57150">
            <a:solidFill>
              <a:srgbClr val="25FF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/>
          <p:cNvCxnSpPr/>
          <p:nvPr userDrawn="1"/>
        </p:nvCxnSpPr>
        <p:spPr>
          <a:xfrm>
            <a:off x="770505" y="3599554"/>
            <a:ext cx="629443" cy="0"/>
          </a:xfrm>
          <a:prstGeom prst="line">
            <a:avLst/>
          </a:prstGeom>
          <a:ln w="57150">
            <a:solidFill>
              <a:srgbClr val="25FF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/>
          <p:cNvCxnSpPr/>
          <p:nvPr userDrawn="1"/>
        </p:nvCxnSpPr>
        <p:spPr>
          <a:xfrm>
            <a:off x="793907" y="3606649"/>
            <a:ext cx="187600" cy="450031"/>
          </a:xfrm>
          <a:prstGeom prst="line">
            <a:avLst/>
          </a:prstGeom>
          <a:ln w="57150">
            <a:solidFill>
              <a:srgbClr val="25FF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/>
          <p:cNvCxnSpPr/>
          <p:nvPr userDrawn="1"/>
        </p:nvCxnSpPr>
        <p:spPr>
          <a:xfrm>
            <a:off x="955313" y="4040597"/>
            <a:ext cx="1499883" cy="0"/>
          </a:xfrm>
          <a:prstGeom prst="line">
            <a:avLst/>
          </a:prstGeom>
          <a:ln w="57150">
            <a:solidFill>
              <a:srgbClr val="25FF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ZoneTexte 40"/>
          <p:cNvSpPr txBox="1"/>
          <p:nvPr userDrawn="1"/>
        </p:nvSpPr>
        <p:spPr>
          <a:xfrm>
            <a:off x="981507" y="3732819"/>
            <a:ext cx="23873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Ses débuts</a:t>
            </a:r>
          </a:p>
        </p:txBody>
      </p:sp>
      <p:cxnSp>
        <p:nvCxnSpPr>
          <p:cNvPr id="42" name="Connecteur droit 41"/>
          <p:cNvCxnSpPr/>
          <p:nvPr userDrawn="1"/>
        </p:nvCxnSpPr>
        <p:spPr>
          <a:xfrm>
            <a:off x="790348" y="3599554"/>
            <a:ext cx="164965" cy="896740"/>
          </a:xfrm>
          <a:prstGeom prst="line">
            <a:avLst/>
          </a:prstGeom>
          <a:ln w="57150">
            <a:solidFill>
              <a:srgbClr val="25FF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42"/>
          <p:cNvCxnSpPr/>
          <p:nvPr userDrawn="1"/>
        </p:nvCxnSpPr>
        <p:spPr>
          <a:xfrm>
            <a:off x="933806" y="4471260"/>
            <a:ext cx="1521390" cy="0"/>
          </a:xfrm>
          <a:prstGeom prst="line">
            <a:avLst/>
          </a:prstGeom>
          <a:ln w="57150">
            <a:solidFill>
              <a:srgbClr val="25FF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ZoneTexte 43"/>
          <p:cNvSpPr txBox="1"/>
          <p:nvPr userDrawn="1"/>
        </p:nvSpPr>
        <p:spPr>
          <a:xfrm>
            <a:off x="981507" y="4132704"/>
            <a:ext cx="24982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0" dirty="0">
                <a:latin typeface="Lato "/>
                <a:ea typeface="Lato Light" panose="020F0502020204030203" pitchFamily="34" charset="0"/>
                <a:cs typeface="Lato Light" panose="020F0502020204030203" pitchFamily="34" charset="0"/>
              </a:rPr>
              <a:t>L’organisation</a:t>
            </a:r>
            <a:r>
              <a:rPr lang="fr-FR" sz="1600" b="0" baseline="0" dirty="0">
                <a:latin typeface="Lato "/>
                <a:ea typeface="Lato Light" panose="020F0502020204030203" pitchFamily="34" charset="0"/>
                <a:cs typeface="Lato Light" panose="020F0502020204030203" pitchFamily="34" charset="0"/>
              </a:rPr>
              <a:t> du projet</a:t>
            </a:r>
            <a:endParaRPr lang="fr-FR" sz="1600" b="0" dirty="0">
              <a:latin typeface="Lato 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45" name="ZoneTexte 44"/>
          <p:cNvSpPr txBox="1"/>
          <p:nvPr userDrawn="1"/>
        </p:nvSpPr>
        <p:spPr>
          <a:xfrm>
            <a:off x="770505" y="2186435"/>
            <a:ext cx="18286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Développement</a:t>
            </a:r>
          </a:p>
          <a:p>
            <a:r>
              <a:rPr lang="fr-FR" sz="16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du</a:t>
            </a:r>
            <a:r>
              <a:rPr lang="fr-FR" sz="1600" baseline="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projet</a:t>
            </a:r>
            <a:endParaRPr lang="fr-FR" sz="1600" dirty="0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cxnSp>
        <p:nvCxnSpPr>
          <p:cNvPr id="46" name="Connecteur droit 45"/>
          <p:cNvCxnSpPr/>
          <p:nvPr userDrawn="1"/>
        </p:nvCxnSpPr>
        <p:spPr>
          <a:xfrm>
            <a:off x="568892" y="2574485"/>
            <a:ext cx="221456" cy="196725"/>
          </a:xfrm>
          <a:prstGeom prst="line">
            <a:avLst/>
          </a:prstGeom>
          <a:ln w="57150">
            <a:solidFill>
              <a:srgbClr val="25FF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/>
          <p:cNvCxnSpPr/>
          <p:nvPr userDrawn="1"/>
        </p:nvCxnSpPr>
        <p:spPr>
          <a:xfrm>
            <a:off x="770505" y="2771210"/>
            <a:ext cx="629443" cy="0"/>
          </a:xfrm>
          <a:prstGeom prst="line">
            <a:avLst/>
          </a:prstGeom>
          <a:ln w="57150">
            <a:solidFill>
              <a:srgbClr val="25FF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ZoneTexte 24"/>
          <p:cNvSpPr txBox="1"/>
          <p:nvPr userDrawn="1"/>
        </p:nvSpPr>
        <p:spPr>
          <a:xfrm>
            <a:off x="770505" y="2941849"/>
            <a:ext cx="18286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Déroulement</a:t>
            </a:r>
          </a:p>
          <a:p>
            <a:r>
              <a:rPr lang="fr-FR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du</a:t>
            </a:r>
            <a:r>
              <a:rPr lang="fr-FR" sz="1800" baseline="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projet</a:t>
            </a:r>
            <a:endParaRPr lang="fr-FR" sz="18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756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979517" y="617347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1pPr>
          </a:lstStyle>
          <a:p>
            <a:fld id="{163D66D0-1EFF-4496-A6DC-F93BC19C011D}" type="datetime1">
              <a:rPr lang="fr-FR" smtClean="0"/>
              <a:pPr/>
              <a:t>20/06/2016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829051" y="6173470"/>
            <a:ext cx="4676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chemeClr val="tx1">
                    <a:lumMod val="75000"/>
                    <a:lumOff val="2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1pPr>
          </a:lstStyle>
          <a:p>
            <a:r>
              <a:rPr lang="fr-FR" dirty="0"/>
              <a:t>Boulant Florian | Di Gregorio Thomas | Edouard Clémence | Emion Thibaut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17601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1pPr>
          </a:lstStyle>
          <a:p>
            <a:fld id="{0ADE2146-8652-47F7-AFDD-C381F0E342CE}" type="slidenum">
              <a:rPr lang="fr-FR" smtClean="0"/>
              <a:pPr/>
              <a:t>‹N°›</a:t>
            </a:fld>
            <a:r>
              <a:rPr lang="fr-FR" dirty="0"/>
              <a:t>/18</a:t>
            </a:r>
          </a:p>
        </p:txBody>
      </p:sp>
    </p:spTree>
    <p:extLst>
      <p:ext uri="{BB962C8B-B14F-4D97-AF65-F5344CB8AC3E}">
        <p14:creationId xmlns:p14="http://schemas.microsoft.com/office/powerpoint/2010/main" val="8234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8" r:id="rId8"/>
    <p:sldLayoutId id="2147483656" r:id="rId9"/>
    <p:sldLayoutId id="2147483659" r:id="rId1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png"/><Relationship Id="rId5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63D66D0-1EFF-4496-A6DC-F93BC19C011D}" type="datetime1">
              <a:rPr lang="fr-FR" smtClean="0"/>
              <a:pPr/>
              <a:t>20/06/2016</a:t>
            </a:fld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/>
              <a:t>Boulant Florian | Di Gregorio Thomas | Edouard Clémence | Emion Thibaut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ADE2146-8652-47F7-AFDD-C381F0E342CE}" type="slidenum">
              <a:rPr lang="fr-FR" smtClean="0"/>
              <a:pPr/>
              <a:t>1</a:t>
            </a:fld>
            <a:r>
              <a:rPr lang="fr-FR" dirty="0"/>
              <a:t>/18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1350831" y="1687269"/>
            <a:ext cx="10427312" cy="319747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fr-FR" sz="6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Projet Tutoré M2107</a:t>
            </a:r>
          </a:p>
          <a:p>
            <a:pPr algn="ctr">
              <a:lnSpc>
                <a:spcPct val="150000"/>
              </a:lnSpc>
            </a:pPr>
            <a:r>
              <a:rPr lang="fr-FR" sz="7200" spc="3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Sujet : Solitaire Chess</a:t>
            </a:r>
          </a:p>
        </p:txBody>
      </p:sp>
    </p:spTree>
    <p:extLst>
      <p:ext uri="{BB962C8B-B14F-4D97-AF65-F5344CB8AC3E}">
        <p14:creationId xmlns:p14="http://schemas.microsoft.com/office/powerpoint/2010/main" val="16500264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D66D0-1EFF-4496-A6DC-F93BC19C011D}" type="datetime1">
              <a:rPr lang="fr-FR" smtClean="0"/>
              <a:pPr/>
              <a:t>20/06/2016</a:t>
            </a:fld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Boulant Florian | Di Gregorio Thomas | Edouard Clémence | Emion Thibaut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E2146-8652-47F7-AFDD-C381F0E342CE}" type="slidenum">
              <a:rPr lang="fr-FR" smtClean="0"/>
              <a:pPr/>
              <a:t>10</a:t>
            </a:fld>
            <a:r>
              <a:rPr lang="fr-FR" dirty="0"/>
              <a:t>/18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>
          <a:xfrm>
            <a:off x="3722717" y="85725"/>
            <a:ext cx="7631084" cy="752475"/>
          </a:xfrm>
        </p:spPr>
        <p:txBody>
          <a:bodyPr/>
          <a:lstStyle/>
          <a:p>
            <a:r>
              <a:rPr lang="fr-FR" dirty="0"/>
              <a:t>Détails sur des fonctionnalités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4105709" y="838200"/>
            <a:ext cx="16393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>
                <a:latin typeface="Corbel" panose="020B0503020204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Indices</a:t>
            </a:r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9284" y="2416574"/>
            <a:ext cx="682524" cy="3367118"/>
          </a:xfrm>
          <a:prstGeom prst="rect">
            <a:avLst/>
          </a:prstGeom>
        </p:spPr>
      </p:pic>
      <p:sp>
        <p:nvSpPr>
          <p:cNvPr id="13" name="ZoneTexte 12"/>
          <p:cNvSpPr txBox="1"/>
          <p:nvPr/>
        </p:nvSpPr>
        <p:spPr>
          <a:xfrm>
            <a:off x="3722113" y="1657464"/>
            <a:ext cx="2479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Fichier de solution</a:t>
            </a:r>
          </a:p>
        </p:txBody>
      </p:sp>
      <p:cxnSp>
        <p:nvCxnSpPr>
          <p:cNvPr id="15" name="Connecteur droit avec flèche 14"/>
          <p:cNvCxnSpPr/>
          <p:nvPr/>
        </p:nvCxnSpPr>
        <p:spPr>
          <a:xfrm flipH="1">
            <a:off x="5089527" y="2846060"/>
            <a:ext cx="1112404" cy="3465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ZoneTexte 23"/>
          <p:cNvSpPr txBox="1"/>
          <p:nvPr/>
        </p:nvSpPr>
        <p:spPr>
          <a:xfrm>
            <a:off x="5283200" y="2481163"/>
            <a:ext cx="1165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rbel" panose="020B0503020204020204" pitchFamily="34" charset="0"/>
              </a:rPr>
              <a:t>Etat initial</a:t>
            </a:r>
          </a:p>
        </p:txBody>
      </p:sp>
      <p:cxnSp>
        <p:nvCxnSpPr>
          <p:cNvPr id="25" name="Connecteur droit avec flèche 24"/>
          <p:cNvCxnSpPr/>
          <p:nvPr/>
        </p:nvCxnSpPr>
        <p:spPr>
          <a:xfrm flipH="1">
            <a:off x="5089527" y="4111087"/>
            <a:ext cx="1112404" cy="3465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ZoneTexte 25"/>
          <p:cNvSpPr txBox="1"/>
          <p:nvPr/>
        </p:nvSpPr>
        <p:spPr>
          <a:xfrm>
            <a:off x="5283199" y="3746190"/>
            <a:ext cx="1965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rbel" panose="020B0503020204020204" pitchFamily="34" charset="0"/>
              </a:rPr>
              <a:t>Etat intermédiaire</a:t>
            </a:r>
          </a:p>
        </p:txBody>
      </p:sp>
      <p:cxnSp>
        <p:nvCxnSpPr>
          <p:cNvPr id="27" name="Connecteur droit avec flèche 26"/>
          <p:cNvCxnSpPr/>
          <p:nvPr/>
        </p:nvCxnSpPr>
        <p:spPr>
          <a:xfrm flipH="1">
            <a:off x="5089527" y="5265692"/>
            <a:ext cx="1112404" cy="3465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ZoneTexte 27"/>
          <p:cNvSpPr txBox="1"/>
          <p:nvPr/>
        </p:nvSpPr>
        <p:spPr>
          <a:xfrm>
            <a:off x="5283200" y="4900795"/>
            <a:ext cx="1511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rbel" panose="020B0503020204020204" pitchFamily="34" charset="0"/>
              </a:rPr>
              <a:t>Etat final</a:t>
            </a:r>
          </a:p>
        </p:txBody>
      </p:sp>
      <p:sp>
        <p:nvSpPr>
          <p:cNvPr id="29" name="ZoneTexte 28"/>
          <p:cNvSpPr txBox="1"/>
          <p:nvPr/>
        </p:nvSpPr>
        <p:spPr>
          <a:xfrm>
            <a:off x="7647710" y="3304510"/>
            <a:ext cx="40732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Lecture du fichier à l’aide d’un </a:t>
            </a:r>
            <a:r>
              <a:rPr lang="fr-FR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scanner</a:t>
            </a:r>
            <a:endParaRPr lang="fr-FR" dirty="0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22071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D66D0-1EFF-4496-A6DC-F93BC19C011D}" type="datetime1">
              <a:rPr lang="fr-FR" smtClean="0"/>
              <a:pPr/>
              <a:t>20/06/2016</a:t>
            </a:fld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Boulant Florian | Di Gregorio Thomas | Edouard Clémence | Emion Thibaut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E2146-8652-47F7-AFDD-C381F0E342CE}" type="slidenum">
              <a:rPr lang="fr-FR" smtClean="0"/>
              <a:pPr/>
              <a:t>11</a:t>
            </a:fld>
            <a:r>
              <a:rPr lang="fr-FR" dirty="0"/>
              <a:t>/18</a:t>
            </a:r>
          </a:p>
        </p:txBody>
      </p:sp>
      <p:sp>
        <p:nvSpPr>
          <p:cNvPr id="6" name="Espace réservé du texte 4"/>
          <p:cNvSpPr>
            <a:spLocks noGrp="1"/>
          </p:cNvSpPr>
          <p:nvPr>
            <p:ph type="body" sz="quarter" idx="13"/>
          </p:nvPr>
        </p:nvSpPr>
        <p:spPr>
          <a:xfrm>
            <a:off x="3722717" y="85725"/>
            <a:ext cx="7631084" cy="752475"/>
          </a:xfrm>
        </p:spPr>
        <p:txBody>
          <a:bodyPr/>
          <a:lstStyle/>
          <a:p>
            <a:r>
              <a:rPr lang="fr-FR" dirty="0"/>
              <a:t>Détails sur des fonctionnalités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4105709" y="838200"/>
            <a:ext cx="44001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>
                <a:latin typeface="Corbel" panose="020B0503020204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Création de défis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2909454" y="1880029"/>
            <a:ext cx="789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L’utilisateur n’a qu’un seul niveau qui lui est dédié</a:t>
            </a: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4603" y="2249361"/>
            <a:ext cx="1486706" cy="1359933"/>
          </a:xfrm>
          <a:prstGeom prst="rect">
            <a:avLst/>
          </a:prstGeom>
        </p:spPr>
      </p:pic>
      <p:sp>
        <p:nvSpPr>
          <p:cNvPr id="11" name="ZoneTexte 10"/>
          <p:cNvSpPr txBox="1"/>
          <p:nvPr/>
        </p:nvSpPr>
        <p:spPr>
          <a:xfrm>
            <a:off x="2909454" y="4706716"/>
            <a:ext cx="5467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Les indices n’y sont pas gérés, et les aperçus non plus</a:t>
            </a:r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7990" y="1204532"/>
            <a:ext cx="3934010" cy="4968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027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D66D0-1EFF-4496-A6DC-F93BC19C011D}" type="datetime1">
              <a:rPr lang="fr-FR" smtClean="0"/>
              <a:pPr/>
              <a:t>20/06/2016</a:t>
            </a:fld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Boulant Florian | Di Gregorio Thomas | Edouard Clémence | Emion Thibaut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E2146-8652-47F7-AFDD-C381F0E342CE}" type="slidenum">
              <a:rPr lang="fr-FR" smtClean="0"/>
              <a:pPr/>
              <a:t>12</a:t>
            </a:fld>
            <a:r>
              <a:rPr lang="fr-FR" dirty="0"/>
              <a:t>/18</a:t>
            </a:r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>
          <a:xfrm>
            <a:off x="3722717" y="85725"/>
            <a:ext cx="7631083" cy="752475"/>
          </a:xfrm>
        </p:spPr>
        <p:txBody>
          <a:bodyPr/>
          <a:lstStyle/>
          <a:p>
            <a:r>
              <a:rPr lang="fr-FR" dirty="0"/>
              <a:t>Déroulement du projet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3408682" y="1863001"/>
            <a:ext cx="763108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Ses débuts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4123057" y="4016966"/>
            <a:ext cx="763108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L’organisation de notre groupe</a:t>
            </a:r>
          </a:p>
        </p:txBody>
      </p:sp>
    </p:spTree>
    <p:extLst>
      <p:ext uri="{BB962C8B-B14F-4D97-AF65-F5344CB8AC3E}">
        <p14:creationId xmlns:p14="http://schemas.microsoft.com/office/powerpoint/2010/main" val="2110278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D66D0-1EFF-4496-A6DC-F93BC19C011D}" type="datetime1">
              <a:rPr lang="fr-FR" smtClean="0"/>
              <a:pPr/>
              <a:t>20/06/2016</a:t>
            </a:fld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Boulant Florian | Di Gregorio Thomas | Edouard Clémence | Emion Thibaut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E2146-8652-47F7-AFDD-C381F0E342CE}" type="slidenum">
              <a:rPr lang="fr-FR" smtClean="0"/>
              <a:pPr/>
              <a:t>13</a:t>
            </a:fld>
            <a:r>
              <a:rPr lang="fr-FR" dirty="0"/>
              <a:t>/18</a:t>
            </a:r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>
          <a:xfrm>
            <a:off x="3829051" y="85725"/>
            <a:ext cx="7524750" cy="752475"/>
          </a:xfrm>
        </p:spPr>
        <p:txBody>
          <a:bodyPr/>
          <a:lstStyle/>
          <a:p>
            <a:r>
              <a:rPr lang="fr-FR" dirty="0"/>
              <a:t>Ses débuts</a:t>
            </a:r>
          </a:p>
        </p:txBody>
      </p:sp>
      <p:sp>
        <p:nvSpPr>
          <p:cNvPr id="21" name="ZoneTexte 20"/>
          <p:cNvSpPr txBox="1"/>
          <p:nvPr/>
        </p:nvSpPr>
        <p:spPr>
          <a:xfrm>
            <a:off x="3938588" y="1319199"/>
            <a:ext cx="728662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Phase de concept</a:t>
            </a:r>
          </a:p>
          <a:p>
            <a:pPr algn="ctr"/>
            <a:endParaRPr lang="fr-FR" sz="4000" dirty="0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pPr algn="ctr"/>
            <a:r>
              <a:rPr lang="fr-FR" sz="4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Phase de recueil des besoins</a:t>
            </a:r>
          </a:p>
          <a:p>
            <a:pPr algn="ctr"/>
            <a:endParaRPr lang="fr-FR" sz="4000" dirty="0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pPr algn="ctr"/>
            <a:r>
              <a:rPr lang="fr-FR" sz="4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Phase de design</a:t>
            </a:r>
          </a:p>
        </p:txBody>
      </p:sp>
      <p:cxnSp>
        <p:nvCxnSpPr>
          <p:cNvPr id="22" name="Connecteur droit avec flèche 21"/>
          <p:cNvCxnSpPr/>
          <p:nvPr/>
        </p:nvCxnSpPr>
        <p:spPr>
          <a:xfrm>
            <a:off x="7581901" y="1920345"/>
            <a:ext cx="0" cy="561975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/>
          <p:cNvCxnSpPr/>
          <p:nvPr/>
        </p:nvCxnSpPr>
        <p:spPr>
          <a:xfrm>
            <a:off x="7581901" y="3130020"/>
            <a:ext cx="0" cy="561975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ZoneTexte 23"/>
          <p:cNvSpPr txBox="1"/>
          <p:nvPr/>
        </p:nvSpPr>
        <p:spPr>
          <a:xfrm>
            <a:off x="3223461" y="4970297"/>
            <a:ext cx="23526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</a:rPr>
              <a:t>Phases tirées du cours de gestion de projet</a:t>
            </a:r>
          </a:p>
        </p:txBody>
      </p:sp>
    </p:spTree>
    <p:extLst>
      <p:ext uri="{BB962C8B-B14F-4D97-AF65-F5344CB8AC3E}">
        <p14:creationId xmlns:p14="http://schemas.microsoft.com/office/powerpoint/2010/main" val="19729123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D66D0-1EFF-4496-A6DC-F93BC19C011D}" type="datetime1">
              <a:rPr lang="fr-FR" smtClean="0"/>
              <a:pPr/>
              <a:t>20/06/2016</a:t>
            </a:fld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Boulant Florian | Di Gregorio Thomas | Edouard Clémence | Emion Thibaut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E2146-8652-47F7-AFDD-C381F0E342CE}" type="slidenum">
              <a:rPr lang="fr-FR" smtClean="0"/>
              <a:pPr/>
              <a:t>14</a:t>
            </a:fld>
            <a:r>
              <a:rPr lang="fr-FR" dirty="0"/>
              <a:t>/18</a:t>
            </a:r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>
          <a:xfrm>
            <a:off x="3829051" y="85725"/>
            <a:ext cx="7524750" cy="752475"/>
          </a:xfrm>
        </p:spPr>
        <p:txBody>
          <a:bodyPr/>
          <a:lstStyle/>
          <a:p>
            <a:r>
              <a:rPr lang="fr-FR" dirty="0"/>
              <a:t>L’organisation du projet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3722717" y="838200"/>
            <a:ext cx="44165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Présentation du rétro-planning 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3640433" y="2190698"/>
            <a:ext cx="7737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Préparation du projet jusqu’au lundi 13/06 </a:t>
            </a:r>
          </a:p>
        </p:txBody>
      </p:sp>
      <p:sp>
        <p:nvSpPr>
          <p:cNvPr id="10" name="Rectangle 9"/>
          <p:cNvSpPr/>
          <p:nvPr/>
        </p:nvSpPr>
        <p:spPr>
          <a:xfrm>
            <a:off x="4127475" y="4127971"/>
            <a:ext cx="676339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Démarrage de sa réalisation le 14/06</a:t>
            </a:r>
          </a:p>
        </p:txBody>
      </p:sp>
    </p:spTree>
    <p:extLst>
      <p:ext uri="{BB962C8B-B14F-4D97-AF65-F5344CB8AC3E}">
        <p14:creationId xmlns:p14="http://schemas.microsoft.com/office/powerpoint/2010/main" val="27903899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D66D0-1EFF-4496-A6DC-F93BC19C011D}" type="datetime1">
              <a:rPr lang="fr-FR" smtClean="0"/>
              <a:pPr/>
              <a:t>20/06/2016</a:t>
            </a:fld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Boulant Florian | Di Gregorio Thomas | Edouard Clémence | Emion Thibaut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E2146-8652-47F7-AFDD-C381F0E342CE}" type="slidenum">
              <a:rPr lang="fr-FR" smtClean="0"/>
              <a:pPr/>
              <a:t>15</a:t>
            </a:fld>
            <a:r>
              <a:rPr lang="fr-FR" dirty="0"/>
              <a:t>/18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>
          <a:xfrm>
            <a:off x="3829051" y="85725"/>
            <a:ext cx="7524750" cy="752475"/>
          </a:xfrm>
        </p:spPr>
        <p:txBody>
          <a:bodyPr/>
          <a:lstStyle/>
          <a:p>
            <a:r>
              <a:rPr lang="fr-FR" dirty="0"/>
              <a:t>L’organisation du groupe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4111542" y="1273195"/>
            <a:ext cx="69597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Répartition des tâches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4044867" y="2574467"/>
            <a:ext cx="709311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Règles établies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4937961" y="3751867"/>
            <a:ext cx="5306929" cy="18312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>
                <a:latin typeface="Corbel" panose="020B0503020204020204" pitchFamily="34" charset="0"/>
              </a:rPr>
              <a:t>Code en français</a:t>
            </a:r>
          </a:p>
          <a:p>
            <a:pPr algn="ctr"/>
            <a:endParaRPr lang="fr-FR" sz="1100" dirty="0">
              <a:latin typeface="Corbel" panose="020B0503020204020204" pitchFamily="34" charset="0"/>
            </a:endParaRPr>
          </a:p>
          <a:p>
            <a:pPr algn="ctr"/>
            <a:r>
              <a:rPr lang="fr-FR" sz="2000" dirty="0">
                <a:latin typeface="Corbel" panose="020B0503020204020204" pitchFamily="34" charset="0"/>
              </a:rPr>
              <a:t>Style du code</a:t>
            </a:r>
          </a:p>
          <a:p>
            <a:pPr algn="ctr"/>
            <a:endParaRPr lang="fr-FR" sz="1100" dirty="0">
              <a:latin typeface="Corbel" panose="020B0503020204020204" pitchFamily="34" charset="0"/>
            </a:endParaRPr>
          </a:p>
          <a:p>
            <a:pPr algn="ctr"/>
            <a:r>
              <a:rPr lang="fr-FR" sz="2000" dirty="0" err="1">
                <a:latin typeface="Corbel" panose="020B0503020204020204" pitchFamily="34" charset="0"/>
              </a:rPr>
              <a:t>Javadoc</a:t>
            </a:r>
            <a:endParaRPr lang="fr-FR" sz="2000" dirty="0">
              <a:latin typeface="Corbel" panose="020B0503020204020204" pitchFamily="34" charset="0"/>
            </a:endParaRPr>
          </a:p>
          <a:p>
            <a:pPr algn="ctr"/>
            <a:endParaRPr lang="fr-FR" sz="1100" dirty="0">
              <a:latin typeface="Corbel" panose="020B0503020204020204" pitchFamily="34" charset="0"/>
            </a:endParaRPr>
          </a:p>
          <a:p>
            <a:pPr algn="ctr"/>
            <a:r>
              <a:rPr lang="fr-FR" sz="2000" dirty="0">
                <a:latin typeface="Corbel" panose="020B0503020204020204" pitchFamily="34" charset="0"/>
              </a:rPr>
              <a:t>Commentaires sur les parties techniques</a:t>
            </a:r>
          </a:p>
        </p:txBody>
      </p:sp>
    </p:spTree>
    <p:extLst>
      <p:ext uri="{BB962C8B-B14F-4D97-AF65-F5344CB8AC3E}">
        <p14:creationId xmlns:p14="http://schemas.microsoft.com/office/powerpoint/2010/main" val="2943951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D66D0-1EFF-4496-A6DC-F93BC19C011D}" type="datetime1">
              <a:rPr lang="fr-FR" smtClean="0"/>
              <a:pPr/>
              <a:t>20/06/2016</a:t>
            </a:fld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Boulant Florian | Di Gregorio Thomas | Edouard Clémence | Emion Thibaut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E2146-8652-47F7-AFDD-C381F0E342CE}" type="slidenum">
              <a:rPr lang="fr-FR" smtClean="0"/>
              <a:pPr/>
              <a:t>16</a:t>
            </a:fld>
            <a:r>
              <a:rPr lang="fr-FR" dirty="0"/>
              <a:t>/18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>
          <a:xfrm>
            <a:off x="3722718" y="85725"/>
            <a:ext cx="7631082" cy="752475"/>
          </a:xfrm>
        </p:spPr>
        <p:txBody>
          <a:bodyPr/>
          <a:lstStyle/>
          <a:p>
            <a:r>
              <a:rPr lang="fr-FR" dirty="0"/>
              <a:t>Outils utilisés</a:t>
            </a:r>
          </a:p>
        </p:txBody>
      </p:sp>
      <p:pic>
        <p:nvPicPr>
          <p:cNvPr id="1026" name="Picture 2" descr="IntelliJ IDEA 15.0.2 Downloads » downTURK - Download Fresh Hidden ..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7883" y="943392"/>
            <a:ext cx="1533383" cy="1533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fficher l'image d'origin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3588" y="1685729"/>
            <a:ext cx="2447420" cy="700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fficher l'image d'origin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8602" y="1193587"/>
            <a:ext cx="1318635" cy="1318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Afficher l'image d'origin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4766" y="2705792"/>
            <a:ext cx="1377225" cy="1352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Afficher l'image d'origine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3230" y="3131622"/>
            <a:ext cx="1451849" cy="1425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Afficher l'image d'origine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7936" y="4714581"/>
            <a:ext cx="2706659" cy="1003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Afficher l'image d'origine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8528" y="4842354"/>
            <a:ext cx="912781" cy="809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Afficher l'image d'origine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7918" y="4811470"/>
            <a:ext cx="871100" cy="871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Afficher l'image d'origine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5103" y="2701173"/>
            <a:ext cx="2624847" cy="1952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4442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D66D0-1EFF-4496-A6DC-F93BC19C011D}" type="datetime1">
              <a:rPr lang="fr-FR" smtClean="0"/>
              <a:pPr/>
              <a:t>20/06/2016</a:t>
            </a:fld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Boulant Florian | Di Gregorio Thomas | Edouard Clémence | Emion Thibaut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E2146-8652-47F7-AFDD-C381F0E342CE}" type="slidenum">
              <a:rPr lang="fr-FR" smtClean="0"/>
              <a:pPr/>
              <a:t>17</a:t>
            </a:fld>
            <a:r>
              <a:rPr lang="fr-FR" dirty="0"/>
              <a:t>/18</a:t>
            </a:r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Conclusion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3829052" y="2013449"/>
            <a:ext cx="75247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Ce que ce projet nous a apporté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3829051" y="4092190"/>
            <a:ext cx="75247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Bilan du projet</a:t>
            </a:r>
          </a:p>
        </p:txBody>
      </p:sp>
    </p:spTree>
    <p:extLst>
      <p:ext uri="{BB962C8B-B14F-4D97-AF65-F5344CB8AC3E}">
        <p14:creationId xmlns:p14="http://schemas.microsoft.com/office/powerpoint/2010/main" val="23326917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D66D0-1EFF-4496-A6DC-F93BC19C011D}" type="datetime1">
              <a:rPr lang="fr-FR" smtClean="0"/>
              <a:pPr/>
              <a:t>20/06/2016</a:t>
            </a:fld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Boulant Florian | Di Gregorio Thomas | Edouard Clémence | Emion Thibaut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E2146-8652-47F7-AFDD-C381F0E342CE}" type="slidenum">
              <a:rPr lang="fr-FR" smtClean="0"/>
              <a:pPr/>
              <a:t>18</a:t>
            </a:fld>
            <a:r>
              <a:rPr lang="fr-FR" dirty="0"/>
              <a:t>/18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Conclusion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2895601" y="1611500"/>
            <a:ext cx="8458199" cy="366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4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« Se réunir est un </a:t>
            </a:r>
            <a:r>
              <a:rPr lang="fr-FR" sz="4000" b="1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début</a:t>
            </a:r>
            <a:r>
              <a:rPr lang="fr-FR" sz="4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fr-FR" sz="4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rester ensemble est un </a:t>
            </a:r>
            <a:r>
              <a:rPr lang="fr-FR" sz="4000" b="1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progrès</a:t>
            </a:r>
            <a:r>
              <a:rPr lang="fr-FR" sz="4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, travailler ensemble est une </a:t>
            </a:r>
            <a:r>
              <a:rPr lang="fr-FR" sz="4000" b="1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réussite</a:t>
            </a:r>
            <a:r>
              <a:rPr lang="fr-FR" sz="4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. »</a:t>
            </a:r>
          </a:p>
          <a:p>
            <a:pPr>
              <a:lnSpc>
                <a:spcPct val="150000"/>
              </a:lnSpc>
            </a:pPr>
            <a:r>
              <a:rPr lang="fr-FR" sz="4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						</a:t>
            </a:r>
            <a:r>
              <a:rPr lang="fr-FR" sz="36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Henry Ford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1565" y="1161294"/>
            <a:ext cx="9231746" cy="41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671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D66D0-1EFF-4496-A6DC-F93BC19C011D}" type="datetime1">
              <a:rPr lang="fr-FR" smtClean="0"/>
              <a:t>20/06/2016</a:t>
            </a:fld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Boulant Florian | Di Gregorio Thomas | Edouard Clémence | Emion Thibaut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E2146-8652-47F7-AFDD-C381F0E342CE}" type="slidenum">
              <a:rPr lang="fr-FR" smtClean="0"/>
              <a:pPr/>
              <a:t>2</a:t>
            </a:fld>
            <a:r>
              <a:rPr lang="fr-FR" dirty="0"/>
              <a:t>/18</a:t>
            </a:r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>
          <a:xfrm>
            <a:off x="2409824" y="85725"/>
            <a:ext cx="9191625" cy="752475"/>
          </a:xfrm>
        </p:spPr>
        <p:txBody>
          <a:bodyPr/>
          <a:lstStyle/>
          <a:p>
            <a:r>
              <a:rPr lang="fr-FR" dirty="0"/>
              <a:t>Introduction</a:t>
            </a:r>
          </a:p>
        </p:txBody>
      </p:sp>
      <p:sp>
        <p:nvSpPr>
          <p:cNvPr id="15" name="ZoneTexte 14"/>
          <p:cNvSpPr txBox="1"/>
          <p:nvPr/>
        </p:nvSpPr>
        <p:spPr>
          <a:xfrm>
            <a:off x="2763203" y="1635136"/>
            <a:ext cx="87217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Module 2107 : Projet Tutoré</a:t>
            </a:r>
          </a:p>
        </p:txBody>
      </p:sp>
      <p:graphicFrame>
        <p:nvGraphicFramePr>
          <p:cNvPr id="16" name="Tableau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2587902"/>
              </p:ext>
            </p:extLst>
          </p:nvPr>
        </p:nvGraphicFramePr>
        <p:xfrm>
          <a:off x="2774949" y="2371724"/>
          <a:ext cx="8721725" cy="31908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0451">
                  <a:extLst>
                    <a:ext uri="{9D8B030D-6E8A-4147-A177-3AD203B41FA5}">
                      <a16:colId xmlns:a16="http://schemas.microsoft.com/office/drawing/2014/main" val="2493725923"/>
                    </a:ext>
                  </a:extLst>
                </a:gridCol>
                <a:gridCol w="6391274">
                  <a:extLst>
                    <a:ext uri="{9D8B030D-6E8A-4147-A177-3AD203B41FA5}">
                      <a16:colId xmlns:a16="http://schemas.microsoft.com/office/drawing/2014/main" val="142815496"/>
                    </a:ext>
                  </a:extLst>
                </a:gridCol>
              </a:tblGrid>
              <a:tr h="1527925">
                <a:tc>
                  <a:txBody>
                    <a:bodyPr/>
                    <a:lstStyle/>
                    <a:p>
                      <a:pPr algn="ctr"/>
                      <a:r>
                        <a:rPr lang="fr-FR" sz="2800" b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Objectifs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spcAft>
                          <a:spcPts val="1200"/>
                        </a:spcAft>
                        <a:buFontTx/>
                        <a:buChar char="-"/>
                      </a:pPr>
                      <a:r>
                        <a:rPr lang="fr-FR" b="0" dirty="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rPr>
                        <a:t>Mise en œuvre des méthodes de conduite de projet </a:t>
                      </a:r>
                    </a:p>
                    <a:p>
                      <a:pPr marL="285750" indent="-285750">
                        <a:spcAft>
                          <a:spcPts val="1200"/>
                        </a:spcAft>
                        <a:buFontTx/>
                        <a:buChar char="-"/>
                      </a:pPr>
                      <a:r>
                        <a:rPr lang="fr-FR" b="0" dirty="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DejaVu Sans Light" panose="020B0203030804020204" pitchFamily="34" charset="0"/>
                          <a:cs typeface="DejaVu Sans Light" panose="020B0203030804020204" pitchFamily="34" charset="0"/>
                        </a:rPr>
                        <a:t>Réalisation</a:t>
                      </a:r>
                      <a:r>
                        <a:rPr lang="fr-FR" b="0" baseline="0" dirty="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DejaVu Sans Light" panose="020B0203030804020204" pitchFamily="34" charset="0"/>
                          <a:cs typeface="DejaVu Sans Light" panose="020B0203030804020204" pitchFamily="34" charset="0"/>
                        </a:rPr>
                        <a:t> complète d’un programme informatique</a:t>
                      </a:r>
                    </a:p>
                    <a:p>
                      <a:pPr marL="285750" indent="-285750">
                        <a:spcAft>
                          <a:spcPts val="1200"/>
                        </a:spcAft>
                        <a:buFontTx/>
                        <a:buChar char="-"/>
                      </a:pPr>
                      <a:r>
                        <a:rPr lang="fr-FR" b="0" baseline="0" dirty="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DejaVu Sans Light" panose="020B0203030804020204" pitchFamily="34" charset="0"/>
                          <a:cs typeface="DejaVu Sans Light" panose="020B0203030804020204" pitchFamily="34" charset="0"/>
                        </a:rPr>
                        <a:t>Rendre compte des travaux réalisés</a:t>
                      </a:r>
                      <a:endParaRPr lang="fr-FR" b="0" dirty="0">
                        <a:solidFill>
                          <a:schemeClr val="tx1"/>
                        </a:solidFill>
                        <a:latin typeface="Corbel" panose="020B0503020204020204" pitchFamily="34" charset="0"/>
                        <a:ea typeface="DejaVu Sans Light" panose="020B0203030804020204" pitchFamily="34" charset="0"/>
                        <a:cs typeface="DejaVu Sans Light" panose="020B02030308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8426715"/>
                  </a:ext>
                </a:extLst>
              </a:tr>
              <a:tr h="166295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4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Disciplines</a:t>
                      </a:r>
                      <a:endParaRPr lang="fr-FR" sz="20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spcAft>
                          <a:spcPts val="600"/>
                        </a:spcAft>
                        <a:buFontTx/>
                        <a:buChar char="-"/>
                      </a:pPr>
                      <a:r>
                        <a:rPr lang="fr-FR" baseline="0" dirty="0"/>
                        <a:t>Bases de la conception et de la programmation orientées objet</a:t>
                      </a:r>
                    </a:p>
                    <a:p>
                      <a:pPr marL="285750" indent="-285750">
                        <a:spcAft>
                          <a:spcPts val="600"/>
                        </a:spcAft>
                        <a:buFontTx/>
                        <a:buChar char="-"/>
                      </a:pPr>
                      <a:r>
                        <a:rPr lang="fr-FR" baseline="0" dirty="0"/>
                        <a:t>Introduction aux IHM (</a:t>
                      </a:r>
                      <a:r>
                        <a:rPr lang="fr-FR" b="1" baseline="0" dirty="0"/>
                        <a:t>I</a:t>
                      </a:r>
                      <a:r>
                        <a:rPr lang="fr-FR" baseline="0" dirty="0"/>
                        <a:t>nterface </a:t>
                      </a:r>
                      <a:r>
                        <a:rPr lang="fr-FR" b="1" baseline="0" dirty="0"/>
                        <a:t>H</a:t>
                      </a:r>
                      <a:r>
                        <a:rPr lang="fr-FR" baseline="0" dirty="0"/>
                        <a:t>omme </a:t>
                      </a:r>
                      <a:r>
                        <a:rPr lang="fr-FR" b="1" baseline="0" dirty="0"/>
                        <a:t>M</a:t>
                      </a:r>
                      <a:r>
                        <a:rPr lang="fr-FR" baseline="0" dirty="0"/>
                        <a:t>achine)</a:t>
                      </a:r>
                    </a:p>
                    <a:p>
                      <a:pPr marL="285750" indent="-285750">
                        <a:spcAft>
                          <a:spcPts val="600"/>
                        </a:spcAft>
                        <a:buFontTx/>
                        <a:buChar char="-"/>
                      </a:pPr>
                      <a:r>
                        <a:rPr lang="fr-FR" baseline="0" dirty="0"/>
                        <a:t>Gestion de projets informatiques</a:t>
                      </a:r>
                    </a:p>
                    <a:p>
                      <a:pPr marL="285750" indent="-285750">
                        <a:spcAft>
                          <a:spcPts val="600"/>
                        </a:spcAft>
                        <a:buFontTx/>
                        <a:buChar char="-"/>
                      </a:pPr>
                      <a:r>
                        <a:rPr lang="fr-FR" baseline="0" dirty="0"/>
                        <a:t>Expression et communication</a:t>
                      </a:r>
                      <a:endParaRPr lang="fr-F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6975472"/>
                  </a:ext>
                </a:extLst>
              </a:tr>
            </a:tbl>
          </a:graphicData>
        </a:graphic>
      </p:graphicFrame>
      <p:graphicFrame>
        <p:nvGraphicFramePr>
          <p:cNvPr id="17" name="Tableau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8031398"/>
              </p:ext>
            </p:extLst>
          </p:nvPr>
        </p:nvGraphicFramePr>
        <p:xfrm>
          <a:off x="7019925" y="4420870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378449495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mpd="sng">
                      <a:solidFill>
                        <a:schemeClr val="bg1"/>
                      </a:solidFill>
                      <a:prstDash val="solid"/>
                    </a:lnL>
                    <a:lnR w="12700" cmpd="sng">
                      <a:solidFill>
                        <a:schemeClr val="bg1"/>
                      </a:solidFill>
                      <a:prstDash val="solid"/>
                    </a:lnR>
                    <a:lnT w="12700" cmpd="sng">
                      <a:solidFill>
                        <a:schemeClr val="bg1"/>
                      </a:solidFill>
                      <a:prstDash val="solid"/>
                    </a:lnT>
                    <a:lnB w="12700" cmpd="sng">
                      <a:solidFill>
                        <a:schemeClr val="bg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77594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0605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D66D0-1EFF-4496-A6DC-F93BC19C011D}" type="datetime1">
              <a:rPr lang="fr-FR" smtClean="0"/>
              <a:pPr/>
              <a:t>20/06/2016</a:t>
            </a:fld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Boulant Florian | Di Gregorio Thomas | Edouard Clémence | Emion Thibaut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E2146-8652-47F7-AFDD-C381F0E342CE}" type="slidenum">
              <a:rPr lang="fr-FR" smtClean="0"/>
              <a:pPr/>
              <a:t>3</a:t>
            </a:fld>
            <a:r>
              <a:rPr lang="fr-FR" dirty="0"/>
              <a:t>/18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>
          <a:xfrm>
            <a:off x="2840499" y="85725"/>
            <a:ext cx="8513302" cy="752475"/>
          </a:xfrm>
        </p:spPr>
        <p:txBody>
          <a:bodyPr/>
          <a:lstStyle/>
          <a:p>
            <a:r>
              <a:rPr lang="fr-FR" dirty="0"/>
              <a:t>Introduction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3019425" y="1371600"/>
            <a:ext cx="5238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Thème du projet </a:t>
            </a: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0499" y="2622183"/>
            <a:ext cx="3751851" cy="1875925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9900" y="2033365"/>
            <a:ext cx="3738397" cy="3747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108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D66D0-1EFF-4496-A6DC-F93BC19C011D}" type="datetime1">
              <a:rPr lang="fr-FR" smtClean="0"/>
              <a:pPr/>
              <a:t>20/06/2016</a:t>
            </a:fld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Boulant Florian | Di Gregorio Thomas | Edouard Clémence | Emion Thibaut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E2146-8652-47F7-AFDD-C381F0E342CE}" type="slidenum">
              <a:rPr lang="fr-FR" smtClean="0"/>
              <a:pPr/>
              <a:t>4</a:t>
            </a:fld>
            <a:r>
              <a:rPr lang="fr-FR" dirty="0"/>
              <a:t>/18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>
          <a:xfrm>
            <a:off x="3211556" y="91877"/>
            <a:ext cx="7631084" cy="752475"/>
          </a:xfrm>
        </p:spPr>
        <p:txBody>
          <a:bodyPr/>
          <a:lstStyle/>
          <a:p>
            <a:pPr marL="0" indent="0" algn="ctr">
              <a:buNone/>
            </a:pPr>
            <a:r>
              <a:rPr lang="fr-FR" dirty="0"/>
              <a:t>Annonce du plan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3211556" y="1201857"/>
            <a:ext cx="5911764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buAutoNum type="romanUcPeriod"/>
            </a:pPr>
            <a:r>
              <a:rPr lang="fr-FR" sz="36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Développement du projet</a:t>
            </a:r>
          </a:p>
          <a:p>
            <a:pPr marL="400050" indent="-400050">
              <a:buAutoNum type="romanUcPeriod"/>
            </a:pPr>
            <a:endParaRPr lang="fr-FR" sz="1600" dirty="0">
              <a:latin typeface="Corbel" panose="020B0503020204020204" pitchFamily="34" charset="0"/>
            </a:endParaRPr>
          </a:p>
          <a:p>
            <a:pPr marL="800100" lvl="1" indent="-342900">
              <a:buAutoNum type="alphaUcPeriod"/>
            </a:pPr>
            <a:r>
              <a:rPr lang="fr-FR" sz="2800" dirty="0">
                <a:latin typeface="Corbel" panose="020B0503020204020204" pitchFamily="34" charset="0"/>
              </a:rPr>
              <a:t> En quoi consiste-t-il ?</a:t>
            </a:r>
          </a:p>
          <a:p>
            <a:pPr marL="800100" lvl="1" indent="-342900">
              <a:buAutoNum type="alphaUcPeriod"/>
            </a:pPr>
            <a:endParaRPr lang="fr-FR" sz="2000" dirty="0">
              <a:latin typeface="Corbel" panose="020B0503020204020204" pitchFamily="34" charset="0"/>
            </a:endParaRPr>
          </a:p>
          <a:p>
            <a:pPr marL="800100" lvl="1" indent="-342900">
              <a:buAutoNum type="alphaUcPeriod"/>
            </a:pPr>
            <a:r>
              <a:rPr lang="fr-FR" sz="2800" dirty="0">
                <a:latin typeface="Corbel" panose="020B0503020204020204" pitchFamily="34" charset="0"/>
              </a:rPr>
              <a:t> Sa conception</a:t>
            </a:r>
          </a:p>
          <a:p>
            <a:pPr marL="800100" lvl="1" indent="-342900">
              <a:buAutoNum type="alphaUcPeriod"/>
            </a:pPr>
            <a:endParaRPr lang="fr-FR" sz="2000" dirty="0">
              <a:latin typeface="Corbel" panose="020B0503020204020204" pitchFamily="34" charset="0"/>
            </a:endParaRPr>
          </a:p>
          <a:p>
            <a:pPr marL="342900" indent="-342900">
              <a:buAutoNum type="romanUcPeriod"/>
            </a:pPr>
            <a:r>
              <a:rPr lang="fr-FR" sz="36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Déroulement du projet</a:t>
            </a:r>
          </a:p>
          <a:p>
            <a:pPr marL="342900" indent="-342900">
              <a:buAutoNum type="romanUcPeriod"/>
            </a:pPr>
            <a:endParaRPr lang="fr-FR" sz="1600" dirty="0">
              <a:latin typeface="Corbel" panose="020B0503020204020204" pitchFamily="34" charset="0"/>
            </a:endParaRPr>
          </a:p>
          <a:p>
            <a:pPr marL="800100" lvl="1" indent="-342900">
              <a:buAutoNum type="alphaUcPeriod"/>
            </a:pPr>
            <a:r>
              <a:rPr lang="fr-FR" sz="2800" dirty="0">
                <a:latin typeface="Corbel" panose="020B0503020204020204" pitchFamily="34" charset="0"/>
              </a:rPr>
              <a:t> Ses débuts</a:t>
            </a:r>
          </a:p>
          <a:p>
            <a:pPr marL="800100" lvl="1" indent="-342900">
              <a:buAutoNum type="alphaUcPeriod"/>
            </a:pPr>
            <a:endParaRPr lang="fr-FR" sz="2000" dirty="0">
              <a:latin typeface="Corbel" panose="020B0503020204020204" pitchFamily="34" charset="0"/>
            </a:endParaRPr>
          </a:p>
          <a:p>
            <a:pPr marL="800100" lvl="1" indent="-342900">
              <a:buAutoNum type="alphaUcPeriod"/>
            </a:pPr>
            <a:r>
              <a:rPr lang="fr-FR" sz="2800" dirty="0">
                <a:latin typeface="Corbel" panose="020B0503020204020204" pitchFamily="34" charset="0"/>
              </a:rPr>
              <a:t> L’organisation du groupe </a:t>
            </a:r>
          </a:p>
          <a:p>
            <a:pPr marL="800100" lvl="1" indent="-342900">
              <a:buAutoNum type="alphaUcPeriod"/>
            </a:pPr>
            <a:endParaRPr lang="fr-FR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85498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D66D0-1EFF-4496-A6DC-F93BC19C011D}" type="datetime1">
              <a:rPr lang="fr-FR" smtClean="0"/>
              <a:t>20/06/2016</a:t>
            </a:fld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Boulant Florian | Di Gregorio Thomas | Edouard Clémence | Emion Thibaut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E2146-8652-47F7-AFDD-C381F0E342CE}" type="slidenum">
              <a:rPr lang="fr-FR" smtClean="0"/>
              <a:pPr/>
              <a:t>5</a:t>
            </a:fld>
            <a:r>
              <a:rPr lang="fr-FR" dirty="0"/>
              <a:t>/18</a:t>
            </a:r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3"/>
          </p:nvPr>
        </p:nvSpPr>
        <p:spPr>
          <a:xfrm>
            <a:off x="3408682" y="85725"/>
            <a:ext cx="7945118" cy="752475"/>
          </a:xfrm>
          <a:effectLst/>
        </p:spPr>
        <p:txBody>
          <a:bodyPr/>
          <a:lstStyle/>
          <a:p>
            <a:r>
              <a:rPr lang="fr-FR" dirty="0"/>
              <a:t>I. Développement du projet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3408682" y="1863001"/>
            <a:ext cx="763108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En quoi consiste-t-il ? 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6509328" y="4022562"/>
            <a:ext cx="347287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Sa conception</a:t>
            </a:r>
          </a:p>
        </p:txBody>
      </p:sp>
    </p:spTree>
    <p:extLst>
      <p:ext uri="{BB962C8B-B14F-4D97-AF65-F5344CB8AC3E}">
        <p14:creationId xmlns:p14="http://schemas.microsoft.com/office/powerpoint/2010/main" val="3406207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D66D0-1EFF-4496-A6DC-F93BC19C011D}" type="datetime1">
              <a:rPr lang="fr-FR" smtClean="0"/>
              <a:pPr/>
              <a:t>20/06/2016</a:t>
            </a:fld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Boulant Florian | Di Gregorio Thomas | Edouard Clémence | Emion Thibaut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E2146-8652-47F7-AFDD-C381F0E342CE}" type="slidenum">
              <a:rPr lang="fr-FR" smtClean="0"/>
              <a:pPr/>
              <a:t>6</a:t>
            </a:fld>
            <a:r>
              <a:rPr lang="fr-FR" dirty="0"/>
              <a:t>/18</a:t>
            </a:r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>
          <a:xfrm>
            <a:off x="3032707" y="85725"/>
            <a:ext cx="8321094" cy="752475"/>
          </a:xfrm>
        </p:spPr>
        <p:txBody>
          <a:bodyPr/>
          <a:lstStyle/>
          <a:p>
            <a:r>
              <a:rPr lang="fr-FR" dirty="0"/>
              <a:t>En quoi consiste le jeu ?</a:t>
            </a:r>
          </a:p>
        </p:txBody>
      </p:sp>
      <p:pic>
        <p:nvPicPr>
          <p:cNvPr id="20" name="Image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2717" y="1094893"/>
            <a:ext cx="2010835" cy="2010835"/>
          </a:xfrm>
          <a:prstGeom prst="rect">
            <a:avLst/>
          </a:prstGeom>
        </p:spPr>
      </p:pic>
      <p:sp>
        <p:nvSpPr>
          <p:cNvPr id="21" name="ZoneTexte 43"/>
          <p:cNvSpPr txBox="1"/>
          <p:nvPr/>
        </p:nvSpPr>
        <p:spPr>
          <a:xfrm>
            <a:off x="4443245" y="2100310"/>
            <a:ext cx="3607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5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</a:t>
            </a:r>
          </a:p>
        </p:txBody>
      </p:sp>
      <p:sp>
        <p:nvSpPr>
          <p:cNvPr id="39" name="Rectangle 38"/>
          <p:cNvSpPr/>
          <p:nvPr/>
        </p:nvSpPr>
        <p:spPr>
          <a:xfrm>
            <a:off x="3032707" y="4896108"/>
            <a:ext cx="376417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3600" spc="3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Jeu de logique </a:t>
            </a:r>
          </a:p>
        </p:txBody>
      </p:sp>
      <p:sp>
        <p:nvSpPr>
          <p:cNvPr id="40" name="Rectangle 39"/>
          <p:cNvSpPr/>
          <p:nvPr/>
        </p:nvSpPr>
        <p:spPr>
          <a:xfrm>
            <a:off x="4371305" y="3446920"/>
            <a:ext cx="713657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6600" spc="3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+</a:t>
            </a:r>
          </a:p>
        </p:txBody>
      </p:sp>
      <p:sp>
        <p:nvSpPr>
          <p:cNvPr id="41" name="Rectangle 40"/>
          <p:cNvSpPr/>
          <p:nvPr/>
        </p:nvSpPr>
        <p:spPr>
          <a:xfrm>
            <a:off x="7035996" y="3446920"/>
            <a:ext cx="713657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6600" spc="3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=</a:t>
            </a:r>
          </a:p>
        </p:txBody>
      </p:sp>
      <p:pic>
        <p:nvPicPr>
          <p:cNvPr id="42" name="Image 4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9100" y="2127069"/>
            <a:ext cx="3738397" cy="3747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26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39" grpId="0"/>
      <p:bldP spid="40" grpId="0"/>
      <p:bldP spid="4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D66D0-1EFF-4496-A6DC-F93BC19C011D}" type="datetime1">
              <a:rPr lang="fr-FR" smtClean="0"/>
              <a:pPr/>
              <a:t>20/06/2016</a:t>
            </a:fld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Boulant Florian | Di Gregorio Thomas | Edouard Clémence | Emion Thibaut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E2146-8652-47F7-AFDD-C381F0E342CE}" type="slidenum">
              <a:rPr lang="fr-FR" smtClean="0"/>
              <a:pPr/>
              <a:t>7</a:t>
            </a:fld>
            <a:r>
              <a:rPr lang="fr-FR" dirty="0"/>
              <a:t>/18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>
          <a:xfrm>
            <a:off x="3306619" y="85725"/>
            <a:ext cx="8047182" cy="752475"/>
          </a:xfrm>
        </p:spPr>
        <p:txBody>
          <a:bodyPr/>
          <a:lstStyle/>
          <a:p>
            <a:r>
              <a:rPr lang="fr-FR" dirty="0"/>
              <a:t>Que devions-nous rendre ?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3306619" y="3114084"/>
            <a:ext cx="40178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Un programme qui suit un cahier des charges</a:t>
            </a: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8060" y="1426445"/>
            <a:ext cx="5324498" cy="4337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3289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D66D0-1EFF-4496-A6DC-F93BC19C011D}" type="datetime1">
              <a:rPr lang="fr-FR" smtClean="0"/>
              <a:pPr/>
              <a:t>20/06/2016</a:t>
            </a:fld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Boulant Florian | Di Gregorio Thomas | Edouard Clémence | Emion Thibaut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E2146-8652-47F7-AFDD-C381F0E342CE}" type="slidenum">
              <a:rPr lang="fr-FR" smtClean="0"/>
              <a:pPr/>
              <a:t>8</a:t>
            </a:fld>
            <a:r>
              <a:rPr lang="fr-FR" dirty="0"/>
              <a:t>/18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>
          <a:xfrm>
            <a:off x="3278619" y="85725"/>
            <a:ext cx="8075181" cy="752475"/>
          </a:xfrm>
        </p:spPr>
        <p:txBody>
          <a:bodyPr/>
          <a:lstStyle/>
          <a:p>
            <a:r>
              <a:rPr lang="fr-FR" dirty="0"/>
              <a:t>Liste de ses fonctionnalités</a:t>
            </a:r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2303" y="662709"/>
            <a:ext cx="3810196" cy="5296172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2303" y="768253"/>
            <a:ext cx="6784874" cy="5575934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7783" y="972318"/>
            <a:ext cx="6471215" cy="5271099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8168" y="1249411"/>
            <a:ext cx="7916081" cy="4442901"/>
          </a:xfrm>
          <a:prstGeom prst="rect">
            <a:avLst/>
          </a:prstGeom>
        </p:spPr>
      </p:pic>
      <p:pic>
        <p:nvPicPr>
          <p:cNvPr id="18" name="Image 1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1104" y="1515058"/>
            <a:ext cx="3934010" cy="4968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704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D66D0-1EFF-4496-A6DC-F93BC19C011D}" type="datetime1">
              <a:rPr lang="fr-FR" smtClean="0"/>
              <a:pPr/>
              <a:t>20/06/2016</a:t>
            </a:fld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Boulant Florian | Di Gregorio Thomas | Edouard Clémence | Emion Thibaut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E2146-8652-47F7-AFDD-C381F0E342CE}" type="slidenum">
              <a:rPr lang="fr-FR" smtClean="0"/>
              <a:pPr/>
              <a:t>9</a:t>
            </a:fld>
            <a:r>
              <a:rPr lang="fr-FR" dirty="0"/>
              <a:t>/18</a:t>
            </a:r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>
          <a:xfrm>
            <a:off x="3722717" y="85725"/>
            <a:ext cx="7631084" cy="752475"/>
          </a:xfrm>
        </p:spPr>
        <p:txBody>
          <a:bodyPr/>
          <a:lstStyle/>
          <a:p>
            <a:r>
              <a:rPr lang="fr-FR" dirty="0"/>
              <a:t>Sa conception</a:t>
            </a: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778" y="837429"/>
            <a:ext cx="8229022" cy="5336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25948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647</TotalTime>
  <Words>727</Words>
  <Application>Microsoft Office PowerPoint</Application>
  <PresentationFormat>Grand écran</PresentationFormat>
  <Paragraphs>206</Paragraphs>
  <Slides>18</Slides>
  <Notes>18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6" baseType="lpstr">
      <vt:lpstr>Lato </vt:lpstr>
      <vt:lpstr>Arial</vt:lpstr>
      <vt:lpstr>Calibri</vt:lpstr>
      <vt:lpstr>Corbel</vt:lpstr>
      <vt:lpstr>DejaVu Sans Light</vt:lpstr>
      <vt:lpstr>Lato</vt:lpstr>
      <vt:lpstr>Lato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Florian Boulant</dc:creator>
  <cp:lastModifiedBy>Florian Boulant</cp:lastModifiedBy>
  <cp:revision>65</cp:revision>
  <dcterms:created xsi:type="dcterms:W3CDTF">2016-06-16T07:38:08Z</dcterms:created>
  <dcterms:modified xsi:type="dcterms:W3CDTF">2016-06-20T06:18:21Z</dcterms:modified>
</cp:coreProperties>
</file>