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Lato"/>
      <p:regular r:id="rId22"/>
      <p:bold r:id="rId23"/>
      <p:italic r:id="rId24"/>
      <p:boldItalic r:id="rId25"/>
    </p:embeddedFont>
    <p:embeddedFont>
      <p:font typeface="Fira Sans"/>
      <p:regular r:id="rId26"/>
      <p:bold r:id="rId27"/>
      <p:italic r:id="rId28"/>
      <p:boldItalic r:id="rId29"/>
    </p:embeddedFont>
    <p:embeddedFont>
      <p:font typeface="Fira Sans Extra Condensed"/>
      <p:regular r:id="rId30"/>
      <p:bold r:id="rId31"/>
      <p:italic r:id="rId32"/>
      <p:boldItalic r:id="rId33"/>
    </p:embeddedFont>
    <p:embeddedFont>
      <p:font typeface="Fira Sans Extra Condensed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regular.fntdata"/><Relationship Id="rId25" Type="http://schemas.openxmlformats.org/officeDocument/2006/relationships/font" Target="fonts/Lato-boldItalic.fntdata"/><Relationship Id="rId28" Type="http://schemas.openxmlformats.org/officeDocument/2006/relationships/font" Target="fonts/FiraSans-italic.fntdata"/><Relationship Id="rId27" Type="http://schemas.openxmlformats.org/officeDocument/2006/relationships/font" Target="fonts/Fira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FiraSansExtraCondensedSemiBold-bold.fntdata"/><Relationship Id="rId12" Type="http://schemas.openxmlformats.org/officeDocument/2006/relationships/slide" Target="slides/slide7.xml"/><Relationship Id="rId34" Type="http://schemas.openxmlformats.org/officeDocument/2006/relationships/font" Target="fonts/FiraSansExtraCondensedSemiBold-regular.fntdata"/><Relationship Id="rId15" Type="http://schemas.openxmlformats.org/officeDocument/2006/relationships/slide" Target="slides/slide10.xml"/><Relationship Id="rId37" Type="http://schemas.openxmlformats.org/officeDocument/2006/relationships/font" Target="fonts/FiraSansExtraCondensedSemiBold-boldItalic.fntdata"/><Relationship Id="rId14" Type="http://schemas.openxmlformats.org/officeDocument/2006/relationships/slide" Target="slides/slide9.xml"/><Relationship Id="rId36" Type="http://schemas.openxmlformats.org/officeDocument/2006/relationships/font" Target="fonts/FiraSansExtraCondensed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bb80bb2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bb80bb2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713a8c5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713a8c5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713a8c5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713a8c5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df0e40d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df0e40d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a30c06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ba30c0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d6ca07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d6ca07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d4841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d4841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13a8c5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13a8c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13a8c5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713a8c5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8cf96e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8cf96e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bbb80bb2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bbb80bb2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987356" y="1096150"/>
            <a:ext cx="3422400" cy="15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5200">
                <a:solidFill>
                  <a:srgbClr val="000000"/>
                </a:solidFill>
                <a:latin typeface="Fira Sans Extra Condensed SemiBold"/>
                <a:ea typeface="Fira Sans Extra Condensed SemiBold"/>
                <a:cs typeface="Fira Sans Extra Condensed SemiBold"/>
                <a:sym typeface="Fira Sans Extra Condensed SemiBold"/>
              </a:rPr>
              <a:t>ML: Stroke Prediction</a:t>
            </a:r>
            <a:endParaRPr sz="52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5" name="Google Shape;55;p13"/>
          <p:cNvSpPr txBox="1"/>
          <p:nvPr/>
        </p:nvSpPr>
        <p:spPr>
          <a:xfrm>
            <a:off x="987356" y="2766050"/>
            <a:ext cx="36072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a:solidFill>
                  <a:srgbClr val="000000"/>
                </a:solidFill>
                <a:latin typeface="Roboto"/>
                <a:ea typeface="Roboto"/>
                <a:cs typeface="Roboto"/>
                <a:sym typeface="Roboto"/>
              </a:rPr>
              <a:t>Team Members:</a:t>
            </a:r>
            <a:endParaRPr i="1">
              <a:solidFill>
                <a:srgbClr val="000000"/>
              </a:solidFill>
              <a:latin typeface="Roboto"/>
              <a:ea typeface="Roboto"/>
              <a:cs typeface="Roboto"/>
              <a:sym typeface="Roboto"/>
            </a:endParaRPr>
          </a:p>
          <a:p>
            <a:pPr indent="0" lvl="0" marL="457200" rtl="0" algn="l">
              <a:spcBef>
                <a:spcPts val="600"/>
              </a:spcBef>
              <a:spcAft>
                <a:spcPts val="0"/>
              </a:spcAft>
              <a:buNone/>
            </a:pPr>
            <a:r>
              <a:rPr lang="ru" sz="1200">
                <a:solidFill>
                  <a:srgbClr val="000000"/>
                </a:solidFill>
                <a:latin typeface="Roboto"/>
                <a:ea typeface="Roboto"/>
                <a:cs typeface="Roboto"/>
                <a:sym typeface="Roboto"/>
              </a:rPr>
              <a:t>Kuanysh Tokayev</a:t>
            </a:r>
            <a:endParaRPr sz="1200">
              <a:solidFill>
                <a:srgbClr val="000000"/>
              </a:solidFill>
              <a:latin typeface="Roboto"/>
              <a:ea typeface="Roboto"/>
              <a:cs typeface="Roboto"/>
              <a:sym typeface="Roboto"/>
            </a:endParaRPr>
          </a:p>
          <a:p>
            <a:pPr indent="0" lvl="0" marL="457200" rtl="0" algn="l">
              <a:spcBef>
                <a:spcPts val="600"/>
              </a:spcBef>
              <a:spcAft>
                <a:spcPts val="0"/>
              </a:spcAft>
              <a:buNone/>
            </a:pPr>
            <a:r>
              <a:rPr lang="ru" sz="1200">
                <a:solidFill>
                  <a:srgbClr val="000000"/>
                </a:solidFill>
                <a:latin typeface="Roboto"/>
                <a:ea typeface="Roboto"/>
                <a:cs typeface="Roboto"/>
                <a:sym typeface="Roboto"/>
              </a:rPr>
              <a:t>Angsar Aidarbek</a:t>
            </a:r>
            <a:endParaRPr sz="1200">
              <a:solidFill>
                <a:srgbClr val="000000"/>
              </a:solidFill>
              <a:latin typeface="Roboto"/>
              <a:ea typeface="Roboto"/>
              <a:cs typeface="Roboto"/>
              <a:sym typeface="Roboto"/>
            </a:endParaRPr>
          </a:p>
          <a:p>
            <a:pPr indent="0" lvl="0" marL="457200" rtl="0" algn="l">
              <a:spcBef>
                <a:spcPts val="600"/>
              </a:spcBef>
              <a:spcAft>
                <a:spcPts val="0"/>
              </a:spcAft>
              <a:buNone/>
            </a:pPr>
            <a:r>
              <a:rPr lang="ru" sz="1200">
                <a:solidFill>
                  <a:srgbClr val="000000"/>
                </a:solidFill>
                <a:latin typeface="Roboto"/>
                <a:ea typeface="Roboto"/>
                <a:cs typeface="Roboto"/>
                <a:sym typeface="Roboto"/>
              </a:rPr>
              <a:t>Alisher Amantay</a:t>
            </a:r>
            <a:endParaRPr sz="1200">
              <a:solidFill>
                <a:srgbClr val="000000"/>
              </a:solidFill>
              <a:latin typeface="Roboto"/>
              <a:ea typeface="Roboto"/>
              <a:cs typeface="Roboto"/>
              <a:sym typeface="Roboto"/>
            </a:endParaRPr>
          </a:p>
          <a:p>
            <a:pPr indent="0" lvl="0" marL="457200" rtl="0" algn="l">
              <a:spcBef>
                <a:spcPts val="600"/>
              </a:spcBef>
              <a:spcAft>
                <a:spcPts val="0"/>
              </a:spcAft>
              <a:buNone/>
            </a:pPr>
            <a:r>
              <a:rPr lang="ru" sz="1200">
                <a:solidFill>
                  <a:srgbClr val="000000"/>
                </a:solidFill>
                <a:latin typeface="Roboto"/>
                <a:ea typeface="Roboto"/>
                <a:cs typeface="Roboto"/>
                <a:sym typeface="Roboto"/>
              </a:rPr>
              <a:t>Olzhas Jalmukhambetov</a:t>
            </a:r>
            <a:endParaRPr sz="1200">
              <a:solidFill>
                <a:srgbClr val="000000"/>
              </a:solidFill>
              <a:latin typeface="Roboto"/>
              <a:ea typeface="Roboto"/>
              <a:cs typeface="Roboto"/>
              <a:sym typeface="Roboto"/>
            </a:endParaRPr>
          </a:p>
          <a:p>
            <a:pPr indent="0" lvl="0" marL="457200" rtl="0" algn="l">
              <a:spcBef>
                <a:spcPts val="600"/>
              </a:spcBef>
              <a:spcAft>
                <a:spcPts val="0"/>
              </a:spcAft>
              <a:buNone/>
            </a:pPr>
            <a:r>
              <a:rPr lang="ru" sz="1200">
                <a:solidFill>
                  <a:srgbClr val="000000"/>
                </a:solidFill>
                <a:latin typeface="Roboto"/>
                <a:ea typeface="Roboto"/>
                <a:cs typeface="Roboto"/>
                <a:sym typeface="Roboto"/>
              </a:rPr>
              <a:t>Temirlan Zarymkanov</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1600"/>
              </a:spcAft>
              <a:buNone/>
            </a:pPr>
            <a:r>
              <a:t/>
            </a:r>
            <a:endParaRPr sz="1600">
              <a:solidFill>
                <a:srgbClr val="000000"/>
              </a:solidFill>
              <a:latin typeface="Roboto"/>
              <a:ea typeface="Roboto"/>
              <a:cs typeface="Roboto"/>
              <a:sym typeface="Roboto"/>
            </a:endParaRPr>
          </a:p>
        </p:txBody>
      </p:sp>
      <p:sp>
        <p:nvSpPr>
          <p:cNvPr id="56" name="Google Shape;56;p13"/>
          <p:cNvSpPr/>
          <p:nvPr/>
        </p:nvSpPr>
        <p:spPr>
          <a:xfrm rot="5400000">
            <a:off x="7464244" y="3621659"/>
            <a:ext cx="692400" cy="692400"/>
          </a:xfrm>
          <a:prstGeom prst="ellipse">
            <a:avLst/>
          </a:prstGeom>
          <a:solidFill>
            <a:srgbClr val="FFFFFF"/>
          </a:solidFill>
          <a:ln cap="flat" cmpd="sng" w="28575">
            <a:solidFill>
              <a:srgbClr val="FFC64E"/>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rgbClr val="FFC64E"/>
              </a:solidFill>
              <a:latin typeface="Fira Sans Extra Condensed"/>
              <a:ea typeface="Fira Sans Extra Condensed"/>
              <a:cs typeface="Fira Sans Extra Condensed"/>
              <a:sym typeface="Fira Sans Extra Condensed"/>
            </a:endParaRPr>
          </a:p>
        </p:txBody>
      </p:sp>
      <p:sp>
        <p:nvSpPr>
          <p:cNvPr id="57" name="Google Shape;57;p13"/>
          <p:cNvSpPr/>
          <p:nvPr/>
        </p:nvSpPr>
        <p:spPr>
          <a:xfrm rot="5400000">
            <a:off x="6633319" y="3621659"/>
            <a:ext cx="692400" cy="692400"/>
          </a:xfrm>
          <a:prstGeom prst="ellipse">
            <a:avLst/>
          </a:prstGeom>
          <a:solidFill>
            <a:srgbClr val="FFFFFF"/>
          </a:solidFill>
          <a:ln cap="flat" cmpd="sng" w="28575">
            <a:solidFill>
              <a:srgbClr val="FF800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rgbClr val="FF8001"/>
              </a:solidFill>
              <a:latin typeface="Fira Sans Extra Condensed"/>
              <a:ea typeface="Fira Sans Extra Condensed"/>
              <a:cs typeface="Fira Sans Extra Condensed"/>
              <a:sym typeface="Fira Sans Extra Condensed"/>
            </a:endParaRPr>
          </a:p>
        </p:txBody>
      </p:sp>
      <p:sp>
        <p:nvSpPr>
          <p:cNvPr id="58" name="Google Shape;58;p13"/>
          <p:cNvSpPr/>
          <p:nvPr/>
        </p:nvSpPr>
        <p:spPr>
          <a:xfrm rot="5400000">
            <a:off x="5802394" y="3621659"/>
            <a:ext cx="692400" cy="692400"/>
          </a:xfrm>
          <a:prstGeom prst="ellipse">
            <a:avLst/>
          </a:prstGeom>
          <a:solidFill>
            <a:srgbClr val="FFFFFF"/>
          </a:solidFill>
          <a:ln cap="flat" cmpd="sng" w="28575">
            <a:solidFill>
              <a:srgbClr val="5FD0DB"/>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rgbClr val="5FD0DB"/>
              </a:solidFill>
              <a:latin typeface="Fira Sans Extra Condensed"/>
              <a:ea typeface="Fira Sans Extra Condensed"/>
              <a:cs typeface="Fira Sans Extra Condensed"/>
              <a:sym typeface="Fira Sans Extra Condensed"/>
            </a:endParaRPr>
          </a:p>
        </p:txBody>
      </p:sp>
      <p:sp>
        <p:nvSpPr>
          <p:cNvPr id="59" name="Google Shape;59;p13"/>
          <p:cNvSpPr/>
          <p:nvPr/>
        </p:nvSpPr>
        <p:spPr>
          <a:xfrm rot="5400000">
            <a:off x="4971469" y="3621659"/>
            <a:ext cx="692400" cy="692400"/>
          </a:xfrm>
          <a:prstGeom prst="ellipse">
            <a:avLst/>
          </a:prstGeom>
          <a:solidFill>
            <a:srgbClr val="FFFFFF"/>
          </a:solidFill>
          <a:ln cap="flat" cmpd="sng" w="28575">
            <a:solidFill>
              <a:srgbClr val="32AAD9"/>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rgbClr val="32AAD9"/>
              </a:solidFill>
              <a:latin typeface="Fira Sans Extra Condensed"/>
              <a:ea typeface="Fira Sans Extra Condensed"/>
              <a:cs typeface="Fira Sans Extra Condensed"/>
              <a:sym typeface="Fira Sans Extra Condensed"/>
            </a:endParaRPr>
          </a:p>
        </p:txBody>
      </p:sp>
      <p:sp>
        <p:nvSpPr>
          <p:cNvPr id="60" name="Google Shape;60;p13"/>
          <p:cNvSpPr/>
          <p:nvPr/>
        </p:nvSpPr>
        <p:spPr>
          <a:xfrm rot="5400000">
            <a:off x="5980990" y="1115041"/>
            <a:ext cx="1230000" cy="1268400"/>
          </a:xfrm>
          <a:prstGeom prst="roundRect">
            <a:avLst>
              <a:gd fmla="val 50000" name="adj"/>
            </a:avLst>
          </a:prstGeom>
          <a:solidFill>
            <a:srgbClr val="FFFFFF"/>
          </a:solidFill>
          <a:ln cap="flat" cmpd="sng" w="28575">
            <a:solidFill>
              <a:srgbClr val="D55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3"/>
          <p:cNvGrpSpPr/>
          <p:nvPr/>
        </p:nvGrpSpPr>
        <p:grpSpPr>
          <a:xfrm>
            <a:off x="6373463" y="1372754"/>
            <a:ext cx="379746" cy="379756"/>
            <a:chOff x="-2571737" y="2403625"/>
            <a:chExt cx="292225" cy="291425"/>
          </a:xfrm>
        </p:grpSpPr>
        <p:sp>
          <p:nvSpPr>
            <p:cNvPr id="62" name="Google Shape;62;p13"/>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3"/>
          <p:cNvSpPr/>
          <p:nvPr/>
        </p:nvSpPr>
        <p:spPr>
          <a:xfrm>
            <a:off x="5802400" y="1840050"/>
            <a:ext cx="1661700" cy="285600"/>
          </a:xfrm>
          <a:prstGeom prst="roundRect">
            <a:avLst>
              <a:gd fmla="val 50000" name="adj"/>
            </a:avLst>
          </a:prstGeom>
          <a:solidFill>
            <a:srgbClr val="FFFFFF"/>
          </a:solidFill>
          <a:ln cap="flat" cmpd="sng" w="28575">
            <a:solidFill>
              <a:srgbClr val="D558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ru" sz="1600">
                <a:solidFill>
                  <a:srgbClr val="000000"/>
                </a:solidFill>
                <a:latin typeface="Fira Sans Extra Condensed"/>
                <a:ea typeface="Fira Sans Extra Condensed"/>
                <a:cs typeface="Fira Sans Extra Condensed"/>
                <a:sym typeface="Fira Sans Extra Condensed"/>
              </a:rPr>
              <a:t>Machine Learning</a:t>
            </a:r>
            <a:endParaRPr b="1" sz="1600">
              <a:solidFill>
                <a:srgbClr val="000000"/>
              </a:solidFill>
              <a:latin typeface="Fira Sans Extra Condensed"/>
              <a:ea typeface="Fira Sans Extra Condensed"/>
              <a:cs typeface="Fira Sans Extra Condensed"/>
              <a:sym typeface="Fira Sans Extra Condensed"/>
            </a:endParaRPr>
          </a:p>
        </p:txBody>
      </p:sp>
      <p:cxnSp>
        <p:nvCxnSpPr>
          <p:cNvPr id="70" name="Google Shape;70;p13"/>
          <p:cNvCxnSpPr>
            <a:stCxn id="60" idx="3"/>
            <a:endCxn id="59" idx="2"/>
          </p:cNvCxnSpPr>
          <p:nvPr/>
        </p:nvCxnSpPr>
        <p:spPr>
          <a:xfrm rot="5400000">
            <a:off x="5328190" y="2353741"/>
            <a:ext cx="1257300" cy="1278300"/>
          </a:xfrm>
          <a:prstGeom prst="bentConnector3">
            <a:avLst>
              <a:gd fmla="val 50005" name="adj1"/>
            </a:avLst>
          </a:prstGeom>
          <a:noFill/>
          <a:ln cap="flat" cmpd="sng" w="28575">
            <a:solidFill>
              <a:srgbClr val="D55800"/>
            </a:solidFill>
            <a:prstDash val="solid"/>
            <a:round/>
            <a:headEnd len="med" w="med" type="none"/>
            <a:tailEnd len="med" w="med" type="none"/>
          </a:ln>
        </p:spPr>
      </p:cxnSp>
      <p:cxnSp>
        <p:nvCxnSpPr>
          <p:cNvPr id="71" name="Google Shape;71;p13"/>
          <p:cNvCxnSpPr>
            <a:stCxn id="60" idx="3"/>
            <a:endCxn id="58" idx="2"/>
          </p:cNvCxnSpPr>
          <p:nvPr/>
        </p:nvCxnSpPr>
        <p:spPr>
          <a:xfrm rot="5400000">
            <a:off x="5743690" y="2769241"/>
            <a:ext cx="1257300" cy="447300"/>
          </a:xfrm>
          <a:prstGeom prst="bentConnector3">
            <a:avLst>
              <a:gd fmla="val 50005" name="adj1"/>
            </a:avLst>
          </a:prstGeom>
          <a:noFill/>
          <a:ln cap="flat" cmpd="sng" w="28575">
            <a:solidFill>
              <a:srgbClr val="D55800"/>
            </a:solidFill>
            <a:prstDash val="solid"/>
            <a:round/>
            <a:headEnd len="med" w="med" type="none"/>
            <a:tailEnd len="med" w="med" type="none"/>
          </a:ln>
        </p:spPr>
      </p:cxnSp>
      <p:cxnSp>
        <p:nvCxnSpPr>
          <p:cNvPr id="72" name="Google Shape;72;p13"/>
          <p:cNvCxnSpPr>
            <a:stCxn id="60" idx="3"/>
            <a:endCxn id="57" idx="2"/>
          </p:cNvCxnSpPr>
          <p:nvPr/>
        </p:nvCxnSpPr>
        <p:spPr>
          <a:xfrm flipH="1" rot="-5400000">
            <a:off x="6159040" y="2801191"/>
            <a:ext cx="1257300" cy="383400"/>
          </a:xfrm>
          <a:prstGeom prst="bentConnector3">
            <a:avLst>
              <a:gd fmla="val 50005" name="adj1"/>
            </a:avLst>
          </a:prstGeom>
          <a:noFill/>
          <a:ln cap="flat" cmpd="sng" w="28575">
            <a:solidFill>
              <a:srgbClr val="D55800"/>
            </a:solidFill>
            <a:prstDash val="solid"/>
            <a:round/>
            <a:headEnd len="med" w="med" type="none"/>
            <a:tailEnd len="med" w="med" type="none"/>
          </a:ln>
        </p:spPr>
      </p:cxnSp>
      <p:cxnSp>
        <p:nvCxnSpPr>
          <p:cNvPr id="73" name="Google Shape;73;p13"/>
          <p:cNvCxnSpPr>
            <a:stCxn id="60" idx="3"/>
            <a:endCxn id="56" idx="2"/>
          </p:cNvCxnSpPr>
          <p:nvPr/>
        </p:nvCxnSpPr>
        <p:spPr>
          <a:xfrm flipH="1" rot="-5400000">
            <a:off x="6574540" y="2385691"/>
            <a:ext cx="1257300" cy="1214400"/>
          </a:xfrm>
          <a:prstGeom prst="bentConnector3">
            <a:avLst>
              <a:gd fmla="val 50005" name="adj1"/>
            </a:avLst>
          </a:prstGeom>
          <a:noFill/>
          <a:ln cap="flat" cmpd="sng" w="28575">
            <a:solidFill>
              <a:srgbClr val="D55800"/>
            </a:solidFill>
            <a:prstDash val="solid"/>
            <a:round/>
            <a:headEnd len="med" w="med" type="none"/>
            <a:tailEnd len="med" w="med" type="none"/>
          </a:ln>
        </p:spPr>
      </p:cxnSp>
      <p:grpSp>
        <p:nvGrpSpPr>
          <p:cNvPr id="74" name="Google Shape;74;p13"/>
          <p:cNvGrpSpPr/>
          <p:nvPr/>
        </p:nvGrpSpPr>
        <p:grpSpPr>
          <a:xfrm>
            <a:off x="5142093" y="3784983"/>
            <a:ext cx="351136" cy="365769"/>
            <a:chOff x="-65129950" y="2646800"/>
            <a:chExt cx="311125" cy="317425"/>
          </a:xfrm>
        </p:grpSpPr>
        <p:sp>
          <p:nvSpPr>
            <p:cNvPr id="75" name="Google Shape;75;p13"/>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3"/>
          <p:cNvGrpSpPr/>
          <p:nvPr/>
        </p:nvGrpSpPr>
        <p:grpSpPr>
          <a:xfrm>
            <a:off x="5965703" y="3785003"/>
            <a:ext cx="365756" cy="365747"/>
            <a:chOff x="1412450" y="1954475"/>
            <a:chExt cx="297750" cy="296175"/>
          </a:xfrm>
        </p:grpSpPr>
        <p:sp>
          <p:nvSpPr>
            <p:cNvPr id="78" name="Google Shape;78;p13"/>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3"/>
          <p:cNvGrpSpPr/>
          <p:nvPr/>
        </p:nvGrpSpPr>
        <p:grpSpPr>
          <a:xfrm>
            <a:off x="6782916" y="3784992"/>
            <a:ext cx="393186" cy="365766"/>
            <a:chOff x="-62890750" y="2296300"/>
            <a:chExt cx="330825" cy="317450"/>
          </a:xfrm>
        </p:grpSpPr>
        <p:sp>
          <p:nvSpPr>
            <p:cNvPr id="81" name="Google Shape;81;p13"/>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3"/>
          <p:cNvGrpSpPr/>
          <p:nvPr/>
        </p:nvGrpSpPr>
        <p:grpSpPr>
          <a:xfrm>
            <a:off x="7627546" y="3784977"/>
            <a:ext cx="365770" cy="365770"/>
            <a:chOff x="-3137650" y="2408950"/>
            <a:chExt cx="291450" cy="292125"/>
          </a:xfrm>
        </p:grpSpPr>
        <p:sp>
          <p:nvSpPr>
            <p:cNvPr id="85" name="Google Shape;85;p13"/>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440325" y="399150"/>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3000">
                <a:latin typeface="Fira Sans Extra Condensed"/>
                <a:ea typeface="Fira Sans Extra Condensed"/>
                <a:cs typeface="Fira Sans Extra Condensed"/>
                <a:sym typeface="Fira Sans Extra Condensed"/>
              </a:rPr>
              <a:t>Feature Importance</a:t>
            </a:r>
            <a:endParaRPr sz="3000">
              <a:solidFill>
                <a:srgbClr val="000000"/>
              </a:solidFill>
              <a:latin typeface="Fira Sans Extra Condensed"/>
              <a:ea typeface="Fira Sans Extra Condensed"/>
              <a:cs typeface="Fira Sans Extra Condensed"/>
              <a:sym typeface="Fira Sans Extra Condensed"/>
            </a:endParaRPr>
          </a:p>
        </p:txBody>
      </p:sp>
      <p:sp>
        <p:nvSpPr>
          <p:cNvPr id="183" name="Google Shape;183;p22"/>
          <p:cNvSpPr/>
          <p:nvPr/>
        </p:nvSpPr>
        <p:spPr>
          <a:xfrm>
            <a:off x="6292017" y="2662292"/>
            <a:ext cx="594300" cy="594300"/>
          </a:xfrm>
          <a:prstGeom prst="ellipse">
            <a:avLst/>
          </a:prstGeom>
          <a:solidFill>
            <a:srgbClr val="1A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306942" y="4110680"/>
            <a:ext cx="594300" cy="594300"/>
          </a:xfrm>
          <a:prstGeom prst="ellipse">
            <a:avLst/>
          </a:pr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6306942" y="1097655"/>
            <a:ext cx="594300" cy="594300"/>
          </a:xfrm>
          <a:prstGeom prst="ellipse">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2328617" y="4112667"/>
            <a:ext cx="594300" cy="594300"/>
          </a:xfrm>
          <a:prstGeom prst="ellipse">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2328617" y="1102330"/>
            <a:ext cx="594300" cy="594300"/>
          </a:xfrm>
          <a:prstGeom prst="ellipse">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2328617" y="2668055"/>
            <a:ext cx="594300" cy="594300"/>
          </a:xfrm>
          <a:prstGeom prst="ellipse">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2"/>
          <p:cNvCxnSpPr>
            <a:stCxn id="190" idx="2"/>
            <a:endCxn id="188" idx="6"/>
          </p:cNvCxnSpPr>
          <p:nvPr/>
        </p:nvCxnSpPr>
        <p:spPr>
          <a:xfrm flipH="1">
            <a:off x="2923025" y="2959417"/>
            <a:ext cx="831300" cy="5700"/>
          </a:xfrm>
          <a:prstGeom prst="straightConnector1">
            <a:avLst/>
          </a:prstGeom>
          <a:noFill/>
          <a:ln cap="flat" cmpd="sng" w="9525">
            <a:solidFill>
              <a:srgbClr val="000000"/>
            </a:solidFill>
            <a:prstDash val="dot"/>
            <a:round/>
            <a:headEnd len="med" w="med" type="none"/>
            <a:tailEnd len="med" w="med" type="none"/>
          </a:ln>
        </p:spPr>
      </p:cxnSp>
      <p:cxnSp>
        <p:nvCxnSpPr>
          <p:cNvPr id="191" name="Google Shape;191;p22"/>
          <p:cNvCxnSpPr>
            <a:stCxn id="183" idx="2"/>
            <a:endCxn id="190" idx="6"/>
          </p:cNvCxnSpPr>
          <p:nvPr/>
        </p:nvCxnSpPr>
        <p:spPr>
          <a:xfrm rot="10800000">
            <a:off x="5389617" y="2959442"/>
            <a:ext cx="902400" cy="0"/>
          </a:xfrm>
          <a:prstGeom prst="straightConnector1">
            <a:avLst/>
          </a:prstGeom>
          <a:noFill/>
          <a:ln cap="flat" cmpd="sng" w="9525">
            <a:solidFill>
              <a:srgbClr val="000000"/>
            </a:solidFill>
            <a:prstDash val="dot"/>
            <a:round/>
            <a:headEnd len="med" w="med" type="none"/>
            <a:tailEnd len="med" w="med" type="none"/>
          </a:ln>
        </p:spPr>
      </p:cxnSp>
      <p:cxnSp>
        <p:nvCxnSpPr>
          <p:cNvPr id="192" name="Google Shape;192;p22"/>
          <p:cNvCxnSpPr>
            <a:stCxn id="190" idx="3"/>
            <a:endCxn id="186" idx="6"/>
          </p:cNvCxnSpPr>
          <p:nvPr/>
        </p:nvCxnSpPr>
        <p:spPr>
          <a:xfrm rot="5400000">
            <a:off x="3022259" y="3438133"/>
            <a:ext cx="872100" cy="1071000"/>
          </a:xfrm>
          <a:prstGeom prst="bentConnector2">
            <a:avLst/>
          </a:prstGeom>
          <a:noFill/>
          <a:ln cap="flat" cmpd="sng" w="9525">
            <a:solidFill>
              <a:srgbClr val="000000"/>
            </a:solidFill>
            <a:prstDash val="dot"/>
            <a:round/>
            <a:headEnd len="med" w="med" type="none"/>
            <a:tailEnd len="med" w="med" type="none"/>
          </a:ln>
        </p:spPr>
      </p:cxnSp>
      <p:cxnSp>
        <p:nvCxnSpPr>
          <p:cNvPr id="193" name="Google Shape;193;p22"/>
          <p:cNvCxnSpPr>
            <a:stCxn id="190" idx="1"/>
            <a:endCxn id="187" idx="6"/>
          </p:cNvCxnSpPr>
          <p:nvPr/>
        </p:nvCxnSpPr>
        <p:spPr>
          <a:xfrm flipH="1" rot="5400000">
            <a:off x="2967359" y="1354801"/>
            <a:ext cx="981900" cy="1071000"/>
          </a:xfrm>
          <a:prstGeom prst="bentConnector2">
            <a:avLst/>
          </a:prstGeom>
          <a:noFill/>
          <a:ln cap="flat" cmpd="sng" w="9525">
            <a:solidFill>
              <a:srgbClr val="000000"/>
            </a:solidFill>
            <a:prstDash val="dot"/>
            <a:round/>
            <a:headEnd len="med" w="med" type="none"/>
            <a:tailEnd len="med" w="med" type="none"/>
          </a:ln>
        </p:spPr>
      </p:cxnSp>
      <p:sp>
        <p:nvSpPr>
          <p:cNvPr id="194" name="Google Shape;194;p22"/>
          <p:cNvSpPr txBox="1"/>
          <p:nvPr/>
        </p:nvSpPr>
        <p:spPr>
          <a:xfrm>
            <a:off x="436913" y="1350863"/>
            <a:ext cx="168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u" sz="1200">
                <a:latin typeface="Roboto"/>
                <a:ea typeface="Roboto"/>
                <a:cs typeface="Roboto"/>
                <a:sym typeface="Roboto"/>
              </a:rPr>
              <a:t>Glasgow Coma Score</a:t>
            </a:r>
            <a:endParaRPr sz="1200">
              <a:latin typeface="Roboto"/>
              <a:ea typeface="Roboto"/>
              <a:cs typeface="Roboto"/>
              <a:sym typeface="Roboto"/>
            </a:endParaRPr>
          </a:p>
        </p:txBody>
      </p:sp>
      <p:sp>
        <p:nvSpPr>
          <p:cNvPr id="195" name="Google Shape;195;p22"/>
          <p:cNvSpPr txBox="1"/>
          <p:nvPr/>
        </p:nvSpPr>
        <p:spPr>
          <a:xfrm>
            <a:off x="436913" y="1052900"/>
            <a:ext cx="16899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latin typeface="Fira Sans Extra Condensed"/>
                <a:ea typeface="Fira Sans Extra Condensed"/>
                <a:cs typeface="Fira Sans Extra Condensed"/>
                <a:sym typeface="Fira Sans Extra Condensed"/>
              </a:rPr>
              <a:t>GCS</a:t>
            </a:r>
            <a:endParaRPr b="1" sz="1600">
              <a:latin typeface="Fira Sans Extra Condensed"/>
              <a:ea typeface="Fira Sans Extra Condensed"/>
              <a:cs typeface="Fira Sans Extra Condensed"/>
              <a:sym typeface="Fira Sans Extra Condensed"/>
            </a:endParaRPr>
          </a:p>
        </p:txBody>
      </p:sp>
      <p:sp>
        <p:nvSpPr>
          <p:cNvPr id="196" name="Google Shape;196;p22"/>
          <p:cNvSpPr txBox="1"/>
          <p:nvPr/>
        </p:nvSpPr>
        <p:spPr>
          <a:xfrm>
            <a:off x="436913" y="2929638"/>
            <a:ext cx="168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u" sz="1200">
                <a:latin typeface="Roboto"/>
                <a:ea typeface="Roboto"/>
                <a:cs typeface="Roboto"/>
                <a:sym typeface="Roboto"/>
              </a:rPr>
              <a:t>Whether had diabetes mellitus</a:t>
            </a:r>
            <a:endParaRPr sz="1200">
              <a:latin typeface="Roboto"/>
              <a:ea typeface="Roboto"/>
              <a:cs typeface="Roboto"/>
              <a:sym typeface="Roboto"/>
            </a:endParaRPr>
          </a:p>
        </p:txBody>
      </p:sp>
      <p:sp>
        <p:nvSpPr>
          <p:cNvPr id="197" name="Google Shape;197;p22"/>
          <p:cNvSpPr txBox="1"/>
          <p:nvPr/>
        </p:nvSpPr>
        <p:spPr>
          <a:xfrm>
            <a:off x="436913" y="2631675"/>
            <a:ext cx="16899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latin typeface="Fira Sans Extra Condensed"/>
                <a:ea typeface="Fira Sans Extra Condensed"/>
                <a:cs typeface="Fira Sans Extra Condensed"/>
                <a:sym typeface="Fira Sans Extra Condensed"/>
              </a:rPr>
              <a:t>History of Diabetes</a:t>
            </a:r>
            <a:endParaRPr b="1" sz="1600">
              <a:latin typeface="Fira Sans Extra Condensed"/>
              <a:ea typeface="Fira Sans Extra Condensed"/>
              <a:cs typeface="Fira Sans Extra Condensed"/>
              <a:sym typeface="Fira Sans Extra Condensed"/>
            </a:endParaRPr>
          </a:p>
        </p:txBody>
      </p:sp>
      <p:sp>
        <p:nvSpPr>
          <p:cNvPr id="198" name="Google Shape;198;p22"/>
          <p:cNvSpPr txBox="1"/>
          <p:nvPr/>
        </p:nvSpPr>
        <p:spPr>
          <a:xfrm>
            <a:off x="436913" y="4368613"/>
            <a:ext cx="168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u" sz="1200">
                <a:latin typeface="Roboto"/>
                <a:ea typeface="Roboto"/>
                <a:cs typeface="Roboto"/>
                <a:sym typeface="Roboto"/>
              </a:rPr>
              <a:t>0: ischemic, </a:t>
            </a:r>
            <a:endParaRPr sz="1200">
              <a:latin typeface="Roboto"/>
              <a:ea typeface="Roboto"/>
              <a:cs typeface="Roboto"/>
              <a:sym typeface="Roboto"/>
            </a:endParaRPr>
          </a:p>
          <a:p>
            <a:pPr indent="0" lvl="0" marL="0" rtl="0" algn="l">
              <a:lnSpc>
                <a:spcPct val="115000"/>
              </a:lnSpc>
              <a:spcBef>
                <a:spcPts val="0"/>
              </a:spcBef>
              <a:spcAft>
                <a:spcPts val="0"/>
              </a:spcAft>
              <a:buNone/>
            </a:pPr>
            <a:r>
              <a:rPr lang="ru" sz="1200">
                <a:latin typeface="Roboto"/>
                <a:ea typeface="Roboto"/>
                <a:cs typeface="Roboto"/>
                <a:sym typeface="Roboto"/>
              </a:rPr>
              <a:t>1: </a:t>
            </a:r>
            <a:r>
              <a:rPr lang="ru" sz="1200">
                <a:latin typeface="Roboto"/>
                <a:ea typeface="Roboto"/>
                <a:cs typeface="Roboto"/>
                <a:sym typeface="Roboto"/>
              </a:rPr>
              <a:t>hemorrhagic</a:t>
            </a:r>
            <a:r>
              <a:rPr lang="ru" sz="1200">
                <a:latin typeface="Roboto"/>
                <a:ea typeface="Roboto"/>
                <a:cs typeface="Roboto"/>
                <a:sym typeface="Roboto"/>
              </a:rPr>
              <a:t>, mixed</a:t>
            </a:r>
            <a:endParaRPr sz="1200">
              <a:latin typeface="Roboto"/>
              <a:ea typeface="Roboto"/>
              <a:cs typeface="Roboto"/>
              <a:sym typeface="Roboto"/>
            </a:endParaRPr>
          </a:p>
        </p:txBody>
      </p:sp>
      <p:sp>
        <p:nvSpPr>
          <p:cNvPr id="199" name="Google Shape;199;p22"/>
          <p:cNvSpPr txBox="1"/>
          <p:nvPr/>
        </p:nvSpPr>
        <p:spPr>
          <a:xfrm>
            <a:off x="436913" y="4070650"/>
            <a:ext cx="16899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latin typeface="Fira Sans Extra Condensed"/>
                <a:ea typeface="Fira Sans Extra Condensed"/>
                <a:cs typeface="Fira Sans Extra Condensed"/>
                <a:sym typeface="Fira Sans Extra Condensed"/>
              </a:rPr>
              <a:t>Stroke Type</a:t>
            </a:r>
            <a:endParaRPr b="1" sz="1600">
              <a:latin typeface="Fira Sans Extra Condensed"/>
              <a:ea typeface="Fira Sans Extra Condensed"/>
              <a:cs typeface="Fira Sans Extra Condensed"/>
              <a:sym typeface="Fira Sans Extra Condensed"/>
            </a:endParaRPr>
          </a:p>
        </p:txBody>
      </p:sp>
      <p:sp>
        <p:nvSpPr>
          <p:cNvPr id="200" name="Google Shape;200;p22"/>
          <p:cNvSpPr txBox="1"/>
          <p:nvPr/>
        </p:nvSpPr>
        <p:spPr>
          <a:xfrm>
            <a:off x="7018759" y="1060300"/>
            <a:ext cx="16689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latin typeface="Fira Sans Extra Condensed"/>
                <a:ea typeface="Fira Sans Extra Condensed"/>
                <a:cs typeface="Fira Sans Extra Condensed"/>
                <a:sym typeface="Fira Sans Extra Condensed"/>
              </a:rPr>
              <a:t>Area of Stroke</a:t>
            </a:r>
            <a:endParaRPr b="1" sz="1600">
              <a:latin typeface="Fira Sans Extra Condensed"/>
              <a:ea typeface="Fira Sans Extra Condensed"/>
              <a:cs typeface="Fira Sans Extra Condensed"/>
              <a:sym typeface="Fira Sans Extra Condensed"/>
            </a:endParaRPr>
          </a:p>
        </p:txBody>
      </p:sp>
      <p:sp>
        <p:nvSpPr>
          <p:cNvPr id="201" name="Google Shape;201;p22"/>
          <p:cNvSpPr txBox="1"/>
          <p:nvPr/>
        </p:nvSpPr>
        <p:spPr>
          <a:xfrm>
            <a:off x="6997625" y="3014106"/>
            <a:ext cx="1670700" cy="456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ru" sz="1200">
                <a:latin typeface="Roboto"/>
                <a:ea typeface="Roboto"/>
                <a:cs typeface="Roboto"/>
                <a:sym typeface="Roboto"/>
              </a:rPr>
              <a:t>Was there cerebral edema</a:t>
            </a:r>
            <a:endParaRPr sz="1200">
              <a:latin typeface="Roboto"/>
              <a:ea typeface="Roboto"/>
              <a:cs typeface="Roboto"/>
              <a:sym typeface="Roboto"/>
            </a:endParaRPr>
          </a:p>
        </p:txBody>
      </p:sp>
      <p:sp>
        <p:nvSpPr>
          <p:cNvPr id="202" name="Google Shape;202;p22"/>
          <p:cNvSpPr txBox="1"/>
          <p:nvPr/>
        </p:nvSpPr>
        <p:spPr>
          <a:xfrm>
            <a:off x="6997613" y="2639950"/>
            <a:ext cx="16689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latin typeface="Fira Sans Extra Condensed"/>
                <a:ea typeface="Fira Sans Extra Condensed"/>
                <a:cs typeface="Fira Sans Extra Condensed"/>
                <a:sym typeface="Fira Sans Extra Condensed"/>
              </a:rPr>
              <a:t>Cerebral Edema on </a:t>
            </a:r>
            <a:r>
              <a:rPr b="1" lang="ru" sz="1600">
                <a:latin typeface="Fira Sans Extra Condensed"/>
                <a:ea typeface="Fira Sans Extra Condensed"/>
                <a:cs typeface="Fira Sans Extra Condensed"/>
                <a:sym typeface="Fira Sans Extra Condensed"/>
              </a:rPr>
              <a:t>Admission</a:t>
            </a:r>
            <a:endParaRPr b="1" sz="1600">
              <a:latin typeface="Fira Sans Extra Condensed"/>
              <a:ea typeface="Fira Sans Extra Condensed"/>
              <a:cs typeface="Fira Sans Extra Condensed"/>
              <a:sym typeface="Fira Sans Extra Condensed"/>
            </a:endParaRPr>
          </a:p>
        </p:txBody>
      </p:sp>
      <p:sp>
        <p:nvSpPr>
          <p:cNvPr id="203" name="Google Shape;203;p22"/>
          <p:cNvSpPr txBox="1"/>
          <p:nvPr/>
        </p:nvSpPr>
        <p:spPr>
          <a:xfrm>
            <a:off x="7012379" y="4456873"/>
            <a:ext cx="1670700" cy="456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ru" sz="1200">
                <a:latin typeface="Roboto"/>
                <a:ea typeface="Roboto"/>
                <a:cs typeface="Roboto"/>
                <a:sym typeface="Roboto"/>
              </a:rPr>
              <a:t>Arterial hypertension and mean arterial pressure </a:t>
            </a:r>
            <a:endParaRPr sz="1200">
              <a:latin typeface="Roboto"/>
              <a:ea typeface="Roboto"/>
              <a:cs typeface="Roboto"/>
              <a:sym typeface="Roboto"/>
            </a:endParaRPr>
          </a:p>
        </p:txBody>
      </p:sp>
      <p:sp>
        <p:nvSpPr>
          <p:cNvPr id="204" name="Google Shape;204;p22"/>
          <p:cNvSpPr txBox="1"/>
          <p:nvPr/>
        </p:nvSpPr>
        <p:spPr>
          <a:xfrm>
            <a:off x="7018759" y="4082700"/>
            <a:ext cx="16689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latin typeface="Fira Sans Extra Condensed"/>
                <a:ea typeface="Fira Sans Extra Condensed"/>
                <a:cs typeface="Fira Sans Extra Condensed"/>
                <a:sym typeface="Fira Sans Extra Condensed"/>
              </a:rPr>
              <a:t>Internal Pressure</a:t>
            </a:r>
            <a:endParaRPr b="1" sz="1600">
              <a:latin typeface="Fira Sans Extra Condensed"/>
              <a:ea typeface="Fira Sans Extra Condensed"/>
              <a:cs typeface="Fira Sans Extra Condensed"/>
              <a:sym typeface="Fira Sans Extra Condensed"/>
            </a:endParaRPr>
          </a:p>
        </p:txBody>
      </p:sp>
      <p:sp>
        <p:nvSpPr>
          <p:cNvPr id="205" name="Google Shape;205;p22"/>
          <p:cNvSpPr txBox="1"/>
          <p:nvPr/>
        </p:nvSpPr>
        <p:spPr>
          <a:xfrm>
            <a:off x="7016973" y="1434475"/>
            <a:ext cx="1670700" cy="456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ru" sz="1200">
                <a:latin typeface="Roboto"/>
                <a:ea typeface="Roboto"/>
                <a:cs typeface="Roboto"/>
                <a:sym typeface="Roboto"/>
              </a:rPr>
              <a:t>Left hemisphere: 2, right hemisphere: 1, other: 0</a:t>
            </a:r>
            <a:endParaRPr sz="1200">
              <a:latin typeface="Roboto"/>
              <a:ea typeface="Roboto"/>
              <a:cs typeface="Roboto"/>
              <a:sym typeface="Roboto"/>
            </a:endParaRPr>
          </a:p>
        </p:txBody>
      </p:sp>
      <p:cxnSp>
        <p:nvCxnSpPr>
          <p:cNvPr id="206" name="Google Shape;206;p22"/>
          <p:cNvCxnSpPr>
            <a:stCxn id="190" idx="7"/>
            <a:endCxn id="185" idx="2"/>
          </p:cNvCxnSpPr>
          <p:nvPr/>
        </p:nvCxnSpPr>
        <p:spPr>
          <a:xfrm rot="-5400000">
            <a:off x="5235341" y="1309651"/>
            <a:ext cx="986400" cy="1156800"/>
          </a:xfrm>
          <a:prstGeom prst="bentConnector2">
            <a:avLst/>
          </a:prstGeom>
          <a:noFill/>
          <a:ln cap="flat" cmpd="sng" w="9525">
            <a:solidFill>
              <a:srgbClr val="000000"/>
            </a:solidFill>
            <a:prstDash val="dot"/>
            <a:round/>
            <a:headEnd len="med" w="med" type="none"/>
            <a:tailEnd len="med" w="med" type="none"/>
          </a:ln>
        </p:spPr>
      </p:cxnSp>
      <p:cxnSp>
        <p:nvCxnSpPr>
          <p:cNvPr id="207" name="Google Shape;207;p22"/>
          <p:cNvCxnSpPr>
            <a:stCxn id="190" idx="5"/>
            <a:endCxn id="184" idx="2"/>
          </p:cNvCxnSpPr>
          <p:nvPr/>
        </p:nvCxnSpPr>
        <p:spPr>
          <a:xfrm flipH="1" rot="-5400000">
            <a:off x="5293391" y="3394333"/>
            <a:ext cx="870300" cy="1156800"/>
          </a:xfrm>
          <a:prstGeom prst="bentConnector2">
            <a:avLst/>
          </a:prstGeom>
          <a:noFill/>
          <a:ln cap="flat" cmpd="sng" w="9525">
            <a:solidFill>
              <a:srgbClr val="000000"/>
            </a:solidFill>
            <a:prstDash val="dot"/>
            <a:round/>
            <a:headEnd len="med" w="med" type="none"/>
            <a:tailEnd len="med" w="med" type="none"/>
          </a:ln>
        </p:spPr>
      </p:cxnSp>
      <p:sp>
        <p:nvSpPr>
          <p:cNvPr id="190" name="Google Shape;190;p22"/>
          <p:cNvSpPr/>
          <p:nvPr/>
        </p:nvSpPr>
        <p:spPr>
          <a:xfrm>
            <a:off x="3754325" y="2141767"/>
            <a:ext cx="1635300" cy="1635300"/>
          </a:xfrm>
          <a:prstGeom prst="ellipse">
            <a:avLst/>
          </a:pr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3834675" y="2662275"/>
            <a:ext cx="1440900" cy="5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900">
                <a:solidFill>
                  <a:srgbClr val="FFFFFF"/>
                </a:solidFill>
                <a:latin typeface="Fira Sans Extra Condensed SemiBold"/>
                <a:ea typeface="Fira Sans Extra Condensed SemiBold"/>
                <a:cs typeface="Fira Sans Extra Condensed SemiBold"/>
                <a:sym typeface="Fira Sans Extra Condensed SemiBold"/>
              </a:rPr>
              <a:t>Most Important Features</a:t>
            </a:r>
            <a:endParaRPr sz="19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09" name="Google Shape;209;p22"/>
          <p:cNvSpPr/>
          <p:nvPr/>
        </p:nvSpPr>
        <p:spPr>
          <a:xfrm>
            <a:off x="6430003" y="4226950"/>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2"/>
          <p:cNvGrpSpPr/>
          <p:nvPr/>
        </p:nvGrpSpPr>
        <p:grpSpPr>
          <a:xfrm>
            <a:off x="2493609" y="2781556"/>
            <a:ext cx="264317" cy="367290"/>
            <a:chOff x="-64001300" y="4093650"/>
            <a:chExt cx="228450" cy="317450"/>
          </a:xfrm>
        </p:grpSpPr>
        <p:sp>
          <p:nvSpPr>
            <p:cNvPr id="211" name="Google Shape;211;p22"/>
            <p:cNvSpPr/>
            <p:nvPr/>
          </p:nvSpPr>
          <p:spPr>
            <a:xfrm>
              <a:off x="-63933550" y="4328375"/>
              <a:ext cx="93750" cy="40975"/>
            </a:xfrm>
            <a:custGeom>
              <a:rect b="b" l="l" r="r" t="t"/>
              <a:pathLst>
                <a:path extrusionOk="0" h="1639" w="3750">
                  <a:moveTo>
                    <a:pt x="1859" y="0"/>
                  </a:moveTo>
                  <a:cubicBezTo>
                    <a:pt x="1009" y="0"/>
                    <a:pt x="315" y="662"/>
                    <a:pt x="0" y="1638"/>
                  </a:cubicBezTo>
                  <a:lnTo>
                    <a:pt x="3749" y="1638"/>
                  </a:lnTo>
                  <a:cubicBezTo>
                    <a:pt x="3434" y="662"/>
                    <a:pt x="2710" y="0"/>
                    <a:pt x="1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3980025" y="4135400"/>
              <a:ext cx="185900" cy="234725"/>
            </a:xfrm>
            <a:custGeom>
              <a:rect b="b" l="l" r="r" t="t"/>
              <a:pathLst>
                <a:path extrusionOk="0" h="9389" w="7436">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4001300" y="4389800"/>
              <a:ext cx="228450" cy="21300"/>
            </a:xfrm>
            <a:custGeom>
              <a:rect b="b" l="l" r="r" t="t"/>
              <a:pathLst>
                <a:path extrusionOk="0" h="852" w="9138">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64001300" y="4093650"/>
              <a:ext cx="226875" cy="20500"/>
            </a:xfrm>
            <a:custGeom>
              <a:rect b="b" l="l" r="r" t="t"/>
              <a:pathLst>
                <a:path extrusionOk="0" h="820" w="9075">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2442593" y="4216943"/>
            <a:ext cx="366364" cy="367290"/>
            <a:chOff x="-61784125" y="3377700"/>
            <a:chExt cx="316650" cy="317450"/>
          </a:xfrm>
        </p:grpSpPr>
        <p:sp>
          <p:nvSpPr>
            <p:cNvPr id="216" name="Google Shape;216;p22"/>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2546250" y="1229840"/>
            <a:ext cx="159039" cy="339253"/>
            <a:chOff x="4584850" y="4399275"/>
            <a:chExt cx="225875" cy="481825"/>
          </a:xfrm>
        </p:grpSpPr>
        <p:sp>
          <p:nvSpPr>
            <p:cNvPr id="224" name="Google Shape;224;p22"/>
            <p:cNvSpPr/>
            <p:nvPr/>
          </p:nvSpPr>
          <p:spPr>
            <a:xfrm>
              <a:off x="4655400" y="4399275"/>
              <a:ext cx="84700" cy="84725"/>
            </a:xfrm>
            <a:custGeom>
              <a:rect b="b" l="l" r="r" t="t"/>
              <a:pathLst>
                <a:path extrusionOk="0" h="3389" w="3388">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5" name="Google Shape;225;p22"/>
            <p:cNvSpPr/>
            <p:nvPr/>
          </p:nvSpPr>
          <p:spPr>
            <a:xfrm>
              <a:off x="4584850" y="4512200"/>
              <a:ext cx="225875" cy="368900"/>
            </a:xfrm>
            <a:custGeom>
              <a:rect b="b" l="l" r="r" t="t"/>
              <a:pathLst>
                <a:path extrusionOk="0" h="14756" w="9035">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26" name="Google Shape;226;p22"/>
          <p:cNvGrpSpPr/>
          <p:nvPr/>
        </p:nvGrpSpPr>
        <p:grpSpPr>
          <a:xfrm>
            <a:off x="6402887" y="1216587"/>
            <a:ext cx="365754" cy="365770"/>
            <a:chOff x="-3854375" y="2046625"/>
            <a:chExt cx="293025" cy="291450"/>
          </a:xfrm>
        </p:grpSpPr>
        <p:sp>
          <p:nvSpPr>
            <p:cNvPr id="227" name="Google Shape;227;p22"/>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2"/>
          <p:cNvGrpSpPr/>
          <p:nvPr/>
        </p:nvGrpSpPr>
        <p:grpSpPr>
          <a:xfrm>
            <a:off x="6457020" y="2811739"/>
            <a:ext cx="264318" cy="295413"/>
            <a:chOff x="2423775" y="3226875"/>
            <a:chExt cx="259925" cy="295000"/>
          </a:xfrm>
        </p:grpSpPr>
        <p:sp>
          <p:nvSpPr>
            <p:cNvPr id="230" name="Google Shape;230;p22"/>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0" y="44502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Fira Sans Extra Condensed"/>
                <a:ea typeface="Fira Sans Extra Condensed"/>
                <a:cs typeface="Fira Sans Extra Condensed"/>
                <a:sym typeface="Fira Sans Extra Condensed"/>
              </a:rPr>
              <a:t>Final thoughts</a:t>
            </a:r>
            <a:endParaRPr>
              <a:latin typeface="Fira Sans Extra Condensed"/>
              <a:ea typeface="Fira Sans Extra Condensed"/>
              <a:cs typeface="Fira Sans Extra Condensed"/>
              <a:sym typeface="Fira Sans Extra Condensed"/>
            </a:endParaRPr>
          </a:p>
        </p:txBody>
      </p:sp>
      <p:sp>
        <p:nvSpPr>
          <p:cNvPr id="238" name="Google Shape;238;p23"/>
          <p:cNvSpPr txBox="1"/>
          <p:nvPr>
            <p:ph idx="1" type="body"/>
          </p:nvPr>
        </p:nvSpPr>
        <p:spPr>
          <a:xfrm>
            <a:off x="1061100" y="1456650"/>
            <a:ext cx="7021800" cy="314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latin typeface="Lato"/>
                <a:ea typeface="Lato"/>
                <a:cs typeface="Lato"/>
                <a:sym typeface="Lato"/>
              </a:rPr>
              <a:t>Insights</a:t>
            </a:r>
            <a:r>
              <a:rPr lang="ru">
                <a:latin typeface="Lato"/>
                <a:ea typeface="Lato"/>
                <a:cs typeface="Lato"/>
                <a:sym typeface="Lato"/>
              </a:rPr>
              <a:t>: GCS, Cerebral Edema on Admission</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rPr lang="ru">
                <a:latin typeface="Lato"/>
                <a:ea typeface="Lato"/>
                <a:cs typeface="Lato"/>
                <a:sym typeface="Lato"/>
              </a:rPr>
              <a:t>Other solutions and Limitations: size and consistency of dataset, high cross parallel interference</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rPr lang="ru">
                <a:latin typeface="Lato"/>
                <a:ea typeface="Lato"/>
                <a:cs typeface="Lato"/>
                <a:sym typeface="Lato"/>
              </a:rPr>
              <a:t>Future </a:t>
            </a:r>
            <a:r>
              <a:rPr lang="ru">
                <a:latin typeface="Lato"/>
                <a:ea typeface="Lato"/>
                <a:cs typeface="Lato"/>
                <a:sym typeface="Lato"/>
              </a:rPr>
              <a:t>works: increase dataset, add more features, add new algorithms</a:t>
            </a:r>
            <a:endParaRPr>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0" y="18986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3820">
                <a:latin typeface="Fira Sans"/>
                <a:ea typeface="Fira Sans"/>
                <a:cs typeface="Fira Sans"/>
                <a:sym typeface="Fira Sans"/>
              </a:rPr>
              <a:t>Thank you for your attention!</a:t>
            </a:r>
            <a:endParaRPr sz="382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What is stroke?</a:t>
            </a:r>
            <a:endParaRPr/>
          </a:p>
        </p:txBody>
      </p:sp>
      <p:sp>
        <p:nvSpPr>
          <p:cNvPr id="95" name="Google Shape;95;p14"/>
          <p:cNvSpPr txBox="1"/>
          <p:nvPr>
            <p:ph idx="1" type="body"/>
          </p:nvPr>
        </p:nvSpPr>
        <p:spPr>
          <a:xfrm>
            <a:off x="311700" y="1152475"/>
            <a:ext cx="8520600" cy="37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 stroke is a medical condition of brain cells death caused by the poor blood flow to the brain. There are two main types of stroke: ischemic, due to lack of blood flow, and hemorrhagic, due to bleeding. Symptoms are inability to move or feel, loss of vision, problems with understanding and speaking.</a:t>
            </a:r>
            <a:endParaRPr/>
          </a:p>
          <a:p>
            <a:pPr indent="0" lvl="0" marL="0" rtl="0" algn="l">
              <a:spcBef>
                <a:spcPts val="1200"/>
              </a:spcBef>
              <a:spcAft>
                <a:spcPts val="1200"/>
              </a:spcAft>
              <a:buNone/>
            </a:pPr>
            <a:r>
              <a:t/>
            </a:r>
            <a:endParaRPr/>
          </a:p>
        </p:txBody>
      </p:sp>
      <p:pic>
        <p:nvPicPr>
          <p:cNvPr id="96" name="Google Shape;96;p14"/>
          <p:cNvPicPr preferRelativeResize="0"/>
          <p:nvPr/>
        </p:nvPicPr>
        <p:blipFill>
          <a:blip r:embed="rId3">
            <a:alphaModFix/>
          </a:blip>
          <a:stretch>
            <a:fillRect/>
          </a:stretch>
        </p:blipFill>
        <p:spPr>
          <a:xfrm>
            <a:off x="2767688" y="2571750"/>
            <a:ext cx="3608625" cy="237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Why is it important?</a:t>
            </a:r>
            <a:endParaRPr/>
          </a:p>
        </p:txBody>
      </p:sp>
      <p:sp>
        <p:nvSpPr>
          <p:cNvPr id="102" name="Google Shape;102;p15"/>
          <p:cNvSpPr txBox="1"/>
          <p:nvPr>
            <p:ph idx="1" type="body"/>
          </p:nvPr>
        </p:nvSpPr>
        <p:spPr>
          <a:xfrm>
            <a:off x="311700" y="1226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Stroke is one of the leading causes of death worldwide</a:t>
            </a:r>
            <a:endParaRPr/>
          </a:p>
          <a:p>
            <a:pPr indent="-342900" lvl="0" marL="457200" rtl="0" algn="l">
              <a:spcBef>
                <a:spcPts val="0"/>
              </a:spcBef>
              <a:spcAft>
                <a:spcPts val="0"/>
              </a:spcAft>
              <a:buSzPts val="1800"/>
              <a:buChar char="●"/>
            </a:pPr>
            <a:r>
              <a:rPr lang="ru"/>
              <a:t>Death rates due to stroke are growing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Motivation</a:t>
            </a:r>
            <a:endParaRPr/>
          </a:p>
        </p:txBody>
      </p:sp>
      <p:sp>
        <p:nvSpPr>
          <p:cNvPr id="108" name="Google Shape;10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An intensive care unit (ICU) is a special department of a health care facility that provides intensive care medicine.</a:t>
            </a:r>
            <a:endParaRPr/>
          </a:p>
          <a:p>
            <a:pPr indent="-342900" lvl="0" marL="457200" rtl="0" algn="l">
              <a:spcBef>
                <a:spcPts val="0"/>
              </a:spcBef>
              <a:spcAft>
                <a:spcPts val="0"/>
              </a:spcAft>
              <a:buSzPts val="1800"/>
              <a:buChar char="●"/>
            </a:pPr>
            <a:r>
              <a:rPr lang="ru"/>
              <a:t>Placing patients at ICU significantly decreases their risks of death and poor outcome.</a:t>
            </a:r>
            <a:endParaRPr/>
          </a:p>
          <a:p>
            <a:pPr indent="-342900" lvl="0" marL="457200" rtl="0" algn="l">
              <a:spcBef>
                <a:spcPts val="0"/>
              </a:spcBef>
              <a:spcAft>
                <a:spcPts val="0"/>
              </a:spcAft>
              <a:buSzPts val="1800"/>
              <a:buChar char="●"/>
            </a:pPr>
            <a:r>
              <a:rPr lang="ru"/>
              <a:t>Places in ICU are limited</a:t>
            </a:r>
            <a:endParaRPr/>
          </a:p>
          <a:p>
            <a:pPr indent="-342900" lvl="0" marL="457200" rtl="0" algn="l">
              <a:spcBef>
                <a:spcPts val="0"/>
              </a:spcBef>
              <a:spcAft>
                <a:spcPts val="0"/>
              </a:spcAft>
              <a:buSzPts val="1800"/>
              <a:buChar char="●"/>
            </a:pPr>
            <a:r>
              <a:rPr lang="ru"/>
              <a:t>Prioritize ICU admission in favor of severe patients</a:t>
            </a:r>
            <a:endParaRPr/>
          </a:p>
          <a:p>
            <a:pPr indent="-342900" lvl="0" marL="457200" rtl="0" algn="l">
              <a:spcBef>
                <a:spcPts val="0"/>
              </a:spcBef>
              <a:spcAft>
                <a:spcPts val="0"/>
              </a:spcAft>
              <a:buSzPts val="1800"/>
              <a:buChar char="●"/>
            </a:pPr>
            <a:r>
              <a:rPr lang="ru"/>
              <a:t>Determining which patients are at the highest risk is not a trivial task</a:t>
            </a:r>
            <a:endParaRPr/>
          </a:p>
          <a:p>
            <a:pPr indent="-342900" lvl="0" marL="457200" rtl="0" algn="l">
              <a:spcBef>
                <a:spcPts val="0"/>
              </a:spcBef>
              <a:spcAft>
                <a:spcPts val="0"/>
              </a:spcAft>
              <a:buSzPts val="1800"/>
              <a:buChar char="●"/>
            </a:pPr>
            <a:r>
              <a:rPr lang="ru"/>
              <a:t>ML tool to support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Dataset</a:t>
            </a:r>
            <a:endParaRPr/>
          </a:p>
        </p:txBody>
      </p:sp>
      <p:sp>
        <p:nvSpPr>
          <p:cNvPr id="114" name="Google Shape;11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ru"/>
              <a:t>150 </a:t>
            </a:r>
            <a:r>
              <a:rPr lang="ru"/>
              <a:t>entries</a:t>
            </a:r>
            <a:r>
              <a:rPr lang="ru"/>
              <a:t> from patients </a:t>
            </a:r>
            <a:r>
              <a:rPr lang="ru"/>
              <a:t>diagnosed</a:t>
            </a:r>
            <a:r>
              <a:rPr lang="ru"/>
              <a:t> with stroke</a:t>
            </a:r>
            <a:endParaRPr/>
          </a:p>
          <a:p>
            <a:pPr indent="-342900" lvl="0" marL="457200" rtl="0" algn="l">
              <a:spcBef>
                <a:spcPts val="0"/>
              </a:spcBef>
              <a:spcAft>
                <a:spcPts val="0"/>
              </a:spcAft>
              <a:buSzPts val="1800"/>
              <a:buChar char="-"/>
            </a:pPr>
            <a:r>
              <a:rPr lang="ru"/>
              <a:t>Target is whether the patient passed away. 0 - is alive, 1 - died</a:t>
            </a:r>
            <a:endParaRPr/>
          </a:p>
          <a:p>
            <a:pPr indent="-342900" lvl="0" marL="457200" rtl="0" algn="l">
              <a:spcBef>
                <a:spcPts val="0"/>
              </a:spcBef>
              <a:spcAft>
                <a:spcPts val="0"/>
              </a:spcAft>
              <a:buSzPts val="1800"/>
              <a:buChar char="-"/>
            </a:pPr>
            <a:r>
              <a:rPr lang="ru"/>
              <a:t>A well-balanced target: 40% of patients died</a:t>
            </a:r>
            <a:endParaRPr/>
          </a:p>
          <a:p>
            <a:pPr indent="-342900" lvl="0" marL="457200" rtl="0" algn="l">
              <a:spcBef>
                <a:spcPts val="0"/>
              </a:spcBef>
              <a:spcAft>
                <a:spcPts val="0"/>
              </a:spcAft>
              <a:buSzPts val="1800"/>
              <a:buChar char="-"/>
            </a:pPr>
            <a:r>
              <a:rPr lang="ru"/>
              <a:t>Made a 80-20 train-test split, CV for validation</a:t>
            </a:r>
            <a:endParaRPr/>
          </a:p>
          <a:p>
            <a:pPr indent="-342900" lvl="0" marL="457200" rtl="0" algn="l">
              <a:spcBef>
                <a:spcPts val="0"/>
              </a:spcBef>
              <a:spcAft>
                <a:spcPts val="0"/>
              </a:spcAft>
              <a:buSzPts val="1800"/>
              <a:buChar char="-"/>
            </a:pPr>
            <a:r>
              <a:rPr lang="ru"/>
              <a:t>26 features in the final dataset</a:t>
            </a:r>
            <a:endParaRPr/>
          </a:p>
          <a:p>
            <a:pPr indent="-342900" lvl="0" marL="457200" rtl="0" algn="l">
              <a:spcBef>
                <a:spcPts val="0"/>
              </a:spcBef>
              <a:spcAft>
                <a:spcPts val="0"/>
              </a:spcAft>
              <a:buSzPts val="1800"/>
              <a:buChar char="-"/>
            </a:pPr>
            <a:r>
              <a:rPr lang="ru"/>
              <a:t>Categories of features:</a:t>
            </a:r>
            <a:endParaRPr/>
          </a:p>
          <a:p>
            <a:pPr indent="-317500" lvl="1" marL="914400" rtl="0" algn="l">
              <a:spcBef>
                <a:spcPts val="0"/>
              </a:spcBef>
              <a:spcAft>
                <a:spcPts val="0"/>
              </a:spcAft>
              <a:buSzPts val="1400"/>
              <a:buChar char="-"/>
            </a:pPr>
            <a:r>
              <a:rPr lang="ru"/>
              <a:t>S</a:t>
            </a:r>
            <a:r>
              <a:rPr lang="ru"/>
              <a:t>troke characterization (type, area)</a:t>
            </a:r>
            <a:endParaRPr/>
          </a:p>
          <a:p>
            <a:pPr indent="-317500" lvl="1" marL="914400" rtl="0" algn="l">
              <a:spcBef>
                <a:spcPts val="0"/>
              </a:spcBef>
              <a:spcAft>
                <a:spcPts val="0"/>
              </a:spcAft>
              <a:buSzPts val="1400"/>
              <a:buChar char="-"/>
            </a:pPr>
            <a:r>
              <a:rPr lang="ru"/>
              <a:t>Disease history (diabetes, hypertension, cardiovascular diseases)</a:t>
            </a:r>
            <a:endParaRPr/>
          </a:p>
          <a:p>
            <a:pPr indent="-317500" lvl="1" marL="914400" rtl="0" algn="l">
              <a:spcBef>
                <a:spcPts val="0"/>
              </a:spcBef>
              <a:spcAft>
                <a:spcPts val="0"/>
              </a:spcAft>
              <a:buSzPts val="1400"/>
              <a:buChar char="-"/>
            </a:pPr>
            <a:r>
              <a:rPr lang="ru"/>
              <a:t>Lifestyle (age, gender)</a:t>
            </a:r>
            <a:endParaRPr/>
          </a:p>
          <a:p>
            <a:pPr indent="-317500" lvl="1" marL="914400" rtl="0" algn="l">
              <a:spcBef>
                <a:spcPts val="0"/>
              </a:spcBef>
              <a:spcAft>
                <a:spcPts val="0"/>
              </a:spcAft>
              <a:buSzPts val="1400"/>
              <a:buChar char="-"/>
            </a:pPr>
            <a:r>
              <a:rPr lang="ru"/>
              <a:t>Measurements (Glasgow Coma Scale, blood pressure, heart rate)</a:t>
            </a:r>
            <a:endParaRPr/>
          </a:p>
          <a:p>
            <a:pPr indent="-342900" lvl="0" marL="457200" rtl="0" algn="l">
              <a:spcBef>
                <a:spcPts val="0"/>
              </a:spcBef>
              <a:spcAft>
                <a:spcPts val="0"/>
              </a:spcAft>
              <a:buSzPts val="1800"/>
              <a:buChar char="-"/>
            </a:pPr>
            <a:r>
              <a:rPr lang="ru"/>
              <a:t>Feature types:</a:t>
            </a:r>
            <a:endParaRPr/>
          </a:p>
          <a:p>
            <a:pPr indent="-317500" lvl="1" marL="914400" rtl="0" algn="l">
              <a:spcBef>
                <a:spcPts val="0"/>
              </a:spcBef>
              <a:spcAft>
                <a:spcPts val="0"/>
              </a:spcAft>
              <a:buSzPts val="1400"/>
              <a:buChar char="-"/>
            </a:pPr>
            <a:r>
              <a:rPr lang="ru"/>
              <a:t>Binary, ordinal, discrete and continuous</a:t>
            </a:r>
            <a:endParaRPr/>
          </a:p>
          <a:p>
            <a:pPr indent="-317500" lvl="1" marL="914400" rtl="0" algn="l">
              <a:spcBef>
                <a:spcPts val="0"/>
              </a:spcBef>
              <a:spcAft>
                <a:spcPts val="0"/>
              </a:spcAft>
              <a:buSzPts val="1400"/>
              <a:buChar char="-"/>
            </a:pPr>
            <a:r>
              <a:rPr lang="ru"/>
              <a:t>Tried to give multiclass categorical features ordinality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Algorithms</a:t>
            </a:r>
            <a:endParaRPr/>
          </a:p>
        </p:txBody>
      </p:sp>
      <p:sp>
        <p:nvSpPr>
          <p:cNvPr id="120" name="Google Shape;120;p18"/>
          <p:cNvSpPr txBox="1"/>
          <p:nvPr>
            <p:ph idx="1" type="body"/>
          </p:nvPr>
        </p:nvSpPr>
        <p:spPr>
          <a:xfrm>
            <a:off x="0" y="1082700"/>
            <a:ext cx="5724300" cy="3949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ru"/>
              <a:t>Decision tree</a:t>
            </a:r>
            <a:r>
              <a:rPr lang="ru"/>
              <a:t> - the goal is to create a model that predicts the value of a target variable by learning simple decision rules inferred from the data features.</a:t>
            </a:r>
            <a:endParaRPr/>
          </a:p>
          <a:p>
            <a:pPr indent="0" lvl="0" marL="457200" rtl="0" algn="l">
              <a:spcBef>
                <a:spcPts val="1200"/>
              </a:spcBef>
              <a:spcAft>
                <a:spcPts val="0"/>
              </a:spcAft>
              <a:buNone/>
            </a:pPr>
            <a:r>
              <a:rPr b="1" lang="ru"/>
              <a:t>Perceptron </a:t>
            </a:r>
            <a:r>
              <a:rPr lang="ru"/>
              <a:t>is a linear binary </a:t>
            </a:r>
            <a:r>
              <a:rPr lang="ru"/>
              <a:t>classifier, consisting of several layers. Inputs are multiplied by weights to calculate the weighted sum and define an input.</a:t>
            </a:r>
            <a:endParaRPr/>
          </a:p>
          <a:p>
            <a:pPr indent="0" lvl="0" marL="457200" rtl="0" algn="l">
              <a:spcBef>
                <a:spcPts val="1200"/>
              </a:spcBef>
              <a:spcAft>
                <a:spcPts val="1200"/>
              </a:spcAft>
              <a:buNone/>
            </a:pPr>
            <a:r>
              <a:rPr b="1" lang="ru"/>
              <a:t>Logistic regression</a:t>
            </a:r>
            <a:r>
              <a:rPr lang="ru"/>
              <a:t> is a process of modeling the probability of a discrete outcome given an input variable.</a:t>
            </a:r>
            <a:endParaRPr/>
          </a:p>
        </p:txBody>
      </p:sp>
      <p:pic>
        <p:nvPicPr>
          <p:cNvPr id="121" name="Google Shape;121;p18"/>
          <p:cNvPicPr preferRelativeResize="0"/>
          <p:nvPr/>
        </p:nvPicPr>
        <p:blipFill>
          <a:blip r:embed="rId3">
            <a:alphaModFix/>
          </a:blip>
          <a:stretch>
            <a:fillRect/>
          </a:stretch>
        </p:blipFill>
        <p:spPr>
          <a:xfrm>
            <a:off x="5575902" y="0"/>
            <a:ext cx="2650373" cy="1906250"/>
          </a:xfrm>
          <a:prstGeom prst="rect">
            <a:avLst/>
          </a:prstGeom>
          <a:noFill/>
          <a:ln>
            <a:noFill/>
          </a:ln>
        </p:spPr>
      </p:pic>
      <p:pic>
        <p:nvPicPr>
          <p:cNvPr id="122" name="Google Shape;122;p18"/>
          <p:cNvPicPr preferRelativeResize="0"/>
          <p:nvPr/>
        </p:nvPicPr>
        <p:blipFill>
          <a:blip r:embed="rId4">
            <a:alphaModFix/>
          </a:blip>
          <a:stretch>
            <a:fillRect/>
          </a:stretch>
        </p:blipFill>
        <p:spPr>
          <a:xfrm>
            <a:off x="6332369" y="1906250"/>
            <a:ext cx="2771757" cy="1691650"/>
          </a:xfrm>
          <a:prstGeom prst="rect">
            <a:avLst/>
          </a:prstGeom>
          <a:noFill/>
          <a:ln>
            <a:noFill/>
          </a:ln>
        </p:spPr>
      </p:pic>
      <p:pic>
        <p:nvPicPr>
          <p:cNvPr id="123" name="Google Shape;123;p18"/>
          <p:cNvPicPr preferRelativeResize="0"/>
          <p:nvPr/>
        </p:nvPicPr>
        <p:blipFill>
          <a:blip r:embed="rId5">
            <a:alphaModFix/>
          </a:blip>
          <a:stretch>
            <a:fillRect/>
          </a:stretch>
        </p:blipFill>
        <p:spPr>
          <a:xfrm>
            <a:off x="5763875" y="3647348"/>
            <a:ext cx="2124725" cy="154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Algorithms</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311700" y="1152475"/>
            <a:ext cx="4983900" cy="3939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ru"/>
              <a:t>Support Vector Machine - </a:t>
            </a:r>
            <a:r>
              <a:rPr lang="ru"/>
              <a:t>objective of the support vector machine algorithm is to find a hyperplane in an N-dimensional space(N — the number of features) that distinctly classifies the data points.</a:t>
            </a:r>
            <a:endParaRPr/>
          </a:p>
          <a:p>
            <a:pPr indent="0" lvl="0" marL="0" rtl="0" algn="l">
              <a:spcBef>
                <a:spcPts val="1200"/>
              </a:spcBef>
              <a:spcAft>
                <a:spcPts val="0"/>
              </a:spcAft>
              <a:buNone/>
            </a:pPr>
            <a:r>
              <a:rPr b="1" lang="ru"/>
              <a:t>Gaussian Naive Bayes Classifier</a:t>
            </a:r>
            <a:r>
              <a:rPr lang="ru"/>
              <a:t> is not a classification, but a generative model. At every data point, the z-score distance between that point and each class-mean is calculated, namely the distance from the class mean divided by the standard deviation of that class</a:t>
            </a:r>
            <a:endParaRPr/>
          </a:p>
          <a:p>
            <a:pPr indent="0" lvl="0" marL="0" rtl="0" algn="l">
              <a:spcBef>
                <a:spcPts val="1200"/>
              </a:spcBef>
              <a:spcAft>
                <a:spcPts val="1200"/>
              </a:spcAft>
              <a:buNone/>
            </a:pPr>
            <a:r>
              <a:rPr b="1" lang="ru"/>
              <a:t>Random forest </a:t>
            </a:r>
            <a:r>
              <a:rPr lang="ru"/>
              <a:t>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a:p>
        </p:txBody>
      </p:sp>
      <p:pic>
        <p:nvPicPr>
          <p:cNvPr id="130" name="Google Shape;130;p19"/>
          <p:cNvPicPr preferRelativeResize="0"/>
          <p:nvPr/>
        </p:nvPicPr>
        <p:blipFill>
          <a:blip r:embed="rId3">
            <a:alphaModFix/>
          </a:blip>
          <a:stretch>
            <a:fillRect/>
          </a:stretch>
        </p:blipFill>
        <p:spPr>
          <a:xfrm>
            <a:off x="5604600" y="158650"/>
            <a:ext cx="1648614" cy="1615650"/>
          </a:xfrm>
          <a:prstGeom prst="rect">
            <a:avLst/>
          </a:prstGeom>
          <a:noFill/>
          <a:ln>
            <a:noFill/>
          </a:ln>
        </p:spPr>
      </p:pic>
      <p:pic>
        <p:nvPicPr>
          <p:cNvPr id="131" name="Google Shape;131;p19"/>
          <p:cNvPicPr preferRelativeResize="0"/>
          <p:nvPr/>
        </p:nvPicPr>
        <p:blipFill>
          <a:blip r:embed="rId4">
            <a:alphaModFix/>
          </a:blip>
          <a:stretch>
            <a:fillRect/>
          </a:stretch>
        </p:blipFill>
        <p:spPr>
          <a:xfrm>
            <a:off x="7388667" y="102550"/>
            <a:ext cx="1694332" cy="1671750"/>
          </a:xfrm>
          <a:prstGeom prst="rect">
            <a:avLst/>
          </a:prstGeom>
          <a:noFill/>
          <a:ln>
            <a:noFill/>
          </a:ln>
        </p:spPr>
      </p:pic>
      <p:pic>
        <p:nvPicPr>
          <p:cNvPr id="132" name="Google Shape;132;p19"/>
          <p:cNvPicPr preferRelativeResize="0"/>
          <p:nvPr/>
        </p:nvPicPr>
        <p:blipFill>
          <a:blip r:embed="rId5">
            <a:alphaModFix/>
          </a:blip>
          <a:stretch>
            <a:fillRect/>
          </a:stretch>
        </p:blipFill>
        <p:spPr>
          <a:xfrm>
            <a:off x="6540175" y="1774304"/>
            <a:ext cx="2292126" cy="1713075"/>
          </a:xfrm>
          <a:prstGeom prst="rect">
            <a:avLst/>
          </a:prstGeom>
          <a:noFill/>
          <a:ln>
            <a:noFill/>
          </a:ln>
        </p:spPr>
      </p:pic>
      <p:pic>
        <p:nvPicPr>
          <p:cNvPr id="133" name="Google Shape;133;p19"/>
          <p:cNvPicPr preferRelativeResize="0"/>
          <p:nvPr/>
        </p:nvPicPr>
        <p:blipFill>
          <a:blip r:embed="rId6">
            <a:alphaModFix/>
          </a:blip>
          <a:stretch>
            <a:fillRect/>
          </a:stretch>
        </p:blipFill>
        <p:spPr>
          <a:xfrm>
            <a:off x="5225500" y="3566302"/>
            <a:ext cx="2163175" cy="1436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468000" y="1441763"/>
            <a:ext cx="1535100" cy="283500"/>
          </a:xfrm>
          <a:prstGeom prst="roundRect">
            <a:avLst>
              <a:gd fmla="val 50000" name="adj"/>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3000">
                <a:latin typeface="Fira Sans Extra Condensed"/>
                <a:ea typeface="Fira Sans Extra Condensed"/>
                <a:cs typeface="Fira Sans Extra Condensed"/>
                <a:sym typeface="Fira Sans Extra Condensed"/>
              </a:rPr>
              <a:t>Final Accuracy Results</a:t>
            </a:r>
            <a:endParaRPr sz="3000">
              <a:solidFill>
                <a:srgbClr val="000000"/>
              </a:solidFill>
              <a:latin typeface="Fira Sans Extra Condensed"/>
              <a:ea typeface="Fira Sans Extra Condensed"/>
              <a:cs typeface="Fira Sans Extra Condensed"/>
              <a:sym typeface="Fira Sans Extra Condensed"/>
            </a:endParaRPr>
          </a:p>
        </p:txBody>
      </p:sp>
      <p:sp>
        <p:nvSpPr>
          <p:cNvPr id="140" name="Google Shape;140;p20"/>
          <p:cNvSpPr/>
          <p:nvPr/>
        </p:nvSpPr>
        <p:spPr>
          <a:xfrm>
            <a:off x="7167797" y="2538800"/>
            <a:ext cx="1535100" cy="283500"/>
          </a:xfrm>
          <a:prstGeom prst="roundRect">
            <a:avLst>
              <a:gd fmla="val 50000" name="adj"/>
            </a:avLst>
          </a:prstGeom>
          <a:solidFill>
            <a:srgbClr val="1A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7699499" y="2577492"/>
            <a:ext cx="979800" cy="20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P</a:t>
            </a:r>
            <a:endParaRPr b="1" sz="1600">
              <a:solidFill>
                <a:srgbClr val="FFFFFF"/>
              </a:solidFill>
              <a:latin typeface="Fira Sans Extra Condensed"/>
              <a:ea typeface="Fira Sans Extra Condensed"/>
              <a:cs typeface="Fira Sans Extra Condensed"/>
              <a:sym typeface="Fira Sans Extra Condensed"/>
            </a:endParaRPr>
          </a:p>
        </p:txBody>
      </p:sp>
      <p:sp>
        <p:nvSpPr>
          <p:cNvPr id="142" name="Google Shape;142;p20"/>
          <p:cNvSpPr/>
          <p:nvPr/>
        </p:nvSpPr>
        <p:spPr>
          <a:xfrm>
            <a:off x="7167701" y="1445288"/>
            <a:ext cx="1535100" cy="283500"/>
          </a:xfrm>
          <a:prstGeom prst="roundRect">
            <a:avLst>
              <a:gd fmla="val 50000" name="adj"/>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7699500" y="1483979"/>
            <a:ext cx="979800" cy="20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SVM</a:t>
            </a:r>
            <a:endParaRPr b="1" sz="1600">
              <a:solidFill>
                <a:srgbClr val="FFFFFF"/>
              </a:solidFill>
              <a:latin typeface="Fira Sans Extra Condensed"/>
              <a:ea typeface="Fira Sans Extra Condensed"/>
              <a:cs typeface="Fira Sans Extra Condensed"/>
              <a:sym typeface="Fira Sans Extra Condensed"/>
            </a:endParaRPr>
          </a:p>
        </p:txBody>
      </p:sp>
      <p:sp>
        <p:nvSpPr>
          <p:cNvPr id="144" name="Google Shape;144;p20"/>
          <p:cNvSpPr/>
          <p:nvPr/>
        </p:nvSpPr>
        <p:spPr>
          <a:xfrm>
            <a:off x="474800" y="2533550"/>
            <a:ext cx="1535100" cy="283500"/>
          </a:xfrm>
          <a:prstGeom prst="roundRect">
            <a:avLst>
              <a:gd fmla="val 50000" name="adj"/>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514174" y="2572219"/>
            <a:ext cx="9798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GNB</a:t>
            </a:r>
            <a:endParaRPr b="1" sz="1600">
              <a:solidFill>
                <a:srgbClr val="FFFFFF"/>
              </a:solidFill>
              <a:latin typeface="Fira Sans Extra Condensed"/>
              <a:ea typeface="Fira Sans Extra Condensed"/>
              <a:cs typeface="Fira Sans Extra Condensed"/>
              <a:sym typeface="Fira Sans Extra Condensed"/>
            </a:endParaRPr>
          </a:p>
        </p:txBody>
      </p:sp>
      <p:sp>
        <p:nvSpPr>
          <p:cNvPr id="146" name="Google Shape;146;p20"/>
          <p:cNvSpPr txBox="1"/>
          <p:nvPr/>
        </p:nvSpPr>
        <p:spPr>
          <a:xfrm>
            <a:off x="507452" y="1480444"/>
            <a:ext cx="9798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LR</a:t>
            </a:r>
            <a:endParaRPr b="1" sz="1600">
              <a:solidFill>
                <a:srgbClr val="FFFFFF"/>
              </a:solidFill>
              <a:latin typeface="Fira Sans Extra Condensed"/>
              <a:ea typeface="Fira Sans Extra Condensed"/>
              <a:cs typeface="Fira Sans Extra Condensed"/>
              <a:sym typeface="Fira Sans Extra Condensed"/>
            </a:endParaRPr>
          </a:p>
        </p:txBody>
      </p:sp>
      <p:sp>
        <p:nvSpPr>
          <p:cNvPr id="147" name="Google Shape;147;p20"/>
          <p:cNvSpPr txBox="1"/>
          <p:nvPr/>
        </p:nvSpPr>
        <p:spPr>
          <a:xfrm>
            <a:off x="457200" y="1717638"/>
            <a:ext cx="15351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ru" sz="1200">
                <a:latin typeface="Roboto"/>
                <a:ea typeface="Roboto"/>
                <a:cs typeface="Roboto"/>
                <a:sym typeface="Roboto"/>
              </a:rPr>
              <a:t>C-parameter: </a:t>
            </a:r>
            <a:r>
              <a:rPr b="1" i="1" lang="ru" sz="1200">
                <a:latin typeface="Roboto"/>
                <a:ea typeface="Roboto"/>
                <a:cs typeface="Roboto"/>
                <a:sym typeface="Roboto"/>
              </a:rPr>
              <a:t>1.0</a:t>
            </a:r>
            <a:endParaRPr b="1" i="1" sz="12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ru" sz="1200">
                <a:latin typeface="Roboto"/>
                <a:ea typeface="Roboto"/>
                <a:cs typeface="Roboto"/>
                <a:sym typeface="Roboto"/>
              </a:rPr>
              <a:t>Solver:: </a:t>
            </a:r>
            <a:r>
              <a:rPr b="1" i="1" lang="ru" sz="1200">
                <a:latin typeface="Roboto"/>
                <a:ea typeface="Roboto"/>
                <a:cs typeface="Roboto"/>
                <a:sym typeface="Roboto"/>
              </a:rPr>
              <a:t>lbfgs</a:t>
            </a:r>
            <a:endParaRPr b="1" i="1" sz="12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ru" sz="1200">
                <a:latin typeface="Roboto"/>
                <a:ea typeface="Roboto"/>
                <a:cs typeface="Roboto"/>
                <a:sym typeface="Roboto"/>
              </a:rPr>
              <a:t>penalty: </a:t>
            </a:r>
            <a:r>
              <a:rPr b="1" i="1" lang="ru" sz="1200">
                <a:latin typeface="Roboto"/>
                <a:ea typeface="Roboto"/>
                <a:cs typeface="Roboto"/>
                <a:sym typeface="Roboto"/>
              </a:rPr>
              <a:t>l2</a:t>
            </a:r>
            <a:endParaRPr b="1" i="1" sz="1200">
              <a:latin typeface="Roboto"/>
              <a:ea typeface="Roboto"/>
              <a:cs typeface="Roboto"/>
              <a:sym typeface="Roboto"/>
            </a:endParaRPr>
          </a:p>
        </p:txBody>
      </p:sp>
      <p:sp>
        <p:nvSpPr>
          <p:cNvPr id="148" name="Google Shape;148;p20"/>
          <p:cNvSpPr txBox="1"/>
          <p:nvPr/>
        </p:nvSpPr>
        <p:spPr>
          <a:xfrm>
            <a:off x="7151700" y="1717638"/>
            <a:ext cx="1535100" cy="70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ru" sz="1200">
                <a:latin typeface="Roboto"/>
                <a:ea typeface="Roboto"/>
                <a:cs typeface="Roboto"/>
                <a:sym typeface="Roboto"/>
              </a:rPr>
              <a:t>C-parameter: </a:t>
            </a:r>
            <a:r>
              <a:rPr b="1" i="1" lang="ru" sz="1200">
                <a:latin typeface="Roboto"/>
                <a:ea typeface="Roboto"/>
                <a:cs typeface="Roboto"/>
                <a:sym typeface="Roboto"/>
              </a:rPr>
              <a:t>421.6</a:t>
            </a:r>
            <a:endParaRPr b="1" i="1" sz="1200">
              <a:latin typeface="Roboto"/>
              <a:ea typeface="Roboto"/>
              <a:cs typeface="Roboto"/>
              <a:sym typeface="Roboto"/>
            </a:endParaRPr>
          </a:p>
          <a:p>
            <a:pPr indent="0" lvl="0" marL="0" rtl="0" algn="r">
              <a:spcBef>
                <a:spcPts val="0"/>
              </a:spcBef>
              <a:spcAft>
                <a:spcPts val="0"/>
              </a:spcAft>
              <a:buNone/>
            </a:pPr>
            <a:r>
              <a:rPr lang="ru" sz="1200">
                <a:latin typeface="Roboto"/>
                <a:ea typeface="Roboto"/>
                <a:cs typeface="Roboto"/>
                <a:sym typeface="Roboto"/>
              </a:rPr>
              <a:t>    Gamma: </a:t>
            </a:r>
            <a:r>
              <a:rPr b="1" i="1" lang="ru" sz="1200">
                <a:latin typeface="Roboto"/>
                <a:ea typeface="Roboto"/>
                <a:cs typeface="Roboto"/>
                <a:sym typeface="Roboto"/>
              </a:rPr>
              <a:t>4.8e-0.6</a:t>
            </a:r>
            <a:endParaRPr b="1" i="1" sz="1200">
              <a:latin typeface="Roboto"/>
              <a:ea typeface="Roboto"/>
              <a:cs typeface="Roboto"/>
              <a:sym typeface="Roboto"/>
            </a:endParaRPr>
          </a:p>
        </p:txBody>
      </p:sp>
      <p:sp>
        <p:nvSpPr>
          <p:cNvPr id="149" name="Google Shape;149;p20"/>
          <p:cNvSpPr txBox="1"/>
          <p:nvPr/>
        </p:nvSpPr>
        <p:spPr>
          <a:xfrm>
            <a:off x="7151700" y="2808475"/>
            <a:ext cx="1535100" cy="70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ru" sz="1200">
                <a:latin typeface="Roboto"/>
                <a:ea typeface="Roboto"/>
                <a:cs typeface="Roboto"/>
                <a:sym typeface="Roboto"/>
              </a:rPr>
              <a:t>alpha parameter: </a:t>
            </a:r>
            <a:r>
              <a:rPr b="1" i="1" lang="ru" sz="1200">
                <a:latin typeface="Roboto"/>
                <a:ea typeface="Roboto"/>
                <a:cs typeface="Roboto"/>
                <a:sym typeface="Roboto"/>
              </a:rPr>
              <a:t>0.0001</a:t>
            </a:r>
            <a:endParaRPr b="1" i="1" sz="1200">
              <a:latin typeface="Roboto"/>
              <a:ea typeface="Roboto"/>
              <a:cs typeface="Roboto"/>
              <a:sym typeface="Roboto"/>
            </a:endParaRPr>
          </a:p>
          <a:p>
            <a:pPr indent="0" lvl="0" marL="0" rtl="0" algn="r">
              <a:spcBef>
                <a:spcPts val="0"/>
              </a:spcBef>
              <a:spcAft>
                <a:spcPts val="0"/>
              </a:spcAft>
              <a:buNone/>
            </a:pPr>
            <a:r>
              <a:rPr lang="ru" sz="1200">
                <a:latin typeface="Roboto"/>
                <a:ea typeface="Roboto"/>
                <a:cs typeface="Roboto"/>
                <a:sym typeface="Roboto"/>
              </a:rPr>
              <a:t>max_iter: </a:t>
            </a:r>
            <a:r>
              <a:rPr b="1" i="1" lang="ru" sz="1200">
                <a:latin typeface="Roboto"/>
                <a:ea typeface="Roboto"/>
                <a:cs typeface="Roboto"/>
                <a:sym typeface="Roboto"/>
              </a:rPr>
              <a:t>2.78</a:t>
            </a:r>
            <a:endParaRPr b="1" i="1" sz="1200">
              <a:latin typeface="Roboto"/>
              <a:ea typeface="Roboto"/>
              <a:cs typeface="Roboto"/>
              <a:sym typeface="Roboto"/>
            </a:endParaRPr>
          </a:p>
        </p:txBody>
      </p:sp>
      <p:sp>
        <p:nvSpPr>
          <p:cNvPr id="150" name="Google Shape;150;p20"/>
          <p:cNvSpPr txBox="1"/>
          <p:nvPr/>
        </p:nvSpPr>
        <p:spPr>
          <a:xfrm>
            <a:off x="457200" y="2808475"/>
            <a:ext cx="1535100" cy="70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200">
                <a:latin typeface="Roboto"/>
                <a:ea typeface="Roboto"/>
                <a:cs typeface="Roboto"/>
                <a:sym typeface="Roboto"/>
              </a:rPr>
              <a:t>var_smoothing parameter: </a:t>
            </a:r>
            <a:r>
              <a:rPr b="1" i="1" lang="ru" sz="1200">
                <a:latin typeface="Roboto"/>
                <a:ea typeface="Roboto"/>
                <a:cs typeface="Roboto"/>
                <a:sym typeface="Roboto"/>
              </a:rPr>
              <a:t>0.001</a:t>
            </a:r>
            <a:endParaRPr b="1" i="1" sz="1200">
              <a:solidFill>
                <a:srgbClr val="000000"/>
              </a:solidFill>
              <a:latin typeface="Roboto"/>
              <a:ea typeface="Roboto"/>
              <a:cs typeface="Roboto"/>
              <a:sym typeface="Roboto"/>
            </a:endParaRPr>
          </a:p>
        </p:txBody>
      </p:sp>
      <p:sp>
        <p:nvSpPr>
          <p:cNvPr id="151" name="Google Shape;151;p20"/>
          <p:cNvSpPr/>
          <p:nvPr/>
        </p:nvSpPr>
        <p:spPr>
          <a:xfrm>
            <a:off x="455575" y="3625325"/>
            <a:ext cx="1535100" cy="283500"/>
          </a:xfrm>
          <a:prstGeom prst="roundRect">
            <a:avLst>
              <a:gd fmla="val 50000" name="adj"/>
            </a:avLst>
          </a:prstGeom>
          <a:solidFill>
            <a:srgbClr val="D55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nvSpPr>
        <p:spPr>
          <a:xfrm>
            <a:off x="494949" y="3663994"/>
            <a:ext cx="9798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DT</a:t>
            </a:r>
            <a:endParaRPr b="1" sz="1600">
              <a:solidFill>
                <a:srgbClr val="FFFFFF"/>
              </a:solidFill>
              <a:latin typeface="Fira Sans Extra Condensed"/>
              <a:ea typeface="Fira Sans Extra Condensed"/>
              <a:cs typeface="Fira Sans Extra Condensed"/>
              <a:sym typeface="Fira Sans Extra Condensed"/>
            </a:endParaRPr>
          </a:p>
        </p:txBody>
      </p:sp>
      <p:sp>
        <p:nvSpPr>
          <p:cNvPr id="153" name="Google Shape;153;p20"/>
          <p:cNvSpPr txBox="1"/>
          <p:nvPr/>
        </p:nvSpPr>
        <p:spPr>
          <a:xfrm>
            <a:off x="474800" y="3899300"/>
            <a:ext cx="1535100" cy="70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200">
                <a:latin typeface="Roboto"/>
                <a:ea typeface="Roboto"/>
                <a:cs typeface="Roboto"/>
                <a:sym typeface="Roboto"/>
              </a:rPr>
              <a:t>max_depth: </a:t>
            </a:r>
            <a:r>
              <a:rPr b="1" i="1" lang="ru" sz="1200">
                <a:latin typeface="Roboto"/>
                <a:ea typeface="Roboto"/>
                <a:cs typeface="Roboto"/>
                <a:sym typeface="Roboto"/>
              </a:rPr>
              <a:t>4</a:t>
            </a:r>
            <a:endParaRPr b="1" i="1" sz="1200">
              <a:latin typeface="Roboto"/>
              <a:ea typeface="Roboto"/>
              <a:cs typeface="Roboto"/>
              <a:sym typeface="Roboto"/>
            </a:endParaRPr>
          </a:p>
          <a:p>
            <a:pPr indent="0" lvl="0" marL="0" rtl="0" algn="l">
              <a:lnSpc>
                <a:spcPct val="100000"/>
              </a:lnSpc>
              <a:spcBef>
                <a:spcPts val="0"/>
              </a:spcBef>
              <a:spcAft>
                <a:spcPts val="0"/>
              </a:spcAft>
              <a:buNone/>
            </a:pPr>
            <a:r>
              <a:rPr lang="ru" sz="1200">
                <a:latin typeface="Roboto"/>
                <a:ea typeface="Roboto"/>
                <a:cs typeface="Roboto"/>
                <a:sym typeface="Roboto"/>
              </a:rPr>
              <a:t>ccp_alpha</a:t>
            </a:r>
            <a:r>
              <a:rPr i="1" lang="ru" sz="1200">
                <a:latin typeface="Roboto"/>
                <a:ea typeface="Roboto"/>
                <a:cs typeface="Roboto"/>
                <a:sym typeface="Roboto"/>
              </a:rPr>
              <a:t>: </a:t>
            </a:r>
            <a:r>
              <a:rPr b="1" i="1" lang="ru" sz="1200">
                <a:latin typeface="Roboto"/>
                <a:ea typeface="Roboto"/>
                <a:cs typeface="Roboto"/>
                <a:sym typeface="Roboto"/>
              </a:rPr>
              <a:t>0.005</a:t>
            </a:r>
            <a:endParaRPr b="1" i="1" sz="1200">
              <a:latin typeface="Roboto"/>
              <a:ea typeface="Roboto"/>
              <a:cs typeface="Roboto"/>
              <a:sym typeface="Roboto"/>
            </a:endParaRPr>
          </a:p>
          <a:p>
            <a:pPr indent="0" lvl="0" marL="0" rtl="0" algn="l">
              <a:lnSpc>
                <a:spcPct val="100000"/>
              </a:lnSpc>
              <a:spcBef>
                <a:spcPts val="0"/>
              </a:spcBef>
              <a:spcAft>
                <a:spcPts val="0"/>
              </a:spcAft>
              <a:buNone/>
            </a:pPr>
            <a:r>
              <a:rPr lang="ru" sz="1200">
                <a:latin typeface="Roboto"/>
                <a:ea typeface="Roboto"/>
                <a:cs typeface="Roboto"/>
                <a:sym typeface="Roboto"/>
              </a:rPr>
              <a:t>splitter</a:t>
            </a:r>
            <a:r>
              <a:rPr i="1" lang="ru" sz="1200">
                <a:latin typeface="Roboto"/>
                <a:ea typeface="Roboto"/>
                <a:cs typeface="Roboto"/>
                <a:sym typeface="Roboto"/>
              </a:rPr>
              <a:t>: </a:t>
            </a:r>
            <a:r>
              <a:rPr b="1" i="1" lang="ru" sz="1200">
                <a:latin typeface="Roboto"/>
                <a:ea typeface="Roboto"/>
                <a:cs typeface="Roboto"/>
                <a:sym typeface="Roboto"/>
              </a:rPr>
              <a:t>alpha</a:t>
            </a:r>
            <a:endParaRPr b="1" i="1" sz="1200">
              <a:latin typeface="Roboto"/>
              <a:ea typeface="Roboto"/>
              <a:cs typeface="Roboto"/>
              <a:sym typeface="Roboto"/>
            </a:endParaRPr>
          </a:p>
        </p:txBody>
      </p:sp>
      <p:sp>
        <p:nvSpPr>
          <p:cNvPr id="154" name="Google Shape;154;p20"/>
          <p:cNvSpPr/>
          <p:nvPr/>
        </p:nvSpPr>
        <p:spPr>
          <a:xfrm>
            <a:off x="7237375" y="3625325"/>
            <a:ext cx="1535100" cy="283500"/>
          </a:xfrm>
          <a:prstGeom prst="roundRect">
            <a:avLst>
              <a:gd fmla="val 50000" name="adj"/>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7775699" y="3671319"/>
            <a:ext cx="979800" cy="20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ru" sz="1600">
                <a:solidFill>
                  <a:srgbClr val="FFFFFF"/>
                </a:solidFill>
                <a:latin typeface="Fira Sans Extra Condensed"/>
                <a:ea typeface="Fira Sans Extra Condensed"/>
                <a:cs typeface="Fira Sans Extra Condensed"/>
                <a:sym typeface="Fira Sans Extra Condensed"/>
              </a:rPr>
              <a:t>RFC</a:t>
            </a:r>
            <a:endParaRPr b="1" sz="1600">
              <a:solidFill>
                <a:srgbClr val="FFFFFF"/>
              </a:solidFill>
              <a:latin typeface="Fira Sans Extra Condensed"/>
              <a:ea typeface="Fira Sans Extra Condensed"/>
              <a:cs typeface="Fira Sans Extra Condensed"/>
              <a:sym typeface="Fira Sans Extra Condensed"/>
            </a:endParaRPr>
          </a:p>
        </p:txBody>
      </p:sp>
      <p:sp>
        <p:nvSpPr>
          <p:cNvPr id="156" name="Google Shape;156;p20"/>
          <p:cNvSpPr txBox="1"/>
          <p:nvPr/>
        </p:nvSpPr>
        <p:spPr>
          <a:xfrm>
            <a:off x="7219775" y="3900250"/>
            <a:ext cx="1535100" cy="70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200">
                <a:latin typeface="Roboto"/>
                <a:ea typeface="Roboto"/>
                <a:cs typeface="Roboto"/>
                <a:sym typeface="Roboto"/>
              </a:rPr>
              <a:t>ROC area: </a:t>
            </a:r>
            <a:r>
              <a:rPr b="1" i="1" lang="ru" sz="1200">
                <a:latin typeface="Roboto"/>
                <a:ea typeface="Roboto"/>
                <a:cs typeface="Roboto"/>
                <a:sym typeface="Roboto"/>
              </a:rPr>
              <a:t>0.96</a:t>
            </a:r>
            <a:endParaRPr b="1" i="1" sz="1200">
              <a:latin typeface="Roboto"/>
              <a:ea typeface="Roboto"/>
              <a:cs typeface="Roboto"/>
              <a:sym typeface="Roboto"/>
            </a:endParaRPr>
          </a:p>
          <a:p>
            <a:pPr indent="0" lvl="0" marL="0" rtl="0" algn="l">
              <a:lnSpc>
                <a:spcPct val="100000"/>
              </a:lnSpc>
              <a:spcBef>
                <a:spcPts val="0"/>
              </a:spcBef>
              <a:spcAft>
                <a:spcPts val="0"/>
              </a:spcAft>
              <a:buNone/>
            </a:pPr>
            <a:r>
              <a:rPr lang="ru" sz="1200">
                <a:latin typeface="Roboto"/>
                <a:ea typeface="Roboto"/>
                <a:cs typeface="Roboto"/>
                <a:sym typeface="Roboto"/>
              </a:rPr>
              <a:t>n_estimators</a:t>
            </a:r>
            <a:r>
              <a:rPr i="1" lang="ru" sz="1200">
                <a:latin typeface="Roboto"/>
                <a:ea typeface="Roboto"/>
                <a:cs typeface="Roboto"/>
                <a:sym typeface="Roboto"/>
              </a:rPr>
              <a:t>:</a:t>
            </a:r>
            <a:r>
              <a:rPr b="1" i="1" lang="ru" sz="1200">
                <a:latin typeface="Roboto"/>
                <a:ea typeface="Roboto"/>
                <a:cs typeface="Roboto"/>
                <a:sym typeface="Roboto"/>
              </a:rPr>
              <a:t>16</a:t>
            </a:r>
            <a:endParaRPr b="1" i="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ru" sz="1200">
                <a:solidFill>
                  <a:schemeClr val="dk1"/>
                </a:solidFill>
                <a:latin typeface="Roboto"/>
                <a:ea typeface="Roboto"/>
                <a:cs typeface="Roboto"/>
                <a:sym typeface="Roboto"/>
              </a:rPr>
              <a:t>max_depth: </a:t>
            </a:r>
            <a:r>
              <a:rPr b="1" i="1" lang="ru" sz="1200">
                <a:solidFill>
                  <a:schemeClr val="dk1"/>
                </a:solidFill>
                <a:latin typeface="Roboto"/>
                <a:ea typeface="Roboto"/>
                <a:cs typeface="Roboto"/>
                <a:sym typeface="Roboto"/>
              </a:rPr>
              <a:t>4</a:t>
            </a:r>
            <a:endParaRPr b="1" i="1"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i="1" sz="1200">
              <a:latin typeface="Roboto"/>
              <a:ea typeface="Roboto"/>
              <a:cs typeface="Roboto"/>
              <a:sym typeface="Roboto"/>
            </a:endParaRPr>
          </a:p>
          <a:p>
            <a:pPr indent="0" lvl="0" marL="0" rtl="0" algn="l">
              <a:lnSpc>
                <a:spcPct val="100000"/>
              </a:lnSpc>
              <a:spcBef>
                <a:spcPts val="0"/>
              </a:spcBef>
              <a:spcAft>
                <a:spcPts val="0"/>
              </a:spcAft>
              <a:buNone/>
            </a:pPr>
            <a:r>
              <a:t/>
            </a:r>
            <a:endParaRPr i="1" sz="1200">
              <a:latin typeface="Roboto"/>
              <a:ea typeface="Roboto"/>
              <a:cs typeface="Roboto"/>
              <a:sym typeface="Roboto"/>
            </a:endParaRPr>
          </a:p>
        </p:txBody>
      </p:sp>
      <p:pic>
        <p:nvPicPr>
          <p:cNvPr id="157" name="Google Shape;157;p20"/>
          <p:cNvPicPr preferRelativeResize="0"/>
          <p:nvPr/>
        </p:nvPicPr>
        <p:blipFill>
          <a:blip r:embed="rId3">
            <a:alphaModFix/>
          </a:blip>
          <a:stretch>
            <a:fillRect/>
          </a:stretch>
        </p:blipFill>
        <p:spPr>
          <a:xfrm>
            <a:off x="2837700" y="1480438"/>
            <a:ext cx="3571875" cy="296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75" y="411475"/>
            <a:ext cx="91440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3000">
                <a:latin typeface="Fira Sans Extra Condensed"/>
                <a:ea typeface="Fira Sans Extra Condensed"/>
                <a:cs typeface="Fira Sans Extra Condensed"/>
                <a:sym typeface="Fira Sans Extra Condensed"/>
              </a:rPr>
              <a:t>Top 3 Algorithms</a:t>
            </a:r>
            <a:endParaRPr sz="3000">
              <a:solidFill>
                <a:srgbClr val="000000"/>
              </a:solidFill>
              <a:latin typeface="Fira Sans Extra Condensed"/>
              <a:ea typeface="Fira Sans Extra Condensed"/>
              <a:cs typeface="Fira Sans Extra Condensed"/>
              <a:sym typeface="Fira Sans Extra Condensed"/>
            </a:endParaRPr>
          </a:p>
        </p:txBody>
      </p:sp>
      <p:sp>
        <p:nvSpPr>
          <p:cNvPr id="163" name="Google Shape;163;p21"/>
          <p:cNvSpPr/>
          <p:nvPr/>
        </p:nvSpPr>
        <p:spPr>
          <a:xfrm>
            <a:off x="1653750" y="1435803"/>
            <a:ext cx="1495500" cy="1495500"/>
          </a:xfrm>
          <a:prstGeom prst="blockArc">
            <a:avLst>
              <a:gd fmla="val 10800000" name="adj1"/>
              <a:gd fmla="val 10799131" name="adj2"/>
              <a:gd fmla="val 25044"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1653750" y="1435803"/>
            <a:ext cx="1495500" cy="1495500"/>
          </a:xfrm>
          <a:prstGeom prst="blockArc">
            <a:avLst>
              <a:gd fmla="val 15517503" name="adj1"/>
              <a:gd fmla="val 10799131" name="adj2"/>
              <a:gd fmla="val 25044" name="adj3"/>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749652" y="1208774"/>
            <a:ext cx="1772400" cy="1787100"/>
          </a:xfrm>
          <a:prstGeom prst="blockArc">
            <a:avLst>
              <a:gd fmla="val 10800000" name="adj1"/>
              <a:gd fmla="val 10799131" name="adj2"/>
              <a:gd fmla="val 25044"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3749700" y="1210275"/>
            <a:ext cx="1772400" cy="1787100"/>
          </a:xfrm>
          <a:prstGeom prst="blockArc">
            <a:avLst>
              <a:gd fmla="val 13308460" name="adj1"/>
              <a:gd fmla="val 10949964" name="adj2"/>
              <a:gd fmla="val 25030" name="adj3"/>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5994750" y="1435857"/>
            <a:ext cx="1495500" cy="1495500"/>
          </a:xfrm>
          <a:prstGeom prst="blockArc">
            <a:avLst>
              <a:gd fmla="val 10800000" name="adj1"/>
              <a:gd fmla="val 10799131" name="adj2"/>
              <a:gd fmla="val 25044"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5994750" y="1435857"/>
            <a:ext cx="1495500" cy="1495500"/>
          </a:xfrm>
          <a:prstGeom prst="blockArc">
            <a:avLst>
              <a:gd fmla="val 15665144" name="adj1"/>
              <a:gd fmla="val 10799131" name="adj2"/>
              <a:gd fmla="val 25044" name="adj3"/>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1974750" y="2010045"/>
            <a:ext cx="8535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800">
                <a:solidFill>
                  <a:srgbClr val="32AAD9"/>
                </a:solidFill>
                <a:latin typeface="Fira Sans"/>
                <a:ea typeface="Fira Sans"/>
                <a:cs typeface="Fira Sans"/>
                <a:sym typeface="Fira Sans"/>
              </a:rPr>
              <a:t>77</a:t>
            </a:r>
            <a:r>
              <a:rPr b="1" lang="ru" sz="1800">
                <a:solidFill>
                  <a:srgbClr val="32AAD9"/>
                </a:solidFill>
                <a:latin typeface="Fira Sans"/>
                <a:ea typeface="Fira Sans"/>
                <a:cs typeface="Fira Sans"/>
                <a:sym typeface="Fira Sans"/>
              </a:rPr>
              <a:t>%</a:t>
            </a:r>
            <a:endParaRPr b="1" sz="1800">
              <a:solidFill>
                <a:srgbClr val="32AAD9"/>
              </a:solidFill>
              <a:latin typeface="Fira Sans"/>
              <a:ea typeface="Fira Sans"/>
              <a:cs typeface="Fira Sans"/>
              <a:sym typeface="Fira Sans"/>
            </a:endParaRPr>
          </a:p>
        </p:txBody>
      </p:sp>
      <p:sp>
        <p:nvSpPr>
          <p:cNvPr id="170" name="Google Shape;170;p21"/>
          <p:cNvSpPr txBox="1"/>
          <p:nvPr/>
        </p:nvSpPr>
        <p:spPr>
          <a:xfrm>
            <a:off x="4209150" y="1928770"/>
            <a:ext cx="8535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800">
                <a:solidFill>
                  <a:srgbClr val="5FD0DB"/>
                </a:solidFill>
                <a:latin typeface="Fira Sans"/>
                <a:ea typeface="Fira Sans"/>
                <a:cs typeface="Fira Sans"/>
                <a:sym typeface="Fira Sans"/>
              </a:rPr>
              <a:t>87</a:t>
            </a:r>
            <a:r>
              <a:rPr b="1" lang="ru" sz="1800">
                <a:solidFill>
                  <a:srgbClr val="5FD0DB"/>
                </a:solidFill>
                <a:latin typeface="Fira Sans"/>
                <a:ea typeface="Fira Sans"/>
                <a:cs typeface="Fira Sans"/>
                <a:sym typeface="Fira Sans"/>
              </a:rPr>
              <a:t>%</a:t>
            </a:r>
            <a:endParaRPr b="1" sz="1800">
              <a:solidFill>
                <a:srgbClr val="5FD0DB"/>
              </a:solidFill>
              <a:latin typeface="Fira Sans"/>
              <a:ea typeface="Fira Sans"/>
              <a:cs typeface="Fira Sans"/>
              <a:sym typeface="Fira Sans"/>
            </a:endParaRPr>
          </a:p>
        </p:txBody>
      </p:sp>
      <p:sp>
        <p:nvSpPr>
          <p:cNvPr id="171" name="Google Shape;171;p21"/>
          <p:cNvSpPr txBox="1"/>
          <p:nvPr/>
        </p:nvSpPr>
        <p:spPr>
          <a:xfrm>
            <a:off x="6315750" y="2010097"/>
            <a:ext cx="8535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800">
                <a:solidFill>
                  <a:srgbClr val="FF8001"/>
                </a:solidFill>
                <a:latin typeface="Fira Sans"/>
                <a:ea typeface="Fira Sans"/>
                <a:cs typeface="Fira Sans"/>
                <a:sym typeface="Fira Sans"/>
              </a:rPr>
              <a:t>77</a:t>
            </a:r>
            <a:r>
              <a:rPr b="1" lang="ru" sz="1800">
                <a:solidFill>
                  <a:srgbClr val="FF8001"/>
                </a:solidFill>
                <a:latin typeface="Fira Sans"/>
                <a:ea typeface="Fira Sans"/>
                <a:cs typeface="Fira Sans"/>
                <a:sym typeface="Fira Sans"/>
              </a:rPr>
              <a:t>%</a:t>
            </a:r>
            <a:endParaRPr b="1" sz="1800">
              <a:solidFill>
                <a:srgbClr val="FF8001"/>
              </a:solidFill>
              <a:latin typeface="Fira Sans"/>
              <a:ea typeface="Fira Sans"/>
              <a:cs typeface="Fira Sans"/>
              <a:sym typeface="Fira Sans"/>
            </a:endParaRPr>
          </a:p>
        </p:txBody>
      </p:sp>
      <p:sp>
        <p:nvSpPr>
          <p:cNvPr id="172" name="Google Shape;172;p21"/>
          <p:cNvSpPr txBox="1"/>
          <p:nvPr/>
        </p:nvSpPr>
        <p:spPr>
          <a:xfrm>
            <a:off x="1451400" y="3284044"/>
            <a:ext cx="19002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Clr>
                <a:srgbClr val="000000"/>
              </a:buClr>
              <a:buSzPts val="1100"/>
              <a:buFont typeface="Arial"/>
              <a:buNone/>
            </a:pPr>
            <a:r>
              <a:rPr b="1" lang="ru" sz="1600">
                <a:latin typeface="Fira Sans Extra Condensed"/>
                <a:ea typeface="Fira Sans Extra Condensed"/>
                <a:cs typeface="Fira Sans Extra Condensed"/>
                <a:sym typeface="Fira Sans Extra Condensed"/>
              </a:rPr>
              <a:t>DT</a:t>
            </a:r>
            <a:endParaRPr b="1" sz="1600">
              <a:latin typeface="Fira Sans Extra Condensed"/>
              <a:ea typeface="Fira Sans Extra Condensed"/>
              <a:cs typeface="Fira Sans Extra Condensed"/>
              <a:sym typeface="Fira Sans Extra Condensed"/>
            </a:endParaRPr>
          </a:p>
        </p:txBody>
      </p:sp>
      <p:sp>
        <p:nvSpPr>
          <p:cNvPr id="173" name="Google Shape;173;p21"/>
          <p:cNvSpPr txBox="1"/>
          <p:nvPr/>
        </p:nvSpPr>
        <p:spPr>
          <a:xfrm>
            <a:off x="1451400" y="3764350"/>
            <a:ext cx="1900200" cy="7521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t/>
            </a:r>
            <a:endParaRPr sz="1200">
              <a:latin typeface="Roboto"/>
              <a:ea typeface="Roboto"/>
              <a:cs typeface="Roboto"/>
              <a:sym typeface="Roboto"/>
            </a:endParaRPr>
          </a:p>
          <a:p>
            <a:pPr indent="0" lvl="0" marL="0" rtl="0" algn="ctr">
              <a:lnSpc>
                <a:spcPct val="115000"/>
              </a:lnSpc>
              <a:spcBef>
                <a:spcPts val="0"/>
              </a:spcBef>
              <a:spcAft>
                <a:spcPts val="0"/>
              </a:spcAft>
              <a:buNone/>
            </a:pPr>
            <a:r>
              <a:rPr lang="ru" sz="1200">
                <a:latin typeface="Roboto"/>
                <a:ea typeface="Roboto"/>
                <a:cs typeface="Roboto"/>
                <a:sym typeface="Roboto"/>
              </a:rPr>
              <a:t>F1 score : 0.72</a:t>
            </a:r>
            <a:endParaRPr sz="1200">
              <a:latin typeface="Roboto"/>
              <a:ea typeface="Roboto"/>
              <a:cs typeface="Roboto"/>
              <a:sym typeface="Roboto"/>
            </a:endParaRPr>
          </a:p>
          <a:p>
            <a:pPr indent="0" lvl="0" marL="0" rtl="0" algn="ctr">
              <a:lnSpc>
                <a:spcPct val="115000"/>
              </a:lnSpc>
              <a:spcBef>
                <a:spcPts val="0"/>
              </a:spcBef>
              <a:spcAft>
                <a:spcPts val="0"/>
              </a:spcAft>
              <a:buNone/>
            </a:pPr>
            <a:r>
              <a:rPr lang="ru" sz="1200">
                <a:latin typeface="Roboto"/>
                <a:ea typeface="Roboto"/>
                <a:cs typeface="Roboto"/>
                <a:sym typeface="Roboto"/>
              </a:rPr>
              <a:t>Accuracy on CV: 0.76 </a:t>
            </a:r>
            <a:endParaRPr sz="1200">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ru" sz="1200">
                <a:solidFill>
                  <a:schemeClr val="dk1"/>
                </a:solidFill>
                <a:latin typeface="Roboto"/>
                <a:ea typeface="Roboto"/>
                <a:cs typeface="Roboto"/>
                <a:sym typeface="Roboto"/>
              </a:rPr>
              <a:t>Precision: 0.69</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t/>
            </a:r>
            <a:endParaRPr sz="1200">
              <a:latin typeface="Roboto"/>
              <a:ea typeface="Roboto"/>
              <a:cs typeface="Roboto"/>
              <a:sym typeface="Roboto"/>
            </a:endParaRPr>
          </a:p>
          <a:p>
            <a:pPr indent="0" lvl="0" marL="0" rtl="0" algn="ctr">
              <a:lnSpc>
                <a:spcPct val="115000"/>
              </a:lnSpc>
              <a:spcBef>
                <a:spcPts val="0"/>
              </a:spcBef>
              <a:spcAft>
                <a:spcPts val="0"/>
              </a:spcAft>
              <a:buNone/>
            </a:pPr>
            <a:r>
              <a:t/>
            </a:r>
            <a:endParaRPr sz="1200">
              <a:latin typeface="Roboto"/>
              <a:ea typeface="Roboto"/>
              <a:cs typeface="Roboto"/>
              <a:sym typeface="Roboto"/>
            </a:endParaRPr>
          </a:p>
        </p:txBody>
      </p:sp>
      <p:sp>
        <p:nvSpPr>
          <p:cNvPr id="174" name="Google Shape;174;p21"/>
          <p:cNvSpPr txBox="1"/>
          <p:nvPr/>
        </p:nvSpPr>
        <p:spPr>
          <a:xfrm>
            <a:off x="3698100" y="3207844"/>
            <a:ext cx="19002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ru" sz="1700">
                <a:solidFill>
                  <a:schemeClr val="dk1"/>
                </a:solidFill>
                <a:latin typeface="Fira Sans Extra Condensed"/>
                <a:ea typeface="Fira Sans Extra Condensed"/>
                <a:cs typeface="Fira Sans Extra Condensed"/>
                <a:sym typeface="Fira Sans Extra Condensed"/>
              </a:rPr>
              <a:t>RFC_ROC</a:t>
            </a:r>
            <a:endParaRPr b="1" sz="1700">
              <a:latin typeface="Fira Sans Extra Condensed"/>
              <a:ea typeface="Fira Sans Extra Condensed"/>
              <a:cs typeface="Fira Sans Extra Condensed"/>
              <a:sym typeface="Fira Sans Extra Condensed"/>
            </a:endParaRPr>
          </a:p>
        </p:txBody>
      </p:sp>
      <p:sp>
        <p:nvSpPr>
          <p:cNvPr id="175" name="Google Shape;175;p21"/>
          <p:cNvSpPr txBox="1"/>
          <p:nvPr/>
        </p:nvSpPr>
        <p:spPr>
          <a:xfrm>
            <a:off x="3698100" y="3535750"/>
            <a:ext cx="2039400" cy="7521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ru" sz="1300">
                <a:solidFill>
                  <a:schemeClr val="dk1"/>
                </a:solidFill>
                <a:latin typeface="Roboto"/>
                <a:ea typeface="Roboto"/>
                <a:cs typeface="Roboto"/>
                <a:sym typeface="Roboto"/>
              </a:rPr>
              <a:t>F1 score : 0.82</a:t>
            </a:r>
            <a:endParaRPr sz="13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ru" sz="1300">
                <a:solidFill>
                  <a:schemeClr val="dk1"/>
                </a:solidFill>
                <a:latin typeface="Roboto"/>
                <a:ea typeface="Roboto"/>
                <a:cs typeface="Roboto"/>
                <a:sym typeface="Roboto"/>
              </a:rPr>
              <a:t>Accuracy on CV: 0.88</a:t>
            </a:r>
            <a:endParaRPr sz="13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ru" sz="1200">
                <a:solidFill>
                  <a:schemeClr val="dk1"/>
                </a:solidFill>
                <a:latin typeface="Roboto"/>
                <a:ea typeface="Roboto"/>
                <a:cs typeface="Roboto"/>
                <a:sym typeface="Roboto"/>
              </a:rPr>
              <a:t>Precision: 0.9</a:t>
            </a:r>
            <a:endParaRPr sz="1200">
              <a:solidFill>
                <a:schemeClr val="dk1"/>
              </a:solidFill>
              <a:latin typeface="Roboto"/>
              <a:ea typeface="Roboto"/>
              <a:cs typeface="Roboto"/>
              <a:sym typeface="Roboto"/>
            </a:endParaRPr>
          </a:p>
        </p:txBody>
      </p:sp>
      <p:sp>
        <p:nvSpPr>
          <p:cNvPr id="176" name="Google Shape;176;p21"/>
          <p:cNvSpPr txBox="1"/>
          <p:nvPr/>
        </p:nvSpPr>
        <p:spPr>
          <a:xfrm>
            <a:off x="5792400" y="3284044"/>
            <a:ext cx="19002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ru" sz="1600">
                <a:latin typeface="Fira Sans Extra Condensed"/>
                <a:ea typeface="Fira Sans Extra Condensed"/>
                <a:cs typeface="Fira Sans Extra Condensed"/>
                <a:sym typeface="Fira Sans Extra Condensed"/>
              </a:rPr>
              <a:t>LR</a:t>
            </a:r>
            <a:endParaRPr b="1" sz="1600">
              <a:latin typeface="Fira Sans Extra Condensed"/>
              <a:ea typeface="Fira Sans Extra Condensed"/>
              <a:cs typeface="Fira Sans Extra Condensed"/>
              <a:sym typeface="Fira Sans Extra Condensed"/>
            </a:endParaRPr>
          </a:p>
        </p:txBody>
      </p:sp>
      <p:sp>
        <p:nvSpPr>
          <p:cNvPr id="177" name="Google Shape;177;p21"/>
          <p:cNvSpPr txBox="1"/>
          <p:nvPr/>
        </p:nvSpPr>
        <p:spPr>
          <a:xfrm>
            <a:off x="5792400" y="3764350"/>
            <a:ext cx="1900200" cy="7521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ru" sz="1200">
                <a:solidFill>
                  <a:schemeClr val="dk1"/>
                </a:solidFill>
                <a:latin typeface="Roboto"/>
                <a:ea typeface="Roboto"/>
                <a:cs typeface="Roboto"/>
                <a:sym typeface="Roboto"/>
              </a:rPr>
              <a:t>F1 score : 0.70</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ru" sz="1200">
                <a:solidFill>
                  <a:schemeClr val="dk1"/>
                </a:solidFill>
                <a:latin typeface="Roboto"/>
                <a:ea typeface="Roboto"/>
                <a:cs typeface="Roboto"/>
                <a:sym typeface="Roboto"/>
              </a:rPr>
              <a:t>Accuracy on CV: 0.78</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ru" sz="1200">
                <a:solidFill>
                  <a:schemeClr val="dk1"/>
                </a:solidFill>
                <a:latin typeface="Roboto"/>
                <a:ea typeface="Roboto"/>
                <a:cs typeface="Roboto"/>
                <a:sym typeface="Roboto"/>
              </a:rPr>
              <a:t>Precision: 0.73</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