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Nunito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24" Type="http://schemas.openxmlformats.org/officeDocument/2006/relationships/font" Target="fonts/MavenPro-bold.fntdata"/><Relationship Id="rId12" Type="http://schemas.openxmlformats.org/officeDocument/2006/relationships/slide" Target="slides/slide7.xml"/><Relationship Id="rId23" Type="http://schemas.openxmlformats.org/officeDocument/2006/relationships/font" Target="fonts/MavenPr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4750c24aa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4750c24aa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4750c24aa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4750c24aa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4750c24aa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4750c24aa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4750c24aa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4750c24aa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4750c24aa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4750c24aa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4750c24aa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4750c24aa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4750c24aa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4750c24aa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4750c24aac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4750c24aa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10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11700" y="550325"/>
            <a:ext cx="8520600" cy="315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400"/>
              <a:t>Sales Performance Report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11700" y="407597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723">
                <a:solidFill>
                  <a:srgbClr val="FFE599"/>
                </a:solidFill>
              </a:rPr>
              <a:t>Temitayo Akinbinu</a:t>
            </a:r>
            <a:endParaRPr sz="6723">
              <a:solidFill>
                <a:srgbClr val="FFE599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6723">
                <a:solidFill>
                  <a:srgbClr val="FFE599"/>
                </a:solidFill>
              </a:rPr>
              <a:t>26</a:t>
            </a:r>
            <a:r>
              <a:rPr baseline="30000" lang="en" sz="8223">
                <a:solidFill>
                  <a:srgbClr val="FFE599"/>
                </a:solidFill>
              </a:rPr>
              <a:t>th </a:t>
            </a:r>
            <a:r>
              <a:rPr lang="en" sz="6723">
                <a:solidFill>
                  <a:srgbClr val="FFE599"/>
                </a:solidFill>
              </a:rPr>
              <a:t>March, 2025</a:t>
            </a:r>
            <a:endParaRPr sz="6723">
              <a:solidFill>
                <a:srgbClr val="FFE5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Brief Overview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311700" y="1344325"/>
            <a:ext cx="8520600" cy="39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346">
                <a:solidFill>
                  <a:schemeClr val="accent5"/>
                </a:solidFill>
              </a:rPr>
              <a:t>Objective</a:t>
            </a:r>
            <a:endParaRPr b="1" sz="1346">
              <a:solidFill>
                <a:schemeClr val="accent5"/>
              </a:solidFill>
            </a:endParaRPr>
          </a:p>
          <a:p>
            <a:pPr indent="-314109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347"/>
              <a:buChar char="❖"/>
            </a:pPr>
            <a:r>
              <a:rPr lang="en" sz="1346">
                <a:solidFill>
                  <a:schemeClr val="accent5"/>
                </a:solidFill>
              </a:rPr>
              <a:t>Evaluate the company’s sales performance across regions and product categories from 2010 to 2013</a:t>
            </a:r>
            <a:endParaRPr sz="1346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346">
                <a:solidFill>
                  <a:schemeClr val="accent5"/>
                </a:solidFill>
              </a:rPr>
              <a:t>Key Metrics</a:t>
            </a:r>
            <a:endParaRPr b="1" sz="1346">
              <a:solidFill>
                <a:schemeClr val="accent5"/>
              </a:solidFill>
            </a:endParaRPr>
          </a:p>
          <a:p>
            <a:pPr indent="-314109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347"/>
              <a:buChar char="❖"/>
            </a:pPr>
            <a:r>
              <a:rPr lang="en" sz="1346">
                <a:solidFill>
                  <a:schemeClr val="accent5"/>
                </a:solidFill>
              </a:rPr>
              <a:t>   Total sales,       Region,       Product category,       Customer segment,        Year-Over-Year Growth</a:t>
            </a:r>
            <a:endParaRPr sz="1346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346">
                <a:solidFill>
                  <a:schemeClr val="accent5"/>
                </a:solidFill>
              </a:rPr>
              <a:t>Scope</a:t>
            </a:r>
            <a:endParaRPr b="1" sz="1346">
              <a:solidFill>
                <a:schemeClr val="accent5"/>
              </a:solidFill>
            </a:endParaRPr>
          </a:p>
          <a:p>
            <a:pPr indent="-314109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347"/>
              <a:buChar char="❖"/>
            </a:pPr>
            <a:r>
              <a:rPr lang="en" sz="1346">
                <a:solidFill>
                  <a:schemeClr val="accent5"/>
                </a:solidFill>
              </a:rPr>
              <a:t>Superstore dataset from 2010 to 2013</a:t>
            </a:r>
            <a:endParaRPr sz="1346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346">
                <a:solidFill>
                  <a:schemeClr val="accent5"/>
                </a:solidFill>
              </a:rPr>
              <a:t>Key Findings</a:t>
            </a:r>
            <a:endParaRPr b="1" sz="1346">
              <a:solidFill>
                <a:schemeClr val="accent5"/>
              </a:solidFill>
            </a:endParaRPr>
          </a:p>
          <a:p>
            <a:pPr indent="-314109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347"/>
              <a:buChar char="❖"/>
            </a:pPr>
            <a:r>
              <a:rPr lang="en" sz="1346">
                <a:solidFill>
                  <a:schemeClr val="accent5"/>
                </a:solidFill>
              </a:rPr>
              <a:t>Total Sales: </a:t>
            </a:r>
            <a:r>
              <a:rPr b="1" lang="en" sz="1346">
                <a:solidFill>
                  <a:schemeClr val="accent5"/>
                </a:solidFill>
              </a:rPr>
              <a:t>$8,862,242.30  </a:t>
            </a:r>
            <a:endParaRPr b="1" sz="1346">
              <a:solidFill>
                <a:schemeClr val="accent5"/>
              </a:solidFill>
            </a:endParaRPr>
          </a:p>
          <a:p>
            <a:pPr indent="-314109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47"/>
              <a:buChar char="❖"/>
            </a:pPr>
            <a:r>
              <a:rPr lang="en" sz="1346">
                <a:solidFill>
                  <a:schemeClr val="accent5"/>
                </a:solidFill>
              </a:rPr>
              <a:t>Total Profit: </a:t>
            </a:r>
            <a:r>
              <a:rPr b="1" lang="en" sz="1346">
                <a:solidFill>
                  <a:schemeClr val="accent5"/>
                </a:solidFill>
              </a:rPr>
              <a:t>$1,312,442.40  </a:t>
            </a:r>
            <a:endParaRPr b="1" sz="1346">
              <a:solidFill>
                <a:schemeClr val="accent5"/>
              </a:solidFill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Char char="❖"/>
            </a:pPr>
            <a:r>
              <a:rPr lang="en" sz="1346">
                <a:solidFill>
                  <a:schemeClr val="accent5"/>
                </a:solidFill>
              </a:rPr>
              <a:t>Decline in Sales: South Region had the lowest contribution, accounting for </a:t>
            </a:r>
            <a:r>
              <a:rPr b="1" lang="en" sz="1371">
                <a:solidFill>
                  <a:schemeClr val="accent5"/>
                </a:solidFill>
              </a:rPr>
              <a:t>17% </a:t>
            </a:r>
            <a:r>
              <a:rPr lang="en" sz="1346">
                <a:solidFill>
                  <a:schemeClr val="accent5"/>
                </a:solidFill>
              </a:rPr>
              <a:t>of total sales</a:t>
            </a:r>
            <a:endParaRPr sz="1346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346">
                <a:solidFill>
                  <a:schemeClr val="accent5"/>
                </a:solidFill>
              </a:rPr>
              <a:t>Overall Business Status</a:t>
            </a:r>
            <a:r>
              <a:rPr lang="en" sz="1346">
                <a:solidFill>
                  <a:schemeClr val="accent5"/>
                </a:solidFill>
              </a:rPr>
              <a:t>: Positive</a:t>
            </a:r>
            <a:endParaRPr sz="1346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550"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475" y="2319763"/>
            <a:ext cx="411480" cy="41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7700" y="2466224"/>
            <a:ext cx="228600" cy="2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14"/>
          <p:cNvPicPr preferRelativeResize="0"/>
          <p:nvPr/>
        </p:nvPicPr>
        <p:blipFill rotWithShape="1">
          <a:blip r:embed="rId5">
            <a:alphaModFix/>
          </a:blip>
          <a:srcRect b="-1029620" l="-40690" r="40689" t="1029620"/>
          <a:stretch/>
        </p:blipFill>
        <p:spPr>
          <a:xfrm>
            <a:off x="579622" y="4721275"/>
            <a:ext cx="3708868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32422" y="2487838"/>
            <a:ext cx="181150" cy="1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67047" y="2487850"/>
            <a:ext cx="181150" cy="1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29800" y="2487413"/>
            <a:ext cx="2286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Key Findings &amp; Insights</a:t>
            </a:r>
            <a:endParaRPr/>
          </a:p>
        </p:txBody>
      </p:sp>
      <p:sp>
        <p:nvSpPr>
          <p:cNvPr id="296" name="Google Shape;296;p15"/>
          <p:cNvSpPr txBox="1"/>
          <p:nvPr>
            <p:ph idx="1" type="body"/>
          </p:nvPr>
        </p:nvSpPr>
        <p:spPr>
          <a:xfrm>
            <a:off x="-141250" y="1889500"/>
            <a:ext cx="650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Char char="❖"/>
            </a:pPr>
            <a:r>
              <a:rPr lang="en" sz="1400">
                <a:solidFill>
                  <a:schemeClr val="accent5"/>
                </a:solidFill>
              </a:rPr>
              <a:t>Total Sales increased by </a:t>
            </a:r>
            <a:r>
              <a:rPr b="1" lang="en" sz="1600">
                <a:solidFill>
                  <a:schemeClr val="accent5"/>
                </a:solidFill>
              </a:rPr>
              <a:t>48.23% </a:t>
            </a:r>
            <a:r>
              <a:rPr lang="en" sz="1400">
                <a:solidFill>
                  <a:schemeClr val="accent5"/>
                </a:solidFill>
              </a:rPr>
              <a:t>year over year, driven</a:t>
            </a:r>
            <a:endParaRPr sz="1400">
              <a:solidFill>
                <a:schemeClr val="accent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5"/>
                </a:solidFill>
              </a:rPr>
              <a:t>majorly by growth in the Central region.</a:t>
            </a:r>
            <a:endParaRPr sz="1400">
              <a:solidFill>
                <a:schemeClr val="accent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accent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❖"/>
            </a:pPr>
            <a:r>
              <a:rPr lang="en" sz="1400">
                <a:solidFill>
                  <a:schemeClr val="accent5"/>
                </a:solidFill>
              </a:rPr>
              <a:t>The South region had the lowest contribution, accounting for</a:t>
            </a:r>
            <a:endParaRPr sz="1400">
              <a:solidFill>
                <a:schemeClr val="accent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5"/>
                </a:solidFill>
              </a:rPr>
              <a:t>only </a:t>
            </a:r>
            <a:r>
              <a:rPr b="1" lang="en" sz="1600">
                <a:solidFill>
                  <a:schemeClr val="accent5"/>
                </a:solidFill>
              </a:rPr>
              <a:t>18.02%</a:t>
            </a:r>
            <a:r>
              <a:rPr lang="en" sz="1400">
                <a:solidFill>
                  <a:schemeClr val="accent5"/>
                </a:solidFill>
              </a:rPr>
              <a:t> of the total sales.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2925" y="1383275"/>
            <a:ext cx="4386090" cy="262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7750" y="1304684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 txBox="1"/>
          <p:nvPr>
            <p:ph idx="4294967295" type="body"/>
          </p:nvPr>
        </p:nvSpPr>
        <p:spPr>
          <a:xfrm>
            <a:off x="0" y="111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❖"/>
            </a:pPr>
            <a:r>
              <a:rPr lang="en" sz="1700">
                <a:solidFill>
                  <a:schemeClr val="accent5"/>
                </a:solidFill>
              </a:rPr>
              <a:t>The Central region recorded the most sales,</a:t>
            </a:r>
            <a:endParaRPr sz="1700">
              <a:solidFill>
                <a:schemeClr val="accent5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</a:rPr>
              <a:t>contributing </a:t>
            </a:r>
            <a:r>
              <a:rPr b="1" lang="en" sz="1900">
                <a:solidFill>
                  <a:schemeClr val="accent5"/>
                </a:solidFill>
              </a:rPr>
              <a:t>28.66%</a:t>
            </a:r>
            <a:r>
              <a:rPr lang="en" sz="1700">
                <a:solidFill>
                  <a:schemeClr val="accent5"/>
                </a:solidFill>
              </a:rPr>
              <a:t> of the total sales.</a:t>
            </a:r>
            <a:endParaRPr sz="1700">
              <a:solidFill>
                <a:schemeClr val="accent5"/>
              </a:solidFill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700"/>
              <a:buChar char="❖"/>
            </a:pPr>
            <a:r>
              <a:rPr lang="en" sz="1700">
                <a:solidFill>
                  <a:schemeClr val="accent5"/>
                </a:solidFill>
              </a:rPr>
              <a:t>The South region had the lowest contribution,</a:t>
            </a:r>
            <a:endParaRPr sz="1700">
              <a:solidFill>
                <a:schemeClr val="accent5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</a:rPr>
              <a:t>accounting for just </a:t>
            </a:r>
            <a:r>
              <a:rPr b="1" lang="en" sz="1900">
                <a:solidFill>
                  <a:schemeClr val="accent5"/>
                </a:solidFill>
              </a:rPr>
              <a:t>18.02%</a:t>
            </a:r>
            <a:endParaRPr b="1" sz="19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300" y="814200"/>
            <a:ext cx="4147350" cy="248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0000" y="879875"/>
            <a:ext cx="262825" cy="25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Char char="❖"/>
            </a:pPr>
            <a:r>
              <a:rPr lang="en" sz="1500">
                <a:solidFill>
                  <a:schemeClr val="accent5"/>
                </a:solidFill>
              </a:rPr>
              <a:t>Products in the technology category experienced the most </a:t>
            </a:r>
            <a:endParaRPr sz="1500">
              <a:solidFill>
                <a:schemeClr val="accent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</a:rPr>
              <a:t>significant growth, contributing </a:t>
            </a:r>
            <a:r>
              <a:rPr b="1" lang="en" sz="1700">
                <a:solidFill>
                  <a:schemeClr val="accent5"/>
                </a:solidFill>
              </a:rPr>
              <a:t>40%</a:t>
            </a:r>
            <a:r>
              <a:rPr lang="en" sz="1500">
                <a:solidFill>
                  <a:schemeClr val="accent5"/>
                </a:solidFill>
              </a:rPr>
              <a:t> of the total sales.</a:t>
            </a:r>
            <a:endParaRPr sz="1500">
              <a:solidFill>
                <a:schemeClr val="accent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5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900"/>
              <a:buChar char="❖"/>
            </a:pPr>
            <a:r>
              <a:rPr lang="en" sz="1500">
                <a:solidFill>
                  <a:schemeClr val="accent5"/>
                </a:solidFill>
              </a:rPr>
              <a:t>Global Troy™ Executive Leather Low-Back Tilter showed </a:t>
            </a:r>
            <a:endParaRPr sz="1500">
              <a:solidFill>
                <a:schemeClr val="accent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</a:rPr>
              <a:t>the highest sales growth, accounting for </a:t>
            </a:r>
            <a:r>
              <a:rPr b="1" lang="en" sz="1700">
                <a:solidFill>
                  <a:schemeClr val="accent5"/>
                </a:solidFill>
              </a:rPr>
              <a:t>2.19% </a:t>
            </a:r>
            <a:r>
              <a:rPr lang="en" sz="1500">
                <a:solidFill>
                  <a:schemeClr val="accent5"/>
                </a:solidFill>
              </a:rPr>
              <a:t>of the </a:t>
            </a:r>
            <a:endParaRPr sz="1500">
              <a:solidFill>
                <a:schemeClr val="accent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</a:rPr>
              <a:t>total sales</a:t>
            </a:r>
            <a:r>
              <a:rPr lang="en" sz="1400">
                <a:solidFill>
                  <a:schemeClr val="accent5"/>
                </a:solidFill>
              </a:rPr>
              <a:t>.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1175" y="802050"/>
            <a:ext cx="5508051" cy="330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5402" y="850975"/>
            <a:ext cx="301500" cy="30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"/>
          <p:cNvSpPr txBox="1"/>
          <p:nvPr>
            <p:ph idx="4294967295" type="body"/>
          </p:nvPr>
        </p:nvSpPr>
        <p:spPr>
          <a:xfrm>
            <a:off x="-156900" y="460400"/>
            <a:ext cx="8520600" cy="40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</a:pPr>
            <a:r>
              <a:rPr lang="en" sz="1400">
                <a:solidFill>
                  <a:schemeClr val="accent5"/>
                </a:solidFill>
              </a:rPr>
              <a:t>Sales showed a steady increase from June, reaching </a:t>
            </a:r>
            <a:endParaRPr sz="1400">
              <a:solidFill>
                <a:schemeClr val="accent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5"/>
                </a:solidFill>
              </a:rPr>
              <a:t>their peak in November, which accounted for </a:t>
            </a:r>
            <a:r>
              <a:rPr b="1" lang="en" sz="1400">
                <a:solidFill>
                  <a:schemeClr val="accent5"/>
                </a:solidFill>
              </a:rPr>
              <a:t>26.03%</a:t>
            </a:r>
            <a:r>
              <a:rPr lang="en" sz="1400">
                <a:solidFill>
                  <a:schemeClr val="accent5"/>
                </a:solidFill>
              </a:rPr>
              <a:t> </a:t>
            </a:r>
            <a:endParaRPr sz="1400">
              <a:solidFill>
                <a:schemeClr val="accent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5"/>
                </a:solidFill>
              </a:rPr>
              <a:t>of the total sales.</a:t>
            </a:r>
            <a:endParaRPr sz="1400">
              <a:solidFill>
                <a:schemeClr val="accent5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18" name="Google Shape;3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2564400"/>
            <a:ext cx="4390136" cy="263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2475" y="65075"/>
            <a:ext cx="4682649" cy="2575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1252" y="2692800"/>
            <a:ext cx="288350" cy="28835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8"/>
          <p:cNvSpPr txBox="1"/>
          <p:nvPr/>
        </p:nvSpPr>
        <p:spPr>
          <a:xfrm>
            <a:off x="4379200" y="3650900"/>
            <a:ext cx="45720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Corporate customers achieved the highest sales performance, accounting for </a:t>
            </a:r>
            <a:r>
              <a:rPr b="1" lang="en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35.88%</a:t>
            </a:r>
            <a:r>
              <a:rPr lang="en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 of the total sales.</a:t>
            </a:r>
            <a:endParaRPr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Conclusion &amp; Next Steps</a:t>
            </a:r>
            <a:endParaRPr/>
          </a:p>
        </p:txBody>
      </p:sp>
      <p:sp>
        <p:nvSpPr>
          <p:cNvPr id="327" name="Google Shape;327;p19"/>
          <p:cNvSpPr txBox="1"/>
          <p:nvPr>
            <p:ph idx="1" type="body"/>
          </p:nvPr>
        </p:nvSpPr>
        <p:spPr>
          <a:xfrm>
            <a:off x="661825" y="1647350"/>
            <a:ext cx="8236800" cy="34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❖"/>
            </a:pPr>
            <a:r>
              <a:rPr lang="en" sz="1400">
                <a:solidFill>
                  <a:schemeClr val="accent5"/>
                </a:solidFill>
              </a:rPr>
              <a:t>A substantial portion of consumers are corporate, making up </a:t>
            </a:r>
            <a:r>
              <a:rPr b="1" lang="en" sz="1400">
                <a:solidFill>
                  <a:schemeClr val="accent5"/>
                </a:solidFill>
              </a:rPr>
              <a:t>35.88%</a:t>
            </a:r>
            <a:r>
              <a:rPr lang="en" sz="1400">
                <a:solidFill>
                  <a:schemeClr val="accent5"/>
                </a:solidFill>
              </a:rPr>
              <a:t> of the total consumers. Additionally, </a:t>
            </a:r>
            <a:r>
              <a:rPr b="1" lang="en" sz="1400">
                <a:solidFill>
                  <a:schemeClr val="accent5"/>
                </a:solidFill>
              </a:rPr>
              <a:t>44% </a:t>
            </a:r>
            <a:r>
              <a:rPr lang="en" sz="1400">
                <a:solidFill>
                  <a:schemeClr val="accent5"/>
                </a:solidFill>
              </a:rPr>
              <a:t>of the products purchased by corporate consumers fall under the technology category.</a:t>
            </a:r>
            <a:endParaRPr sz="1400">
              <a:solidFill>
                <a:schemeClr val="accent5"/>
              </a:solidFill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❖"/>
            </a:pPr>
            <a:r>
              <a:rPr lang="en" sz="1400">
                <a:solidFill>
                  <a:schemeClr val="accent5"/>
                </a:solidFill>
              </a:rPr>
              <a:t>November recorded the highest sales, contributing </a:t>
            </a:r>
            <a:r>
              <a:rPr b="1" lang="en" sz="1400">
                <a:solidFill>
                  <a:schemeClr val="accent5"/>
                </a:solidFill>
              </a:rPr>
              <a:t>26.03%</a:t>
            </a:r>
            <a:r>
              <a:rPr lang="en" sz="1400">
                <a:solidFill>
                  <a:schemeClr val="accent5"/>
                </a:solidFill>
              </a:rPr>
              <a:t> of the total, indicating seasonal demand.</a:t>
            </a:r>
            <a:endParaRPr sz="1400">
              <a:solidFill>
                <a:schemeClr val="accent5"/>
              </a:solidFill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❖"/>
            </a:pPr>
            <a:r>
              <a:rPr lang="en" sz="1400">
                <a:solidFill>
                  <a:schemeClr val="accent5"/>
                </a:solidFill>
              </a:rPr>
              <a:t>Marketing and awareness efforts should be strategically intensified in November, as it demonstrated the highest sales performance.</a:t>
            </a:r>
            <a:endParaRPr sz="1400">
              <a:solidFill>
                <a:schemeClr val="accent5"/>
              </a:solidFill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❖"/>
            </a:pPr>
            <a:r>
              <a:rPr lang="en" sz="1400">
                <a:solidFill>
                  <a:schemeClr val="accent5"/>
                </a:solidFill>
              </a:rPr>
              <a:t>Continue monitoring sales trends and adjusting strategies as needed.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Recommendations</a:t>
            </a:r>
            <a:endParaRPr/>
          </a:p>
        </p:txBody>
      </p:sp>
      <p:sp>
        <p:nvSpPr>
          <p:cNvPr id="333" name="Google Shape;333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❖"/>
            </a:pPr>
            <a:r>
              <a:rPr lang="en" sz="1400">
                <a:solidFill>
                  <a:schemeClr val="accent5"/>
                </a:solidFill>
              </a:rPr>
              <a:t>A detailed review of operations is recommended to address low sales in the South region.</a:t>
            </a:r>
            <a:endParaRPr sz="1400">
              <a:solidFill>
                <a:schemeClr val="accent5"/>
              </a:solidFill>
            </a:endParaRPr>
          </a:p>
          <a:p>
            <a:pPr indent="-3175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❖"/>
            </a:pPr>
            <a:r>
              <a:rPr lang="en" sz="1400">
                <a:solidFill>
                  <a:schemeClr val="accent5"/>
                </a:solidFill>
              </a:rPr>
              <a:t>Investigate the factors contributing to the significant growth in 2013 and strategically introduce them into operations.</a:t>
            </a:r>
            <a:endParaRPr sz="1400">
              <a:solidFill>
                <a:schemeClr val="accent5"/>
              </a:solidFill>
            </a:endParaRPr>
          </a:p>
          <a:p>
            <a:pPr indent="-31115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300"/>
              <a:buChar char="❖"/>
            </a:pPr>
            <a:r>
              <a:rPr lang="en" sz="1400">
                <a:solidFill>
                  <a:schemeClr val="accent5"/>
                </a:solidFill>
              </a:rPr>
              <a:t>Set achievable targets based on previous performance.</a:t>
            </a:r>
            <a:r>
              <a:rPr lang="en" sz="2000">
                <a:solidFill>
                  <a:schemeClr val="accent5"/>
                </a:solidFill>
              </a:rPr>
              <a:t> </a:t>
            </a:r>
            <a:r>
              <a:rPr lang="en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Q&amp;A</a:t>
            </a:r>
            <a:endParaRPr/>
          </a:p>
        </p:txBody>
      </p:sp>
      <p:sp>
        <p:nvSpPr>
          <p:cNvPr id="339" name="Google Shape;339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