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8"/>
  </p:notesMasterIdLst>
  <p:handoutMasterIdLst>
    <p:handoutMasterId r:id="rId29"/>
  </p:handoutMasterIdLst>
  <p:sldIdLst>
    <p:sldId id="256" r:id="rId2"/>
    <p:sldId id="303" r:id="rId3"/>
    <p:sldId id="259" r:id="rId4"/>
    <p:sldId id="294" r:id="rId5"/>
    <p:sldId id="260" r:id="rId6"/>
    <p:sldId id="261" r:id="rId7"/>
    <p:sldId id="295" r:id="rId8"/>
    <p:sldId id="296" r:id="rId9"/>
    <p:sldId id="302" r:id="rId10"/>
    <p:sldId id="300" r:id="rId11"/>
    <p:sldId id="301" r:id="rId12"/>
    <p:sldId id="270" r:id="rId13"/>
    <p:sldId id="276" r:id="rId14"/>
    <p:sldId id="272" r:id="rId15"/>
    <p:sldId id="285" r:id="rId16"/>
    <p:sldId id="273" r:id="rId17"/>
    <p:sldId id="274" r:id="rId18"/>
    <p:sldId id="277" r:id="rId19"/>
    <p:sldId id="278" r:id="rId20"/>
    <p:sldId id="279" r:id="rId21"/>
    <p:sldId id="280" r:id="rId22"/>
    <p:sldId id="291" r:id="rId23"/>
    <p:sldId id="292" r:id="rId24"/>
    <p:sldId id="305" r:id="rId25"/>
    <p:sldId id="304" r:id="rId26"/>
    <p:sldId id="306" r:id="rId27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3911" autoAdjust="0"/>
  </p:normalViewPr>
  <p:slideViewPr>
    <p:cSldViewPr>
      <p:cViewPr varScale="1">
        <p:scale>
          <a:sx n="114" d="100"/>
          <a:sy n="114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53509-0029-487E-919E-C45154908DB8}" type="datetimeFigureOut">
              <a:rPr lang="es-ES" smtClean="0"/>
              <a:t>13/04/2021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EF5CA-09DF-49E4-896F-E7E1898637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98995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27F6D-4E01-4231-87E5-F39424D5ECBC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71283-CF71-473E-9ECD-A21E0F9BB8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66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1283-CF71-473E-9ECD-A21E0F9BB8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68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1283-CF71-473E-9ECD-A21E0F9BB8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91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Instituto Universitario de Microgravedad 'Ignacio da Riva'</a:t>
            </a:r>
            <a:endParaRPr lang="es-ES" dirty="0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6697A-A31C-4DF7-BDEE-7FA2B2EB0A39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457200" y="1196753"/>
            <a:ext cx="7886700" cy="64807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657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60823-3BF6-4A45-8786-833D670DE6B0}" type="datetime6">
              <a:rPr lang="en-US" smtClean="0"/>
              <a:t>April 21</a:t>
            </a:fld>
            <a:endParaRPr lang="en-US"/>
          </a:p>
        </p:txBody>
      </p:sp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Instituto Universitario de Microgravedad 'Ignacio da Riva'</a:t>
            </a:r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6697A-A31C-4DF7-BDEE-7FA2B2EB0A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4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Instituto Universitario de Microgravedad 'Ignacio da Riva'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6697A-A31C-4DF7-BDEE-7FA2B2EB0A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2A662-55D1-433B-825B-2EC9495B6137}" type="datetime6">
              <a:rPr lang="en-US" smtClean="0"/>
              <a:t>April 21</a:t>
            </a:fld>
            <a:endParaRPr lang="en-US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Instituto Universitario de Microgravedad 'Ignacio da Riva'</a:t>
            </a:r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6697A-A31C-4DF7-BDEE-7FA2B2EB0A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7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D46FF-EDA6-4F05-952E-7361963D65B2}" type="datetime6">
              <a:rPr lang="en-US" smtClean="0"/>
              <a:t>April 21</a:t>
            </a:fld>
            <a:endParaRPr lang="en-US"/>
          </a:p>
        </p:txBody>
      </p:sp>
      <p:sp>
        <p:nvSpPr>
          <p:cNvPr id="11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Instituto Universitario de Microgravedad 'Ignacio da Riva'</a:t>
            </a:r>
          </a:p>
        </p:txBody>
      </p:sp>
      <p:sp>
        <p:nvSpPr>
          <p:cNvPr id="12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6697A-A31C-4DF7-BDEE-7FA2B2EB0A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6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C7A70-5F24-4448-88DE-EADE9D5DC4D3}" type="datetime6">
              <a:rPr lang="en-US" smtClean="0"/>
              <a:t>April 21</a:t>
            </a:fld>
            <a:endParaRPr lang="en-US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Instituto Universitario de Microgravedad 'Ignacio da Riva'</a:t>
            </a:r>
            <a:endParaRPr lang="es-ES" dirty="0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6697A-A31C-4DF7-BDEE-7FA2B2EB0A39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472921" y="1196752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7587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9E390-FC20-46A5-8BE3-A2B2FC6232D8}" type="datetime6">
              <a:rPr lang="en-US" smtClean="0"/>
              <a:t>April 21</a:t>
            </a:fld>
            <a:endParaRPr lang="en-US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Instituto Universitario de Microgravedad 'Ignacio da Riva'</a:t>
            </a:r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6697A-A31C-4DF7-BDEE-7FA2B2EB0A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6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5026-9727-45A6-8E3B-D6BD6E74F095}" type="datetime6">
              <a:rPr lang="en-US" smtClean="0"/>
              <a:t>April 21</a:t>
            </a:fld>
            <a:endParaRPr lang="en-US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Instituto Universitario de Microgravedad 'Ignacio da Riva'</a:t>
            </a:r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6697A-A31C-4DF7-BDEE-7FA2B2EB0A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393F9-6741-4528-9ADC-49D44ECEC5BE}" type="datetime6">
              <a:rPr lang="en-US" smtClean="0"/>
              <a:t>April 21</a:t>
            </a:fld>
            <a:endParaRPr lang="en-U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Instituto Universitario de Microgravedad 'Ignacio da Riva'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6697A-A31C-4DF7-BDEE-7FA2B2EB0A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5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A72D6-A97D-42A8-9308-A214A9DAA402}" type="datetime6">
              <a:rPr lang="en-US" smtClean="0"/>
              <a:t>April 21</a:t>
            </a:fld>
            <a:endParaRPr lang="en-U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Instituto Universitario de Microgravedad 'Ignacio da Riva'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6697A-A31C-4DF7-BDEE-7FA2B2EB0A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0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grpSp>
        <p:nvGrpSpPr>
          <p:cNvPr id="18" name="6 Grupo"/>
          <p:cNvGrpSpPr/>
          <p:nvPr/>
        </p:nvGrpSpPr>
        <p:grpSpPr>
          <a:xfrm>
            <a:off x="539552" y="476672"/>
            <a:ext cx="6660740" cy="561849"/>
            <a:chOff x="459325" y="432520"/>
            <a:chExt cx="6660740" cy="561849"/>
          </a:xfrm>
        </p:grpSpPr>
        <p:pic>
          <p:nvPicPr>
            <p:cNvPr id="21" name="Picture 4" descr="C:\Users\german\Documents\imagenes plantilla\logo_IDR.bmp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1" t="11933" r="5789" b="10702"/>
            <a:stretch/>
          </p:blipFill>
          <p:spPr bwMode="auto">
            <a:xfrm>
              <a:off x="459325" y="432520"/>
              <a:ext cx="960121" cy="561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10 Conector recto"/>
            <p:cNvCxnSpPr/>
            <p:nvPr/>
          </p:nvCxnSpPr>
          <p:spPr>
            <a:xfrm>
              <a:off x="1863481" y="972578"/>
              <a:ext cx="52565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11 CuadroTexto"/>
            <p:cNvSpPr txBox="1"/>
            <p:nvPr/>
          </p:nvSpPr>
          <p:spPr>
            <a:xfrm>
              <a:off x="2205519" y="445553"/>
              <a:ext cx="45725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noProof="0" dirty="0">
                  <a:solidFill>
                    <a:schemeClr val="tx1"/>
                  </a:solidFill>
                  <a:latin typeface="Times New Roman" panose="02020603050405020304" pitchFamily="18" charset="0"/>
                  <a:ea typeface="Segoe UI" pitchFamily="34" charset="0"/>
                  <a:cs typeface="Times New Roman" panose="02020603050405020304" pitchFamily="18" charset="0"/>
                </a:rPr>
                <a:t>Control Térmico Espacial</a:t>
              </a:r>
            </a:p>
          </p:txBody>
        </p:sp>
      </p:grpSp>
      <p:cxnSp>
        <p:nvCxnSpPr>
          <p:cNvPr id="25" name="10 Conector recto"/>
          <p:cNvCxnSpPr/>
          <p:nvPr/>
        </p:nvCxnSpPr>
        <p:spPr>
          <a:xfrm>
            <a:off x="1943708" y="476672"/>
            <a:ext cx="52565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http://www.upm.es/sfs/Rectorado/Gabinete%20del%20Rector/Logos/UPM/Escudo/EscUpm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374" y="171537"/>
            <a:ext cx="1344098" cy="109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123A7-ADD5-4100-879D-64CCA8BE05F7}" type="datetime6">
              <a:rPr lang="en-US" smtClean="0"/>
              <a:t>April 21</a:t>
            </a:fld>
            <a:endParaRPr lang="en-US"/>
          </a:p>
        </p:txBody>
      </p:sp>
      <p:sp>
        <p:nvSpPr>
          <p:cNvPr id="31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Instituto Universitario de Microgravedad 'Ignacio da Riva'</a:t>
            </a:r>
          </a:p>
        </p:txBody>
      </p:sp>
      <p:sp>
        <p:nvSpPr>
          <p:cNvPr id="32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6697A-A31C-4DF7-BDEE-7FA2B2EB0A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59632" y="4149080"/>
            <a:ext cx="6624736" cy="648072"/>
          </a:xfrm>
        </p:spPr>
        <p:txBody>
          <a:bodyPr>
            <a:normAutofit fontScale="90000"/>
          </a:bodyPr>
          <a:lstStyle/>
          <a:p>
            <a:r>
              <a:rPr lang="es-ES" dirty="0"/>
              <a:t>Modelado térmico de un satélite básico</a:t>
            </a:r>
            <a:endParaRPr lang="en-US" dirty="0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/>
              <a:t>Instituto Universitario de Microgravedad 'Ignacio da Riva'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A716580-1BBE-475F-912A-2DB571BB7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1656407"/>
            <a:ext cx="46672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3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Marcador de contenido"/>
          <p:cNvSpPr txBox="1">
            <a:spLocks/>
          </p:cNvSpPr>
          <p:nvPr/>
        </p:nvSpPr>
        <p:spPr>
          <a:xfrm>
            <a:off x="472068" y="1241746"/>
            <a:ext cx="8199864" cy="6174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Solar Panel</a:t>
            </a:r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Instituto Universitario de Microgravedad 'Ignacio da Riva'</a:t>
            </a:r>
            <a:endParaRPr lang="es-ES" dirty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D6697A-A31C-4DF7-BDEE-7FA2B2EB0A39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45899"/>
              </p:ext>
            </p:extLst>
          </p:nvPr>
        </p:nvGraphicFramePr>
        <p:xfrm>
          <a:off x="548600" y="1859240"/>
          <a:ext cx="371003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093">
                  <a:extLst>
                    <a:ext uri="{9D8B030D-6E8A-4147-A177-3AD203B41FA5}">
                      <a16:colId xmlns:a16="http://schemas.microsoft.com/office/drawing/2014/main" val="2164696132"/>
                    </a:ext>
                  </a:extLst>
                </a:gridCol>
                <a:gridCol w="1699945">
                  <a:extLst>
                    <a:ext uri="{9D8B030D-6E8A-4147-A177-3AD203B41FA5}">
                      <a16:colId xmlns:a16="http://schemas.microsoft.com/office/drawing/2014/main" val="4158226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5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Geometry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err="1"/>
                        <a:t>Solar_Panel</a:t>
                      </a:r>
                      <a:endParaRPr lang="en-US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38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Rectangle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6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400" noProof="0" dirty="0" err="1"/>
                        <a:t>xmax</a:t>
                      </a:r>
                      <a:r>
                        <a:rPr lang="en-US" sz="1400" noProof="0" dirty="0"/>
                        <a:t>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4.65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43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err="1"/>
                        <a:t>ymax</a:t>
                      </a:r>
                      <a:r>
                        <a:rPr lang="en-US" sz="1400" noProof="0" dirty="0"/>
                        <a:t>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1.55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1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400" noProof="0" dirty="0" err="1"/>
                        <a:t>Tansformation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39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ES" sz="1400" dirty="0"/>
                        <a:t>X</a:t>
                      </a:r>
                      <a:r>
                        <a:rPr lang="es-ES" sz="1400" baseline="0" dirty="0"/>
                        <a:t> </a:t>
                      </a:r>
                      <a:r>
                        <a:rPr lang="es-ES" sz="1400" baseline="0" dirty="0" err="1"/>
                        <a:t>Angle</a:t>
                      </a:r>
                      <a:r>
                        <a:rPr lang="es-ES" sz="1400" baseline="0" dirty="0"/>
                        <a:t> (</a:t>
                      </a:r>
                      <a:r>
                        <a:rPr lang="es-ES" sz="1400" baseline="0" dirty="0" err="1"/>
                        <a:t>deg</a:t>
                      </a:r>
                      <a:r>
                        <a:rPr lang="es-ES" sz="1400" baseline="0" dirty="0"/>
                        <a:t>)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89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1400" noProof="0" dirty="0"/>
                        <a:t>X</a:t>
                      </a:r>
                      <a:r>
                        <a:rPr lang="en-US" sz="1400" baseline="0" noProof="0" dirty="0"/>
                        <a:t> Distance (m)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-4.95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901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1400" noProof="0" dirty="0"/>
                        <a:t>Z Distance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-0.175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055311"/>
                  </a:ext>
                </a:extLst>
              </a:tr>
            </a:tbl>
          </a:graphicData>
        </a:graphic>
      </p:graphicFrame>
      <p:sp>
        <p:nvSpPr>
          <p:cNvPr id="2" name="Rectángulo 1"/>
          <p:cNvSpPr/>
          <p:nvPr/>
        </p:nvSpPr>
        <p:spPr>
          <a:xfrm>
            <a:off x="4099932" y="158310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ES" dirty="0"/>
          </a:p>
          <a:p>
            <a:pPr marL="594360" lvl="2" indent="0">
              <a:buNone/>
            </a:pPr>
            <a:r>
              <a:rPr lang="es-ES" dirty="0"/>
              <a:t>Definición de la geometría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E5A8593-95B0-449E-8DD7-9B63C2C50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174" y="2611064"/>
            <a:ext cx="4404052" cy="266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6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Marcador de contenido"/>
          <p:cNvSpPr txBox="1">
            <a:spLocks/>
          </p:cNvSpPr>
          <p:nvPr/>
        </p:nvSpPr>
        <p:spPr>
          <a:xfrm>
            <a:off x="548600" y="1268760"/>
            <a:ext cx="8199864" cy="8640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Instituto Universitario de Microgravedad 'Ignacio da Riva'</a:t>
            </a:r>
            <a:endParaRPr lang="es-ES" dirty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D6697A-A31C-4DF7-BDEE-7FA2B2EB0A39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791416"/>
              </p:ext>
            </p:extLst>
          </p:nvPr>
        </p:nvGraphicFramePr>
        <p:xfrm>
          <a:off x="548600" y="1883852"/>
          <a:ext cx="371003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093">
                  <a:extLst>
                    <a:ext uri="{9D8B030D-6E8A-4147-A177-3AD203B41FA5}">
                      <a16:colId xmlns:a16="http://schemas.microsoft.com/office/drawing/2014/main" val="2164696132"/>
                    </a:ext>
                  </a:extLst>
                </a:gridCol>
                <a:gridCol w="1699945">
                  <a:extLst>
                    <a:ext uri="{9D8B030D-6E8A-4147-A177-3AD203B41FA5}">
                      <a16:colId xmlns:a16="http://schemas.microsoft.com/office/drawing/2014/main" val="4158226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5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Nº</a:t>
                      </a:r>
                      <a:r>
                        <a:rPr lang="en-US" sz="1400" baseline="0" noProof="0" dirty="0"/>
                        <a:t> of faces direction 1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38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Nº</a:t>
                      </a:r>
                      <a:r>
                        <a:rPr lang="en-US" sz="1400" baseline="0" noProof="0" dirty="0"/>
                        <a:t> of faces direction 2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6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Surface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58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1400" noProof="0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err="1"/>
                        <a:t>Solar</a:t>
                      </a:r>
                      <a:r>
                        <a:rPr lang="en-US" sz="1400" baseline="0" noProof="0" dirty="0" err="1"/>
                        <a:t>_Panel_Support</a:t>
                      </a:r>
                      <a:endParaRPr lang="en-US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43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1400" noProof="0" dirty="0"/>
                        <a:t>Optical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Kapton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39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Surface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306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1400" noProof="0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err="1"/>
                        <a:t>Solar</a:t>
                      </a:r>
                      <a:r>
                        <a:rPr lang="en-US" sz="1400" baseline="0" noProof="0" dirty="0" err="1"/>
                        <a:t>_Panel_Cells</a:t>
                      </a:r>
                      <a:endParaRPr lang="en-US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0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1400" noProof="0" dirty="0"/>
                        <a:t>Optical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err="1"/>
                        <a:t>Solar_Cells</a:t>
                      </a:r>
                      <a:endParaRPr lang="en-US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595919"/>
                  </a:ext>
                </a:extLst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827672"/>
              </p:ext>
            </p:extLst>
          </p:nvPr>
        </p:nvGraphicFramePr>
        <p:xfrm>
          <a:off x="4889746" y="1883852"/>
          <a:ext cx="371003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093">
                  <a:extLst>
                    <a:ext uri="{9D8B030D-6E8A-4147-A177-3AD203B41FA5}">
                      <a16:colId xmlns:a16="http://schemas.microsoft.com/office/drawing/2014/main" val="2164696132"/>
                    </a:ext>
                  </a:extLst>
                </a:gridCol>
                <a:gridCol w="1699945">
                  <a:extLst>
                    <a:ext uri="{9D8B030D-6E8A-4147-A177-3AD203B41FA5}">
                      <a16:colId xmlns:a16="http://schemas.microsoft.com/office/drawing/2014/main" val="4158226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5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400" noProof="0" dirty="0"/>
                        <a:t>Composition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DUAL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12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S1 – 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Al_6061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8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1400" noProof="0" dirty="0"/>
                        <a:t>S1</a:t>
                      </a:r>
                      <a:r>
                        <a:rPr lang="en-US" sz="1400" baseline="0" noProof="0" dirty="0"/>
                        <a:t> </a:t>
                      </a:r>
                      <a:r>
                        <a:rPr lang="en-US" sz="1400" noProof="0" dirty="0"/>
                        <a:t>– Thickness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76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S2 – 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GaAs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08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1400" noProof="0" dirty="0"/>
                        <a:t>S2</a:t>
                      </a:r>
                      <a:r>
                        <a:rPr lang="en-US" sz="1400" baseline="0" noProof="0" dirty="0"/>
                        <a:t> </a:t>
                      </a:r>
                      <a:r>
                        <a:rPr lang="en-US" sz="1400" noProof="0" dirty="0"/>
                        <a:t>– Thickness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4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Through Conductance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75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1400" noProof="0" dirty="0"/>
                        <a:t>Calculation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BULK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635689"/>
                  </a:ext>
                </a:extLst>
              </a:tr>
            </a:tbl>
          </a:graphicData>
        </a:graphic>
      </p:graphicFrame>
      <p:sp>
        <p:nvSpPr>
          <p:cNvPr id="12" name="2 Marcador de contenido"/>
          <p:cNvSpPr txBox="1">
            <a:spLocks/>
          </p:cNvSpPr>
          <p:nvPr/>
        </p:nvSpPr>
        <p:spPr>
          <a:xfrm>
            <a:off x="548600" y="1268760"/>
            <a:ext cx="2042200" cy="50405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Solar Panel</a:t>
            </a:r>
          </a:p>
        </p:txBody>
      </p:sp>
    </p:spTree>
    <p:extLst>
      <p:ext uri="{BB962C8B-B14F-4D97-AF65-F5344CB8AC3E}">
        <p14:creationId xmlns:p14="http://schemas.microsoft.com/office/powerpoint/2010/main" val="3856741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7257" y="1131472"/>
            <a:ext cx="8435280" cy="972344"/>
          </a:xfrm>
        </p:spPr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s-ES" dirty="0"/>
              <a:t>Agrupación y movimiento del panel</a:t>
            </a:r>
            <a:br>
              <a:rPr lang="es-ES" dirty="0"/>
            </a:br>
            <a:endParaRPr lang="en-US" dirty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321476" y="1956767"/>
            <a:ext cx="7911832" cy="610944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Agrupar </a:t>
            </a:r>
            <a:r>
              <a:rPr lang="es-ES" dirty="0" err="1"/>
              <a:t>shells</a:t>
            </a:r>
            <a:r>
              <a:rPr lang="es-ES" dirty="0"/>
              <a:t> para formar estructura jerárquica del modelo</a:t>
            </a:r>
          </a:p>
          <a:p>
            <a:endParaRPr lang="en-US" dirty="0"/>
          </a:p>
        </p:txBody>
      </p:sp>
      <p:sp>
        <p:nvSpPr>
          <p:cNvPr id="11" name="Marcador de pie de página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Instituto Universitario de Microgravedad 'Ignacio da Riva'</a:t>
            </a:r>
            <a:endParaRPr lang="es-ES" dirty="0"/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D6697A-A31C-4DF7-BDEE-7FA2B2EB0A39}" type="slidenum">
              <a:rPr lang="en-US" smtClean="0"/>
              <a:t>12</a:t>
            </a:fld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24E444F-CEF7-47D5-AA66-CB0E8E075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602" y="2599394"/>
            <a:ext cx="3210373" cy="34009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8F844E5-466D-49DA-B2A4-7192C053B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91" y="2852936"/>
            <a:ext cx="4114743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88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Marcador de contenido"/>
          <p:cNvSpPr txBox="1">
            <a:spLocks/>
          </p:cNvSpPr>
          <p:nvPr/>
        </p:nvSpPr>
        <p:spPr>
          <a:xfrm>
            <a:off x="433587" y="1792033"/>
            <a:ext cx="7911832" cy="72008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Introducir las potencias disipadas por los equipos mediante interfaz gráfica </a:t>
            </a:r>
          </a:p>
          <a:p>
            <a:endParaRPr lang="en-US" dirty="0"/>
          </a:p>
        </p:txBody>
      </p:sp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46153" y="1084500"/>
            <a:ext cx="7886700" cy="648071"/>
          </a:xfrm>
        </p:spPr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es-ES" dirty="0"/>
              <a:t>Condiciones de contorno</a:t>
            </a: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477679" y="4268004"/>
            <a:ext cx="4094321" cy="17230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400" dirty="0"/>
              <a:t>Se reparten 75 W entre los dos nodos interiores: 50 W en el cuerpo_1 y 25 W en cuerpo_2.  </a:t>
            </a:r>
          </a:p>
          <a:p>
            <a:endParaRPr lang="en-US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80" y="2891370"/>
            <a:ext cx="2808312" cy="1257710"/>
          </a:xfrm>
          <a:prstGeom prst="rect">
            <a:avLst/>
          </a:prstGeom>
        </p:spPr>
      </p:pic>
      <p:sp>
        <p:nvSpPr>
          <p:cNvPr id="11" name="Marcador de pie de página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Instituto Universitario de Microgravedad 'Ignacio da Riva'</a:t>
            </a:r>
            <a:endParaRPr lang="es-ES" dirty="0"/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D6697A-A31C-4DF7-BDEE-7FA2B2EB0A39}" type="slidenum">
              <a:rPr lang="en-US" smtClean="0"/>
              <a:t>13</a:t>
            </a:fld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EECB414-765B-45AF-9CF7-93C102F7C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512113"/>
            <a:ext cx="3153215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22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0756" y="1111439"/>
            <a:ext cx="8435280" cy="972344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lang="es-ES" dirty="0"/>
              <a:t>Generación de interfaces conductivas</a:t>
            </a:r>
            <a:endParaRPr lang="en-US" dirty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309651" y="1956635"/>
            <a:ext cx="8074661" cy="85221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Se generan aquellas que ESATAN detecta automáticamente.</a:t>
            </a:r>
          </a:p>
          <a:p>
            <a:endParaRPr lang="en-US" dirty="0"/>
          </a:p>
        </p:txBody>
      </p:sp>
      <p:sp>
        <p:nvSpPr>
          <p:cNvPr id="11" name="2 Marcador de contenido"/>
          <p:cNvSpPr txBox="1">
            <a:spLocks/>
          </p:cNvSpPr>
          <p:nvPr/>
        </p:nvSpPr>
        <p:spPr>
          <a:xfrm>
            <a:off x="472480" y="5011007"/>
            <a:ext cx="7911832" cy="10437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Se cambian todas las interfaces a tipo ‘</a:t>
            </a:r>
            <a:r>
              <a:rPr lang="es-ES" dirty="0" err="1"/>
              <a:t>Fused</a:t>
            </a:r>
            <a:r>
              <a:rPr lang="es-ES" dirty="0"/>
              <a:t>’ (por defecto)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3917801"/>
            <a:ext cx="3552825" cy="10953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391" y="2990828"/>
            <a:ext cx="2181225" cy="381000"/>
          </a:xfrm>
          <a:prstGeom prst="rect">
            <a:avLst/>
          </a:prstGeom>
        </p:spPr>
      </p:pic>
      <p:cxnSp>
        <p:nvCxnSpPr>
          <p:cNvPr id="12" name="Conector recto de flecha 11"/>
          <p:cNvCxnSpPr/>
          <p:nvPr/>
        </p:nvCxnSpPr>
        <p:spPr>
          <a:xfrm flipH="1">
            <a:off x="2379004" y="3457093"/>
            <a:ext cx="10056" cy="42358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pie de página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Instituto Universitario de Microgravedad 'Ignacio da Riva'</a:t>
            </a:r>
            <a:endParaRPr lang="es-ES" dirty="0"/>
          </a:p>
        </p:txBody>
      </p:sp>
      <p:sp>
        <p:nvSpPr>
          <p:cNvPr id="14" name="Marcador de número de diapositiva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D6697A-A31C-4DF7-BDEE-7FA2B2EB0A39}" type="slidenum">
              <a:rPr lang="en-US" smtClean="0"/>
              <a:t>14</a:t>
            </a:fld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8F8E29F-7079-4039-AD0E-D20594FB7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894" y="2739240"/>
            <a:ext cx="3811848" cy="21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74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52D7B0F-3014-4C9D-B832-6D9E65F48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57" y="2742907"/>
            <a:ext cx="3434236" cy="334330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B375454-9E32-41A4-82B5-D1137674A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920" y="2707749"/>
            <a:ext cx="3303746" cy="3413627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113161"/>
            <a:ext cx="7886700" cy="648071"/>
          </a:xfrm>
        </p:spPr>
        <p:txBody>
          <a:bodyPr/>
          <a:lstStyle/>
          <a:p>
            <a:pPr marL="742950" indent="-742950">
              <a:buFont typeface="+mj-lt"/>
              <a:buAutoNum type="arabicPeriod" startAt="6"/>
            </a:pPr>
            <a:r>
              <a:rPr lang="es-ES" dirty="0"/>
              <a:t>Comprobación del modelo</a:t>
            </a: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5215533" y="1726930"/>
            <a:ext cx="1758558" cy="3586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1600" dirty="0"/>
              <a:t>Materiales</a:t>
            </a:r>
            <a:endParaRPr lang="es-ES" sz="2400" dirty="0"/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>
          <a:xfrm>
            <a:off x="528182" y="1726930"/>
            <a:ext cx="2693325" cy="3395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600" dirty="0"/>
              <a:t>Propiedades termo-ópticas</a:t>
            </a:r>
          </a:p>
        </p:txBody>
      </p:sp>
      <p:sp>
        <p:nvSpPr>
          <p:cNvPr id="12" name="Marcador de pie de página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Instituto Universitario de Microgravedad 'Ignacio da Riva'</a:t>
            </a:r>
            <a:endParaRPr lang="es-ES" dirty="0"/>
          </a:p>
        </p:txBody>
      </p:sp>
      <p:sp>
        <p:nvSpPr>
          <p:cNvPr id="13" name="Marcador de número de diapositiva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D6697A-A31C-4DF7-BDEE-7FA2B2EB0A39}" type="slidenum">
              <a:rPr lang="en-US" smtClean="0"/>
              <a:t>15</a:t>
            </a:fld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167" y="2065451"/>
            <a:ext cx="2347033" cy="203513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1714" y="2065451"/>
            <a:ext cx="2358286" cy="204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65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5236" y="998611"/>
            <a:ext cx="8435280" cy="972344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7"/>
            </a:pPr>
            <a:r>
              <a:rPr lang="es-ES" dirty="0"/>
              <a:t>Caso </a:t>
            </a:r>
            <a:r>
              <a:rPr lang="es-ES" dirty="0" err="1"/>
              <a:t>radiativo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42513" b="18053"/>
          <a:stretch/>
        </p:blipFill>
        <p:spPr>
          <a:xfrm>
            <a:off x="340279" y="3356992"/>
            <a:ext cx="2239541" cy="975686"/>
          </a:xfrm>
          <a:prstGeom prst="rect">
            <a:avLst/>
          </a:prstGeom>
        </p:spPr>
      </p:pic>
      <p:sp>
        <p:nvSpPr>
          <p:cNvPr id="11" name="Marcador de pie de página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Instituto Universitario de Microgravedad 'Ignacio da Riva'</a:t>
            </a:r>
            <a:endParaRPr lang="es-ES" dirty="0"/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D6697A-A31C-4DF7-BDEE-7FA2B2EB0A39}" type="slidenum">
              <a:rPr lang="en-US" smtClean="0"/>
              <a:t>16</a:t>
            </a:fld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C2980BE-32F8-400C-A07A-55A9CFF0F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696383"/>
            <a:ext cx="3219899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93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Marcador de contenido"/>
          <p:cNvSpPr txBox="1">
            <a:spLocks/>
          </p:cNvSpPr>
          <p:nvPr/>
        </p:nvSpPr>
        <p:spPr>
          <a:xfrm>
            <a:off x="450776" y="1268759"/>
            <a:ext cx="4985320" cy="183987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Se ejecuta para obtener los factores de vista, </a:t>
            </a:r>
            <a:r>
              <a:rPr lang="es-ES" dirty="0" err="1"/>
              <a:t>GRs</a:t>
            </a:r>
            <a:r>
              <a:rPr lang="es-ES" dirty="0"/>
              <a:t> y las cargas del Sol (QS), Albedo (QA) e infrarrojo terrestre (QE).</a:t>
            </a:r>
          </a:p>
          <a:p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996952"/>
            <a:ext cx="3725424" cy="30154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991" y="3092941"/>
            <a:ext cx="2323355" cy="103917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1268759"/>
            <a:ext cx="2369029" cy="5346226"/>
          </a:xfrm>
          <a:prstGeom prst="rect">
            <a:avLst/>
          </a:prstGeom>
        </p:spPr>
      </p:pic>
      <p:sp>
        <p:nvSpPr>
          <p:cNvPr id="10" name="Marcador de pie de página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Instituto Universitario de Microgravedad 'Ignacio da Riva'</a:t>
            </a:r>
            <a:endParaRPr lang="es-ES" dirty="0"/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D6697A-A31C-4DF7-BDEE-7FA2B2EB0A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38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494" y="1172059"/>
            <a:ext cx="8435280" cy="972344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8"/>
            </a:pPr>
            <a:r>
              <a:rPr lang="es-ES" dirty="0"/>
              <a:t>Caso de análisis</a:t>
            </a:r>
            <a:endParaRPr lang="en-US" dirty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57200" y="1703218"/>
            <a:ext cx="7911832" cy="5594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Se selecciona el </a:t>
            </a:r>
            <a:r>
              <a:rPr lang="es-ES" dirty="0" err="1"/>
              <a:t>radiative</a:t>
            </a:r>
            <a:r>
              <a:rPr lang="es-ES" dirty="0"/>
              <a:t> case deseado: SS0</a:t>
            </a:r>
          </a:p>
          <a:p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85" y="3068960"/>
            <a:ext cx="3971925" cy="14382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2204864"/>
            <a:ext cx="3200400" cy="3448050"/>
          </a:xfrm>
          <a:prstGeom prst="rect">
            <a:avLst/>
          </a:prstGeom>
        </p:spPr>
      </p:pic>
      <p:sp>
        <p:nvSpPr>
          <p:cNvPr id="10" name="Marcador de pie de página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Instituto Universitario de Microgravedad 'Ignacio da Riva'</a:t>
            </a:r>
            <a:endParaRPr lang="es-ES" dirty="0"/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D6697A-A31C-4DF7-BDEE-7FA2B2EB0A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08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Marcador de contenido"/>
          <p:cNvSpPr txBox="1">
            <a:spLocks/>
          </p:cNvSpPr>
          <p:nvPr/>
        </p:nvSpPr>
        <p:spPr>
          <a:xfrm>
            <a:off x="450776" y="1268760"/>
            <a:ext cx="7911832" cy="11521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Se define el esquema de solución (transitorio en este caso) y se añade al bloque de ejecución.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3658250"/>
            <a:ext cx="2880320" cy="88423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765" y="2397661"/>
            <a:ext cx="2980447" cy="156118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059" y="2238996"/>
            <a:ext cx="2514480" cy="372273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765" y="4198435"/>
            <a:ext cx="2980447" cy="1831733"/>
          </a:xfrm>
          <a:prstGeom prst="rect">
            <a:avLst/>
          </a:prstGeom>
        </p:spPr>
      </p:pic>
      <p:sp>
        <p:nvSpPr>
          <p:cNvPr id="11" name="Marcador de pie de página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Instituto Universitario de Microgravedad 'Ignacio da Riva'</a:t>
            </a:r>
            <a:endParaRPr lang="es-ES" dirty="0"/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D6697A-A31C-4DF7-BDEE-7FA2B2EB0A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6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7F9EF6-4F54-4F07-9C75-80C088026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Instituto Universitario de Microgravedad 'Ignacio da Riva'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81338C-3D50-4DBE-8AA3-2238C9985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D6697A-A31C-4DF7-BDEE-7FA2B2EB0A39}" type="slidenum">
              <a:rPr lang="en-US" smtClean="0"/>
              <a:t>2</a:t>
            </a:fld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CF8AECE-D43E-47AE-A8CF-39FFD4C6B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052736"/>
            <a:ext cx="3328111" cy="5076575"/>
          </a:xfrm>
          <a:prstGeom prst="rect">
            <a:avLst/>
          </a:prstGeom>
        </p:spPr>
      </p:pic>
      <p:sp>
        <p:nvSpPr>
          <p:cNvPr id="6" name="2 Marcador de contenido">
            <a:extLst>
              <a:ext uri="{FF2B5EF4-FFF2-40B4-BE49-F238E27FC236}">
                <a16:creationId xmlns:a16="http://schemas.microsoft.com/office/drawing/2014/main" id="{931F4563-60C3-476A-A6A6-2B06079FF142}"/>
              </a:ext>
            </a:extLst>
          </p:cNvPr>
          <p:cNvSpPr txBox="1">
            <a:spLocks/>
          </p:cNvSpPr>
          <p:nvPr/>
        </p:nvSpPr>
        <p:spPr bwMode="auto">
          <a:xfrm>
            <a:off x="510979" y="2060848"/>
            <a:ext cx="540060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ES" kern="0" dirty="0"/>
              <a:t>Crear un modelo térmico matemático de un satélite sencillo.</a:t>
            </a:r>
          </a:p>
          <a:p>
            <a:endParaRPr lang="es-ES" kern="0" dirty="0"/>
          </a:p>
        </p:txBody>
      </p:sp>
      <p:sp>
        <p:nvSpPr>
          <p:cNvPr id="7" name="1 Título">
            <a:extLst>
              <a:ext uri="{FF2B5EF4-FFF2-40B4-BE49-F238E27FC236}">
                <a16:creationId xmlns:a16="http://schemas.microsoft.com/office/drawing/2014/main" id="{DFB9A959-2BE9-4D5B-9D3E-250106F43AED}"/>
              </a:ext>
            </a:extLst>
          </p:cNvPr>
          <p:cNvSpPr txBox="1">
            <a:spLocks/>
          </p:cNvSpPr>
          <p:nvPr/>
        </p:nvSpPr>
        <p:spPr>
          <a:xfrm>
            <a:off x="251520" y="1258063"/>
            <a:ext cx="8435280" cy="97234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 kern="0" dirty="0"/>
              <a:t>Contenido</a:t>
            </a:r>
            <a:endParaRPr lang="en-US" kern="0" dirty="0"/>
          </a:p>
        </p:txBody>
      </p:sp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97047AF8-9379-442C-896C-E5CA824F7B41}"/>
              </a:ext>
            </a:extLst>
          </p:cNvPr>
          <p:cNvSpPr txBox="1">
            <a:spLocks/>
          </p:cNvSpPr>
          <p:nvPr/>
        </p:nvSpPr>
        <p:spPr bwMode="auto">
          <a:xfrm>
            <a:off x="5049546" y="6080292"/>
            <a:ext cx="2665634" cy="229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ES" sz="900" kern="0" dirty="0"/>
              <a:t>Ref. ESATAN-TMS </a:t>
            </a:r>
            <a:r>
              <a:rPr lang="es-ES" sz="900" kern="0" dirty="0" err="1"/>
              <a:t>Workbench</a:t>
            </a:r>
            <a:r>
              <a:rPr lang="es-ES" sz="900" kern="0" dirty="0"/>
              <a:t> </a:t>
            </a:r>
            <a:r>
              <a:rPr lang="es-ES" sz="900" kern="0" dirty="0" err="1"/>
              <a:t>user</a:t>
            </a:r>
            <a:r>
              <a:rPr lang="es-ES" sz="900" kern="0" dirty="0"/>
              <a:t> manual</a:t>
            </a:r>
          </a:p>
        </p:txBody>
      </p:sp>
    </p:spTree>
    <p:extLst>
      <p:ext uri="{BB962C8B-B14F-4D97-AF65-F5344CB8AC3E}">
        <p14:creationId xmlns:p14="http://schemas.microsoft.com/office/powerpoint/2010/main" val="1632745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Marcador de contenido"/>
          <p:cNvSpPr txBox="1">
            <a:spLocks/>
          </p:cNvSpPr>
          <p:nvPr/>
        </p:nvSpPr>
        <p:spPr>
          <a:xfrm>
            <a:off x="450776" y="1268760"/>
            <a:ext cx="7932862" cy="19442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Se seleccionan las condiciones de contorno, que en este caso son las potencias disipadas.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789039"/>
            <a:ext cx="2933700" cy="5143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2593652"/>
            <a:ext cx="3171825" cy="3419475"/>
          </a:xfrm>
          <a:prstGeom prst="rect">
            <a:avLst/>
          </a:prstGeom>
        </p:spPr>
      </p:pic>
      <p:sp>
        <p:nvSpPr>
          <p:cNvPr id="9" name="Marcador de pie de página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Instituto Universitario de Microgravedad 'Ignacio da Riva'</a:t>
            </a:r>
            <a:endParaRPr lang="es-ES" dirty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D6697A-A31C-4DF7-BDEE-7FA2B2EB0A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01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Marcador de contenido"/>
          <p:cNvSpPr txBox="1">
            <a:spLocks/>
          </p:cNvSpPr>
          <p:nvPr/>
        </p:nvSpPr>
        <p:spPr>
          <a:xfrm>
            <a:off x="450776" y="1268760"/>
            <a:ext cx="8369696" cy="26642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Se pide que incluya los </a:t>
            </a:r>
            <a:r>
              <a:rPr lang="es-ES" dirty="0" err="1"/>
              <a:t>los</a:t>
            </a:r>
            <a:r>
              <a:rPr lang="es-ES" dirty="0"/>
              <a:t> flujos solar, albedo e infrarrojo y se pone número a los nodos de contorno (ambiente e inactivo).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780928"/>
            <a:ext cx="3152775" cy="3409950"/>
          </a:xfrm>
          <a:prstGeom prst="rect">
            <a:avLst/>
          </a:prstGeom>
        </p:spPr>
      </p:pic>
      <p:sp>
        <p:nvSpPr>
          <p:cNvPr id="8" name="Marcador de pie de página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Instituto Universitario de Microgravedad 'Ignacio da Riva'</a:t>
            </a:r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D6697A-A31C-4DF7-BDEE-7FA2B2EB0A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7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5285" y="1079092"/>
            <a:ext cx="7886700" cy="648071"/>
          </a:xfrm>
        </p:spPr>
        <p:txBody>
          <a:bodyPr/>
          <a:lstStyle/>
          <a:p>
            <a:pPr marL="742950" indent="-742950">
              <a:buFont typeface="+mj-lt"/>
              <a:buAutoNum type="arabicPeriod" startAt="9"/>
            </a:pPr>
            <a:r>
              <a:rPr lang="es-ES" dirty="0"/>
              <a:t>Visualización de resultados</a:t>
            </a: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251520" y="1738514"/>
            <a:ext cx="7911832" cy="1152128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Los resultados se guardan en un archivo TMD y se configura su visualización haciendo doble </a:t>
            </a:r>
            <a:r>
              <a:rPr lang="es-ES" dirty="0" err="1"/>
              <a:t>click</a:t>
            </a:r>
            <a:r>
              <a:rPr lang="es-ES" dirty="0"/>
              <a:t> en el archivo.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414" y="2890642"/>
            <a:ext cx="3511559" cy="295885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043" y="2668035"/>
            <a:ext cx="2101358" cy="357639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049299"/>
            <a:ext cx="2221830" cy="3191445"/>
          </a:xfrm>
          <a:prstGeom prst="rect">
            <a:avLst/>
          </a:prstGeom>
        </p:spPr>
      </p:pic>
      <p:sp>
        <p:nvSpPr>
          <p:cNvPr id="11" name="Marcador de pie de página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Instituto Universitario de Microgravedad 'Ignacio da Riva'</a:t>
            </a:r>
            <a:endParaRPr lang="es-ES" dirty="0"/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D6697A-A31C-4DF7-BDEE-7FA2B2EB0A3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57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457" y="2060848"/>
            <a:ext cx="5478685" cy="369118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20" y="2463770"/>
            <a:ext cx="2969256" cy="1262261"/>
          </a:xfrm>
          <a:prstGeom prst="rect">
            <a:avLst/>
          </a:prstGeom>
        </p:spPr>
      </p:pic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Instituto Universitario de Microgravedad 'Ignacio da Riva'</a:t>
            </a:r>
            <a:endParaRPr lang="es-ES" dirty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D6697A-A31C-4DF7-BDEE-7FA2B2EB0A3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26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52D7B0F-3014-4C9D-B832-6D9E65F48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0224" y="2636912"/>
            <a:ext cx="3434236" cy="2568123"/>
          </a:xfrm>
          <a:prstGeom prst="rect">
            <a:avLst/>
          </a:prstGeom>
        </p:spPr>
      </p:pic>
      <p:sp>
        <p:nvSpPr>
          <p:cNvPr id="12" name="Marcador de pie de página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Instituto Universitario de Microgravedad 'Ignacio da Riva'</a:t>
            </a:r>
            <a:endParaRPr lang="es-ES" dirty="0"/>
          </a:p>
        </p:txBody>
      </p:sp>
      <p:sp>
        <p:nvSpPr>
          <p:cNvPr id="13" name="Marcador de número de diapositiva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D6697A-A31C-4DF7-BDEE-7FA2B2EB0A39}" type="slidenum">
              <a:rPr lang="en-US" smtClean="0"/>
              <a:t>24</a:t>
            </a:fld>
            <a:endParaRPr lang="en-U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DF4D0BFA-DDCD-49F9-8199-84F8636FA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541" y="1844824"/>
            <a:ext cx="1832728" cy="36000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E26BA7D-4CE9-4F32-A08F-892778CA9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256" y="1844824"/>
            <a:ext cx="1747059" cy="3600000"/>
          </a:xfrm>
          <a:prstGeom prst="rect">
            <a:avLst/>
          </a:prstGeom>
        </p:spPr>
      </p:pic>
      <p:sp>
        <p:nvSpPr>
          <p:cNvPr id="17" name="1 Título">
            <a:extLst>
              <a:ext uri="{FF2B5EF4-FFF2-40B4-BE49-F238E27FC236}">
                <a16:creationId xmlns:a16="http://schemas.microsoft.com/office/drawing/2014/main" id="{6E44DF5E-6AF0-40C9-8006-7A8E10593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85" y="1166793"/>
            <a:ext cx="8435280" cy="972344"/>
          </a:xfrm>
        </p:spPr>
        <p:txBody>
          <a:bodyPr>
            <a:normAutofit/>
          </a:bodyPr>
          <a:lstStyle/>
          <a:p>
            <a:r>
              <a:rPr lang="en-US" dirty="0"/>
              <a:t>10. </a:t>
            </a:r>
            <a:r>
              <a:rPr lang="en-US" dirty="0" err="1"/>
              <a:t>Radiador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276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52D7B0F-3014-4C9D-B832-6D9E65F48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0224" y="2388694"/>
            <a:ext cx="3434236" cy="3064559"/>
          </a:xfrm>
          <a:prstGeom prst="rect">
            <a:avLst/>
          </a:prstGeom>
        </p:spPr>
      </p:pic>
      <p:sp>
        <p:nvSpPr>
          <p:cNvPr id="12" name="Marcador de pie de página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Instituto Universitario de Microgravedad 'Ignacio da Riva'</a:t>
            </a:r>
            <a:endParaRPr lang="es-ES" dirty="0"/>
          </a:p>
        </p:txBody>
      </p:sp>
      <p:sp>
        <p:nvSpPr>
          <p:cNvPr id="13" name="Marcador de número de diapositiva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D6697A-A31C-4DF7-BDEE-7FA2B2EB0A39}" type="slidenum">
              <a:rPr lang="en-US" smtClean="0"/>
              <a:t>25</a:t>
            </a:fld>
            <a:endParaRPr lang="en-U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E26BA7D-4CE9-4F32-A08F-892778CA9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0112" y="1484784"/>
            <a:ext cx="1801061" cy="4736127"/>
          </a:xfrm>
          <a:prstGeom prst="rect">
            <a:avLst/>
          </a:prstGeom>
        </p:spPr>
      </p:pic>
      <p:sp>
        <p:nvSpPr>
          <p:cNvPr id="19" name="1 Título">
            <a:extLst>
              <a:ext uri="{FF2B5EF4-FFF2-40B4-BE49-F238E27FC236}">
                <a16:creationId xmlns:a16="http://schemas.microsoft.com/office/drawing/2014/main" id="{6345A76D-37EA-4BDB-8D90-96F2F78D7E08}"/>
              </a:ext>
            </a:extLst>
          </p:cNvPr>
          <p:cNvSpPr txBox="1">
            <a:spLocks/>
          </p:cNvSpPr>
          <p:nvPr/>
        </p:nvSpPr>
        <p:spPr>
          <a:xfrm>
            <a:off x="520685" y="1166793"/>
            <a:ext cx="8435280" cy="972344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/>
              <a:t>11. </a:t>
            </a:r>
            <a:r>
              <a:rPr lang="en-US" dirty="0" err="1"/>
              <a:t>Nodo</a:t>
            </a:r>
            <a:r>
              <a:rPr lang="en-US" dirty="0"/>
              <a:t> no </a:t>
            </a:r>
            <a:r>
              <a:rPr lang="en-US" dirty="0" err="1"/>
              <a:t>geométrico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476427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52D7B0F-3014-4C9D-B832-6D9E65F48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4495" y="2388694"/>
            <a:ext cx="3085694" cy="3064559"/>
          </a:xfrm>
          <a:prstGeom prst="rect">
            <a:avLst/>
          </a:prstGeom>
        </p:spPr>
      </p:pic>
      <p:sp>
        <p:nvSpPr>
          <p:cNvPr id="12" name="Marcador de pie de página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Instituto Universitario de Microgravedad 'Ignacio da Riva'</a:t>
            </a:r>
            <a:endParaRPr lang="es-ES" dirty="0"/>
          </a:p>
        </p:txBody>
      </p:sp>
      <p:sp>
        <p:nvSpPr>
          <p:cNvPr id="13" name="Marcador de número de diapositiva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D6697A-A31C-4DF7-BDEE-7FA2B2EB0A39}" type="slidenum">
              <a:rPr lang="en-US" smtClean="0"/>
              <a:t>26</a:t>
            </a:fld>
            <a:endParaRPr lang="en-U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E26BA7D-4CE9-4F32-A08F-892778CA9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8881" y="2480973"/>
            <a:ext cx="2028638" cy="28800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201066BB-49EF-49BE-A8B4-D8209B859FA3}"/>
              </a:ext>
            </a:extLst>
          </p:cNvPr>
          <p:cNvSpPr txBox="1">
            <a:spLocks/>
          </p:cNvSpPr>
          <p:nvPr/>
        </p:nvSpPr>
        <p:spPr>
          <a:xfrm>
            <a:off x="520685" y="1166793"/>
            <a:ext cx="8435280" cy="972344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/>
              <a:t>12. </a:t>
            </a:r>
            <a:r>
              <a:rPr lang="en-US" dirty="0" err="1"/>
              <a:t>Acoplamiento</a:t>
            </a:r>
            <a:r>
              <a:rPr lang="en-US" dirty="0"/>
              <a:t> </a:t>
            </a:r>
            <a:r>
              <a:rPr lang="en-US" dirty="0" err="1"/>
              <a:t>conductivo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09364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273180"/>
            <a:ext cx="8435280" cy="972344"/>
          </a:xfrm>
        </p:spPr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s-ES" dirty="0"/>
              <a:t>Definición de materiales y propiedades termo-ópticas</a:t>
            </a:r>
            <a:endParaRPr lang="en-US" dirty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196737" y="2389540"/>
            <a:ext cx="8229600" cy="1080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800" dirty="0"/>
              <a:t>Definir los materiales (</a:t>
            </a:r>
            <a:r>
              <a:rPr lang="es-ES" sz="1800" dirty="0" err="1"/>
              <a:t>Bulk</a:t>
            </a:r>
            <a:r>
              <a:rPr lang="es-ES" sz="1800" dirty="0"/>
              <a:t>): introduciendo nombre, densidad, calor específico y conductividad en unidades del S.I.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67382"/>
              </p:ext>
            </p:extLst>
          </p:nvPr>
        </p:nvGraphicFramePr>
        <p:xfrm>
          <a:off x="3770020" y="3455814"/>
          <a:ext cx="528632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4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9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5342"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Bulk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Density (kg/m</a:t>
                      </a:r>
                      <a:r>
                        <a:rPr lang="en-US" sz="1600" baseline="30000" noProof="0" dirty="0"/>
                        <a:t>3</a:t>
                      </a:r>
                      <a:r>
                        <a:rPr lang="en-US" sz="1600" baseline="0" noProof="0" dirty="0"/>
                        <a:t>)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Specific Heat (J/</a:t>
                      </a:r>
                      <a:r>
                        <a:rPr lang="en-US" sz="1600" noProof="0" dirty="0" err="1"/>
                        <a:t>kgK</a:t>
                      </a:r>
                      <a:r>
                        <a:rPr lang="en-US" sz="1600" noProof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Conductivity (W/</a:t>
                      </a:r>
                      <a:r>
                        <a:rPr lang="en-US" sz="1600" noProof="0" dirty="0" err="1"/>
                        <a:t>mK</a:t>
                      </a:r>
                      <a:r>
                        <a:rPr lang="en-US" sz="1600" noProof="0" dirty="0"/>
                        <a:t>)</a:t>
                      </a:r>
                      <a:r>
                        <a:rPr lang="en-US" sz="1600" baseline="0" noProof="0" dirty="0"/>
                        <a:t> </a:t>
                      </a:r>
                      <a:endParaRPr lang="en-US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33">
                <a:tc>
                  <a:txBody>
                    <a:bodyPr/>
                    <a:lstStyle/>
                    <a:p>
                      <a:r>
                        <a:rPr lang="en-US" noProof="0" dirty="0"/>
                        <a:t>Al_6061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2700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33">
                <a:tc>
                  <a:txBody>
                    <a:bodyPr/>
                    <a:lstStyle/>
                    <a:p>
                      <a:r>
                        <a:rPr lang="en-US" noProof="0" dirty="0" err="1"/>
                        <a:t>MLI_foil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33">
                <a:tc>
                  <a:txBody>
                    <a:bodyPr/>
                    <a:lstStyle/>
                    <a:p>
                      <a:r>
                        <a:rPr lang="en-US" noProof="0" dirty="0"/>
                        <a:t>GaAs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5300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37" y="3658431"/>
            <a:ext cx="1133475" cy="10953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207" y="3481880"/>
            <a:ext cx="1809750" cy="1447800"/>
          </a:xfrm>
          <a:prstGeom prst="rect">
            <a:avLst/>
          </a:prstGeom>
        </p:spPr>
      </p:pic>
      <p:cxnSp>
        <p:nvCxnSpPr>
          <p:cNvPr id="15" name="Conector recto de flecha 14"/>
          <p:cNvCxnSpPr>
            <a:stCxn id="11" idx="3"/>
            <a:endCxn id="12" idx="1"/>
          </p:cNvCxnSpPr>
          <p:nvPr/>
        </p:nvCxnSpPr>
        <p:spPr>
          <a:xfrm flipV="1">
            <a:off x="1330212" y="4205780"/>
            <a:ext cx="312995" cy="339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pie de página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Instituto Universitario de Microgravedad 'Ignacio da Riva'</a:t>
            </a:r>
            <a:endParaRPr lang="es-ES" dirty="0"/>
          </a:p>
        </p:txBody>
      </p:sp>
      <p:sp>
        <p:nvSpPr>
          <p:cNvPr id="16" name="Marcador de número de diapositiva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D6697A-A31C-4DF7-BDEE-7FA2B2EB0A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5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700808"/>
            <a:ext cx="8229600" cy="913656"/>
          </a:xfrm>
        </p:spPr>
        <p:txBody>
          <a:bodyPr/>
          <a:lstStyle/>
          <a:p>
            <a:r>
              <a:rPr lang="es-ES" sz="2000" dirty="0"/>
              <a:t>Definir propiedades ópticas (</a:t>
            </a:r>
            <a:r>
              <a:rPr lang="es-ES" sz="2000" dirty="0" err="1"/>
              <a:t>Optical</a:t>
            </a:r>
            <a:r>
              <a:rPr lang="es-ES" sz="2000" dirty="0"/>
              <a:t> Set): </a:t>
            </a:r>
            <a:r>
              <a:rPr lang="el-GR" sz="2000" dirty="0">
                <a:latin typeface="Calibri"/>
                <a:cs typeface="Calibri"/>
              </a:rPr>
              <a:t>α</a:t>
            </a:r>
            <a:r>
              <a:rPr lang="es-ES" sz="2000" dirty="0">
                <a:latin typeface="Calibri"/>
                <a:cs typeface="Calibri"/>
              </a:rPr>
              <a:t> y </a:t>
            </a:r>
            <a:r>
              <a:rPr lang="el-GR" sz="2000" dirty="0">
                <a:latin typeface="Calibri"/>
                <a:cs typeface="Calibri"/>
              </a:rPr>
              <a:t>ε</a:t>
            </a:r>
            <a:r>
              <a:rPr lang="es-ES" sz="2000" dirty="0"/>
              <a:t> </a:t>
            </a:r>
          </a:p>
          <a:p>
            <a:endParaRPr lang="en-US" sz="2000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495368"/>
              </p:ext>
            </p:extLst>
          </p:nvPr>
        </p:nvGraphicFramePr>
        <p:xfrm>
          <a:off x="2426628" y="2614464"/>
          <a:ext cx="387938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Optical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Calibri"/>
                          <a:cs typeface="Calibri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Calibri"/>
                          <a:cs typeface="Calibri"/>
                        </a:rPr>
                        <a:t>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Black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Low_e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Solar_Cells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787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Kapton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659322"/>
                  </a:ext>
                </a:extLst>
              </a:tr>
            </a:tbl>
          </a:graphicData>
        </a:graphic>
      </p:graphicFrame>
      <p:sp>
        <p:nvSpPr>
          <p:cNvPr id="13" name="Marcador de pie de página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Instituto Universitario de Microgravedad 'Ignacio da Riva'</a:t>
            </a:r>
            <a:endParaRPr lang="es-ES" dirty="0"/>
          </a:p>
        </p:txBody>
      </p:sp>
      <p:sp>
        <p:nvSpPr>
          <p:cNvPr id="16" name="Marcador de número de diapositiva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D6697A-A31C-4DF7-BDEE-7FA2B2EB0A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96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046907"/>
            <a:ext cx="8435280" cy="653901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s-ES" dirty="0"/>
              <a:t>Construcción de la geometría</a:t>
            </a:r>
            <a:endParaRPr lang="en-US" dirty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194240" y="2027015"/>
            <a:ext cx="7906152" cy="19442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800" dirty="0"/>
              <a:t>Se construyen los tres elementos básicos de la figura con distintas estrategias</a:t>
            </a:r>
          </a:p>
          <a:p>
            <a:endParaRPr 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656" y="2574552"/>
            <a:ext cx="5120208" cy="3659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Marcador de pie de página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Instituto Universitario de Microgravedad 'Ignacio da Riva'</a:t>
            </a:r>
            <a:endParaRPr lang="es-ES" dirty="0"/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D6697A-A31C-4DF7-BDEE-7FA2B2EB0A39}" type="slidenum">
              <a:rPr lang="en-US" smtClean="0"/>
              <a:t>5</a:t>
            </a:fld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3B6AF2-7ADC-4B0B-89CC-212A038C1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804" y="4516000"/>
            <a:ext cx="1438476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65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Marcador de contenido"/>
          <p:cNvSpPr txBox="1">
            <a:spLocks/>
          </p:cNvSpPr>
          <p:nvPr/>
        </p:nvSpPr>
        <p:spPr>
          <a:xfrm>
            <a:off x="472068" y="1241746"/>
            <a:ext cx="8199864" cy="1080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Body_a</a:t>
            </a:r>
            <a:endParaRPr lang="en-US" dirty="0"/>
          </a:p>
          <a:p>
            <a:pPr marL="594360" lvl="2" indent="0">
              <a:buNone/>
            </a:pPr>
            <a:r>
              <a:rPr lang="en-US" dirty="0" err="1"/>
              <a:t>Definición</a:t>
            </a:r>
            <a:r>
              <a:rPr lang="en-US" dirty="0"/>
              <a:t> de la </a:t>
            </a:r>
            <a:r>
              <a:rPr lang="en-US" dirty="0" err="1"/>
              <a:t>geometría</a:t>
            </a:r>
            <a:endParaRPr lang="en-US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Instituto Universitario de Microgravedad 'Ignacio da Riva'</a:t>
            </a:r>
            <a:endParaRPr lang="es-ES" dirty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D6697A-A31C-4DF7-BDEE-7FA2B2EB0A39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696591"/>
              </p:ext>
            </p:extLst>
          </p:nvPr>
        </p:nvGraphicFramePr>
        <p:xfrm>
          <a:off x="548600" y="2194134"/>
          <a:ext cx="371003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093">
                  <a:extLst>
                    <a:ext uri="{9D8B030D-6E8A-4147-A177-3AD203B41FA5}">
                      <a16:colId xmlns:a16="http://schemas.microsoft.com/office/drawing/2014/main" val="2164696132"/>
                    </a:ext>
                  </a:extLst>
                </a:gridCol>
                <a:gridCol w="1699945">
                  <a:extLst>
                    <a:ext uri="{9D8B030D-6E8A-4147-A177-3AD203B41FA5}">
                      <a16:colId xmlns:a16="http://schemas.microsoft.com/office/drawing/2014/main" val="4158226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5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Geometry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err="1"/>
                        <a:t>Body_a</a:t>
                      </a:r>
                      <a:endParaRPr lang="en-US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38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6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Defined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532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height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58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400" noProof="0" dirty="0" err="1"/>
                        <a:t>xmax</a:t>
                      </a:r>
                      <a:r>
                        <a:rPr lang="en-US" sz="1400" noProof="0" dirty="0"/>
                        <a:t>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43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err="1"/>
                        <a:t>ymax</a:t>
                      </a:r>
                      <a:r>
                        <a:rPr lang="en-US" sz="1400" noProof="0" dirty="0"/>
                        <a:t>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1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39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893919"/>
                  </a:ext>
                </a:extLst>
              </a:tr>
            </a:tbl>
          </a:graphicData>
        </a:graphic>
      </p:graphicFrame>
      <p:pic>
        <p:nvPicPr>
          <p:cNvPr id="15" name="Imagen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2404598"/>
            <a:ext cx="3439005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57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Marcador de contenido"/>
          <p:cNvSpPr txBox="1">
            <a:spLocks/>
          </p:cNvSpPr>
          <p:nvPr/>
        </p:nvSpPr>
        <p:spPr>
          <a:xfrm>
            <a:off x="548600" y="1268760"/>
            <a:ext cx="8199864" cy="8640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Instituto Universitario de Microgravedad 'Ignacio da Riva'</a:t>
            </a:r>
            <a:endParaRPr lang="es-ES" dirty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D6697A-A31C-4DF7-BDEE-7FA2B2EB0A39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711476"/>
              </p:ext>
            </p:extLst>
          </p:nvPr>
        </p:nvGraphicFramePr>
        <p:xfrm>
          <a:off x="547856" y="2323688"/>
          <a:ext cx="371003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093">
                  <a:extLst>
                    <a:ext uri="{9D8B030D-6E8A-4147-A177-3AD203B41FA5}">
                      <a16:colId xmlns:a16="http://schemas.microsoft.com/office/drawing/2014/main" val="2164696132"/>
                    </a:ext>
                  </a:extLst>
                </a:gridCol>
                <a:gridCol w="1699945">
                  <a:extLst>
                    <a:ext uri="{9D8B030D-6E8A-4147-A177-3AD203B41FA5}">
                      <a16:colId xmlns:a16="http://schemas.microsoft.com/office/drawing/2014/main" val="4158226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5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Nº</a:t>
                      </a:r>
                      <a:r>
                        <a:rPr lang="en-US" sz="1400" baseline="0" noProof="0" dirty="0"/>
                        <a:t> of faces direction 1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38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Nº</a:t>
                      </a:r>
                      <a:r>
                        <a:rPr lang="en-US" sz="1400" baseline="0" noProof="0" dirty="0"/>
                        <a:t> of faces direction 2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6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Nº</a:t>
                      </a:r>
                      <a:r>
                        <a:rPr lang="en-US" sz="1400" baseline="0" noProof="0" dirty="0"/>
                        <a:t> of faces direction 3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532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Surface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58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1400" noProof="0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err="1"/>
                        <a:t>Body_a_MLI</a:t>
                      </a:r>
                      <a:endParaRPr lang="en-US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43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1400" noProof="0" dirty="0"/>
                        <a:t>Optical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err="1"/>
                        <a:t>Low_e</a:t>
                      </a:r>
                      <a:endParaRPr lang="en-US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39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Surface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82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1400" noProof="0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err="1"/>
                        <a:t>Body_a_int</a:t>
                      </a:r>
                      <a:endParaRPr lang="en-US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72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1400" noProof="0" dirty="0"/>
                        <a:t>Optical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Black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372047"/>
                  </a:ext>
                </a:extLst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655551"/>
              </p:ext>
            </p:extLst>
          </p:nvPr>
        </p:nvGraphicFramePr>
        <p:xfrm>
          <a:off x="4572000" y="2323316"/>
          <a:ext cx="371003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093">
                  <a:extLst>
                    <a:ext uri="{9D8B030D-6E8A-4147-A177-3AD203B41FA5}">
                      <a16:colId xmlns:a16="http://schemas.microsoft.com/office/drawing/2014/main" val="2164696132"/>
                    </a:ext>
                  </a:extLst>
                </a:gridCol>
                <a:gridCol w="1699945">
                  <a:extLst>
                    <a:ext uri="{9D8B030D-6E8A-4147-A177-3AD203B41FA5}">
                      <a16:colId xmlns:a16="http://schemas.microsoft.com/office/drawing/2014/main" val="4158226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5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400" noProof="0" dirty="0"/>
                        <a:t>Composition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DUAL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8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S1 – 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err="1"/>
                        <a:t>MLI_Foil</a:t>
                      </a:r>
                      <a:endParaRPr lang="en-US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822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1400" noProof="0" dirty="0"/>
                        <a:t>S1</a:t>
                      </a:r>
                      <a:r>
                        <a:rPr lang="en-US" sz="1400" baseline="0" noProof="0" dirty="0"/>
                        <a:t> </a:t>
                      </a:r>
                      <a:r>
                        <a:rPr lang="en-US" sz="1400" noProof="0" dirty="0"/>
                        <a:t>– Thickness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0.0005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85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S2 – 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Al_6061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373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1400" noProof="0" dirty="0"/>
                        <a:t>S2</a:t>
                      </a:r>
                      <a:r>
                        <a:rPr lang="en-US" sz="1400" baseline="0" noProof="0" dirty="0"/>
                        <a:t> </a:t>
                      </a:r>
                      <a:r>
                        <a:rPr lang="en-US" sz="1400" noProof="0" dirty="0"/>
                        <a:t>– Thickness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43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Through Conductance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1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1400" noProof="0" dirty="0"/>
                        <a:t>Calculation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EFFECTIVE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39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1400" noProof="0" dirty="0"/>
                        <a:t>Emittance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893919"/>
                  </a:ext>
                </a:extLst>
              </a:tr>
            </a:tbl>
          </a:graphicData>
        </a:graphic>
      </p:graphicFrame>
      <p:sp>
        <p:nvSpPr>
          <p:cNvPr id="12" name="2 Marcador de contenido"/>
          <p:cNvSpPr txBox="1">
            <a:spLocks/>
          </p:cNvSpPr>
          <p:nvPr/>
        </p:nvSpPr>
        <p:spPr>
          <a:xfrm>
            <a:off x="548600" y="1268760"/>
            <a:ext cx="1791152" cy="6480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Body_a</a:t>
            </a:r>
            <a:endParaRPr lang="en-US" sz="2800" dirty="0"/>
          </a:p>
        </p:txBody>
      </p:sp>
      <p:sp>
        <p:nvSpPr>
          <p:cNvPr id="2" name="Rectángulo 1"/>
          <p:cNvSpPr/>
          <p:nvPr/>
        </p:nvSpPr>
        <p:spPr>
          <a:xfrm>
            <a:off x="2402874" y="1377642"/>
            <a:ext cx="6417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Se introduce el mallado, las propiedades de cada cara, el material y el espesor</a:t>
            </a:r>
          </a:p>
        </p:txBody>
      </p:sp>
    </p:spTree>
    <p:extLst>
      <p:ext uri="{BB962C8B-B14F-4D97-AF65-F5344CB8AC3E}">
        <p14:creationId xmlns:p14="http://schemas.microsoft.com/office/powerpoint/2010/main" val="321441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Marcador de contenido"/>
          <p:cNvSpPr txBox="1">
            <a:spLocks/>
          </p:cNvSpPr>
          <p:nvPr/>
        </p:nvSpPr>
        <p:spPr>
          <a:xfrm>
            <a:off x="472068" y="1241746"/>
            <a:ext cx="8199864" cy="1080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Body_b</a:t>
            </a:r>
            <a:endParaRPr lang="en-US" dirty="0"/>
          </a:p>
          <a:p>
            <a:pPr marL="594360" lvl="2" indent="0">
              <a:buNone/>
            </a:pPr>
            <a:r>
              <a:rPr lang="en-US" dirty="0" err="1"/>
              <a:t>Definición</a:t>
            </a:r>
            <a:r>
              <a:rPr lang="en-US" dirty="0"/>
              <a:t> de la </a:t>
            </a:r>
            <a:r>
              <a:rPr lang="en-US" dirty="0" err="1"/>
              <a:t>geometría</a:t>
            </a:r>
            <a:endParaRPr lang="en-US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Instituto Universitario de Microgravedad 'Ignacio da Riva'</a:t>
            </a:r>
            <a:endParaRPr lang="es-ES" dirty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D6697A-A31C-4DF7-BDEE-7FA2B2EB0A39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38378"/>
              </p:ext>
            </p:extLst>
          </p:nvPr>
        </p:nvGraphicFramePr>
        <p:xfrm>
          <a:off x="548600" y="2194134"/>
          <a:ext cx="371003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093">
                  <a:extLst>
                    <a:ext uri="{9D8B030D-6E8A-4147-A177-3AD203B41FA5}">
                      <a16:colId xmlns:a16="http://schemas.microsoft.com/office/drawing/2014/main" val="2164696132"/>
                    </a:ext>
                  </a:extLst>
                </a:gridCol>
                <a:gridCol w="1699945">
                  <a:extLst>
                    <a:ext uri="{9D8B030D-6E8A-4147-A177-3AD203B41FA5}">
                      <a16:colId xmlns:a16="http://schemas.microsoft.com/office/drawing/2014/main" val="4158226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5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Geometry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err="1"/>
                        <a:t>Body_b</a:t>
                      </a:r>
                      <a:endParaRPr lang="en-US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38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6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Defined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532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height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58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400" noProof="0" dirty="0" err="1"/>
                        <a:t>xmax</a:t>
                      </a:r>
                      <a:r>
                        <a:rPr lang="en-US" sz="1400" noProof="0" dirty="0"/>
                        <a:t>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43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err="1"/>
                        <a:t>ymax</a:t>
                      </a:r>
                      <a:r>
                        <a:rPr lang="en-US" sz="1400" noProof="0" dirty="0"/>
                        <a:t>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1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400" noProof="0" dirty="0" err="1"/>
                        <a:t>Tansformation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39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1400" noProof="0" dirty="0"/>
                        <a:t>X</a:t>
                      </a:r>
                      <a:r>
                        <a:rPr lang="en-US" sz="1400" baseline="0" noProof="0" dirty="0"/>
                        <a:t> Distance (m)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89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1400" noProof="0" dirty="0"/>
                        <a:t>Y Distance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2.001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854183"/>
                  </a:ext>
                </a:extLst>
              </a:tr>
            </a:tbl>
          </a:graphicData>
        </a:graphic>
      </p:graphicFrame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068960"/>
            <a:ext cx="3274293" cy="222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Marcador de contenido"/>
          <p:cNvSpPr txBox="1">
            <a:spLocks/>
          </p:cNvSpPr>
          <p:nvPr/>
        </p:nvSpPr>
        <p:spPr>
          <a:xfrm>
            <a:off x="548600" y="1268760"/>
            <a:ext cx="8199864" cy="8640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Instituto Universitario de Microgravedad 'Ignacio da Riva'</a:t>
            </a:r>
            <a:endParaRPr lang="es-ES" dirty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D6697A-A31C-4DF7-BDEE-7FA2B2EB0A39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276255"/>
              </p:ext>
            </p:extLst>
          </p:nvPr>
        </p:nvGraphicFramePr>
        <p:xfrm>
          <a:off x="547856" y="2323688"/>
          <a:ext cx="371003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093">
                  <a:extLst>
                    <a:ext uri="{9D8B030D-6E8A-4147-A177-3AD203B41FA5}">
                      <a16:colId xmlns:a16="http://schemas.microsoft.com/office/drawing/2014/main" val="2164696132"/>
                    </a:ext>
                  </a:extLst>
                </a:gridCol>
                <a:gridCol w="1699945">
                  <a:extLst>
                    <a:ext uri="{9D8B030D-6E8A-4147-A177-3AD203B41FA5}">
                      <a16:colId xmlns:a16="http://schemas.microsoft.com/office/drawing/2014/main" val="4158226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5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Nº</a:t>
                      </a:r>
                      <a:r>
                        <a:rPr lang="en-US" sz="1400" baseline="0" noProof="0" dirty="0"/>
                        <a:t> of faces direction 1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38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Nº</a:t>
                      </a:r>
                      <a:r>
                        <a:rPr lang="en-US" sz="1400" baseline="0" noProof="0" dirty="0"/>
                        <a:t> of faces direction 2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6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Nº</a:t>
                      </a:r>
                      <a:r>
                        <a:rPr lang="en-US" sz="1400" baseline="0" noProof="0" dirty="0"/>
                        <a:t> of faces direction 3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532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Surface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58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1400" noProof="0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err="1"/>
                        <a:t>Body_b_MLI</a:t>
                      </a:r>
                      <a:endParaRPr lang="en-US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43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1400" noProof="0" dirty="0"/>
                        <a:t>Optical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err="1"/>
                        <a:t>Low_e</a:t>
                      </a:r>
                      <a:endParaRPr lang="en-US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39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Surface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82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1400" noProof="0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err="1"/>
                        <a:t>Body_b_int</a:t>
                      </a:r>
                      <a:endParaRPr lang="en-US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72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1400" noProof="0" dirty="0"/>
                        <a:t>Optical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Black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372047"/>
                  </a:ext>
                </a:extLst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275906"/>
              </p:ext>
            </p:extLst>
          </p:nvPr>
        </p:nvGraphicFramePr>
        <p:xfrm>
          <a:off x="4572000" y="2323316"/>
          <a:ext cx="371003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093">
                  <a:extLst>
                    <a:ext uri="{9D8B030D-6E8A-4147-A177-3AD203B41FA5}">
                      <a16:colId xmlns:a16="http://schemas.microsoft.com/office/drawing/2014/main" val="2164696132"/>
                    </a:ext>
                  </a:extLst>
                </a:gridCol>
                <a:gridCol w="1699945">
                  <a:extLst>
                    <a:ext uri="{9D8B030D-6E8A-4147-A177-3AD203B41FA5}">
                      <a16:colId xmlns:a16="http://schemas.microsoft.com/office/drawing/2014/main" val="4158226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5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400" noProof="0" dirty="0"/>
                        <a:t>Composition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DUAL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8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S1 – 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err="1"/>
                        <a:t>MLI_Foil</a:t>
                      </a:r>
                      <a:endParaRPr lang="en-US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822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1400" noProof="0" dirty="0"/>
                        <a:t>S1</a:t>
                      </a:r>
                      <a:r>
                        <a:rPr lang="en-US" sz="1400" baseline="0" noProof="0" dirty="0"/>
                        <a:t> </a:t>
                      </a:r>
                      <a:r>
                        <a:rPr lang="en-US" sz="1400" noProof="0" dirty="0"/>
                        <a:t>– Thickness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0.0005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85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S2 – 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Al_6061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373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1400" noProof="0" dirty="0"/>
                        <a:t>S2</a:t>
                      </a:r>
                      <a:r>
                        <a:rPr lang="en-US" sz="1400" baseline="0" noProof="0" dirty="0"/>
                        <a:t> </a:t>
                      </a:r>
                      <a:r>
                        <a:rPr lang="en-US" sz="1400" noProof="0" dirty="0"/>
                        <a:t>– Thickness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43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Through Conductance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1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1400" noProof="0" dirty="0"/>
                        <a:t>Calculation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EFFECTIVE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39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1400" noProof="0" dirty="0"/>
                        <a:t>Emittance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893919"/>
                  </a:ext>
                </a:extLst>
              </a:tr>
            </a:tbl>
          </a:graphicData>
        </a:graphic>
      </p:graphicFrame>
      <p:sp>
        <p:nvSpPr>
          <p:cNvPr id="12" name="2 Marcador de contenido"/>
          <p:cNvSpPr txBox="1">
            <a:spLocks/>
          </p:cNvSpPr>
          <p:nvPr/>
        </p:nvSpPr>
        <p:spPr>
          <a:xfrm>
            <a:off x="548600" y="1268760"/>
            <a:ext cx="1791152" cy="6480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Body_b</a:t>
            </a:r>
            <a:endParaRPr lang="en-US" sz="2800" dirty="0"/>
          </a:p>
        </p:txBody>
      </p:sp>
      <p:sp>
        <p:nvSpPr>
          <p:cNvPr id="2" name="Rectángulo 1"/>
          <p:cNvSpPr/>
          <p:nvPr/>
        </p:nvSpPr>
        <p:spPr>
          <a:xfrm>
            <a:off x="2402875" y="137764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Se introduce el mallado, las propiedades de cada cara, el material y el espesor</a:t>
            </a:r>
          </a:p>
        </p:txBody>
      </p:sp>
    </p:spTree>
    <p:extLst>
      <p:ext uri="{BB962C8B-B14F-4D97-AF65-F5344CB8AC3E}">
        <p14:creationId xmlns:p14="http://schemas.microsoft.com/office/powerpoint/2010/main" val="31218476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_presentaciones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odo TimesNR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í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a_presentaciones" id="{D62E00DF-B87A-4BD2-B083-886922514CE7}" vid="{2CAD6EE0-96BD-4AFC-B17A-91D3E11C978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D77BBEDE7E292418764F69484D94F7D" ma:contentTypeVersion="3" ma:contentTypeDescription="Crear nuevo documento." ma:contentTypeScope="" ma:versionID="8b9da975b8790bff5aaae14d688312b8">
  <xsd:schema xmlns:xsd="http://www.w3.org/2001/XMLSchema" xmlns:xs="http://www.w3.org/2001/XMLSchema" xmlns:p="http://schemas.microsoft.com/office/2006/metadata/properties" xmlns:ns2="8d1ebcae-f553-482e-8cce-40b03cc7a9a4" targetNamespace="http://schemas.microsoft.com/office/2006/metadata/properties" ma:root="true" ma:fieldsID="8cd3ee23fe03e03e474895c77acacadb" ns2:_="">
    <xsd:import namespace="8d1ebcae-f553-482e-8cce-40b03cc7a9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1ebcae-f553-482e-8cce-40b03cc7a9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E318F4-3978-4BA6-899D-D78015C68E4C}"/>
</file>

<file path=customXml/itemProps2.xml><?xml version="1.0" encoding="utf-8"?>
<ds:datastoreItem xmlns:ds="http://schemas.openxmlformats.org/officeDocument/2006/customXml" ds:itemID="{C9D2D9C1-7F7F-402A-93E0-C5D5B11CACDA}"/>
</file>

<file path=customXml/itemProps3.xml><?xml version="1.0" encoding="utf-8"?>
<ds:datastoreItem xmlns:ds="http://schemas.openxmlformats.org/officeDocument/2006/customXml" ds:itemID="{190FB109-8998-49F1-878F-F9143B321193}"/>
</file>

<file path=docProps/app.xml><?xml version="1.0" encoding="utf-8"?>
<Properties xmlns="http://schemas.openxmlformats.org/officeDocument/2006/extended-properties" xmlns:vt="http://schemas.openxmlformats.org/officeDocument/2006/docPropsVTypes">
  <Template>Tema_presentaciones</Template>
  <TotalTime>16084</TotalTime>
  <Words>965</Words>
  <Application>Microsoft Office PowerPoint</Application>
  <PresentationFormat>Presentación en pantalla (4:3)</PresentationFormat>
  <Paragraphs>279</Paragraphs>
  <Slides>26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2" baseType="lpstr">
      <vt:lpstr>Arial</vt:lpstr>
      <vt:lpstr>Calibri</vt:lpstr>
      <vt:lpstr>Times New Roman</vt:lpstr>
      <vt:lpstr>Wingdings</vt:lpstr>
      <vt:lpstr>Wingdings 3</vt:lpstr>
      <vt:lpstr>Tema_presentaciones</vt:lpstr>
      <vt:lpstr>Modelado térmico de un satélite básico</vt:lpstr>
      <vt:lpstr>Presentación de PowerPoint</vt:lpstr>
      <vt:lpstr>Definición de materiales y propiedades termo-ópticas</vt:lpstr>
      <vt:lpstr>Presentación de PowerPoint</vt:lpstr>
      <vt:lpstr>Construcción de la geometría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Agrupación y movimiento del panel </vt:lpstr>
      <vt:lpstr>Condiciones de contorno</vt:lpstr>
      <vt:lpstr>Generación de interfaces conductivas</vt:lpstr>
      <vt:lpstr>Comprobación del modelo</vt:lpstr>
      <vt:lpstr>Caso radiativo</vt:lpstr>
      <vt:lpstr>Presentación de PowerPoint</vt:lpstr>
      <vt:lpstr>Caso de análisis</vt:lpstr>
      <vt:lpstr>Presentación de PowerPoint</vt:lpstr>
      <vt:lpstr>Presentación de PowerPoint</vt:lpstr>
      <vt:lpstr>Presentación de PowerPoint</vt:lpstr>
      <vt:lpstr>Visualización de resultados</vt:lpstr>
      <vt:lpstr>Presentación de PowerPoint</vt:lpstr>
      <vt:lpstr>10. Radiador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térmico de un satélite con Esatan-TMS</dc:title>
  <dc:creator>Natalia</dc:creator>
  <cp:lastModifiedBy>Alejandro Soler</cp:lastModifiedBy>
  <cp:revision>151</cp:revision>
  <cp:lastPrinted>2021-04-13T06:50:58Z</cp:lastPrinted>
  <dcterms:created xsi:type="dcterms:W3CDTF">2015-04-21T12:42:08Z</dcterms:created>
  <dcterms:modified xsi:type="dcterms:W3CDTF">2021-04-13T07:02:59Z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0x0101009D77BBEDE7E292418764F69484D94F7D</vt:lpwstr>
  </property>
</Properties>
</file>