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</p:sldMasterIdLst>
  <p:notesMasterIdLst>
    <p:notesMasterId r:id="rId13"/>
  </p:notesMasterIdLst>
  <p:sldIdLst>
    <p:sldId id="256" r:id="rId5"/>
    <p:sldId id="257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9EC5D-3440-4FEB-935A-CC0E92D7044E}" v="1" dt="2021-04-17T15:53:1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RAMIRO AGUIRRE" userId="S::m.ramiroa@alumnos.upm.es::ca2494d5-401a-417d-96ac-0cbff772ec52" providerId="AD" clId="Web-{8609EC5D-3440-4FEB-935A-CC0E92D7044E}"/>
    <pc:docChg chg="modSld">
      <pc:chgData name="MIGUEL RAMIRO AGUIRRE" userId="S::m.ramiroa@alumnos.upm.es::ca2494d5-401a-417d-96ac-0cbff772ec52" providerId="AD" clId="Web-{8609EC5D-3440-4FEB-935A-CC0E92D7044E}" dt="2021-04-17T15:53:13.279" v="0" actId="1076"/>
      <pc:docMkLst>
        <pc:docMk/>
      </pc:docMkLst>
      <pc:sldChg chg="modSp">
        <pc:chgData name="MIGUEL RAMIRO AGUIRRE" userId="S::m.ramiroa@alumnos.upm.es::ca2494d5-401a-417d-96ac-0cbff772ec52" providerId="AD" clId="Web-{8609EC5D-3440-4FEB-935A-CC0E92D7044E}" dt="2021-04-17T15:53:13.279" v="0" actId="1076"/>
        <pc:sldMkLst>
          <pc:docMk/>
          <pc:sldMk cId="2141119834" sldId="283"/>
        </pc:sldMkLst>
        <pc:spChg chg="mod">
          <ac:chgData name="MIGUEL RAMIRO AGUIRRE" userId="S::m.ramiroa@alumnos.upm.es::ca2494d5-401a-417d-96ac-0cbff772ec52" providerId="AD" clId="Web-{8609EC5D-3440-4FEB-935A-CC0E92D7044E}" dt="2021-04-17T15:53:13.279" v="0" actId="1076"/>
          <ac:spMkLst>
            <pc:docMk/>
            <pc:sldMk cId="2141119834" sldId="2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27F6D-4E01-4231-87E5-F39424D5EC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1283-CF71-473E-9ECD-A21E0F9BB8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A1688BA-0A9E-4247-899B-B153042BEED1}" type="datetime1">
              <a:rPr lang="en-US" smtClean="0"/>
              <a:t>4/17/2021</a:t>
            </a:fld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BEC8-E291-43D1-8D7B-815618A73651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TCM, MUSE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78EF-3C6F-436C-B1B8-F816D045CC8A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TCM, MUSE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9CB7-4554-49C9-A602-462182518CF6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5877C9B-1317-491F-9988-9105242E83E3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TCM, MUSE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278C-0FF8-4029-BBE8-BB746DA73A58}" type="datetime1">
              <a:rPr lang="en-US" smtClean="0"/>
              <a:t>4/17/2021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CFC4-E264-437B-B171-00364900B581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TCM, MUSE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CE20-80A4-4282-AAC7-CF726BA004A3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4C70-3979-4E36-BF00-09F93AEAA130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FFA-C01E-49DF-99C5-BDC3B1119633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TCM, MUSE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C9AF-3B35-42BD-9B8A-03660F127870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TCM, MUSE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3EEB25-4890-48B4-82CB-7833BA82E8AA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TCM, MUSE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D6697A-A31C-4DF7-BDEE-7FA2B2EB0A39}" type="slidenum">
              <a:rPr lang="en-US" smtClean="0"/>
              <a:t>‹Nº›</a:t>
            </a:fld>
            <a:endParaRPr lang="en-U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7033592" cy="990600"/>
          </a:xfrm>
        </p:spPr>
        <p:txBody>
          <a:bodyPr>
            <a:normAutofit fontScale="90000"/>
          </a:bodyPr>
          <a:lstStyle/>
          <a:p>
            <a:r>
              <a:rPr lang="es-ES" dirty="0"/>
              <a:t>Ejercicio: Diseño térmico preliminar de un </a:t>
            </a:r>
            <a:r>
              <a:rPr lang="es-ES" dirty="0" err="1"/>
              <a:t>microsatélite</a:t>
            </a:r>
            <a:r>
              <a:rPr lang="es-ES" dirty="0"/>
              <a:t> con ESATAN-TMS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72369" y="5229200"/>
            <a:ext cx="6858000" cy="464790"/>
          </a:xfrm>
        </p:spPr>
        <p:txBody>
          <a:bodyPr/>
          <a:lstStyle/>
          <a:p>
            <a:r>
              <a:rPr lang="es-ES" sz="1800" dirty="0">
                <a:solidFill>
                  <a:srgbClr val="FF0000"/>
                </a:solidFill>
              </a:rPr>
              <a:t>MUSE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8720"/>
            <a:ext cx="46672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Enunciado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176464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térmico preliminar de un satélite en órbita LEO circular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heliosíncrona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 contener una caja electrónica, un telescopio infrarrojo y otros dos equipos no especificados.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los 4 consumen la potencia media extraída por los paneles durante la órbita.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Mantener los equipos a sus temperaturas de funcionamiento durante toda la órbita.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modos de funcionamiento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operacional. Los cuatro elementos funcionado.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supervivencia (opcional). Sólo disipa la caja electrónica un 50% de la potencia disipada en el modo operacional. Los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heaters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utilizados podrán consumir un máximo del 25 % de la potencia total disponible.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 Recomendaciones (geometría)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6333" y="1719562"/>
            <a:ext cx="8424936" cy="439248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Disposición interior con una, dos o tres bandejas para albergar equipos.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Modelar la caja electrónica y el telescopio con 2-4 nodos cada uno. Las otras dos cargas de pago con un nodo no geométrico cada una.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Panel solar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Materiales y propiedades ópticas pueden ser extraídos del tutorial. Se valorará búsqueda externa.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Recomendaciones (órbita)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Al menos 8 posiciones orbitales.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Apuntamiento el que se desee de manera que se maximice la potencia extraída por los paneles solares con una cara (telescopio) siempre mirando a la Tierra.</a:t>
            </a:r>
          </a:p>
          <a:p>
            <a:pPr>
              <a:spcBef>
                <a:spcPts val="18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 Recomendaciones (potencia)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87156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Factor de empaquetamiento de las células solares entre 0.6 y 0.9.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Rendimiento de las células entre 0.2 y 0.3.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Cálculo de la potencia media obtenida en una órbita mediante el flujo solar incidente sobre las células solares promediado para las distintas posiciones orbitales y multiplicado por los factores de empaquetamiento y rendimiento.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Modo operacional</a:t>
            </a:r>
          </a:p>
          <a:p>
            <a:pPr lvl="1"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La potencia producida se puede disipar de forma constante entre los 4 equipos del satélite. Distribuir de forma razonada.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Modo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survival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Pueden usarse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heaters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5. Recomendaciones (Linear </a:t>
            </a:r>
            <a:r>
              <a:rPr lang="es-ES" dirty="0" err="1"/>
              <a:t>Conductors</a:t>
            </a:r>
            <a:r>
              <a:rPr lang="es-ES" dirty="0"/>
              <a:t>)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Generar los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GLs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automáticos que detecta ESATAN y procesarlos (especificando el tipo y la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ES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de valor típico entre 200 y 500 W/m</a:t>
            </a:r>
            <a:r>
              <a:rPr lang="es-E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K en cada caso).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Chequear aquellos nodos que deberían tener contacto y que ESATAN no detecta para escribir aparte un fichero con el valor de estos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GLs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Imprescindible que haya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GLs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entre las partes externas e internas de la estructura, entre las bandejas y los equipos que están alojados sobre ellas.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6. Recomendaciones (análisis)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Se elije un esquema de solución transitorio que arroje al menos el doble de instantes en los que muestra resultados que el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radiativo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y con solución cíclica.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Número de nodo ambiente 999999 y nodo inactivo 999998.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El archivo del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model.d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debe contener toda la información.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7.Entrega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46449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Fecha: 21 de mayo de 2021</a:t>
            </a: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Entrega </a:t>
            </a:r>
          </a:p>
          <a:p>
            <a:pPr lvl="1"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En el enlace habilitado en Moodle (desde una </a:t>
            </a:r>
            <a:r>
              <a:rPr lang="es-ES">
                <a:latin typeface="Times New Roman" pitchFamily="18" charset="0"/>
                <a:cs typeface="Times New Roman" pitchFamily="18" charset="0"/>
              </a:rPr>
              <a:t>semana antes)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Un zip que contenga:	</a:t>
            </a:r>
          </a:p>
          <a:p>
            <a:pPr lvl="1"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Informe muy resumido del diseño propuesto y los cambios posteriores para cumplir el requisito (y su justificación si la hubiese).</a:t>
            </a:r>
          </a:p>
          <a:p>
            <a:pPr lvl="1">
              <a:spcBef>
                <a:spcPts val="1800"/>
              </a:spcBef>
            </a:pPr>
            <a:r>
              <a:rPr lang="es-ES" dirty="0">
                <a:latin typeface="Times New Roman" pitchFamily="18" charset="0"/>
                <a:cs typeface="Times New Roman" pitchFamily="18" charset="0"/>
              </a:rPr>
              <a:t>Modelo con el formato: GMM en .erg (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Model→Export→Geometry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), TMM en una carpeta que incluya todos los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achivos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.d y .data empleados (../ ESATAN-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TMS_Models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/ ”Nombre del modelo” / 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/ ”Nombre del análisis”) y los resultados en otra carpeta incluyendo .</a:t>
            </a:r>
            <a:r>
              <a:rPr lang="es-ES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, .TMD, .log y gráfica de la variación de temperatura de las diferentes partes del satélite.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697A-A31C-4DF7-BDEE-7FA2B2EB0A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77BBEDE7E292418764F69484D94F7D" ma:contentTypeVersion="3" ma:contentTypeDescription="Crear nuevo documento." ma:contentTypeScope="" ma:versionID="8b9da975b8790bff5aaae14d688312b8">
  <xsd:schema xmlns:xsd="http://www.w3.org/2001/XMLSchema" xmlns:xs="http://www.w3.org/2001/XMLSchema" xmlns:p="http://schemas.microsoft.com/office/2006/metadata/properties" xmlns:ns2="8d1ebcae-f553-482e-8cce-40b03cc7a9a4" targetNamespace="http://schemas.microsoft.com/office/2006/metadata/properties" ma:root="true" ma:fieldsID="8cd3ee23fe03e03e474895c77acacadb" ns2:_="">
    <xsd:import namespace="8d1ebcae-f553-482e-8cce-40b03cc7a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ebcae-f553-482e-8cce-40b03cc7a9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DBC795-D4A2-40CD-9CD5-B30E203EE8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D2C8D8-8915-43B9-8B83-3EE223860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3F3234-0F5B-4B50-BD9D-EAFB6F1D3F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1ebcae-f553-482e-8cce-40b03cc7a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2405</TotalTime>
  <Words>593</Words>
  <Application>Microsoft Office PowerPoint</Application>
  <PresentationFormat>Presentación en pantalla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Origen</vt:lpstr>
      <vt:lpstr>Ejercicio: Diseño térmico preliminar de un microsatélite con ESATAN-TMS</vt:lpstr>
      <vt:lpstr>1. Enunciado</vt:lpstr>
      <vt:lpstr>2. Recomendaciones (geometría) </vt:lpstr>
      <vt:lpstr>3. Recomendaciones (órbita) </vt:lpstr>
      <vt:lpstr>4. Recomendaciones (potencia) </vt:lpstr>
      <vt:lpstr>5. Recomendaciones (Linear Conductors) </vt:lpstr>
      <vt:lpstr>6. Recomendaciones (análisis) </vt:lpstr>
      <vt:lpstr>7.Entrega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térmico de un satélite con Esatan-TMS</dc:title>
  <dc:creator/>
  <cp:lastModifiedBy>Alejandro Soler</cp:lastModifiedBy>
  <cp:revision>78</cp:revision>
  <dcterms:created xsi:type="dcterms:W3CDTF">2015-04-21T12:42:08Z</dcterms:created>
  <dcterms:modified xsi:type="dcterms:W3CDTF">2021-04-17T15:53:13Z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0x0101009D77BBEDE7E292418764F69484D94F7D</vt:lpwstr>
  </property>
</Properties>
</file>