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8" r:id="rId4"/>
    <p:sldId id="257" r:id="rId5"/>
    <p:sldId id="260" r:id="rId6"/>
    <p:sldId id="262" r:id="rId7"/>
    <p:sldId id="261" r:id="rId8"/>
    <p:sldId id="263" r:id="rId9"/>
    <p:sldId id="272" r:id="rId10"/>
    <p:sldId id="285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6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3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7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9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4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3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6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10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94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570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81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915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5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0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5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7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D078D-A0BA-414F-8DD3-C5C9A2CE58B4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C9F04E-CCF8-44D8-A2F0-A86D7157B7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courses.science.psu.edu/statprogram/r" TargetMode="External"/><Relationship Id="rId3" Type="http://schemas.openxmlformats.org/officeDocument/2006/relationships/hyperlink" Target="http://www.rstudio.com/products/rstudio/download/" TargetMode="External"/><Relationship Id="rId7" Type="http://schemas.openxmlformats.org/officeDocument/2006/relationships/hyperlink" Target="http://data.princeton.edu/R/readingData.html" TargetMode="External"/><Relationship Id="rId2" Type="http://schemas.openxmlformats.org/officeDocument/2006/relationships/hyperlink" Target="http://cran.r-project.org/bin/windows/base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datacamp.com/home" TargetMode="External"/><Relationship Id="rId5" Type="http://schemas.openxmlformats.org/officeDocument/2006/relationships/hyperlink" Target="http://www.r-tutor.com/r-introduction" TargetMode="External"/><Relationship Id="rId4" Type="http://schemas.openxmlformats.org/officeDocument/2006/relationships/hyperlink" Target="http://www.rdatamining.com/home" TargetMode="External"/><Relationship Id="rId9" Type="http://schemas.openxmlformats.org/officeDocument/2006/relationships/hyperlink" Target="http://ccckmit.wikidot.com/r:basi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mcdm.ntcu.edu.tw/jieba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ineseJeibaR_Tsao.R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sentiment_analysis_chinese.R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sentiment_analysis_chinese_ML.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24/lec/sentiment.pdf" TargetMode="External"/><Relationship Id="rId2" Type="http://schemas.openxmlformats.org/officeDocument/2006/relationships/hyperlink" Target="https://www.cs.uic.edu/~liub/FBS/sentiment-analysis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lore.qsrinternational.com/cn-free-trial-download/" TargetMode="External"/><Relationship Id="rId2" Type="http://schemas.openxmlformats.org/officeDocument/2006/relationships/hyperlink" Target="https://chrome.google.com/webstore/detail/ncapture/lgomjifbpjfhpodjhihemafahhmegbek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Sentiment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 smtClean="0"/>
              <a:t>Concept, Application, and Implementation </a:t>
            </a:r>
            <a:endParaRPr lang="en-US" altLang="zh-TW" sz="3200" dirty="0" smtClean="0"/>
          </a:p>
          <a:p>
            <a:r>
              <a:rPr lang="en-US" altLang="zh-TW" sz="3200" dirty="0" smtClean="0"/>
              <a:t>in 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Language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99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分析區隔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與句子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2195" y="1844824"/>
            <a:ext cx="8517488" cy="488285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59496" y="3645024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2999656" y="3422154"/>
            <a:ext cx="2592288" cy="864096"/>
          </a:xfrm>
          <a:prstGeom prst="wedgeRoundRectCallout">
            <a:avLst>
              <a:gd name="adj1" fmla="val -63023"/>
              <a:gd name="adj2" fmla="val 417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打開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分析軟體</a:t>
            </a:r>
          </a:p>
        </p:txBody>
      </p:sp>
    </p:spTree>
    <p:extLst>
      <p:ext uri="{BB962C8B-B14F-4D97-AF65-F5344CB8AC3E}">
        <p14:creationId xmlns:p14="http://schemas.microsoft.com/office/powerpoint/2010/main" val="39822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1021" y="1556792"/>
            <a:ext cx="9136979" cy="53012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711625" y="2996952"/>
            <a:ext cx="3099853" cy="432048"/>
          </a:xfrm>
          <a:prstGeom prst="wedgeRoundRectCallout">
            <a:avLst>
              <a:gd name="adj1" fmla="val -58180"/>
              <a:gd name="adj2" fmla="val 417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步驟一：開啟一個新計畫</a:t>
            </a:r>
          </a:p>
        </p:txBody>
      </p:sp>
    </p:spTree>
    <p:extLst>
      <p:ext uri="{BB962C8B-B14F-4D97-AF65-F5344CB8AC3E}">
        <p14:creationId xmlns:p14="http://schemas.microsoft.com/office/powerpoint/2010/main" val="30714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3118" y="1556792"/>
            <a:ext cx="9114882" cy="53012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568148" y="4207396"/>
            <a:ext cx="3099853" cy="432048"/>
          </a:xfrm>
          <a:prstGeom prst="wedgeRoundRectCallout">
            <a:avLst>
              <a:gd name="adj1" fmla="val -58180"/>
              <a:gd name="adj2" fmla="val 417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步驟二：輸入新計畫名稱</a:t>
            </a:r>
          </a:p>
        </p:txBody>
      </p:sp>
    </p:spTree>
    <p:extLst>
      <p:ext uri="{BB962C8B-B14F-4D97-AF65-F5344CB8AC3E}">
        <p14:creationId xmlns:p14="http://schemas.microsoft.com/office/powerpoint/2010/main" val="11106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701" y="1556792"/>
            <a:ext cx="9132299" cy="5301208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007768" y="1124744"/>
            <a:ext cx="6408712" cy="432048"/>
          </a:xfrm>
          <a:prstGeom prst="wedgeRoundRectCallout">
            <a:avLst>
              <a:gd name="adj1" fmla="val -40372"/>
              <a:gd name="adj2" fmla="val 1317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步驟三：從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From Other Sources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Ncapture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載下的網頁</a:t>
            </a:r>
          </a:p>
        </p:txBody>
      </p:sp>
    </p:spTree>
    <p:extLst>
      <p:ext uri="{BB962C8B-B14F-4D97-AF65-F5344CB8AC3E}">
        <p14:creationId xmlns:p14="http://schemas.microsoft.com/office/powerpoint/2010/main" val="188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964" y="1556792"/>
            <a:ext cx="9145036" cy="53012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744072" y="3068960"/>
            <a:ext cx="3240360" cy="432048"/>
          </a:xfrm>
          <a:prstGeom prst="wedgeRoundRectCallout">
            <a:avLst>
              <a:gd name="adj1" fmla="val -94283"/>
              <a:gd name="adj2" fmla="val -1809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步驟四：選擇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NCapture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0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28800"/>
            <a:ext cx="9144000" cy="522920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76120" y="3284984"/>
            <a:ext cx="3491880" cy="432048"/>
          </a:xfrm>
          <a:prstGeom prst="wedgeRoundRectCallout">
            <a:avLst>
              <a:gd name="adj1" fmla="val -62222"/>
              <a:gd name="adj2" fmla="val -514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步驟五：選擇我們要得網頁資訊</a:t>
            </a:r>
          </a:p>
        </p:txBody>
      </p:sp>
    </p:spTree>
    <p:extLst>
      <p:ext uri="{BB962C8B-B14F-4D97-AF65-F5344CB8AC3E}">
        <p14:creationId xmlns:p14="http://schemas.microsoft.com/office/powerpoint/2010/main" val="1637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556792"/>
            <a:ext cx="9144000" cy="53012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871864" y="2251042"/>
            <a:ext cx="5076056" cy="432048"/>
          </a:xfrm>
          <a:prstGeom prst="wedgeRoundRectCallout">
            <a:avLst>
              <a:gd name="adj1" fmla="val -65637"/>
              <a:gd name="adj2" fmla="val 223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步驟六：取得區隔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、名稱、文字等等</a:t>
            </a:r>
          </a:p>
        </p:txBody>
      </p:sp>
    </p:spTree>
    <p:extLst>
      <p:ext uri="{BB962C8B-B14F-4D97-AF65-F5344CB8AC3E}">
        <p14:creationId xmlns:p14="http://schemas.microsoft.com/office/powerpoint/2010/main" val="3777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4" y="1484784"/>
            <a:ext cx="9174286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4223792" y="3140968"/>
            <a:ext cx="3923928" cy="432048"/>
          </a:xfrm>
          <a:prstGeom prst="wedgeRoundRectCallout">
            <a:avLst>
              <a:gd name="adj1" fmla="val 50120"/>
              <a:gd name="adj2" fmla="val -2181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步驟八：右鍵選擇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Export Dataset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6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Nvivo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區隔程式碼內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36" y="1484784"/>
            <a:ext cx="9172964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4799856" y="1056366"/>
            <a:ext cx="5868144" cy="432048"/>
          </a:xfrm>
          <a:prstGeom prst="wedgeRoundRectCallout">
            <a:avLst>
              <a:gd name="adj1" fmla="val -52050"/>
              <a:gd name="adj2" fmla="val 2039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步驟九：圈選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Export Options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內容以供後續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分析用</a:t>
            </a:r>
          </a:p>
        </p:txBody>
      </p:sp>
      <p:sp>
        <p:nvSpPr>
          <p:cNvPr id="4" name="橢圓 3"/>
          <p:cNvSpPr/>
          <p:nvPr/>
        </p:nvSpPr>
        <p:spPr>
          <a:xfrm>
            <a:off x="4871864" y="2996952"/>
            <a:ext cx="360040" cy="21602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871864" y="3149352"/>
            <a:ext cx="576064" cy="21602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39717" y="4149080"/>
            <a:ext cx="57606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39717" y="4301480"/>
            <a:ext cx="752227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51985" y="4157464"/>
            <a:ext cx="752227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104385" y="4309864"/>
            <a:ext cx="752227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621418" y="4653136"/>
            <a:ext cx="752227" cy="19204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5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22" y="1937703"/>
            <a:ext cx="68589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Definition of Sentiment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en-US" altLang="zh-TW" sz="3200" dirty="0" smtClean="0"/>
              <a:t>Also </a:t>
            </a:r>
            <a:r>
              <a:rPr lang="en-US" altLang="zh-TW" sz="3200" dirty="0"/>
              <a:t>known as </a:t>
            </a:r>
            <a:r>
              <a:rPr lang="en-US" altLang="zh-TW" sz="3200" b="1" dirty="0"/>
              <a:t>opinion mining</a:t>
            </a:r>
            <a:r>
              <a:rPr lang="en-US" altLang="zh-TW" sz="3200" dirty="0"/>
              <a:t>: to understand the attitude of a speaker or a writer with respect to some topic </a:t>
            </a:r>
          </a:p>
          <a:p>
            <a:pPr marL="0" indent="0">
              <a:buNone/>
            </a:pPr>
            <a:r>
              <a:rPr lang="en-US" altLang="zh-TW" sz="3200" dirty="0"/>
              <a:t>– The attitude may be their judgment or evaluation, their affective state or the intended emotional communication </a:t>
            </a:r>
          </a:p>
          <a:p>
            <a:pPr marL="0" indent="0">
              <a:buNone/>
            </a:pPr>
            <a:r>
              <a:rPr lang="en-US" altLang="zh-TW" sz="3200" dirty="0"/>
              <a:t>– Most popular classification of sentiment: positive or negative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00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Sentiment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Implementation in R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1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Language </a:t>
            </a:r>
            <a:r>
              <a:rPr lang="zh-TW" altLang="en-US" dirty="0" smtClean="0"/>
              <a:t>相關資源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執行環境與函數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"/>
              </a:rPr>
              <a:t>Step 1:</a:t>
            </a:r>
          </a:p>
          <a:p>
            <a:pPr lvl="1"/>
            <a:r>
              <a:rPr lang="en-US" altLang="zh-TW" dirty="0" smtClean="0">
                <a:hlinkClick r:id=""/>
              </a:rPr>
              <a:t>R </a:t>
            </a:r>
            <a:r>
              <a:rPr lang="en-US" altLang="zh-TW" dirty="0">
                <a:hlinkClick r:id="rId2"/>
              </a:rPr>
              <a:t>Language Download</a:t>
            </a:r>
            <a:endParaRPr lang="en-US" altLang="zh-TW" dirty="0"/>
          </a:p>
          <a:p>
            <a:endParaRPr lang="en-US" altLang="zh-TW" dirty="0" smtClean="0">
              <a:hlinkClick r:id=""/>
            </a:endParaRPr>
          </a:p>
          <a:p>
            <a:r>
              <a:rPr lang="en-US" altLang="zh-TW" dirty="0" smtClean="0">
                <a:hlinkClick r:id=""/>
              </a:rPr>
              <a:t>Step 2:</a:t>
            </a:r>
          </a:p>
          <a:p>
            <a:pPr lvl="1"/>
            <a:r>
              <a:rPr lang="en-US" altLang="zh-TW" dirty="0" smtClean="0">
                <a:hlinkClick r:id=""/>
              </a:rPr>
              <a:t>R </a:t>
            </a:r>
            <a:r>
              <a:rPr lang="en-US" altLang="zh-TW" dirty="0">
                <a:hlinkClick r:id="rId3"/>
              </a:rPr>
              <a:t>Studio </a:t>
            </a:r>
            <a:r>
              <a:rPr lang="en-US" altLang="zh-TW" dirty="0" smtClean="0">
                <a:hlinkClick r:id="rId3"/>
              </a:rPr>
              <a:t>Download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Step3:</a:t>
            </a:r>
          </a:p>
          <a:p>
            <a:pPr lvl="1"/>
            <a:r>
              <a:rPr lang="zh-TW" altLang="en-US" dirty="0" smtClean="0"/>
              <a:t>中文段字</a:t>
            </a:r>
            <a:r>
              <a:rPr lang="en-US" altLang="zh-TW" dirty="0" err="1" smtClean="0"/>
              <a:t>Jeiba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en-US" altLang="zh-TW" dirty="0" smtClean="0"/>
              <a:t>Step4:</a:t>
            </a:r>
          </a:p>
          <a:p>
            <a:pPr lvl="1"/>
            <a:r>
              <a:rPr lang="zh-TW" altLang="en-US" dirty="0" smtClean="0"/>
              <a:t>中文情緒分</a:t>
            </a:r>
            <a:r>
              <a:rPr lang="zh-TW" altLang="en-US" dirty="0"/>
              <a:t>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rId4"/>
              </a:rPr>
              <a:t>R and Data Mining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R </a:t>
            </a:r>
            <a:r>
              <a:rPr lang="en-US" altLang="zh-TW" dirty="0" err="1" smtClean="0">
                <a:hlinkClick r:id="rId5"/>
              </a:rPr>
              <a:t>Turtorial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Introduction R online course</a:t>
            </a:r>
            <a:endParaRPr lang="en-US" altLang="zh-TW" dirty="0" smtClean="0"/>
          </a:p>
          <a:p>
            <a:r>
              <a:rPr lang="en-US" altLang="zh-TW" b="1" dirty="0" smtClean="0">
                <a:hlinkClick r:id="rId7"/>
              </a:rPr>
              <a:t>Introduction to R - Princeton University</a:t>
            </a:r>
            <a:endParaRPr lang="en-US" altLang="zh-TW" b="1" dirty="0" smtClean="0"/>
          </a:p>
          <a:p>
            <a:r>
              <a:rPr lang="en-US" altLang="zh-TW" dirty="0" smtClean="0">
                <a:hlinkClick r:id="rId8"/>
              </a:rPr>
              <a:t>R Statistics</a:t>
            </a:r>
            <a:endParaRPr lang="en-US" altLang="zh-TW" dirty="0" smtClean="0"/>
          </a:p>
          <a:p>
            <a:r>
              <a:rPr lang="en-US" altLang="zh-TW" dirty="0" smtClean="0">
                <a:hlinkClick r:id="rId9"/>
              </a:rPr>
              <a:t>R </a:t>
            </a:r>
            <a:r>
              <a:rPr lang="zh-TW" altLang="en-US" dirty="0" smtClean="0">
                <a:hlinkClick r:id="rId9"/>
              </a:rPr>
              <a:t>中文教學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中文情緒分析網站範例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http://mcdm.ntcu.edu.tw/jieba/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(中文情緒分析軟體介紹</a:t>
            </a:r>
            <a:r>
              <a:rPr lang="zh-TW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http://dailyview.tw/ (網路溫度計)</a:t>
            </a:r>
            <a:endParaRPr lang="zh-TW" altLang="zh-TW" sz="800" dirty="0"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http://www.i-buzz.com.tw/ (口碑研究中心)</a:t>
            </a:r>
            <a:endParaRPr lang="zh-TW" altLang="zh-TW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69304"/>
            <a:ext cx="30008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zh-TW" altLang="zh-TW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-1143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中文斷句</a:t>
            </a:r>
            <a:r>
              <a:rPr lang="en-US" altLang="zh-TW" dirty="0" err="1" smtClean="0"/>
              <a:t>Jeiba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hlinkClick r:id="rId2" action="ppaction://hlinkfile"/>
              </a:rPr>
              <a:t>ChineseJeibaR_Tsao.R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8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中文情緒分析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(Without Machine Learning)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hlinkClick r:id="rId2" action="ppaction://hlinkfile"/>
              </a:rPr>
              <a:t>sentiment_analysis_Chinese.R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90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中文情緒分析範例</a:t>
            </a:r>
            <a:r>
              <a:rPr lang="en-US" altLang="zh-TW" smtClean="0"/>
              <a:t>(Machine </a:t>
            </a:r>
            <a:r>
              <a:rPr lang="en-US" altLang="zh-TW" dirty="0" smtClean="0"/>
              <a:t>Learning)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hlinkClick r:id="rId2" action="ppaction://hlinkfile"/>
              </a:rPr>
              <a:t>sentiment_analysis_chinese_ML.R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3400"/>
            <a:ext cx="10566400" cy="4445000"/>
          </a:xfrm>
        </p:spPr>
        <p:txBody>
          <a:bodyPr/>
          <a:lstStyle/>
          <a:p>
            <a:r>
              <a:rPr lang="en-US" sz="3200" dirty="0" smtClean="0"/>
              <a:t>unbelievably </a:t>
            </a:r>
            <a:r>
              <a:rPr lang="en-US" sz="3200" dirty="0"/>
              <a:t>disappointing </a:t>
            </a:r>
            <a:endParaRPr lang="en-US" sz="3200" dirty="0" smtClean="0"/>
          </a:p>
          <a:p>
            <a:r>
              <a:rPr lang="en-US" sz="3200" dirty="0" smtClean="0"/>
              <a:t>Full of </a:t>
            </a:r>
            <a:r>
              <a:rPr lang="en-US" sz="3200" dirty="0"/>
              <a:t>zany characters and richly applied satire, and some great plot </a:t>
            </a:r>
            <a:r>
              <a:rPr lang="en-US" sz="3200" dirty="0" smtClean="0"/>
              <a:t>twists</a:t>
            </a:r>
          </a:p>
          <a:p>
            <a:r>
              <a:rPr lang="en-US" sz="3200" dirty="0"/>
              <a:t> this is the greatest screwball comedy ever </a:t>
            </a:r>
            <a:r>
              <a:rPr lang="en-US" sz="3200" dirty="0" smtClean="0"/>
              <a:t>filmed</a:t>
            </a:r>
          </a:p>
          <a:p>
            <a:r>
              <a:rPr lang="en-US" sz="3200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241800"/>
            <a:ext cx="745067" cy="671509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514602"/>
            <a:ext cx="789104" cy="7111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3400"/>
            <a:ext cx="745067" cy="67150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327401"/>
            <a:ext cx="789104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Structure of Sentiment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Sentiment </a:t>
            </a:r>
            <a:r>
              <a:rPr lang="en-US" altLang="zh-TW" sz="3200" dirty="0"/>
              <a:t>= Holder + Polarity + Target </a:t>
            </a:r>
          </a:p>
          <a:p>
            <a:pPr marL="457200" lvl="1" indent="0">
              <a:buNone/>
            </a:pPr>
            <a:r>
              <a:rPr lang="en-US" altLang="zh-TW" sz="3200" dirty="0"/>
              <a:t>– </a:t>
            </a:r>
            <a:r>
              <a:rPr lang="en-US" altLang="zh-TW" sz="3200" b="1" dirty="0"/>
              <a:t>Holder: </a:t>
            </a:r>
            <a:r>
              <a:rPr lang="en-US" altLang="zh-TW" sz="3200" dirty="0"/>
              <a:t>who expresses the sentiment </a:t>
            </a:r>
          </a:p>
          <a:p>
            <a:pPr marL="457200" lvl="1" indent="0">
              <a:buNone/>
            </a:pPr>
            <a:r>
              <a:rPr lang="en-US" altLang="zh-TW" sz="3200" dirty="0"/>
              <a:t>– </a:t>
            </a:r>
            <a:r>
              <a:rPr lang="en-US" altLang="zh-TW" sz="3200" b="1" dirty="0"/>
              <a:t>Target</a:t>
            </a:r>
            <a:r>
              <a:rPr lang="en-US" altLang="zh-TW" sz="3200" dirty="0"/>
              <a:t>: what/whom the sentiment is expressed to </a:t>
            </a:r>
          </a:p>
          <a:p>
            <a:pPr marL="457200" lvl="1" indent="0">
              <a:buNone/>
            </a:pPr>
            <a:r>
              <a:rPr lang="en-US" altLang="zh-TW" sz="3200" dirty="0"/>
              <a:t>– </a:t>
            </a:r>
            <a:r>
              <a:rPr lang="en-US" altLang="zh-TW" sz="3200" b="1" dirty="0"/>
              <a:t>Polarity</a:t>
            </a:r>
            <a:r>
              <a:rPr lang="en-US" altLang="zh-TW" sz="3200" dirty="0"/>
              <a:t>: the nature of the sentiment (e.g., positive or negative) 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2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Example of Structural Analysis of Sentiment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991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                               Sentiment </a:t>
            </a:r>
            <a:r>
              <a:rPr lang="en-US" altLang="zh-TW" dirty="0"/>
              <a:t>= Holder + Polarity + Target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i="1" dirty="0"/>
              <a:t>In his recent State of the Union address, </a:t>
            </a:r>
            <a:r>
              <a:rPr lang="en-US" altLang="zh-TW" b="1" u="sng" dirty="0"/>
              <a:t>US President Bush </a:t>
            </a:r>
            <a:r>
              <a:rPr lang="en-US" altLang="zh-TW" i="1" dirty="0"/>
              <a:t>quite unexpectedly labeled </a:t>
            </a:r>
            <a:endParaRPr lang="en-US" altLang="zh-TW" i="1" dirty="0" smtClean="0"/>
          </a:p>
          <a:p>
            <a:r>
              <a:rPr lang="en-US" altLang="zh-TW" i="1" u="sng" dirty="0" smtClean="0"/>
              <a:t>Iran</a:t>
            </a:r>
            <a:r>
              <a:rPr lang="en-US" altLang="zh-TW" i="1" u="sng" dirty="0"/>
              <a:t>, Iraq, and the DPRK </a:t>
            </a:r>
            <a:r>
              <a:rPr lang="en-US" altLang="zh-TW" i="1" dirty="0"/>
              <a:t>as an “axis of evil”.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</a:t>
            </a:r>
            <a:r>
              <a:rPr lang="en-US" altLang="zh-TW" u="sng" dirty="0" smtClean="0"/>
              <a:t>Negative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5700712" y="3141345"/>
            <a:ext cx="71438" cy="1799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949190" y="3286125"/>
            <a:ext cx="1308735" cy="8401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183255" y="3066257"/>
            <a:ext cx="4634866" cy="1528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887200" cy="4445000"/>
          </a:xfrm>
        </p:spPr>
        <p:txBody>
          <a:bodyPr>
            <a:normAutofit/>
          </a:bodyPr>
          <a:lstStyle/>
          <a:p>
            <a:r>
              <a:rPr lang="en-US" sz="3600" i="1" dirty="0">
                <a:cs typeface="ＭＳ Ｐゴシック" pitchFamily="-65" charset="-128"/>
              </a:rPr>
              <a:t>Movie</a:t>
            </a:r>
            <a:r>
              <a:rPr lang="en-US" sz="36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3600" i="1" dirty="0">
                <a:cs typeface="ＭＳ Ｐゴシック" pitchFamily="-65" charset="-128"/>
              </a:rPr>
              <a:t>Products</a:t>
            </a:r>
            <a:r>
              <a:rPr lang="en-US" sz="36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3600" i="1" dirty="0">
                <a:cs typeface="ＭＳ Ｐゴシック" pitchFamily="-65" charset="-128"/>
              </a:rPr>
              <a:t>Public sentiment</a:t>
            </a:r>
            <a:r>
              <a:rPr lang="en-US" sz="36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3600" i="1" dirty="0">
                <a:cs typeface="ＭＳ Ｐゴシック" pitchFamily="-65" charset="-128"/>
              </a:rPr>
              <a:t>Politics</a:t>
            </a:r>
            <a:r>
              <a:rPr lang="en-US" sz="36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3600" i="1" dirty="0">
                <a:cs typeface="ＭＳ Ｐゴシック" pitchFamily="-65" charset="-128"/>
              </a:rPr>
              <a:t>Prediction</a:t>
            </a:r>
            <a:r>
              <a:rPr lang="en-US" sz="36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Sentiment Analysis Tutorials (Bing Lu): </a:t>
            </a:r>
            <a:r>
              <a:rPr lang="en-US" altLang="zh-TW" dirty="0" smtClean="0">
                <a:hlinkClick r:id="rId2"/>
              </a:rPr>
              <a:t>https://www.cs.uic.edu/~liub/FBS/sentiment-analysis.html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Sentiment Analysis (Dan </a:t>
            </a:r>
            <a:r>
              <a:rPr lang="en-US" altLang="zh-TW" dirty="0" err="1" smtClean="0"/>
              <a:t>Jurafsky</a:t>
            </a:r>
            <a:r>
              <a:rPr lang="en-US" altLang="zh-TW" dirty="0" smtClean="0"/>
              <a:t>): </a:t>
            </a:r>
            <a:r>
              <a:rPr lang="en-US" altLang="zh-TW" dirty="0" smtClean="0">
                <a:hlinkClick r:id="rId3"/>
              </a:rPr>
              <a:t>https://web.stanford.edu/class/cs124/lec/sentiment.pdf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Sentiment Analysis and Opinion Mining (</a:t>
            </a:r>
            <a:r>
              <a:rPr lang="en-US" altLang="zh-TW" dirty="0" err="1" smtClean="0"/>
              <a:t>Furu</a:t>
            </a:r>
            <a:r>
              <a:rPr lang="en-US" altLang="zh-TW" dirty="0" smtClean="0"/>
              <a:t> Wei):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97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網路爬蟲步驟範例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hlinkClick r:id="rId2"/>
              </a:rPr>
              <a:t>Ncapture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hlinkClick r:id="rId3"/>
              </a:rPr>
              <a:t>+ </a:t>
            </a:r>
            <a:r>
              <a:rPr lang="en-US" altLang="zh-TW" sz="2400" dirty="0" err="1" smtClean="0">
                <a:hlinkClick r:id="rId3"/>
              </a:rPr>
              <a:t>Nvivo</a:t>
            </a:r>
            <a:r>
              <a:rPr lang="en-US" altLang="zh-TW" sz="2400" dirty="0" smtClean="0">
                <a:hlinkClick r:id="rId3"/>
              </a:rPr>
              <a:t> 10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為例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777365" y="629771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/>
              <a:t>Ncapture + Nvivo 10 </a:t>
            </a:r>
            <a:r>
              <a:rPr lang="zh-TW" altLang="en-US" sz="2400" smtClean="0"/>
              <a:t>為例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0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1396" y="419507"/>
            <a:ext cx="9170864" cy="53012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168008" y="1412776"/>
            <a:ext cx="2592288" cy="540060"/>
          </a:xfrm>
          <a:prstGeom prst="wedgeRoundRectCallout">
            <a:avLst>
              <a:gd name="adj1" fmla="val 36208"/>
              <a:gd name="adj2" fmla="val 2291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檔案載為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Posts as Dataset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6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172</TotalTime>
  <Words>628</Words>
  <Application>Microsoft Office PowerPoint</Application>
  <PresentationFormat>寬螢幕</PresentationFormat>
  <Paragraphs>98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ＭＳ Ｐゴシック</vt:lpstr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HDOfficeLightV0</vt:lpstr>
      <vt:lpstr>回顧</vt:lpstr>
      <vt:lpstr>Sentiment Analysis</vt:lpstr>
      <vt:lpstr>The Definition of Sentiment Analysis</vt:lpstr>
      <vt:lpstr>Positive or negative movie review?</vt:lpstr>
      <vt:lpstr>The Structure of Sentiment Analysis</vt:lpstr>
      <vt:lpstr>The Example of Structural Analysis of Sentiment Analysis</vt:lpstr>
      <vt:lpstr>Why sentiment analysis?</vt:lpstr>
      <vt:lpstr>References</vt:lpstr>
      <vt:lpstr>網路爬蟲步驟範例</vt:lpstr>
      <vt:lpstr>PowerPoint 簡報</vt:lpstr>
      <vt:lpstr>Nvivo分析區隔IP與句子</vt:lpstr>
      <vt:lpstr>使用Nvivo區隔程式碼內ID與文字</vt:lpstr>
      <vt:lpstr>使用Nvivo區隔程式碼內ID與文字</vt:lpstr>
      <vt:lpstr>使用Nvivo區隔程式碼內ID與文字</vt:lpstr>
      <vt:lpstr>使用Nvivo區隔程式碼內ID與文字</vt:lpstr>
      <vt:lpstr>使用Nvivo區隔程式碼內ID與文字</vt:lpstr>
      <vt:lpstr>使用Nvivo區隔程式碼內ID與文字</vt:lpstr>
      <vt:lpstr>使用Nvivo區隔程式碼內ID與文字</vt:lpstr>
      <vt:lpstr>使用Nvivo區隔程式碼內ID與文字</vt:lpstr>
      <vt:lpstr>PowerPoint 簡報</vt:lpstr>
      <vt:lpstr>Sentiment Analysis</vt:lpstr>
      <vt:lpstr>R Language 相關資源(執行環境與函數)</vt:lpstr>
      <vt:lpstr>中文情緒分析網站範例</vt:lpstr>
      <vt:lpstr>中文斷句Jeiba範例</vt:lpstr>
      <vt:lpstr>中文情緒分析範例 (Without Machine Learning)</vt:lpstr>
      <vt:lpstr>中文情緒分析範例(Machine Learning)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Hsiu-Yuan TSAO</dc:creator>
  <cp:lastModifiedBy>Hsiu-Yuan TSAO</cp:lastModifiedBy>
  <cp:revision>23</cp:revision>
  <dcterms:created xsi:type="dcterms:W3CDTF">2016-08-11T12:29:52Z</dcterms:created>
  <dcterms:modified xsi:type="dcterms:W3CDTF">2016-08-14T01:29:36Z</dcterms:modified>
</cp:coreProperties>
</file>