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7" r:id="rId3"/>
    <p:sldId id="266" r:id="rId4"/>
    <p:sldId id="289" r:id="rId5"/>
    <p:sldId id="290" r:id="rId6"/>
    <p:sldId id="291" r:id="rId7"/>
    <p:sldId id="292" r:id="rId8"/>
    <p:sldId id="293" r:id="rId9"/>
    <p:sldId id="294" r:id="rId10"/>
    <p:sldId id="295" r:id="rId11"/>
    <p:sldId id="296" r:id="rId12"/>
    <p:sldId id="297" r:id="rId13"/>
    <p:sldId id="299" r:id="rId14"/>
    <p:sldId id="303" r:id="rId15"/>
    <p:sldId id="300" r:id="rId16"/>
    <p:sldId id="302" r:id="rId17"/>
    <p:sldId id="298" r:id="rId18"/>
    <p:sldId id="301" r:id="rId19"/>
    <p:sldId id="304" r:id="rId20"/>
    <p:sldId id="305" r:id="rId21"/>
    <p:sldId id="306" r:id="rId22"/>
    <p:sldId id="307" r:id="rId23"/>
    <p:sldId id="308"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26" autoAdjust="0"/>
  </p:normalViewPr>
  <p:slideViewPr>
    <p:cSldViewPr>
      <p:cViewPr varScale="1">
        <p:scale>
          <a:sx n="63" d="100"/>
          <a:sy n="63" d="100"/>
        </p:scale>
        <p:origin x="15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AC805-32FF-4DC0-B02B-01FC3C83FA49}" type="datetimeFigureOut">
              <a:rPr lang="es-MX" smtClean="0"/>
              <a:pPr/>
              <a:t>27/08/2016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D39FD-6A71-484A-A570-250E5A75DFE1}" type="slidenum">
              <a:rPr lang="es-MX" smtClean="0"/>
              <a:pPr/>
              <a:t>‹Nº›</a:t>
            </a:fld>
            <a:endParaRPr lang="es-MX"/>
          </a:p>
        </p:txBody>
      </p:sp>
    </p:spTree>
    <p:extLst>
      <p:ext uri="{BB962C8B-B14F-4D97-AF65-F5344CB8AC3E}">
        <p14:creationId xmlns:p14="http://schemas.microsoft.com/office/powerpoint/2010/main" val="134659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58AD39FD-6A71-484A-A570-250E5A75DFE1}" type="slidenum">
              <a:rPr lang="es-MX" smtClean="0"/>
              <a:pPr/>
              <a:t>11</a:t>
            </a:fld>
            <a:endParaRPr lang="es-MX"/>
          </a:p>
        </p:txBody>
      </p:sp>
    </p:spTree>
    <p:extLst>
      <p:ext uri="{BB962C8B-B14F-4D97-AF65-F5344CB8AC3E}">
        <p14:creationId xmlns:p14="http://schemas.microsoft.com/office/powerpoint/2010/main" val="151203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D0CDBCA0-A0A2-4B17-9767-8A9E6B6F2DF6}" type="datetimeFigureOut">
              <a:rPr lang="es-MX" smtClean="0"/>
              <a:pPr/>
              <a:t>27/08/2016</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7A6319C-EB50-4120-9B89-92851FAAF6B5}"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D0CDBCA0-A0A2-4B17-9767-8A9E6B6F2DF6}" type="datetimeFigureOut">
              <a:rPr lang="es-MX" smtClean="0"/>
              <a:pPr/>
              <a:t>27/08/2016</a:t>
            </a:fld>
            <a:endParaRPr lang="es-MX"/>
          </a:p>
        </p:txBody>
      </p:sp>
      <p:sp>
        <p:nvSpPr>
          <p:cNvPr id="27" name="26 Marcador de número de diapositiva"/>
          <p:cNvSpPr>
            <a:spLocks noGrp="1"/>
          </p:cNvSpPr>
          <p:nvPr>
            <p:ph type="sldNum" sz="quarter" idx="11"/>
          </p:nvPr>
        </p:nvSpPr>
        <p:spPr/>
        <p:txBody>
          <a:bodyPr rtlCol="0"/>
          <a:lstStyle/>
          <a:p>
            <a:fld id="{C7A6319C-EB50-4120-9B89-92851FAAF6B5}" type="slidenum">
              <a:rPr lang="es-MX" smtClean="0"/>
              <a:pPr/>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D0CDBCA0-A0A2-4B17-9767-8A9E6B6F2DF6}" type="datetimeFigureOut">
              <a:rPr lang="es-MX" smtClean="0"/>
              <a:pPr/>
              <a:t>27/08/2016</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C7A6319C-EB50-4120-9B89-92851FAAF6B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0CDBCA0-A0A2-4B17-9767-8A9E6B6F2DF6}" type="datetimeFigureOut">
              <a:rPr lang="es-MX" smtClean="0"/>
              <a:pPr/>
              <a:t>27/08/2016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7A6319C-EB50-4120-9B89-92851FAAF6B5}"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0CDBCA0-A0A2-4B17-9767-8A9E6B6F2DF6}" type="datetimeFigureOut">
              <a:rPr lang="es-MX" smtClean="0"/>
              <a:pPr/>
              <a:t>27/08/2016</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7A6319C-EB50-4120-9B89-92851FAAF6B5}"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34280" y="1052736"/>
            <a:ext cx="8458200" cy="1470025"/>
          </a:xfrm>
        </p:spPr>
        <p:txBody>
          <a:bodyPr>
            <a:normAutofit/>
          </a:bodyPr>
          <a:lstStyle/>
          <a:p>
            <a:pPr algn="ctr"/>
            <a:r>
              <a:rPr lang="es-MX" sz="4800" dirty="0" smtClean="0"/>
              <a:t>CURSO DE TITULACIÓN</a:t>
            </a:r>
            <a:endParaRPr lang="es-MX" sz="4800" dirty="0"/>
          </a:p>
        </p:txBody>
      </p:sp>
      <p:sp>
        <p:nvSpPr>
          <p:cNvPr id="3" name="2 Subtítulo"/>
          <p:cNvSpPr>
            <a:spLocks noGrp="1"/>
          </p:cNvSpPr>
          <p:nvPr>
            <p:ph type="subTitle" idx="1"/>
          </p:nvPr>
        </p:nvSpPr>
        <p:spPr>
          <a:xfrm>
            <a:off x="5775176" y="4581128"/>
            <a:ext cx="3189312" cy="1728192"/>
          </a:xfrm>
        </p:spPr>
        <p:txBody>
          <a:bodyPr>
            <a:noAutofit/>
          </a:bodyPr>
          <a:lstStyle/>
          <a:p>
            <a:r>
              <a:rPr lang="es-MX" sz="3200" b="1" dirty="0" smtClean="0">
                <a:solidFill>
                  <a:srgbClr val="FF0000"/>
                </a:solidFill>
              </a:rPr>
              <a:t>LUDWIG </a:t>
            </a:r>
          </a:p>
          <a:p>
            <a:r>
              <a:rPr lang="es-MX" sz="3200" b="1" dirty="0" smtClean="0">
                <a:solidFill>
                  <a:srgbClr val="FF0000"/>
                </a:solidFill>
              </a:rPr>
              <a:t>BARCELOS </a:t>
            </a:r>
          </a:p>
          <a:p>
            <a:r>
              <a:rPr lang="es-MX" sz="3200" b="1" dirty="0" smtClean="0">
                <a:solidFill>
                  <a:srgbClr val="FF0000"/>
                </a:solidFill>
              </a:rPr>
              <a:t>MENDOZA</a:t>
            </a:r>
          </a:p>
        </p:txBody>
      </p:sp>
      <p:pic>
        <p:nvPicPr>
          <p:cNvPr id="4" name="Picture 16" descr="http://www.lasprovincias.es/valencia/mas-actualidad/zona-B/tecnologia_columna_b.jpg"/>
          <p:cNvPicPr>
            <a:picLocks noChangeAspect="1" noChangeArrowheads="1"/>
          </p:cNvPicPr>
          <p:nvPr/>
        </p:nvPicPr>
        <p:blipFill>
          <a:blip r:embed="rId2" cstate="print"/>
          <a:srcRect/>
          <a:stretch>
            <a:fillRect/>
          </a:stretch>
        </p:blipFill>
        <p:spPr bwMode="auto">
          <a:xfrm>
            <a:off x="1907704" y="3861048"/>
            <a:ext cx="3516313" cy="27146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593808"/>
          </a:xfrm>
        </p:spPr>
        <p:txBody>
          <a:bodyPr>
            <a:normAutofit/>
          </a:bodyPr>
          <a:lstStyle/>
          <a:p>
            <a:pPr marL="95250" indent="0" algn="just">
              <a:buNone/>
            </a:pPr>
            <a:r>
              <a:rPr lang="es-MX" dirty="0" smtClean="0"/>
              <a:t>Por otro lado, la metodología también puede ser comparativa (analiza), descriptiva (expone) o normativa (valora). Para saber si conviene utilizar un tipo de metodología u otro, el científico o investigador tiene que tener en cuenta un conjunto de aspectos importantes. Algunas de las preguntas que debe hacerse son: ¿qué resultados espera conseguir? ¿quiénes son los interesados en conocer los resultados? ¿cuál es la naturaleza del proyecto?</a:t>
            </a: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4464496"/>
          </a:xfrm>
        </p:spPr>
        <p:txBody>
          <a:bodyPr>
            <a:normAutofit/>
          </a:bodyPr>
          <a:lstStyle/>
          <a:p>
            <a:pPr marL="95250" indent="14288" algn="just">
              <a:buNone/>
            </a:pPr>
            <a:r>
              <a:rPr lang="es-MX" dirty="0" smtClean="0"/>
              <a:t>Es imprescindible que el método empleado y la teoría, que ofrece el marco donde se insertan los conocimientos, estén unidos por la coherencia (el cómo y el qué deben ser coherentes entre sí); esto significa que la metodología debe ser utilizada dentro de un marco ideológico, un sistema de ideas coherentes que sean las encargadas de explicar el para qué de la investigación.</a:t>
            </a:r>
          </a:p>
          <a:p>
            <a:pPr algn="just">
              <a:buNone/>
            </a:pPr>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184576"/>
          </a:xfrm>
        </p:spPr>
        <p:txBody>
          <a:bodyPr>
            <a:normAutofit fontScale="92500" lnSpcReduction="10000"/>
          </a:bodyPr>
          <a:lstStyle/>
          <a:p>
            <a:pPr marL="95250" indent="14288" algn="just">
              <a:buNone/>
            </a:pPr>
            <a:r>
              <a:rPr lang="es-MX" dirty="0" smtClean="0"/>
              <a:t>Como ya lo hemos explicado, método y metodología son cosas diferentes. El término método, también conocido como técnicas de investigación, puede definirse como el camino para alcanzar a un fin; en relación con la metodología consiste en los procedimientos que deben llevarse a cabo para cumplir con lo estipulado por ella y obtener conclusiones verídicas sobre el fenómeno o problema que se analiza. </a:t>
            </a:r>
          </a:p>
          <a:p>
            <a:pPr marL="95250" indent="14288" algn="just">
              <a:buNone/>
            </a:pPr>
            <a:r>
              <a:rPr lang="es-MX" dirty="0" smtClean="0"/>
              <a:t>En otras palabras, mientras que la metodología es lo que une al sujeto al objeto de conocimiento y es imprescindible para conseguir el conocimiento científico, el método es el camino o instrumento que nos lleva a él.</a:t>
            </a:r>
          </a:p>
          <a:p>
            <a:pPr algn="just">
              <a:buNone/>
            </a:pP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MX" sz="3200" dirty="0" smtClean="0"/>
              <a:t>OBJETO DE ESTUDIO Y SUJETO DE ESTUDIO</a:t>
            </a:r>
            <a:endParaRPr lang="es-MX" sz="3200" dirty="0"/>
          </a:p>
        </p:txBody>
      </p:sp>
      <p:sp>
        <p:nvSpPr>
          <p:cNvPr id="3" name="2 Marcador de contenido"/>
          <p:cNvSpPr>
            <a:spLocks noGrp="1"/>
          </p:cNvSpPr>
          <p:nvPr>
            <p:ph idx="1"/>
          </p:nvPr>
        </p:nvSpPr>
        <p:spPr/>
        <p:txBody>
          <a:bodyPr>
            <a:normAutofit/>
          </a:bodyPr>
          <a:lstStyle/>
          <a:p>
            <a:pPr marL="0" lvl="2" indent="0" algn="just">
              <a:buNone/>
            </a:pPr>
            <a:r>
              <a:rPr lang="es-MX" dirty="0" smtClean="0">
                <a:solidFill>
                  <a:schemeClr val="tx1"/>
                </a:solidFill>
              </a:rPr>
              <a:t>La descripción del objeto de estudio es diferente del sujeto de estudio</a:t>
            </a:r>
          </a:p>
          <a:p>
            <a:pPr marL="0" lvl="2" indent="0" algn="just">
              <a:buNone/>
            </a:pPr>
            <a:r>
              <a:rPr lang="es-MX" dirty="0" smtClean="0">
                <a:solidFill>
                  <a:schemeClr val="tx1"/>
                </a:solidFill>
              </a:rPr>
              <a:t>Un objeto de estudio no es más que aquello “por estudiar” o “por conocer”. Si por ejemplo observamos algún hecho que nos genera alguna duda que queremos resolver se nos genera entonces una pregunta.</a:t>
            </a:r>
          </a:p>
          <a:p>
            <a:pPr marL="0" indent="0" algn="just">
              <a:buNone/>
            </a:pPr>
            <a:r>
              <a:rPr lang="es-MX" sz="2400" dirty="0" smtClean="0"/>
              <a:t>Un objeto de estudio es aquello que se quiere conocer, y quien define el objeto de estudio es el sujeto. Éste puede realizar un diseño experimental para responder las preguntas que ese objeto plantea. </a:t>
            </a:r>
            <a:endParaRPr lang="es-MX"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521800"/>
          </a:xfrm>
        </p:spPr>
        <p:txBody>
          <a:bodyPr/>
          <a:lstStyle/>
          <a:p>
            <a:pPr marL="0" indent="0" algn="just">
              <a:buNone/>
            </a:pPr>
            <a:r>
              <a:rPr lang="es-MX" dirty="0" smtClean="0"/>
              <a:t>La función del sujeto es aprehender al objeto, la del objeto ser aprehensible y aprehendido por el sujeto.</a:t>
            </a:r>
          </a:p>
          <a:p>
            <a:pPr algn="just">
              <a:buNone/>
            </a:pPr>
            <a:endParaRPr lang="es-MX" dirty="0" smtClean="0"/>
          </a:p>
          <a:p>
            <a:pPr marL="0" indent="0" algn="just">
              <a:buNone/>
            </a:pPr>
            <a:r>
              <a:rPr lang="es-MX" dirty="0" smtClean="0"/>
              <a:t>No podemos, pues, imaginar un conocimiento sin sujeto, sin que sea percibido por una determinada conciencia. </a:t>
            </a:r>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EJEMPLOS</a:t>
            </a:r>
            <a:endParaRPr lang="es-MX" dirty="0"/>
          </a:p>
        </p:txBody>
      </p:sp>
      <p:sp>
        <p:nvSpPr>
          <p:cNvPr id="3" name="2 Marcador de contenido"/>
          <p:cNvSpPr>
            <a:spLocks noGrp="1"/>
          </p:cNvSpPr>
          <p:nvPr>
            <p:ph idx="1"/>
          </p:nvPr>
        </p:nvSpPr>
        <p:spPr/>
        <p:txBody>
          <a:bodyPr/>
          <a:lstStyle/>
          <a:p>
            <a:pPr marL="85725" lvl="2" indent="9525">
              <a:buNone/>
            </a:pPr>
            <a:r>
              <a:rPr lang="es-MX" dirty="0" smtClean="0">
                <a:solidFill>
                  <a:schemeClr val="tx1"/>
                </a:solidFill>
              </a:rPr>
              <a:t>Estudio de factibilidad de telecomunicaciones.</a:t>
            </a:r>
          </a:p>
          <a:p>
            <a:pPr lvl="2"/>
            <a:r>
              <a:rPr lang="es-MX" dirty="0" smtClean="0">
                <a:solidFill>
                  <a:schemeClr val="tx1"/>
                </a:solidFill>
              </a:rPr>
              <a:t>factibilidad es el objeto, las telecomunicaciones es el sujeto</a:t>
            </a:r>
          </a:p>
          <a:p>
            <a:pPr marL="95250" lvl="2" indent="0">
              <a:buNone/>
            </a:pPr>
            <a:r>
              <a:rPr lang="es-MX" dirty="0" smtClean="0">
                <a:solidFill>
                  <a:schemeClr val="tx1"/>
                </a:solidFill>
              </a:rPr>
              <a:t>Algoritmos Genéticos en las empresas</a:t>
            </a:r>
          </a:p>
          <a:p>
            <a:pPr lvl="2"/>
            <a:r>
              <a:rPr lang="es-MX" dirty="0" smtClean="0">
                <a:solidFill>
                  <a:schemeClr val="tx1"/>
                </a:solidFill>
              </a:rPr>
              <a:t>AG es el objeto y las empresas es el sujeto</a:t>
            </a:r>
          </a:p>
          <a:p>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orage.competir.com/post/objeto-de-estudio/images/img1.jpg"/>
          <p:cNvPicPr>
            <a:picLocks noChangeAspect="1" noChangeArrowheads="1"/>
          </p:cNvPicPr>
          <p:nvPr/>
        </p:nvPicPr>
        <p:blipFill>
          <a:blip r:embed="rId2" cstate="print"/>
          <a:srcRect/>
          <a:stretch>
            <a:fillRect/>
          </a:stretch>
        </p:blipFill>
        <p:spPr bwMode="auto">
          <a:xfrm>
            <a:off x="1835696" y="404664"/>
            <a:ext cx="5616624" cy="632806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5377784"/>
          </a:xfrm>
        </p:spPr>
        <p:txBody>
          <a:bodyPr>
            <a:normAutofit/>
          </a:bodyPr>
          <a:lstStyle/>
          <a:p>
            <a:pPr marL="7938" indent="11113" algn="just">
              <a:buNone/>
            </a:pPr>
            <a:r>
              <a:rPr lang="es-MX" dirty="0" smtClean="0"/>
              <a:t>La metodología depende de los postulados que el investigador considere válidos —de lo que considere objetivo de la ciencia y del conocimiento científico—, porque será mediante la acción metodológica como recabe, ordene y analice la realidad estudiada.</a:t>
            </a:r>
          </a:p>
          <a:p>
            <a:pPr marL="0" indent="0" algn="just">
              <a:buNone/>
            </a:pPr>
            <a:r>
              <a:rPr lang="es-MX" dirty="0" smtClean="0"/>
              <a:t>No existe una metodología perfecta, por lo que muchas veces concurren mezcladas en relación simbiótica. La validez otorgada al uso de uno u otro método vendrá dada por el paradigma científico en el que se sitúe.</a:t>
            </a:r>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8229600" cy="1368152"/>
          </a:xfrm>
        </p:spPr>
        <p:txBody>
          <a:bodyPr/>
          <a:lstStyle/>
          <a:p>
            <a:pPr algn="ctr"/>
            <a:r>
              <a:rPr lang="es-MX" dirty="0" smtClean="0"/>
              <a:t>METODOLOGIA DE SOFTWARE</a:t>
            </a:r>
            <a:endParaRPr lang="es-MX" dirty="0"/>
          </a:p>
        </p:txBody>
      </p:sp>
      <p:sp>
        <p:nvSpPr>
          <p:cNvPr id="3" name="2 Marcador de contenido"/>
          <p:cNvSpPr>
            <a:spLocks noGrp="1"/>
          </p:cNvSpPr>
          <p:nvPr>
            <p:ph idx="1"/>
          </p:nvPr>
        </p:nvSpPr>
        <p:spPr>
          <a:xfrm>
            <a:off x="457200" y="1484784"/>
            <a:ext cx="8229600" cy="5089752"/>
          </a:xfrm>
        </p:spPr>
        <p:txBody>
          <a:bodyPr>
            <a:normAutofit fontScale="92500" lnSpcReduction="10000"/>
          </a:bodyPr>
          <a:lstStyle/>
          <a:p>
            <a:pPr algn="just"/>
            <a:r>
              <a:rPr lang="es-MX" dirty="0" smtClean="0"/>
              <a:t>Metodología: Conjunto de procedimientos, técnicas, herramientas y un soporte documental que ayuda a los desarrolladores a realizar nuevo software.</a:t>
            </a:r>
          </a:p>
          <a:p>
            <a:pPr algn="just"/>
            <a:r>
              <a:rPr lang="es-MX" dirty="0" smtClean="0"/>
              <a:t>Tarea: Actividades elementales en que se dividen los procesos.</a:t>
            </a:r>
          </a:p>
          <a:p>
            <a:pPr algn="just"/>
            <a:r>
              <a:rPr lang="es-MX" dirty="0" smtClean="0"/>
              <a:t>Procedimiento: Definición de la forma de ejecutar la tarea.</a:t>
            </a:r>
          </a:p>
          <a:p>
            <a:pPr algn="just"/>
            <a:r>
              <a:rPr lang="es-MX" dirty="0" smtClean="0"/>
              <a:t>Técnica: Herramienta utilizada para aplicar un procedimiento.  Se pueden utilizar una o varias.</a:t>
            </a:r>
          </a:p>
          <a:p>
            <a:pPr algn="just"/>
            <a:r>
              <a:rPr lang="es-MX" dirty="0" smtClean="0"/>
              <a:t>Herramienta: Para realizar una técnica, podemos apoyarnos en las herramientas software que automatizan su aplicación.</a:t>
            </a:r>
          </a:p>
          <a:p>
            <a:pPr algn="just"/>
            <a:r>
              <a:rPr lang="es-MX" dirty="0" smtClean="0"/>
              <a:t>Producto: Resultado de cada etapa.</a:t>
            </a:r>
            <a:endParaRPr lang="es-MX"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593808"/>
          </a:xfrm>
        </p:spPr>
        <p:txBody>
          <a:bodyPr/>
          <a:lstStyle/>
          <a:p>
            <a:pPr marL="95250" indent="14288" algn="just">
              <a:buNone/>
            </a:pPr>
            <a:endParaRPr lang="es-MX" dirty="0" smtClean="0"/>
          </a:p>
          <a:p>
            <a:pPr marL="95250" indent="14288" algn="just">
              <a:buNone/>
            </a:pPr>
            <a:r>
              <a:rPr lang="es-MX" dirty="0" smtClean="0"/>
              <a:t>Una metodología puede seguir uno o varios  modelos de ciclo de vida, es decir, el ciclo de vida indica qué es lo que hay que obtener a lo largo del desarrollo del proyecto pero no cómo hacerlo.</a:t>
            </a:r>
          </a:p>
          <a:p>
            <a:pPr marL="95250" indent="14288" algn="just">
              <a:buNone/>
            </a:pPr>
            <a:r>
              <a:rPr lang="es-MX" dirty="0" smtClean="0"/>
              <a:t>La metodología indica cómo hay que obtener los distintos productos parciales y  finales</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ESTRUCTURA DE LA TESINA</a:t>
            </a:r>
            <a:endParaRPr lang="es-MX" dirty="0"/>
          </a:p>
        </p:txBody>
      </p:sp>
      <p:sp>
        <p:nvSpPr>
          <p:cNvPr id="2" name="1 Marcador de contenido"/>
          <p:cNvSpPr>
            <a:spLocks noGrp="1"/>
          </p:cNvSpPr>
          <p:nvPr>
            <p:ph idx="1"/>
          </p:nvPr>
        </p:nvSpPr>
        <p:spPr>
          <a:xfrm>
            <a:off x="457200" y="2132856"/>
            <a:ext cx="8229600" cy="4325112"/>
          </a:xfrm>
        </p:spPr>
        <p:txBody>
          <a:bodyPr>
            <a:normAutofit fontScale="92500" lnSpcReduction="20000"/>
          </a:bodyPr>
          <a:lstStyle/>
          <a:p>
            <a:r>
              <a:rPr lang="es-MX" dirty="0" smtClean="0"/>
              <a:t>Índice</a:t>
            </a:r>
          </a:p>
          <a:p>
            <a:r>
              <a:rPr lang="es-MX" dirty="0" smtClean="0"/>
              <a:t>Introducción</a:t>
            </a:r>
          </a:p>
          <a:p>
            <a:r>
              <a:rPr lang="es-MX" dirty="0" smtClean="0"/>
              <a:t>Planteamiento del problema</a:t>
            </a:r>
          </a:p>
          <a:p>
            <a:r>
              <a:rPr lang="es-MX" dirty="0" smtClean="0"/>
              <a:t>Justificación</a:t>
            </a:r>
          </a:p>
          <a:p>
            <a:r>
              <a:rPr lang="es-MX" dirty="0" smtClean="0"/>
              <a:t>Objetivos general y especifico </a:t>
            </a:r>
          </a:p>
          <a:p>
            <a:r>
              <a:rPr lang="es-MX" dirty="0" smtClean="0"/>
              <a:t>Metodología </a:t>
            </a:r>
          </a:p>
          <a:p>
            <a:r>
              <a:rPr lang="es-MX" dirty="0" smtClean="0"/>
              <a:t>Marco teórico</a:t>
            </a:r>
          </a:p>
          <a:p>
            <a:r>
              <a:rPr lang="es-MX" dirty="0" smtClean="0"/>
              <a:t>Desarrollo</a:t>
            </a:r>
          </a:p>
          <a:p>
            <a:r>
              <a:rPr lang="es-MX" dirty="0" smtClean="0"/>
              <a:t>Conclusiones</a:t>
            </a:r>
          </a:p>
          <a:p>
            <a:r>
              <a:rPr lang="es-MX" dirty="0" smtClean="0"/>
              <a:t>Bibliografía</a:t>
            </a:r>
          </a:p>
          <a:p>
            <a:r>
              <a:rPr lang="es-MX" dirty="0" smtClean="0"/>
              <a:t>Anexos</a:t>
            </a:r>
          </a:p>
          <a:p>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764704"/>
            <a:ext cx="8229600" cy="1066800"/>
          </a:xfrm>
        </p:spPr>
        <p:txBody>
          <a:bodyPr/>
          <a:lstStyle/>
          <a:p>
            <a:pPr algn="ctr"/>
            <a:r>
              <a:rPr lang="es-MX" dirty="0" smtClean="0"/>
              <a:t>CARACTERISTICAS A CUMPLIR</a:t>
            </a:r>
            <a:endParaRPr lang="es-MX" dirty="0"/>
          </a:p>
        </p:txBody>
      </p:sp>
      <p:sp>
        <p:nvSpPr>
          <p:cNvPr id="3" name="2 Marcador de contenido"/>
          <p:cNvSpPr>
            <a:spLocks noGrp="1"/>
          </p:cNvSpPr>
          <p:nvPr>
            <p:ph idx="1"/>
          </p:nvPr>
        </p:nvSpPr>
        <p:spPr>
          <a:xfrm>
            <a:off x="457200" y="1628800"/>
            <a:ext cx="8229600" cy="4945736"/>
          </a:xfrm>
        </p:spPr>
        <p:txBody>
          <a:bodyPr>
            <a:normAutofit fontScale="85000" lnSpcReduction="20000"/>
          </a:bodyPr>
          <a:lstStyle/>
          <a:p>
            <a:pPr marL="95250" indent="14288" algn="just">
              <a:buNone/>
            </a:pPr>
            <a:r>
              <a:rPr lang="es-MX" dirty="0" smtClean="0"/>
              <a:t>Se pueden enumerar una serie de características que debe tener la metodología y que influirán en el entorno  de desarrollo: </a:t>
            </a:r>
          </a:p>
          <a:p>
            <a:pPr algn="just">
              <a:buNone/>
            </a:pPr>
            <a:r>
              <a:rPr lang="es-MX" dirty="0" smtClean="0"/>
              <a:t>– Reglas predefinidas. </a:t>
            </a:r>
          </a:p>
          <a:p>
            <a:pPr algn="just">
              <a:buNone/>
            </a:pPr>
            <a:r>
              <a:rPr lang="es-MX" dirty="0" smtClean="0"/>
              <a:t>– Determinación de los pasos del ciclo de vida. </a:t>
            </a:r>
          </a:p>
          <a:p>
            <a:pPr algn="just">
              <a:buNone/>
            </a:pPr>
            <a:r>
              <a:rPr lang="es-MX" dirty="0" smtClean="0"/>
              <a:t>– Verificaciones en cada etapa. </a:t>
            </a:r>
          </a:p>
          <a:p>
            <a:pPr algn="just">
              <a:buNone/>
            </a:pPr>
            <a:r>
              <a:rPr lang="es-MX" dirty="0" smtClean="0"/>
              <a:t>– Planificación y control. </a:t>
            </a:r>
          </a:p>
          <a:p>
            <a:pPr algn="just">
              <a:buNone/>
            </a:pPr>
            <a:r>
              <a:rPr lang="es-MX" dirty="0" smtClean="0"/>
              <a:t>– Comunicación efectiva entre desarrolladores y usuarios. </a:t>
            </a:r>
          </a:p>
          <a:p>
            <a:pPr algn="just">
              <a:buNone/>
            </a:pPr>
            <a:r>
              <a:rPr lang="es-MX" dirty="0" smtClean="0"/>
              <a:t>– Flexibilidad: aplicación en un amplio espectro de casos. </a:t>
            </a:r>
          </a:p>
          <a:p>
            <a:pPr algn="just">
              <a:buNone/>
            </a:pPr>
            <a:r>
              <a:rPr lang="es-MX" dirty="0" smtClean="0"/>
              <a:t>– De fácil comprensión. </a:t>
            </a:r>
          </a:p>
          <a:p>
            <a:pPr algn="just">
              <a:buNone/>
            </a:pPr>
            <a:r>
              <a:rPr lang="es-MX" dirty="0" smtClean="0"/>
              <a:t>– Soporte de herramientas automatizadas. </a:t>
            </a:r>
          </a:p>
          <a:p>
            <a:pPr algn="just">
              <a:buNone/>
            </a:pPr>
            <a:r>
              <a:rPr lang="es-MX" dirty="0" smtClean="0"/>
              <a:t>– Que permita definir mediciones que indiquen mejoras. </a:t>
            </a:r>
          </a:p>
          <a:p>
            <a:pPr algn="just">
              <a:buNone/>
            </a:pPr>
            <a:r>
              <a:rPr lang="es-MX" dirty="0" smtClean="0"/>
              <a:t>– Que permita modificaciones. </a:t>
            </a:r>
          </a:p>
          <a:p>
            <a:pPr algn="just">
              <a:buNone/>
            </a:pPr>
            <a:r>
              <a:rPr lang="es-MX" dirty="0" smtClean="0"/>
              <a:t>– Que soporte reusabilidad del software</a:t>
            </a:r>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066800"/>
          </a:xfrm>
        </p:spPr>
        <p:txBody>
          <a:bodyPr>
            <a:normAutofit/>
          </a:bodyPr>
          <a:lstStyle/>
          <a:p>
            <a:pPr algn="ctr"/>
            <a:r>
              <a:rPr lang="es-MX" sz="2100" b="1" dirty="0" smtClean="0"/>
              <a:t>IMPACTO DE LA METODOLOGIA EN EL ENTORNO DE DESARROLO</a:t>
            </a:r>
            <a:endParaRPr lang="es-MX" sz="2100" b="1" dirty="0"/>
          </a:p>
        </p:txBody>
      </p:sp>
      <p:pic>
        <p:nvPicPr>
          <p:cNvPr id="32770" name="Picture 2"/>
          <p:cNvPicPr>
            <a:picLocks noChangeAspect="1" noChangeArrowheads="1"/>
          </p:cNvPicPr>
          <p:nvPr/>
        </p:nvPicPr>
        <p:blipFill>
          <a:blip r:embed="rId2" cstate="print"/>
          <a:srcRect/>
          <a:stretch>
            <a:fillRect/>
          </a:stretch>
        </p:blipFill>
        <p:spPr bwMode="auto">
          <a:xfrm>
            <a:off x="1907704" y="1412776"/>
            <a:ext cx="5473007" cy="530120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ENTREGA</a:t>
            </a:r>
            <a:endParaRPr lang="es-MX" dirty="0"/>
          </a:p>
        </p:txBody>
      </p:sp>
      <p:sp>
        <p:nvSpPr>
          <p:cNvPr id="3" name="2 Marcador de contenido"/>
          <p:cNvSpPr>
            <a:spLocks noGrp="1"/>
          </p:cNvSpPr>
          <p:nvPr>
            <p:ph idx="1"/>
          </p:nvPr>
        </p:nvSpPr>
        <p:spPr/>
        <p:txBody>
          <a:bodyPr/>
          <a:lstStyle/>
          <a:p>
            <a:r>
              <a:rPr lang="es-MX" dirty="0" smtClean="0"/>
              <a:t>Metodología del proyecto</a:t>
            </a:r>
          </a:p>
          <a:p>
            <a:pPr lvl="1"/>
            <a:r>
              <a:rPr lang="es-MX" dirty="0" smtClean="0"/>
              <a:t>Recursos del proyecto,</a:t>
            </a:r>
          </a:p>
          <a:p>
            <a:pPr lvl="1"/>
            <a:r>
              <a:rPr lang="es-MX" dirty="0" smtClean="0"/>
              <a:t>Planeación del proyecto</a:t>
            </a:r>
          </a:p>
          <a:p>
            <a:pPr lvl="1"/>
            <a:r>
              <a:rPr lang="es-MX" dirty="0" smtClean="0"/>
              <a:t>Necesidades del proyecto</a:t>
            </a:r>
          </a:p>
          <a:p>
            <a:pPr lvl="1"/>
            <a:r>
              <a:rPr lang="es-MX" dirty="0" smtClean="0"/>
              <a:t>Técnicas, herramientas del proyecto</a:t>
            </a:r>
          </a:p>
          <a:p>
            <a:r>
              <a:rPr lang="es-MX" dirty="0" smtClean="0"/>
              <a:t>Metodología del Software</a:t>
            </a:r>
          </a:p>
          <a:p>
            <a:pPr lvl="1"/>
            <a:r>
              <a:rPr lang="es-MX" dirty="0" smtClean="0"/>
              <a:t>Desarrollo </a:t>
            </a:r>
            <a:r>
              <a:rPr lang="es-MX" smtClean="0"/>
              <a:t>del producto</a:t>
            </a:r>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FORMATO</a:t>
            </a:r>
            <a:endParaRPr lang="es-MX" dirty="0"/>
          </a:p>
        </p:txBody>
      </p:sp>
      <p:sp>
        <p:nvSpPr>
          <p:cNvPr id="3" name="Marcador de contenido 2"/>
          <p:cNvSpPr>
            <a:spLocks noGrp="1"/>
          </p:cNvSpPr>
          <p:nvPr>
            <p:ph idx="1"/>
          </p:nvPr>
        </p:nvSpPr>
        <p:spPr>
          <a:xfrm>
            <a:off x="318356" y="2209800"/>
            <a:ext cx="8507288" cy="4325112"/>
          </a:xfrm>
        </p:spPr>
        <p:txBody>
          <a:bodyPr>
            <a:normAutofit/>
          </a:bodyPr>
          <a:lstStyle/>
          <a:p>
            <a:r>
              <a:rPr lang="es-MX" sz="2400" dirty="0" smtClean="0"/>
              <a:t>Márgenes:			2.5 </a:t>
            </a:r>
            <a:r>
              <a:rPr lang="es-MX" sz="2400" dirty="0" err="1" smtClean="0"/>
              <a:t>Izq</a:t>
            </a:r>
            <a:r>
              <a:rPr lang="es-MX" sz="2400" dirty="0" smtClean="0"/>
              <a:t> Der </a:t>
            </a:r>
            <a:r>
              <a:rPr lang="es-MX" sz="2400" dirty="0" err="1" smtClean="0"/>
              <a:t>Sup</a:t>
            </a:r>
            <a:r>
              <a:rPr lang="es-MX" sz="2400" dirty="0" smtClean="0"/>
              <a:t> </a:t>
            </a:r>
            <a:r>
              <a:rPr lang="es-MX" sz="2400" dirty="0" err="1" smtClean="0"/>
              <a:t>Inf</a:t>
            </a:r>
            <a:endParaRPr lang="es-MX" sz="2400" dirty="0" smtClean="0"/>
          </a:p>
          <a:p>
            <a:r>
              <a:rPr lang="es-MX" sz="2400" dirty="0" smtClean="0"/>
              <a:t>Interlineado:		1.5</a:t>
            </a:r>
          </a:p>
          <a:p>
            <a:r>
              <a:rPr lang="es-MX" sz="2400" dirty="0" smtClean="0"/>
              <a:t>Letra Texto:		Arial 12 Justificada</a:t>
            </a:r>
          </a:p>
          <a:p>
            <a:r>
              <a:rPr lang="es-MX" sz="2400" dirty="0" smtClean="0"/>
              <a:t>Letra Título 1er Nivel:	Arial Negrita 14 Centrada</a:t>
            </a:r>
          </a:p>
          <a:p>
            <a:r>
              <a:rPr lang="es-MX" sz="2400" dirty="0" smtClean="0"/>
              <a:t>Letra Título 2º Nivel:	Arial Negrita 12 Izquierda</a:t>
            </a:r>
          </a:p>
          <a:p>
            <a:r>
              <a:rPr lang="es-MX" sz="2400" dirty="0" smtClean="0"/>
              <a:t>Letra Título 3er nivel:	Arial Negrita 12 con TAB</a:t>
            </a:r>
          </a:p>
          <a:p>
            <a:r>
              <a:rPr lang="es-MX" sz="2400" dirty="0" smtClean="0"/>
              <a:t>Contenido Tablas:	Arial </a:t>
            </a:r>
            <a:r>
              <a:rPr lang="es-MX" sz="2400" smtClean="0"/>
              <a:t>10 interlineado </a:t>
            </a:r>
            <a:r>
              <a:rPr lang="es-MX" sz="2400" dirty="0" smtClean="0"/>
              <a:t>sencillo</a:t>
            </a:r>
            <a:endParaRPr lang="es-MX" sz="2400" dirty="0"/>
          </a:p>
        </p:txBody>
      </p:sp>
    </p:spTree>
    <p:extLst>
      <p:ext uri="{BB962C8B-B14F-4D97-AF65-F5344CB8AC3E}">
        <p14:creationId xmlns:p14="http://schemas.microsoft.com/office/powerpoint/2010/main" val="25716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764704"/>
            <a:ext cx="8229600" cy="1066800"/>
          </a:xfrm>
        </p:spPr>
        <p:txBody>
          <a:bodyPr/>
          <a:lstStyle/>
          <a:p>
            <a:pPr algn="ctr"/>
            <a:r>
              <a:rPr lang="es-ES" dirty="0" smtClean="0"/>
              <a:t>METODOLOGÍA</a:t>
            </a:r>
            <a:endParaRPr lang="es-MX" dirty="0"/>
          </a:p>
        </p:txBody>
      </p:sp>
      <p:sp>
        <p:nvSpPr>
          <p:cNvPr id="3" name="2 Marcador de contenido"/>
          <p:cNvSpPr>
            <a:spLocks noGrp="1"/>
          </p:cNvSpPr>
          <p:nvPr>
            <p:ph idx="1"/>
          </p:nvPr>
        </p:nvSpPr>
        <p:spPr>
          <a:xfrm>
            <a:off x="457200" y="1772816"/>
            <a:ext cx="8229600" cy="4801720"/>
          </a:xfrm>
        </p:spPr>
        <p:txBody>
          <a:bodyPr>
            <a:normAutofit/>
          </a:bodyPr>
          <a:lstStyle/>
          <a:p>
            <a:pPr marL="103188" indent="-7938" algn="just">
              <a:buNone/>
            </a:pPr>
            <a:r>
              <a:rPr lang="es-MX" dirty="0" smtClean="0"/>
              <a:t>Metodología es un vocablo generado a partir de tres palabras de origen griego: </a:t>
            </a:r>
            <a:r>
              <a:rPr lang="es-MX" dirty="0" err="1" smtClean="0"/>
              <a:t>metà</a:t>
            </a:r>
            <a:r>
              <a:rPr lang="es-MX" dirty="0" smtClean="0"/>
              <a:t> (“más allá”), </a:t>
            </a:r>
            <a:r>
              <a:rPr lang="es-MX" dirty="0" err="1" smtClean="0"/>
              <a:t>odòs</a:t>
            </a:r>
            <a:r>
              <a:rPr lang="es-MX" dirty="0" smtClean="0"/>
              <a:t> (“camino”) y logos (“estudio”). </a:t>
            </a:r>
          </a:p>
          <a:p>
            <a:pPr marL="103188" indent="-7938" algn="just">
              <a:buNone/>
            </a:pPr>
            <a:r>
              <a:rPr lang="es-MX" dirty="0" smtClean="0"/>
              <a:t>El concepto hace referencia al plan de investigación que permite cumplir ciertos objetivos en el marco de una ciencia. </a:t>
            </a:r>
          </a:p>
          <a:p>
            <a:pPr marL="103188" indent="-7938" algn="just">
              <a:buNone/>
            </a:pPr>
            <a:r>
              <a:rPr lang="es-MX" dirty="0" smtClean="0"/>
              <a:t>Cabe resaltar que la metodología también puede ser aplicada en el ámbito artístico, cuando se lleva a cabo una observación rigurosa.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5161760"/>
          </a:xfrm>
        </p:spPr>
        <p:txBody>
          <a:bodyPr>
            <a:normAutofit fontScale="92500" lnSpcReduction="20000"/>
          </a:bodyPr>
          <a:lstStyle/>
          <a:p>
            <a:pPr marL="95250" indent="0" algn="just">
              <a:buNone/>
            </a:pPr>
            <a:r>
              <a:rPr lang="es-MX" dirty="0" smtClean="0"/>
              <a:t>Por lo tanto, puede entenderse a la metodología como el conjunto de procedimientos que determinan una investigación de tipo científico o marcan el rumbo de una exposición doctrinal, o tareas que requieran habilidades, conocimientos o cuidados específicos.</a:t>
            </a:r>
          </a:p>
          <a:p>
            <a:pPr marL="95250" indent="0" algn="just">
              <a:buNone/>
            </a:pPr>
            <a:endParaRPr lang="es-MX" dirty="0" smtClean="0"/>
          </a:p>
          <a:p>
            <a:pPr marL="95250" indent="0" algn="just">
              <a:buNone/>
            </a:pPr>
            <a:r>
              <a:rPr lang="es-MX" dirty="0" smtClean="0"/>
              <a:t>Alternativamente puede definirse la metodología como el estudio o elección de un método pertinente para un determinado objetivo.</a:t>
            </a:r>
          </a:p>
          <a:p>
            <a:pPr marL="95250" indent="0">
              <a:buNone/>
            </a:pPr>
            <a:endParaRPr lang="es-MX" dirty="0" smtClean="0"/>
          </a:p>
          <a:p>
            <a:pPr marL="95250" indent="0" algn="just">
              <a:buNone/>
            </a:pPr>
            <a:r>
              <a:rPr lang="es-MX" dirty="0" smtClean="0"/>
              <a:t>No debe llamarse metodología a cualquier procedimiento, ya que es un concepto que en la gran mayoría de los casos resulta demasiado amplio, siendo preferible usar el vocablo método.</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44824"/>
            <a:ext cx="8229600" cy="4729712"/>
          </a:xfrm>
        </p:spPr>
        <p:txBody>
          <a:bodyPr/>
          <a:lstStyle/>
          <a:p>
            <a:pPr marL="0" indent="0" algn="just">
              <a:buNone/>
            </a:pPr>
            <a:r>
              <a:rPr lang="es-MX" dirty="0" smtClean="0"/>
              <a:t>Es importante la distinción entre el método (nombre que recibe cada plan seleccionado para alcanzar un objetivo) y la metodología (rama que estudia el método). El metodólogo no se dedica a analizar ni a verificar conocimiento ya obtenido y aceptado por la ciencia: su tarea es rastrear y adoptar estrategias válidas para incrementar dicho conocimiento.</a:t>
            </a: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5377784"/>
          </a:xfrm>
        </p:spPr>
        <p:txBody>
          <a:bodyPr>
            <a:normAutofit/>
          </a:bodyPr>
          <a:lstStyle/>
          <a:p>
            <a:pPr marL="84138" indent="11113" algn="just">
              <a:buNone/>
            </a:pPr>
            <a:r>
              <a:rPr lang="es-MX" dirty="0" smtClean="0"/>
              <a:t>La metodología es una pieza esencial de toda investigación (método científico) que sigue a la propedéutica ya que permite sistematizar los procedimientos y técnicas que se requieren para concretar el desafío. </a:t>
            </a:r>
          </a:p>
          <a:p>
            <a:pPr marL="84138" indent="11113" algn="just">
              <a:buNone/>
            </a:pPr>
            <a:r>
              <a:rPr lang="es-MX" dirty="0" smtClean="0"/>
              <a:t>Cabe aclarar que la propedéutica da nombre a la acumulación de conocimientos y disciplinas que son necesarios para abordar y entender cualquier materia. El término proviene del griego </a:t>
            </a:r>
            <a:r>
              <a:rPr lang="es-MX" dirty="0" err="1" smtClean="0"/>
              <a:t>pró</a:t>
            </a:r>
            <a:r>
              <a:rPr lang="es-MX" dirty="0" smtClean="0"/>
              <a:t> (“antes”) y </a:t>
            </a:r>
            <a:r>
              <a:rPr lang="es-MX" dirty="0" err="1" smtClean="0"/>
              <a:t>paideutikós</a:t>
            </a:r>
            <a:r>
              <a:rPr lang="es-MX" dirty="0" smtClean="0"/>
              <a:t> (“referente a la enseñanza”)</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593808"/>
          </a:xfrm>
        </p:spPr>
        <p:txBody>
          <a:bodyPr>
            <a:normAutofit/>
          </a:bodyPr>
          <a:lstStyle/>
          <a:p>
            <a:pPr marL="95250" indent="0" algn="just">
              <a:buNone/>
            </a:pPr>
            <a:r>
              <a:rPr lang="es-MX" dirty="0" smtClean="0"/>
              <a:t>En otras palabras, la metodología es un recurso concreto que deriva de una posición teórica y epistemológica, para la selección de técnicas específicas de investigación. </a:t>
            </a:r>
          </a:p>
          <a:p>
            <a:pPr marL="95250" indent="0" algn="just">
              <a:buNone/>
            </a:pPr>
            <a:r>
              <a:rPr lang="es-MX" dirty="0" smtClean="0"/>
              <a:t>La metodología, entonces, depende de los postulados que el investigador crea que son válidos, ya que la acción metodológica será su herramienta para analizar la realidad estudiada. La metodología para ser eficiente debe ser disciplinada y sistemática y permitir un enfoque que permite analizar un problema en su totalidad.</a:t>
            </a: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pPr algn="ctr"/>
            <a:r>
              <a:rPr lang="es-MX" dirty="0" smtClean="0"/>
              <a:t>CUALITATIVA  O CUANTITATIVA</a:t>
            </a:r>
            <a:endParaRPr lang="es-MX" dirty="0"/>
          </a:p>
        </p:txBody>
      </p:sp>
      <p:sp>
        <p:nvSpPr>
          <p:cNvPr id="3" name="2 Marcador de contenido"/>
          <p:cNvSpPr>
            <a:spLocks noGrp="1"/>
          </p:cNvSpPr>
          <p:nvPr>
            <p:ph idx="1"/>
          </p:nvPr>
        </p:nvSpPr>
        <p:spPr>
          <a:xfrm>
            <a:off x="457200" y="2060848"/>
            <a:ext cx="8229600" cy="4513688"/>
          </a:xfrm>
        </p:spPr>
        <p:txBody>
          <a:bodyPr>
            <a:normAutofit/>
          </a:bodyPr>
          <a:lstStyle/>
          <a:p>
            <a:pPr marL="95250" indent="0" algn="just">
              <a:buNone/>
            </a:pPr>
            <a:r>
              <a:rPr lang="es-MX" dirty="0" smtClean="0"/>
              <a:t>Dentro de una investigación pueden desarrollarse muchas metodologías, pero todas ellas pueden encasillarse en dos grandes grupos, la metodología de investigación cualitativa y cuantitativa. </a:t>
            </a:r>
          </a:p>
          <a:p>
            <a:pPr marL="95250" indent="0" algn="just">
              <a:buNone/>
            </a:pPr>
            <a:r>
              <a:rPr lang="es-MX" dirty="0" smtClean="0"/>
              <a:t>La primera es la que permite acceder a la información a través de la recolección de datos sobre variables, llegando a determinadas conclusiones al comparar estadísticas.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56792"/>
            <a:ext cx="8229600" cy="4176464"/>
          </a:xfrm>
        </p:spPr>
        <p:txBody>
          <a:bodyPr/>
          <a:lstStyle/>
          <a:p>
            <a:pPr marL="0" indent="0" algn="just">
              <a:buNone/>
            </a:pPr>
            <a:r>
              <a:rPr lang="es-MX" dirty="0" smtClean="0"/>
              <a:t>La segunda, realiza registros narrativos sobre fenómenos investigados, dejando a un lado la cuantificación de datos y obteniéndolos a través de entrevistas o técnicas no-numéricas, estudiando la relación entre las variables que se obtuvieron a partir de la observación, teniendo en cuenta por sobre todo los contextos y las situaciones que giran en torno al problema estudiado.</a:t>
            </a:r>
          </a:p>
          <a:p>
            <a:pPr algn="just">
              <a:buNone/>
            </a:pPr>
            <a:endParaRPr lang="es-MX"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318</TotalTime>
  <Words>1315</Words>
  <Application>Microsoft Office PowerPoint</Application>
  <PresentationFormat>Presentación en pantalla (4:3)</PresentationFormat>
  <Paragraphs>93</Paragraphs>
  <Slides>23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Calibri</vt:lpstr>
      <vt:lpstr>Georgia</vt:lpstr>
      <vt:lpstr>Trebuchet MS</vt:lpstr>
      <vt:lpstr>Wingdings 2</vt:lpstr>
      <vt:lpstr>Urbano</vt:lpstr>
      <vt:lpstr>CURSO DE TITULACIÓN</vt:lpstr>
      <vt:lpstr>ESTRUCTURA DE LA TESINA</vt:lpstr>
      <vt:lpstr>METODOLOGÍA</vt:lpstr>
      <vt:lpstr>Presentación de PowerPoint</vt:lpstr>
      <vt:lpstr>Presentación de PowerPoint</vt:lpstr>
      <vt:lpstr>Presentación de PowerPoint</vt:lpstr>
      <vt:lpstr>Presentación de PowerPoint</vt:lpstr>
      <vt:lpstr>CUALITATIVA  O CUANTITATIVA</vt:lpstr>
      <vt:lpstr>Presentación de PowerPoint</vt:lpstr>
      <vt:lpstr>Presentación de PowerPoint</vt:lpstr>
      <vt:lpstr>Presentación de PowerPoint</vt:lpstr>
      <vt:lpstr>Presentación de PowerPoint</vt:lpstr>
      <vt:lpstr>OBJETO DE ESTUDIO Y SUJETO DE ESTUDIO</vt:lpstr>
      <vt:lpstr>Presentación de PowerPoint</vt:lpstr>
      <vt:lpstr>EJEMPLOS</vt:lpstr>
      <vt:lpstr>Presentación de PowerPoint</vt:lpstr>
      <vt:lpstr>Presentación de PowerPoint</vt:lpstr>
      <vt:lpstr>METODOLOGIA DE SOFTWARE</vt:lpstr>
      <vt:lpstr>Presentación de PowerPoint</vt:lpstr>
      <vt:lpstr>CARACTERISTICAS A CUMPLIR</vt:lpstr>
      <vt:lpstr>IMPACTO DE LA METODOLOGIA EN EL ENTORNO DE DESARROLO</vt:lpstr>
      <vt:lpstr>ENTREGA</vt:lpstr>
      <vt:lpstr>FORMATO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INVESTIGACIÓN</dc:title>
  <dc:creator>Ludwig Barcelos Mendoza</dc:creator>
  <cp:lastModifiedBy>Ludwig Barcelos</cp:lastModifiedBy>
  <cp:revision>28</cp:revision>
  <dcterms:created xsi:type="dcterms:W3CDTF">2012-02-24T15:01:56Z</dcterms:created>
  <dcterms:modified xsi:type="dcterms:W3CDTF">2016-08-27T15:40:11Z</dcterms:modified>
</cp:coreProperties>
</file>