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145d996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145d996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145d9961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145d9961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145d9961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145d9961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145d996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145d996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145d996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145d996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145d9961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145d9961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145d9961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145d9961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45d9961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45d9961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c145d9961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c145d9961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145d9961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145d9961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145d99615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145d9961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145d9961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145d9961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145d9961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145d9961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145d9961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145d9961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145d9961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145d9961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145d9961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145d9961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145d9961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145d9961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145d9961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145d9961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145d99615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145d9961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145d99615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145d9961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145d996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145d996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45d9961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45d9961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45d9961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145d9961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145d9961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145d9961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145d9961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145d9961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145d996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145d996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145d9961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145d9961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t>principled instructions are all you need for questioning llama-1/2 gpt-3.5/4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8.単純性</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単純性は、複雑さを避けてプロンプトをわかりやすく簡潔に保つことを意味します。これにより、LLMは質問の核心に迅速にアクセスし、理解しやすい回答を提供することができます。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複雑なプロンプト: "多層的なフロントエンドフレームワークの中で、Reactが提供するコンポーネントベースのアーキテクチャのメリットを、他のフレームワークとの比較を交えて説明してください。"</a:t>
            </a:r>
            <a:endParaRPr/>
          </a:p>
          <a:p>
            <a:pPr indent="0" lvl="0" marL="0" rtl="0" algn="l">
              <a:spcBef>
                <a:spcPts val="1200"/>
              </a:spcBef>
              <a:spcAft>
                <a:spcPts val="0"/>
              </a:spcAft>
              <a:buClr>
                <a:schemeClr val="dk1"/>
              </a:buClr>
              <a:buSzPct val="61111"/>
              <a:buFont typeface="Arial"/>
              <a:buNone/>
            </a:pPr>
            <a:r>
              <a:rPr lang="ko"/>
              <a:t>　単純なプロンプト: "Reactのコンポーネントベースのアーキテクチャのメリットは何ですか？"</a:t>
            </a:r>
            <a:endParaRPr/>
          </a:p>
          <a:p>
            <a:pPr indent="0" lvl="0" marL="0" rtl="0" algn="l">
              <a:spcBef>
                <a:spcPts val="1200"/>
              </a:spcBef>
              <a:spcAft>
                <a:spcPts val="0"/>
              </a:spcAft>
              <a:buClr>
                <a:schemeClr val="dk1"/>
              </a:buClr>
              <a:buSzPct val="61111"/>
              <a:buFont typeface="Arial"/>
              <a:buNone/>
            </a:pPr>
            <a:r>
              <a:rPr lang="ko"/>
              <a:t>複雑なプロンプトを使用する場合、LLMは多くの異なる要素を考慮に入れながら回答を生成する必要があり、結果として理解しにくい回答になる可能性があります。</a:t>
            </a:r>
            <a:endParaRPr/>
          </a:p>
          <a:p>
            <a:pPr indent="0" lvl="0" marL="0" rtl="0" algn="l">
              <a:spcBef>
                <a:spcPts val="1200"/>
              </a:spcBef>
              <a:spcAft>
                <a:spcPts val="1200"/>
              </a:spcAft>
              <a:buNone/>
            </a:pPr>
            <a:r>
              <a:rPr lang="ko"/>
              <a:t>単純なプロンプトを使用する場合、LLMは直接的で理解しやすい質問から出発点を得て、明確で簡潔な回答を提供することができます。</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9.構造化</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構造化は、プロンプトを論理的かつ整理された形で提示することを意味します。これにより、LLMは情報を効率的に処理し、整理された回答を提供することが容易になります。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非構造化プロンプト: "Reactでアプリを構築するときのテスト方法について、エラー処理とデバッグ、パフォーマンス最適化の情報も含めて教えてください。"</a:t>
            </a:r>
            <a:endParaRPr/>
          </a:p>
          <a:p>
            <a:pPr indent="0" lvl="0" marL="0" rtl="0" algn="l">
              <a:spcBef>
                <a:spcPts val="1200"/>
              </a:spcBef>
              <a:spcAft>
                <a:spcPts val="0"/>
              </a:spcAft>
              <a:buClr>
                <a:schemeClr val="dk1"/>
              </a:buClr>
              <a:buSzPct val="61111"/>
              <a:buFont typeface="Arial"/>
              <a:buNone/>
            </a:pPr>
            <a:r>
              <a:rPr lang="ko"/>
              <a:t>　構造化プロンプト: "Reactアプリの構築における1) テスト方法、2) エラー処理、3) パフォーマンス最適化の各ステップを説明してください。"</a:t>
            </a:r>
            <a:endParaRPr/>
          </a:p>
          <a:p>
            <a:pPr indent="0" lvl="0" marL="0" rtl="0" algn="l">
              <a:spcBef>
                <a:spcPts val="1200"/>
              </a:spcBef>
              <a:spcAft>
                <a:spcPts val="0"/>
              </a:spcAft>
              <a:buClr>
                <a:schemeClr val="dk1"/>
              </a:buClr>
              <a:buSzPct val="61111"/>
              <a:buFont typeface="Arial"/>
              <a:buNone/>
            </a:pPr>
            <a:r>
              <a:rPr lang="ko"/>
              <a:t>非構造化プロンプトを使用する場合、LLMは質問の異なる部分をどのように処理すればよいかを判断するのが難しくなります。</a:t>
            </a:r>
            <a:endParaRPr/>
          </a:p>
          <a:p>
            <a:pPr indent="0" lvl="0" marL="0" rtl="0" algn="l">
              <a:spcBef>
                <a:spcPts val="1200"/>
              </a:spcBef>
              <a:spcAft>
                <a:spcPts val="1200"/>
              </a:spcAft>
              <a:buNone/>
            </a:pPr>
            <a:r>
              <a:rPr lang="ko"/>
              <a:t>構造化プロンプトを使用する場合、LLMは質問の各部分を明確に識別し、それぞれに対して整理された形で情報を提供することができます。</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10.中立的なトーン</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ko"/>
              <a:t>中立的なトーンは、プロンプトが偏りや先入観を避け、客観的かつ公平な質問の仕方を意味します。これにより、LLMは中立的な視点から情報を提供し、バイアスの影響を受けにくい回答を生成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偏ったプロンプト: "Reactは他のフレームワークよりも優れていると思いますか？"</a:t>
            </a:r>
            <a:endParaRPr/>
          </a:p>
          <a:p>
            <a:pPr indent="0" lvl="0" marL="0" rtl="0" algn="l">
              <a:spcBef>
                <a:spcPts val="1200"/>
              </a:spcBef>
              <a:spcAft>
                <a:spcPts val="0"/>
              </a:spcAft>
              <a:buClr>
                <a:schemeClr val="dk1"/>
              </a:buClr>
              <a:buSzPct val="61111"/>
              <a:buFont typeface="Arial"/>
              <a:buNone/>
            </a:pPr>
            <a:r>
              <a:rPr lang="ko"/>
              <a:t>　中立的なプロンプト: "Reactと他のフロントエンドフレームワークの主な違いは何ですか？"</a:t>
            </a:r>
            <a:endParaRPr/>
          </a:p>
          <a:p>
            <a:pPr indent="0" lvl="0" marL="0" rtl="0" algn="l">
              <a:spcBef>
                <a:spcPts val="1200"/>
              </a:spcBef>
              <a:spcAft>
                <a:spcPts val="0"/>
              </a:spcAft>
              <a:buClr>
                <a:schemeClr val="dk1"/>
              </a:buClr>
              <a:buSzPct val="61111"/>
              <a:buFont typeface="Arial"/>
              <a:buNone/>
            </a:pPr>
            <a:r>
              <a:rPr lang="ko"/>
              <a:t>偏ったプロンプトを使用する場合、LLMは質問者の意見やバイアスの方向に沿った回答を生成する傾向があります。</a:t>
            </a:r>
            <a:endParaRPr/>
          </a:p>
          <a:p>
            <a:pPr indent="0" lvl="0" marL="0" rtl="0" algn="l">
              <a:spcBef>
                <a:spcPts val="1200"/>
              </a:spcBef>
              <a:spcAft>
                <a:spcPts val="1200"/>
              </a:spcAft>
              <a:buNone/>
            </a:pPr>
            <a:r>
              <a:rPr lang="ko"/>
              <a:t>中立的なプロンプトを使用する場合、LLMは各フレームワークの特徴と違いを客観的に分析し、比較することで、より公平でバランスの取れた視点から情報を提供することができます。</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11.客観性</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ko"/>
              <a:t>客観性は、プロンプトが主観的な意見や感情を排除し、事実に基づいた情報を求めることを意味します。これにより、LLMは事実に基づいた、信頼できる情報を提供することが可能になります。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主観的なプロンプト: "Reactが最高のフレームワークだと思いませんか？"</a:t>
            </a:r>
            <a:endParaRPr/>
          </a:p>
          <a:p>
            <a:pPr indent="0" lvl="0" marL="0" rtl="0" algn="l">
              <a:spcBef>
                <a:spcPts val="1200"/>
              </a:spcBef>
              <a:spcAft>
                <a:spcPts val="0"/>
              </a:spcAft>
              <a:buClr>
                <a:schemeClr val="dk1"/>
              </a:buClr>
              <a:buSzPct val="61111"/>
              <a:buFont typeface="Arial"/>
              <a:buNone/>
            </a:pPr>
            <a:r>
              <a:rPr lang="ko"/>
              <a:t>　客観的なプロンプト: "Reactの主な機能と利点は何ですか？"</a:t>
            </a:r>
            <a:endParaRPr/>
          </a:p>
          <a:p>
            <a:pPr indent="0" lvl="0" marL="0" rtl="0" algn="l">
              <a:spcBef>
                <a:spcPts val="1200"/>
              </a:spcBef>
              <a:spcAft>
                <a:spcPts val="0"/>
              </a:spcAft>
              <a:buClr>
                <a:schemeClr val="dk1"/>
              </a:buClr>
              <a:buSzPct val="61111"/>
              <a:buFont typeface="Arial"/>
              <a:buNone/>
            </a:pPr>
            <a:r>
              <a:rPr lang="ko"/>
              <a:t>主観的なプロンプトを使用する場合、LLMは質問者の個人的な意見や感情を反映した回答を生成する可能性があります。</a:t>
            </a:r>
            <a:endParaRPr/>
          </a:p>
          <a:p>
            <a:pPr indent="0" lvl="0" marL="0" rtl="0" algn="l">
              <a:spcBef>
                <a:spcPts val="1200"/>
              </a:spcBef>
              <a:spcAft>
                <a:spcPts val="1200"/>
              </a:spcAft>
              <a:buNone/>
            </a:pPr>
            <a:r>
              <a:rPr lang="ko"/>
              <a:t>客観的なプロンプトを使用する場合、LLMはReactの機能や利点に関する具体的かつ事実に基づいた情報を提供することで、より信頼性の高い回答を生成することができます。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12.正確性</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正確性は、プロンプトが事実、データ、または信頼できる情報源に基づいていることを確認することを意味します。これにより、LLMは誤情報や不正確なデータに基づく回答を避け、正確な情報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不正確な情報を含むプロンプト: "Reactが2020年にリリースされたときの主な変更点は何ですか？"（Reactは2013年にリリースされました）</a:t>
            </a:r>
            <a:endParaRPr/>
          </a:p>
          <a:p>
            <a:pPr indent="0" lvl="0" marL="0" rtl="0" algn="l">
              <a:spcBef>
                <a:spcPts val="1200"/>
              </a:spcBef>
              <a:spcAft>
                <a:spcPts val="0"/>
              </a:spcAft>
              <a:buClr>
                <a:schemeClr val="dk1"/>
              </a:buClr>
              <a:buSzPct val="61111"/>
              <a:buFont typeface="Arial"/>
              <a:buNone/>
            </a:pPr>
            <a:r>
              <a:rPr lang="ko"/>
              <a:t>　正確な情報に基づくプロンプト: "Reactの最近のアップデートで導入された主な変更点は何ですか？"</a:t>
            </a:r>
            <a:endParaRPr/>
          </a:p>
          <a:p>
            <a:pPr indent="0" lvl="0" marL="0" rtl="0" algn="l">
              <a:spcBef>
                <a:spcPts val="1200"/>
              </a:spcBef>
              <a:spcAft>
                <a:spcPts val="0"/>
              </a:spcAft>
              <a:buClr>
                <a:schemeClr val="dk1"/>
              </a:buClr>
              <a:buSzPct val="61111"/>
              <a:buFont typeface="Arial"/>
              <a:buNone/>
            </a:pPr>
            <a:r>
              <a:rPr lang="ko"/>
              <a:t>不正確な情報を含むプロンプトを使用する場合、LLMはその誤った前提に基づいて回答を生成することになり、結果として不正確な情報を提供する可能性があります。</a:t>
            </a:r>
            <a:endParaRPr/>
          </a:p>
          <a:p>
            <a:pPr indent="0" lvl="0" marL="0" rtl="0" algn="l">
              <a:spcBef>
                <a:spcPts val="1200"/>
              </a:spcBef>
              <a:spcAft>
                <a:spcPts val="1200"/>
              </a:spcAft>
              <a:buNone/>
            </a:pPr>
            <a:r>
              <a:rPr lang="ko"/>
              <a:t>正確な情報に基づくプロンプトを使用する場合、LLMは最新かつ正確なデータに基づいて具体的な変更点や機能についての情報を提供することができます。</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13.証拠に基づく</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証拠に基づくとは、プロンプトが客観的な証拠、データ、研究結果を参照することで、確かな情報源からの情報を求めることを意味します。これにより、LLMはより信頼性が高く、検証可能な情報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証拠に基づかないプロンプト: "Reactはユーザーインターフェース開発で人気がありますか？"</a:t>
            </a:r>
            <a:endParaRPr/>
          </a:p>
          <a:p>
            <a:pPr indent="0" lvl="0" marL="0" rtl="0" algn="l">
              <a:spcBef>
                <a:spcPts val="1200"/>
              </a:spcBef>
              <a:spcAft>
                <a:spcPts val="0"/>
              </a:spcAft>
              <a:buClr>
                <a:schemeClr val="dk1"/>
              </a:buClr>
              <a:buSzPct val="61111"/>
              <a:buFont typeface="Arial"/>
              <a:buNone/>
            </a:pPr>
            <a:r>
              <a:rPr lang="ko"/>
              <a:t>　証拠に基づくプロンプト: "Reactのユーザーインターフェース開発における人気を示す最近の調査結果はありますか？"</a:t>
            </a:r>
            <a:endParaRPr/>
          </a:p>
          <a:p>
            <a:pPr indent="0" lvl="0" marL="0" rtl="0" algn="l">
              <a:spcBef>
                <a:spcPts val="1200"/>
              </a:spcBef>
              <a:spcAft>
                <a:spcPts val="0"/>
              </a:spcAft>
              <a:buClr>
                <a:schemeClr val="dk1"/>
              </a:buClr>
              <a:buSzPct val="61111"/>
              <a:buFont typeface="Arial"/>
              <a:buNone/>
            </a:pPr>
            <a:r>
              <a:rPr lang="ko"/>
              <a:t>証拠に基づかないプロンプトを使用する場合、LLMは一般的な意見や仮定に基づいて回答することになり、情報の正確性や信頼性が低下する可能性があります。</a:t>
            </a:r>
            <a:endParaRPr/>
          </a:p>
          <a:p>
            <a:pPr indent="0" lvl="0" marL="0" rtl="0" algn="l">
              <a:spcBef>
                <a:spcPts val="1200"/>
              </a:spcBef>
              <a:spcAft>
                <a:spcPts val="1200"/>
              </a:spcAft>
              <a:buNone/>
            </a:pPr>
            <a:r>
              <a:rPr lang="ko"/>
              <a:t>証拠に基づくプロンプトを使用する場合、LLMは具体的な調査結果やデータを参照して回答を提供することができ、より信頼性の高い情報をユーザーに提供することができます。</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14.最新の情報</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ko"/>
              <a:t>最新の情報とは、プロンプトが最新のデータ、トレンド、発展に基づく情報を求めることを意味します。これにより、LLMは最新の知見や技術的進歩に関する情報を提供することができます。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古い情報に基づくプロンプト: "2018年のウェブ開発のトレンドは何でしたか？"</a:t>
            </a:r>
            <a:endParaRPr/>
          </a:p>
          <a:p>
            <a:pPr indent="0" lvl="0" marL="0" rtl="0" algn="l">
              <a:spcBef>
                <a:spcPts val="1200"/>
              </a:spcBef>
              <a:spcAft>
                <a:spcPts val="0"/>
              </a:spcAft>
              <a:buClr>
                <a:schemeClr val="dk1"/>
              </a:buClr>
              <a:buSzPct val="61111"/>
              <a:buFont typeface="Arial"/>
              <a:buNone/>
            </a:pPr>
            <a:r>
              <a:rPr lang="ko"/>
              <a:t>　最新の情報に基づくプロンプト: "現在のウェブ開発のトレンドは何ですか？"</a:t>
            </a:r>
            <a:endParaRPr/>
          </a:p>
          <a:p>
            <a:pPr indent="0" lvl="0" marL="0" rtl="0" algn="l">
              <a:spcBef>
                <a:spcPts val="1200"/>
              </a:spcBef>
              <a:spcAft>
                <a:spcPts val="0"/>
              </a:spcAft>
              <a:buClr>
                <a:schemeClr val="dk1"/>
              </a:buClr>
              <a:buSzPct val="61111"/>
              <a:buFont typeface="Arial"/>
              <a:buNone/>
            </a:pPr>
            <a:r>
              <a:rPr lang="ko"/>
              <a:t>古い情報に基づくプロンプトを使用する場合、LLMはその時点での知識に基づいて回答するため、現在の状況や技術的進歩を反映していない可能性があります。</a:t>
            </a:r>
            <a:endParaRPr/>
          </a:p>
          <a:p>
            <a:pPr indent="0" lvl="0" marL="0" rtl="0" algn="l">
              <a:spcBef>
                <a:spcPts val="1200"/>
              </a:spcBef>
              <a:spcAft>
                <a:spcPts val="1200"/>
              </a:spcAft>
              <a:buNone/>
            </a:pPr>
            <a:r>
              <a:rPr lang="ko"/>
              <a:t>最新の情報に基づくプロンプトを使用する場合、LLMは最新のデータやトレンドに基づいて情報を提供することができ、ユーザーにとってより価値のある回答を生成することができます。</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15.尊重</a:t>
            </a:r>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ko"/>
              <a:t>尊重は、プロンプトが礼儀正しく、敬意を表する形で質問することを意味します。これにより、対話の品質が高まり、ポジティブなユーザー体験が促進されます。</a:t>
            </a:r>
            <a:endParaRPr/>
          </a:p>
          <a:p>
            <a:pPr indent="0" lvl="0" marL="0" rtl="0" algn="l">
              <a:spcBef>
                <a:spcPts val="1200"/>
              </a:spcBef>
              <a:spcAft>
                <a:spcPts val="0"/>
              </a:spcAft>
              <a:buClr>
                <a:schemeClr val="dk1"/>
              </a:buClr>
              <a:buSzPts val="1100"/>
              <a:buFont typeface="Arial"/>
              <a:buNone/>
            </a:pPr>
            <a:r>
              <a:rPr lang="ko"/>
              <a:t>プロンプト例:</a:t>
            </a:r>
            <a:endParaRPr/>
          </a:p>
          <a:p>
            <a:pPr indent="0" lvl="0" marL="0" rtl="0" algn="l">
              <a:spcBef>
                <a:spcPts val="1200"/>
              </a:spcBef>
              <a:spcAft>
                <a:spcPts val="0"/>
              </a:spcAft>
              <a:buClr>
                <a:schemeClr val="dk1"/>
              </a:buClr>
              <a:buSzPts val="1100"/>
              <a:buFont typeface="Arial"/>
              <a:buNone/>
            </a:pPr>
            <a:r>
              <a:rPr lang="ko"/>
              <a:t>　尊重のないプロンプト: "なぜReactはこんなに複雑なの？"</a:t>
            </a:r>
            <a:endParaRPr/>
          </a:p>
          <a:p>
            <a:pPr indent="0" lvl="0" marL="0" rtl="0" algn="l">
              <a:spcBef>
                <a:spcPts val="1200"/>
              </a:spcBef>
              <a:spcAft>
                <a:spcPts val="0"/>
              </a:spcAft>
              <a:buClr>
                <a:schemeClr val="dk1"/>
              </a:buClr>
              <a:buSzPts val="1100"/>
              <a:buFont typeface="Arial"/>
              <a:buNone/>
            </a:pPr>
            <a:r>
              <a:rPr lang="ko"/>
              <a:t>　尊重を持ったプロンプト: "Reactの学習曲線について教えてください。"</a:t>
            </a:r>
            <a:endParaRPr/>
          </a:p>
          <a:p>
            <a:pPr indent="0" lvl="0" marL="0" rtl="0" algn="l">
              <a:spcBef>
                <a:spcPts val="1200"/>
              </a:spcBef>
              <a:spcAft>
                <a:spcPts val="0"/>
              </a:spcAft>
              <a:buClr>
                <a:schemeClr val="dk1"/>
              </a:buClr>
              <a:buSzPts val="1100"/>
              <a:buFont typeface="Arial"/>
              <a:buNone/>
            </a:pPr>
            <a:r>
              <a:rPr lang="ko"/>
              <a:t>尊重のないプロンプトを使用する場合、質問のトーンが攻撃的または否定的に捉えられ、プロンプトと回答の両方の品質に悪影響を及ぼす可能性があります。</a:t>
            </a:r>
            <a:endParaRPr/>
          </a:p>
          <a:p>
            <a:pPr indent="0" lvl="0" marL="0" rtl="0" algn="l">
              <a:spcBef>
                <a:spcPts val="1200"/>
              </a:spcBef>
              <a:spcAft>
                <a:spcPts val="1200"/>
              </a:spcAft>
              <a:buNone/>
            </a:pPr>
            <a:r>
              <a:rPr lang="ko"/>
              <a:t>尊重を持ったプロンプトを使用する場合、質問が礼儀正しく、建設的な形で提示されることで、より肯定的で有益な回答が促され、ユーザー体験が向上します。</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16.包括性</a:t>
            </a:r>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ko"/>
              <a:t>包括性は、プロンプトが多様性を尊重し、異なる背景や視点を考慮に入れることを意味します。これにより、より幅広いユーザーグループに対して受け入れられる回答が提供されます。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排他的なプロンプト: "エンジニアとしての成功の定義は何ですか？"（エンジニアリングの視点のみを問う）</a:t>
            </a:r>
            <a:endParaRPr/>
          </a:p>
          <a:p>
            <a:pPr indent="0" lvl="0" marL="0" rtl="0" algn="l">
              <a:spcBef>
                <a:spcPts val="1200"/>
              </a:spcBef>
              <a:spcAft>
                <a:spcPts val="0"/>
              </a:spcAft>
              <a:buClr>
                <a:schemeClr val="dk1"/>
              </a:buClr>
              <a:buSzPct val="61111"/>
              <a:buFont typeface="Arial"/>
              <a:buNone/>
            </a:pPr>
            <a:r>
              <a:rPr lang="ko"/>
              <a:t>　包括的なプロンプト: "異なる職業における成功の定義は何ですか？"</a:t>
            </a:r>
            <a:endParaRPr/>
          </a:p>
          <a:p>
            <a:pPr indent="0" lvl="0" marL="0" rtl="0" algn="l">
              <a:spcBef>
                <a:spcPts val="1200"/>
              </a:spcBef>
              <a:spcAft>
                <a:spcPts val="0"/>
              </a:spcAft>
              <a:buClr>
                <a:schemeClr val="dk1"/>
              </a:buClr>
              <a:buSzPct val="61111"/>
              <a:buFont typeface="Arial"/>
              <a:buNone/>
            </a:pPr>
            <a:r>
              <a:rPr lang="ko"/>
              <a:t>排他的なプロンプトを使用する場合、特定のグループや視点のみを対象とした回答が生成され、多様性や包括性が欠けることになります。</a:t>
            </a:r>
            <a:endParaRPr/>
          </a:p>
          <a:p>
            <a:pPr indent="0" lvl="0" marL="0" rtl="0" algn="l">
              <a:spcBef>
                <a:spcPts val="1200"/>
              </a:spcBef>
              <a:spcAft>
                <a:spcPts val="1200"/>
              </a:spcAft>
              <a:buNone/>
            </a:pPr>
            <a:r>
              <a:rPr lang="ko"/>
              <a:t>包括的なプロンプトを使用する場合、LLMは異なる背景や視点からの意見を取り入れた回答を提供することができ、より多様で包括的な視野をユーザーに提供します。</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17.透明性</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ko"/>
              <a:t>透明性は、プロンプトが質問の意図や目的を明確にすることを意味します。これにより、LLMは質問の背後にある目的を理解し、より適切な回答を提供することが可能になります。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不透明なプロンプト: "ウェブ開発の未来について教えてください。"</a:t>
            </a:r>
            <a:endParaRPr/>
          </a:p>
          <a:p>
            <a:pPr indent="0" lvl="0" marL="0" rtl="0" algn="l">
              <a:spcBef>
                <a:spcPts val="1200"/>
              </a:spcBef>
              <a:spcAft>
                <a:spcPts val="0"/>
              </a:spcAft>
              <a:buClr>
                <a:schemeClr val="dk1"/>
              </a:buClr>
              <a:buSzPct val="61111"/>
              <a:buFont typeface="Arial"/>
              <a:buNone/>
            </a:pPr>
            <a:r>
              <a:rPr lang="ko"/>
              <a:t>　透明なプロンプト: "ウェブ開発の未来におけるプログレッシブウェブアプリ(PWA)の役割について知りたいです。"</a:t>
            </a:r>
            <a:endParaRPr/>
          </a:p>
          <a:p>
            <a:pPr indent="0" lvl="0" marL="0" rtl="0" algn="l">
              <a:spcBef>
                <a:spcPts val="1200"/>
              </a:spcBef>
              <a:spcAft>
                <a:spcPts val="0"/>
              </a:spcAft>
              <a:buClr>
                <a:schemeClr val="dk1"/>
              </a:buClr>
              <a:buSzPct val="61111"/>
              <a:buFont typeface="Arial"/>
              <a:buNone/>
            </a:pPr>
            <a:r>
              <a:rPr lang="ko"/>
              <a:t>不透明なプロンプトを使用する場合、LLMは質問の具体的な目的を推測する必要があり、適切な情報を提供するのが難しくなります。</a:t>
            </a:r>
            <a:endParaRPr/>
          </a:p>
          <a:p>
            <a:pPr indent="0" lvl="0" marL="0" rtl="0" algn="l">
              <a:spcBef>
                <a:spcPts val="1200"/>
              </a:spcBef>
              <a:spcAft>
                <a:spcPts val="1200"/>
              </a:spcAft>
              <a:buNone/>
            </a:pPr>
            <a:r>
              <a:rPr lang="ko"/>
              <a:t>透明なプロンプトを使用する場合、LLMは質問の意図が明確であるため、特定のトピックに対する深い洞察や関連情報を提供することができます。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ko" sz="1620"/>
              <a:t>principled instructions are all you need for questioning llama-1/2 gpt-3.5/4とは？</a:t>
            </a:r>
            <a:endParaRPr sz="16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大規模言語モデル（LLMs）に対する質問やプロンプトを最適化するための26の指導原則を紹介。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18.倫理的配慮</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ko"/>
              <a:t>倫理的配慮は、プロンプトが社会的、倫理的な基準や価値観を尊重することを意味します。これにより、LLMは倫理的な観点から問題を考慮した回答を提供し、不適切や有害な内容を避けることができます。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倫理的配慮のないプロンプト: "ユーザーのデータを無断で収集する方法は？"</a:t>
            </a:r>
            <a:endParaRPr/>
          </a:p>
          <a:p>
            <a:pPr indent="0" lvl="0" marL="0" rtl="0" algn="l">
              <a:spcBef>
                <a:spcPts val="1200"/>
              </a:spcBef>
              <a:spcAft>
                <a:spcPts val="0"/>
              </a:spcAft>
              <a:buClr>
                <a:schemeClr val="dk1"/>
              </a:buClr>
              <a:buSzPct val="61111"/>
              <a:buFont typeface="Arial"/>
              <a:buNone/>
            </a:pPr>
            <a:r>
              <a:rPr lang="ko"/>
              <a:t>　倫理的配慮を含むプロンプト: "ユーザーデータのプライバシーとセキュリティを保護するためのベストプラクティスは何ですか？"</a:t>
            </a:r>
            <a:endParaRPr/>
          </a:p>
          <a:p>
            <a:pPr indent="0" lvl="0" marL="0" rtl="0" algn="l">
              <a:spcBef>
                <a:spcPts val="1200"/>
              </a:spcBef>
              <a:spcAft>
                <a:spcPts val="0"/>
              </a:spcAft>
              <a:buClr>
                <a:schemeClr val="dk1"/>
              </a:buClr>
              <a:buSzPct val="61111"/>
              <a:buFont typeface="Arial"/>
              <a:buNone/>
            </a:pPr>
            <a:r>
              <a:rPr lang="ko"/>
              <a:t>倫理的配慮のないプロンプトを使用する場合、LLMは不適切や有害な情報を提供するリスクがあります。</a:t>
            </a:r>
            <a:endParaRPr/>
          </a:p>
          <a:p>
            <a:pPr indent="0" lvl="0" marL="0" rtl="0" algn="l">
              <a:spcBef>
                <a:spcPts val="1200"/>
              </a:spcBef>
              <a:spcAft>
                <a:spcPts val="1200"/>
              </a:spcAft>
              <a:buNone/>
            </a:pPr>
            <a:r>
              <a:rPr lang="ko"/>
              <a:t>倫理的配慮を含むプロンプトを使用する場合、LLMはユーザーのプライバシー保護やセキュリティの重要性を考慮した、責任ある情報を提供することができます。</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19.文化的感受性</a:t>
            </a:r>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文化的感受性は、プロンプトが異なる文化や価値観に敏感であり、多様性を尊重することを意味します。これにより、LLMは幅広い背景を持つユーザーにとって適切で尊重される回答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文化的感受性のないプロンプト: "クリスマスは世界中で最も重要な休日ですか？"</a:t>
            </a:r>
            <a:endParaRPr/>
          </a:p>
          <a:p>
            <a:pPr indent="0" lvl="0" marL="0" rtl="0" algn="l">
              <a:spcBef>
                <a:spcPts val="1200"/>
              </a:spcBef>
              <a:spcAft>
                <a:spcPts val="0"/>
              </a:spcAft>
              <a:buClr>
                <a:schemeClr val="dk1"/>
              </a:buClr>
              <a:buSzPct val="61111"/>
              <a:buFont typeface="Arial"/>
              <a:buNone/>
            </a:pPr>
            <a:r>
              <a:rPr lang="ko"/>
              <a:t>　文化的感受性を考慮したプロンプト: "世界の異なる地域で祝われる重要な休日にはどのようなものがありますか？"</a:t>
            </a:r>
            <a:endParaRPr/>
          </a:p>
          <a:p>
            <a:pPr indent="0" lvl="0" marL="0" rtl="0" algn="l">
              <a:spcBef>
                <a:spcPts val="1200"/>
              </a:spcBef>
              <a:spcAft>
                <a:spcPts val="0"/>
              </a:spcAft>
              <a:buClr>
                <a:schemeClr val="dk1"/>
              </a:buClr>
              <a:buSzPct val="61111"/>
              <a:buFont typeface="Arial"/>
              <a:buNone/>
            </a:pPr>
            <a:r>
              <a:rPr lang="ko"/>
              <a:t>文化的感受性のないプロンプトを使用する場合、特定の文化的前提に基づいた質問が他の文化や伝統を無視することになり、不適切または排他的な回答を引き出す可能性があります。</a:t>
            </a:r>
            <a:endParaRPr/>
          </a:p>
          <a:p>
            <a:pPr indent="0" lvl="0" marL="0" rtl="0" algn="l">
              <a:spcBef>
                <a:spcPts val="1200"/>
              </a:spcBef>
              <a:spcAft>
                <a:spcPts val="1200"/>
              </a:spcAft>
              <a:buNone/>
            </a:pPr>
            <a:r>
              <a:rPr lang="ko"/>
              <a:t>文化的感受性を考慮したプロンプトを使用する場合、LLMは多様な文化的背景を持つユーザーを尊重し、幅広い視点から情報を提供することができます。</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20.法的意識</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ko"/>
              <a:t>法的意識は、プロンプトが法律や規制を遵守し、合法的な情報やアドバイスを求めることを意味します。これにより、LLMは法的な問題に対処する際に適切で責任ある回答を提供することができます。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法的意識のないプロンプト: "著作権で保護されたコンテンツをどのようにして無料で入手できますか？"</a:t>
            </a:r>
            <a:endParaRPr/>
          </a:p>
          <a:p>
            <a:pPr indent="0" lvl="0" marL="0" rtl="0" algn="l">
              <a:spcBef>
                <a:spcPts val="1200"/>
              </a:spcBef>
              <a:spcAft>
                <a:spcPts val="0"/>
              </a:spcAft>
              <a:buClr>
                <a:schemeClr val="dk1"/>
              </a:buClr>
              <a:buSzPct val="61111"/>
              <a:buFont typeface="Arial"/>
              <a:buNone/>
            </a:pPr>
            <a:r>
              <a:rPr lang="ko"/>
              <a:t>　法的意識を考慮したプロンプト: "著作権で保護されたコンテンツを合法的に使用する方法は何ですか？"</a:t>
            </a:r>
            <a:endParaRPr/>
          </a:p>
          <a:p>
            <a:pPr indent="0" lvl="0" marL="0" rtl="0" algn="l">
              <a:spcBef>
                <a:spcPts val="1200"/>
              </a:spcBef>
              <a:spcAft>
                <a:spcPts val="0"/>
              </a:spcAft>
              <a:buClr>
                <a:schemeClr val="dk1"/>
              </a:buClr>
              <a:buSzPct val="61111"/>
              <a:buFont typeface="Arial"/>
              <a:buNone/>
            </a:pPr>
            <a:r>
              <a:rPr lang="ko"/>
              <a:t>法的意識のないプロンプトを使用する場合、LLMは違法行為を助長する可能性のある情報を提供するリスクがあります。</a:t>
            </a:r>
            <a:endParaRPr/>
          </a:p>
          <a:p>
            <a:pPr indent="0" lvl="0" marL="0" rtl="0" algn="l">
              <a:spcBef>
                <a:spcPts val="1200"/>
              </a:spcBef>
              <a:spcAft>
                <a:spcPts val="1200"/>
              </a:spcAft>
              <a:buNone/>
            </a:pPr>
            <a:r>
              <a:rPr lang="ko"/>
              <a:t>法的意識を考慮したプロンプトを使用する場合、LLMは法的に許可されている範囲での行動や情報を提供することができ、ユーザーが法律を遵守する手助けをします。</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21.環境的文脈</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ko"/>
              <a:t>環境的文脈は、プロンプトが地球の生態系や環境保護の重要性を考慮に入れることを意味します。これにより、LLMは環境に優しい選択肢や持続可能な解決策に関する情報を提供することができます。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環境的文脈を無視したプロンプト: "石油を最も効率的に採掘する方法は何ですか？"</a:t>
            </a:r>
            <a:endParaRPr/>
          </a:p>
          <a:p>
            <a:pPr indent="0" lvl="0" marL="0" rtl="0" algn="l">
              <a:spcBef>
                <a:spcPts val="1200"/>
              </a:spcBef>
              <a:spcAft>
                <a:spcPts val="0"/>
              </a:spcAft>
              <a:buClr>
                <a:schemeClr val="dk1"/>
              </a:buClr>
              <a:buSzPct val="61111"/>
              <a:buFont typeface="Arial"/>
              <a:buNone/>
            </a:pPr>
            <a:r>
              <a:rPr lang="ko"/>
              <a:t>　環境的文脈を考慮したプロンプト: "再生可能エネルギー源を利用する利点には何がありますか？"</a:t>
            </a:r>
            <a:endParaRPr/>
          </a:p>
          <a:p>
            <a:pPr indent="0" lvl="0" marL="0" rtl="0" algn="l">
              <a:spcBef>
                <a:spcPts val="1200"/>
              </a:spcBef>
              <a:spcAft>
                <a:spcPts val="0"/>
              </a:spcAft>
              <a:buClr>
                <a:schemeClr val="dk1"/>
              </a:buClr>
              <a:buSzPct val="61111"/>
              <a:buFont typeface="Arial"/>
              <a:buNone/>
            </a:pPr>
            <a:r>
              <a:rPr lang="ko"/>
              <a:t>環境的文脈を無視したプロンプトを使用する場合、LLMは環境への影響を考慮せずに情報を提供することになり、持続可能性の観点から適切でないアドバイスを提供する可能性があります。</a:t>
            </a:r>
            <a:endParaRPr/>
          </a:p>
          <a:p>
            <a:pPr indent="0" lvl="0" marL="0" rtl="0" algn="l">
              <a:spcBef>
                <a:spcPts val="1200"/>
              </a:spcBef>
              <a:spcAft>
                <a:spcPts val="1200"/>
              </a:spcAft>
              <a:buNone/>
            </a:pPr>
            <a:r>
              <a:rPr lang="ko"/>
              <a:t>環境的文脈を考慮したプロンプトを使用する場合、LLMは環境保護や持続可能な開発に貢献する解決策を提供することができ、より責任ある情報をユーザーに提供します。</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22.歴史的正確性</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歴史的正確性は、プロンプトが過去の出来事やデータを正確に反映し、歴史的な事実に基づいていることを意味します。これにより、LLMは信頼性の高い歴史的情報を提供することが可能になります。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歴史的に不正確なプロンプト: "20世紀初頭にインターネットがどのように普及したか教えてください。"</a:t>
            </a:r>
            <a:endParaRPr/>
          </a:p>
          <a:p>
            <a:pPr indent="0" lvl="0" marL="0" rtl="0" algn="l">
              <a:spcBef>
                <a:spcPts val="1200"/>
              </a:spcBef>
              <a:spcAft>
                <a:spcPts val="0"/>
              </a:spcAft>
              <a:buClr>
                <a:schemeClr val="dk1"/>
              </a:buClr>
              <a:buSzPct val="61111"/>
              <a:buFont typeface="Arial"/>
              <a:buNone/>
            </a:pPr>
            <a:r>
              <a:rPr lang="ko"/>
              <a:t>　歴史的に正確なプロンプト: "インターネットが一般に普及し始めたのはいつで、その背景にはどのような技術的進歩がありましたか？"</a:t>
            </a:r>
            <a:endParaRPr/>
          </a:p>
          <a:p>
            <a:pPr indent="0" lvl="0" marL="0" rtl="0" algn="l">
              <a:spcBef>
                <a:spcPts val="1200"/>
              </a:spcBef>
              <a:spcAft>
                <a:spcPts val="0"/>
              </a:spcAft>
              <a:buClr>
                <a:schemeClr val="dk1"/>
              </a:buClr>
              <a:buSzPct val="61111"/>
              <a:buFont typeface="Arial"/>
              <a:buNone/>
            </a:pPr>
            <a:r>
              <a:rPr lang="ko"/>
              <a:t>歴史的に不正確なプロンプトを使用する場合、LLMは誤った情報に基づく回答を提供することになり、誤解を招く可能性があります。</a:t>
            </a:r>
            <a:endParaRPr/>
          </a:p>
          <a:p>
            <a:pPr indent="0" lvl="0" marL="0" rtl="0" algn="l">
              <a:spcBef>
                <a:spcPts val="1200"/>
              </a:spcBef>
              <a:spcAft>
                <a:spcPts val="1200"/>
              </a:spcAft>
              <a:buNone/>
            </a:pPr>
            <a:r>
              <a:rPr lang="ko"/>
              <a:t>歴史的に正確なプロンプトを使用する場合、LLMは正確な歴史的事実とデータに基づいて情報を提供することができ、より信頼性の高い回答を生成します。</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23.科学的厳密性</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lang="ko"/>
              <a:t>科学的厳密性は、プロンプトが科学的方法や証拠に基づいており、科学的知識を正確に反映していることを意味します。これにより、LLMは正確で信頼性の高い科学的情報を提供することが可能になります。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科学的に不正確なプロンプト: "地球が平らだという証拠は何ですか？"</a:t>
            </a:r>
            <a:endParaRPr/>
          </a:p>
          <a:p>
            <a:pPr indent="0" lvl="0" marL="0" rtl="0" algn="l">
              <a:spcBef>
                <a:spcPts val="1200"/>
              </a:spcBef>
              <a:spcAft>
                <a:spcPts val="0"/>
              </a:spcAft>
              <a:buClr>
                <a:schemeClr val="dk1"/>
              </a:buClr>
              <a:buSzPct val="61111"/>
              <a:buFont typeface="Arial"/>
              <a:buNone/>
            </a:pPr>
            <a:r>
              <a:rPr lang="ko"/>
              <a:t>　科学的に厳密なプロンプト: "地球が球体であるという科学的証拠にはどのようなものがありますか？"</a:t>
            </a:r>
            <a:endParaRPr/>
          </a:p>
          <a:p>
            <a:pPr indent="0" lvl="0" marL="0" rtl="0" algn="l">
              <a:spcBef>
                <a:spcPts val="1200"/>
              </a:spcBef>
              <a:spcAft>
                <a:spcPts val="0"/>
              </a:spcAft>
              <a:buClr>
                <a:schemeClr val="dk1"/>
              </a:buClr>
              <a:buSzPct val="61111"/>
              <a:buFont typeface="Arial"/>
              <a:buNone/>
            </a:pPr>
            <a:r>
              <a:rPr lang="ko"/>
              <a:t>科学的に不正確なプロンプトを使用する場合、LLMは科学的に誤った前提に基づく回答を提供することになり、誤情報を広めるリスクがあります。</a:t>
            </a:r>
            <a:endParaRPr/>
          </a:p>
          <a:p>
            <a:pPr indent="0" lvl="0" marL="0" rtl="0" algn="l">
              <a:spcBef>
                <a:spcPts val="1200"/>
              </a:spcBef>
              <a:spcAft>
                <a:spcPts val="1200"/>
              </a:spcAft>
              <a:buNone/>
            </a:pPr>
            <a:r>
              <a:rPr lang="ko"/>
              <a:t>科学的に厳密なプロンプトを使用する場合、LLMは確かな科学的証拠や理論に基づいて情報を提供することができ、より正確で信頼性の高い回答を生成します。</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24.技術的意識</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技術的意識は、プロンプトが現代の技術的発展や知識を考慮に入れ、最新の技術的情報を反映していることを意味します。これにより、LLMは最新の技術トレンドや発展に関する情報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技術的に時代遅れなプロンプト: "フロッピーディスクを使用してデータを保存する最良の方法は何ですか？"</a:t>
            </a:r>
            <a:endParaRPr/>
          </a:p>
          <a:p>
            <a:pPr indent="0" lvl="0" marL="0" rtl="0" algn="l">
              <a:spcBef>
                <a:spcPts val="1200"/>
              </a:spcBef>
              <a:spcAft>
                <a:spcPts val="0"/>
              </a:spcAft>
              <a:buClr>
                <a:schemeClr val="dk1"/>
              </a:buClr>
              <a:buSzPct val="61111"/>
              <a:buFont typeface="Arial"/>
              <a:buNone/>
            </a:pPr>
            <a:r>
              <a:rPr lang="ko"/>
              <a:t>　技術的に意識の高いプロンプト: "クラウドストレージを使用してデータを安全に保存する最良の方法は何ですか？"</a:t>
            </a:r>
            <a:endParaRPr/>
          </a:p>
          <a:p>
            <a:pPr indent="0" lvl="0" marL="0" rtl="0" algn="l">
              <a:spcBef>
                <a:spcPts val="1200"/>
              </a:spcBef>
              <a:spcAft>
                <a:spcPts val="0"/>
              </a:spcAft>
              <a:buClr>
                <a:schemeClr val="dk1"/>
              </a:buClr>
              <a:buSzPct val="61111"/>
              <a:buFont typeface="Arial"/>
              <a:buNone/>
            </a:pPr>
            <a:r>
              <a:rPr lang="ko"/>
              <a:t>技術的に時代遅れなプロンプトを使用する場合、LLMは現在の技術的実態や需要を反映していない情報を提供することになります。</a:t>
            </a:r>
            <a:endParaRPr/>
          </a:p>
          <a:p>
            <a:pPr indent="0" lvl="0" marL="0" rtl="0" algn="l">
              <a:spcBef>
                <a:spcPts val="1200"/>
              </a:spcBef>
              <a:spcAft>
                <a:spcPts val="1200"/>
              </a:spcAft>
              <a:buNone/>
            </a:pPr>
            <a:r>
              <a:rPr lang="ko"/>
              <a:t>技術的に意識の高いプロンプトを使用する場合、LLMは最新の技術的発展やトレンドに基づいて情報を提供することができ、より実用的で現代的な解決策をユーザーに提供します。</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25.未来指向</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ko"/>
              <a:t>未来指向は、プロンプトが将来のトレンド、技術的進歩、または社会的変化を考慮に入れることを意味します。これにより、LLMは将来的な展望や予測に関する情報を提供することが可能になります。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過去や現在中心のプロンプト: "現在のウェブ開発のベストプラクティスは何ですか？"</a:t>
            </a:r>
            <a:endParaRPr/>
          </a:p>
          <a:p>
            <a:pPr indent="0" lvl="0" marL="0" rtl="0" algn="l">
              <a:spcBef>
                <a:spcPts val="1200"/>
              </a:spcBef>
              <a:spcAft>
                <a:spcPts val="0"/>
              </a:spcAft>
              <a:buClr>
                <a:schemeClr val="dk1"/>
              </a:buClr>
              <a:buSzPct val="61111"/>
              <a:buFont typeface="Arial"/>
              <a:buNone/>
            </a:pPr>
            <a:r>
              <a:rPr lang="ko"/>
              <a:t>　未来指向のプロンプト: "次の10年でウェブ開発に影響を与える技術的トレンドは何だと予測されていますか？"</a:t>
            </a:r>
            <a:endParaRPr/>
          </a:p>
          <a:p>
            <a:pPr indent="0" lvl="0" marL="0" rtl="0" algn="l">
              <a:spcBef>
                <a:spcPts val="1200"/>
              </a:spcBef>
              <a:spcAft>
                <a:spcPts val="0"/>
              </a:spcAft>
              <a:buClr>
                <a:schemeClr val="dk1"/>
              </a:buClr>
              <a:buSzPct val="61111"/>
              <a:buFont typeface="Arial"/>
              <a:buNone/>
            </a:pPr>
            <a:r>
              <a:rPr lang="ko"/>
              <a:t>過去や現在中心のプロンプトを使用する場合、LLMは現在の状況や既存の知識に基づいて回答を提供しますが、将来的な変化や進歩に関する洞察は提供しにくくなります。</a:t>
            </a:r>
            <a:endParaRPr/>
          </a:p>
          <a:p>
            <a:pPr indent="0" lvl="0" marL="0" rtl="0" algn="l">
              <a:spcBef>
                <a:spcPts val="1200"/>
              </a:spcBef>
              <a:spcAft>
                <a:spcPts val="1200"/>
              </a:spcAft>
              <a:buNone/>
            </a:pPr>
            <a:r>
              <a:rPr lang="ko"/>
              <a:t>未来指向のプロンプトを使用する場合、LLMは将来の技術的トレンドや社会的変化に関する予測や展望を提供することができ、ユーザーが将来に向けて準備するのに役立つ情報を提供します。</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26.創造性</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創造性は、プロンプトが新しいアイデアや革新的な視点を求めることを意味します。これにより、LLMは従来の枠を超えた解決策やアイデアを提供することが可能になります。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伝統的なプロンプト: "ウェブサイトのトラフィックを増やす既存の方法は何ですか？"</a:t>
            </a:r>
            <a:endParaRPr/>
          </a:p>
          <a:p>
            <a:pPr indent="0" lvl="0" marL="0" rtl="0" algn="l">
              <a:spcBef>
                <a:spcPts val="1200"/>
              </a:spcBef>
              <a:spcAft>
                <a:spcPts val="0"/>
              </a:spcAft>
              <a:buClr>
                <a:schemeClr val="dk1"/>
              </a:buClr>
              <a:buSzPct val="61111"/>
              <a:buFont typeface="Arial"/>
              <a:buNone/>
            </a:pPr>
            <a:r>
              <a:rPr lang="ko"/>
              <a:t>　創造的なプロンプト: "ウェブサイトのトラフィックを増やすために、まだ広く採用されていない革新的な方法はありますか？"</a:t>
            </a:r>
            <a:endParaRPr/>
          </a:p>
          <a:p>
            <a:pPr indent="0" lvl="0" marL="0" rtl="0" algn="l">
              <a:spcBef>
                <a:spcPts val="1200"/>
              </a:spcBef>
              <a:spcAft>
                <a:spcPts val="0"/>
              </a:spcAft>
              <a:buClr>
                <a:schemeClr val="dk1"/>
              </a:buClr>
              <a:buSzPct val="61111"/>
              <a:buFont typeface="Arial"/>
              <a:buNone/>
            </a:pPr>
            <a:r>
              <a:rPr lang="ko"/>
              <a:t>伝統的なプロンプトを使用する場合、LLMは一般的でよく知られた解決策を提供することが多く、新しい視点やアイデアは提供しにくくなります。</a:t>
            </a:r>
            <a:endParaRPr/>
          </a:p>
          <a:p>
            <a:pPr indent="0" lvl="0" marL="0" rtl="0" algn="l">
              <a:spcBef>
                <a:spcPts val="1200"/>
              </a:spcBef>
              <a:spcAft>
                <a:spcPts val="1200"/>
              </a:spcAft>
              <a:buNone/>
            </a:pPr>
            <a:r>
              <a:rPr lang="ko"/>
              <a:t>創造的なプロンプトを使用する場合、LLMは従来の方法にとらわれず、新しく革新的なアイデアや解決策を提供することができ、ユーザーの問題解決やプロジェクトに新鮮なインスピレーションを与えることができます。</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1.</a:t>
            </a:r>
            <a:r>
              <a:rPr lang="ko"/>
              <a:t>明確性</a:t>
            </a:r>
            <a:endParaRPr/>
          </a:p>
        </p:txBody>
      </p:sp>
      <p:sp>
        <p:nvSpPr>
          <p:cNvPr id="67" name="Google Shape;67;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a:t>明確性は、質問やプロンプトが理解しやすく、情報をリクエストする際にあいまいさがなく正確であることを意味します。開発者がLLMに質問する際、明確なプロンプトを提供すると、モデルが意図を正確に把握し、関連性の高い回答を生成する可能性が高まります。</a:t>
            </a:r>
            <a:endParaRPr/>
          </a:p>
          <a:p>
            <a:pPr indent="0" lvl="0" marL="0" rtl="0" algn="l">
              <a:spcBef>
                <a:spcPts val="1200"/>
              </a:spcBef>
              <a:spcAft>
                <a:spcPts val="0"/>
              </a:spcAft>
              <a:buNone/>
            </a:pPr>
            <a:r>
              <a:rPr lang="ko"/>
              <a:t>プロンプト例:</a:t>
            </a:r>
            <a:endParaRPr/>
          </a:p>
          <a:p>
            <a:pPr indent="0" lvl="0" marL="0" rtl="0" algn="l">
              <a:spcBef>
                <a:spcPts val="1200"/>
              </a:spcBef>
              <a:spcAft>
                <a:spcPts val="0"/>
              </a:spcAft>
              <a:buClr>
                <a:schemeClr val="dk1"/>
              </a:buClr>
              <a:buSzPct val="61111"/>
              <a:buFont typeface="Arial"/>
              <a:buNone/>
            </a:pPr>
            <a:r>
              <a:rPr lang="ko"/>
              <a:t>　不明瞭なプロンプト: "ウェブアプリの作り方を教えて。"</a:t>
            </a:r>
            <a:endParaRPr/>
          </a:p>
          <a:p>
            <a:pPr indent="0" lvl="0" marL="0" rtl="0" algn="l">
              <a:spcBef>
                <a:spcPts val="1200"/>
              </a:spcBef>
              <a:spcAft>
                <a:spcPts val="0"/>
              </a:spcAft>
              <a:buClr>
                <a:schemeClr val="dk1"/>
              </a:buClr>
              <a:buSzPct val="61111"/>
              <a:buFont typeface="Arial"/>
              <a:buNone/>
            </a:pPr>
            <a:r>
              <a:rPr lang="ko"/>
              <a:t>　明確なプロンプト: "Reactを使用してToDoリストウェブアプリケーションを構築するステップバイステップガイドを提供してください。"</a:t>
            </a:r>
            <a:endParaRPr/>
          </a:p>
          <a:p>
            <a:pPr indent="0" lvl="0" marL="0" rtl="0" algn="l">
              <a:spcBef>
                <a:spcPts val="1200"/>
              </a:spcBef>
              <a:spcAft>
                <a:spcPts val="0"/>
              </a:spcAft>
              <a:buClr>
                <a:schemeClr val="dk1"/>
              </a:buClr>
              <a:buSzPct val="61111"/>
              <a:buFont typeface="Arial"/>
              <a:buNone/>
            </a:pPr>
            <a:r>
              <a:rPr lang="ko"/>
              <a:t>不明瞭なプロンプトを使用する場合、LLMは広範囲なトピックからどの情報を提供すべきかを決定するのが難しくなります。これは、結果として具体性が低かったり、あまりにも一般的な回答につながる可能性があります。</a:t>
            </a:r>
            <a:endParaRPr/>
          </a:p>
          <a:p>
            <a:pPr indent="0" lvl="0" marL="0" rtl="0" algn="l">
              <a:spcBef>
                <a:spcPts val="1200"/>
              </a:spcBef>
              <a:spcAft>
                <a:spcPts val="0"/>
              </a:spcAft>
              <a:buClr>
                <a:schemeClr val="dk1"/>
              </a:buClr>
              <a:buSzPct val="61111"/>
              <a:buFont typeface="Arial"/>
              <a:buNone/>
            </a:pPr>
            <a:r>
              <a:rPr lang="ko"/>
              <a:t>明確なプロンプトを使用する場合、LLMは要求された情報の範囲と詳細を正確に理解し、具体的かつ実用的な情報を含む目標に合致した回答を提供する可能性が高まります。例えば、「Reactを使用してToDoリストウェブアプリケーションを構築するステップバイステップガイドを提供してください。」というプロンプトは、LLMに具体的な技術スタックと実装目標を明確に提示するので、ユーザーが直接適用可能な実際のステップバイステップ手順を案内してもらえます。</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2.</a:t>
            </a:r>
            <a:r>
              <a:rPr lang="ko"/>
              <a:t>簡潔性</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ko"/>
              <a:t>簡潔性は、プロンプトが不必要な情報を省略し、要点を短く、明確に伝えることを意味します。開発者がLLMに質問する際、簡潔なプロンプトを使用すると、モデルは関連性のある情報をより迅速に特定し、回答を生成することができます。</a:t>
            </a:r>
            <a:endParaRPr/>
          </a:p>
          <a:p>
            <a:pPr indent="0" lvl="0" marL="0" rtl="0" algn="l">
              <a:spcBef>
                <a:spcPts val="1200"/>
              </a:spcBef>
              <a:spcAft>
                <a:spcPts val="0"/>
              </a:spcAft>
              <a:buNone/>
            </a:pPr>
            <a:r>
              <a:rPr lang="ko"/>
              <a:t>プロンプト例:</a:t>
            </a:r>
            <a:endParaRPr/>
          </a:p>
          <a:p>
            <a:pPr indent="0" lvl="0" marL="0" rtl="0" algn="l">
              <a:spcBef>
                <a:spcPts val="1200"/>
              </a:spcBef>
              <a:spcAft>
                <a:spcPts val="0"/>
              </a:spcAft>
              <a:buNone/>
            </a:pPr>
            <a:r>
              <a:rPr lang="ko"/>
              <a:t>　長くて煩雑なプロンプト: "私はウェブ開発において新しい技術を学びたいと思っていますが、特にフロントエンドの領域でReactについてもっと深く知りたいです。ReactでToDoリストアプリを作る最良の方法は何だと思いますか？"</a:t>
            </a:r>
            <a:endParaRPr/>
          </a:p>
          <a:p>
            <a:pPr indent="0" lvl="0" marL="0" rtl="0" algn="l">
              <a:spcBef>
                <a:spcPts val="1200"/>
              </a:spcBef>
              <a:spcAft>
                <a:spcPts val="0"/>
              </a:spcAft>
              <a:buNone/>
            </a:pPr>
            <a:r>
              <a:rPr lang="ko"/>
              <a:t>　簡潔なプロンプト: "ReactでToDoリストアプリを作る最良の方法は？"</a:t>
            </a:r>
            <a:endParaRPr/>
          </a:p>
          <a:p>
            <a:pPr indent="0" lvl="0" marL="0" rtl="0" algn="l">
              <a:spcBef>
                <a:spcPts val="1200"/>
              </a:spcBef>
              <a:spcAft>
                <a:spcPts val="0"/>
              </a:spcAft>
              <a:buClr>
                <a:schemeClr val="dk1"/>
              </a:buClr>
              <a:buSzPct val="61111"/>
              <a:buFont typeface="Arial"/>
              <a:buNone/>
            </a:pPr>
            <a:r>
              <a:rPr lang="ko"/>
              <a:t>長くて煩雑なプロンプトを使用する場合、LLMは余計な情報を処理するために余分な時間を費やすことになり、結果として回答までの時間が長くなるか、関連性の低い情報を含む回答を生成する可能性があります。</a:t>
            </a:r>
            <a:endParaRPr/>
          </a:p>
          <a:p>
            <a:pPr indent="0" lvl="0" marL="0" rtl="0" algn="l">
              <a:spcBef>
                <a:spcPts val="1200"/>
              </a:spcBef>
              <a:spcAft>
                <a:spcPts val="1200"/>
              </a:spcAft>
              <a:buNone/>
            </a:pPr>
            <a:r>
              <a:rPr lang="ko"/>
              <a:t>簡潔なプロンプトを使用する場合、LLMは直接的な質問からすぐに核心に迫り、必要な情報だけを提供することができます。これにより、ユーザーはより迅速かつ関連性の高い回答を得ることができます。</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 3.直接性</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直接性は、回避や遠回しな表現を使わず、求めている情報や回答に直接的にアプローチすることを意味します。プロンプトが直接的であるほど、LLMはユーザーの意図を明確に理解し、適切な回答を提供することが容易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間接的なプロンプト: "もし私がReactでウェブアプリを作りたい場合、どんな情報が役立つと思いますか？"</a:t>
            </a:r>
            <a:endParaRPr/>
          </a:p>
          <a:p>
            <a:pPr indent="0" lvl="0" marL="0" rtl="0" algn="l">
              <a:spcBef>
                <a:spcPts val="1200"/>
              </a:spcBef>
              <a:spcAft>
                <a:spcPts val="0"/>
              </a:spcAft>
              <a:buClr>
                <a:schemeClr val="dk1"/>
              </a:buClr>
              <a:buSzPct val="61111"/>
              <a:buFont typeface="Arial"/>
              <a:buNone/>
            </a:pPr>
            <a:r>
              <a:rPr lang="ko"/>
              <a:t>　直接的なプロンプト: "Reactでウェブアプリを作るためのベストプラクティスは何ですか？"</a:t>
            </a:r>
            <a:endParaRPr/>
          </a:p>
          <a:p>
            <a:pPr indent="0" lvl="0" marL="0" rtl="0" algn="l">
              <a:spcBef>
                <a:spcPts val="1200"/>
              </a:spcBef>
              <a:spcAft>
                <a:spcPts val="0"/>
              </a:spcAft>
              <a:buClr>
                <a:schemeClr val="dk1"/>
              </a:buClr>
              <a:buSzPct val="61111"/>
              <a:buFont typeface="Arial"/>
              <a:buNone/>
            </a:pPr>
            <a:r>
              <a:rPr lang="ko"/>
              <a:t>間接的なプロンプトを使用する場合、LLMはユーザーが求めている具体的な情報の種類を推測する必要があり、それによって回答の質や関連性が低下する可能性があります。</a:t>
            </a:r>
            <a:endParaRPr/>
          </a:p>
          <a:p>
            <a:pPr indent="0" lvl="0" marL="0" rtl="0" algn="l">
              <a:spcBef>
                <a:spcPts val="1200"/>
              </a:spcBef>
              <a:spcAft>
                <a:spcPts val="1200"/>
              </a:spcAft>
              <a:buNone/>
            </a:pPr>
            <a:r>
              <a:rPr lang="ko"/>
              <a:t>直接的なプロンプトを使用する場合、LLMは質問の意図をすぐに把握し、具体的で実用的な回答を提供することができます。これにより、ユーザーは必要な情報をより早く、より正確に得ることができます。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4.明示性</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明示性は、質問やリクエストで求めている情報を明確に示すことを意味します。これにより、LLMは要求された正確な情報を理解しやすくなり、より適切な回答を提供することができます。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あいまいなプロンプト: "Reactについて教えて。"</a:t>
            </a:r>
            <a:endParaRPr/>
          </a:p>
          <a:p>
            <a:pPr indent="0" lvl="0" marL="0" rtl="0" algn="l">
              <a:spcBef>
                <a:spcPts val="1200"/>
              </a:spcBef>
              <a:spcAft>
                <a:spcPts val="0"/>
              </a:spcAft>
              <a:buClr>
                <a:schemeClr val="dk1"/>
              </a:buClr>
              <a:buSzPct val="61111"/>
              <a:buFont typeface="Arial"/>
              <a:buNone/>
            </a:pPr>
            <a:r>
              <a:rPr lang="ko"/>
              <a:t>　明示的なプロンプト: "Reactの主要な機能とその利点を説明してください。"</a:t>
            </a:r>
            <a:endParaRPr/>
          </a:p>
          <a:p>
            <a:pPr indent="0" lvl="0" marL="0" rtl="0" algn="l">
              <a:spcBef>
                <a:spcPts val="1200"/>
              </a:spcBef>
              <a:spcAft>
                <a:spcPts val="0"/>
              </a:spcAft>
              <a:buClr>
                <a:schemeClr val="dk1"/>
              </a:buClr>
              <a:buSzPct val="61111"/>
              <a:buFont typeface="Arial"/>
              <a:buNone/>
            </a:pPr>
            <a:r>
              <a:rPr lang="ko"/>
              <a:t>あいまいなプロンプトを使用する場合、LLMは「Reactについて」という広範な要求から何を重点的に扱うべきかを判断するのが難しくなります。これは、一般的で浅い情報を含む回答につながる可能性があります。</a:t>
            </a:r>
            <a:endParaRPr/>
          </a:p>
          <a:p>
            <a:pPr indent="0" lvl="0" marL="0" rtl="0" algn="l">
              <a:spcBef>
                <a:spcPts val="1200"/>
              </a:spcBef>
              <a:spcAft>
                <a:spcPts val="1200"/>
              </a:spcAft>
              <a:buNone/>
            </a:pPr>
            <a:r>
              <a:rPr lang="ko"/>
              <a:t>明示的なプロンプトを使用する場合、LLMは具体的な要求（この場合は「Reactの主要な機能とその利点」）を理解し、それに応じた詳細で実用的な情報を提供することができます。これにより、ユーザーは求めている情報をより明確かつ具体的に得ることができま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5.文脈化</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文脈化は、質問やリクエストをする際に、その背景や関連する情報を提供することを意味します。これにより、LLMは質問の意図や範囲をより深く理解し、より関連性の高い回答を提供することができます。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文脈がないプロンプト: "エラーメッセージを修正する方法は？"</a:t>
            </a:r>
            <a:endParaRPr/>
          </a:p>
          <a:p>
            <a:pPr indent="0" lvl="0" marL="0" rtl="0" algn="l">
              <a:spcBef>
                <a:spcPts val="1200"/>
              </a:spcBef>
              <a:spcAft>
                <a:spcPts val="0"/>
              </a:spcAft>
              <a:buClr>
                <a:schemeClr val="dk1"/>
              </a:buClr>
              <a:buSzPct val="61111"/>
              <a:buFont typeface="Arial"/>
              <a:buNone/>
            </a:pPr>
            <a:r>
              <a:rPr lang="ko"/>
              <a:t>　文脈を含むプロンプト: "Reactアプリケーションで「Invalid Hook Call Warning」エラーメッセージが表示された場合の修正方法は？"</a:t>
            </a:r>
            <a:endParaRPr/>
          </a:p>
          <a:p>
            <a:pPr indent="0" lvl="0" marL="0" rtl="0" algn="l">
              <a:spcBef>
                <a:spcPts val="1200"/>
              </a:spcBef>
              <a:spcAft>
                <a:spcPts val="0"/>
              </a:spcAft>
              <a:buClr>
                <a:schemeClr val="dk1"/>
              </a:buClr>
              <a:buSzPct val="61111"/>
              <a:buFont typeface="Arial"/>
              <a:buNone/>
            </a:pPr>
            <a:r>
              <a:rPr lang="ko"/>
              <a:t>文脈がないプロンプトを使用する場合、LLMはどの技術や状況に関するエラー修正を求めているのかを判断するための情報が不足しており、結果として一般的な答えや関連性の低い回答を提供する可能性があります。</a:t>
            </a:r>
            <a:endParaRPr/>
          </a:p>
          <a:p>
            <a:pPr indent="0" lvl="0" marL="0" rtl="0" algn="l">
              <a:spcBef>
                <a:spcPts val="1200"/>
              </a:spcBef>
              <a:spcAft>
                <a:spcPts val="1200"/>
              </a:spcAft>
              <a:buNone/>
            </a:pPr>
            <a:r>
              <a:rPr lang="ko"/>
              <a:t>文脈を含むプロンプトを使用する場合、LLMは質問が特定の技術（この場合はReact）に関連していることを理解し、その特定の状況やエラーメッセージに対する具体的な解決策を提供することができます。これにより、ユーザーはより適切で実用的な情報を得ることができます。</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6.関連性</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ko"/>
              <a:t>関連性は、質問がその瞬間においてユーザーのニーズや状況と密接に関連していることを意味します。プロンプトが高い関連性を持っていることで、LLMはより適切で具体的な回答を提供しやすくなります。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関連性の低いプロンプト: "プログラミング言語について教えてください。"</a:t>
            </a:r>
            <a:endParaRPr/>
          </a:p>
          <a:p>
            <a:pPr indent="0" lvl="0" marL="0" rtl="0" algn="l">
              <a:spcBef>
                <a:spcPts val="1200"/>
              </a:spcBef>
              <a:spcAft>
                <a:spcPts val="0"/>
              </a:spcAft>
              <a:buClr>
                <a:schemeClr val="dk1"/>
              </a:buClr>
              <a:buSzPct val="61111"/>
              <a:buFont typeface="Arial"/>
              <a:buNone/>
            </a:pPr>
            <a:r>
              <a:rPr lang="ko"/>
              <a:t>　関連性の高いプロンプト: "現在のウェブ開発プロジェクトでReactを使うメリットは何ですか？"</a:t>
            </a:r>
            <a:endParaRPr/>
          </a:p>
          <a:p>
            <a:pPr indent="0" lvl="0" marL="0" rtl="0" algn="l">
              <a:spcBef>
                <a:spcPts val="1200"/>
              </a:spcBef>
              <a:spcAft>
                <a:spcPts val="0"/>
              </a:spcAft>
              <a:buClr>
                <a:schemeClr val="dk1"/>
              </a:buClr>
              <a:buSzPct val="61111"/>
              <a:buFont typeface="Arial"/>
              <a:buNone/>
            </a:pPr>
            <a:r>
              <a:rPr lang="ko"/>
              <a:t>関連性の低いプロンプトを使用する場合、LLMは非常に広範囲なトピックから特定の情報を選び出す必要があり、ユーザーが実際に必要とする情報を提供することが難しくなります。</a:t>
            </a:r>
            <a:endParaRPr/>
          </a:p>
          <a:p>
            <a:pPr indent="0" lvl="0" marL="0" rtl="0" algn="l">
              <a:spcBef>
                <a:spcPts val="1200"/>
              </a:spcBef>
              <a:spcAft>
                <a:spcPts val="1200"/>
              </a:spcAft>
              <a:buNone/>
            </a:pPr>
            <a:r>
              <a:rPr lang="ko"/>
              <a:t>関連性の高いプロンプトを使用する場合、LLMは質問が具体的な状況やニーズに基づいていることを理解し、その状況に最適な情報や解決策を提供することができます。これにより、ユーザーは自分のニーズに直接関連する、より価値のある回答を得ることができます。</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7.精密性</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ko"/>
              <a:t>精密性は、質問やリクエストが特定の詳細や条件を明確に指定することを意味します。これにより、LLMはより正確な回答を提供することが可能になります。</a:t>
            </a:r>
            <a:endParaRPr/>
          </a:p>
          <a:p>
            <a:pPr indent="0" lvl="0" marL="0" rtl="0" algn="l">
              <a:spcBef>
                <a:spcPts val="1200"/>
              </a:spcBef>
              <a:spcAft>
                <a:spcPts val="0"/>
              </a:spcAft>
              <a:buClr>
                <a:schemeClr val="dk1"/>
              </a:buClr>
              <a:buSzPct val="61111"/>
              <a:buFont typeface="Arial"/>
              <a:buNone/>
            </a:pPr>
            <a:r>
              <a:rPr lang="ko"/>
              <a:t>プロンプト例:</a:t>
            </a:r>
            <a:endParaRPr/>
          </a:p>
          <a:p>
            <a:pPr indent="0" lvl="0" marL="0" rtl="0" algn="l">
              <a:spcBef>
                <a:spcPts val="1200"/>
              </a:spcBef>
              <a:spcAft>
                <a:spcPts val="0"/>
              </a:spcAft>
              <a:buClr>
                <a:schemeClr val="dk1"/>
              </a:buClr>
              <a:buSzPct val="61111"/>
              <a:buFont typeface="Arial"/>
              <a:buNone/>
            </a:pPr>
            <a:r>
              <a:rPr lang="ko"/>
              <a:t>　不明確なプロンプト: "データベースの最適化について教えてください。"</a:t>
            </a:r>
            <a:endParaRPr/>
          </a:p>
          <a:p>
            <a:pPr indent="0" lvl="0" marL="0" rtl="0" algn="l">
              <a:spcBef>
                <a:spcPts val="1200"/>
              </a:spcBef>
              <a:spcAft>
                <a:spcPts val="0"/>
              </a:spcAft>
              <a:buClr>
                <a:schemeClr val="dk1"/>
              </a:buClr>
              <a:buSzPct val="61111"/>
              <a:buFont typeface="Arial"/>
              <a:buNone/>
            </a:pPr>
            <a:r>
              <a:rPr lang="ko"/>
              <a:t>　精密なプロンプト: "PostgreSQLデータベースのクエリパフォーマンスを最適化する方法は？"</a:t>
            </a:r>
            <a:endParaRPr/>
          </a:p>
          <a:p>
            <a:pPr indent="0" lvl="0" marL="0" rtl="0" algn="l">
              <a:spcBef>
                <a:spcPts val="1200"/>
              </a:spcBef>
              <a:spcAft>
                <a:spcPts val="0"/>
              </a:spcAft>
              <a:buClr>
                <a:schemeClr val="dk1"/>
              </a:buClr>
              <a:buSzPct val="61111"/>
              <a:buFont typeface="Arial"/>
              <a:buNone/>
            </a:pPr>
            <a:r>
              <a:rPr lang="ko"/>
              <a:t>不明確なプロンプトを使用する場合、LLMはどの種類のデータベースやどのような最適化を指しているのかを推測する必要があり、回答が広範囲に及ぶ可能性があります。</a:t>
            </a:r>
            <a:endParaRPr/>
          </a:p>
          <a:p>
            <a:pPr indent="0" lvl="0" marL="0" rtl="0" algn="l">
              <a:spcBef>
                <a:spcPts val="1200"/>
              </a:spcBef>
              <a:spcAft>
                <a:spcPts val="1200"/>
              </a:spcAft>
              <a:buNone/>
            </a:pPr>
            <a:r>
              <a:rPr lang="ko"/>
              <a:t>精密なプロンプトを使用する場合、LLMは質問が特定のデータベース技術とそのパフォーマンス最適化に焦点を当てていることを理解し、より具体的で実用的なアドバイスを提供することができます。</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