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aidi Haris" userId="e4c56b5cb11cabc3" providerId="LiveId" clId="{9C402B92-B7E9-4603-BADB-957E125E65AD}"/>
    <pc:docChg chg="modSld">
      <pc:chgData name="Humaidi Haris" userId="e4c56b5cb11cabc3" providerId="LiveId" clId="{9C402B92-B7E9-4603-BADB-957E125E65AD}" dt="2021-04-03T15:23:51.753" v="19" actId="20577"/>
      <pc:docMkLst>
        <pc:docMk/>
      </pc:docMkLst>
      <pc:sldChg chg="modSp mod">
        <pc:chgData name="Humaidi Haris" userId="e4c56b5cb11cabc3" providerId="LiveId" clId="{9C402B92-B7E9-4603-BADB-957E125E65AD}" dt="2021-04-03T15:23:51.753" v="19" actId="20577"/>
        <pc:sldMkLst>
          <pc:docMk/>
          <pc:sldMk cId="0" sldId="267"/>
        </pc:sldMkLst>
        <pc:spChg chg="mod">
          <ac:chgData name="Humaidi Haris" userId="e4c56b5cb11cabc3" providerId="LiveId" clId="{9C402B92-B7E9-4603-BADB-957E125E65AD}" dt="2021-04-03T15:23:51.753" v="19" actId="20577"/>
          <ac:spMkLst>
            <pc:docMk/>
            <pc:sldMk cId="0" sldId="267"/>
            <ac:spMk id="85" creationId="{91050882-6EFD-4FEA-B624-B5883559DC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5B35-D731-4F04-963C-9676D4BF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7F62F-34CE-427A-B857-25872639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2638-5A90-4B38-83A4-CAF68338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CC86-4D4C-4362-B356-6D4EF9D7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9E87-675E-48D3-B0EA-76FE802A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7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8B11-5588-488C-85B2-F41845AA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802E7-9B3A-4C50-A7FC-F9042DD8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94A0-EA9C-4906-AA4D-31F5A9D5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0EE8-022E-4A04-BD63-B2DC310D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FACC-E834-4BAD-8440-5E440C84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809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2FC93-5ECA-49CD-BB8A-6CE5BF7E8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AD2DD-E03F-4EFF-BF15-7F87AF81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5124-12FF-44F1-BBCA-F3FF61BE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023B-88EC-40B8-8B8A-583D9DA7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5EC8C-F748-4252-AF65-58E6D6F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93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3867-22DE-48FA-B030-9731ABBF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123E-F192-4A21-93A0-B71CC392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6CC7-8532-4609-8E5D-8256A02A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A86D-0CE9-446C-8FAB-E50484F9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167E-6306-4009-9ABC-D48CDC36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402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870C-E906-4BE5-95A3-377610C6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8FF0-0EA9-453A-B7B5-5AA98570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66A1-27AE-4D5B-9896-4C8090C0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4606-934F-4B32-82EB-8D031349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D3FF-5815-4F78-9CF7-A5C14040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09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3E19-81A6-4823-9C65-01232E02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88C5-CD3A-47BD-966B-D44271EA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BF6CD-0119-41E0-A968-081AE840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D5768-1CA1-4350-AEC2-3C5A5027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E1728-740A-401A-883E-8ABCC7F1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8049B-4287-4D72-BED1-EDD3FDAC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12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AB16-A4BE-481E-BC25-9695E467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CDE35-2B5F-497E-8FCF-9CA0C27D2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1B8DC-AC5C-4448-8F86-9C686B7B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9A626-AC46-4641-90B6-DD1720A6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0EF6C-57BB-4D47-A2A2-864CB6D83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3F069-977F-47BF-ACF4-56392902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689A2-DF0E-48B7-9C0C-DE72702D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45CC8-A052-4C7C-8ECC-1F6594B3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34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8D79-7562-413B-B901-19362342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BBAA9-37DD-4738-8282-B792A689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0E50D-4D12-437F-B56A-7F6AFB7D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0B999-DF4F-4026-AA82-4E0D4C34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368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EEB1A-77DE-412F-9746-D3D34185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59850-1E8C-4FCD-AC0A-89890873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44A8-971A-4FFB-9CD8-D9373BC2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040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C3BF-7092-484F-A10F-0392943E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92CB-C5B3-4CF7-8F1E-2BFFF0BF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8A36-27EC-44A6-BA10-953A0C0A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8AEC4-03B7-45B8-9B67-71355E2E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B924E-819C-4DF4-908A-3E8309DB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249D0-879C-4DD8-8A60-4CE5FC89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7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B3C-10A7-489F-B378-D50CFEC9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2D9D3-3A01-4A3C-BDA8-E4E47126C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3F8AC-0E83-4F3D-8841-EBC013D8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85711-71E9-4FD2-8AEB-8E3056BE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D4BB7-A666-465D-AB94-27F536D0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66D8E-A89E-4E12-B7E6-57C45C8B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251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39B9A-F17D-42E3-B2F4-A8E7563A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D84F-6DCA-4AAB-9448-D2FB1E6AC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362F-BF83-4087-886F-D2D564D8B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5302-0A51-4FD3-9565-1BA6340FF7B8}" type="datetimeFigureOut">
              <a:rPr lang="id-ID" smtClean="0"/>
              <a:t>03/04/2021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8C431-5799-4CC6-A740-E8D9AC641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6579-534A-4A70-98C4-BCBB8E07F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BF4B0-0DCA-475E-9B48-7D2EE4E14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568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12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2.wdp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2.wdp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12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2.wdp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DF59C7C-2876-4548-92F4-7EF139738D7F}"/>
              </a:ext>
            </a:extLst>
          </p:cNvPr>
          <p:cNvGrpSpPr/>
          <p:nvPr/>
        </p:nvGrpSpPr>
        <p:grpSpPr>
          <a:xfrm>
            <a:off x="1245108" y="1061914"/>
            <a:ext cx="9701784" cy="5324044"/>
            <a:chOff x="1491996" y="1177543"/>
            <a:chExt cx="9701784" cy="5324044"/>
          </a:xfrm>
        </p:grpSpPr>
        <p:sp>
          <p:nvSpPr>
            <p:cNvPr id="2" name="object 2"/>
            <p:cNvSpPr/>
            <p:nvPr/>
          </p:nvSpPr>
          <p:spPr>
            <a:xfrm>
              <a:off x="9195816" y="3852671"/>
              <a:ext cx="1447800" cy="62865"/>
            </a:xfrm>
            <a:custGeom>
              <a:avLst/>
              <a:gdLst/>
              <a:ahLst/>
              <a:cxnLst/>
              <a:rect l="l" t="t" r="r" b="b"/>
              <a:pathLst>
                <a:path w="1447800" h="62864">
                  <a:moveTo>
                    <a:pt x="1447800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1447800" y="62483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0788395" y="1664207"/>
              <a:ext cx="48895" cy="2028825"/>
            </a:xfrm>
            <a:custGeom>
              <a:avLst/>
              <a:gdLst/>
              <a:ahLst/>
              <a:cxnLst/>
              <a:rect l="l" t="t" r="r" b="b"/>
              <a:pathLst>
                <a:path w="48895" h="2028825">
                  <a:moveTo>
                    <a:pt x="48768" y="0"/>
                  </a:moveTo>
                  <a:lnTo>
                    <a:pt x="0" y="0"/>
                  </a:lnTo>
                  <a:lnTo>
                    <a:pt x="0" y="2028444"/>
                  </a:lnTo>
                  <a:lnTo>
                    <a:pt x="48768" y="2028444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37788" y="3854196"/>
              <a:ext cx="1447800" cy="60960"/>
            </a:xfrm>
            <a:custGeom>
              <a:avLst/>
              <a:gdLst/>
              <a:ahLst/>
              <a:cxnLst/>
              <a:rect l="l" t="t" r="r" b="b"/>
              <a:pathLst>
                <a:path w="1447800" h="60960">
                  <a:moveTo>
                    <a:pt x="1447800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1447800" y="6095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8BD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44084" y="4075176"/>
              <a:ext cx="48895" cy="2026920"/>
            </a:xfrm>
            <a:custGeom>
              <a:avLst/>
              <a:gdLst/>
              <a:ahLst/>
              <a:cxnLst/>
              <a:rect l="l" t="t" r="r" b="b"/>
              <a:pathLst>
                <a:path w="48895" h="2026920">
                  <a:moveTo>
                    <a:pt x="48767" y="0"/>
                  </a:moveTo>
                  <a:lnTo>
                    <a:pt x="0" y="0"/>
                  </a:lnTo>
                  <a:lnTo>
                    <a:pt x="0" y="2026920"/>
                  </a:lnTo>
                  <a:lnTo>
                    <a:pt x="48767" y="2026920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8BD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4075176"/>
              <a:ext cx="48895" cy="2026920"/>
            </a:xfrm>
            <a:custGeom>
              <a:avLst/>
              <a:gdLst/>
              <a:ahLst/>
              <a:cxnLst/>
              <a:rect l="l" t="t" r="r" b="b"/>
              <a:pathLst>
                <a:path w="48895" h="2026920">
                  <a:moveTo>
                    <a:pt x="48768" y="0"/>
                  </a:moveTo>
                  <a:lnTo>
                    <a:pt x="0" y="0"/>
                  </a:lnTo>
                  <a:lnTo>
                    <a:pt x="0" y="2026920"/>
                  </a:lnTo>
                  <a:lnTo>
                    <a:pt x="48768" y="2026920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4A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7392" y="3851147"/>
              <a:ext cx="1447800" cy="62865"/>
            </a:xfrm>
            <a:custGeom>
              <a:avLst/>
              <a:gdLst/>
              <a:ahLst/>
              <a:cxnLst/>
              <a:rect l="l" t="t" r="r" b="b"/>
              <a:pathLst>
                <a:path w="1447800" h="62864">
                  <a:moveTo>
                    <a:pt x="1447800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1447800" y="62483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B4A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10603992" y="3346703"/>
              <a:ext cx="401320" cy="692150"/>
              <a:chOff x="10603992" y="3346703"/>
              <a:chExt cx="401320" cy="69215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10603992" y="3346703"/>
                <a:ext cx="40132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692150">
                    <a:moveTo>
                      <a:pt x="200405" y="0"/>
                    </a:moveTo>
                    <a:lnTo>
                      <a:pt x="88391" y="324739"/>
                    </a:lnTo>
                    <a:lnTo>
                      <a:pt x="52077" y="356219"/>
                    </a:lnTo>
                    <a:lnTo>
                      <a:pt x="24193" y="395509"/>
                    </a:lnTo>
                    <a:lnTo>
                      <a:pt x="6310" y="441039"/>
                    </a:lnTo>
                    <a:lnTo>
                      <a:pt x="0" y="491236"/>
                    </a:lnTo>
                    <a:lnTo>
                      <a:pt x="5306" y="537269"/>
                    </a:lnTo>
                    <a:lnTo>
                      <a:pt x="20358" y="579447"/>
                    </a:lnTo>
                    <a:lnTo>
                      <a:pt x="44007" y="616706"/>
                    </a:lnTo>
                    <a:lnTo>
                      <a:pt x="75035" y="647788"/>
                    </a:lnTo>
                    <a:lnTo>
                      <a:pt x="112245" y="671487"/>
                    </a:lnTo>
                    <a:lnTo>
                      <a:pt x="154434" y="686592"/>
                    </a:lnTo>
                    <a:lnTo>
                      <a:pt x="200405" y="691896"/>
                    </a:lnTo>
                    <a:lnTo>
                      <a:pt x="246377" y="686592"/>
                    </a:lnTo>
                    <a:lnTo>
                      <a:pt x="288566" y="671487"/>
                    </a:lnTo>
                    <a:lnTo>
                      <a:pt x="325776" y="647788"/>
                    </a:lnTo>
                    <a:lnTo>
                      <a:pt x="356804" y="616706"/>
                    </a:lnTo>
                    <a:lnTo>
                      <a:pt x="361315" y="609600"/>
                    </a:lnTo>
                    <a:lnTo>
                      <a:pt x="200405" y="609600"/>
                    </a:lnTo>
                    <a:lnTo>
                      <a:pt x="154412" y="600285"/>
                    </a:lnTo>
                    <a:lnTo>
                      <a:pt x="116871" y="574897"/>
                    </a:lnTo>
                    <a:lnTo>
                      <a:pt x="91570" y="537269"/>
                    </a:lnTo>
                    <a:lnTo>
                      <a:pt x="82296" y="491236"/>
                    </a:lnTo>
                    <a:lnTo>
                      <a:pt x="91570" y="445148"/>
                    </a:lnTo>
                    <a:lnTo>
                      <a:pt x="116871" y="407527"/>
                    </a:lnTo>
                    <a:lnTo>
                      <a:pt x="154412" y="382168"/>
                    </a:lnTo>
                    <a:lnTo>
                      <a:pt x="200405" y="372872"/>
                    </a:lnTo>
                    <a:lnTo>
                      <a:pt x="360552" y="372872"/>
                    </a:lnTo>
                    <a:lnTo>
                      <a:pt x="348734" y="356219"/>
                    </a:lnTo>
                    <a:lnTo>
                      <a:pt x="312419" y="324739"/>
                    </a:lnTo>
                    <a:lnTo>
                      <a:pt x="200405" y="0"/>
                    </a:lnTo>
                    <a:close/>
                  </a:path>
                  <a:path w="401320" h="692150">
                    <a:moveTo>
                      <a:pt x="360552" y="372872"/>
                    </a:moveTo>
                    <a:lnTo>
                      <a:pt x="200405" y="372872"/>
                    </a:lnTo>
                    <a:lnTo>
                      <a:pt x="246399" y="382168"/>
                    </a:lnTo>
                    <a:lnTo>
                      <a:pt x="283940" y="407527"/>
                    </a:lnTo>
                    <a:lnTo>
                      <a:pt x="309241" y="445148"/>
                    </a:lnTo>
                    <a:lnTo>
                      <a:pt x="318515" y="491236"/>
                    </a:lnTo>
                    <a:lnTo>
                      <a:pt x="309241" y="537269"/>
                    </a:lnTo>
                    <a:lnTo>
                      <a:pt x="283940" y="574897"/>
                    </a:lnTo>
                    <a:lnTo>
                      <a:pt x="246399" y="600285"/>
                    </a:lnTo>
                    <a:lnTo>
                      <a:pt x="200405" y="609600"/>
                    </a:lnTo>
                    <a:lnTo>
                      <a:pt x="361315" y="609600"/>
                    </a:lnTo>
                    <a:lnTo>
                      <a:pt x="380453" y="579447"/>
                    </a:lnTo>
                    <a:lnTo>
                      <a:pt x="395522" y="537221"/>
                    </a:lnTo>
                    <a:lnTo>
                      <a:pt x="400811" y="491236"/>
                    </a:lnTo>
                    <a:lnTo>
                      <a:pt x="394501" y="441039"/>
                    </a:lnTo>
                    <a:lnTo>
                      <a:pt x="376618" y="395509"/>
                    </a:lnTo>
                    <a:lnTo>
                      <a:pt x="360552" y="372872"/>
                    </a:lnTo>
                    <a:close/>
                  </a:path>
                </a:pathLst>
              </a:custGeom>
              <a:solidFill>
                <a:srgbClr val="FFB4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0803636" y="3346703"/>
                <a:ext cx="20129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01295" h="692150">
                    <a:moveTo>
                      <a:pt x="0" y="0"/>
                    </a:moveTo>
                    <a:lnTo>
                      <a:pt x="0" y="372872"/>
                    </a:lnTo>
                    <a:lnTo>
                      <a:pt x="46180" y="382168"/>
                    </a:lnTo>
                    <a:lnTo>
                      <a:pt x="83883" y="407527"/>
                    </a:lnTo>
                    <a:lnTo>
                      <a:pt x="109299" y="445148"/>
                    </a:lnTo>
                    <a:lnTo>
                      <a:pt x="118618" y="491236"/>
                    </a:lnTo>
                    <a:lnTo>
                      <a:pt x="109299" y="537269"/>
                    </a:lnTo>
                    <a:lnTo>
                      <a:pt x="83883" y="574897"/>
                    </a:lnTo>
                    <a:lnTo>
                      <a:pt x="46180" y="600285"/>
                    </a:lnTo>
                    <a:lnTo>
                      <a:pt x="0" y="609600"/>
                    </a:lnTo>
                    <a:lnTo>
                      <a:pt x="0" y="691896"/>
                    </a:lnTo>
                    <a:lnTo>
                      <a:pt x="46133" y="686592"/>
                    </a:lnTo>
                    <a:lnTo>
                      <a:pt x="88478" y="671487"/>
                    </a:lnTo>
                    <a:lnTo>
                      <a:pt x="125829" y="647788"/>
                    </a:lnTo>
                    <a:lnTo>
                      <a:pt x="156980" y="616706"/>
                    </a:lnTo>
                    <a:lnTo>
                      <a:pt x="180725" y="579447"/>
                    </a:lnTo>
                    <a:lnTo>
                      <a:pt x="195856" y="537221"/>
                    </a:lnTo>
                    <a:lnTo>
                      <a:pt x="201168" y="491236"/>
                    </a:lnTo>
                    <a:lnTo>
                      <a:pt x="194835" y="441039"/>
                    </a:lnTo>
                    <a:lnTo>
                      <a:pt x="176895" y="395509"/>
                    </a:lnTo>
                    <a:lnTo>
                      <a:pt x="148929" y="356219"/>
                    </a:lnTo>
                    <a:lnTo>
                      <a:pt x="112522" y="3247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3136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10687050" y="3720845"/>
                <a:ext cx="236220" cy="23622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10687050" y="3720845"/>
                <a:ext cx="236220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236220" h="236220">
                    <a:moveTo>
                      <a:pt x="236220" y="118109"/>
                    </a:moveTo>
                    <a:lnTo>
                      <a:pt x="226945" y="164103"/>
                    </a:lnTo>
                    <a:lnTo>
                      <a:pt x="201644" y="201644"/>
                    </a:lnTo>
                    <a:lnTo>
                      <a:pt x="164103" y="226945"/>
                    </a:lnTo>
                    <a:lnTo>
                      <a:pt x="118109" y="236219"/>
                    </a:lnTo>
                    <a:lnTo>
                      <a:pt x="72116" y="226945"/>
                    </a:lnTo>
                    <a:lnTo>
                      <a:pt x="34575" y="201644"/>
                    </a:lnTo>
                    <a:lnTo>
                      <a:pt x="9274" y="164103"/>
                    </a:lnTo>
                    <a:lnTo>
                      <a:pt x="0" y="118109"/>
                    </a:lnTo>
                    <a:lnTo>
                      <a:pt x="9274" y="72116"/>
                    </a:lnTo>
                    <a:lnTo>
                      <a:pt x="34575" y="34575"/>
                    </a:lnTo>
                    <a:lnTo>
                      <a:pt x="72116" y="9274"/>
                    </a:lnTo>
                    <a:lnTo>
                      <a:pt x="118109" y="0"/>
                    </a:lnTo>
                    <a:lnTo>
                      <a:pt x="164103" y="9274"/>
                    </a:lnTo>
                    <a:lnTo>
                      <a:pt x="201644" y="34575"/>
                    </a:lnTo>
                    <a:lnTo>
                      <a:pt x="226945" y="72116"/>
                    </a:lnTo>
                    <a:lnTo>
                      <a:pt x="236220" y="118109"/>
                    </a:lnTo>
                    <a:close/>
                  </a:path>
                </a:pathLst>
              </a:custGeom>
              <a:ln w="28575">
                <a:solidFill>
                  <a:srgbClr val="C489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10770108" y="3781043"/>
                <a:ext cx="67818" cy="10439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" name="object 14"/>
            <p:cNvGrpSpPr/>
            <p:nvPr/>
          </p:nvGrpSpPr>
          <p:grpSpPr>
            <a:xfrm>
              <a:off x="8758428" y="3680459"/>
              <a:ext cx="401320" cy="690880"/>
              <a:chOff x="8758428" y="3680459"/>
              <a:chExt cx="401320" cy="690880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8758428" y="3680459"/>
                <a:ext cx="401320" cy="69088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690879">
                    <a:moveTo>
                      <a:pt x="200405" y="0"/>
                    </a:moveTo>
                    <a:lnTo>
                      <a:pt x="154434" y="5289"/>
                    </a:lnTo>
                    <a:lnTo>
                      <a:pt x="112245" y="20355"/>
                    </a:lnTo>
                    <a:lnTo>
                      <a:pt x="75035" y="43997"/>
                    </a:lnTo>
                    <a:lnTo>
                      <a:pt x="44007" y="75012"/>
                    </a:lnTo>
                    <a:lnTo>
                      <a:pt x="20358" y="112198"/>
                    </a:lnTo>
                    <a:lnTo>
                      <a:pt x="5289" y="154354"/>
                    </a:lnTo>
                    <a:lnTo>
                      <a:pt x="0" y="200278"/>
                    </a:lnTo>
                    <a:lnTo>
                      <a:pt x="6310" y="250307"/>
                    </a:lnTo>
                    <a:lnTo>
                      <a:pt x="24193" y="295703"/>
                    </a:lnTo>
                    <a:lnTo>
                      <a:pt x="52077" y="334885"/>
                    </a:lnTo>
                    <a:lnTo>
                      <a:pt x="88392" y="366267"/>
                    </a:lnTo>
                    <a:lnTo>
                      <a:pt x="200405" y="690371"/>
                    </a:lnTo>
                    <a:lnTo>
                      <a:pt x="312420" y="366267"/>
                    </a:lnTo>
                    <a:lnTo>
                      <a:pt x="348734" y="334885"/>
                    </a:lnTo>
                    <a:lnTo>
                      <a:pt x="360473" y="318388"/>
                    </a:lnTo>
                    <a:lnTo>
                      <a:pt x="200405" y="318388"/>
                    </a:lnTo>
                    <a:lnTo>
                      <a:pt x="154412" y="309096"/>
                    </a:lnTo>
                    <a:lnTo>
                      <a:pt x="116871" y="283765"/>
                    </a:lnTo>
                    <a:lnTo>
                      <a:pt x="91570" y="246219"/>
                    </a:lnTo>
                    <a:lnTo>
                      <a:pt x="82296" y="200278"/>
                    </a:lnTo>
                    <a:lnTo>
                      <a:pt x="91570" y="154285"/>
                    </a:lnTo>
                    <a:lnTo>
                      <a:pt x="116871" y="116744"/>
                    </a:lnTo>
                    <a:lnTo>
                      <a:pt x="154412" y="91443"/>
                    </a:lnTo>
                    <a:lnTo>
                      <a:pt x="200405" y="82168"/>
                    </a:lnTo>
                    <a:lnTo>
                      <a:pt x="361356" y="82168"/>
                    </a:lnTo>
                    <a:lnTo>
                      <a:pt x="356804" y="75012"/>
                    </a:lnTo>
                    <a:lnTo>
                      <a:pt x="325776" y="43997"/>
                    </a:lnTo>
                    <a:lnTo>
                      <a:pt x="288566" y="20355"/>
                    </a:lnTo>
                    <a:lnTo>
                      <a:pt x="246377" y="5289"/>
                    </a:lnTo>
                    <a:lnTo>
                      <a:pt x="200405" y="0"/>
                    </a:lnTo>
                    <a:close/>
                  </a:path>
                  <a:path w="401320" h="690879">
                    <a:moveTo>
                      <a:pt x="361356" y="82168"/>
                    </a:moveTo>
                    <a:lnTo>
                      <a:pt x="200405" y="82168"/>
                    </a:lnTo>
                    <a:lnTo>
                      <a:pt x="246399" y="91443"/>
                    </a:lnTo>
                    <a:lnTo>
                      <a:pt x="283940" y="116744"/>
                    </a:lnTo>
                    <a:lnTo>
                      <a:pt x="309241" y="154285"/>
                    </a:lnTo>
                    <a:lnTo>
                      <a:pt x="318516" y="200278"/>
                    </a:lnTo>
                    <a:lnTo>
                      <a:pt x="309241" y="246219"/>
                    </a:lnTo>
                    <a:lnTo>
                      <a:pt x="283940" y="283765"/>
                    </a:lnTo>
                    <a:lnTo>
                      <a:pt x="246399" y="309096"/>
                    </a:lnTo>
                    <a:lnTo>
                      <a:pt x="200405" y="318388"/>
                    </a:lnTo>
                    <a:lnTo>
                      <a:pt x="360473" y="318388"/>
                    </a:lnTo>
                    <a:lnTo>
                      <a:pt x="376618" y="295703"/>
                    </a:lnTo>
                    <a:lnTo>
                      <a:pt x="394501" y="250307"/>
                    </a:lnTo>
                    <a:lnTo>
                      <a:pt x="400812" y="200278"/>
                    </a:lnTo>
                    <a:lnTo>
                      <a:pt x="395522" y="154354"/>
                    </a:lnTo>
                    <a:lnTo>
                      <a:pt x="380453" y="112198"/>
                    </a:lnTo>
                    <a:lnTo>
                      <a:pt x="361356" y="82168"/>
                    </a:lnTo>
                    <a:close/>
                  </a:path>
                </a:pathLst>
              </a:custGeom>
              <a:solidFill>
                <a:srgbClr val="B4A76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8758428" y="3680459"/>
                <a:ext cx="200025" cy="690880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690879">
                    <a:moveTo>
                      <a:pt x="199644" y="0"/>
                    </a:moveTo>
                    <a:lnTo>
                      <a:pt x="153875" y="5289"/>
                    </a:lnTo>
                    <a:lnTo>
                      <a:pt x="111856" y="20355"/>
                    </a:lnTo>
                    <a:lnTo>
                      <a:pt x="74787" y="43997"/>
                    </a:lnTo>
                    <a:lnTo>
                      <a:pt x="43867" y="75012"/>
                    </a:lnTo>
                    <a:lnTo>
                      <a:pt x="20296" y="112198"/>
                    </a:lnTo>
                    <a:lnTo>
                      <a:pt x="5274" y="154354"/>
                    </a:lnTo>
                    <a:lnTo>
                      <a:pt x="0" y="200278"/>
                    </a:lnTo>
                    <a:lnTo>
                      <a:pt x="6286" y="250307"/>
                    </a:lnTo>
                    <a:lnTo>
                      <a:pt x="24098" y="295703"/>
                    </a:lnTo>
                    <a:lnTo>
                      <a:pt x="51863" y="334885"/>
                    </a:lnTo>
                    <a:lnTo>
                      <a:pt x="88011" y="366267"/>
                    </a:lnTo>
                    <a:lnTo>
                      <a:pt x="199644" y="690371"/>
                    </a:lnTo>
                    <a:lnTo>
                      <a:pt x="199644" y="318388"/>
                    </a:lnTo>
                    <a:lnTo>
                      <a:pt x="153816" y="309096"/>
                    </a:lnTo>
                    <a:lnTo>
                      <a:pt x="116395" y="283765"/>
                    </a:lnTo>
                    <a:lnTo>
                      <a:pt x="91166" y="246219"/>
                    </a:lnTo>
                    <a:lnTo>
                      <a:pt x="81915" y="200278"/>
                    </a:lnTo>
                    <a:lnTo>
                      <a:pt x="91166" y="154285"/>
                    </a:lnTo>
                    <a:lnTo>
                      <a:pt x="116395" y="116744"/>
                    </a:lnTo>
                    <a:lnTo>
                      <a:pt x="153816" y="91443"/>
                    </a:lnTo>
                    <a:lnTo>
                      <a:pt x="199644" y="82168"/>
                    </a:lnTo>
                    <a:lnTo>
                      <a:pt x="199644" y="0"/>
                    </a:lnTo>
                    <a:close/>
                  </a:path>
                </a:pathLst>
              </a:custGeom>
              <a:solidFill>
                <a:srgbClr val="000000">
                  <a:alpha val="23136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8841486" y="3763517"/>
                <a:ext cx="236220" cy="23621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8841486" y="3763517"/>
                <a:ext cx="236220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236220" h="236220">
                    <a:moveTo>
                      <a:pt x="0" y="118109"/>
                    </a:moveTo>
                    <a:lnTo>
                      <a:pt x="9274" y="72116"/>
                    </a:lnTo>
                    <a:lnTo>
                      <a:pt x="34575" y="34575"/>
                    </a:lnTo>
                    <a:lnTo>
                      <a:pt x="72116" y="9274"/>
                    </a:lnTo>
                    <a:lnTo>
                      <a:pt x="118110" y="0"/>
                    </a:lnTo>
                    <a:lnTo>
                      <a:pt x="164103" y="9274"/>
                    </a:lnTo>
                    <a:lnTo>
                      <a:pt x="201644" y="34575"/>
                    </a:lnTo>
                    <a:lnTo>
                      <a:pt x="226945" y="72116"/>
                    </a:lnTo>
                    <a:lnTo>
                      <a:pt x="236220" y="118109"/>
                    </a:lnTo>
                    <a:lnTo>
                      <a:pt x="226945" y="164103"/>
                    </a:lnTo>
                    <a:lnTo>
                      <a:pt x="201644" y="201644"/>
                    </a:lnTo>
                    <a:lnTo>
                      <a:pt x="164103" y="226945"/>
                    </a:lnTo>
                    <a:lnTo>
                      <a:pt x="118110" y="236219"/>
                    </a:lnTo>
                    <a:lnTo>
                      <a:pt x="72116" y="226945"/>
                    </a:lnTo>
                    <a:lnTo>
                      <a:pt x="34575" y="201644"/>
                    </a:lnTo>
                    <a:lnTo>
                      <a:pt x="9274" y="164103"/>
                    </a:lnTo>
                    <a:lnTo>
                      <a:pt x="0" y="118109"/>
                    </a:lnTo>
                    <a:close/>
                  </a:path>
                </a:pathLst>
              </a:custGeom>
              <a:ln w="28575">
                <a:solidFill>
                  <a:srgbClr val="898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9"/>
            <p:cNvSpPr txBox="1"/>
            <p:nvPr/>
          </p:nvSpPr>
          <p:spPr>
            <a:xfrm>
              <a:off x="8908160" y="3768090"/>
              <a:ext cx="10287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4</a:t>
              </a:r>
              <a:endParaRPr sz="1200">
                <a:latin typeface="Carlito"/>
                <a:cs typeface="Carlito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1491996" y="1664207"/>
              <a:ext cx="1938655" cy="2345690"/>
              <a:chOff x="1491996" y="1664207"/>
              <a:chExt cx="1938655" cy="234569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1748028" y="3852672"/>
                <a:ext cx="1449705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1449705" h="62864">
                    <a:moveTo>
                      <a:pt x="1449324" y="0"/>
                    </a:moveTo>
                    <a:lnTo>
                      <a:pt x="0" y="0"/>
                    </a:lnTo>
                    <a:lnTo>
                      <a:pt x="0" y="62483"/>
                    </a:lnTo>
                    <a:lnTo>
                      <a:pt x="1449324" y="62483"/>
                    </a:lnTo>
                    <a:lnTo>
                      <a:pt x="1449324" y="0"/>
                    </a:lnTo>
                    <a:close/>
                  </a:path>
                </a:pathLst>
              </a:custGeom>
              <a:solidFill>
                <a:srgbClr val="FF5A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1491996" y="3758183"/>
                <a:ext cx="249935" cy="25146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3381756" y="1664207"/>
                <a:ext cx="48895" cy="2028825"/>
              </a:xfrm>
              <a:custGeom>
                <a:avLst/>
                <a:gdLst/>
                <a:ahLst/>
                <a:cxnLst/>
                <a:rect l="l" t="t" r="r" b="b"/>
                <a:pathLst>
                  <a:path w="48895" h="2028825">
                    <a:moveTo>
                      <a:pt x="48767" y="0"/>
                    </a:moveTo>
                    <a:lnTo>
                      <a:pt x="0" y="0"/>
                    </a:lnTo>
                    <a:lnTo>
                      <a:pt x="0" y="2028444"/>
                    </a:lnTo>
                    <a:lnTo>
                      <a:pt x="48767" y="2028444"/>
                    </a:lnTo>
                    <a:lnTo>
                      <a:pt x="48767" y="0"/>
                    </a:lnTo>
                    <a:close/>
                  </a:path>
                </a:pathLst>
              </a:custGeom>
              <a:solidFill>
                <a:srgbClr val="FF5A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/>
            <p:cNvSpPr txBox="1"/>
            <p:nvPr/>
          </p:nvSpPr>
          <p:spPr>
            <a:xfrm>
              <a:off x="3014852" y="1183004"/>
              <a:ext cx="74485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10" dirty="0">
                  <a:solidFill>
                    <a:srgbClr val="C00000"/>
                  </a:solidFill>
                  <a:latin typeface="Carlito"/>
                  <a:cs typeface="Carlito"/>
                </a:rPr>
                <a:t>2020</a:t>
              </a:r>
              <a:endParaRPr sz="2800">
                <a:latin typeface="Carlito"/>
                <a:cs typeface="Carlito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4903978" y="6049467"/>
              <a:ext cx="74485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10" dirty="0">
                  <a:solidFill>
                    <a:srgbClr val="6FAC46"/>
                  </a:solidFill>
                  <a:latin typeface="Carlito"/>
                  <a:cs typeface="Carlito"/>
                </a:rPr>
                <a:t>2021</a:t>
              </a:r>
              <a:endParaRPr sz="2800">
                <a:latin typeface="Carlito"/>
                <a:cs typeface="Carlito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489448" y="1664207"/>
              <a:ext cx="1623060" cy="2251075"/>
            </a:xfrm>
            <a:custGeom>
              <a:avLst/>
              <a:gdLst/>
              <a:ahLst/>
              <a:cxnLst/>
              <a:rect l="l" t="t" r="r" b="b"/>
              <a:pathLst>
                <a:path w="1623059" h="2251075">
                  <a:moveTo>
                    <a:pt x="1623060" y="1989582"/>
                  </a:moveTo>
                  <a:lnTo>
                    <a:pt x="1615948" y="1988439"/>
                  </a:lnTo>
                  <a:lnTo>
                    <a:pt x="1610868" y="1987956"/>
                  </a:lnTo>
                  <a:lnTo>
                    <a:pt x="1610868" y="0"/>
                  </a:lnTo>
                  <a:lnTo>
                    <a:pt x="1562100" y="0"/>
                  </a:lnTo>
                  <a:lnTo>
                    <a:pt x="1562100" y="1990344"/>
                  </a:lnTo>
                  <a:lnTo>
                    <a:pt x="1545247" y="1992033"/>
                  </a:lnTo>
                  <a:lnTo>
                    <a:pt x="1501546" y="2005584"/>
                  </a:lnTo>
                  <a:lnTo>
                    <a:pt x="1461998" y="2027034"/>
                  </a:lnTo>
                  <a:lnTo>
                    <a:pt x="1427556" y="2055456"/>
                  </a:lnTo>
                  <a:lnTo>
                    <a:pt x="1399133" y="2089899"/>
                  </a:lnTo>
                  <a:lnTo>
                    <a:pt x="1377683" y="2129447"/>
                  </a:lnTo>
                  <a:lnTo>
                    <a:pt x="1364132" y="2173147"/>
                  </a:lnTo>
                  <a:lnTo>
                    <a:pt x="1362583" y="2188464"/>
                  </a:lnTo>
                  <a:lnTo>
                    <a:pt x="0" y="2188464"/>
                  </a:lnTo>
                  <a:lnTo>
                    <a:pt x="0" y="2250948"/>
                  </a:lnTo>
                  <a:lnTo>
                    <a:pt x="1361694" y="2250948"/>
                  </a:lnTo>
                  <a:lnTo>
                    <a:pt x="1424432" y="2250948"/>
                  </a:lnTo>
                  <a:lnTo>
                    <a:pt x="1449324" y="2250948"/>
                  </a:lnTo>
                  <a:lnTo>
                    <a:pt x="1449324" y="2188464"/>
                  </a:lnTo>
                  <a:lnTo>
                    <a:pt x="1425625" y="2188464"/>
                  </a:lnTo>
                  <a:lnTo>
                    <a:pt x="1427480" y="2174671"/>
                  </a:lnTo>
                  <a:lnTo>
                    <a:pt x="1444688" y="2133866"/>
                  </a:lnTo>
                  <a:lnTo>
                    <a:pt x="1471396" y="2099297"/>
                  </a:lnTo>
                  <a:lnTo>
                    <a:pt x="1505966" y="2072589"/>
                  </a:lnTo>
                  <a:lnTo>
                    <a:pt x="1546771" y="2055380"/>
                  </a:lnTo>
                  <a:lnTo>
                    <a:pt x="1592199" y="2049272"/>
                  </a:lnTo>
                  <a:lnTo>
                    <a:pt x="1603883" y="2049526"/>
                  </a:lnTo>
                  <a:lnTo>
                    <a:pt x="1609598" y="2050034"/>
                  </a:lnTo>
                  <a:lnTo>
                    <a:pt x="1623060" y="2052193"/>
                  </a:lnTo>
                  <a:lnTo>
                    <a:pt x="1623060" y="1989582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538986" y="1803272"/>
              <a:ext cx="1670685" cy="169163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295910" marR="5080" indent="-52069" algn="r">
                <a:lnSpc>
                  <a:spcPct val="113799"/>
                </a:lnSpc>
                <a:spcBef>
                  <a:spcPts val="90"/>
                </a:spcBef>
              </a:pPr>
              <a:r>
                <a:rPr sz="1200" dirty="0">
                  <a:solidFill>
                    <a:srgbClr val="C00000"/>
                  </a:solidFill>
                  <a:latin typeface="Carlito"/>
                  <a:cs typeface="Carlito"/>
                </a:rPr>
                <a:t>300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mitra</a:t>
              </a:r>
              <a:r>
                <a:rPr sz="1200" spc="-40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spc="-15" dirty="0">
                  <a:solidFill>
                    <a:srgbClr val="C00000"/>
                  </a:solidFill>
                  <a:latin typeface="Carlito"/>
                  <a:cs typeface="Carlito"/>
                </a:rPr>
                <a:t>ayam</a:t>
              </a:r>
              <a:r>
                <a:rPr sz="1200" spc="-20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C00000"/>
                  </a:solidFill>
                  <a:latin typeface="Carlito"/>
                  <a:cs typeface="Carlito"/>
                </a:rPr>
                <a:t>Broiler </a:t>
              </a:r>
              <a:r>
                <a:rPr sz="1200" dirty="0">
                  <a:solidFill>
                    <a:srgbClr val="C00000"/>
                  </a:solidFill>
                  <a:latin typeface="Carlito"/>
                  <a:cs typeface="Carlito"/>
                </a:rPr>
                <a:t> 200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mitra</a:t>
              </a:r>
              <a:r>
                <a:rPr sz="1200" spc="-45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sapi</a:t>
              </a:r>
              <a:r>
                <a:rPr sz="1200" spc="-30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potong </a:t>
              </a:r>
              <a:r>
                <a:rPr sz="1200" dirty="0">
                  <a:solidFill>
                    <a:srgbClr val="C00000"/>
                  </a:solidFill>
                  <a:latin typeface="Carlito"/>
                  <a:cs typeface="Carlito"/>
                </a:rPr>
                <a:t> 10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mitra</a:t>
              </a:r>
              <a:r>
                <a:rPr sz="1200" spc="-70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pesantren</a:t>
              </a:r>
              <a:endParaRPr sz="1200" dirty="0">
                <a:latin typeface="Carlito"/>
                <a:cs typeface="Carlito"/>
              </a:endParaRPr>
            </a:p>
            <a:p>
              <a:pPr marL="661670">
                <a:lnSpc>
                  <a:spcPct val="100000"/>
                </a:lnSpc>
                <a:spcBef>
                  <a:spcPts val="204"/>
                </a:spcBef>
              </a:pPr>
              <a:r>
                <a:rPr sz="1200" dirty="0">
                  <a:solidFill>
                    <a:srgbClr val="C00000"/>
                  </a:solidFill>
                  <a:latin typeface="Carlito"/>
                  <a:cs typeface="Carlito"/>
                </a:rPr>
                <a:t>50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mitra</a:t>
              </a:r>
              <a:r>
                <a:rPr sz="1200" spc="-95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C00000"/>
                  </a:solidFill>
                  <a:latin typeface="Carlito"/>
                  <a:cs typeface="Carlito"/>
                </a:rPr>
                <a:t>UMKM</a:t>
              </a:r>
              <a:endParaRPr sz="1200" dirty="0">
                <a:latin typeface="Carlito"/>
                <a:cs typeface="Carlito"/>
              </a:endParaRPr>
            </a:p>
            <a:p>
              <a:pPr marL="157480" marR="5080" indent="-144780" algn="r">
                <a:lnSpc>
                  <a:spcPct val="113900"/>
                </a:lnSpc>
                <a:spcBef>
                  <a:spcPts val="5"/>
                </a:spcBef>
              </a:pPr>
              <a:r>
                <a:rPr sz="1200" dirty="0">
                  <a:solidFill>
                    <a:srgbClr val="C00000"/>
                  </a:solidFill>
                  <a:latin typeface="Carlito"/>
                  <a:cs typeface="Carlito"/>
                </a:rPr>
                <a:t>300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mitra</a:t>
              </a:r>
              <a:r>
                <a:rPr sz="1200" spc="-40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C00000"/>
                  </a:solidFill>
                  <a:latin typeface="Carlito"/>
                  <a:cs typeface="Carlito"/>
                </a:rPr>
                <a:t>budidaya</a:t>
              </a:r>
              <a:r>
                <a:rPr sz="1200" spc="-45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jagung </a:t>
              </a:r>
              <a:r>
                <a:rPr sz="1200" dirty="0">
                  <a:solidFill>
                    <a:srgbClr val="C00000"/>
                  </a:solidFill>
                  <a:latin typeface="Carlito"/>
                  <a:cs typeface="Carlito"/>
                </a:rPr>
                <a:t> 100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mitra</a:t>
              </a:r>
              <a:r>
                <a:rPr sz="1200" spc="-50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C00000"/>
                  </a:solidFill>
                  <a:latin typeface="Carlito"/>
                  <a:cs typeface="Carlito"/>
                </a:rPr>
                <a:t>budidaya</a:t>
              </a:r>
              <a:r>
                <a:rPr sz="1200" spc="-50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C00000"/>
                  </a:solidFill>
                  <a:latin typeface="Carlito"/>
                  <a:cs typeface="Carlito"/>
                </a:rPr>
                <a:t>padi  50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mitra </a:t>
              </a:r>
              <a:r>
                <a:rPr sz="1200" dirty="0">
                  <a:solidFill>
                    <a:srgbClr val="C00000"/>
                  </a:solidFill>
                  <a:latin typeface="Carlito"/>
                  <a:cs typeface="Carlito"/>
                </a:rPr>
                <a:t>mini</a:t>
              </a:r>
              <a:r>
                <a:rPr sz="1200" spc="-90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spc="-30" dirty="0">
                  <a:solidFill>
                    <a:srgbClr val="C00000"/>
                  </a:solidFill>
                  <a:latin typeface="Carlito"/>
                  <a:cs typeface="Carlito"/>
                </a:rPr>
                <a:t>RPA</a:t>
              </a:r>
              <a:endParaRPr sz="1200" dirty="0">
                <a:latin typeface="Carlito"/>
                <a:cs typeface="Carlito"/>
              </a:endParaRPr>
            </a:p>
            <a:p>
              <a:pPr marR="5080" algn="r">
                <a:lnSpc>
                  <a:spcPct val="100000"/>
                </a:lnSpc>
                <a:spcBef>
                  <a:spcPts val="204"/>
                </a:spcBef>
              </a:pPr>
              <a:r>
                <a:rPr sz="1200" dirty="0">
                  <a:solidFill>
                    <a:srgbClr val="C00000"/>
                  </a:solidFill>
                  <a:latin typeface="Carlito"/>
                  <a:cs typeface="Carlito"/>
                </a:rPr>
                <a:t>125 </a:t>
              </a:r>
              <a:r>
                <a:rPr sz="1200" spc="-5" dirty="0">
                  <a:solidFill>
                    <a:srgbClr val="C00000"/>
                  </a:solidFill>
                  <a:latin typeface="Carlito"/>
                  <a:cs typeface="Carlito"/>
                </a:rPr>
                <a:t>mitra </a:t>
              </a:r>
              <a:r>
                <a:rPr sz="1200" spc="-15" dirty="0">
                  <a:solidFill>
                    <a:srgbClr val="C00000"/>
                  </a:solidFill>
                  <a:latin typeface="Carlito"/>
                  <a:cs typeface="Carlito"/>
                </a:rPr>
                <a:t>ayam</a:t>
              </a:r>
              <a:r>
                <a:rPr sz="1200" spc="-75" dirty="0">
                  <a:solidFill>
                    <a:srgbClr val="C00000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C00000"/>
                  </a:solidFill>
                  <a:latin typeface="Carlito"/>
                  <a:cs typeface="Carlito"/>
                </a:rPr>
                <a:t>layer</a:t>
              </a:r>
              <a:endParaRPr sz="1200" dirty="0">
                <a:latin typeface="Carlito"/>
                <a:cs typeface="Carlito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494913" y="4255135"/>
              <a:ext cx="1670050" cy="16916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95910" marR="5080" indent="-52069" algn="r">
                <a:lnSpc>
                  <a:spcPct val="113700"/>
                </a:lnSpc>
                <a:spcBef>
                  <a:spcPts val="95"/>
                </a:spcBef>
              </a:pPr>
              <a:r>
                <a:rPr sz="1200" dirty="0">
                  <a:solidFill>
                    <a:srgbClr val="385622"/>
                  </a:solidFill>
                  <a:latin typeface="Carlito"/>
                  <a:cs typeface="Carlito"/>
                </a:rPr>
                <a:t>700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mitra</a:t>
              </a:r>
              <a:r>
                <a:rPr sz="1200" spc="-40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15" dirty="0">
                  <a:solidFill>
                    <a:srgbClr val="385622"/>
                  </a:solidFill>
                  <a:latin typeface="Carlito"/>
                  <a:cs typeface="Carlito"/>
                </a:rPr>
                <a:t>ayam</a:t>
              </a:r>
              <a:r>
                <a:rPr sz="1200" spc="-20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385622"/>
                  </a:solidFill>
                  <a:latin typeface="Carlito"/>
                  <a:cs typeface="Carlito"/>
                </a:rPr>
                <a:t>Broiler </a:t>
              </a:r>
              <a:r>
                <a:rPr sz="1200" dirty="0">
                  <a:solidFill>
                    <a:srgbClr val="385622"/>
                  </a:solidFill>
                  <a:latin typeface="Carlito"/>
                  <a:cs typeface="Carlito"/>
                </a:rPr>
                <a:t> 350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mitra</a:t>
              </a:r>
              <a:r>
                <a:rPr sz="1200" spc="-50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sapi</a:t>
              </a:r>
              <a:r>
                <a:rPr sz="1200" spc="-25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potong </a:t>
              </a:r>
              <a:r>
                <a:rPr sz="1200" dirty="0">
                  <a:solidFill>
                    <a:srgbClr val="385622"/>
                  </a:solidFill>
                  <a:latin typeface="Carlito"/>
                  <a:cs typeface="Carlito"/>
                </a:rPr>
                <a:t> 40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mitra</a:t>
              </a:r>
              <a:r>
                <a:rPr sz="1200" spc="-75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pesantren</a:t>
              </a:r>
              <a:endParaRPr sz="1200">
                <a:latin typeface="Carlito"/>
                <a:cs typeface="Carlito"/>
              </a:endParaRPr>
            </a:p>
            <a:p>
              <a:pPr marL="12700" marR="5715" indent="571500" algn="r">
                <a:lnSpc>
                  <a:spcPct val="113900"/>
                </a:lnSpc>
              </a:pPr>
              <a:r>
                <a:rPr sz="1200" dirty="0">
                  <a:solidFill>
                    <a:srgbClr val="385622"/>
                  </a:solidFill>
                  <a:latin typeface="Carlito"/>
                  <a:cs typeface="Carlito"/>
                </a:rPr>
                <a:t>150</a:t>
              </a:r>
              <a:r>
                <a:rPr sz="1200" spc="-45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mitra</a:t>
              </a:r>
              <a:r>
                <a:rPr sz="1200" spc="-50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385622"/>
                  </a:solidFill>
                  <a:latin typeface="Carlito"/>
                  <a:cs typeface="Carlito"/>
                </a:rPr>
                <a:t>UMKM  800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mitra</a:t>
              </a:r>
              <a:r>
                <a:rPr sz="1200" spc="-45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385622"/>
                  </a:solidFill>
                  <a:latin typeface="Carlito"/>
                  <a:cs typeface="Carlito"/>
                </a:rPr>
                <a:t>budidaya</a:t>
              </a:r>
              <a:r>
                <a:rPr sz="1200" spc="-50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jagung </a:t>
              </a:r>
              <a:r>
                <a:rPr sz="1200" dirty="0">
                  <a:solidFill>
                    <a:srgbClr val="385622"/>
                  </a:solidFill>
                  <a:latin typeface="Carlito"/>
                  <a:cs typeface="Carlito"/>
                </a:rPr>
                <a:t> 300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mitra</a:t>
              </a:r>
              <a:r>
                <a:rPr sz="1200" spc="-50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385622"/>
                  </a:solidFill>
                  <a:latin typeface="Carlito"/>
                  <a:cs typeface="Carlito"/>
                </a:rPr>
                <a:t>budidaya</a:t>
              </a:r>
              <a:r>
                <a:rPr sz="1200" spc="-55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385622"/>
                  </a:solidFill>
                  <a:latin typeface="Carlito"/>
                  <a:cs typeface="Carlito"/>
                </a:rPr>
                <a:t>padi  120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mitra </a:t>
              </a:r>
              <a:r>
                <a:rPr sz="1200" dirty="0">
                  <a:solidFill>
                    <a:srgbClr val="385622"/>
                  </a:solidFill>
                  <a:latin typeface="Carlito"/>
                  <a:cs typeface="Carlito"/>
                </a:rPr>
                <a:t>mini</a:t>
              </a:r>
              <a:r>
                <a:rPr sz="1200" spc="-90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30" dirty="0">
                  <a:solidFill>
                    <a:srgbClr val="385622"/>
                  </a:solidFill>
                  <a:latin typeface="Carlito"/>
                  <a:cs typeface="Carlito"/>
                </a:rPr>
                <a:t>RPA</a:t>
              </a:r>
              <a:endParaRPr sz="1200">
                <a:latin typeface="Carlito"/>
                <a:cs typeface="Carlito"/>
              </a:endParaRPr>
            </a:p>
            <a:p>
              <a:pPr marR="5715" algn="r">
                <a:lnSpc>
                  <a:spcPct val="100000"/>
                </a:lnSpc>
                <a:spcBef>
                  <a:spcPts val="204"/>
                </a:spcBef>
              </a:pPr>
              <a:r>
                <a:rPr sz="1200" dirty="0">
                  <a:solidFill>
                    <a:srgbClr val="385622"/>
                  </a:solidFill>
                  <a:latin typeface="Carlito"/>
                  <a:cs typeface="Carlito"/>
                </a:rPr>
                <a:t>200 </a:t>
              </a:r>
              <a:r>
                <a:rPr sz="1200" spc="-5" dirty="0">
                  <a:solidFill>
                    <a:srgbClr val="385622"/>
                  </a:solidFill>
                  <a:latin typeface="Carlito"/>
                  <a:cs typeface="Carlito"/>
                </a:rPr>
                <a:t>mitra </a:t>
              </a:r>
              <a:r>
                <a:rPr sz="1200" spc="-15" dirty="0">
                  <a:solidFill>
                    <a:srgbClr val="385622"/>
                  </a:solidFill>
                  <a:latin typeface="Carlito"/>
                  <a:cs typeface="Carlito"/>
                </a:rPr>
                <a:t>ayam</a:t>
              </a:r>
              <a:r>
                <a:rPr sz="1200" spc="-75" dirty="0">
                  <a:solidFill>
                    <a:srgbClr val="385622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385622"/>
                  </a:solidFill>
                  <a:latin typeface="Carlito"/>
                  <a:cs typeface="Carlito"/>
                </a:rPr>
                <a:t>layer</a:t>
              </a:r>
              <a:endParaRPr sz="1200">
                <a:latin typeface="Carlito"/>
                <a:cs typeface="Carlito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733413" y="1177543"/>
              <a:ext cx="74485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10" dirty="0">
                  <a:solidFill>
                    <a:srgbClr val="4471C4"/>
                  </a:solidFill>
                  <a:latin typeface="Carlito"/>
                  <a:cs typeface="Carlito"/>
                </a:rPr>
                <a:t>2022</a:t>
              </a:r>
              <a:endParaRPr sz="2800">
                <a:latin typeface="Carlito"/>
                <a:cs typeface="Carlito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041772" y="1800859"/>
              <a:ext cx="1786255" cy="169163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411480" marR="5080" indent="-167640" algn="r">
                <a:lnSpc>
                  <a:spcPct val="113900"/>
                </a:lnSpc>
                <a:spcBef>
                  <a:spcPts val="90"/>
                </a:spcBef>
              </a:pPr>
              <a:r>
                <a:rPr sz="1200" dirty="0">
                  <a:solidFill>
                    <a:srgbClr val="1F3863"/>
                  </a:solidFill>
                  <a:latin typeface="Carlito"/>
                  <a:cs typeface="Carlito"/>
                </a:rPr>
                <a:t>1.000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mitra</a:t>
              </a:r>
              <a:r>
                <a:rPr sz="1200" spc="-45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15" dirty="0">
                  <a:solidFill>
                    <a:srgbClr val="1F3863"/>
                  </a:solidFill>
                  <a:latin typeface="Carlito"/>
                  <a:cs typeface="Carlito"/>
                </a:rPr>
                <a:t>ayam</a:t>
              </a:r>
              <a:r>
                <a:rPr sz="1200" spc="-20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1F3863"/>
                  </a:solidFill>
                  <a:latin typeface="Carlito"/>
                  <a:cs typeface="Carlito"/>
                </a:rPr>
                <a:t>Broiler </a:t>
              </a:r>
              <a:r>
                <a:rPr sz="1200" dirty="0">
                  <a:solidFill>
                    <a:srgbClr val="1F3863"/>
                  </a:solidFill>
                  <a:latin typeface="Carlito"/>
                  <a:cs typeface="Carlito"/>
                </a:rPr>
                <a:t> 500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mitra</a:t>
              </a:r>
              <a:r>
                <a:rPr sz="1200" spc="-50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sapi</a:t>
              </a:r>
              <a:r>
                <a:rPr sz="1200" spc="-25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potong </a:t>
              </a:r>
              <a:r>
                <a:rPr sz="1200" dirty="0">
                  <a:solidFill>
                    <a:srgbClr val="1F3863"/>
                  </a:solidFill>
                  <a:latin typeface="Carlito"/>
                  <a:cs typeface="Carlito"/>
                </a:rPr>
                <a:t> 75</a:t>
              </a:r>
              <a:r>
                <a:rPr sz="1200" spc="-35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mitra</a:t>
              </a:r>
              <a:r>
                <a:rPr sz="1200" spc="-40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pesantren </a:t>
              </a:r>
              <a:r>
                <a:rPr sz="1200" dirty="0">
                  <a:solidFill>
                    <a:srgbClr val="1F3863"/>
                  </a:solidFill>
                  <a:latin typeface="Carlito"/>
                  <a:cs typeface="Carlito"/>
                </a:rPr>
                <a:t> 300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mitra</a:t>
              </a:r>
              <a:r>
                <a:rPr sz="1200" spc="-95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1F3863"/>
                  </a:solidFill>
                  <a:latin typeface="Carlito"/>
                  <a:cs typeface="Carlito"/>
                </a:rPr>
                <a:t>UMKM</a:t>
              </a:r>
              <a:endParaRPr sz="1200">
                <a:latin typeface="Carlito"/>
                <a:cs typeface="Carlito"/>
              </a:endParaRPr>
            </a:p>
            <a:p>
              <a:pPr marL="273050" marR="5080" indent="-260985" algn="r">
                <a:lnSpc>
                  <a:spcPct val="113799"/>
                </a:lnSpc>
                <a:spcBef>
                  <a:spcPts val="5"/>
                </a:spcBef>
              </a:pPr>
              <a:r>
                <a:rPr sz="1200" dirty="0">
                  <a:solidFill>
                    <a:srgbClr val="1F3863"/>
                  </a:solidFill>
                  <a:latin typeface="Carlito"/>
                  <a:cs typeface="Carlito"/>
                </a:rPr>
                <a:t>1.000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mitra</a:t>
              </a:r>
              <a:r>
                <a:rPr sz="1200" spc="-40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1F3863"/>
                  </a:solidFill>
                  <a:latin typeface="Carlito"/>
                  <a:cs typeface="Carlito"/>
                </a:rPr>
                <a:t>budidaya</a:t>
              </a:r>
              <a:r>
                <a:rPr sz="1200" spc="-45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jagung </a:t>
              </a:r>
              <a:r>
                <a:rPr sz="1200" dirty="0">
                  <a:solidFill>
                    <a:srgbClr val="1F3863"/>
                  </a:solidFill>
                  <a:latin typeface="Carlito"/>
                  <a:cs typeface="Carlito"/>
                </a:rPr>
                <a:t> 500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mitra</a:t>
              </a:r>
              <a:r>
                <a:rPr sz="1200" spc="-55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1F3863"/>
                  </a:solidFill>
                  <a:latin typeface="Carlito"/>
                  <a:cs typeface="Carlito"/>
                </a:rPr>
                <a:t>budidaya</a:t>
              </a:r>
              <a:r>
                <a:rPr sz="1200" spc="-55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1F3863"/>
                  </a:solidFill>
                  <a:latin typeface="Carlito"/>
                  <a:cs typeface="Carlito"/>
                </a:rPr>
                <a:t>padi  190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mitra </a:t>
              </a:r>
              <a:r>
                <a:rPr sz="1200" dirty="0">
                  <a:solidFill>
                    <a:srgbClr val="1F3863"/>
                  </a:solidFill>
                  <a:latin typeface="Carlito"/>
                  <a:cs typeface="Carlito"/>
                </a:rPr>
                <a:t>mini</a:t>
              </a:r>
              <a:r>
                <a:rPr sz="1200" spc="-90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30" dirty="0">
                  <a:solidFill>
                    <a:srgbClr val="1F3863"/>
                  </a:solidFill>
                  <a:latin typeface="Carlito"/>
                  <a:cs typeface="Carlito"/>
                </a:rPr>
                <a:t>RPA</a:t>
              </a:r>
              <a:endParaRPr sz="1200">
                <a:latin typeface="Carlito"/>
                <a:cs typeface="Carlito"/>
              </a:endParaRPr>
            </a:p>
            <a:p>
              <a:pPr marR="5715" algn="r">
                <a:lnSpc>
                  <a:spcPct val="100000"/>
                </a:lnSpc>
                <a:spcBef>
                  <a:spcPts val="204"/>
                </a:spcBef>
              </a:pPr>
              <a:r>
                <a:rPr sz="1200" dirty="0">
                  <a:solidFill>
                    <a:srgbClr val="1F3863"/>
                  </a:solidFill>
                  <a:latin typeface="Carlito"/>
                  <a:cs typeface="Carlito"/>
                </a:rPr>
                <a:t>300 </a:t>
              </a:r>
              <a:r>
                <a:rPr sz="1200" spc="-5" dirty="0">
                  <a:solidFill>
                    <a:srgbClr val="1F3863"/>
                  </a:solidFill>
                  <a:latin typeface="Carlito"/>
                  <a:cs typeface="Carlito"/>
                </a:rPr>
                <a:t>mitra </a:t>
              </a:r>
              <a:r>
                <a:rPr sz="1200" spc="-15" dirty="0">
                  <a:solidFill>
                    <a:srgbClr val="1F3863"/>
                  </a:solidFill>
                  <a:latin typeface="Carlito"/>
                  <a:cs typeface="Carlito"/>
                </a:rPr>
                <a:t>ayam</a:t>
              </a:r>
              <a:r>
                <a:rPr sz="1200" spc="-75" dirty="0">
                  <a:solidFill>
                    <a:srgbClr val="1F3863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1F3863"/>
                  </a:solidFill>
                  <a:latin typeface="Carlito"/>
                  <a:cs typeface="Carlito"/>
                </a:rPr>
                <a:t>layer</a:t>
              </a:r>
              <a:endParaRPr sz="1200">
                <a:latin typeface="Carlito"/>
                <a:cs typeface="Carlito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8602218" y="6049467"/>
              <a:ext cx="74485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10" dirty="0">
                  <a:solidFill>
                    <a:srgbClr val="7E5F00"/>
                  </a:solidFill>
                  <a:latin typeface="Carlito"/>
                  <a:cs typeface="Carlito"/>
                </a:rPr>
                <a:t>2023</a:t>
              </a:r>
              <a:endParaRPr sz="2800">
                <a:latin typeface="Carlito"/>
                <a:cs typeface="Carlito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448925" y="1177543"/>
              <a:ext cx="74485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b="1" spc="-10" dirty="0">
                  <a:solidFill>
                    <a:srgbClr val="EC7C30"/>
                  </a:solidFill>
                  <a:latin typeface="Carlito"/>
                  <a:cs typeface="Carlito"/>
                </a:rPr>
                <a:t>2024</a:t>
              </a:r>
              <a:endParaRPr sz="2800">
                <a:latin typeface="Carlito"/>
                <a:cs typeface="Carlito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961123" y="4272788"/>
              <a:ext cx="1786255" cy="169163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411480" marR="5080" indent="-167640" algn="r">
                <a:lnSpc>
                  <a:spcPct val="113900"/>
                </a:lnSpc>
                <a:spcBef>
                  <a:spcPts val="90"/>
                </a:spcBef>
              </a:pP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1.200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mitra</a:t>
              </a:r>
              <a:r>
                <a:rPr sz="1200" spc="-45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15" dirty="0">
                  <a:solidFill>
                    <a:srgbClr val="525252"/>
                  </a:solidFill>
                  <a:latin typeface="Carlito"/>
                  <a:cs typeface="Carlito"/>
                </a:rPr>
                <a:t>ayam</a:t>
              </a:r>
              <a:r>
                <a:rPr sz="1200" spc="-20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525252"/>
                  </a:solidFill>
                  <a:latin typeface="Carlito"/>
                  <a:cs typeface="Carlito"/>
                </a:rPr>
                <a:t>Broiler </a:t>
              </a: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 700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mitra</a:t>
              </a:r>
              <a:r>
                <a:rPr sz="1200" spc="-50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sapi</a:t>
              </a:r>
              <a:r>
                <a:rPr sz="1200" spc="-25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potong </a:t>
              </a: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 100</a:t>
              </a:r>
              <a:r>
                <a:rPr sz="1200" spc="-30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mitra</a:t>
              </a:r>
              <a:r>
                <a:rPr sz="1200" spc="-40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pesantren </a:t>
              </a: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 500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mitra</a:t>
              </a:r>
              <a:r>
                <a:rPr sz="1200" spc="-95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UMKM</a:t>
              </a:r>
              <a:endParaRPr sz="1200">
                <a:latin typeface="Carlito"/>
                <a:cs typeface="Carlito"/>
              </a:endParaRPr>
            </a:p>
            <a:p>
              <a:pPr marL="273050" marR="5715" indent="-260985" algn="r">
                <a:lnSpc>
                  <a:spcPct val="113799"/>
                </a:lnSpc>
                <a:spcBef>
                  <a:spcPts val="5"/>
                </a:spcBef>
              </a:pP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1.500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mitra</a:t>
              </a:r>
              <a:r>
                <a:rPr sz="1200" spc="-50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525252"/>
                  </a:solidFill>
                  <a:latin typeface="Carlito"/>
                  <a:cs typeface="Carlito"/>
                </a:rPr>
                <a:t>budidaya</a:t>
              </a:r>
              <a:r>
                <a:rPr sz="1200" spc="-50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jagung </a:t>
              </a: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 800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mitra</a:t>
              </a:r>
              <a:r>
                <a:rPr sz="1200" spc="-55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525252"/>
                  </a:solidFill>
                  <a:latin typeface="Carlito"/>
                  <a:cs typeface="Carlito"/>
                </a:rPr>
                <a:t>budidaya</a:t>
              </a:r>
              <a:r>
                <a:rPr sz="1200" spc="-55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padi  250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mitra </a:t>
              </a: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mini</a:t>
              </a:r>
              <a:r>
                <a:rPr sz="1200" spc="-90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30" dirty="0">
                  <a:solidFill>
                    <a:srgbClr val="525252"/>
                  </a:solidFill>
                  <a:latin typeface="Carlito"/>
                  <a:cs typeface="Carlito"/>
                </a:rPr>
                <a:t>RPA</a:t>
              </a:r>
              <a:endParaRPr sz="1200">
                <a:latin typeface="Carlito"/>
                <a:cs typeface="Carlito"/>
              </a:endParaRPr>
            </a:p>
            <a:p>
              <a:pPr marR="5715" algn="r">
                <a:lnSpc>
                  <a:spcPct val="100000"/>
                </a:lnSpc>
                <a:spcBef>
                  <a:spcPts val="204"/>
                </a:spcBef>
              </a:pP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400 </a:t>
              </a:r>
              <a:r>
                <a:rPr sz="1200" spc="-5" dirty="0">
                  <a:solidFill>
                    <a:srgbClr val="525252"/>
                  </a:solidFill>
                  <a:latin typeface="Carlito"/>
                  <a:cs typeface="Carlito"/>
                </a:rPr>
                <a:t>mitra </a:t>
              </a:r>
              <a:r>
                <a:rPr sz="1200" spc="-10" dirty="0">
                  <a:solidFill>
                    <a:srgbClr val="525252"/>
                  </a:solidFill>
                  <a:latin typeface="Carlito"/>
                  <a:cs typeface="Carlito"/>
                </a:rPr>
                <a:t>ayam</a:t>
              </a:r>
              <a:r>
                <a:rPr sz="1200" spc="-95" dirty="0">
                  <a:solidFill>
                    <a:srgbClr val="525252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525252"/>
                  </a:solidFill>
                  <a:latin typeface="Carlito"/>
                  <a:cs typeface="Carlito"/>
                </a:rPr>
                <a:t>layer</a:t>
              </a:r>
              <a:endParaRPr sz="1200">
                <a:latin typeface="Carlito"/>
                <a:cs typeface="Carlito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8880093" y="1827021"/>
              <a:ext cx="1786255" cy="169163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334010" marR="5080" indent="-90170" algn="r">
                <a:lnSpc>
                  <a:spcPct val="113799"/>
                </a:lnSpc>
                <a:spcBef>
                  <a:spcPts val="90"/>
                </a:spcBef>
              </a:pPr>
              <a:r>
                <a:rPr sz="1200" dirty="0">
                  <a:solidFill>
                    <a:srgbClr val="843B0C"/>
                  </a:solidFill>
                  <a:latin typeface="Carlito"/>
                  <a:cs typeface="Carlito"/>
                </a:rPr>
                <a:t>1.300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mitra</a:t>
              </a:r>
              <a:r>
                <a:rPr sz="1200" spc="-45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spc="-15" dirty="0">
                  <a:solidFill>
                    <a:srgbClr val="843B0C"/>
                  </a:solidFill>
                  <a:latin typeface="Carlito"/>
                  <a:cs typeface="Carlito"/>
                </a:rPr>
                <a:t>ayam</a:t>
              </a:r>
              <a:r>
                <a:rPr sz="1200" spc="-20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843B0C"/>
                  </a:solidFill>
                  <a:latin typeface="Carlito"/>
                  <a:cs typeface="Carlito"/>
                </a:rPr>
                <a:t>Broiler </a:t>
              </a:r>
              <a:r>
                <a:rPr sz="1200" dirty="0">
                  <a:solidFill>
                    <a:srgbClr val="843B0C"/>
                  </a:solidFill>
                  <a:latin typeface="Carlito"/>
                  <a:cs typeface="Carlito"/>
                </a:rPr>
                <a:t> 1000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mitra</a:t>
              </a:r>
              <a:r>
                <a:rPr sz="1200" spc="-50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sapi</a:t>
              </a:r>
              <a:r>
                <a:rPr sz="1200" spc="-25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potong </a:t>
              </a:r>
              <a:r>
                <a:rPr sz="1200" dirty="0">
                  <a:solidFill>
                    <a:srgbClr val="843B0C"/>
                  </a:solidFill>
                  <a:latin typeface="Carlito"/>
                  <a:cs typeface="Carlito"/>
                </a:rPr>
                <a:t> 150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mitra</a:t>
              </a:r>
              <a:r>
                <a:rPr sz="1200" spc="-70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pesantren</a:t>
              </a:r>
              <a:endParaRPr sz="1200">
                <a:latin typeface="Carlito"/>
                <a:cs typeface="Carlito"/>
              </a:endParaRPr>
            </a:p>
            <a:p>
              <a:pPr marR="6350" algn="r">
                <a:lnSpc>
                  <a:spcPct val="100000"/>
                </a:lnSpc>
                <a:spcBef>
                  <a:spcPts val="204"/>
                </a:spcBef>
              </a:pPr>
              <a:r>
                <a:rPr sz="1200" dirty="0">
                  <a:solidFill>
                    <a:srgbClr val="843B0C"/>
                  </a:solidFill>
                  <a:latin typeface="Carlito"/>
                  <a:cs typeface="Carlito"/>
                </a:rPr>
                <a:t>1.000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mitra</a:t>
              </a:r>
              <a:r>
                <a:rPr sz="1200" spc="-100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843B0C"/>
                  </a:solidFill>
                  <a:latin typeface="Carlito"/>
                  <a:cs typeface="Carlito"/>
                </a:rPr>
                <a:t>UMKM</a:t>
              </a:r>
              <a:endParaRPr sz="1200">
                <a:latin typeface="Carlito"/>
                <a:cs typeface="Carlito"/>
              </a:endParaRPr>
            </a:p>
            <a:p>
              <a:pPr marR="6985" algn="r">
                <a:lnSpc>
                  <a:spcPct val="100000"/>
                </a:lnSpc>
                <a:spcBef>
                  <a:spcPts val="204"/>
                </a:spcBef>
              </a:pPr>
              <a:r>
                <a:rPr sz="1200" dirty="0">
                  <a:solidFill>
                    <a:srgbClr val="843B0C"/>
                  </a:solidFill>
                  <a:latin typeface="Carlito"/>
                  <a:cs typeface="Carlito"/>
                </a:rPr>
                <a:t>2.500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mitra </a:t>
              </a:r>
              <a:r>
                <a:rPr sz="1200" spc="-10" dirty="0">
                  <a:solidFill>
                    <a:srgbClr val="843B0C"/>
                  </a:solidFill>
                  <a:latin typeface="Carlito"/>
                  <a:cs typeface="Carlito"/>
                </a:rPr>
                <a:t>budidaya</a:t>
              </a:r>
              <a:r>
                <a:rPr sz="1200" spc="-95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jagung</a:t>
              </a:r>
              <a:endParaRPr sz="1200">
                <a:latin typeface="Carlito"/>
                <a:cs typeface="Carlito"/>
              </a:endParaRPr>
            </a:p>
            <a:p>
              <a:pPr marL="471170" marR="5080" indent="-314325" algn="r">
                <a:lnSpc>
                  <a:spcPct val="113900"/>
                </a:lnSpc>
                <a:spcBef>
                  <a:spcPts val="5"/>
                </a:spcBef>
              </a:pPr>
              <a:r>
                <a:rPr sz="1200" dirty="0">
                  <a:solidFill>
                    <a:srgbClr val="843B0C"/>
                  </a:solidFill>
                  <a:latin typeface="Carlito"/>
                  <a:cs typeface="Carlito"/>
                </a:rPr>
                <a:t>1.000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mitra</a:t>
              </a:r>
              <a:r>
                <a:rPr sz="1200" spc="-60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843B0C"/>
                  </a:solidFill>
                  <a:latin typeface="Carlito"/>
                  <a:cs typeface="Carlito"/>
                </a:rPr>
                <a:t>budidaya</a:t>
              </a:r>
              <a:r>
                <a:rPr sz="1200" spc="-55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843B0C"/>
                  </a:solidFill>
                  <a:latin typeface="Carlito"/>
                  <a:cs typeface="Carlito"/>
                </a:rPr>
                <a:t>padi  300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mitra</a:t>
              </a:r>
              <a:r>
                <a:rPr sz="1200" spc="-65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dirty="0">
                  <a:solidFill>
                    <a:srgbClr val="843B0C"/>
                  </a:solidFill>
                  <a:latin typeface="Carlito"/>
                  <a:cs typeface="Carlito"/>
                </a:rPr>
                <a:t>mini</a:t>
              </a:r>
              <a:r>
                <a:rPr sz="1200" spc="-30" dirty="0">
                  <a:solidFill>
                    <a:srgbClr val="843B0C"/>
                  </a:solidFill>
                  <a:latin typeface="Carlito"/>
                  <a:cs typeface="Carlito"/>
                </a:rPr>
                <a:t> RPA </a:t>
              </a:r>
              <a:r>
                <a:rPr sz="1200" dirty="0">
                  <a:solidFill>
                    <a:srgbClr val="843B0C"/>
                  </a:solidFill>
                  <a:latin typeface="Carlito"/>
                  <a:cs typeface="Carlito"/>
                </a:rPr>
                <a:t> 500 </a:t>
              </a:r>
              <a:r>
                <a:rPr sz="1200" spc="-5" dirty="0">
                  <a:solidFill>
                    <a:srgbClr val="843B0C"/>
                  </a:solidFill>
                  <a:latin typeface="Carlito"/>
                  <a:cs typeface="Carlito"/>
                </a:rPr>
                <a:t>mitra </a:t>
              </a:r>
              <a:r>
                <a:rPr sz="1200" spc="-15" dirty="0">
                  <a:solidFill>
                    <a:srgbClr val="843B0C"/>
                  </a:solidFill>
                  <a:latin typeface="Carlito"/>
                  <a:cs typeface="Carlito"/>
                </a:rPr>
                <a:t>ayam</a:t>
              </a:r>
              <a:r>
                <a:rPr sz="1200" spc="-75" dirty="0">
                  <a:solidFill>
                    <a:srgbClr val="843B0C"/>
                  </a:solidFill>
                  <a:latin typeface="Carlito"/>
                  <a:cs typeface="Carlito"/>
                </a:rPr>
                <a:t> </a:t>
              </a:r>
              <a:r>
                <a:rPr sz="1200" spc="-10" dirty="0">
                  <a:solidFill>
                    <a:srgbClr val="843B0C"/>
                  </a:solidFill>
                  <a:latin typeface="Carlito"/>
                  <a:cs typeface="Carlito"/>
                </a:rPr>
                <a:t>layer</a:t>
              </a:r>
              <a:endParaRPr sz="1200">
                <a:latin typeface="Carlito"/>
                <a:cs typeface="Carlito"/>
              </a:endParaRPr>
            </a:p>
          </p:txBody>
        </p:sp>
        <p:grpSp>
          <p:nvGrpSpPr>
            <p:cNvPr id="35" name="object 35"/>
            <p:cNvGrpSpPr/>
            <p:nvPr/>
          </p:nvGrpSpPr>
          <p:grpSpPr>
            <a:xfrm>
              <a:off x="3200400" y="3390900"/>
              <a:ext cx="401320" cy="692150"/>
              <a:chOff x="3200400" y="3390900"/>
              <a:chExt cx="401320" cy="692150"/>
            </a:xfrm>
          </p:grpSpPr>
          <p:sp>
            <p:nvSpPr>
              <p:cNvPr id="36" name="object 36"/>
              <p:cNvSpPr/>
              <p:nvPr/>
            </p:nvSpPr>
            <p:spPr>
              <a:xfrm>
                <a:off x="3200400" y="3390900"/>
                <a:ext cx="40132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692150">
                    <a:moveTo>
                      <a:pt x="200405" y="0"/>
                    </a:moveTo>
                    <a:lnTo>
                      <a:pt x="88391" y="324738"/>
                    </a:lnTo>
                    <a:lnTo>
                      <a:pt x="52077" y="356219"/>
                    </a:lnTo>
                    <a:lnTo>
                      <a:pt x="24193" y="395509"/>
                    </a:lnTo>
                    <a:lnTo>
                      <a:pt x="6310" y="441039"/>
                    </a:lnTo>
                    <a:lnTo>
                      <a:pt x="0" y="491236"/>
                    </a:lnTo>
                    <a:lnTo>
                      <a:pt x="5306" y="537269"/>
                    </a:lnTo>
                    <a:lnTo>
                      <a:pt x="20358" y="579447"/>
                    </a:lnTo>
                    <a:lnTo>
                      <a:pt x="44007" y="616706"/>
                    </a:lnTo>
                    <a:lnTo>
                      <a:pt x="75035" y="647788"/>
                    </a:lnTo>
                    <a:lnTo>
                      <a:pt x="112245" y="671487"/>
                    </a:lnTo>
                    <a:lnTo>
                      <a:pt x="154434" y="686592"/>
                    </a:lnTo>
                    <a:lnTo>
                      <a:pt x="200405" y="691895"/>
                    </a:lnTo>
                    <a:lnTo>
                      <a:pt x="246377" y="686592"/>
                    </a:lnTo>
                    <a:lnTo>
                      <a:pt x="288566" y="671487"/>
                    </a:lnTo>
                    <a:lnTo>
                      <a:pt x="325776" y="647788"/>
                    </a:lnTo>
                    <a:lnTo>
                      <a:pt x="356804" y="616706"/>
                    </a:lnTo>
                    <a:lnTo>
                      <a:pt x="361315" y="609600"/>
                    </a:lnTo>
                    <a:lnTo>
                      <a:pt x="200405" y="609600"/>
                    </a:lnTo>
                    <a:lnTo>
                      <a:pt x="154412" y="600285"/>
                    </a:lnTo>
                    <a:lnTo>
                      <a:pt x="116871" y="574897"/>
                    </a:lnTo>
                    <a:lnTo>
                      <a:pt x="91570" y="537269"/>
                    </a:lnTo>
                    <a:lnTo>
                      <a:pt x="82296" y="491236"/>
                    </a:lnTo>
                    <a:lnTo>
                      <a:pt x="91570" y="445148"/>
                    </a:lnTo>
                    <a:lnTo>
                      <a:pt x="116871" y="407527"/>
                    </a:lnTo>
                    <a:lnTo>
                      <a:pt x="154412" y="382168"/>
                    </a:lnTo>
                    <a:lnTo>
                      <a:pt x="200405" y="372872"/>
                    </a:lnTo>
                    <a:lnTo>
                      <a:pt x="360552" y="372872"/>
                    </a:lnTo>
                    <a:lnTo>
                      <a:pt x="348734" y="356219"/>
                    </a:lnTo>
                    <a:lnTo>
                      <a:pt x="312420" y="324738"/>
                    </a:lnTo>
                    <a:lnTo>
                      <a:pt x="200405" y="0"/>
                    </a:lnTo>
                    <a:close/>
                  </a:path>
                  <a:path w="401320" h="692150">
                    <a:moveTo>
                      <a:pt x="360552" y="372872"/>
                    </a:moveTo>
                    <a:lnTo>
                      <a:pt x="200405" y="372872"/>
                    </a:lnTo>
                    <a:lnTo>
                      <a:pt x="246399" y="382168"/>
                    </a:lnTo>
                    <a:lnTo>
                      <a:pt x="283940" y="407527"/>
                    </a:lnTo>
                    <a:lnTo>
                      <a:pt x="309241" y="445148"/>
                    </a:lnTo>
                    <a:lnTo>
                      <a:pt x="318515" y="491236"/>
                    </a:lnTo>
                    <a:lnTo>
                      <a:pt x="309241" y="537269"/>
                    </a:lnTo>
                    <a:lnTo>
                      <a:pt x="283940" y="574897"/>
                    </a:lnTo>
                    <a:lnTo>
                      <a:pt x="246399" y="600285"/>
                    </a:lnTo>
                    <a:lnTo>
                      <a:pt x="200405" y="609600"/>
                    </a:lnTo>
                    <a:lnTo>
                      <a:pt x="361315" y="609600"/>
                    </a:lnTo>
                    <a:lnTo>
                      <a:pt x="380453" y="579447"/>
                    </a:lnTo>
                    <a:lnTo>
                      <a:pt x="395522" y="537221"/>
                    </a:lnTo>
                    <a:lnTo>
                      <a:pt x="400812" y="491236"/>
                    </a:lnTo>
                    <a:lnTo>
                      <a:pt x="394501" y="441039"/>
                    </a:lnTo>
                    <a:lnTo>
                      <a:pt x="376618" y="395509"/>
                    </a:lnTo>
                    <a:lnTo>
                      <a:pt x="360552" y="372872"/>
                    </a:lnTo>
                    <a:close/>
                  </a:path>
                </a:pathLst>
              </a:custGeom>
              <a:solidFill>
                <a:srgbClr val="FF5A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3200400" y="3390900"/>
                <a:ext cx="20002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692150">
                    <a:moveTo>
                      <a:pt x="199644" y="0"/>
                    </a:moveTo>
                    <a:lnTo>
                      <a:pt x="88011" y="324738"/>
                    </a:lnTo>
                    <a:lnTo>
                      <a:pt x="51863" y="356219"/>
                    </a:lnTo>
                    <a:lnTo>
                      <a:pt x="24098" y="395509"/>
                    </a:lnTo>
                    <a:lnTo>
                      <a:pt x="6286" y="441039"/>
                    </a:lnTo>
                    <a:lnTo>
                      <a:pt x="0" y="491236"/>
                    </a:lnTo>
                    <a:lnTo>
                      <a:pt x="5291" y="537269"/>
                    </a:lnTo>
                    <a:lnTo>
                      <a:pt x="20296" y="579447"/>
                    </a:lnTo>
                    <a:lnTo>
                      <a:pt x="43867" y="616706"/>
                    </a:lnTo>
                    <a:lnTo>
                      <a:pt x="74787" y="647788"/>
                    </a:lnTo>
                    <a:lnTo>
                      <a:pt x="111856" y="671487"/>
                    </a:lnTo>
                    <a:lnTo>
                      <a:pt x="153875" y="686592"/>
                    </a:lnTo>
                    <a:lnTo>
                      <a:pt x="199644" y="691895"/>
                    </a:lnTo>
                    <a:lnTo>
                      <a:pt x="199644" y="609600"/>
                    </a:lnTo>
                    <a:lnTo>
                      <a:pt x="153816" y="600285"/>
                    </a:lnTo>
                    <a:lnTo>
                      <a:pt x="116395" y="574897"/>
                    </a:lnTo>
                    <a:lnTo>
                      <a:pt x="91166" y="537269"/>
                    </a:lnTo>
                    <a:lnTo>
                      <a:pt x="81914" y="491236"/>
                    </a:lnTo>
                    <a:lnTo>
                      <a:pt x="91166" y="445148"/>
                    </a:lnTo>
                    <a:lnTo>
                      <a:pt x="116395" y="407527"/>
                    </a:lnTo>
                    <a:lnTo>
                      <a:pt x="153816" y="382168"/>
                    </a:lnTo>
                    <a:lnTo>
                      <a:pt x="199644" y="372872"/>
                    </a:lnTo>
                    <a:lnTo>
                      <a:pt x="199644" y="0"/>
                    </a:lnTo>
                    <a:close/>
                  </a:path>
                </a:pathLst>
              </a:custGeom>
              <a:solidFill>
                <a:srgbClr val="000000">
                  <a:alpha val="23136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3281934" y="3763518"/>
                <a:ext cx="237743" cy="23774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3281934" y="3763518"/>
                <a:ext cx="238125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38125">
                    <a:moveTo>
                      <a:pt x="0" y="118871"/>
                    </a:moveTo>
                    <a:lnTo>
                      <a:pt x="9340" y="165145"/>
                    </a:lnTo>
                    <a:lnTo>
                      <a:pt x="34813" y="202930"/>
                    </a:lnTo>
                    <a:lnTo>
                      <a:pt x="72598" y="228403"/>
                    </a:lnTo>
                    <a:lnTo>
                      <a:pt x="118871" y="237743"/>
                    </a:lnTo>
                    <a:lnTo>
                      <a:pt x="165145" y="228403"/>
                    </a:lnTo>
                    <a:lnTo>
                      <a:pt x="202930" y="202930"/>
                    </a:lnTo>
                    <a:lnTo>
                      <a:pt x="228403" y="165145"/>
                    </a:lnTo>
                    <a:lnTo>
                      <a:pt x="237743" y="118871"/>
                    </a:lnTo>
                    <a:lnTo>
                      <a:pt x="228403" y="72598"/>
                    </a:lnTo>
                    <a:lnTo>
                      <a:pt x="202930" y="34813"/>
                    </a:lnTo>
                    <a:lnTo>
                      <a:pt x="165145" y="9340"/>
                    </a:lnTo>
                    <a:lnTo>
                      <a:pt x="118871" y="0"/>
                    </a:lnTo>
                    <a:lnTo>
                      <a:pt x="72598" y="9340"/>
                    </a:lnTo>
                    <a:lnTo>
                      <a:pt x="34813" y="34813"/>
                    </a:lnTo>
                    <a:lnTo>
                      <a:pt x="9340" y="72598"/>
                    </a:lnTo>
                    <a:lnTo>
                      <a:pt x="0" y="118871"/>
                    </a:lnTo>
                    <a:close/>
                  </a:path>
                </a:pathLst>
              </a:custGeom>
              <a:ln w="28575">
                <a:solidFill>
                  <a:srgbClr val="C4454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3366515" y="3826763"/>
                <a:ext cx="63246" cy="10286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1" name="object 41"/>
            <p:cNvGrpSpPr/>
            <p:nvPr/>
          </p:nvGrpSpPr>
          <p:grpSpPr>
            <a:xfrm>
              <a:off x="5053584" y="3366515"/>
              <a:ext cx="2205355" cy="1018540"/>
              <a:chOff x="5053584" y="3366515"/>
              <a:chExt cx="2205355" cy="1018540"/>
            </a:xfrm>
          </p:grpSpPr>
          <p:sp>
            <p:nvSpPr>
              <p:cNvPr id="42" name="object 42"/>
              <p:cNvSpPr/>
              <p:nvPr/>
            </p:nvSpPr>
            <p:spPr>
              <a:xfrm>
                <a:off x="6858000" y="3366515"/>
                <a:ext cx="40132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692150">
                    <a:moveTo>
                      <a:pt x="200405" y="0"/>
                    </a:moveTo>
                    <a:lnTo>
                      <a:pt x="88392" y="324739"/>
                    </a:lnTo>
                    <a:lnTo>
                      <a:pt x="52077" y="356219"/>
                    </a:lnTo>
                    <a:lnTo>
                      <a:pt x="24193" y="395509"/>
                    </a:lnTo>
                    <a:lnTo>
                      <a:pt x="6310" y="441039"/>
                    </a:lnTo>
                    <a:lnTo>
                      <a:pt x="0" y="491236"/>
                    </a:lnTo>
                    <a:lnTo>
                      <a:pt x="5306" y="537269"/>
                    </a:lnTo>
                    <a:lnTo>
                      <a:pt x="20358" y="579447"/>
                    </a:lnTo>
                    <a:lnTo>
                      <a:pt x="44007" y="616706"/>
                    </a:lnTo>
                    <a:lnTo>
                      <a:pt x="75035" y="647788"/>
                    </a:lnTo>
                    <a:lnTo>
                      <a:pt x="112245" y="671487"/>
                    </a:lnTo>
                    <a:lnTo>
                      <a:pt x="154434" y="686592"/>
                    </a:lnTo>
                    <a:lnTo>
                      <a:pt x="200405" y="691896"/>
                    </a:lnTo>
                    <a:lnTo>
                      <a:pt x="246377" y="686592"/>
                    </a:lnTo>
                    <a:lnTo>
                      <a:pt x="288566" y="671487"/>
                    </a:lnTo>
                    <a:lnTo>
                      <a:pt x="325776" y="647788"/>
                    </a:lnTo>
                    <a:lnTo>
                      <a:pt x="356804" y="616706"/>
                    </a:lnTo>
                    <a:lnTo>
                      <a:pt x="361315" y="609600"/>
                    </a:lnTo>
                    <a:lnTo>
                      <a:pt x="200405" y="609600"/>
                    </a:lnTo>
                    <a:lnTo>
                      <a:pt x="154412" y="600285"/>
                    </a:lnTo>
                    <a:lnTo>
                      <a:pt x="116871" y="574897"/>
                    </a:lnTo>
                    <a:lnTo>
                      <a:pt x="91570" y="537269"/>
                    </a:lnTo>
                    <a:lnTo>
                      <a:pt x="82296" y="491236"/>
                    </a:lnTo>
                    <a:lnTo>
                      <a:pt x="91570" y="445148"/>
                    </a:lnTo>
                    <a:lnTo>
                      <a:pt x="116871" y="407527"/>
                    </a:lnTo>
                    <a:lnTo>
                      <a:pt x="154412" y="382168"/>
                    </a:lnTo>
                    <a:lnTo>
                      <a:pt x="200405" y="372872"/>
                    </a:lnTo>
                    <a:lnTo>
                      <a:pt x="360552" y="372872"/>
                    </a:lnTo>
                    <a:lnTo>
                      <a:pt x="348734" y="356219"/>
                    </a:lnTo>
                    <a:lnTo>
                      <a:pt x="312420" y="324739"/>
                    </a:lnTo>
                    <a:lnTo>
                      <a:pt x="200405" y="0"/>
                    </a:lnTo>
                    <a:close/>
                  </a:path>
                  <a:path w="401320" h="692150">
                    <a:moveTo>
                      <a:pt x="360552" y="372872"/>
                    </a:moveTo>
                    <a:lnTo>
                      <a:pt x="200405" y="372872"/>
                    </a:lnTo>
                    <a:lnTo>
                      <a:pt x="246399" y="382168"/>
                    </a:lnTo>
                    <a:lnTo>
                      <a:pt x="283940" y="407527"/>
                    </a:lnTo>
                    <a:lnTo>
                      <a:pt x="309241" y="445148"/>
                    </a:lnTo>
                    <a:lnTo>
                      <a:pt x="318516" y="491236"/>
                    </a:lnTo>
                    <a:lnTo>
                      <a:pt x="309241" y="537269"/>
                    </a:lnTo>
                    <a:lnTo>
                      <a:pt x="283940" y="574897"/>
                    </a:lnTo>
                    <a:lnTo>
                      <a:pt x="246399" y="600285"/>
                    </a:lnTo>
                    <a:lnTo>
                      <a:pt x="200405" y="609600"/>
                    </a:lnTo>
                    <a:lnTo>
                      <a:pt x="361315" y="609600"/>
                    </a:lnTo>
                    <a:lnTo>
                      <a:pt x="380453" y="579447"/>
                    </a:lnTo>
                    <a:lnTo>
                      <a:pt x="395522" y="537221"/>
                    </a:lnTo>
                    <a:lnTo>
                      <a:pt x="400811" y="491236"/>
                    </a:lnTo>
                    <a:lnTo>
                      <a:pt x="394501" y="441039"/>
                    </a:lnTo>
                    <a:lnTo>
                      <a:pt x="376618" y="395509"/>
                    </a:lnTo>
                    <a:lnTo>
                      <a:pt x="360552" y="372872"/>
                    </a:lnTo>
                    <a:close/>
                  </a:path>
                </a:pathLst>
              </a:custGeom>
              <a:solidFill>
                <a:srgbClr val="8FAAD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7057644" y="3366515"/>
                <a:ext cx="20129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01295" h="692150">
                    <a:moveTo>
                      <a:pt x="0" y="0"/>
                    </a:moveTo>
                    <a:lnTo>
                      <a:pt x="0" y="372872"/>
                    </a:lnTo>
                    <a:lnTo>
                      <a:pt x="46180" y="382168"/>
                    </a:lnTo>
                    <a:lnTo>
                      <a:pt x="83883" y="407527"/>
                    </a:lnTo>
                    <a:lnTo>
                      <a:pt x="109299" y="445148"/>
                    </a:lnTo>
                    <a:lnTo>
                      <a:pt x="118617" y="491236"/>
                    </a:lnTo>
                    <a:lnTo>
                      <a:pt x="109299" y="537269"/>
                    </a:lnTo>
                    <a:lnTo>
                      <a:pt x="83883" y="574897"/>
                    </a:lnTo>
                    <a:lnTo>
                      <a:pt x="46180" y="600285"/>
                    </a:lnTo>
                    <a:lnTo>
                      <a:pt x="0" y="609600"/>
                    </a:lnTo>
                    <a:lnTo>
                      <a:pt x="0" y="691896"/>
                    </a:lnTo>
                    <a:lnTo>
                      <a:pt x="46133" y="686592"/>
                    </a:lnTo>
                    <a:lnTo>
                      <a:pt x="88478" y="671487"/>
                    </a:lnTo>
                    <a:lnTo>
                      <a:pt x="125829" y="647788"/>
                    </a:lnTo>
                    <a:lnTo>
                      <a:pt x="156980" y="616706"/>
                    </a:lnTo>
                    <a:lnTo>
                      <a:pt x="180725" y="579447"/>
                    </a:lnTo>
                    <a:lnTo>
                      <a:pt x="195856" y="537221"/>
                    </a:lnTo>
                    <a:lnTo>
                      <a:pt x="201167" y="491236"/>
                    </a:lnTo>
                    <a:lnTo>
                      <a:pt x="194835" y="441039"/>
                    </a:lnTo>
                    <a:lnTo>
                      <a:pt x="176895" y="395509"/>
                    </a:lnTo>
                    <a:lnTo>
                      <a:pt x="148929" y="356219"/>
                    </a:lnTo>
                    <a:lnTo>
                      <a:pt x="112522" y="3247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3136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6931914" y="3740657"/>
                <a:ext cx="236219" cy="236219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6931914" y="3740657"/>
                <a:ext cx="236220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236220" h="236220">
                    <a:moveTo>
                      <a:pt x="236219" y="118110"/>
                    </a:moveTo>
                    <a:lnTo>
                      <a:pt x="226945" y="164103"/>
                    </a:lnTo>
                    <a:lnTo>
                      <a:pt x="201644" y="201644"/>
                    </a:lnTo>
                    <a:lnTo>
                      <a:pt x="164103" y="226945"/>
                    </a:lnTo>
                    <a:lnTo>
                      <a:pt x="118109" y="236220"/>
                    </a:lnTo>
                    <a:lnTo>
                      <a:pt x="72116" y="226945"/>
                    </a:lnTo>
                    <a:lnTo>
                      <a:pt x="34575" y="201644"/>
                    </a:lnTo>
                    <a:lnTo>
                      <a:pt x="9274" y="164103"/>
                    </a:lnTo>
                    <a:lnTo>
                      <a:pt x="0" y="118110"/>
                    </a:lnTo>
                    <a:lnTo>
                      <a:pt x="9274" y="72116"/>
                    </a:lnTo>
                    <a:lnTo>
                      <a:pt x="34575" y="34575"/>
                    </a:lnTo>
                    <a:lnTo>
                      <a:pt x="72116" y="9274"/>
                    </a:lnTo>
                    <a:lnTo>
                      <a:pt x="118109" y="0"/>
                    </a:lnTo>
                    <a:lnTo>
                      <a:pt x="164103" y="9274"/>
                    </a:lnTo>
                    <a:lnTo>
                      <a:pt x="201644" y="34575"/>
                    </a:lnTo>
                    <a:lnTo>
                      <a:pt x="226945" y="72116"/>
                    </a:lnTo>
                    <a:lnTo>
                      <a:pt x="236219" y="118110"/>
                    </a:lnTo>
                    <a:close/>
                  </a:path>
                </a:pathLst>
              </a:custGeom>
              <a:ln w="28575">
                <a:solidFill>
                  <a:srgbClr val="4471C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7014972" y="3800855"/>
                <a:ext cx="67818" cy="10591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5053584" y="3692651"/>
                <a:ext cx="40132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692150">
                    <a:moveTo>
                      <a:pt x="200405" y="0"/>
                    </a:moveTo>
                    <a:lnTo>
                      <a:pt x="154434" y="5303"/>
                    </a:lnTo>
                    <a:lnTo>
                      <a:pt x="112245" y="20408"/>
                    </a:lnTo>
                    <a:lnTo>
                      <a:pt x="75035" y="44107"/>
                    </a:lnTo>
                    <a:lnTo>
                      <a:pt x="44007" y="75189"/>
                    </a:lnTo>
                    <a:lnTo>
                      <a:pt x="20358" y="112448"/>
                    </a:lnTo>
                    <a:lnTo>
                      <a:pt x="5289" y="154674"/>
                    </a:lnTo>
                    <a:lnTo>
                      <a:pt x="0" y="200660"/>
                    </a:lnTo>
                    <a:lnTo>
                      <a:pt x="6310" y="250856"/>
                    </a:lnTo>
                    <a:lnTo>
                      <a:pt x="24193" y="296386"/>
                    </a:lnTo>
                    <a:lnTo>
                      <a:pt x="52077" y="335676"/>
                    </a:lnTo>
                    <a:lnTo>
                      <a:pt x="88391" y="367156"/>
                    </a:lnTo>
                    <a:lnTo>
                      <a:pt x="200405" y="691896"/>
                    </a:lnTo>
                    <a:lnTo>
                      <a:pt x="312419" y="367156"/>
                    </a:lnTo>
                    <a:lnTo>
                      <a:pt x="348734" y="335676"/>
                    </a:lnTo>
                    <a:lnTo>
                      <a:pt x="360552" y="319024"/>
                    </a:lnTo>
                    <a:lnTo>
                      <a:pt x="200405" y="319024"/>
                    </a:lnTo>
                    <a:lnTo>
                      <a:pt x="154412" y="309727"/>
                    </a:lnTo>
                    <a:lnTo>
                      <a:pt x="116871" y="284368"/>
                    </a:lnTo>
                    <a:lnTo>
                      <a:pt x="91570" y="246747"/>
                    </a:lnTo>
                    <a:lnTo>
                      <a:pt x="82295" y="200660"/>
                    </a:lnTo>
                    <a:lnTo>
                      <a:pt x="91570" y="154626"/>
                    </a:lnTo>
                    <a:lnTo>
                      <a:pt x="116871" y="116998"/>
                    </a:lnTo>
                    <a:lnTo>
                      <a:pt x="154412" y="91610"/>
                    </a:lnTo>
                    <a:lnTo>
                      <a:pt x="200405" y="82296"/>
                    </a:lnTo>
                    <a:lnTo>
                      <a:pt x="361315" y="82296"/>
                    </a:lnTo>
                    <a:lnTo>
                      <a:pt x="356804" y="75189"/>
                    </a:lnTo>
                    <a:lnTo>
                      <a:pt x="325776" y="44107"/>
                    </a:lnTo>
                    <a:lnTo>
                      <a:pt x="288566" y="20408"/>
                    </a:lnTo>
                    <a:lnTo>
                      <a:pt x="246377" y="5303"/>
                    </a:lnTo>
                    <a:lnTo>
                      <a:pt x="200405" y="0"/>
                    </a:lnTo>
                    <a:close/>
                  </a:path>
                  <a:path w="401320" h="692150">
                    <a:moveTo>
                      <a:pt x="361315" y="82296"/>
                    </a:moveTo>
                    <a:lnTo>
                      <a:pt x="200405" y="82296"/>
                    </a:lnTo>
                    <a:lnTo>
                      <a:pt x="246399" y="91610"/>
                    </a:lnTo>
                    <a:lnTo>
                      <a:pt x="283940" y="116998"/>
                    </a:lnTo>
                    <a:lnTo>
                      <a:pt x="309241" y="154626"/>
                    </a:lnTo>
                    <a:lnTo>
                      <a:pt x="318515" y="200660"/>
                    </a:lnTo>
                    <a:lnTo>
                      <a:pt x="309241" y="246747"/>
                    </a:lnTo>
                    <a:lnTo>
                      <a:pt x="283940" y="284368"/>
                    </a:lnTo>
                    <a:lnTo>
                      <a:pt x="246399" y="309727"/>
                    </a:lnTo>
                    <a:lnTo>
                      <a:pt x="200405" y="319024"/>
                    </a:lnTo>
                    <a:lnTo>
                      <a:pt x="360552" y="319024"/>
                    </a:lnTo>
                    <a:lnTo>
                      <a:pt x="376618" y="296386"/>
                    </a:lnTo>
                    <a:lnTo>
                      <a:pt x="394501" y="250856"/>
                    </a:lnTo>
                    <a:lnTo>
                      <a:pt x="400812" y="200660"/>
                    </a:lnTo>
                    <a:lnTo>
                      <a:pt x="395505" y="154626"/>
                    </a:lnTo>
                    <a:lnTo>
                      <a:pt x="380453" y="112448"/>
                    </a:lnTo>
                    <a:lnTo>
                      <a:pt x="361315" y="82296"/>
                    </a:lnTo>
                    <a:close/>
                  </a:path>
                </a:pathLst>
              </a:custGeom>
              <a:solidFill>
                <a:srgbClr val="8BDF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5053584" y="3692651"/>
                <a:ext cx="20129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01295" h="692150">
                    <a:moveTo>
                      <a:pt x="201167" y="0"/>
                    </a:moveTo>
                    <a:lnTo>
                      <a:pt x="155034" y="5303"/>
                    </a:lnTo>
                    <a:lnTo>
                      <a:pt x="112689" y="20408"/>
                    </a:lnTo>
                    <a:lnTo>
                      <a:pt x="75338" y="44107"/>
                    </a:lnTo>
                    <a:lnTo>
                      <a:pt x="44187" y="75189"/>
                    </a:lnTo>
                    <a:lnTo>
                      <a:pt x="20442" y="112448"/>
                    </a:lnTo>
                    <a:lnTo>
                      <a:pt x="5311" y="154674"/>
                    </a:lnTo>
                    <a:lnTo>
                      <a:pt x="0" y="200660"/>
                    </a:lnTo>
                    <a:lnTo>
                      <a:pt x="6332" y="250856"/>
                    </a:lnTo>
                    <a:lnTo>
                      <a:pt x="24272" y="296386"/>
                    </a:lnTo>
                    <a:lnTo>
                      <a:pt x="52238" y="335676"/>
                    </a:lnTo>
                    <a:lnTo>
                      <a:pt x="88645" y="367156"/>
                    </a:lnTo>
                    <a:lnTo>
                      <a:pt x="201167" y="691896"/>
                    </a:lnTo>
                    <a:lnTo>
                      <a:pt x="201167" y="319024"/>
                    </a:lnTo>
                    <a:lnTo>
                      <a:pt x="154987" y="309727"/>
                    </a:lnTo>
                    <a:lnTo>
                      <a:pt x="117284" y="284368"/>
                    </a:lnTo>
                    <a:lnTo>
                      <a:pt x="91868" y="246747"/>
                    </a:lnTo>
                    <a:lnTo>
                      <a:pt x="82550" y="200660"/>
                    </a:lnTo>
                    <a:lnTo>
                      <a:pt x="91868" y="154626"/>
                    </a:lnTo>
                    <a:lnTo>
                      <a:pt x="117284" y="116998"/>
                    </a:lnTo>
                    <a:lnTo>
                      <a:pt x="154987" y="91610"/>
                    </a:lnTo>
                    <a:lnTo>
                      <a:pt x="201167" y="82296"/>
                    </a:lnTo>
                    <a:lnTo>
                      <a:pt x="201167" y="0"/>
                    </a:lnTo>
                    <a:close/>
                  </a:path>
                </a:pathLst>
              </a:custGeom>
              <a:solidFill>
                <a:srgbClr val="000000">
                  <a:alpha val="23136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5136642" y="3775709"/>
                <a:ext cx="236220" cy="236219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5136642" y="3775709"/>
                <a:ext cx="236220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236220" h="236220">
                    <a:moveTo>
                      <a:pt x="0" y="118109"/>
                    </a:moveTo>
                    <a:lnTo>
                      <a:pt x="9274" y="72116"/>
                    </a:lnTo>
                    <a:lnTo>
                      <a:pt x="34575" y="34575"/>
                    </a:lnTo>
                    <a:lnTo>
                      <a:pt x="72116" y="9274"/>
                    </a:lnTo>
                    <a:lnTo>
                      <a:pt x="118110" y="0"/>
                    </a:lnTo>
                    <a:lnTo>
                      <a:pt x="164103" y="9274"/>
                    </a:lnTo>
                    <a:lnTo>
                      <a:pt x="201644" y="34575"/>
                    </a:lnTo>
                    <a:lnTo>
                      <a:pt x="226945" y="72116"/>
                    </a:lnTo>
                    <a:lnTo>
                      <a:pt x="236220" y="118109"/>
                    </a:lnTo>
                    <a:lnTo>
                      <a:pt x="226945" y="164103"/>
                    </a:lnTo>
                    <a:lnTo>
                      <a:pt x="201644" y="201644"/>
                    </a:lnTo>
                    <a:lnTo>
                      <a:pt x="164103" y="226945"/>
                    </a:lnTo>
                    <a:lnTo>
                      <a:pt x="118110" y="236219"/>
                    </a:lnTo>
                    <a:lnTo>
                      <a:pt x="72116" y="226945"/>
                    </a:lnTo>
                    <a:lnTo>
                      <a:pt x="34575" y="201644"/>
                    </a:lnTo>
                    <a:lnTo>
                      <a:pt x="9274" y="164103"/>
                    </a:lnTo>
                    <a:lnTo>
                      <a:pt x="0" y="118109"/>
                    </a:lnTo>
                    <a:close/>
                  </a:path>
                </a:pathLst>
              </a:custGeom>
              <a:ln w="28575">
                <a:solidFill>
                  <a:srgbClr val="6CAC5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1" name="object 51"/>
            <p:cNvSpPr txBox="1"/>
            <p:nvPr/>
          </p:nvSpPr>
          <p:spPr>
            <a:xfrm>
              <a:off x="5203697" y="3780790"/>
              <a:ext cx="10287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525252"/>
                  </a:solidFill>
                  <a:latin typeface="Carlito"/>
                  <a:cs typeface="Carlito"/>
                </a:rPr>
                <a:t>2</a:t>
              </a:r>
              <a:endParaRPr sz="1200">
                <a:latin typeface="Carlito"/>
                <a:cs typeface="Carlito"/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0" y="6769607"/>
            <a:ext cx="12192000" cy="88900"/>
            <a:chOff x="0" y="6769607"/>
            <a:chExt cx="12192000" cy="88900"/>
          </a:xfrm>
        </p:grpSpPr>
        <p:sp>
          <p:nvSpPr>
            <p:cNvPr id="53" name="object 53"/>
            <p:cNvSpPr/>
            <p:nvPr/>
          </p:nvSpPr>
          <p:spPr>
            <a:xfrm>
              <a:off x="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22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73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24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58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8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1" y="0"/>
                  </a:moveTo>
                  <a:lnTo>
                    <a:pt x="6857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1" y="0"/>
                  </a:lnTo>
                  <a:close/>
                </a:path>
              </a:pathLst>
            </a:custGeom>
            <a:solidFill>
              <a:srgbClr val="F4A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72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1" y="0"/>
                  </a:moveTo>
                  <a:lnTo>
                    <a:pt x="6858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96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58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AD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20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57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144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57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6E2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668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57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295101" y="148674"/>
            <a:ext cx="586047" cy="91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B75C9-8C31-415C-B805-EB725B31E260}"/>
              </a:ext>
            </a:extLst>
          </p:cNvPr>
          <p:cNvSpPr txBox="1"/>
          <p:nvPr/>
        </p:nvSpPr>
        <p:spPr>
          <a:xfrm>
            <a:off x="1046053" y="472042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PENGEMBANGAN MITRA</a:t>
            </a:r>
            <a:endParaRPr lang="id-ID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1B2EDFB-C9A8-4437-B1CD-E2FD4FD70647}"/>
              </a:ext>
            </a:extLst>
          </p:cNvPr>
          <p:cNvGrpSpPr/>
          <p:nvPr/>
        </p:nvGrpSpPr>
        <p:grpSpPr>
          <a:xfrm>
            <a:off x="2087789" y="931743"/>
            <a:ext cx="8016421" cy="5628512"/>
            <a:chOff x="3899027" y="798576"/>
            <a:chExt cx="7089140" cy="5628512"/>
          </a:xfrm>
        </p:grpSpPr>
        <p:grpSp>
          <p:nvGrpSpPr>
            <p:cNvPr id="2" name="object 2"/>
            <p:cNvGrpSpPr/>
            <p:nvPr/>
          </p:nvGrpSpPr>
          <p:grpSpPr>
            <a:xfrm>
              <a:off x="4029455" y="798576"/>
              <a:ext cx="996950" cy="1286510"/>
              <a:chOff x="4029455" y="798576"/>
              <a:chExt cx="996950" cy="1286510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4029455" y="798576"/>
                <a:ext cx="551688" cy="57759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4315967" y="1028700"/>
                <a:ext cx="710184" cy="4191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212419" y="1479833"/>
                <a:ext cx="722154" cy="42657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030979" y="1685543"/>
                <a:ext cx="542544" cy="399288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" name="object 7"/>
            <p:cNvGrpSpPr/>
            <p:nvPr/>
          </p:nvGrpSpPr>
          <p:grpSpPr>
            <a:xfrm>
              <a:off x="3928871" y="2237242"/>
              <a:ext cx="1057275" cy="544195"/>
              <a:chOff x="3928871" y="2237242"/>
              <a:chExt cx="1057275" cy="54419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4124336" y="2237242"/>
                <a:ext cx="861404" cy="50900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3928871" y="2363724"/>
                <a:ext cx="376427" cy="41757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" name="object 10"/>
            <p:cNvGrpSpPr/>
            <p:nvPr/>
          </p:nvGrpSpPr>
          <p:grpSpPr>
            <a:xfrm>
              <a:off x="4038062" y="2913888"/>
              <a:ext cx="925830" cy="589915"/>
              <a:chOff x="4038062" y="2913888"/>
              <a:chExt cx="925830" cy="589915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4038062" y="2913888"/>
                <a:ext cx="733671" cy="54863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4707635" y="3049524"/>
                <a:ext cx="256032" cy="454151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" name="object 13"/>
            <p:cNvGrpSpPr/>
            <p:nvPr/>
          </p:nvGrpSpPr>
          <p:grpSpPr>
            <a:xfrm>
              <a:off x="3997452" y="4262628"/>
              <a:ext cx="1013460" cy="815340"/>
              <a:chOff x="3997452" y="4262628"/>
              <a:chExt cx="1013460" cy="81534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3997452" y="4262628"/>
                <a:ext cx="652272" cy="464819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4128516" y="4299204"/>
                <a:ext cx="882396" cy="778763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6" name="object 16"/>
            <p:cNvGrpSpPr/>
            <p:nvPr/>
          </p:nvGrpSpPr>
          <p:grpSpPr>
            <a:xfrm>
              <a:off x="3899027" y="3394709"/>
              <a:ext cx="1330325" cy="890905"/>
              <a:chOff x="3899027" y="3394709"/>
              <a:chExt cx="1330325" cy="890905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3899027" y="3394709"/>
                <a:ext cx="784529" cy="800734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4029456" y="3578351"/>
                <a:ext cx="1199388" cy="707136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9"/>
            <p:cNvSpPr/>
            <p:nvPr/>
          </p:nvSpPr>
          <p:spPr>
            <a:xfrm>
              <a:off x="5356859" y="827532"/>
              <a:ext cx="1862455" cy="614680"/>
            </a:xfrm>
            <a:custGeom>
              <a:avLst/>
              <a:gdLst/>
              <a:ahLst/>
              <a:cxnLst/>
              <a:rect l="l" t="t" r="r" b="b"/>
              <a:pathLst>
                <a:path w="1862454" h="614680">
                  <a:moveTo>
                    <a:pt x="1759965" y="0"/>
                  </a:moveTo>
                  <a:lnTo>
                    <a:pt x="102362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09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2" y="614171"/>
                  </a:lnTo>
                  <a:lnTo>
                    <a:pt x="1759965" y="614171"/>
                  </a:lnTo>
                  <a:lnTo>
                    <a:pt x="1799802" y="606125"/>
                  </a:lnTo>
                  <a:lnTo>
                    <a:pt x="1832340" y="584184"/>
                  </a:lnTo>
                  <a:lnTo>
                    <a:pt x="1854281" y="551646"/>
                  </a:lnTo>
                  <a:lnTo>
                    <a:pt x="1862328" y="511809"/>
                  </a:lnTo>
                  <a:lnTo>
                    <a:pt x="1862328" y="102362"/>
                  </a:lnTo>
                  <a:lnTo>
                    <a:pt x="1854281" y="62525"/>
                  </a:lnTo>
                  <a:lnTo>
                    <a:pt x="1832340" y="29987"/>
                  </a:lnTo>
                  <a:lnTo>
                    <a:pt x="1799802" y="8046"/>
                  </a:lnTo>
                  <a:lnTo>
                    <a:pt x="1759965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466969" y="860882"/>
              <a:ext cx="915035" cy="5212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KEMITRAAN</a:t>
              </a:r>
              <a:endParaRPr sz="1100" dirty="0">
                <a:latin typeface="Carlito"/>
                <a:cs typeface="Carlito"/>
              </a:endParaRPr>
            </a:p>
            <a:p>
              <a:pPr marL="12700" marR="5080">
                <a:lnSpc>
                  <a:spcPct val="100000"/>
                </a:lnSpc>
              </a:pPr>
              <a:r>
                <a:rPr sz="1100" b="1" spc="-5" dirty="0">
                  <a:latin typeface="Carlito"/>
                  <a:cs typeface="Carlito"/>
                </a:rPr>
                <a:t>Peternak</a:t>
              </a:r>
              <a:r>
                <a:rPr sz="1100" b="1" spc="-80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Ayam  </a:t>
              </a:r>
              <a:r>
                <a:rPr sz="1100" b="1" spc="-5" dirty="0">
                  <a:latin typeface="Carlito"/>
                  <a:cs typeface="Carlito"/>
                </a:rPr>
                <a:t>Broiler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056119" y="827532"/>
              <a:ext cx="2232660" cy="614680"/>
            </a:xfrm>
            <a:custGeom>
              <a:avLst/>
              <a:gdLst/>
              <a:ahLst/>
              <a:cxnLst/>
              <a:rect l="l" t="t" r="r" b="b"/>
              <a:pathLst>
                <a:path w="2232659" h="614680">
                  <a:moveTo>
                    <a:pt x="2130298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09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1"/>
                  </a:lnTo>
                  <a:lnTo>
                    <a:pt x="2130298" y="614171"/>
                  </a:lnTo>
                  <a:lnTo>
                    <a:pt x="2170134" y="606125"/>
                  </a:lnTo>
                  <a:lnTo>
                    <a:pt x="2202672" y="584184"/>
                  </a:lnTo>
                  <a:lnTo>
                    <a:pt x="2224613" y="551646"/>
                  </a:lnTo>
                  <a:lnTo>
                    <a:pt x="2232659" y="511809"/>
                  </a:lnTo>
                  <a:lnTo>
                    <a:pt x="2232659" y="102362"/>
                  </a:lnTo>
                  <a:lnTo>
                    <a:pt x="2224613" y="62525"/>
                  </a:lnTo>
                  <a:lnTo>
                    <a:pt x="2202672" y="29987"/>
                  </a:lnTo>
                  <a:lnTo>
                    <a:pt x="2170134" y="8046"/>
                  </a:lnTo>
                  <a:lnTo>
                    <a:pt x="2130298" y="0"/>
                  </a:lnTo>
                  <a:close/>
                </a:path>
              </a:pathLst>
            </a:custGeom>
            <a:solidFill>
              <a:srgbClr val="C48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671943" y="891362"/>
              <a:ext cx="1001394" cy="46990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300</a:t>
              </a:r>
              <a:r>
                <a:rPr sz="1100" b="1" spc="-20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MITRA</a:t>
              </a:r>
              <a:endParaRPr sz="1100" dirty="0">
                <a:latin typeface="Carlito"/>
                <a:cs typeface="Carlito"/>
              </a:endParaRPr>
            </a:p>
            <a:p>
              <a:pPr marL="12700" marR="5080" algn="ctr">
                <a:lnSpc>
                  <a:spcPct val="100000"/>
                </a:lnSpc>
                <a:spcBef>
                  <a:spcPts val="10"/>
                </a:spcBef>
              </a:pPr>
              <a:r>
                <a:rPr sz="900" b="1" spc="-5" dirty="0">
                  <a:latin typeface="Carlito"/>
                  <a:cs typeface="Carlito"/>
                </a:rPr>
                <a:t>(10 ribu ekor/mitra</a:t>
              </a:r>
              <a:r>
                <a:rPr sz="900" b="1" spc="-20" dirty="0">
                  <a:latin typeface="Carlito"/>
                  <a:cs typeface="Carlito"/>
                </a:rPr>
                <a:t> </a:t>
              </a:r>
              <a:r>
                <a:rPr sz="900" b="1" dirty="0">
                  <a:latin typeface="Carlito"/>
                  <a:cs typeface="Carlito"/>
                </a:rPr>
                <a:t>;  6</a:t>
              </a:r>
              <a:r>
                <a:rPr sz="900" b="1" spc="-25" dirty="0">
                  <a:latin typeface="Carlito"/>
                  <a:cs typeface="Carlito"/>
                </a:rPr>
                <a:t> </a:t>
              </a:r>
              <a:r>
                <a:rPr sz="900" b="1" spc="-5" dirty="0">
                  <a:latin typeface="Carlito"/>
                  <a:cs typeface="Carlito"/>
                </a:rPr>
                <a:t>siklus/tahun)</a:t>
              </a:r>
              <a:endParaRPr sz="900" dirty="0">
                <a:latin typeface="Carlito"/>
                <a:cs typeface="Carlito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194292" y="819911"/>
              <a:ext cx="1793875" cy="614680"/>
            </a:xfrm>
            <a:custGeom>
              <a:avLst/>
              <a:gdLst/>
              <a:ahLst/>
              <a:cxnLst/>
              <a:rect l="l" t="t" r="r" b="b"/>
              <a:pathLst>
                <a:path w="1793875" h="614680">
                  <a:moveTo>
                    <a:pt x="1691385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2"/>
                  </a:lnTo>
                  <a:lnTo>
                    <a:pt x="1691385" y="614172"/>
                  </a:lnTo>
                  <a:lnTo>
                    <a:pt x="1731222" y="606125"/>
                  </a:lnTo>
                  <a:lnTo>
                    <a:pt x="1763760" y="584184"/>
                  </a:lnTo>
                  <a:lnTo>
                    <a:pt x="1785701" y="551646"/>
                  </a:lnTo>
                  <a:lnTo>
                    <a:pt x="1793748" y="511810"/>
                  </a:lnTo>
                  <a:lnTo>
                    <a:pt x="1793748" y="102362"/>
                  </a:lnTo>
                  <a:lnTo>
                    <a:pt x="1785701" y="62525"/>
                  </a:lnTo>
                  <a:lnTo>
                    <a:pt x="1763760" y="29987"/>
                  </a:lnTo>
                  <a:lnTo>
                    <a:pt x="1731222" y="8046"/>
                  </a:lnTo>
                  <a:lnTo>
                    <a:pt x="1691385" y="0"/>
                  </a:lnTo>
                  <a:close/>
                </a:path>
              </a:pathLst>
            </a:custGeom>
            <a:solidFill>
              <a:srgbClr val="C44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0147807" y="1021207"/>
              <a:ext cx="730885" cy="1936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18 </a:t>
              </a:r>
              <a:r>
                <a:rPr sz="1100" b="1" spc="-5" dirty="0">
                  <a:latin typeface="Carlito"/>
                  <a:cs typeface="Carlito"/>
                </a:rPr>
                <a:t>Juta</a:t>
              </a:r>
              <a:r>
                <a:rPr sz="1100" b="1" spc="-55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Ekor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356859" y="1531619"/>
              <a:ext cx="1864360" cy="612775"/>
            </a:xfrm>
            <a:custGeom>
              <a:avLst/>
              <a:gdLst/>
              <a:ahLst/>
              <a:cxnLst/>
              <a:rect l="l" t="t" r="r" b="b"/>
              <a:pathLst>
                <a:path w="1864359" h="612775">
                  <a:moveTo>
                    <a:pt x="1761743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7"/>
                  </a:lnTo>
                  <a:lnTo>
                    <a:pt x="1761743" y="612647"/>
                  </a:lnTo>
                  <a:lnTo>
                    <a:pt x="1801487" y="604623"/>
                  </a:lnTo>
                  <a:lnTo>
                    <a:pt x="1833943" y="582739"/>
                  </a:lnTo>
                  <a:lnTo>
                    <a:pt x="1855827" y="550283"/>
                  </a:lnTo>
                  <a:lnTo>
                    <a:pt x="1863851" y="510539"/>
                  </a:lnTo>
                  <a:lnTo>
                    <a:pt x="1863851" y="102107"/>
                  </a:lnTo>
                  <a:lnTo>
                    <a:pt x="1855827" y="62364"/>
                  </a:lnTo>
                  <a:lnTo>
                    <a:pt x="1833943" y="29908"/>
                  </a:lnTo>
                  <a:lnTo>
                    <a:pt x="1801487" y="8024"/>
                  </a:lnTo>
                  <a:lnTo>
                    <a:pt x="1761743" y="0"/>
                  </a:lnTo>
                  <a:close/>
                </a:path>
              </a:pathLst>
            </a:custGeom>
            <a:solidFill>
              <a:srgbClr val="6AB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466969" y="1648713"/>
              <a:ext cx="742315" cy="36131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b="1" spc="-5" dirty="0">
                  <a:latin typeface="Carlito"/>
                  <a:cs typeface="Carlito"/>
                </a:rPr>
                <a:t>K</a:t>
              </a:r>
              <a:r>
                <a:rPr sz="1100" b="1" dirty="0">
                  <a:latin typeface="Carlito"/>
                  <a:cs typeface="Carlito"/>
                </a:rPr>
                <a:t>E</a:t>
              </a:r>
              <a:r>
                <a:rPr sz="1100" b="1" spc="-5" dirty="0">
                  <a:latin typeface="Carlito"/>
                  <a:cs typeface="Carlito"/>
                </a:rPr>
                <a:t>M</a:t>
              </a:r>
              <a:r>
                <a:rPr sz="1100" b="1" dirty="0">
                  <a:latin typeface="Carlito"/>
                  <a:cs typeface="Carlito"/>
                </a:rPr>
                <a:t>ITRAAN</a:t>
              </a:r>
              <a:endParaRPr sz="1100">
                <a:latin typeface="Carlito"/>
                <a:cs typeface="Carlito"/>
              </a:endParaRPr>
            </a:p>
            <a:p>
              <a:pPr marL="12700">
                <a:lnSpc>
                  <a:spcPct val="100000"/>
                </a:lnSpc>
              </a:pPr>
              <a:r>
                <a:rPr sz="1100" b="1" spc="-5" dirty="0">
                  <a:latin typeface="Carlito"/>
                  <a:cs typeface="Carlito"/>
                </a:rPr>
                <a:t>Sapi</a:t>
              </a:r>
              <a:r>
                <a:rPr sz="1100" b="1" spc="-35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Potong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056119" y="1525524"/>
              <a:ext cx="2232660" cy="614680"/>
            </a:xfrm>
            <a:custGeom>
              <a:avLst/>
              <a:gdLst/>
              <a:ahLst/>
              <a:cxnLst/>
              <a:rect l="l" t="t" r="r" b="b"/>
              <a:pathLst>
                <a:path w="2232659" h="614680">
                  <a:moveTo>
                    <a:pt x="2130298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2"/>
                  </a:lnTo>
                  <a:lnTo>
                    <a:pt x="2130298" y="614172"/>
                  </a:lnTo>
                  <a:lnTo>
                    <a:pt x="2170134" y="606125"/>
                  </a:lnTo>
                  <a:lnTo>
                    <a:pt x="2202672" y="584184"/>
                  </a:lnTo>
                  <a:lnTo>
                    <a:pt x="2224613" y="551646"/>
                  </a:lnTo>
                  <a:lnTo>
                    <a:pt x="2232659" y="511810"/>
                  </a:lnTo>
                  <a:lnTo>
                    <a:pt x="2232659" y="102362"/>
                  </a:lnTo>
                  <a:lnTo>
                    <a:pt x="2224613" y="62525"/>
                  </a:lnTo>
                  <a:lnTo>
                    <a:pt x="2202672" y="29987"/>
                  </a:lnTo>
                  <a:lnTo>
                    <a:pt x="2170134" y="8046"/>
                  </a:lnTo>
                  <a:lnTo>
                    <a:pt x="2130298" y="0"/>
                  </a:lnTo>
                  <a:close/>
                </a:path>
              </a:pathLst>
            </a:custGeom>
            <a:solidFill>
              <a:srgbClr val="6CAC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658481" y="1658874"/>
              <a:ext cx="1029335" cy="3321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200</a:t>
              </a:r>
              <a:r>
                <a:rPr sz="1100" b="1" spc="-25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MITRA</a:t>
              </a:r>
              <a:endParaRPr sz="1100">
                <a:latin typeface="Carlito"/>
                <a:cs typeface="Carlito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r>
                <a:rPr sz="900" b="1" spc="-5" dirty="0">
                  <a:latin typeface="Carlito"/>
                  <a:cs typeface="Carlito"/>
                </a:rPr>
                <a:t>(5</a:t>
              </a:r>
              <a:r>
                <a:rPr sz="900" b="1" spc="-45" dirty="0">
                  <a:latin typeface="Carlito"/>
                  <a:cs typeface="Carlito"/>
                </a:rPr>
                <a:t> </a:t>
              </a:r>
              <a:r>
                <a:rPr sz="900" b="1" spc="-5" dirty="0">
                  <a:latin typeface="Carlito"/>
                  <a:cs typeface="Carlito"/>
                </a:rPr>
                <a:t>ekor/mitra/tahun)</a:t>
              </a:r>
              <a:endParaRPr sz="900">
                <a:latin typeface="Carlito"/>
                <a:cs typeface="Carlito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9194292" y="1516380"/>
              <a:ext cx="1793875" cy="614680"/>
            </a:xfrm>
            <a:custGeom>
              <a:avLst/>
              <a:gdLst/>
              <a:ahLst/>
              <a:cxnLst/>
              <a:rect l="l" t="t" r="r" b="b"/>
              <a:pathLst>
                <a:path w="1793875" h="614680">
                  <a:moveTo>
                    <a:pt x="1691385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2"/>
                  </a:lnTo>
                  <a:lnTo>
                    <a:pt x="1691385" y="614172"/>
                  </a:lnTo>
                  <a:lnTo>
                    <a:pt x="1731222" y="606125"/>
                  </a:lnTo>
                  <a:lnTo>
                    <a:pt x="1763760" y="584184"/>
                  </a:lnTo>
                  <a:lnTo>
                    <a:pt x="1785701" y="551646"/>
                  </a:lnTo>
                  <a:lnTo>
                    <a:pt x="1793748" y="511810"/>
                  </a:lnTo>
                  <a:lnTo>
                    <a:pt x="1793748" y="102362"/>
                  </a:lnTo>
                  <a:lnTo>
                    <a:pt x="1785701" y="62525"/>
                  </a:lnTo>
                  <a:lnTo>
                    <a:pt x="1763760" y="29987"/>
                  </a:lnTo>
                  <a:lnTo>
                    <a:pt x="1731222" y="8046"/>
                  </a:lnTo>
                  <a:lnTo>
                    <a:pt x="169138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0276078" y="1718310"/>
              <a:ext cx="602615" cy="1936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1000</a:t>
              </a:r>
              <a:r>
                <a:rPr sz="1100" b="1" spc="-55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Ekor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356859" y="2212848"/>
              <a:ext cx="1864360" cy="614680"/>
            </a:xfrm>
            <a:custGeom>
              <a:avLst/>
              <a:gdLst/>
              <a:ahLst/>
              <a:cxnLst/>
              <a:rect l="l" t="t" r="r" b="b"/>
              <a:pathLst>
                <a:path w="1864359" h="614680">
                  <a:moveTo>
                    <a:pt x="1761489" y="0"/>
                  </a:moveTo>
                  <a:lnTo>
                    <a:pt x="102362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2" y="614172"/>
                  </a:lnTo>
                  <a:lnTo>
                    <a:pt x="1761489" y="614172"/>
                  </a:lnTo>
                  <a:lnTo>
                    <a:pt x="1801326" y="606125"/>
                  </a:lnTo>
                  <a:lnTo>
                    <a:pt x="1833864" y="584184"/>
                  </a:lnTo>
                  <a:lnTo>
                    <a:pt x="1855805" y="551646"/>
                  </a:lnTo>
                  <a:lnTo>
                    <a:pt x="1863851" y="511810"/>
                  </a:lnTo>
                  <a:lnTo>
                    <a:pt x="1863851" y="102362"/>
                  </a:lnTo>
                  <a:lnTo>
                    <a:pt x="1855805" y="62525"/>
                  </a:lnTo>
                  <a:lnTo>
                    <a:pt x="1833864" y="29987"/>
                  </a:lnTo>
                  <a:lnTo>
                    <a:pt x="1801326" y="8046"/>
                  </a:lnTo>
                  <a:lnTo>
                    <a:pt x="176148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5466969" y="2246833"/>
              <a:ext cx="802640" cy="5295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KEMITRAAN</a:t>
              </a:r>
              <a:endParaRPr sz="1100" dirty="0">
                <a:latin typeface="Carlito"/>
                <a:cs typeface="Carlito"/>
              </a:endParaRPr>
            </a:p>
            <a:p>
              <a:pPr marL="12700" marR="5080">
                <a:lnSpc>
                  <a:spcPct val="100000"/>
                </a:lnSpc>
              </a:pPr>
              <a:r>
                <a:rPr sz="1100" b="1" spc="-5" dirty="0">
                  <a:latin typeface="Carlito"/>
                  <a:cs typeface="Carlito"/>
                </a:rPr>
                <a:t>Pesantren  </a:t>
              </a:r>
              <a:r>
                <a:rPr sz="1100" b="1" dirty="0">
                  <a:latin typeface="Carlito"/>
                  <a:cs typeface="Carlito"/>
                </a:rPr>
                <a:t>E</a:t>
              </a:r>
              <a:r>
                <a:rPr sz="1100" b="1" spc="-5" dirty="0">
                  <a:latin typeface="Carlito"/>
                  <a:cs typeface="Carlito"/>
                </a:rPr>
                <a:t>n</a:t>
              </a:r>
              <a:r>
                <a:rPr sz="1100" b="1" dirty="0">
                  <a:latin typeface="Carlito"/>
                  <a:cs typeface="Carlito"/>
                </a:rPr>
                <a:t>tr</a:t>
              </a:r>
              <a:r>
                <a:rPr sz="1100" b="1" spc="-5" dirty="0">
                  <a:latin typeface="Carlito"/>
                  <a:cs typeface="Carlito"/>
                </a:rPr>
                <a:t>ep</a:t>
              </a:r>
              <a:r>
                <a:rPr sz="1100" b="1" dirty="0">
                  <a:latin typeface="Carlito"/>
                  <a:cs typeface="Carlito"/>
                </a:rPr>
                <a:t>r</a:t>
              </a:r>
              <a:r>
                <a:rPr sz="1100" b="1" spc="-5" dirty="0">
                  <a:latin typeface="Carlito"/>
                  <a:cs typeface="Carlito"/>
                </a:rPr>
                <a:t>eneu</a:t>
              </a:r>
              <a:r>
                <a:rPr sz="1100" b="1" dirty="0">
                  <a:latin typeface="Carlito"/>
                  <a:cs typeface="Carlito"/>
                </a:rPr>
                <a:t>r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056119" y="2202179"/>
              <a:ext cx="2333625" cy="614680"/>
            </a:xfrm>
            <a:custGeom>
              <a:avLst/>
              <a:gdLst/>
              <a:ahLst/>
              <a:cxnLst/>
              <a:rect l="l" t="t" r="r" b="b"/>
              <a:pathLst>
                <a:path w="2333625" h="614680">
                  <a:moveTo>
                    <a:pt x="2230881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2"/>
                  </a:lnTo>
                  <a:lnTo>
                    <a:pt x="2230881" y="614172"/>
                  </a:lnTo>
                  <a:lnTo>
                    <a:pt x="2270718" y="606125"/>
                  </a:lnTo>
                  <a:lnTo>
                    <a:pt x="2303256" y="584184"/>
                  </a:lnTo>
                  <a:lnTo>
                    <a:pt x="2325197" y="551646"/>
                  </a:lnTo>
                  <a:lnTo>
                    <a:pt x="2333244" y="511810"/>
                  </a:lnTo>
                  <a:lnTo>
                    <a:pt x="2333244" y="102362"/>
                  </a:lnTo>
                  <a:lnTo>
                    <a:pt x="2325197" y="62525"/>
                  </a:lnTo>
                  <a:lnTo>
                    <a:pt x="2303256" y="29987"/>
                  </a:lnTo>
                  <a:lnTo>
                    <a:pt x="2270718" y="8046"/>
                  </a:lnTo>
                  <a:lnTo>
                    <a:pt x="223088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7165340" y="2198877"/>
              <a:ext cx="1843405" cy="62901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620395">
                <a:lnSpc>
                  <a:spcPct val="100000"/>
                </a:lnSpc>
                <a:spcBef>
                  <a:spcPts val="105"/>
                </a:spcBef>
              </a:pPr>
              <a:r>
                <a:rPr sz="1000" b="1" dirty="0">
                  <a:latin typeface="Carlito"/>
                  <a:cs typeface="Carlito"/>
                </a:rPr>
                <a:t>10</a:t>
              </a:r>
              <a:r>
                <a:rPr sz="1000" b="1" spc="-10" dirty="0">
                  <a:latin typeface="Carlito"/>
                  <a:cs typeface="Carlito"/>
                </a:rPr>
                <a:t> </a:t>
              </a:r>
              <a:r>
                <a:rPr sz="1000" b="1" dirty="0">
                  <a:latin typeface="Carlito"/>
                  <a:cs typeface="Carlito"/>
                </a:rPr>
                <a:t>PESANTREN</a:t>
              </a:r>
              <a:endParaRPr sz="1000" dirty="0">
                <a:latin typeface="Carlito"/>
                <a:cs typeface="Carlito"/>
              </a:endParaRPr>
            </a:p>
            <a:p>
              <a:pPr marL="241300" indent="-228600">
                <a:lnSpc>
                  <a:spcPct val="100000"/>
                </a:lnSpc>
                <a:spcBef>
                  <a:spcPts val="5"/>
                </a:spcBef>
                <a:buAutoNum type="alphaLcParenR"/>
                <a:tabLst>
                  <a:tab pos="240665" algn="l"/>
                  <a:tab pos="241300" algn="l"/>
                </a:tabLst>
              </a:pPr>
              <a:r>
                <a:rPr sz="1000" b="1" spc="-5" dirty="0">
                  <a:latin typeface="Carlito"/>
                  <a:cs typeface="Carlito"/>
                </a:rPr>
                <a:t>Sapi </a:t>
              </a:r>
              <a:r>
                <a:rPr sz="1000" b="1" dirty="0">
                  <a:latin typeface="Carlito"/>
                  <a:cs typeface="Carlito"/>
                </a:rPr>
                <a:t>20 </a:t>
              </a:r>
              <a:r>
                <a:rPr sz="1000" b="1" spc="-5" dirty="0">
                  <a:latin typeface="Carlito"/>
                  <a:cs typeface="Carlito"/>
                </a:rPr>
                <a:t>ekor </a:t>
              </a:r>
              <a:r>
                <a:rPr sz="1000" b="1" dirty="0">
                  <a:latin typeface="Carlito"/>
                  <a:cs typeface="Carlito"/>
                </a:rPr>
                <a:t>x 5</a:t>
              </a:r>
              <a:r>
                <a:rPr sz="1000" b="1" spc="-25" dirty="0">
                  <a:latin typeface="Carlito"/>
                  <a:cs typeface="Carlito"/>
                </a:rPr>
                <a:t> </a:t>
              </a:r>
              <a:r>
                <a:rPr sz="1000" b="1" spc="-5" dirty="0">
                  <a:latin typeface="Carlito"/>
                  <a:cs typeface="Carlito"/>
                </a:rPr>
                <a:t>pesantren;</a:t>
              </a:r>
              <a:endParaRPr sz="1000" dirty="0">
                <a:latin typeface="Carlito"/>
                <a:cs typeface="Carlito"/>
              </a:endParaRPr>
            </a:p>
            <a:p>
              <a:pPr marL="215265" marR="5080" indent="-203200">
                <a:lnSpc>
                  <a:spcPct val="100000"/>
                </a:lnSpc>
                <a:buFont typeface="Carlito"/>
                <a:buAutoNum type="alphaLcParenR"/>
                <a:tabLst>
                  <a:tab pos="240665" algn="l"/>
                  <a:tab pos="241300" algn="l"/>
                </a:tabLst>
              </a:pPr>
              <a:r>
                <a:rPr sz="1000" dirty="0"/>
                <a:t>	</a:t>
              </a:r>
              <a:r>
                <a:rPr sz="1000" b="1" spc="-5" dirty="0">
                  <a:latin typeface="Carlito"/>
                  <a:cs typeface="Carlito"/>
                </a:rPr>
                <a:t>Broiler </a:t>
              </a:r>
              <a:r>
                <a:rPr sz="1000" b="1" dirty="0">
                  <a:latin typeface="Carlito"/>
                  <a:cs typeface="Carlito"/>
                </a:rPr>
                <a:t>20 </a:t>
              </a:r>
              <a:r>
                <a:rPr sz="1000" b="1" spc="-5" dirty="0">
                  <a:latin typeface="Carlito"/>
                  <a:cs typeface="Carlito"/>
                </a:rPr>
                <a:t>ribu ekor </a:t>
              </a:r>
              <a:r>
                <a:rPr sz="1000" b="1" dirty="0">
                  <a:latin typeface="Carlito"/>
                  <a:cs typeface="Carlito"/>
                </a:rPr>
                <a:t>x 5 </a:t>
              </a:r>
              <a:r>
                <a:rPr sz="1000" b="1" spc="-5" dirty="0">
                  <a:latin typeface="Carlito"/>
                  <a:cs typeface="Carlito"/>
                </a:rPr>
                <a:t>pesantren  </a:t>
              </a:r>
              <a:r>
                <a:rPr sz="1000" b="1" dirty="0">
                  <a:latin typeface="Carlito"/>
                  <a:cs typeface="Carlito"/>
                </a:rPr>
                <a:t>X 6</a:t>
              </a:r>
              <a:r>
                <a:rPr sz="1000" b="1" spc="-15" dirty="0">
                  <a:latin typeface="Carlito"/>
                  <a:cs typeface="Carlito"/>
                </a:rPr>
                <a:t> </a:t>
              </a:r>
              <a:r>
                <a:rPr sz="1000" b="1" spc="-5" dirty="0">
                  <a:latin typeface="Carlito"/>
                  <a:cs typeface="Carlito"/>
                </a:rPr>
                <a:t>siklus/tahun</a:t>
              </a:r>
              <a:endParaRPr sz="1000" dirty="0">
                <a:latin typeface="Carlito"/>
                <a:cs typeface="Carlito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2" y="2205227"/>
              <a:ext cx="1793875" cy="614680"/>
            </a:xfrm>
            <a:custGeom>
              <a:avLst/>
              <a:gdLst/>
              <a:ahLst/>
              <a:cxnLst/>
              <a:rect l="l" t="t" r="r" b="b"/>
              <a:pathLst>
                <a:path w="1793875" h="614680">
                  <a:moveTo>
                    <a:pt x="1691385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2"/>
                  </a:lnTo>
                  <a:lnTo>
                    <a:pt x="1691385" y="614172"/>
                  </a:lnTo>
                  <a:lnTo>
                    <a:pt x="1731222" y="606125"/>
                  </a:lnTo>
                  <a:lnTo>
                    <a:pt x="1763760" y="584184"/>
                  </a:lnTo>
                  <a:lnTo>
                    <a:pt x="1785701" y="551646"/>
                  </a:lnTo>
                  <a:lnTo>
                    <a:pt x="1793748" y="511810"/>
                  </a:lnTo>
                  <a:lnTo>
                    <a:pt x="1793748" y="102362"/>
                  </a:lnTo>
                  <a:lnTo>
                    <a:pt x="1785701" y="62525"/>
                  </a:lnTo>
                  <a:lnTo>
                    <a:pt x="1763760" y="29987"/>
                  </a:lnTo>
                  <a:lnTo>
                    <a:pt x="1731222" y="8046"/>
                  </a:lnTo>
                  <a:lnTo>
                    <a:pt x="1691385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9672319" y="2323592"/>
              <a:ext cx="1206500" cy="36131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5"/>
                </a:spcBef>
              </a:pPr>
              <a:r>
                <a:rPr sz="1100" b="1" spc="-5" dirty="0">
                  <a:latin typeface="Carlito"/>
                  <a:cs typeface="Carlito"/>
                </a:rPr>
                <a:t>Sapi </a:t>
              </a:r>
              <a:r>
                <a:rPr sz="1100" b="1" dirty="0">
                  <a:latin typeface="Carlito"/>
                  <a:cs typeface="Carlito"/>
                </a:rPr>
                <a:t>100</a:t>
              </a:r>
              <a:r>
                <a:rPr sz="1100" b="1" spc="-55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Ekor</a:t>
              </a:r>
              <a:endParaRPr sz="1100" dirty="0">
                <a:latin typeface="Carlito"/>
                <a:cs typeface="Carlito"/>
              </a:endParaRPr>
            </a:p>
            <a:p>
              <a:pPr marR="5080" algn="r">
                <a:lnSpc>
                  <a:spcPct val="100000"/>
                </a:lnSpc>
              </a:pPr>
              <a:r>
                <a:rPr sz="1100" b="1" spc="-5" dirty="0">
                  <a:latin typeface="Carlito"/>
                  <a:cs typeface="Carlito"/>
                </a:rPr>
                <a:t>Broiler </a:t>
              </a:r>
              <a:r>
                <a:rPr sz="1100" b="1" dirty="0">
                  <a:latin typeface="Carlito"/>
                  <a:cs typeface="Carlito"/>
                </a:rPr>
                <a:t>600.000</a:t>
              </a:r>
              <a:r>
                <a:rPr sz="1100" b="1" spc="-75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Ekor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356859" y="2924555"/>
              <a:ext cx="1862455" cy="612775"/>
            </a:xfrm>
            <a:custGeom>
              <a:avLst/>
              <a:gdLst/>
              <a:ahLst/>
              <a:cxnLst/>
              <a:rect l="l" t="t" r="r" b="b"/>
              <a:pathLst>
                <a:path w="1862454" h="612775">
                  <a:moveTo>
                    <a:pt x="1760219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40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8"/>
                  </a:lnTo>
                  <a:lnTo>
                    <a:pt x="1760219" y="612648"/>
                  </a:lnTo>
                  <a:lnTo>
                    <a:pt x="1799963" y="604623"/>
                  </a:lnTo>
                  <a:lnTo>
                    <a:pt x="1832419" y="582739"/>
                  </a:lnTo>
                  <a:lnTo>
                    <a:pt x="1854303" y="550283"/>
                  </a:lnTo>
                  <a:lnTo>
                    <a:pt x="1862328" y="510540"/>
                  </a:lnTo>
                  <a:lnTo>
                    <a:pt x="1862328" y="102108"/>
                  </a:lnTo>
                  <a:lnTo>
                    <a:pt x="1854303" y="62364"/>
                  </a:lnTo>
                  <a:lnTo>
                    <a:pt x="1832419" y="29908"/>
                  </a:lnTo>
                  <a:lnTo>
                    <a:pt x="1799963" y="8024"/>
                  </a:lnTo>
                  <a:lnTo>
                    <a:pt x="1760219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5466969" y="2958211"/>
              <a:ext cx="901065" cy="528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KEMITRAAN</a:t>
              </a:r>
              <a:endParaRPr sz="1100">
                <a:latin typeface="Carlito"/>
                <a:cs typeface="Carlito"/>
              </a:endParaRPr>
            </a:p>
            <a:p>
              <a:pPr marL="12700" marR="5080">
                <a:lnSpc>
                  <a:spcPct val="100000"/>
                </a:lnSpc>
              </a:pPr>
              <a:r>
                <a:rPr sz="1100" b="1" dirty="0">
                  <a:latin typeface="Carlito"/>
                  <a:cs typeface="Carlito"/>
                </a:rPr>
                <a:t>UKM </a:t>
              </a:r>
              <a:r>
                <a:rPr sz="1100" b="1" spc="-5" dirty="0">
                  <a:latin typeface="Carlito"/>
                  <a:cs typeface="Carlito"/>
                </a:rPr>
                <a:t>Industri  Pangan</a:t>
              </a:r>
              <a:r>
                <a:rPr sz="1100" b="1" spc="-80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Olahan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056119" y="2923032"/>
              <a:ext cx="2232660" cy="614680"/>
            </a:xfrm>
            <a:custGeom>
              <a:avLst/>
              <a:gdLst/>
              <a:ahLst/>
              <a:cxnLst/>
              <a:rect l="l" t="t" r="r" b="b"/>
              <a:pathLst>
                <a:path w="2232659" h="614679">
                  <a:moveTo>
                    <a:pt x="2130298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09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1"/>
                  </a:lnTo>
                  <a:lnTo>
                    <a:pt x="2130298" y="614171"/>
                  </a:lnTo>
                  <a:lnTo>
                    <a:pt x="2170134" y="606125"/>
                  </a:lnTo>
                  <a:lnTo>
                    <a:pt x="2202672" y="584184"/>
                  </a:lnTo>
                  <a:lnTo>
                    <a:pt x="2224613" y="551646"/>
                  </a:lnTo>
                  <a:lnTo>
                    <a:pt x="2232659" y="511809"/>
                  </a:lnTo>
                  <a:lnTo>
                    <a:pt x="2232659" y="102362"/>
                  </a:lnTo>
                  <a:lnTo>
                    <a:pt x="2224613" y="62525"/>
                  </a:lnTo>
                  <a:lnTo>
                    <a:pt x="2202672" y="29987"/>
                  </a:lnTo>
                  <a:lnTo>
                    <a:pt x="2170134" y="8046"/>
                  </a:lnTo>
                  <a:lnTo>
                    <a:pt x="21302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7466203" y="3040761"/>
              <a:ext cx="1412875" cy="36131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50</a:t>
              </a:r>
              <a:r>
                <a:rPr sz="1100" b="1" spc="-10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MITRA</a:t>
              </a:r>
              <a:endParaRPr sz="1100">
                <a:latin typeface="Carlito"/>
                <a:cs typeface="Carlito"/>
              </a:endParaRPr>
            </a:p>
            <a:p>
              <a:pPr algn="ctr">
                <a:lnSpc>
                  <a:spcPct val="100000"/>
                </a:lnSpc>
              </a:pPr>
              <a:r>
                <a:rPr sz="1100" b="1" dirty="0">
                  <a:latin typeface="Carlito"/>
                  <a:cs typeface="Carlito"/>
                </a:rPr>
                <a:t>(3500 Kg/ mitra/</a:t>
              </a:r>
              <a:r>
                <a:rPr sz="1100" b="1" spc="-95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tahun)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194292" y="2926079"/>
              <a:ext cx="1793875" cy="614680"/>
            </a:xfrm>
            <a:custGeom>
              <a:avLst/>
              <a:gdLst/>
              <a:ahLst/>
              <a:cxnLst/>
              <a:rect l="l" t="t" r="r" b="b"/>
              <a:pathLst>
                <a:path w="1793875" h="614679">
                  <a:moveTo>
                    <a:pt x="1691385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2"/>
                  </a:lnTo>
                  <a:lnTo>
                    <a:pt x="1691385" y="614172"/>
                  </a:lnTo>
                  <a:lnTo>
                    <a:pt x="1731222" y="606125"/>
                  </a:lnTo>
                  <a:lnTo>
                    <a:pt x="1763760" y="584184"/>
                  </a:lnTo>
                  <a:lnTo>
                    <a:pt x="1785701" y="551646"/>
                  </a:lnTo>
                  <a:lnTo>
                    <a:pt x="1793748" y="511810"/>
                  </a:lnTo>
                  <a:lnTo>
                    <a:pt x="1793748" y="102362"/>
                  </a:lnTo>
                  <a:lnTo>
                    <a:pt x="1785701" y="62525"/>
                  </a:lnTo>
                  <a:lnTo>
                    <a:pt x="1763760" y="29987"/>
                  </a:lnTo>
                  <a:lnTo>
                    <a:pt x="1731222" y="8046"/>
                  </a:lnTo>
                  <a:lnTo>
                    <a:pt x="1691385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0388854" y="3128899"/>
              <a:ext cx="490855" cy="1936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175</a:t>
              </a:r>
              <a:r>
                <a:rPr sz="1100" b="1" spc="-65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Ton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356859" y="3625596"/>
              <a:ext cx="1862455" cy="614680"/>
            </a:xfrm>
            <a:custGeom>
              <a:avLst/>
              <a:gdLst/>
              <a:ahLst/>
              <a:cxnLst/>
              <a:rect l="l" t="t" r="r" b="b"/>
              <a:pathLst>
                <a:path w="1862454" h="614679">
                  <a:moveTo>
                    <a:pt x="1759965" y="0"/>
                  </a:moveTo>
                  <a:lnTo>
                    <a:pt x="102362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1"/>
                  </a:lnTo>
                  <a:lnTo>
                    <a:pt x="0" y="511809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2" y="614171"/>
                  </a:lnTo>
                  <a:lnTo>
                    <a:pt x="1759965" y="614171"/>
                  </a:lnTo>
                  <a:lnTo>
                    <a:pt x="1799802" y="606125"/>
                  </a:lnTo>
                  <a:lnTo>
                    <a:pt x="1832340" y="584184"/>
                  </a:lnTo>
                  <a:lnTo>
                    <a:pt x="1854281" y="551646"/>
                  </a:lnTo>
                  <a:lnTo>
                    <a:pt x="1862328" y="511809"/>
                  </a:lnTo>
                  <a:lnTo>
                    <a:pt x="1862328" y="102361"/>
                  </a:lnTo>
                  <a:lnTo>
                    <a:pt x="1854281" y="62525"/>
                  </a:lnTo>
                  <a:lnTo>
                    <a:pt x="1832340" y="29987"/>
                  </a:lnTo>
                  <a:lnTo>
                    <a:pt x="1799802" y="8046"/>
                  </a:lnTo>
                  <a:lnTo>
                    <a:pt x="175996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5466969" y="3743019"/>
              <a:ext cx="994410" cy="3625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KEMITRAAN</a:t>
              </a:r>
              <a:endParaRPr sz="1100">
                <a:latin typeface="Carlito"/>
                <a:cs typeface="Carlito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1100" b="1" spc="-5" dirty="0">
                  <a:latin typeface="Carlito"/>
                  <a:cs typeface="Carlito"/>
                </a:rPr>
                <a:t>Budidaya</a:t>
              </a:r>
              <a:r>
                <a:rPr sz="1100" b="1" spc="-65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Jagung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056119" y="3621023"/>
              <a:ext cx="2232660" cy="614680"/>
            </a:xfrm>
            <a:custGeom>
              <a:avLst/>
              <a:gdLst/>
              <a:ahLst/>
              <a:cxnLst/>
              <a:rect l="l" t="t" r="r" b="b"/>
              <a:pathLst>
                <a:path w="2232659" h="614679">
                  <a:moveTo>
                    <a:pt x="2130298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09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1"/>
                  </a:lnTo>
                  <a:lnTo>
                    <a:pt x="2130298" y="614171"/>
                  </a:lnTo>
                  <a:lnTo>
                    <a:pt x="2170134" y="606125"/>
                  </a:lnTo>
                  <a:lnTo>
                    <a:pt x="2202672" y="584184"/>
                  </a:lnTo>
                  <a:lnTo>
                    <a:pt x="2224613" y="551646"/>
                  </a:lnTo>
                  <a:lnTo>
                    <a:pt x="2232659" y="511809"/>
                  </a:lnTo>
                  <a:lnTo>
                    <a:pt x="2232659" y="102362"/>
                  </a:lnTo>
                  <a:lnTo>
                    <a:pt x="2224613" y="62525"/>
                  </a:lnTo>
                  <a:lnTo>
                    <a:pt x="2202672" y="29987"/>
                  </a:lnTo>
                  <a:lnTo>
                    <a:pt x="2170134" y="8046"/>
                  </a:lnTo>
                  <a:lnTo>
                    <a:pt x="213029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7537831" y="3617467"/>
              <a:ext cx="1268730" cy="606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100" b="1" dirty="0">
                  <a:latin typeface="Carlito"/>
                  <a:cs typeface="Carlito"/>
                </a:rPr>
                <a:t>300</a:t>
              </a:r>
              <a:r>
                <a:rPr sz="1100" b="1" spc="-20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MITRA</a:t>
              </a:r>
              <a:endParaRPr sz="1100">
                <a:latin typeface="Carlito"/>
                <a:cs typeface="Carlito"/>
              </a:endParaRPr>
            </a:p>
            <a:p>
              <a:pPr algn="ctr">
                <a:lnSpc>
                  <a:spcPct val="100000"/>
                </a:lnSpc>
                <a:spcBef>
                  <a:spcPts val="10"/>
                </a:spcBef>
              </a:pPr>
              <a:r>
                <a:rPr sz="900" b="1" spc="-5" dirty="0">
                  <a:latin typeface="Carlito"/>
                  <a:cs typeface="Carlito"/>
                </a:rPr>
                <a:t>(1 mitra luas lahan 0,5</a:t>
              </a:r>
              <a:r>
                <a:rPr sz="900" b="1" spc="10" dirty="0">
                  <a:latin typeface="Carlito"/>
                  <a:cs typeface="Carlito"/>
                </a:rPr>
                <a:t> </a:t>
              </a:r>
              <a:r>
                <a:rPr sz="900" b="1" spc="-5" dirty="0">
                  <a:latin typeface="Carlito"/>
                  <a:cs typeface="Carlito"/>
                </a:rPr>
                <a:t>Ha;</a:t>
              </a:r>
              <a:endParaRPr sz="900">
                <a:latin typeface="Carlito"/>
                <a:cs typeface="Carlito"/>
              </a:endParaRPr>
            </a:p>
            <a:p>
              <a:pPr algn="ctr">
                <a:lnSpc>
                  <a:spcPct val="100000"/>
                </a:lnSpc>
              </a:pPr>
              <a:r>
                <a:rPr sz="900" b="1" dirty="0">
                  <a:latin typeface="Carlito"/>
                  <a:cs typeface="Carlito"/>
                </a:rPr>
                <a:t>2 x</a:t>
              </a:r>
              <a:r>
                <a:rPr sz="900" b="1" spc="-40" dirty="0">
                  <a:latin typeface="Carlito"/>
                  <a:cs typeface="Carlito"/>
                </a:rPr>
                <a:t> </a:t>
              </a:r>
              <a:r>
                <a:rPr sz="900" b="1" spc="-5" dirty="0">
                  <a:latin typeface="Carlito"/>
                  <a:cs typeface="Carlito"/>
                </a:rPr>
                <a:t>tanam/tahun;</a:t>
              </a:r>
              <a:endParaRPr sz="900">
                <a:latin typeface="Carlito"/>
                <a:cs typeface="Carlito"/>
              </a:endParaRPr>
            </a:p>
            <a:p>
              <a:pPr marL="635" algn="ctr">
                <a:lnSpc>
                  <a:spcPct val="100000"/>
                </a:lnSpc>
              </a:pPr>
              <a:r>
                <a:rPr sz="900" b="1" spc="-5" dirty="0">
                  <a:latin typeface="Carlito"/>
                  <a:cs typeface="Carlito"/>
                </a:rPr>
                <a:t>Produksi </a:t>
              </a:r>
              <a:r>
                <a:rPr sz="900" b="1" dirty="0">
                  <a:latin typeface="Carlito"/>
                  <a:cs typeface="Carlito"/>
                </a:rPr>
                <a:t>5</a:t>
              </a:r>
              <a:r>
                <a:rPr sz="900" b="1" spc="5" dirty="0">
                  <a:latin typeface="Carlito"/>
                  <a:cs typeface="Carlito"/>
                </a:rPr>
                <a:t> </a:t>
              </a:r>
              <a:r>
                <a:rPr sz="900" b="1" spc="-5" dirty="0">
                  <a:latin typeface="Carlito"/>
                  <a:cs typeface="Carlito"/>
                </a:rPr>
                <a:t>ton/Ha)</a:t>
              </a:r>
              <a:endParaRPr sz="900">
                <a:latin typeface="Carlito"/>
                <a:cs typeface="Carlito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9192768" y="3616452"/>
              <a:ext cx="1793875" cy="614680"/>
            </a:xfrm>
            <a:custGeom>
              <a:avLst/>
              <a:gdLst/>
              <a:ahLst/>
              <a:cxnLst/>
              <a:rect l="l" t="t" r="r" b="b"/>
              <a:pathLst>
                <a:path w="1793875" h="614679">
                  <a:moveTo>
                    <a:pt x="1691385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2"/>
                  </a:lnTo>
                  <a:lnTo>
                    <a:pt x="1691385" y="614172"/>
                  </a:lnTo>
                  <a:lnTo>
                    <a:pt x="1731222" y="606125"/>
                  </a:lnTo>
                  <a:lnTo>
                    <a:pt x="1763760" y="584184"/>
                  </a:lnTo>
                  <a:lnTo>
                    <a:pt x="1785701" y="551646"/>
                  </a:lnTo>
                  <a:lnTo>
                    <a:pt x="1793748" y="511810"/>
                  </a:lnTo>
                  <a:lnTo>
                    <a:pt x="1793748" y="102362"/>
                  </a:lnTo>
                  <a:lnTo>
                    <a:pt x="1785701" y="62525"/>
                  </a:lnTo>
                  <a:lnTo>
                    <a:pt x="1763760" y="29987"/>
                  </a:lnTo>
                  <a:lnTo>
                    <a:pt x="1731222" y="8046"/>
                  </a:lnTo>
                  <a:lnTo>
                    <a:pt x="169138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10316718" y="3817696"/>
              <a:ext cx="562610" cy="1943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b="1" dirty="0">
                  <a:latin typeface="Carlito"/>
                  <a:cs typeface="Carlito"/>
                </a:rPr>
                <a:t>1500</a:t>
              </a:r>
              <a:r>
                <a:rPr sz="1100" b="1" spc="-65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Ton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5356859" y="4326635"/>
              <a:ext cx="1864360" cy="614680"/>
            </a:xfrm>
            <a:custGeom>
              <a:avLst/>
              <a:gdLst/>
              <a:ahLst/>
              <a:cxnLst/>
              <a:rect l="l" t="t" r="r" b="b"/>
              <a:pathLst>
                <a:path w="1864359" h="614679">
                  <a:moveTo>
                    <a:pt x="1761489" y="0"/>
                  </a:moveTo>
                  <a:lnTo>
                    <a:pt x="102362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09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2" y="614171"/>
                  </a:lnTo>
                  <a:lnTo>
                    <a:pt x="1761489" y="614171"/>
                  </a:lnTo>
                  <a:lnTo>
                    <a:pt x="1801326" y="606125"/>
                  </a:lnTo>
                  <a:lnTo>
                    <a:pt x="1833864" y="584184"/>
                  </a:lnTo>
                  <a:lnTo>
                    <a:pt x="1855805" y="551646"/>
                  </a:lnTo>
                  <a:lnTo>
                    <a:pt x="1863851" y="511809"/>
                  </a:lnTo>
                  <a:lnTo>
                    <a:pt x="1863851" y="102362"/>
                  </a:lnTo>
                  <a:lnTo>
                    <a:pt x="1855805" y="62525"/>
                  </a:lnTo>
                  <a:lnTo>
                    <a:pt x="1833864" y="29987"/>
                  </a:lnTo>
                  <a:lnTo>
                    <a:pt x="1801326" y="8046"/>
                  </a:lnTo>
                  <a:lnTo>
                    <a:pt x="1761489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5466969" y="4445000"/>
              <a:ext cx="849630" cy="361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100" b="1" dirty="0">
                  <a:latin typeface="Carlito"/>
                  <a:cs typeface="Carlito"/>
                </a:rPr>
                <a:t>KEMITRAAN</a:t>
              </a:r>
              <a:endParaRPr sz="1100">
                <a:latin typeface="Carlito"/>
                <a:cs typeface="Carlito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1100" b="1" spc="-5" dirty="0">
                  <a:latin typeface="Carlito"/>
                  <a:cs typeface="Carlito"/>
                </a:rPr>
                <a:t>Budidaya</a:t>
              </a:r>
              <a:r>
                <a:rPr sz="1100" b="1" spc="-65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Padi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056119" y="4319015"/>
              <a:ext cx="2232660" cy="614680"/>
            </a:xfrm>
            <a:custGeom>
              <a:avLst/>
              <a:gdLst/>
              <a:ahLst/>
              <a:cxnLst/>
              <a:rect l="l" t="t" r="r" b="b"/>
              <a:pathLst>
                <a:path w="2232659" h="614679">
                  <a:moveTo>
                    <a:pt x="2130298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1"/>
                  </a:lnTo>
                  <a:lnTo>
                    <a:pt x="0" y="511809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1"/>
                  </a:lnTo>
                  <a:lnTo>
                    <a:pt x="2130298" y="614171"/>
                  </a:lnTo>
                  <a:lnTo>
                    <a:pt x="2170134" y="606125"/>
                  </a:lnTo>
                  <a:lnTo>
                    <a:pt x="2202672" y="584184"/>
                  </a:lnTo>
                  <a:lnTo>
                    <a:pt x="2224613" y="551646"/>
                  </a:lnTo>
                  <a:lnTo>
                    <a:pt x="2232659" y="511809"/>
                  </a:lnTo>
                  <a:lnTo>
                    <a:pt x="2232659" y="102361"/>
                  </a:lnTo>
                  <a:lnTo>
                    <a:pt x="2224613" y="62525"/>
                  </a:lnTo>
                  <a:lnTo>
                    <a:pt x="2202672" y="29987"/>
                  </a:lnTo>
                  <a:lnTo>
                    <a:pt x="2170134" y="8046"/>
                  </a:lnTo>
                  <a:lnTo>
                    <a:pt x="213029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7538084" y="4316095"/>
              <a:ext cx="1268730" cy="606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100" b="1" dirty="0">
                  <a:latin typeface="Carlito"/>
                  <a:cs typeface="Carlito"/>
                </a:rPr>
                <a:t>100</a:t>
              </a:r>
              <a:r>
                <a:rPr sz="1100" b="1" spc="-20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MITRA</a:t>
              </a:r>
              <a:endParaRPr sz="1100">
                <a:latin typeface="Carlito"/>
                <a:cs typeface="Carlito"/>
              </a:endParaRPr>
            </a:p>
            <a:p>
              <a:pPr algn="ctr">
                <a:lnSpc>
                  <a:spcPct val="100000"/>
                </a:lnSpc>
                <a:spcBef>
                  <a:spcPts val="10"/>
                </a:spcBef>
              </a:pPr>
              <a:r>
                <a:rPr sz="900" b="1" spc="-5" dirty="0">
                  <a:latin typeface="Carlito"/>
                  <a:cs typeface="Carlito"/>
                </a:rPr>
                <a:t>(1 mitra luas lahan 0,5</a:t>
              </a:r>
              <a:r>
                <a:rPr sz="900" b="1" spc="10" dirty="0">
                  <a:latin typeface="Carlito"/>
                  <a:cs typeface="Carlito"/>
                </a:rPr>
                <a:t> </a:t>
              </a:r>
              <a:r>
                <a:rPr sz="900" b="1" spc="-5" dirty="0">
                  <a:latin typeface="Carlito"/>
                  <a:cs typeface="Carlito"/>
                </a:rPr>
                <a:t>Ha;</a:t>
              </a:r>
              <a:endParaRPr sz="900">
                <a:latin typeface="Carlito"/>
                <a:cs typeface="Carlito"/>
              </a:endParaRPr>
            </a:p>
            <a:p>
              <a:pPr algn="ctr">
                <a:lnSpc>
                  <a:spcPct val="100000"/>
                </a:lnSpc>
              </a:pPr>
              <a:r>
                <a:rPr sz="900" b="1" dirty="0">
                  <a:latin typeface="Carlito"/>
                  <a:cs typeface="Carlito"/>
                </a:rPr>
                <a:t>2 x</a:t>
              </a:r>
              <a:r>
                <a:rPr sz="900" b="1" spc="-40" dirty="0">
                  <a:latin typeface="Carlito"/>
                  <a:cs typeface="Carlito"/>
                </a:rPr>
                <a:t> </a:t>
              </a:r>
              <a:r>
                <a:rPr sz="900" b="1" spc="-5" dirty="0">
                  <a:latin typeface="Carlito"/>
                  <a:cs typeface="Carlito"/>
                </a:rPr>
                <a:t>tanam/tahun;</a:t>
              </a:r>
              <a:endParaRPr sz="900">
                <a:latin typeface="Carlito"/>
                <a:cs typeface="Carlito"/>
              </a:endParaRPr>
            </a:p>
            <a:p>
              <a:pPr marL="635" algn="ctr">
                <a:lnSpc>
                  <a:spcPct val="100000"/>
                </a:lnSpc>
              </a:pPr>
              <a:r>
                <a:rPr sz="900" b="1" spc="-5" dirty="0">
                  <a:latin typeface="Carlito"/>
                  <a:cs typeface="Carlito"/>
                </a:rPr>
                <a:t>Produksi </a:t>
              </a:r>
              <a:r>
                <a:rPr sz="900" b="1" dirty="0">
                  <a:latin typeface="Carlito"/>
                  <a:cs typeface="Carlito"/>
                </a:rPr>
                <a:t>6</a:t>
              </a:r>
              <a:r>
                <a:rPr sz="900" b="1" spc="5" dirty="0">
                  <a:latin typeface="Carlito"/>
                  <a:cs typeface="Carlito"/>
                </a:rPr>
                <a:t> </a:t>
              </a:r>
              <a:r>
                <a:rPr sz="900" b="1" spc="-5" dirty="0">
                  <a:latin typeface="Carlito"/>
                  <a:cs typeface="Carlito"/>
                </a:rPr>
                <a:t>ton/Ha)</a:t>
              </a:r>
              <a:endParaRPr sz="900">
                <a:latin typeface="Carlito"/>
                <a:cs typeface="Carlito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9192768" y="4325111"/>
              <a:ext cx="1793875" cy="614680"/>
            </a:xfrm>
            <a:custGeom>
              <a:avLst/>
              <a:gdLst/>
              <a:ahLst/>
              <a:cxnLst/>
              <a:rect l="l" t="t" r="r" b="b"/>
              <a:pathLst>
                <a:path w="1793875" h="614679">
                  <a:moveTo>
                    <a:pt x="1691385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1" y="614171"/>
                  </a:lnTo>
                  <a:lnTo>
                    <a:pt x="1691385" y="614171"/>
                  </a:lnTo>
                  <a:lnTo>
                    <a:pt x="1731222" y="606125"/>
                  </a:lnTo>
                  <a:lnTo>
                    <a:pt x="1763760" y="584184"/>
                  </a:lnTo>
                  <a:lnTo>
                    <a:pt x="1785701" y="551646"/>
                  </a:lnTo>
                  <a:lnTo>
                    <a:pt x="1793748" y="511810"/>
                  </a:lnTo>
                  <a:lnTo>
                    <a:pt x="1793748" y="102362"/>
                  </a:lnTo>
                  <a:lnTo>
                    <a:pt x="1785701" y="62525"/>
                  </a:lnTo>
                  <a:lnTo>
                    <a:pt x="1763760" y="29987"/>
                  </a:lnTo>
                  <a:lnTo>
                    <a:pt x="1731222" y="8046"/>
                  </a:lnTo>
                  <a:lnTo>
                    <a:pt x="169138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10418826" y="4527550"/>
              <a:ext cx="460375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100" b="1" dirty="0">
                  <a:latin typeface="Carlito"/>
                  <a:cs typeface="Carlito"/>
                </a:rPr>
                <a:t>600T</a:t>
              </a:r>
              <a:r>
                <a:rPr sz="1100" b="1" spc="-10" dirty="0">
                  <a:latin typeface="Carlito"/>
                  <a:cs typeface="Carlito"/>
                </a:rPr>
                <a:t>o</a:t>
              </a:r>
              <a:r>
                <a:rPr sz="1100" b="1" dirty="0">
                  <a:latin typeface="Carlito"/>
                  <a:cs typeface="Carlito"/>
                </a:rPr>
                <a:t>n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356859" y="5044440"/>
              <a:ext cx="1864360" cy="612775"/>
            </a:xfrm>
            <a:custGeom>
              <a:avLst/>
              <a:gdLst/>
              <a:ahLst/>
              <a:cxnLst/>
              <a:rect l="l" t="t" r="r" b="b"/>
              <a:pathLst>
                <a:path w="1864359" h="612775">
                  <a:moveTo>
                    <a:pt x="1761743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40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8"/>
                  </a:lnTo>
                  <a:lnTo>
                    <a:pt x="1761743" y="612648"/>
                  </a:lnTo>
                  <a:lnTo>
                    <a:pt x="1801487" y="604623"/>
                  </a:lnTo>
                  <a:lnTo>
                    <a:pt x="1833943" y="582739"/>
                  </a:lnTo>
                  <a:lnTo>
                    <a:pt x="1855827" y="550283"/>
                  </a:lnTo>
                  <a:lnTo>
                    <a:pt x="1863851" y="510540"/>
                  </a:lnTo>
                  <a:lnTo>
                    <a:pt x="1863851" y="102108"/>
                  </a:lnTo>
                  <a:lnTo>
                    <a:pt x="1855827" y="62364"/>
                  </a:lnTo>
                  <a:lnTo>
                    <a:pt x="1833943" y="29908"/>
                  </a:lnTo>
                  <a:lnTo>
                    <a:pt x="1801487" y="8024"/>
                  </a:lnTo>
                  <a:lnTo>
                    <a:pt x="176174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5466969" y="5162169"/>
              <a:ext cx="742315" cy="361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100" b="1" spc="-5" dirty="0">
                  <a:latin typeface="Carlito"/>
                  <a:cs typeface="Carlito"/>
                </a:rPr>
                <a:t>K</a:t>
              </a:r>
              <a:r>
                <a:rPr sz="1100" b="1" dirty="0">
                  <a:latin typeface="Carlito"/>
                  <a:cs typeface="Carlito"/>
                </a:rPr>
                <a:t>E</a:t>
              </a:r>
              <a:r>
                <a:rPr sz="1100" b="1" spc="-5" dirty="0">
                  <a:latin typeface="Carlito"/>
                  <a:cs typeface="Carlito"/>
                </a:rPr>
                <a:t>M</a:t>
              </a:r>
              <a:r>
                <a:rPr sz="1100" b="1" dirty="0">
                  <a:latin typeface="Carlito"/>
                  <a:cs typeface="Carlito"/>
                </a:rPr>
                <a:t>ITRAAN</a:t>
              </a:r>
              <a:endParaRPr sz="1100">
                <a:latin typeface="Carlito"/>
                <a:cs typeface="Carlito"/>
              </a:endParaRPr>
            </a:p>
            <a:p>
              <a:pPr marL="12700">
                <a:lnSpc>
                  <a:spcPct val="100000"/>
                </a:lnSpc>
              </a:pPr>
              <a:r>
                <a:rPr sz="1100" b="1" spc="-5" dirty="0">
                  <a:latin typeface="Carlito"/>
                  <a:cs typeface="Carlito"/>
                </a:rPr>
                <a:t>Mini</a:t>
              </a:r>
              <a:r>
                <a:rPr sz="1100" b="1" spc="-10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RPA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7056119" y="5036820"/>
              <a:ext cx="2232660" cy="614680"/>
            </a:xfrm>
            <a:custGeom>
              <a:avLst/>
              <a:gdLst/>
              <a:ahLst/>
              <a:cxnLst/>
              <a:rect l="l" t="t" r="r" b="b"/>
              <a:pathLst>
                <a:path w="2232659" h="614679">
                  <a:moveTo>
                    <a:pt x="2130298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1"/>
                  </a:lnTo>
                  <a:lnTo>
                    <a:pt x="0" y="511809"/>
                  </a:lnTo>
                  <a:lnTo>
                    <a:pt x="8046" y="551651"/>
                  </a:lnTo>
                  <a:lnTo>
                    <a:pt x="29987" y="584188"/>
                  </a:lnTo>
                  <a:lnTo>
                    <a:pt x="62525" y="606127"/>
                  </a:lnTo>
                  <a:lnTo>
                    <a:pt x="102361" y="614171"/>
                  </a:lnTo>
                  <a:lnTo>
                    <a:pt x="2130298" y="614171"/>
                  </a:lnTo>
                  <a:lnTo>
                    <a:pt x="2170134" y="606127"/>
                  </a:lnTo>
                  <a:lnTo>
                    <a:pt x="2202672" y="584188"/>
                  </a:lnTo>
                  <a:lnTo>
                    <a:pt x="2224613" y="551651"/>
                  </a:lnTo>
                  <a:lnTo>
                    <a:pt x="2232659" y="511809"/>
                  </a:lnTo>
                  <a:lnTo>
                    <a:pt x="2232659" y="102361"/>
                  </a:lnTo>
                  <a:lnTo>
                    <a:pt x="2224613" y="62525"/>
                  </a:lnTo>
                  <a:lnTo>
                    <a:pt x="2202672" y="29987"/>
                  </a:lnTo>
                  <a:lnTo>
                    <a:pt x="2170134" y="8046"/>
                  </a:lnTo>
                  <a:lnTo>
                    <a:pt x="213029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7381113" y="5170423"/>
              <a:ext cx="1583055" cy="33210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0480" algn="ctr">
                <a:lnSpc>
                  <a:spcPct val="100000"/>
                </a:lnSpc>
                <a:spcBef>
                  <a:spcPts val="100"/>
                </a:spcBef>
              </a:pPr>
              <a:r>
                <a:rPr sz="1100" b="1" dirty="0">
                  <a:latin typeface="Carlito"/>
                  <a:cs typeface="Carlito"/>
                </a:rPr>
                <a:t>50</a:t>
              </a:r>
              <a:r>
                <a:rPr sz="1100" b="1" spc="-20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MITRA</a:t>
              </a:r>
              <a:endParaRPr sz="1100">
                <a:latin typeface="Carlito"/>
                <a:cs typeface="Carlito"/>
              </a:endParaRPr>
            </a:p>
            <a:p>
              <a:pPr algn="ctr">
                <a:lnSpc>
                  <a:spcPct val="100000"/>
                </a:lnSpc>
                <a:spcBef>
                  <a:spcPts val="10"/>
                </a:spcBef>
              </a:pPr>
              <a:r>
                <a:rPr sz="900" b="1" spc="-5" dirty="0">
                  <a:latin typeface="Carlito"/>
                  <a:cs typeface="Carlito"/>
                </a:rPr>
                <a:t>(1 mitra </a:t>
              </a:r>
              <a:r>
                <a:rPr sz="900" b="1" dirty="0">
                  <a:latin typeface="Carlito"/>
                  <a:cs typeface="Carlito"/>
                </a:rPr>
                <a:t>360.000 </a:t>
              </a:r>
              <a:r>
                <a:rPr sz="900" b="1" spc="-5" dirty="0">
                  <a:latin typeface="Carlito"/>
                  <a:cs typeface="Carlito"/>
                </a:rPr>
                <a:t>Ekor </a:t>
              </a:r>
              <a:r>
                <a:rPr sz="900" b="1" dirty="0">
                  <a:latin typeface="Carlito"/>
                  <a:cs typeface="Carlito"/>
                </a:rPr>
                <a:t>LB/</a:t>
              </a:r>
              <a:r>
                <a:rPr sz="900" b="1" spc="-110" dirty="0">
                  <a:latin typeface="Carlito"/>
                  <a:cs typeface="Carlito"/>
                </a:rPr>
                <a:t> </a:t>
              </a:r>
              <a:r>
                <a:rPr sz="900" b="1" spc="-5" dirty="0">
                  <a:latin typeface="Carlito"/>
                  <a:cs typeface="Carlito"/>
                </a:rPr>
                <a:t>Tahun)</a:t>
              </a:r>
              <a:endParaRPr sz="900">
                <a:latin typeface="Carlito"/>
                <a:cs typeface="Carlito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9192768" y="5042915"/>
              <a:ext cx="1793875" cy="614680"/>
            </a:xfrm>
            <a:custGeom>
              <a:avLst/>
              <a:gdLst/>
              <a:ahLst/>
              <a:cxnLst/>
              <a:rect l="l" t="t" r="r" b="b"/>
              <a:pathLst>
                <a:path w="1793875" h="614679">
                  <a:moveTo>
                    <a:pt x="1691385" y="0"/>
                  </a:moveTo>
                  <a:lnTo>
                    <a:pt x="102361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1"/>
                  </a:lnTo>
                  <a:lnTo>
                    <a:pt x="0" y="511809"/>
                  </a:lnTo>
                  <a:lnTo>
                    <a:pt x="8046" y="551651"/>
                  </a:lnTo>
                  <a:lnTo>
                    <a:pt x="29987" y="584188"/>
                  </a:lnTo>
                  <a:lnTo>
                    <a:pt x="62525" y="606127"/>
                  </a:lnTo>
                  <a:lnTo>
                    <a:pt x="102361" y="614171"/>
                  </a:lnTo>
                  <a:lnTo>
                    <a:pt x="1691385" y="614171"/>
                  </a:lnTo>
                  <a:lnTo>
                    <a:pt x="1731222" y="606127"/>
                  </a:lnTo>
                  <a:lnTo>
                    <a:pt x="1763760" y="584188"/>
                  </a:lnTo>
                  <a:lnTo>
                    <a:pt x="1785701" y="551651"/>
                  </a:lnTo>
                  <a:lnTo>
                    <a:pt x="1793748" y="511809"/>
                  </a:lnTo>
                  <a:lnTo>
                    <a:pt x="1793748" y="102361"/>
                  </a:lnTo>
                  <a:lnTo>
                    <a:pt x="1785701" y="62525"/>
                  </a:lnTo>
                  <a:lnTo>
                    <a:pt x="1763760" y="29987"/>
                  </a:lnTo>
                  <a:lnTo>
                    <a:pt x="1731222" y="8046"/>
                  </a:lnTo>
                  <a:lnTo>
                    <a:pt x="169138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10147554" y="5245100"/>
              <a:ext cx="730885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100" b="1" dirty="0">
                  <a:latin typeface="Carlito"/>
                  <a:cs typeface="Carlito"/>
                </a:rPr>
                <a:t>18 </a:t>
              </a:r>
              <a:r>
                <a:rPr sz="1100" b="1" spc="-5" dirty="0">
                  <a:latin typeface="Carlito"/>
                  <a:cs typeface="Carlito"/>
                </a:rPr>
                <a:t>Juta</a:t>
              </a:r>
              <a:r>
                <a:rPr sz="1100" b="1" spc="-70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Ekor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4037076" y="4981955"/>
              <a:ext cx="812291" cy="7178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56859" y="5760720"/>
              <a:ext cx="1864360" cy="614680"/>
            </a:xfrm>
            <a:custGeom>
              <a:avLst/>
              <a:gdLst/>
              <a:ahLst/>
              <a:cxnLst/>
              <a:rect l="l" t="t" r="r" b="b"/>
              <a:pathLst>
                <a:path w="1864359" h="614679">
                  <a:moveTo>
                    <a:pt x="1761489" y="0"/>
                  </a:moveTo>
                  <a:lnTo>
                    <a:pt x="102362" y="0"/>
                  </a:lnTo>
                  <a:lnTo>
                    <a:pt x="62525" y="8044"/>
                  </a:lnTo>
                  <a:lnTo>
                    <a:pt x="29987" y="29983"/>
                  </a:lnTo>
                  <a:lnTo>
                    <a:pt x="8046" y="62520"/>
                  </a:lnTo>
                  <a:lnTo>
                    <a:pt x="0" y="102361"/>
                  </a:lnTo>
                  <a:lnTo>
                    <a:pt x="0" y="511809"/>
                  </a:lnTo>
                  <a:lnTo>
                    <a:pt x="8046" y="551651"/>
                  </a:lnTo>
                  <a:lnTo>
                    <a:pt x="29987" y="584188"/>
                  </a:lnTo>
                  <a:lnTo>
                    <a:pt x="62525" y="606127"/>
                  </a:lnTo>
                  <a:lnTo>
                    <a:pt x="102362" y="614171"/>
                  </a:lnTo>
                  <a:lnTo>
                    <a:pt x="1761489" y="614171"/>
                  </a:lnTo>
                  <a:lnTo>
                    <a:pt x="1801326" y="606127"/>
                  </a:lnTo>
                  <a:lnTo>
                    <a:pt x="1833864" y="584188"/>
                  </a:lnTo>
                  <a:lnTo>
                    <a:pt x="1855805" y="551651"/>
                  </a:lnTo>
                  <a:lnTo>
                    <a:pt x="1863851" y="511809"/>
                  </a:lnTo>
                  <a:lnTo>
                    <a:pt x="1863851" y="102361"/>
                  </a:lnTo>
                  <a:lnTo>
                    <a:pt x="1855805" y="62520"/>
                  </a:lnTo>
                  <a:lnTo>
                    <a:pt x="1833864" y="29983"/>
                  </a:lnTo>
                  <a:lnTo>
                    <a:pt x="1801326" y="8044"/>
                  </a:lnTo>
                  <a:lnTo>
                    <a:pt x="176148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5466969" y="5879693"/>
              <a:ext cx="742315" cy="361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100" b="1" spc="-5" dirty="0">
                  <a:latin typeface="Carlito"/>
                  <a:cs typeface="Carlito"/>
                </a:rPr>
                <a:t>K</a:t>
              </a:r>
              <a:r>
                <a:rPr sz="1100" b="1" dirty="0">
                  <a:latin typeface="Carlito"/>
                  <a:cs typeface="Carlito"/>
                </a:rPr>
                <a:t>E</a:t>
              </a:r>
              <a:r>
                <a:rPr sz="1100" b="1" spc="-5" dirty="0">
                  <a:latin typeface="Carlito"/>
                  <a:cs typeface="Carlito"/>
                </a:rPr>
                <a:t>M</a:t>
              </a:r>
              <a:r>
                <a:rPr sz="1100" b="1" dirty="0">
                  <a:latin typeface="Carlito"/>
                  <a:cs typeface="Carlito"/>
                </a:rPr>
                <a:t>ITRAAN</a:t>
              </a:r>
              <a:endParaRPr sz="1100">
                <a:latin typeface="Carlito"/>
                <a:cs typeface="Carlito"/>
              </a:endParaRPr>
            </a:p>
            <a:p>
              <a:pPr marL="12700">
                <a:lnSpc>
                  <a:spcPct val="100000"/>
                </a:lnSpc>
              </a:pPr>
              <a:r>
                <a:rPr sz="1100" b="1" dirty="0">
                  <a:latin typeface="Carlito"/>
                  <a:cs typeface="Carlito"/>
                </a:rPr>
                <a:t>Ayam</a:t>
              </a:r>
              <a:r>
                <a:rPr sz="1100" b="1" spc="-40" dirty="0">
                  <a:latin typeface="Carlito"/>
                  <a:cs typeface="Carlito"/>
                </a:rPr>
                <a:t> </a:t>
              </a:r>
              <a:r>
                <a:rPr sz="1100" b="1" spc="-5" dirty="0">
                  <a:latin typeface="Carlito"/>
                  <a:cs typeface="Carlito"/>
                </a:rPr>
                <a:t>Layer</a:t>
              </a:r>
              <a:endParaRPr sz="1100">
                <a:latin typeface="Carlito"/>
                <a:cs typeface="Carlito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7056119" y="5753100"/>
              <a:ext cx="2232660" cy="615950"/>
            </a:xfrm>
            <a:custGeom>
              <a:avLst/>
              <a:gdLst/>
              <a:ahLst/>
              <a:cxnLst/>
              <a:rect l="l" t="t" r="r" b="b"/>
              <a:pathLst>
                <a:path w="2232659" h="615950">
                  <a:moveTo>
                    <a:pt x="2130044" y="0"/>
                  </a:moveTo>
                  <a:lnTo>
                    <a:pt x="102615" y="0"/>
                  </a:lnTo>
                  <a:lnTo>
                    <a:pt x="62686" y="8064"/>
                  </a:lnTo>
                  <a:lnTo>
                    <a:pt x="30067" y="30057"/>
                  </a:lnTo>
                  <a:lnTo>
                    <a:pt x="8068" y="62675"/>
                  </a:lnTo>
                  <a:lnTo>
                    <a:pt x="0" y="102615"/>
                  </a:lnTo>
                  <a:lnTo>
                    <a:pt x="0" y="513080"/>
                  </a:lnTo>
                  <a:lnTo>
                    <a:pt x="8068" y="553020"/>
                  </a:lnTo>
                  <a:lnTo>
                    <a:pt x="30067" y="585638"/>
                  </a:lnTo>
                  <a:lnTo>
                    <a:pt x="62686" y="607631"/>
                  </a:lnTo>
                  <a:lnTo>
                    <a:pt x="102615" y="615696"/>
                  </a:lnTo>
                  <a:lnTo>
                    <a:pt x="2130044" y="615696"/>
                  </a:lnTo>
                  <a:lnTo>
                    <a:pt x="2169973" y="607631"/>
                  </a:lnTo>
                  <a:lnTo>
                    <a:pt x="2202592" y="585638"/>
                  </a:lnTo>
                  <a:lnTo>
                    <a:pt x="2224591" y="553020"/>
                  </a:lnTo>
                  <a:lnTo>
                    <a:pt x="2232659" y="513080"/>
                  </a:lnTo>
                  <a:lnTo>
                    <a:pt x="2232659" y="102615"/>
                  </a:lnTo>
                  <a:lnTo>
                    <a:pt x="2224591" y="62675"/>
                  </a:lnTo>
                  <a:lnTo>
                    <a:pt x="2202592" y="30057"/>
                  </a:lnTo>
                  <a:lnTo>
                    <a:pt x="2169973" y="8064"/>
                  </a:lnTo>
                  <a:lnTo>
                    <a:pt x="2130044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7508875" y="5887923"/>
              <a:ext cx="1327785" cy="33210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100" b="1" dirty="0">
                  <a:latin typeface="Carlito"/>
                  <a:cs typeface="Carlito"/>
                </a:rPr>
                <a:t>125</a:t>
              </a:r>
              <a:r>
                <a:rPr sz="1100" b="1" spc="-15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MITRA</a:t>
              </a:r>
              <a:endParaRPr sz="1100">
                <a:latin typeface="Carlito"/>
                <a:cs typeface="Carlito"/>
              </a:endParaRPr>
            </a:p>
            <a:p>
              <a:pPr algn="ctr">
                <a:lnSpc>
                  <a:spcPct val="100000"/>
                </a:lnSpc>
                <a:spcBef>
                  <a:spcPts val="10"/>
                </a:spcBef>
              </a:pPr>
              <a:r>
                <a:rPr sz="900" b="1" spc="-5" dirty="0">
                  <a:latin typeface="Carlito"/>
                  <a:cs typeface="Carlito"/>
                </a:rPr>
                <a:t>(1 mitra 4.000 Ekor </a:t>
              </a:r>
              <a:r>
                <a:rPr sz="900" b="1" dirty="0">
                  <a:latin typeface="Carlito"/>
                  <a:cs typeface="Carlito"/>
                </a:rPr>
                <a:t>/</a:t>
              </a:r>
              <a:r>
                <a:rPr sz="900" b="1" spc="-40" dirty="0">
                  <a:latin typeface="Carlito"/>
                  <a:cs typeface="Carlito"/>
                </a:rPr>
                <a:t> </a:t>
              </a:r>
              <a:r>
                <a:rPr sz="900" b="1" spc="-5" dirty="0">
                  <a:latin typeface="Carlito"/>
                  <a:cs typeface="Carlito"/>
                </a:rPr>
                <a:t>Mitra)</a:t>
              </a:r>
              <a:endParaRPr sz="900">
                <a:latin typeface="Carlito"/>
                <a:cs typeface="Carlito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9192768" y="5759196"/>
              <a:ext cx="1793875" cy="614680"/>
            </a:xfrm>
            <a:custGeom>
              <a:avLst/>
              <a:gdLst/>
              <a:ahLst/>
              <a:cxnLst/>
              <a:rect l="l" t="t" r="r" b="b"/>
              <a:pathLst>
                <a:path w="1793875" h="614679">
                  <a:moveTo>
                    <a:pt x="1691385" y="0"/>
                  </a:moveTo>
                  <a:lnTo>
                    <a:pt x="102361" y="0"/>
                  </a:lnTo>
                  <a:lnTo>
                    <a:pt x="62525" y="8044"/>
                  </a:lnTo>
                  <a:lnTo>
                    <a:pt x="29987" y="29983"/>
                  </a:lnTo>
                  <a:lnTo>
                    <a:pt x="8046" y="62520"/>
                  </a:lnTo>
                  <a:lnTo>
                    <a:pt x="0" y="102361"/>
                  </a:lnTo>
                  <a:lnTo>
                    <a:pt x="0" y="511809"/>
                  </a:lnTo>
                  <a:lnTo>
                    <a:pt x="8046" y="551651"/>
                  </a:lnTo>
                  <a:lnTo>
                    <a:pt x="29987" y="584188"/>
                  </a:lnTo>
                  <a:lnTo>
                    <a:pt x="62525" y="606127"/>
                  </a:lnTo>
                  <a:lnTo>
                    <a:pt x="102361" y="614171"/>
                  </a:lnTo>
                  <a:lnTo>
                    <a:pt x="1691385" y="614171"/>
                  </a:lnTo>
                  <a:lnTo>
                    <a:pt x="1731222" y="606127"/>
                  </a:lnTo>
                  <a:lnTo>
                    <a:pt x="1763760" y="584188"/>
                  </a:lnTo>
                  <a:lnTo>
                    <a:pt x="1785701" y="551651"/>
                  </a:lnTo>
                  <a:lnTo>
                    <a:pt x="1793748" y="511809"/>
                  </a:lnTo>
                  <a:lnTo>
                    <a:pt x="1793748" y="102361"/>
                  </a:lnTo>
                  <a:lnTo>
                    <a:pt x="1785701" y="62520"/>
                  </a:lnTo>
                  <a:lnTo>
                    <a:pt x="1763760" y="29983"/>
                  </a:lnTo>
                  <a:lnTo>
                    <a:pt x="1731222" y="8044"/>
                  </a:lnTo>
                  <a:lnTo>
                    <a:pt x="1691385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 txBox="1"/>
            <p:nvPr/>
          </p:nvSpPr>
          <p:spPr>
            <a:xfrm>
              <a:off x="10094214" y="5962294"/>
              <a:ext cx="784225" cy="193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100" b="1" dirty="0">
                  <a:latin typeface="Carlito"/>
                  <a:cs typeface="Carlito"/>
                </a:rPr>
                <a:t>500.000</a:t>
              </a:r>
              <a:r>
                <a:rPr sz="1100" b="1" spc="-60" dirty="0">
                  <a:latin typeface="Carlito"/>
                  <a:cs typeface="Carlito"/>
                </a:rPr>
                <a:t> </a:t>
              </a:r>
              <a:r>
                <a:rPr sz="1100" b="1" dirty="0">
                  <a:latin typeface="Carlito"/>
                  <a:cs typeface="Carlito"/>
                </a:rPr>
                <a:t>Ekor</a:t>
              </a:r>
              <a:endParaRPr sz="1100">
                <a:latin typeface="Carlito"/>
                <a:cs typeface="Carlito"/>
              </a:endParaRPr>
            </a:p>
          </p:txBody>
        </p:sp>
        <p:grpSp>
          <p:nvGrpSpPr>
            <p:cNvPr id="68" name="object 68"/>
            <p:cNvGrpSpPr/>
            <p:nvPr/>
          </p:nvGrpSpPr>
          <p:grpSpPr>
            <a:xfrm>
              <a:off x="4018788" y="5830823"/>
              <a:ext cx="893444" cy="596265"/>
              <a:chOff x="4018788" y="5830823"/>
              <a:chExt cx="893444" cy="596265"/>
            </a:xfrm>
          </p:grpSpPr>
          <p:sp>
            <p:nvSpPr>
              <p:cNvPr id="69" name="object 69"/>
              <p:cNvSpPr/>
              <p:nvPr/>
            </p:nvSpPr>
            <p:spPr>
              <a:xfrm>
                <a:off x="4018788" y="5830823"/>
                <a:ext cx="551688" cy="57759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4503420" y="6120383"/>
                <a:ext cx="408431" cy="306323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1" name="object 71"/>
          <p:cNvSpPr/>
          <p:nvPr/>
        </p:nvSpPr>
        <p:spPr>
          <a:xfrm>
            <a:off x="351489" y="163914"/>
            <a:ext cx="586047" cy="9128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0" y="6769607"/>
            <a:ext cx="12192000" cy="88900"/>
            <a:chOff x="0" y="6769607"/>
            <a:chExt cx="12192000" cy="88900"/>
          </a:xfrm>
        </p:grpSpPr>
        <p:sp>
          <p:nvSpPr>
            <p:cNvPr id="75" name="object 75"/>
            <p:cNvSpPr/>
            <p:nvPr/>
          </p:nvSpPr>
          <p:spPr>
            <a:xfrm>
              <a:off x="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22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73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24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58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48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1" y="0"/>
                  </a:moveTo>
                  <a:lnTo>
                    <a:pt x="6857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1" y="0"/>
                  </a:lnTo>
                  <a:close/>
                </a:path>
              </a:pathLst>
            </a:custGeom>
            <a:solidFill>
              <a:srgbClr val="F4A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72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1" y="0"/>
                  </a:moveTo>
                  <a:lnTo>
                    <a:pt x="6858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96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58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AD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620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57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44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57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6E2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668000" y="6769607"/>
              <a:ext cx="1524000" cy="88900"/>
            </a:xfrm>
            <a:custGeom>
              <a:avLst/>
              <a:gdLst/>
              <a:ahLst/>
              <a:cxnLst/>
              <a:rect l="l" t="t" r="r" b="b"/>
              <a:pathLst>
                <a:path w="1524000" h="88900">
                  <a:moveTo>
                    <a:pt x="1517142" y="0"/>
                  </a:moveTo>
                  <a:lnTo>
                    <a:pt x="6857" y="0"/>
                  </a:lnTo>
                  <a:lnTo>
                    <a:pt x="0" y="6818"/>
                  </a:lnTo>
                  <a:lnTo>
                    <a:pt x="0" y="84619"/>
                  </a:lnTo>
                  <a:lnTo>
                    <a:pt x="3792" y="88390"/>
                  </a:lnTo>
                  <a:lnTo>
                    <a:pt x="1520207" y="88390"/>
                  </a:lnTo>
                  <a:lnTo>
                    <a:pt x="1524000" y="84619"/>
                  </a:lnTo>
                  <a:lnTo>
                    <a:pt x="1524000" y="6818"/>
                  </a:lnTo>
                  <a:lnTo>
                    <a:pt x="151714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1050882-6EFD-4FEA-B624-B5883559DC6E}"/>
              </a:ext>
            </a:extLst>
          </p:cNvPr>
          <p:cNvSpPr txBox="1"/>
          <p:nvPr/>
        </p:nvSpPr>
        <p:spPr>
          <a:xfrm>
            <a:off x="1175846" y="297166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PROYEKSI KEMITRAAN</a:t>
            </a:r>
          </a:p>
          <a:p>
            <a:r>
              <a:rPr lang="en-US" b="1" dirty="0"/>
              <a:t>TAHUN 2020</a:t>
            </a:r>
            <a:endParaRPr lang="id-ID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1">
            <a:extLst>
              <a:ext uri="{FF2B5EF4-FFF2-40B4-BE49-F238E27FC236}">
                <a16:creationId xmlns:a16="http://schemas.microsoft.com/office/drawing/2014/main" id="{C5B2E15B-5FC9-42FE-9AC9-FB5B625F6A42}"/>
              </a:ext>
            </a:extLst>
          </p:cNvPr>
          <p:cNvSpPr/>
          <p:nvPr/>
        </p:nvSpPr>
        <p:spPr>
          <a:xfrm>
            <a:off x="351489" y="163914"/>
            <a:ext cx="586047" cy="91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65">
            <a:extLst>
              <a:ext uri="{FF2B5EF4-FFF2-40B4-BE49-F238E27FC236}">
                <a16:creationId xmlns:a16="http://schemas.microsoft.com/office/drawing/2014/main" id="{72F2EFA1-E669-49EF-AF9C-2B0BFF626A45}"/>
              </a:ext>
            </a:extLst>
          </p:cNvPr>
          <p:cNvSpPr/>
          <p:nvPr/>
        </p:nvSpPr>
        <p:spPr>
          <a:xfrm>
            <a:off x="5073026" y="4931812"/>
            <a:ext cx="1080515" cy="66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32A95-0A0A-4609-A6E7-205BFAC1D458}"/>
              </a:ext>
            </a:extLst>
          </p:cNvPr>
          <p:cNvSpPr txBox="1"/>
          <p:nvPr/>
        </p:nvSpPr>
        <p:spPr>
          <a:xfrm>
            <a:off x="1175846" y="297166"/>
            <a:ext cx="22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SKEMA KEMITRAAN</a:t>
            </a:r>
          </a:p>
          <a:p>
            <a:r>
              <a:rPr lang="en-US" b="1" dirty="0" err="1"/>
              <a:t>Budidaya</a:t>
            </a:r>
            <a:r>
              <a:rPr lang="en-US" b="1" dirty="0"/>
              <a:t> </a:t>
            </a:r>
            <a:r>
              <a:rPr lang="en-US" b="1" dirty="0" err="1"/>
              <a:t>Ayam</a:t>
            </a:r>
            <a:r>
              <a:rPr lang="en-US" b="1" dirty="0"/>
              <a:t> Layer</a:t>
            </a:r>
            <a:endParaRPr lang="id-ID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DB842-2E66-47CB-814F-94AE125FD3F2}"/>
              </a:ext>
            </a:extLst>
          </p:cNvPr>
          <p:cNvGrpSpPr/>
          <p:nvPr/>
        </p:nvGrpSpPr>
        <p:grpSpPr>
          <a:xfrm>
            <a:off x="1175846" y="903998"/>
            <a:ext cx="9674939" cy="5836436"/>
            <a:chOff x="610482" y="1232913"/>
            <a:chExt cx="9560164" cy="64173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8054673-A865-4FF8-8B4B-D7F5B4DBE842}"/>
                </a:ext>
              </a:extLst>
            </p:cNvPr>
            <p:cNvGrpSpPr/>
            <p:nvPr/>
          </p:nvGrpSpPr>
          <p:grpSpPr>
            <a:xfrm>
              <a:off x="610482" y="1232913"/>
              <a:ext cx="9472435" cy="6417357"/>
              <a:chOff x="2065661" y="1438279"/>
              <a:chExt cx="7454020" cy="526602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EDFD82-D8AE-413C-8478-1DF7B373566B}"/>
                  </a:ext>
                </a:extLst>
              </p:cNvPr>
              <p:cNvSpPr txBox="1"/>
              <p:nvPr/>
            </p:nvSpPr>
            <p:spPr>
              <a:xfrm>
                <a:off x="5781526" y="1715276"/>
                <a:ext cx="243293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200" dirty="0">
                    <a:solidFill>
                      <a:schemeClr val="accent2">
                        <a:lumMod val="75000"/>
                      </a:schemeClr>
                    </a:solidFill>
                  </a:rPr>
                  <a:t>Pembayaran </a:t>
                </a:r>
                <a:r>
                  <a:rPr lang="en-US" sz="1200" dirty="0" err="1">
                    <a:solidFill>
                      <a:schemeClr val="accent2">
                        <a:lumMod val="75000"/>
                      </a:schemeClr>
                    </a:solidFill>
                  </a:rPr>
                  <a:t>bahan</a:t>
                </a:r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2">
                        <a:lumMod val="75000"/>
                      </a:schemeClr>
                    </a:solidFill>
                  </a:rPr>
                  <a:t>baku</a:t>
                </a:r>
                <a:r>
                  <a:rPr lang="id-ID" sz="1200" dirty="0">
                    <a:solidFill>
                      <a:schemeClr val="accent2">
                        <a:lumMod val="75000"/>
                      </a:schemeClr>
                    </a:solidFill>
                  </a:rPr>
                  <a:t> atas perintah pembayaran dari </a:t>
                </a:r>
                <a:r>
                  <a:rPr lang="en-US" sz="1200" dirty="0" err="1">
                    <a:solidFill>
                      <a:schemeClr val="accent2">
                        <a:lumMod val="75000"/>
                      </a:schemeClr>
                    </a:solidFill>
                  </a:rPr>
                  <a:t>mitra</a:t>
                </a:r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44CA1F8-807D-414D-B8F2-BE802BB07532}"/>
                  </a:ext>
                </a:extLst>
              </p:cNvPr>
              <p:cNvSpPr txBox="1"/>
              <p:nvPr/>
            </p:nvSpPr>
            <p:spPr>
              <a:xfrm>
                <a:off x="8965683" y="1940767"/>
                <a:ext cx="553998" cy="1482745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id-ID" sz="1200" dirty="0">
                    <a:solidFill>
                      <a:schemeClr val="accent2">
                        <a:lumMod val="75000"/>
                      </a:schemeClr>
                    </a:solidFill>
                  </a:rPr>
                  <a:t>Pembayaran hasil penjualan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931C16-435E-4C5A-AB94-700F39A480F0}"/>
                  </a:ext>
                </a:extLst>
              </p:cNvPr>
              <p:cNvSpPr txBox="1"/>
              <p:nvPr/>
            </p:nvSpPr>
            <p:spPr>
              <a:xfrm rot="20323490">
                <a:off x="6891942" y="4722746"/>
                <a:ext cx="1915063" cy="22730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id-ID" sz="1200" dirty="0">
                    <a:solidFill>
                      <a:srgbClr val="00B050"/>
                    </a:solidFill>
                  </a:rPr>
                  <a:t>Menjual 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Hasil</a:t>
                </a:r>
                <a:r>
                  <a:rPr lang="en-US" sz="1200" dirty="0">
                    <a:solidFill>
                      <a:srgbClr val="00B05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Panen</a:t>
                </a:r>
                <a:endParaRPr lang="id-ID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2178C60-27E2-408A-AFFF-31EE02B412F3}"/>
                  </a:ext>
                </a:extLst>
              </p:cNvPr>
              <p:cNvSpPr txBox="1"/>
              <p:nvPr/>
            </p:nvSpPr>
            <p:spPr>
              <a:xfrm>
                <a:off x="6142201" y="5280867"/>
                <a:ext cx="2072256" cy="378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200" dirty="0">
                    <a:solidFill>
                      <a:srgbClr val="00B050"/>
                    </a:solidFill>
                  </a:rPr>
                  <a:t>Suplai 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Bahan</a:t>
                </a:r>
                <a:r>
                  <a:rPr lang="en-US" sz="1200" dirty="0">
                    <a:solidFill>
                      <a:srgbClr val="00B050"/>
                    </a:solidFill>
                  </a:rPr>
                  <a:t> Baku </a:t>
                </a:r>
              </a:p>
              <a:p>
                <a:pPr algn="r"/>
                <a:r>
                  <a:rPr lang="en-US" sz="1200" dirty="0" err="1">
                    <a:solidFill>
                      <a:srgbClr val="00B050"/>
                    </a:solidFill>
                  </a:rPr>
                  <a:t>kebutuhan</a:t>
                </a:r>
                <a:r>
                  <a:rPr lang="en-US" sz="1200" dirty="0">
                    <a:solidFill>
                      <a:srgbClr val="00B05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peternak</a:t>
                </a:r>
                <a:endParaRPr lang="id-ID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23F2FAD-2B41-4D22-88F5-6794C60EB043}"/>
                  </a:ext>
                </a:extLst>
              </p:cNvPr>
              <p:cNvSpPr txBox="1"/>
              <p:nvPr/>
            </p:nvSpPr>
            <p:spPr>
              <a:xfrm>
                <a:off x="2065661" y="5293099"/>
                <a:ext cx="1186280" cy="21467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r"/>
                <a:r>
                  <a:rPr lang="en-US" sz="1100" i="1" dirty="0" err="1">
                    <a:solidFill>
                      <a:srgbClr val="FF0000"/>
                    </a:solidFill>
                  </a:rPr>
                  <a:t>Seleksi</a:t>
                </a:r>
                <a:r>
                  <a:rPr lang="en-US" sz="11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100" i="1" dirty="0" err="1">
                    <a:solidFill>
                      <a:srgbClr val="FF0000"/>
                    </a:solidFill>
                  </a:rPr>
                  <a:t>Peternak</a:t>
                </a:r>
                <a:endParaRPr lang="id-ID" sz="1100" i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DE9C38F-660A-4889-B4B2-F10F988F3F0C}"/>
                  </a:ext>
                </a:extLst>
              </p:cNvPr>
              <p:cNvGrpSpPr/>
              <p:nvPr/>
            </p:nvGrpSpPr>
            <p:grpSpPr>
              <a:xfrm>
                <a:off x="4838952" y="2187949"/>
                <a:ext cx="1379316" cy="675354"/>
                <a:chOff x="638880" y="1911154"/>
                <a:chExt cx="2481421" cy="1214974"/>
              </a:xfrm>
            </p:grpSpPr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B754C58-9F5A-4E52-A579-9148D2824E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1616" y="1911154"/>
                  <a:ext cx="685625" cy="685625"/>
                </a:xfrm>
                <a:prstGeom prst="rect">
                  <a:avLst/>
                </a:prstGeom>
              </p:spPr>
            </p:pic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60B6B44C-880F-48F9-9587-53239AE3D59D}"/>
                    </a:ext>
                  </a:extLst>
                </p:cNvPr>
                <p:cNvSpPr txBox="1"/>
                <p:nvPr/>
              </p:nvSpPr>
              <p:spPr>
                <a:xfrm>
                  <a:off x="638880" y="2395250"/>
                  <a:ext cx="2481421" cy="7308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LEMBAGA</a:t>
                  </a:r>
                </a:p>
                <a:p>
                  <a:r>
                    <a:rPr lang="en-US" sz="1000" b="1" dirty="0"/>
                    <a:t>PEMBIAYAAN</a:t>
                  </a:r>
                </a:p>
                <a:p>
                  <a:endParaRPr lang="id-ID" sz="1000" b="1" dirty="0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88BD9A39-7B9B-43C0-A439-7D768A28A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624" y="3636089"/>
                <a:ext cx="731473" cy="767185"/>
              </a:xfrm>
              <a:prstGeom prst="rect">
                <a:avLst/>
              </a:prstGeom>
            </p:spPr>
          </p:pic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C04CAA1-BBE9-4281-B87B-33ACC093E782}"/>
                  </a:ext>
                </a:extLst>
              </p:cNvPr>
              <p:cNvSpPr/>
              <p:nvPr/>
            </p:nvSpPr>
            <p:spPr>
              <a:xfrm>
                <a:off x="2824493" y="4888072"/>
                <a:ext cx="341931" cy="34193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1</a:t>
                </a:r>
              </a:p>
            </p:txBody>
          </p:sp>
          <p:cxnSp>
            <p:nvCxnSpPr>
              <p:cNvPr id="106" name="Elbow Connector 52">
                <a:extLst>
                  <a:ext uri="{FF2B5EF4-FFF2-40B4-BE49-F238E27FC236}">
                    <a16:creationId xmlns:a16="http://schemas.microsoft.com/office/drawing/2014/main" id="{651E3F1D-6003-4D03-A32E-B0EACF16CF6A}"/>
                  </a:ext>
                </a:extLst>
              </p:cNvPr>
              <p:cNvCxnSpPr>
                <a:endCxn id="104" idx="2"/>
              </p:cNvCxnSpPr>
              <p:nvPr/>
            </p:nvCxnSpPr>
            <p:spPr>
              <a:xfrm rot="10800000">
                <a:off x="3324361" y="4403274"/>
                <a:ext cx="1331791" cy="1222509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Elbow Connector 53">
                <a:extLst>
                  <a:ext uri="{FF2B5EF4-FFF2-40B4-BE49-F238E27FC236}">
                    <a16:creationId xmlns:a16="http://schemas.microsoft.com/office/drawing/2014/main" id="{DEC51DE6-5A7D-4230-B6BC-6B70965C0A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388876" y="2008378"/>
                <a:ext cx="1368000" cy="1548000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0CAE08A-5CAD-4C19-B8BA-B84A03137CBC}"/>
                  </a:ext>
                </a:extLst>
              </p:cNvPr>
              <p:cNvSpPr txBox="1"/>
              <p:nvPr/>
            </p:nvSpPr>
            <p:spPr>
              <a:xfrm>
                <a:off x="2188451" y="2561086"/>
                <a:ext cx="1085204" cy="60016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r"/>
                <a:r>
                  <a:rPr lang="id-ID" sz="1100" i="1" dirty="0">
                    <a:solidFill>
                      <a:srgbClr val="FF0000"/>
                    </a:solidFill>
                  </a:rPr>
                  <a:t>Memfasilitasi akses ke perbankan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AF74F12-8FCC-4D5D-9465-76142A011595}"/>
                  </a:ext>
                </a:extLst>
              </p:cNvPr>
              <p:cNvSpPr/>
              <p:nvPr/>
            </p:nvSpPr>
            <p:spPr>
              <a:xfrm>
                <a:off x="2792784" y="2210181"/>
                <a:ext cx="341931" cy="34193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2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ED78E18-0F35-42A5-B7C4-79EF62B1B754}"/>
                  </a:ext>
                </a:extLst>
              </p:cNvPr>
              <p:cNvCxnSpPr/>
              <p:nvPr/>
            </p:nvCxnSpPr>
            <p:spPr>
              <a:xfrm flipH="1" flipV="1">
                <a:off x="4879540" y="2891292"/>
                <a:ext cx="27211" cy="233871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E879C1A-D81D-4D3F-8B09-C283C94B0D33}"/>
                  </a:ext>
                </a:extLst>
              </p:cNvPr>
              <p:cNvSpPr/>
              <p:nvPr/>
            </p:nvSpPr>
            <p:spPr>
              <a:xfrm>
                <a:off x="4311608" y="4054866"/>
                <a:ext cx="341931" cy="3419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5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FA556C6-2817-41B3-8FDA-636AF9550B43}"/>
                  </a:ext>
                </a:extLst>
              </p:cNvPr>
              <p:cNvSpPr txBox="1"/>
              <p:nvPr/>
            </p:nvSpPr>
            <p:spPr>
              <a:xfrm>
                <a:off x="3804231" y="4403274"/>
                <a:ext cx="1085204" cy="4308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r"/>
                <a:r>
                  <a:rPr lang="id-ID" sz="1100" i="1" dirty="0"/>
                  <a:t>Pengajuan kredit (KUR)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EFF9F8A-3E6F-47C7-90E5-F123167970BE}"/>
                  </a:ext>
                </a:extLst>
              </p:cNvPr>
              <p:cNvCxnSpPr>
                <a:endCxn id="96" idx="0"/>
              </p:cNvCxnSpPr>
              <p:nvPr/>
            </p:nvCxnSpPr>
            <p:spPr>
              <a:xfrm>
                <a:off x="5115504" y="2874378"/>
                <a:ext cx="20219" cy="242012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9DA5EFE-3A06-4A4C-B2A1-7872CD1D77D0}"/>
                  </a:ext>
                </a:extLst>
              </p:cNvPr>
              <p:cNvSpPr/>
              <p:nvPr/>
            </p:nvSpPr>
            <p:spPr>
              <a:xfrm>
                <a:off x="5197541" y="3479517"/>
                <a:ext cx="341931" cy="3419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6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40A052B-A2DE-48E1-9F20-F76C84A322F0}"/>
                  </a:ext>
                </a:extLst>
              </p:cNvPr>
              <p:cNvSpPr txBox="1"/>
              <p:nvPr/>
            </p:nvSpPr>
            <p:spPr>
              <a:xfrm rot="16200000">
                <a:off x="4940473" y="3978891"/>
                <a:ext cx="1131643" cy="73786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id-ID" sz="1100" i="1" dirty="0"/>
                  <a:t>Survei, persetujuan, akad dan pencairan</a:t>
                </a:r>
              </a:p>
            </p:txBody>
          </p:sp>
          <p:cxnSp>
            <p:nvCxnSpPr>
              <p:cNvPr id="116" name="Elbow Connector 63">
                <a:extLst>
                  <a:ext uri="{FF2B5EF4-FFF2-40B4-BE49-F238E27FC236}">
                    <a16:creationId xmlns:a16="http://schemas.microsoft.com/office/drawing/2014/main" id="{F7CD161D-A4DE-40FD-B72F-0FF6CB9A8DD8}"/>
                  </a:ext>
                </a:extLst>
              </p:cNvPr>
              <p:cNvCxnSpPr/>
              <p:nvPr/>
            </p:nvCxnSpPr>
            <p:spPr>
              <a:xfrm>
                <a:off x="5296276" y="2082556"/>
                <a:ext cx="3528000" cy="1116000"/>
              </a:xfrm>
              <a:prstGeom prst="bentConnector3">
                <a:avLst>
                  <a:gd name="adj1" fmla="val 100299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45DED4A-2AD3-4262-A4E2-C8600FB91049}"/>
                  </a:ext>
                </a:extLst>
              </p:cNvPr>
              <p:cNvSpPr/>
              <p:nvPr/>
            </p:nvSpPr>
            <p:spPr>
              <a:xfrm>
                <a:off x="8254749" y="1901966"/>
                <a:ext cx="341931" cy="3419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</a:t>
                </a:r>
                <a:endParaRPr lang="id-ID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8" name="Elbow Connector 65">
                <a:extLst>
                  <a:ext uri="{FF2B5EF4-FFF2-40B4-BE49-F238E27FC236}">
                    <a16:creationId xmlns:a16="http://schemas.microsoft.com/office/drawing/2014/main" id="{BBD699C6-2565-473D-B628-6F4D13F74783}"/>
                  </a:ext>
                </a:extLst>
              </p:cNvPr>
              <p:cNvCxnSpPr/>
              <p:nvPr/>
            </p:nvCxnSpPr>
            <p:spPr>
              <a:xfrm rot="5400000">
                <a:off x="6806075" y="3640518"/>
                <a:ext cx="1178246" cy="2859123"/>
              </a:xfrm>
              <a:prstGeom prst="bentConnector2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E80B823-C6A8-4B4D-8BDC-768CE0557D63}"/>
                  </a:ext>
                </a:extLst>
              </p:cNvPr>
              <p:cNvSpPr/>
              <p:nvPr/>
            </p:nvSpPr>
            <p:spPr>
              <a:xfrm>
                <a:off x="8228219" y="5251295"/>
                <a:ext cx="341931" cy="3419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id-ID" dirty="0"/>
              </a:p>
            </p:txBody>
          </p:sp>
          <p:cxnSp>
            <p:nvCxnSpPr>
              <p:cNvPr id="120" name="Elbow Connector 67">
                <a:extLst>
                  <a:ext uri="{FF2B5EF4-FFF2-40B4-BE49-F238E27FC236}">
                    <a16:creationId xmlns:a16="http://schemas.microsoft.com/office/drawing/2014/main" id="{1C5AC610-625D-4652-9799-DACC05EFC9A3}"/>
                  </a:ext>
                </a:extLst>
              </p:cNvPr>
              <p:cNvCxnSpPr/>
              <p:nvPr/>
            </p:nvCxnSpPr>
            <p:spPr>
              <a:xfrm flipV="1">
                <a:off x="5955361" y="4480955"/>
                <a:ext cx="3024000" cy="1368000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BA692EB-C7EA-479F-B56D-C728ED140D61}"/>
                  </a:ext>
                </a:extLst>
              </p:cNvPr>
              <p:cNvSpPr/>
              <p:nvPr/>
            </p:nvSpPr>
            <p:spPr>
              <a:xfrm>
                <a:off x="8252074" y="5900364"/>
                <a:ext cx="442062" cy="44673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10</a:t>
                </a:r>
                <a:endParaRPr lang="id-ID" sz="1600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4213103-3C5F-4AF3-8FCB-F77590252F03}"/>
                  </a:ext>
                </a:extLst>
              </p:cNvPr>
              <p:cNvSpPr txBox="1"/>
              <p:nvPr/>
            </p:nvSpPr>
            <p:spPr>
              <a:xfrm>
                <a:off x="6155963" y="5878922"/>
                <a:ext cx="2072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200" dirty="0">
                    <a:solidFill>
                      <a:schemeClr val="accent2"/>
                    </a:solidFill>
                  </a:rPr>
                  <a:t>Pendampingan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2"/>
                    </a:solidFill>
                  </a:rPr>
                  <a:t>teknis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2"/>
                    </a:solidFill>
                  </a:rPr>
                  <a:t>usaha</a:t>
                </a:r>
                <a:endParaRPr lang="id-ID" sz="1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49ADAFF7-D307-44E9-882B-2A044A369622}"/>
                  </a:ext>
                </a:extLst>
              </p:cNvPr>
              <p:cNvCxnSpPr/>
              <p:nvPr/>
            </p:nvCxnSpPr>
            <p:spPr>
              <a:xfrm flipV="1">
                <a:off x="6142201" y="4446105"/>
                <a:ext cx="2256982" cy="87607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5C1DA02-94F9-48EE-B8B4-9727291766F8}"/>
                  </a:ext>
                </a:extLst>
              </p:cNvPr>
              <p:cNvSpPr/>
              <p:nvPr/>
            </p:nvSpPr>
            <p:spPr>
              <a:xfrm rot="20446222">
                <a:off x="6346779" y="5205744"/>
                <a:ext cx="523677" cy="3419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400" dirty="0"/>
                  <a:t>1</a:t>
                </a:r>
                <a:r>
                  <a:rPr lang="en-US" sz="1400" dirty="0"/>
                  <a:t>1</a:t>
                </a:r>
                <a:endParaRPr lang="id-ID" sz="1400" dirty="0"/>
              </a:p>
            </p:txBody>
          </p:sp>
          <p:cxnSp>
            <p:nvCxnSpPr>
              <p:cNvPr id="125" name="Elbow Connector 72">
                <a:extLst>
                  <a:ext uri="{FF2B5EF4-FFF2-40B4-BE49-F238E27FC236}">
                    <a16:creationId xmlns:a16="http://schemas.microsoft.com/office/drawing/2014/main" id="{C819F458-76F0-45E0-A0BD-00899A43845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303328" y="1856774"/>
                <a:ext cx="3823343" cy="1332000"/>
              </a:xfrm>
              <a:prstGeom prst="bentConnector4">
                <a:avLst>
                  <a:gd name="adj1" fmla="val 222"/>
                  <a:gd name="adj2" fmla="val 11797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90F7417-F6AC-4969-84C8-57FFAF980EEA}"/>
                  </a:ext>
                </a:extLst>
              </p:cNvPr>
              <p:cNvSpPr/>
              <p:nvPr/>
            </p:nvSpPr>
            <p:spPr>
              <a:xfrm>
                <a:off x="8827154" y="1438279"/>
                <a:ext cx="528695" cy="40179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400" b="1" dirty="0"/>
                  <a:t>1</a:t>
                </a:r>
                <a:r>
                  <a:rPr lang="en-US" sz="1400" b="1" dirty="0"/>
                  <a:t>2</a:t>
                </a:r>
                <a:endParaRPr lang="id-ID" sz="1400" b="1" dirty="0"/>
              </a:p>
            </p:txBody>
          </p:sp>
          <p:cxnSp>
            <p:nvCxnSpPr>
              <p:cNvPr id="127" name="Elbow Connector 74">
                <a:extLst>
                  <a:ext uri="{FF2B5EF4-FFF2-40B4-BE49-F238E27FC236}">
                    <a16:creationId xmlns:a16="http://schemas.microsoft.com/office/drawing/2014/main" id="{963EAACF-5665-4009-905F-07C933E66F0F}"/>
                  </a:ext>
                </a:extLst>
              </p:cNvPr>
              <p:cNvCxnSpPr/>
              <p:nvPr/>
            </p:nvCxnSpPr>
            <p:spPr>
              <a:xfrm rot="5400000">
                <a:off x="3043860" y="3781684"/>
                <a:ext cx="3276000" cy="170051"/>
              </a:xfrm>
              <a:prstGeom prst="bentConnector4">
                <a:avLst>
                  <a:gd name="adj1" fmla="val -379"/>
                  <a:gd name="adj2" fmla="val 560687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50C0884-35B8-45ED-91A8-4E026209F68C}"/>
                  </a:ext>
                </a:extLst>
              </p:cNvPr>
              <p:cNvSpPr/>
              <p:nvPr/>
            </p:nvSpPr>
            <p:spPr>
              <a:xfrm>
                <a:off x="3551477" y="2860227"/>
                <a:ext cx="528695" cy="40179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400" b="1" dirty="0"/>
                  <a:t>12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37A8052-7AD0-4CD7-87F1-6724E83B88F6}"/>
                  </a:ext>
                </a:extLst>
              </p:cNvPr>
              <p:cNvSpPr txBox="1"/>
              <p:nvPr/>
            </p:nvSpPr>
            <p:spPr>
              <a:xfrm>
                <a:off x="3788044" y="3263825"/>
                <a:ext cx="846519" cy="49248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id-ID" sz="1100" i="1" dirty="0">
                    <a:solidFill>
                      <a:schemeClr val="accent2">
                        <a:lumMod val="75000"/>
                      </a:schemeClr>
                    </a:solidFill>
                  </a:rPr>
                  <a:t>Pembayaran keuntungan </a:t>
                </a:r>
                <a:r>
                  <a:rPr lang="en-US" sz="1100" i="1" dirty="0" err="1">
                    <a:solidFill>
                      <a:schemeClr val="accent2">
                        <a:lumMod val="75000"/>
                      </a:schemeClr>
                    </a:solidFill>
                  </a:rPr>
                  <a:t>Mitra</a:t>
                </a:r>
                <a:endParaRPr lang="id-ID" sz="1100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0D1F1ED-64B1-4E35-9352-E9CA740F8933}"/>
                  </a:ext>
                </a:extLst>
              </p:cNvPr>
              <p:cNvSpPr txBox="1"/>
              <p:nvPr/>
            </p:nvSpPr>
            <p:spPr>
              <a:xfrm rot="20351371">
                <a:off x="6690376" y="4245990"/>
                <a:ext cx="17155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/>
                  <a:t>Perjanjian Kerjasama (PKS)</a:t>
                </a:r>
                <a:endParaRPr lang="id-ID" sz="1100" dirty="0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8DACABB8-E0B1-4AB2-AFD9-E0CF8128854E}"/>
                  </a:ext>
                </a:extLst>
              </p:cNvPr>
              <p:cNvCxnSpPr/>
              <p:nvPr/>
            </p:nvCxnSpPr>
            <p:spPr>
              <a:xfrm flipV="1">
                <a:off x="6099926" y="4249369"/>
                <a:ext cx="2256982" cy="876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B6F2B7AC-DAC7-4008-AA89-093FFBAD0041}"/>
                  </a:ext>
                </a:extLst>
              </p:cNvPr>
              <p:cNvSpPr/>
              <p:nvPr/>
            </p:nvSpPr>
            <p:spPr>
              <a:xfrm rot="20313142">
                <a:off x="6396339" y="4578899"/>
                <a:ext cx="341931" cy="3419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4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808D4B-D858-431C-B3A6-1993C712BD90}"/>
                  </a:ext>
                </a:extLst>
              </p:cNvPr>
              <p:cNvSpPr/>
              <p:nvPr/>
            </p:nvSpPr>
            <p:spPr>
              <a:xfrm>
                <a:off x="6550538" y="3169474"/>
                <a:ext cx="341931" cy="3419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3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13E14C5-3685-4130-8E95-A7AD08A09EE4}"/>
                  </a:ext>
                </a:extLst>
              </p:cNvPr>
              <p:cNvSpPr txBox="1"/>
              <p:nvPr/>
            </p:nvSpPr>
            <p:spPr>
              <a:xfrm>
                <a:off x="6545411" y="2742564"/>
                <a:ext cx="437971" cy="248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rtlCol="0">
                <a:spAutoFit/>
              </a:bodyPr>
              <a:lstStyle/>
              <a:p>
                <a:pPr algn="ctr"/>
                <a:r>
                  <a:rPr lang="id-ID" sz="1600" i="1" dirty="0"/>
                  <a:t>MoU</a:t>
                </a: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E46EB569-F2EB-4424-8E48-AE1F7DDAB9AD}"/>
                  </a:ext>
                </a:extLst>
              </p:cNvPr>
              <p:cNvCxnSpPr/>
              <p:nvPr/>
            </p:nvCxnSpPr>
            <p:spPr>
              <a:xfrm>
                <a:off x="5670016" y="2417684"/>
                <a:ext cx="696351" cy="2900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DB3F32F5-95EB-41D4-8DE9-7238C394839C}"/>
                  </a:ext>
                </a:extLst>
              </p:cNvPr>
              <p:cNvCxnSpPr/>
              <p:nvPr/>
            </p:nvCxnSpPr>
            <p:spPr>
              <a:xfrm flipH="1" flipV="1">
                <a:off x="7122634" y="3098773"/>
                <a:ext cx="1141304" cy="455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7" name="Picture 2" descr="http://pluspng.com/img-png/png-petani--240.png">
                <a:extLst>
                  <a:ext uri="{FF2B5EF4-FFF2-40B4-BE49-F238E27FC236}">
                    <a16:creationId xmlns:a16="http://schemas.microsoft.com/office/drawing/2014/main" id="{1BF8F288-7022-4C1F-AB1A-BF96E042C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4167" b="90000" l="14583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229" y="5114543"/>
                <a:ext cx="586880" cy="586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F640EDF-288F-4CFD-AEE5-2214537F582B}"/>
                  </a:ext>
                </a:extLst>
              </p:cNvPr>
              <p:cNvSpPr txBox="1"/>
              <p:nvPr/>
            </p:nvSpPr>
            <p:spPr>
              <a:xfrm>
                <a:off x="4652509" y="6078214"/>
                <a:ext cx="1379316" cy="626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err="1"/>
                  <a:t>Kelompok</a:t>
                </a:r>
                <a:r>
                  <a:rPr lang="en-US" sz="1000" b="1" dirty="0"/>
                  <a:t> </a:t>
                </a:r>
                <a:r>
                  <a:rPr lang="en-US" sz="1000" b="1" dirty="0" err="1"/>
                  <a:t>Peternak</a:t>
                </a:r>
                <a:r>
                  <a:rPr lang="en-US" sz="1000" b="1" dirty="0"/>
                  <a:t>/ UMKM/</a:t>
                </a:r>
                <a:r>
                  <a:rPr lang="en-US" sz="1000" b="1" dirty="0" err="1"/>
                  <a:t>Peternak</a:t>
                </a:r>
                <a:r>
                  <a:rPr lang="en-US" sz="1000" b="1" dirty="0"/>
                  <a:t> </a:t>
                </a:r>
                <a:r>
                  <a:rPr lang="en-US" sz="1000" b="1" dirty="0" err="1"/>
                  <a:t>Perorangan</a:t>
                </a:r>
                <a:r>
                  <a:rPr lang="en-US" sz="1000" b="1" dirty="0"/>
                  <a:t>/</a:t>
                </a:r>
                <a:r>
                  <a:rPr lang="en-US" sz="1000" b="1" dirty="0" err="1"/>
                  <a:t>Koperrasi</a:t>
                </a:r>
                <a:r>
                  <a:rPr lang="en-US" sz="1000" b="1" dirty="0"/>
                  <a:t> </a:t>
                </a:r>
                <a:r>
                  <a:rPr lang="en-US" sz="1000" b="1" dirty="0" err="1"/>
                  <a:t>Pesantren</a:t>
                </a:r>
                <a:endParaRPr lang="id-ID" sz="1000" b="1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1592A7-FA71-40BA-8AF7-82E758718AC1}"/>
                </a:ext>
              </a:extLst>
            </p:cNvPr>
            <p:cNvGrpSpPr/>
            <p:nvPr/>
          </p:nvGrpSpPr>
          <p:grpSpPr>
            <a:xfrm>
              <a:off x="4254761" y="5932236"/>
              <a:ext cx="829610" cy="533399"/>
              <a:chOff x="6185339" y="2215351"/>
              <a:chExt cx="888705" cy="622149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5BD30C27-FB9F-46F9-BEC0-754D8BF70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339" y="2215351"/>
                <a:ext cx="550830" cy="577775"/>
              </a:xfrm>
              <a:prstGeom prst="rect">
                <a:avLst/>
              </a:prstGeom>
            </p:spPr>
          </p:pic>
          <p:pic>
            <p:nvPicPr>
              <p:cNvPr id="97" name="Picture 2" descr="Hasil gambar untuk gambar telur ayam">
                <a:extLst>
                  <a:ext uri="{FF2B5EF4-FFF2-40B4-BE49-F238E27FC236}">
                    <a16:creationId xmlns:a16="http://schemas.microsoft.com/office/drawing/2014/main" id="{DBFADFD3-B077-493F-A4A8-7329821965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5773" y="2530667"/>
                <a:ext cx="408271" cy="3068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" name="Picture 2" descr="Poultry - Widodo Makmur Perkasa">
              <a:extLst>
                <a:ext uri="{FF2B5EF4-FFF2-40B4-BE49-F238E27FC236}">
                  <a16:creationId xmlns:a16="http://schemas.microsoft.com/office/drawing/2014/main" id="{7B8E39D3-2FB4-489C-BE77-3C4C0E136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691" y="3679993"/>
              <a:ext cx="1550955" cy="96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Pengertian Bank Secara Umum dan Menurut Para Ahli [Lengkap]">
              <a:extLst>
                <a:ext uri="{FF2B5EF4-FFF2-40B4-BE49-F238E27FC236}">
                  <a16:creationId xmlns:a16="http://schemas.microsoft.com/office/drawing/2014/main" id="{6568F589-4273-4E68-9AC1-AEC89EAB5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867" b="89503" l="9712" r="8992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607" y="1684007"/>
              <a:ext cx="928515" cy="60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04E301-29DA-43B4-AB82-8371041286E9}"/>
                </a:ext>
              </a:extLst>
            </p:cNvPr>
            <p:cNvCxnSpPr>
              <a:endCxn id="137" idx="0"/>
            </p:cNvCxnSpPr>
            <p:nvPr/>
          </p:nvCxnSpPr>
          <p:spPr>
            <a:xfrm flipH="1">
              <a:off x="5178954" y="3003602"/>
              <a:ext cx="2713" cy="270933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286A06-C375-483E-8F22-E79287A7BDA4}"/>
                </a:ext>
              </a:extLst>
            </p:cNvPr>
            <p:cNvSpPr txBox="1"/>
            <p:nvPr/>
          </p:nvSpPr>
          <p:spPr>
            <a:xfrm>
              <a:off x="5198010" y="3880193"/>
              <a:ext cx="1379058" cy="43088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100" i="1" dirty="0"/>
                <a:t>Pembangunan </a:t>
              </a:r>
              <a:r>
                <a:rPr lang="en-US" sz="1100" i="1" dirty="0" err="1"/>
                <a:t>Fasilitas</a:t>
              </a:r>
              <a:r>
                <a:rPr lang="en-US" sz="1100" i="1" dirty="0"/>
                <a:t> Kandang</a:t>
              </a:r>
              <a:endParaRPr lang="id-ID" sz="1100" i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71C1A4-5BAD-419A-9D0D-3909406ABACE}"/>
                </a:ext>
              </a:extLst>
            </p:cNvPr>
            <p:cNvSpPr/>
            <p:nvPr/>
          </p:nvSpPr>
          <p:spPr>
            <a:xfrm>
              <a:off x="5288120" y="4365004"/>
              <a:ext cx="434520" cy="4166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bg1"/>
                  </a:solidFill>
                </a:rPr>
                <a:t>7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4E489CC-F3D2-4241-A4F0-276C89F6E85C}"/>
                </a:ext>
              </a:extLst>
            </p:cNvPr>
            <p:cNvGrpSpPr/>
            <p:nvPr/>
          </p:nvGrpSpPr>
          <p:grpSpPr>
            <a:xfrm>
              <a:off x="4245528" y="6506125"/>
              <a:ext cx="1190808" cy="380636"/>
              <a:chOff x="1427520" y="3777318"/>
              <a:chExt cx="8540330" cy="270714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D248BC3-D4FB-4AF7-8CE7-47E6B3D86031}"/>
                  </a:ext>
                </a:extLst>
              </p:cNvPr>
              <p:cNvGrpSpPr/>
              <p:nvPr/>
            </p:nvGrpSpPr>
            <p:grpSpPr>
              <a:xfrm>
                <a:off x="1427520" y="3780631"/>
                <a:ext cx="2130531" cy="2703833"/>
                <a:chOff x="1751187" y="4161659"/>
                <a:chExt cx="1551452" cy="196893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F262B41-01B6-4564-BF1C-13826BA91113}"/>
                    </a:ext>
                  </a:extLst>
                </p:cNvPr>
                <p:cNvSpPr/>
                <p:nvPr/>
              </p:nvSpPr>
              <p:spPr>
                <a:xfrm rot="12600000">
                  <a:off x="2850171" y="5225117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FE9FF48-BC24-4761-8628-22DE7078AECB}"/>
                    </a:ext>
                  </a:extLst>
                </p:cNvPr>
                <p:cNvSpPr/>
                <p:nvPr/>
              </p:nvSpPr>
              <p:spPr>
                <a:xfrm rot="9000000" flipH="1">
                  <a:off x="2184013" y="5217569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D2A3277-5EA8-4703-8301-4B311F8BB99E}"/>
                    </a:ext>
                  </a:extLst>
                </p:cNvPr>
                <p:cNvSpPr/>
                <p:nvPr/>
              </p:nvSpPr>
              <p:spPr>
                <a:xfrm rot="5400000">
                  <a:off x="2514337" y="4135147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7CA0EB8-CBF9-4D20-BE0C-44783576D46D}"/>
                    </a:ext>
                  </a:extLst>
                </p:cNvPr>
                <p:cNvSpPr/>
                <p:nvPr/>
              </p:nvSpPr>
              <p:spPr>
                <a:xfrm rot="5400000">
                  <a:off x="2514337" y="5181334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C309D413-C4DE-45BC-A3D4-05A35E7F5BB7}"/>
                    </a:ext>
                  </a:extLst>
                </p:cNvPr>
                <p:cNvSpPr/>
                <p:nvPr/>
              </p:nvSpPr>
              <p:spPr>
                <a:xfrm>
                  <a:off x="2956243" y="4565916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73FDC89-249C-4CC5-B9F3-D1ADBCCA0151}"/>
                    </a:ext>
                  </a:extLst>
                </p:cNvPr>
                <p:cNvSpPr/>
                <p:nvPr/>
              </p:nvSpPr>
              <p:spPr>
                <a:xfrm>
                  <a:off x="2073918" y="4571797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0AF08694-8FB9-449C-ADF3-86A767E781A0}"/>
                    </a:ext>
                  </a:extLst>
                </p:cNvPr>
                <p:cNvGrpSpPr/>
                <p:nvPr/>
              </p:nvGrpSpPr>
              <p:grpSpPr>
                <a:xfrm>
                  <a:off x="2110297" y="5195996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A67ED427-03FC-4DC2-AFF4-BDB11891BB94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177B49D-D5AB-476A-A24E-EE111D2B2B7F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00871B7E-D258-41A8-87AB-B595170A08F2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CA8DD156-E0F5-41F7-93A3-58E1CA150F60}"/>
                    </a:ext>
                  </a:extLst>
                </p:cNvPr>
                <p:cNvGrpSpPr/>
                <p:nvPr/>
              </p:nvGrpSpPr>
              <p:grpSpPr>
                <a:xfrm flipH="1">
                  <a:off x="2644630" y="5204034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22D20D8-B6E3-4B29-AA5F-AEE23F3BB454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728A564D-D5E4-4945-8755-190FE5E3FC1A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25B75E2E-2117-4707-B59C-7F11FD2B2968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56EBD4A4-D754-4F3D-A799-E21574447BA9}"/>
                    </a:ext>
                  </a:extLst>
                </p:cNvPr>
                <p:cNvSpPr/>
                <p:nvPr/>
              </p:nvSpPr>
              <p:spPr>
                <a:xfrm>
                  <a:off x="2015738" y="6027568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9" name="Trapezoid 78">
                  <a:extLst>
                    <a:ext uri="{FF2B5EF4-FFF2-40B4-BE49-F238E27FC236}">
                      <a16:creationId xmlns:a16="http://schemas.microsoft.com/office/drawing/2014/main" id="{D3345B90-DBB0-46EE-98D9-D639075B38BD}"/>
                    </a:ext>
                  </a:extLst>
                </p:cNvPr>
                <p:cNvSpPr/>
                <p:nvPr/>
              </p:nvSpPr>
              <p:spPr>
                <a:xfrm>
                  <a:off x="2891605" y="6029980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8394951-ED41-4847-8C9C-738127A2D644}"/>
                    </a:ext>
                  </a:extLst>
                </p:cNvPr>
                <p:cNvGrpSpPr/>
                <p:nvPr/>
              </p:nvGrpSpPr>
              <p:grpSpPr>
                <a:xfrm>
                  <a:off x="1751187" y="4161659"/>
                  <a:ext cx="1551452" cy="453213"/>
                  <a:chOff x="1159812" y="3976469"/>
                  <a:chExt cx="2187910" cy="639137"/>
                </a:xfrm>
              </p:grpSpPr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08ECA481-9993-4AA9-9A62-D682A8B76880}"/>
                      </a:ext>
                    </a:extLst>
                  </p:cNvPr>
                  <p:cNvSpPr/>
                  <p:nvPr/>
                </p:nvSpPr>
                <p:spPr>
                  <a:xfrm rot="9000000" flipH="1">
                    <a:off x="2112546" y="4087409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FE4F2BD0-17CA-4EC6-A6BD-510A882E242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2378433" y="4087411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A1E4C9C5-0EC9-47A2-A5F8-A1E83200053D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756647" y="3886511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DDF65F-7593-413F-A641-4ED3B98D2EC9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1725735" y="3886510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DD8DF03F-1D95-422D-8502-766B08F4D071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328995" y="4101163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A47D7CBF-5510-4E08-8158-E0F61246EFA2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148709" y="4104036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28131DFC-102B-44B1-A103-A7DF974CF0EF}"/>
                      </a:ext>
                    </a:extLst>
                  </p:cNvPr>
                  <p:cNvSpPr/>
                  <p:nvPr/>
                </p:nvSpPr>
                <p:spPr>
                  <a:xfrm>
                    <a:off x="2236787" y="3976469"/>
                    <a:ext cx="36000" cy="61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1B53B90-489F-4BE9-A2A1-8317429FEEE5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006154" y="3854986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8BE9638-7A99-4316-ADF8-6D1C82E4BB90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463957" y="3853229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F3B67E7-64EC-470C-9A40-99AA8253ADF8}"/>
                  </a:ext>
                </a:extLst>
              </p:cNvPr>
              <p:cNvGrpSpPr/>
              <p:nvPr/>
            </p:nvGrpSpPr>
            <p:grpSpPr>
              <a:xfrm>
                <a:off x="4552684" y="3780631"/>
                <a:ext cx="2130531" cy="2703833"/>
                <a:chOff x="1751187" y="4161659"/>
                <a:chExt cx="1551452" cy="196893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3E62179-B96B-4ED8-9E70-67A4518421AC}"/>
                    </a:ext>
                  </a:extLst>
                </p:cNvPr>
                <p:cNvSpPr/>
                <p:nvPr/>
              </p:nvSpPr>
              <p:spPr>
                <a:xfrm rot="12600000">
                  <a:off x="2850171" y="5225117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BEED44A-4B8D-4F20-AF52-17E5EACD7C78}"/>
                    </a:ext>
                  </a:extLst>
                </p:cNvPr>
                <p:cNvSpPr/>
                <p:nvPr/>
              </p:nvSpPr>
              <p:spPr>
                <a:xfrm rot="9000000" flipH="1">
                  <a:off x="2184013" y="5217569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96B1DCE-91E6-4C81-8D97-1B99FD14F977}"/>
                    </a:ext>
                  </a:extLst>
                </p:cNvPr>
                <p:cNvSpPr/>
                <p:nvPr/>
              </p:nvSpPr>
              <p:spPr>
                <a:xfrm rot="5400000">
                  <a:off x="2514337" y="4135147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944B571-2C5A-4FE0-86EF-9E149F5BA681}"/>
                    </a:ext>
                  </a:extLst>
                </p:cNvPr>
                <p:cNvSpPr/>
                <p:nvPr/>
              </p:nvSpPr>
              <p:spPr>
                <a:xfrm rot="5400000">
                  <a:off x="2514337" y="5181334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62A380F-774B-4FD0-8F81-F2E9CAB39D18}"/>
                    </a:ext>
                  </a:extLst>
                </p:cNvPr>
                <p:cNvSpPr/>
                <p:nvPr/>
              </p:nvSpPr>
              <p:spPr>
                <a:xfrm>
                  <a:off x="2956243" y="4565916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36004D0-EC06-4C78-A21D-D9D00E59D84C}"/>
                    </a:ext>
                  </a:extLst>
                </p:cNvPr>
                <p:cNvSpPr/>
                <p:nvPr/>
              </p:nvSpPr>
              <p:spPr>
                <a:xfrm>
                  <a:off x="2073918" y="4571797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8879B38D-0B1C-420B-9970-293841B4CEB3}"/>
                    </a:ext>
                  </a:extLst>
                </p:cNvPr>
                <p:cNvGrpSpPr/>
                <p:nvPr/>
              </p:nvGrpSpPr>
              <p:grpSpPr>
                <a:xfrm>
                  <a:off x="2110297" y="5195996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E5C2D45-2DBF-4C05-BD55-84B0073B95B6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3D8F3AD1-B13B-4A3A-8988-A682B9E7FAFD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970AFA1D-786A-494B-871F-2E1473D4B3FA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8DF4CF19-DCA6-4A2F-9E5A-474667943364}"/>
                    </a:ext>
                  </a:extLst>
                </p:cNvPr>
                <p:cNvGrpSpPr/>
                <p:nvPr/>
              </p:nvGrpSpPr>
              <p:grpSpPr>
                <a:xfrm flipH="1">
                  <a:off x="2644630" y="5204034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9613DCC-713C-446A-A01B-E4185C60E5CA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3256291B-942E-4072-AF7C-96BD02931342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3E0D578-8EDA-48A4-B604-BB164A6D380E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37BA04E4-0D32-4EA2-BD73-9CB80120F9F8}"/>
                    </a:ext>
                  </a:extLst>
                </p:cNvPr>
                <p:cNvSpPr/>
                <p:nvPr/>
              </p:nvSpPr>
              <p:spPr>
                <a:xfrm>
                  <a:off x="2015738" y="6027568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53" name="Trapezoid 52">
                  <a:extLst>
                    <a:ext uri="{FF2B5EF4-FFF2-40B4-BE49-F238E27FC236}">
                      <a16:creationId xmlns:a16="http://schemas.microsoft.com/office/drawing/2014/main" id="{2DAF4B79-704F-45E7-AD75-1E106786047A}"/>
                    </a:ext>
                  </a:extLst>
                </p:cNvPr>
                <p:cNvSpPr/>
                <p:nvPr/>
              </p:nvSpPr>
              <p:spPr>
                <a:xfrm>
                  <a:off x="2891605" y="6029980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BB4AF2F-58D1-4584-A436-3327D1CABC30}"/>
                    </a:ext>
                  </a:extLst>
                </p:cNvPr>
                <p:cNvGrpSpPr/>
                <p:nvPr/>
              </p:nvGrpSpPr>
              <p:grpSpPr>
                <a:xfrm>
                  <a:off x="1751187" y="4161659"/>
                  <a:ext cx="1551452" cy="453213"/>
                  <a:chOff x="1159812" y="3976469"/>
                  <a:chExt cx="2187910" cy="639137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E88C0D1-00BD-4A21-81FF-28F3FD735FB2}"/>
                      </a:ext>
                    </a:extLst>
                  </p:cNvPr>
                  <p:cNvSpPr/>
                  <p:nvPr/>
                </p:nvSpPr>
                <p:spPr>
                  <a:xfrm rot="9000000" flipH="1">
                    <a:off x="2112546" y="4087409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3344F2CA-E363-4B6A-BB8E-CC1AB36641C3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2378433" y="4087411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5065263-C925-4408-8CD0-05DB8E97A932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756647" y="3886511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BCB063CE-AE57-4245-A764-E20264984648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1725735" y="3886510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271FB83-B7FC-4B27-B267-1CF28ED69989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328995" y="4101163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4B856595-988D-4749-ABA4-5CD7E8841866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148709" y="4104036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A63304BB-0C34-430B-98E3-CBCE6D0E3E68}"/>
                      </a:ext>
                    </a:extLst>
                  </p:cNvPr>
                  <p:cNvSpPr/>
                  <p:nvPr/>
                </p:nvSpPr>
                <p:spPr>
                  <a:xfrm>
                    <a:off x="2236787" y="3976469"/>
                    <a:ext cx="36000" cy="61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EFD847FA-4DE9-4D34-8FC6-8B3FA2D4A683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006154" y="3854986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A135C11D-DE49-4C0A-9CCE-22E6D0C0DA6C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463957" y="3853229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841918B-189D-48DE-A5B5-018957337189}"/>
                  </a:ext>
                </a:extLst>
              </p:cNvPr>
              <p:cNvGrpSpPr/>
              <p:nvPr/>
            </p:nvGrpSpPr>
            <p:grpSpPr>
              <a:xfrm>
                <a:off x="7837319" y="3777318"/>
                <a:ext cx="2130531" cy="2703833"/>
                <a:chOff x="1751187" y="4161659"/>
                <a:chExt cx="1551452" cy="196893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72DA2E4-7CFE-440E-A262-7001834DD3CF}"/>
                    </a:ext>
                  </a:extLst>
                </p:cNvPr>
                <p:cNvSpPr/>
                <p:nvPr/>
              </p:nvSpPr>
              <p:spPr>
                <a:xfrm rot="12600000">
                  <a:off x="2850171" y="5225117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BE40740-48BB-4456-B9A6-BA53E22E472C}"/>
                    </a:ext>
                  </a:extLst>
                </p:cNvPr>
                <p:cNvSpPr/>
                <p:nvPr/>
              </p:nvSpPr>
              <p:spPr>
                <a:xfrm rot="9000000" flipH="1">
                  <a:off x="2184013" y="5217569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631FFF4-E54B-4B84-8B99-9171A0FD0187}"/>
                    </a:ext>
                  </a:extLst>
                </p:cNvPr>
                <p:cNvSpPr/>
                <p:nvPr/>
              </p:nvSpPr>
              <p:spPr>
                <a:xfrm rot="5400000">
                  <a:off x="2514337" y="4135147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F19634-2D4C-422A-8960-0E4C9613F976}"/>
                    </a:ext>
                  </a:extLst>
                </p:cNvPr>
                <p:cNvSpPr/>
                <p:nvPr/>
              </p:nvSpPr>
              <p:spPr>
                <a:xfrm rot="5400000">
                  <a:off x="2514337" y="5181334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C668AC7-623F-4557-A658-15CC556A32C2}"/>
                    </a:ext>
                  </a:extLst>
                </p:cNvPr>
                <p:cNvSpPr/>
                <p:nvPr/>
              </p:nvSpPr>
              <p:spPr>
                <a:xfrm>
                  <a:off x="2956243" y="4565916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0D0E268-4A76-4B3B-9D80-AA25F892AC08}"/>
                    </a:ext>
                  </a:extLst>
                </p:cNvPr>
                <p:cNvSpPr/>
                <p:nvPr/>
              </p:nvSpPr>
              <p:spPr>
                <a:xfrm>
                  <a:off x="2073918" y="4571797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BB557B0-6421-4226-88B8-3782A4426A97}"/>
                    </a:ext>
                  </a:extLst>
                </p:cNvPr>
                <p:cNvGrpSpPr/>
                <p:nvPr/>
              </p:nvGrpSpPr>
              <p:grpSpPr>
                <a:xfrm>
                  <a:off x="2110297" y="5195996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92611-20DD-43E0-8A88-2E58CA4ACC25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02DB3296-1BD5-4A3D-BE0F-616F3CB345A0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25D44E41-3C2F-4FB7-B0BC-D920BF76BD09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9F85621-372B-4DBE-B49C-08FB0F2AD797}"/>
                    </a:ext>
                  </a:extLst>
                </p:cNvPr>
                <p:cNvGrpSpPr/>
                <p:nvPr/>
              </p:nvGrpSpPr>
              <p:grpSpPr>
                <a:xfrm flipH="1">
                  <a:off x="2644630" y="5204034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CA3EB1F-34DE-4922-B918-14CB06BF562B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806067B-8EE0-4A67-8A87-55282EE2818E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333F8A7-9467-49A5-82C7-DC523BD60D91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26" name="Trapezoid 25">
                  <a:extLst>
                    <a:ext uri="{FF2B5EF4-FFF2-40B4-BE49-F238E27FC236}">
                      <a16:creationId xmlns:a16="http://schemas.microsoft.com/office/drawing/2014/main" id="{A3D16AB2-EA83-4C34-BB5C-4AE3256B4708}"/>
                    </a:ext>
                  </a:extLst>
                </p:cNvPr>
                <p:cNvSpPr/>
                <p:nvPr/>
              </p:nvSpPr>
              <p:spPr>
                <a:xfrm>
                  <a:off x="2015738" y="6027568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7" name="Trapezoid 26">
                  <a:extLst>
                    <a:ext uri="{FF2B5EF4-FFF2-40B4-BE49-F238E27FC236}">
                      <a16:creationId xmlns:a16="http://schemas.microsoft.com/office/drawing/2014/main" id="{02370D76-1D2D-4054-AE35-39EB76F48A70}"/>
                    </a:ext>
                  </a:extLst>
                </p:cNvPr>
                <p:cNvSpPr/>
                <p:nvPr/>
              </p:nvSpPr>
              <p:spPr>
                <a:xfrm>
                  <a:off x="2891605" y="6029980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2A270C0-5601-4B27-9150-1B92041082B9}"/>
                    </a:ext>
                  </a:extLst>
                </p:cNvPr>
                <p:cNvGrpSpPr/>
                <p:nvPr/>
              </p:nvGrpSpPr>
              <p:grpSpPr>
                <a:xfrm>
                  <a:off x="1751187" y="4161659"/>
                  <a:ext cx="1551452" cy="453213"/>
                  <a:chOff x="1159812" y="3976469"/>
                  <a:chExt cx="2187910" cy="639137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8DC4C11-755F-4A37-949E-FE46A384DBAC}"/>
                      </a:ext>
                    </a:extLst>
                  </p:cNvPr>
                  <p:cNvSpPr/>
                  <p:nvPr/>
                </p:nvSpPr>
                <p:spPr>
                  <a:xfrm rot="9000000" flipH="1">
                    <a:off x="2112546" y="4087409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DBFD813-AA07-48B1-9436-9D18CB667DEE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2378433" y="4087411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3DC6298D-022A-4AAF-98EC-6366A68246F8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756647" y="3886511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F3EB331-82FC-4260-920F-0D2692A3B74D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1725735" y="3886510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25D4DD3A-66B4-41C6-98A6-34191FF4E09A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328995" y="4101163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CBCD091-F5C1-487F-A9C8-CFC39604D59E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148709" y="4104036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E0F483BC-AA08-4C4F-8D5B-A95578B0C935}"/>
                      </a:ext>
                    </a:extLst>
                  </p:cNvPr>
                  <p:cNvSpPr/>
                  <p:nvPr/>
                </p:nvSpPr>
                <p:spPr>
                  <a:xfrm>
                    <a:off x="2236787" y="3976469"/>
                    <a:ext cx="36000" cy="61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168319E9-6949-4FB9-98E9-4C33BAC61704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006154" y="3854986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DAB056F-45BC-4306-9972-CDEF9DE446E0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463957" y="3853229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1743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1">
            <a:extLst>
              <a:ext uri="{FF2B5EF4-FFF2-40B4-BE49-F238E27FC236}">
                <a16:creationId xmlns:a16="http://schemas.microsoft.com/office/drawing/2014/main" id="{C5B2E15B-5FC9-42FE-9AC9-FB5B625F6A42}"/>
              </a:ext>
            </a:extLst>
          </p:cNvPr>
          <p:cNvSpPr/>
          <p:nvPr/>
        </p:nvSpPr>
        <p:spPr>
          <a:xfrm>
            <a:off x="351489" y="163914"/>
            <a:ext cx="586047" cy="91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65">
            <a:extLst>
              <a:ext uri="{FF2B5EF4-FFF2-40B4-BE49-F238E27FC236}">
                <a16:creationId xmlns:a16="http://schemas.microsoft.com/office/drawing/2014/main" id="{72F2EFA1-E669-49EF-AF9C-2B0BFF626A45}"/>
              </a:ext>
            </a:extLst>
          </p:cNvPr>
          <p:cNvSpPr/>
          <p:nvPr/>
        </p:nvSpPr>
        <p:spPr>
          <a:xfrm>
            <a:off x="5073026" y="4931812"/>
            <a:ext cx="1080515" cy="66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32A95-0A0A-4609-A6E7-205BFAC1D458}"/>
              </a:ext>
            </a:extLst>
          </p:cNvPr>
          <p:cNvSpPr txBox="1"/>
          <p:nvPr/>
        </p:nvSpPr>
        <p:spPr>
          <a:xfrm>
            <a:off x="1175846" y="297166"/>
            <a:ext cx="235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SKEMA KEMITRAAN</a:t>
            </a:r>
          </a:p>
          <a:p>
            <a:r>
              <a:rPr lang="en-US" b="1" dirty="0" err="1"/>
              <a:t>Budidaya</a:t>
            </a:r>
            <a:r>
              <a:rPr lang="en-US" b="1" dirty="0"/>
              <a:t> </a:t>
            </a:r>
            <a:r>
              <a:rPr lang="en-US" b="1" dirty="0" err="1"/>
              <a:t>Ayam</a:t>
            </a:r>
            <a:r>
              <a:rPr lang="en-US" b="1" dirty="0"/>
              <a:t> Broiler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DB842-2E66-47CB-814F-94AE125FD3F2}"/>
              </a:ext>
            </a:extLst>
          </p:cNvPr>
          <p:cNvGrpSpPr/>
          <p:nvPr/>
        </p:nvGrpSpPr>
        <p:grpSpPr>
          <a:xfrm>
            <a:off x="1175846" y="903998"/>
            <a:ext cx="9674939" cy="5836436"/>
            <a:chOff x="610482" y="1232913"/>
            <a:chExt cx="9560164" cy="64173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8054673-A865-4FF8-8B4B-D7F5B4DBE842}"/>
                </a:ext>
              </a:extLst>
            </p:cNvPr>
            <p:cNvGrpSpPr/>
            <p:nvPr/>
          </p:nvGrpSpPr>
          <p:grpSpPr>
            <a:xfrm>
              <a:off x="610482" y="1232913"/>
              <a:ext cx="9472435" cy="6417357"/>
              <a:chOff x="2065661" y="1438279"/>
              <a:chExt cx="7454020" cy="526602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EDFD82-D8AE-413C-8478-1DF7B373566B}"/>
                  </a:ext>
                </a:extLst>
              </p:cNvPr>
              <p:cNvSpPr txBox="1"/>
              <p:nvPr/>
            </p:nvSpPr>
            <p:spPr>
              <a:xfrm>
                <a:off x="5781526" y="1715276"/>
                <a:ext cx="243293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200" dirty="0">
                    <a:solidFill>
                      <a:schemeClr val="accent2">
                        <a:lumMod val="75000"/>
                      </a:schemeClr>
                    </a:solidFill>
                  </a:rPr>
                  <a:t>Pembayaran </a:t>
                </a:r>
                <a:r>
                  <a:rPr lang="en-US" sz="1200" dirty="0" err="1">
                    <a:solidFill>
                      <a:schemeClr val="accent2">
                        <a:lumMod val="75000"/>
                      </a:schemeClr>
                    </a:solidFill>
                  </a:rPr>
                  <a:t>bahan</a:t>
                </a:r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2">
                        <a:lumMod val="75000"/>
                      </a:schemeClr>
                    </a:solidFill>
                  </a:rPr>
                  <a:t>baku</a:t>
                </a:r>
                <a:r>
                  <a:rPr lang="id-ID" sz="1200" dirty="0">
                    <a:solidFill>
                      <a:schemeClr val="accent2">
                        <a:lumMod val="75000"/>
                      </a:schemeClr>
                    </a:solidFill>
                  </a:rPr>
                  <a:t> atas perintah pembayaran dari </a:t>
                </a:r>
                <a:r>
                  <a:rPr lang="en-US" sz="1200" dirty="0" err="1">
                    <a:solidFill>
                      <a:schemeClr val="accent2">
                        <a:lumMod val="75000"/>
                      </a:schemeClr>
                    </a:solidFill>
                  </a:rPr>
                  <a:t>mitra</a:t>
                </a:r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44CA1F8-807D-414D-B8F2-BE802BB07532}"/>
                  </a:ext>
                </a:extLst>
              </p:cNvPr>
              <p:cNvSpPr txBox="1"/>
              <p:nvPr/>
            </p:nvSpPr>
            <p:spPr>
              <a:xfrm>
                <a:off x="8965683" y="1940767"/>
                <a:ext cx="553998" cy="1482745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id-ID" sz="1200" dirty="0">
                    <a:solidFill>
                      <a:schemeClr val="accent2">
                        <a:lumMod val="75000"/>
                      </a:schemeClr>
                    </a:solidFill>
                  </a:rPr>
                  <a:t>Pembayaran hasil penjualan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931C16-435E-4C5A-AB94-700F39A480F0}"/>
                  </a:ext>
                </a:extLst>
              </p:cNvPr>
              <p:cNvSpPr txBox="1"/>
              <p:nvPr/>
            </p:nvSpPr>
            <p:spPr>
              <a:xfrm rot="20323490">
                <a:off x="6891942" y="4722746"/>
                <a:ext cx="1915063" cy="22730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id-ID" sz="1200" dirty="0">
                    <a:solidFill>
                      <a:srgbClr val="00B050"/>
                    </a:solidFill>
                  </a:rPr>
                  <a:t>Menjual 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Hasil</a:t>
                </a:r>
                <a:r>
                  <a:rPr lang="en-US" sz="1200" dirty="0">
                    <a:solidFill>
                      <a:srgbClr val="00B05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Panen</a:t>
                </a:r>
                <a:endParaRPr lang="id-ID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2178C60-27E2-408A-AFFF-31EE02B412F3}"/>
                  </a:ext>
                </a:extLst>
              </p:cNvPr>
              <p:cNvSpPr txBox="1"/>
              <p:nvPr/>
            </p:nvSpPr>
            <p:spPr>
              <a:xfrm>
                <a:off x="6142201" y="5280867"/>
                <a:ext cx="2072256" cy="378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200" dirty="0">
                    <a:solidFill>
                      <a:srgbClr val="00B050"/>
                    </a:solidFill>
                  </a:rPr>
                  <a:t>Suplai 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Bahan</a:t>
                </a:r>
                <a:r>
                  <a:rPr lang="en-US" sz="1200" dirty="0">
                    <a:solidFill>
                      <a:srgbClr val="00B050"/>
                    </a:solidFill>
                  </a:rPr>
                  <a:t> Baku </a:t>
                </a:r>
              </a:p>
              <a:p>
                <a:pPr algn="r"/>
                <a:r>
                  <a:rPr lang="en-US" sz="1200" dirty="0" err="1">
                    <a:solidFill>
                      <a:srgbClr val="00B050"/>
                    </a:solidFill>
                  </a:rPr>
                  <a:t>kebutuhan</a:t>
                </a:r>
                <a:r>
                  <a:rPr lang="en-US" sz="1200" dirty="0">
                    <a:solidFill>
                      <a:srgbClr val="00B05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peternak</a:t>
                </a:r>
                <a:endParaRPr lang="id-ID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23F2FAD-2B41-4D22-88F5-6794C60EB043}"/>
                  </a:ext>
                </a:extLst>
              </p:cNvPr>
              <p:cNvSpPr txBox="1"/>
              <p:nvPr/>
            </p:nvSpPr>
            <p:spPr>
              <a:xfrm>
                <a:off x="2065661" y="5293099"/>
                <a:ext cx="1186280" cy="21467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r"/>
                <a:r>
                  <a:rPr lang="en-US" sz="1100" i="1" dirty="0" err="1">
                    <a:solidFill>
                      <a:srgbClr val="FF0000"/>
                    </a:solidFill>
                  </a:rPr>
                  <a:t>Seleksi</a:t>
                </a:r>
                <a:r>
                  <a:rPr lang="en-US" sz="11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100" i="1" dirty="0" err="1">
                    <a:solidFill>
                      <a:srgbClr val="FF0000"/>
                    </a:solidFill>
                  </a:rPr>
                  <a:t>Peternak</a:t>
                </a:r>
                <a:endParaRPr lang="id-ID" sz="1100" i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DE9C38F-660A-4889-B4B2-F10F988F3F0C}"/>
                  </a:ext>
                </a:extLst>
              </p:cNvPr>
              <p:cNvGrpSpPr/>
              <p:nvPr/>
            </p:nvGrpSpPr>
            <p:grpSpPr>
              <a:xfrm>
                <a:off x="4838952" y="2187949"/>
                <a:ext cx="1379316" cy="675354"/>
                <a:chOff x="638880" y="1911154"/>
                <a:chExt cx="2481421" cy="1214974"/>
              </a:xfrm>
            </p:grpSpPr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B754C58-9F5A-4E52-A579-9148D2824E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1616" y="1911154"/>
                  <a:ext cx="685625" cy="685625"/>
                </a:xfrm>
                <a:prstGeom prst="rect">
                  <a:avLst/>
                </a:prstGeom>
              </p:spPr>
            </p:pic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60B6B44C-880F-48F9-9587-53239AE3D59D}"/>
                    </a:ext>
                  </a:extLst>
                </p:cNvPr>
                <p:cNvSpPr txBox="1"/>
                <p:nvPr/>
              </p:nvSpPr>
              <p:spPr>
                <a:xfrm>
                  <a:off x="638880" y="2395250"/>
                  <a:ext cx="2481421" cy="7308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LEMBAGA</a:t>
                  </a:r>
                </a:p>
                <a:p>
                  <a:r>
                    <a:rPr lang="en-US" sz="1000" b="1" dirty="0"/>
                    <a:t>PEMBIAYAAN</a:t>
                  </a:r>
                </a:p>
                <a:p>
                  <a:endParaRPr lang="id-ID" sz="1000" b="1" dirty="0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88BD9A39-7B9B-43C0-A439-7D768A28A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624" y="3636089"/>
                <a:ext cx="731473" cy="767185"/>
              </a:xfrm>
              <a:prstGeom prst="rect">
                <a:avLst/>
              </a:prstGeom>
            </p:spPr>
          </p:pic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C04CAA1-BBE9-4281-B87B-33ACC093E782}"/>
                  </a:ext>
                </a:extLst>
              </p:cNvPr>
              <p:cNvSpPr/>
              <p:nvPr/>
            </p:nvSpPr>
            <p:spPr>
              <a:xfrm>
                <a:off x="2824493" y="4888072"/>
                <a:ext cx="341931" cy="34193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1</a:t>
                </a:r>
              </a:p>
            </p:txBody>
          </p:sp>
          <p:cxnSp>
            <p:nvCxnSpPr>
              <p:cNvPr id="106" name="Elbow Connector 52">
                <a:extLst>
                  <a:ext uri="{FF2B5EF4-FFF2-40B4-BE49-F238E27FC236}">
                    <a16:creationId xmlns:a16="http://schemas.microsoft.com/office/drawing/2014/main" id="{651E3F1D-6003-4D03-A32E-B0EACF16CF6A}"/>
                  </a:ext>
                </a:extLst>
              </p:cNvPr>
              <p:cNvCxnSpPr>
                <a:endCxn id="104" idx="2"/>
              </p:cNvCxnSpPr>
              <p:nvPr/>
            </p:nvCxnSpPr>
            <p:spPr>
              <a:xfrm rot="10800000">
                <a:off x="3324361" y="4403274"/>
                <a:ext cx="1331791" cy="1222509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Elbow Connector 53">
                <a:extLst>
                  <a:ext uri="{FF2B5EF4-FFF2-40B4-BE49-F238E27FC236}">
                    <a16:creationId xmlns:a16="http://schemas.microsoft.com/office/drawing/2014/main" id="{DEC51DE6-5A7D-4230-B6BC-6B70965C0A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388876" y="2008378"/>
                <a:ext cx="1368000" cy="1548000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0CAE08A-5CAD-4C19-B8BA-B84A03137CBC}"/>
                  </a:ext>
                </a:extLst>
              </p:cNvPr>
              <p:cNvSpPr txBox="1"/>
              <p:nvPr/>
            </p:nvSpPr>
            <p:spPr>
              <a:xfrm>
                <a:off x="2188451" y="2561086"/>
                <a:ext cx="1085204" cy="60016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r"/>
                <a:r>
                  <a:rPr lang="id-ID" sz="1100" i="1" dirty="0">
                    <a:solidFill>
                      <a:srgbClr val="FF0000"/>
                    </a:solidFill>
                  </a:rPr>
                  <a:t>Memfasilitasi akses ke perbankan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AF74F12-8FCC-4D5D-9465-76142A011595}"/>
                  </a:ext>
                </a:extLst>
              </p:cNvPr>
              <p:cNvSpPr/>
              <p:nvPr/>
            </p:nvSpPr>
            <p:spPr>
              <a:xfrm>
                <a:off x="2792784" y="2210181"/>
                <a:ext cx="341931" cy="34193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2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ED78E18-0F35-42A5-B7C4-79EF62B1B754}"/>
                  </a:ext>
                </a:extLst>
              </p:cNvPr>
              <p:cNvCxnSpPr/>
              <p:nvPr/>
            </p:nvCxnSpPr>
            <p:spPr>
              <a:xfrm flipH="1" flipV="1">
                <a:off x="4879540" y="2891292"/>
                <a:ext cx="27211" cy="233871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E879C1A-D81D-4D3F-8B09-C283C94B0D33}"/>
                  </a:ext>
                </a:extLst>
              </p:cNvPr>
              <p:cNvSpPr/>
              <p:nvPr/>
            </p:nvSpPr>
            <p:spPr>
              <a:xfrm>
                <a:off x="4311608" y="4054866"/>
                <a:ext cx="341931" cy="3419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5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FA556C6-2817-41B3-8FDA-636AF9550B43}"/>
                  </a:ext>
                </a:extLst>
              </p:cNvPr>
              <p:cNvSpPr txBox="1"/>
              <p:nvPr/>
            </p:nvSpPr>
            <p:spPr>
              <a:xfrm>
                <a:off x="3804231" y="4403274"/>
                <a:ext cx="1085204" cy="4308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r"/>
                <a:r>
                  <a:rPr lang="id-ID" sz="1100" i="1" dirty="0"/>
                  <a:t>Pengajuan kredit (KUR)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EFF9F8A-3E6F-47C7-90E5-F123167970BE}"/>
                  </a:ext>
                </a:extLst>
              </p:cNvPr>
              <p:cNvCxnSpPr>
                <a:endCxn id="96" idx="0"/>
              </p:cNvCxnSpPr>
              <p:nvPr/>
            </p:nvCxnSpPr>
            <p:spPr>
              <a:xfrm>
                <a:off x="5115504" y="2874378"/>
                <a:ext cx="20219" cy="242012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9DA5EFE-3A06-4A4C-B2A1-7872CD1D77D0}"/>
                  </a:ext>
                </a:extLst>
              </p:cNvPr>
              <p:cNvSpPr/>
              <p:nvPr/>
            </p:nvSpPr>
            <p:spPr>
              <a:xfrm>
                <a:off x="5197541" y="3479517"/>
                <a:ext cx="341931" cy="3419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6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40A052B-A2DE-48E1-9F20-F76C84A322F0}"/>
                  </a:ext>
                </a:extLst>
              </p:cNvPr>
              <p:cNvSpPr txBox="1"/>
              <p:nvPr/>
            </p:nvSpPr>
            <p:spPr>
              <a:xfrm rot="16200000">
                <a:off x="4940473" y="3978891"/>
                <a:ext cx="1131643" cy="73786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id-ID" sz="1100" i="1" dirty="0"/>
                  <a:t>Survei, persetujuan, akad dan pencairan</a:t>
                </a:r>
              </a:p>
            </p:txBody>
          </p:sp>
          <p:cxnSp>
            <p:nvCxnSpPr>
              <p:cNvPr id="116" name="Elbow Connector 63">
                <a:extLst>
                  <a:ext uri="{FF2B5EF4-FFF2-40B4-BE49-F238E27FC236}">
                    <a16:creationId xmlns:a16="http://schemas.microsoft.com/office/drawing/2014/main" id="{F7CD161D-A4DE-40FD-B72F-0FF6CB9A8DD8}"/>
                  </a:ext>
                </a:extLst>
              </p:cNvPr>
              <p:cNvCxnSpPr/>
              <p:nvPr/>
            </p:nvCxnSpPr>
            <p:spPr>
              <a:xfrm>
                <a:off x="5296276" y="2082556"/>
                <a:ext cx="3528000" cy="1116000"/>
              </a:xfrm>
              <a:prstGeom prst="bentConnector3">
                <a:avLst>
                  <a:gd name="adj1" fmla="val 100299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45DED4A-2AD3-4262-A4E2-C8600FB91049}"/>
                  </a:ext>
                </a:extLst>
              </p:cNvPr>
              <p:cNvSpPr/>
              <p:nvPr/>
            </p:nvSpPr>
            <p:spPr>
              <a:xfrm>
                <a:off x="8254749" y="1901966"/>
                <a:ext cx="341931" cy="3419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</a:t>
                </a:r>
                <a:endParaRPr lang="id-ID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8" name="Elbow Connector 65">
                <a:extLst>
                  <a:ext uri="{FF2B5EF4-FFF2-40B4-BE49-F238E27FC236}">
                    <a16:creationId xmlns:a16="http://schemas.microsoft.com/office/drawing/2014/main" id="{BBD699C6-2565-473D-B628-6F4D13F74783}"/>
                  </a:ext>
                </a:extLst>
              </p:cNvPr>
              <p:cNvCxnSpPr/>
              <p:nvPr/>
            </p:nvCxnSpPr>
            <p:spPr>
              <a:xfrm rot="5400000">
                <a:off x="6806075" y="3640518"/>
                <a:ext cx="1178246" cy="2859123"/>
              </a:xfrm>
              <a:prstGeom prst="bentConnector2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E80B823-C6A8-4B4D-8BDC-768CE0557D63}"/>
                  </a:ext>
                </a:extLst>
              </p:cNvPr>
              <p:cNvSpPr/>
              <p:nvPr/>
            </p:nvSpPr>
            <p:spPr>
              <a:xfrm>
                <a:off x="8228219" y="5251295"/>
                <a:ext cx="341931" cy="3419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id-ID" dirty="0"/>
              </a:p>
            </p:txBody>
          </p:sp>
          <p:cxnSp>
            <p:nvCxnSpPr>
              <p:cNvPr id="120" name="Elbow Connector 67">
                <a:extLst>
                  <a:ext uri="{FF2B5EF4-FFF2-40B4-BE49-F238E27FC236}">
                    <a16:creationId xmlns:a16="http://schemas.microsoft.com/office/drawing/2014/main" id="{1C5AC610-625D-4652-9799-DACC05EFC9A3}"/>
                  </a:ext>
                </a:extLst>
              </p:cNvPr>
              <p:cNvCxnSpPr/>
              <p:nvPr/>
            </p:nvCxnSpPr>
            <p:spPr>
              <a:xfrm flipV="1">
                <a:off x="5955361" y="4480955"/>
                <a:ext cx="3024000" cy="1368000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BA692EB-C7EA-479F-B56D-C728ED140D61}"/>
                  </a:ext>
                </a:extLst>
              </p:cNvPr>
              <p:cNvSpPr/>
              <p:nvPr/>
            </p:nvSpPr>
            <p:spPr>
              <a:xfrm>
                <a:off x="8252074" y="5900364"/>
                <a:ext cx="442062" cy="44673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10</a:t>
                </a:r>
                <a:endParaRPr lang="id-ID" sz="1600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4213103-3C5F-4AF3-8FCB-F77590252F03}"/>
                  </a:ext>
                </a:extLst>
              </p:cNvPr>
              <p:cNvSpPr txBox="1"/>
              <p:nvPr/>
            </p:nvSpPr>
            <p:spPr>
              <a:xfrm>
                <a:off x="6155963" y="5878922"/>
                <a:ext cx="2072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200" dirty="0">
                    <a:solidFill>
                      <a:schemeClr val="accent2"/>
                    </a:solidFill>
                  </a:rPr>
                  <a:t>Pendampingan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2"/>
                    </a:solidFill>
                  </a:rPr>
                  <a:t>teknis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accent2"/>
                    </a:solidFill>
                  </a:rPr>
                  <a:t>usaha</a:t>
                </a:r>
                <a:endParaRPr lang="id-ID" sz="1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49ADAFF7-D307-44E9-882B-2A044A369622}"/>
                  </a:ext>
                </a:extLst>
              </p:cNvPr>
              <p:cNvCxnSpPr/>
              <p:nvPr/>
            </p:nvCxnSpPr>
            <p:spPr>
              <a:xfrm flipV="1">
                <a:off x="6142201" y="4446105"/>
                <a:ext cx="2256982" cy="87607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5C1DA02-94F9-48EE-B8B4-9727291766F8}"/>
                  </a:ext>
                </a:extLst>
              </p:cNvPr>
              <p:cNvSpPr/>
              <p:nvPr/>
            </p:nvSpPr>
            <p:spPr>
              <a:xfrm rot="20446222">
                <a:off x="6346779" y="5205744"/>
                <a:ext cx="523677" cy="3419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400" dirty="0"/>
                  <a:t>1</a:t>
                </a:r>
                <a:r>
                  <a:rPr lang="en-US" sz="1400" dirty="0"/>
                  <a:t>1</a:t>
                </a:r>
                <a:endParaRPr lang="id-ID" sz="1400" dirty="0"/>
              </a:p>
            </p:txBody>
          </p:sp>
          <p:cxnSp>
            <p:nvCxnSpPr>
              <p:cNvPr id="125" name="Elbow Connector 72">
                <a:extLst>
                  <a:ext uri="{FF2B5EF4-FFF2-40B4-BE49-F238E27FC236}">
                    <a16:creationId xmlns:a16="http://schemas.microsoft.com/office/drawing/2014/main" id="{C819F458-76F0-45E0-A0BD-00899A43845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303328" y="1856774"/>
                <a:ext cx="3823343" cy="1332000"/>
              </a:xfrm>
              <a:prstGeom prst="bentConnector4">
                <a:avLst>
                  <a:gd name="adj1" fmla="val 222"/>
                  <a:gd name="adj2" fmla="val 11797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90F7417-F6AC-4969-84C8-57FFAF980EEA}"/>
                  </a:ext>
                </a:extLst>
              </p:cNvPr>
              <p:cNvSpPr/>
              <p:nvPr/>
            </p:nvSpPr>
            <p:spPr>
              <a:xfrm>
                <a:off x="8827154" y="1438279"/>
                <a:ext cx="528695" cy="40179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400" b="1" dirty="0"/>
                  <a:t>1</a:t>
                </a:r>
                <a:r>
                  <a:rPr lang="en-US" sz="1400" b="1" dirty="0"/>
                  <a:t>2</a:t>
                </a:r>
                <a:endParaRPr lang="id-ID" sz="1400" b="1" dirty="0"/>
              </a:p>
            </p:txBody>
          </p:sp>
          <p:cxnSp>
            <p:nvCxnSpPr>
              <p:cNvPr id="127" name="Elbow Connector 74">
                <a:extLst>
                  <a:ext uri="{FF2B5EF4-FFF2-40B4-BE49-F238E27FC236}">
                    <a16:creationId xmlns:a16="http://schemas.microsoft.com/office/drawing/2014/main" id="{963EAACF-5665-4009-905F-07C933E66F0F}"/>
                  </a:ext>
                </a:extLst>
              </p:cNvPr>
              <p:cNvCxnSpPr/>
              <p:nvPr/>
            </p:nvCxnSpPr>
            <p:spPr>
              <a:xfrm rot="5400000">
                <a:off x="3043860" y="3781684"/>
                <a:ext cx="3276000" cy="170051"/>
              </a:xfrm>
              <a:prstGeom prst="bentConnector4">
                <a:avLst>
                  <a:gd name="adj1" fmla="val -379"/>
                  <a:gd name="adj2" fmla="val 560687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50C0884-35B8-45ED-91A8-4E026209F68C}"/>
                  </a:ext>
                </a:extLst>
              </p:cNvPr>
              <p:cNvSpPr/>
              <p:nvPr/>
            </p:nvSpPr>
            <p:spPr>
              <a:xfrm>
                <a:off x="3551477" y="2860227"/>
                <a:ext cx="528695" cy="40179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400" b="1" dirty="0"/>
                  <a:t>12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37A8052-7AD0-4CD7-87F1-6724E83B88F6}"/>
                  </a:ext>
                </a:extLst>
              </p:cNvPr>
              <p:cNvSpPr txBox="1"/>
              <p:nvPr/>
            </p:nvSpPr>
            <p:spPr>
              <a:xfrm>
                <a:off x="3788044" y="3263825"/>
                <a:ext cx="846519" cy="49248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id-ID" sz="1100" i="1" dirty="0">
                    <a:solidFill>
                      <a:schemeClr val="accent2">
                        <a:lumMod val="75000"/>
                      </a:schemeClr>
                    </a:solidFill>
                  </a:rPr>
                  <a:t>Pembayaran keuntungan </a:t>
                </a:r>
                <a:r>
                  <a:rPr lang="en-US" sz="1100" i="1" dirty="0" err="1">
                    <a:solidFill>
                      <a:schemeClr val="accent2">
                        <a:lumMod val="75000"/>
                      </a:schemeClr>
                    </a:solidFill>
                  </a:rPr>
                  <a:t>Mitra</a:t>
                </a:r>
                <a:endParaRPr lang="id-ID" sz="1100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0D1F1ED-64B1-4E35-9352-E9CA740F8933}"/>
                  </a:ext>
                </a:extLst>
              </p:cNvPr>
              <p:cNvSpPr txBox="1"/>
              <p:nvPr/>
            </p:nvSpPr>
            <p:spPr>
              <a:xfrm rot="20351371">
                <a:off x="6690376" y="4245990"/>
                <a:ext cx="17155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/>
                  <a:t>Perjanjian Kerjasama (PKS)</a:t>
                </a:r>
                <a:endParaRPr lang="id-ID" sz="1100" dirty="0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8DACABB8-E0B1-4AB2-AFD9-E0CF8128854E}"/>
                  </a:ext>
                </a:extLst>
              </p:cNvPr>
              <p:cNvCxnSpPr/>
              <p:nvPr/>
            </p:nvCxnSpPr>
            <p:spPr>
              <a:xfrm flipV="1">
                <a:off x="6099926" y="4249369"/>
                <a:ext cx="2256982" cy="876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B6F2B7AC-DAC7-4008-AA89-093FFBAD0041}"/>
                  </a:ext>
                </a:extLst>
              </p:cNvPr>
              <p:cNvSpPr/>
              <p:nvPr/>
            </p:nvSpPr>
            <p:spPr>
              <a:xfrm rot="20313142">
                <a:off x="6396339" y="4578899"/>
                <a:ext cx="341931" cy="3419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4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808D4B-D858-431C-B3A6-1993C712BD90}"/>
                  </a:ext>
                </a:extLst>
              </p:cNvPr>
              <p:cNvSpPr/>
              <p:nvPr/>
            </p:nvSpPr>
            <p:spPr>
              <a:xfrm>
                <a:off x="6550538" y="3169474"/>
                <a:ext cx="341931" cy="3419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3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13E14C5-3685-4130-8E95-A7AD08A09EE4}"/>
                  </a:ext>
                </a:extLst>
              </p:cNvPr>
              <p:cNvSpPr txBox="1"/>
              <p:nvPr/>
            </p:nvSpPr>
            <p:spPr>
              <a:xfrm>
                <a:off x="6545411" y="2742564"/>
                <a:ext cx="437971" cy="248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rtlCol="0">
                <a:spAutoFit/>
              </a:bodyPr>
              <a:lstStyle/>
              <a:p>
                <a:pPr algn="ctr"/>
                <a:r>
                  <a:rPr lang="id-ID" sz="1600" i="1" dirty="0"/>
                  <a:t>MoU</a:t>
                </a: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E46EB569-F2EB-4424-8E48-AE1F7DDAB9AD}"/>
                  </a:ext>
                </a:extLst>
              </p:cNvPr>
              <p:cNvCxnSpPr/>
              <p:nvPr/>
            </p:nvCxnSpPr>
            <p:spPr>
              <a:xfrm>
                <a:off x="5670016" y="2417684"/>
                <a:ext cx="696351" cy="2900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DB3F32F5-95EB-41D4-8DE9-7238C394839C}"/>
                  </a:ext>
                </a:extLst>
              </p:cNvPr>
              <p:cNvCxnSpPr/>
              <p:nvPr/>
            </p:nvCxnSpPr>
            <p:spPr>
              <a:xfrm flipH="1" flipV="1">
                <a:off x="7122634" y="3098773"/>
                <a:ext cx="1141304" cy="455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7" name="Picture 2" descr="http://pluspng.com/img-png/png-petani--240.png">
                <a:extLst>
                  <a:ext uri="{FF2B5EF4-FFF2-40B4-BE49-F238E27FC236}">
                    <a16:creationId xmlns:a16="http://schemas.microsoft.com/office/drawing/2014/main" id="{1BF8F288-7022-4C1F-AB1A-BF96E042C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4167" b="90000" l="14583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229" y="5114543"/>
                <a:ext cx="586880" cy="586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F640EDF-288F-4CFD-AEE5-2214537F582B}"/>
                  </a:ext>
                </a:extLst>
              </p:cNvPr>
              <p:cNvSpPr txBox="1"/>
              <p:nvPr/>
            </p:nvSpPr>
            <p:spPr>
              <a:xfrm>
                <a:off x="4652509" y="6078214"/>
                <a:ext cx="1379316" cy="626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err="1"/>
                  <a:t>Kelompok</a:t>
                </a:r>
                <a:r>
                  <a:rPr lang="en-US" sz="1000" b="1" dirty="0"/>
                  <a:t> </a:t>
                </a:r>
                <a:r>
                  <a:rPr lang="en-US" sz="1000" b="1" dirty="0" err="1"/>
                  <a:t>Peternak</a:t>
                </a:r>
                <a:r>
                  <a:rPr lang="en-US" sz="1000" b="1" dirty="0"/>
                  <a:t>/ UMKM/</a:t>
                </a:r>
                <a:r>
                  <a:rPr lang="en-US" sz="1000" b="1" dirty="0" err="1"/>
                  <a:t>Peternak</a:t>
                </a:r>
                <a:r>
                  <a:rPr lang="en-US" sz="1000" b="1" dirty="0"/>
                  <a:t> </a:t>
                </a:r>
                <a:r>
                  <a:rPr lang="en-US" sz="1000" b="1" dirty="0" err="1"/>
                  <a:t>Perorangan</a:t>
                </a:r>
                <a:r>
                  <a:rPr lang="en-US" sz="1000" b="1" dirty="0"/>
                  <a:t>/</a:t>
                </a:r>
                <a:r>
                  <a:rPr lang="en-US" sz="1000" b="1" dirty="0" err="1"/>
                  <a:t>Koperrasi</a:t>
                </a:r>
                <a:r>
                  <a:rPr lang="en-US" sz="1000" b="1" dirty="0"/>
                  <a:t> </a:t>
                </a:r>
                <a:r>
                  <a:rPr lang="en-US" sz="1000" b="1" dirty="0" err="1"/>
                  <a:t>Pesantren</a:t>
                </a:r>
                <a:endParaRPr lang="id-ID" sz="1000" b="1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1592A7-FA71-40BA-8AF7-82E758718AC1}"/>
                </a:ext>
              </a:extLst>
            </p:cNvPr>
            <p:cNvGrpSpPr/>
            <p:nvPr/>
          </p:nvGrpSpPr>
          <p:grpSpPr>
            <a:xfrm>
              <a:off x="4254761" y="5932236"/>
              <a:ext cx="829610" cy="533399"/>
              <a:chOff x="6185339" y="2215351"/>
              <a:chExt cx="888705" cy="622149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5BD30C27-FB9F-46F9-BEC0-754D8BF70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339" y="2215351"/>
                <a:ext cx="550830" cy="577775"/>
              </a:xfrm>
              <a:prstGeom prst="rect">
                <a:avLst/>
              </a:prstGeom>
            </p:spPr>
          </p:pic>
          <p:pic>
            <p:nvPicPr>
              <p:cNvPr id="97" name="Picture 2" descr="Hasil gambar untuk gambar telur ayam">
                <a:extLst>
                  <a:ext uri="{FF2B5EF4-FFF2-40B4-BE49-F238E27FC236}">
                    <a16:creationId xmlns:a16="http://schemas.microsoft.com/office/drawing/2014/main" id="{DBFADFD3-B077-493F-A4A8-7329821965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5773" y="2530667"/>
                <a:ext cx="408271" cy="3068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" name="Picture 2" descr="Poultry - Widodo Makmur Perkasa">
              <a:extLst>
                <a:ext uri="{FF2B5EF4-FFF2-40B4-BE49-F238E27FC236}">
                  <a16:creationId xmlns:a16="http://schemas.microsoft.com/office/drawing/2014/main" id="{7B8E39D3-2FB4-489C-BE77-3C4C0E136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691" y="3679993"/>
              <a:ext cx="1550955" cy="96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Pengertian Bank Secara Umum dan Menurut Para Ahli [Lengkap]">
              <a:extLst>
                <a:ext uri="{FF2B5EF4-FFF2-40B4-BE49-F238E27FC236}">
                  <a16:creationId xmlns:a16="http://schemas.microsoft.com/office/drawing/2014/main" id="{6568F589-4273-4E68-9AC1-AEC89EAB5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867" b="89503" l="9712" r="8992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607" y="1684007"/>
              <a:ext cx="928515" cy="60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04E301-29DA-43B4-AB82-8371041286E9}"/>
                </a:ext>
              </a:extLst>
            </p:cNvPr>
            <p:cNvCxnSpPr>
              <a:endCxn id="137" idx="0"/>
            </p:cNvCxnSpPr>
            <p:nvPr/>
          </p:nvCxnSpPr>
          <p:spPr>
            <a:xfrm flipH="1">
              <a:off x="5178954" y="3003602"/>
              <a:ext cx="2713" cy="270933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286A06-C375-483E-8F22-E79287A7BDA4}"/>
                </a:ext>
              </a:extLst>
            </p:cNvPr>
            <p:cNvSpPr txBox="1"/>
            <p:nvPr/>
          </p:nvSpPr>
          <p:spPr>
            <a:xfrm>
              <a:off x="5198010" y="3880193"/>
              <a:ext cx="1379058" cy="43088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100" i="1" dirty="0"/>
                <a:t>Pembangunan </a:t>
              </a:r>
              <a:r>
                <a:rPr lang="en-US" sz="1100" i="1" dirty="0" err="1"/>
                <a:t>Fasilitas</a:t>
              </a:r>
              <a:r>
                <a:rPr lang="en-US" sz="1100" i="1" dirty="0"/>
                <a:t> Kandang</a:t>
              </a:r>
              <a:endParaRPr lang="id-ID" sz="1100" i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71C1A4-5BAD-419A-9D0D-3909406ABACE}"/>
                </a:ext>
              </a:extLst>
            </p:cNvPr>
            <p:cNvSpPr/>
            <p:nvPr/>
          </p:nvSpPr>
          <p:spPr>
            <a:xfrm>
              <a:off x="5288120" y="4365004"/>
              <a:ext cx="434520" cy="4166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bg1"/>
                  </a:solidFill>
                </a:rPr>
                <a:t>7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4E489CC-F3D2-4241-A4F0-276C89F6E85C}"/>
                </a:ext>
              </a:extLst>
            </p:cNvPr>
            <p:cNvGrpSpPr/>
            <p:nvPr/>
          </p:nvGrpSpPr>
          <p:grpSpPr>
            <a:xfrm>
              <a:off x="4245528" y="6506125"/>
              <a:ext cx="1190808" cy="380636"/>
              <a:chOff x="1427520" y="3777318"/>
              <a:chExt cx="8540330" cy="270714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D248BC3-D4FB-4AF7-8CE7-47E6B3D86031}"/>
                  </a:ext>
                </a:extLst>
              </p:cNvPr>
              <p:cNvGrpSpPr/>
              <p:nvPr/>
            </p:nvGrpSpPr>
            <p:grpSpPr>
              <a:xfrm>
                <a:off x="1427520" y="3780631"/>
                <a:ext cx="2130531" cy="2703833"/>
                <a:chOff x="1751187" y="4161659"/>
                <a:chExt cx="1551452" cy="196893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F262B41-01B6-4564-BF1C-13826BA91113}"/>
                    </a:ext>
                  </a:extLst>
                </p:cNvPr>
                <p:cNvSpPr/>
                <p:nvPr/>
              </p:nvSpPr>
              <p:spPr>
                <a:xfrm rot="12600000">
                  <a:off x="2850171" y="5225117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FE9FF48-BC24-4761-8628-22DE7078AECB}"/>
                    </a:ext>
                  </a:extLst>
                </p:cNvPr>
                <p:cNvSpPr/>
                <p:nvPr/>
              </p:nvSpPr>
              <p:spPr>
                <a:xfrm rot="9000000" flipH="1">
                  <a:off x="2184013" y="5217569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D2A3277-5EA8-4703-8301-4B311F8BB99E}"/>
                    </a:ext>
                  </a:extLst>
                </p:cNvPr>
                <p:cNvSpPr/>
                <p:nvPr/>
              </p:nvSpPr>
              <p:spPr>
                <a:xfrm rot="5400000">
                  <a:off x="2514337" y="4135147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7CA0EB8-CBF9-4D20-BE0C-44783576D46D}"/>
                    </a:ext>
                  </a:extLst>
                </p:cNvPr>
                <p:cNvSpPr/>
                <p:nvPr/>
              </p:nvSpPr>
              <p:spPr>
                <a:xfrm rot="5400000">
                  <a:off x="2514337" y="5181334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C309D413-C4DE-45BC-A3D4-05A35E7F5BB7}"/>
                    </a:ext>
                  </a:extLst>
                </p:cNvPr>
                <p:cNvSpPr/>
                <p:nvPr/>
              </p:nvSpPr>
              <p:spPr>
                <a:xfrm>
                  <a:off x="2956243" y="4565916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73FDC89-249C-4CC5-B9F3-D1ADBCCA0151}"/>
                    </a:ext>
                  </a:extLst>
                </p:cNvPr>
                <p:cNvSpPr/>
                <p:nvPr/>
              </p:nvSpPr>
              <p:spPr>
                <a:xfrm>
                  <a:off x="2073918" y="4571797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0AF08694-8FB9-449C-ADF3-86A767E781A0}"/>
                    </a:ext>
                  </a:extLst>
                </p:cNvPr>
                <p:cNvGrpSpPr/>
                <p:nvPr/>
              </p:nvGrpSpPr>
              <p:grpSpPr>
                <a:xfrm>
                  <a:off x="2110297" y="5195996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A67ED427-03FC-4DC2-AFF4-BDB11891BB94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177B49D-D5AB-476A-A24E-EE111D2B2B7F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00871B7E-D258-41A8-87AB-B595170A08F2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CA8DD156-E0F5-41F7-93A3-58E1CA150F60}"/>
                    </a:ext>
                  </a:extLst>
                </p:cNvPr>
                <p:cNvGrpSpPr/>
                <p:nvPr/>
              </p:nvGrpSpPr>
              <p:grpSpPr>
                <a:xfrm flipH="1">
                  <a:off x="2644630" y="5204034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22D20D8-B6E3-4B29-AA5F-AEE23F3BB454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728A564D-D5E4-4945-8755-190FE5E3FC1A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25B75E2E-2117-4707-B59C-7F11FD2B2968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56EBD4A4-D754-4F3D-A799-E21574447BA9}"/>
                    </a:ext>
                  </a:extLst>
                </p:cNvPr>
                <p:cNvSpPr/>
                <p:nvPr/>
              </p:nvSpPr>
              <p:spPr>
                <a:xfrm>
                  <a:off x="2015738" y="6027568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9" name="Trapezoid 78">
                  <a:extLst>
                    <a:ext uri="{FF2B5EF4-FFF2-40B4-BE49-F238E27FC236}">
                      <a16:creationId xmlns:a16="http://schemas.microsoft.com/office/drawing/2014/main" id="{D3345B90-DBB0-46EE-98D9-D639075B38BD}"/>
                    </a:ext>
                  </a:extLst>
                </p:cNvPr>
                <p:cNvSpPr/>
                <p:nvPr/>
              </p:nvSpPr>
              <p:spPr>
                <a:xfrm>
                  <a:off x="2891605" y="6029980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8394951-ED41-4847-8C9C-738127A2D644}"/>
                    </a:ext>
                  </a:extLst>
                </p:cNvPr>
                <p:cNvGrpSpPr/>
                <p:nvPr/>
              </p:nvGrpSpPr>
              <p:grpSpPr>
                <a:xfrm>
                  <a:off x="1751187" y="4161659"/>
                  <a:ext cx="1551452" cy="453213"/>
                  <a:chOff x="1159812" y="3976469"/>
                  <a:chExt cx="2187910" cy="639137"/>
                </a:xfrm>
              </p:grpSpPr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08ECA481-9993-4AA9-9A62-D682A8B76880}"/>
                      </a:ext>
                    </a:extLst>
                  </p:cNvPr>
                  <p:cNvSpPr/>
                  <p:nvPr/>
                </p:nvSpPr>
                <p:spPr>
                  <a:xfrm rot="9000000" flipH="1">
                    <a:off x="2112546" y="4087409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FE4F2BD0-17CA-4EC6-A6BD-510A882E242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2378433" y="4087411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A1E4C9C5-0EC9-47A2-A5F8-A1E83200053D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756647" y="3886511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DDF65F-7593-413F-A641-4ED3B98D2EC9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1725735" y="3886510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DD8DF03F-1D95-422D-8502-766B08F4D071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328995" y="4101163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A47D7CBF-5510-4E08-8158-E0F61246EFA2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148709" y="4104036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28131DFC-102B-44B1-A103-A7DF974CF0EF}"/>
                      </a:ext>
                    </a:extLst>
                  </p:cNvPr>
                  <p:cNvSpPr/>
                  <p:nvPr/>
                </p:nvSpPr>
                <p:spPr>
                  <a:xfrm>
                    <a:off x="2236787" y="3976469"/>
                    <a:ext cx="36000" cy="61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1B53B90-489F-4BE9-A2A1-8317429FEEE5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006154" y="3854986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8BE9638-7A99-4316-ADF8-6D1C82E4BB90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463957" y="3853229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F3B67E7-64EC-470C-9A40-99AA8253ADF8}"/>
                  </a:ext>
                </a:extLst>
              </p:cNvPr>
              <p:cNvGrpSpPr/>
              <p:nvPr/>
            </p:nvGrpSpPr>
            <p:grpSpPr>
              <a:xfrm>
                <a:off x="4552684" y="3780631"/>
                <a:ext cx="2130531" cy="2703833"/>
                <a:chOff x="1751187" y="4161659"/>
                <a:chExt cx="1551452" cy="196893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3E62179-B96B-4ED8-9E70-67A4518421AC}"/>
                    </a:ext>
                  </a:extLst>
                </p:cNvPr>
                <p:cNvSpPr/>
                <p:nvPr/>
              </p:nvSpPr>
              <p:spPr>
                <a:xfrm rot="12600000">
                  <a:off x="2850171" y="5225117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BEED44A-4B8D-4F20-AF52-17E5EACD7C78}"/>
                    </a:ext>
                  </a:extLst>
                </p:cNvPr>
                <p:cNvSpPr/>
                <p:nvPr/>
              </p:nvSpPr>
              <p:spPr>
                <a:xfrm rot="9000000" flipH="1">
                  <a:off x="2184013" y="5217569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96B1DCE-91E6-4C81-8D97-1B99FD14F977}"/>
                    </a:ext>
                  </a:extLst>
                </p:cNvPr>
                <p:cNvSpPr/>
                <p:nvPr/>
              </p:nvSpPr>
              <p:spPr>
                <a:xfrm rot="5400000">
                  <a:off x="2514337" y="4135147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944B571-2C5A-4FE0-86EF-9E149F5BA681}"/>
                    </a:ext>
                  </a:extLst>
                </p:cNvPr>
                <p:cNvSpPr/>
                <p:nvPr/>
              </p:nvSpPr>
              <p:spPr>
                <a:xfrm rot="5400000">
                  <a:off x="2514337" y="5181334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62A380F-774B-4FD0-8F81-F2E9CAB39D18}"/>
                    </a:ext>
                  </a:extLst>
                </p:cNvPr>
                <p:cNvSpPr/>
                <p:nvPr/>
              </p:nvSpPr>
              <p:spPr>
                <a:xfrm>
                  <a:off x="2956243" y="4565916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36004D0-EC06-4C78-A21D-D9D00E59D84C}"/>
                    </a:ext>
                  </a:extLst>
                </p:cNvPr>
                <p:cNvSpPr/>
                <p:nvPr/>
              </p:nvSpPr>
              <p:spPr>
                <a:xfrm>
                  <a:off x="2073918" y="4571797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8879B38D-0B1C-420B-9970-293841B4CEB3}"/>
                    </a:ext>
                  </a:extLst>
                </p:cNvPr>
                <p:cNvGrpSpPr/>
                <p:nvPr/>
              </p:nvGrpSpPr>
              <p:grpSpPr>
                <a:xfrm>
                  <a:off x="2110297" y="5195996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E5C2D45-2DBF-4C05-BD55-84B0073B95B6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3D8F3AD1-B13B-4A3A-8988-A682B9E7FAFD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970AFA1D-786A-494B-871F-2E1473D4B3FA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8DF4CF19-DCA6-4A2F-9E5A-474667943364}"/>
                    </a:ext>
                  </a:extLst>
                </p:cNvPr>
                <p:cNvGrpSpPr/>
                <p:nvPr/>
              </p:nvGrpSpPr>
              <p:grpSpPr>
                <a:xfrm flipH="1">
                  <a:off x="2644630" y="5204034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9613DCC-713C-446A-A01B-E4185C60E5CA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3256291B-942E-4072-AF7C-96BD02931342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3E0D578-8EDA-48A4-B604-BB164A6D380E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37BA04E4-0D32-4EA2-BD73-9CB80120F9F8}"/>
                    </a:ext>
                  </a:extLst>
                </p:cNvPr>
                <p:cNvSpPr/>
                <p:nvPr/>
              </p:nvSpPr>
              <p:spPr>
                <a:xfrm>
                  <a:off x="2015738" y="6027568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53" name="Trapezoid 52">
                  <a:extLst>
                    <a:ext uri="{FF2B5EF4-FFF2-40B4-BE49-F238E27FC236}">
                      <a16:creationId xmlns:a16="http://schemas.microsoft.com/office/drawing/2014/main" id="{2DAF4B79-704F-45E7-AD75-1E106786047A}"/>
                    </a:ext>
                  </a:extLst>
                </p:cNvPr>
                <p:cNvSpPr/>
                <p:nvPr/>
              </p:nvSpPr>
              <p:spPr>
                <a:xfrm>
                  <a:off x="2891605" y="6029980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BB4AF2F-58D1-4584-A436-3327D1CABC30}"/>
                    </a:ext>
                  </a:extLst>
                </p:cNvPr>
                <p:cNvGrpSpPr/>
                <p:nvPr/>
              </p:nvGrpSpPr>
              <p:grpSpPr>
                <a:xfrm>
                  <a:off x="1751187" y="4161659"/>
                  <a:ext cx="1551452" cy="453213"/>
                  <a:chOff x="1159812" y="3976469"/>
                  <a:chExt cx="2187910" cy="639137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E88C0D1-00BD-4A21-81FF-28F3FD735FB2}"/>
                      </a:ext>
                    </a:extLst>
                  </p:cNvPr>
                  <p:cNvSpPr/>
                  <p:nvPr/>
                </p:nvSpPr>
                <p:spPr>
                  <a:xfrm rot="9000000" flipH="1">
                    <a:off x="2112546" y="4087409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3344F2CA-E363-4B6A-BB8E-CC1AB36641C3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2378433" y="4087411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5065263-C925-4408-8CD0-05DB8E97A932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756647" y="3886511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BCB063CE-AE57-4245-A764-E20264984648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1725735" y="3886510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271FB83-B7FC-4B27-B267-1CF28ED69989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328995" y="4101163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4B856595-988D-4749-ABA4-5CD7E8841866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148709" y="4104036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A63304BB-0C34-430B-98E3-CBCE6D0E3E68}"/>
                      </a:ext>
                    </a:extLst>
                  </p:cNvPr>
                  <p:cNvSpPr/>
                  <p:nvPr/>
                </p:nvSpPr>
                <p:spPr>
                  <a:xfrm>
                    <a:off x="2236787" y="3976469"/>
                    <a:ext cx="36000" cy="61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EFD847FA-4DE9-4D34-8FC6-8B3FA2D4A683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006154" y="3854986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A135C11D-DE49-4C0A-9CCE-22E6D0C0DA6C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463957" y="3853229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841918B-189D-48DE-A5B5-018957337189}"/>
                  </a:ext>
                </a:extLst>
              </p:cNvPr>
              <p:cNvGrpSpPr/>
              <p:nvPr/>
            </p:nvGrpSpPr>
            <p:grpSpPr>
              <a:xfrm>
                <a:off x="7837319" y="3777318"/>
                <a:ext cx="2130531" cy="2703833"/>
                <a:chOff x="1751187" y="4161659"/>
                <a:chExt cx="1551452" cy="196893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72DA2E4-7CFE-440E-A262-7001834DD3CF}"/>
                    </a:ext>
                  </a:extLst>
                </p:cNvPr>
                <p:cNvSpPr/>
                <p:nvPr/>
              </p:nvSpPr>
              <p:spPr>
                <a:xfrm rot="12600000">
                  <a:off x="2850171" y="5225117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BE40740-48BB-4456-B9A6-BA53E22E472C}"/>
                    </a:ext>
                  </a:extLst>
                </p:cNvPr>
                <p:cNvSpPr/>
                <p:nvPr/>
              </p:nvSpPr>
              <p:spPr>
                <a:xfrm rot="9000000" flipH="1">
                  <a:off x="2184013" y="5217569"/>
                  <a:ext cx="25152" cy="4527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631FFF4-E54B-4B84-8B99-9171A0FD0187}"/>
                    </a:ext>
                  </a:extLst>
                </p:cNvPr>
                <p:cNvSpPr/>
                <p:nvPr/>
              </p:nvSpPr>
              <p:spPr>
                <a:xfrm rot="5400000">
                  <a:off x="2514337" y="4135147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F19634-2D4C-422A-8960-0E4C9613F976}"/>
                    </a:ext>
                  </a:extLst>
                </p:cNvPr>
                <p:cNvSpPr/>
                <p:nvPr/>
              </p:nvSpPr>
              <p:spPr>
                <a:xfrm rot="5400000">
                  <a:off x="2514337" y="5181334"/>
                  <a:ext cx="25152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C668AC7-623F-4557-A658-15CC556A32C2}"/>
                    </a:ext>
                  </a:extLst>
                </p:cNvPr>
                <p:cNvSpPr/>
                <p:nvPr/>
              </p:nvSpPr>
              <p:spPr>
                <a:xfrm>
                  <a:off x="2956243" y="4565916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0D0E268-4A76-4B3B-9D80-AA25F892AC08}"/>
                    </a:ext>
                  </a:extLst>
                </p:cNvPr>
                <p:cNvSpPr/>
                <p:nvPr/>
              </p:nvSpPr>
              <p:spPr>
                <a:xfrm>
                  <a:off x="2073918" y="4571797"/>
                  <a:ext cx="25152" cy="1464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BB557B0-6421-4226-88B8-3782A4426A97}"/>
                    </a:ext>
                  </a:extLst>
                </p:cNvPr>
                <p:cNvGrpSpPr/>
                <p:nvPr/>
              </p:nvGrpSpPr>
              <p:grpSpPr>
                <a:xfrm>
                  <a:off x="2110297" y="5195996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92611-20DD-43E0-8A88-2E58CA4ACC25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02DB3296-1BD5-4A3D-BE0F-616F3CB345A0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25D44E41-3C2F-4FB7-B0BC-D920BF76BD09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9F85621-372B-4DBE-B49C-08FB0F2AD797}"/>
                    </a:ext>
                  </a:extLst>
                </p:cNvPr>
                <p:cNvGrpSpPr/>
                <p:nvPr/>
              </p:nvGrpSpPr>
              <p:grpSpPr>
                <a:xfrm flipH="1">
                  <a:off x="2644630" y="5204034"/>
                  <a:ext cx="306603" cy="380497"/>
                  <a:chOff x="1561065" y="5693519"/>
                  <a:chExt cx="438837" cy="544601"/>
                </a:xfrm>
                <a:pattFill prst="smGrid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CA3EB1F-34DE-4922-B918-14CB06BF562B}"/>
                      </a:ext>
                    </a:extLst>
                  </p:cNvPr>
                  <p:cNvSpPr/>
                  <p:nvPr/>
                </p:nvSpPr>
                <p:spPr>
                  <a:xfrm>
                    <a:off x="1561065" y="569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806067B-8EE0-4A67-8A87-55282EE2818E}"/>
                      </a:ext>
                    </a:extLst>
                  </p:cNvPr>
                  <p:cNvSpPr/>
                  <p:nvPr/>
                </p:nvSpPr>
                <p:spPr>
                  <a:xfrm>
                    <a:off x="1679764" y="5873519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333F8A7-9467-49A5-82C7-DC523BD60D91}"/>
                      </a:ext>
                    </a:extLst>
                  </p:cNvPr>
                  <p:cNvSpPr/>
                  <p:nvPr/>
                </p:nvSpPr>
                <p:spPr>
                  <a:xfrm>
                    <a:off x="1783902" y="6058120"/>
                    <a:ext cx="216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26" name="Trapezoid 25">
                  <a:extLst>
                    <a:ext uri="{FF2B5EF4-FFF2-40B4-BE49-F238E27FC236}">
                      <a16:creationId xmlns:a16="http://schemas.microsoft.com/office/drawing/2014/main" id="{A3D16AB2-EA83-4C34-BB5C-4AE3256B4708}"/>
                    </a:ext>
                  </a:extLst>
                </p:cNvPr>
                <p:cNvSpPr/>
                <p:nvPr/>
              </p:nvSpPr>
              <p:spPr>
                <a:xfrm>
                  <a:off x="2015738" y="6027568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7" name="Trapezoid 26">
                  <a:extLst>
                    <a:ext uri="{FF2B5EF4-FFF2-40B4-BE49-F238E27FC236}">
                      <a16:creationId xmlns:a16="http://schemas.microsoft.com/office/drawing/2014/main" id="{02370D76-1D2D-4054-AE35-39EB76F48A70}"/>
                    </a:ext>
                  </a:extLst>
                </p:cNvPr>
                <p:cNvSpPr/>
                <p:nvPr/>
              </p:nvSpPr>
              <p:spPr>
                <a:xfrm>
                  <a:off x="2891605" y="6029980"/>
                  <a:ext cx="150913" cy="100609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2A270C0-5601-4B27-9150-1B92041082B9}"/>
                    </a:ext>
                  </a:extLst>
                </p:cNvPr>
                <p:cNvGrpSpPr/>
                <p:nvPr/>
              </p:nvGrpSpPr>
              <p:grpSpPr>
                <a:xfrm>
                  <a:off x="1751187" y="4161659"/>
                  <a:ext cx="1551452" cy="453213"/>
                  <a:chOff x="1159812" y="3976469"/>
                  <a:chExt cx="2187910" cy="639137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8DC4C11-755F-4A37-949E-FE46A384DBAC}"/>
                      </a:ext>
                    </a:extLst>
                  </p:cNvPr>
                  <p:cNvSpPr/>
                  <p:nvPr/>
                </p:nvSpPr>
                <p:spPr>
                  <a:xfrm rot="9000000" flipH="1">
                    <a:off x="2112546" y="4087409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DBFD813-AA07-48B1-9436-9D18CB667DEE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2378433" y="4087411"/>
                    <a:ext cx="25152" cy="528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3DC6298D-022A-4AAF-98EC-6366A68246F8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756647" y="3886511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F3EB331-82FC-4260-920F-0D2692A3B74D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1725735" y="3886510"/>
                    <a:ext cx="25152" cy="115699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25D4DD3A-66B4-41C6-98A6-34191FF4E09A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328995" y="4101163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CBCD091-F5C1-487F-A9C8-CFC39604D59E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148709" y="4104036"/>
                    <a:ext cx="25152" cy="2263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E0F483BC-AA08-4C4F-8D5B-A95578B0C935}"/>
                      </a:ext>
                    </a:extLst>
                  </p:cNvPr>
                  <p:cNvSpPr/>
                  <p:nvPr/>
                </p:nvSpPr>
                <p:spPr>
                  <a:xfrm>
                    <a:off x="2236787" y="3976469"/>
                    <a:ext cx="36000" cy="61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168319E9-6949-4FB9-98E9-4C33BAC61704}"/>
                      </a:ext>
                    </a:extLst>
                  </p:cNvPr>
                  <p:cNvSpPr/>
                  <p:nvPr/>
                </p:nvSpPr>
                <p:spPr>
                  <a:xfrm rot="14400000" flipH="1">
                    <a:off x="2006154" y="3854986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DAB056F-45BC-4306-9972-CDEF9DE446E0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2463957" y="3853229"/>
                    <a:ext cx="25152" cy="52819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0063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1">
            <a:extLst>
              <a:ext uri="{FF2B5EF4-FFF2-40B4-BE49-F238E27FC236}">
                <a16:creationId xmlns:a16="http://schemas.microsoft.com/office/drawing/2014/main" id="{C5B2E15B-5FC9-42FE-9AC9-FB5B625F6A42}"/>
              </a:ext>
            </a:extLst>
          </p:cNvPr>
          <p:cNvSpPr/>
          <p:nvPr/>
        </p:nvSpPr>
        <p:spPr>
          <a:xfrm>
            <a:off x="351489" y="163914"/>
            <a:ext cx="586047" cy="91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32A95-0A0A-4609-A6E7-205BFAC1D458}"/>
              </a:ext>
            </a:extLst>
          </p:cNvPr>
          <p:cNvSpPr txBox="1"/>
          <p:nvPr/>
        </p:nvSpPr>
        <p:spPr>
          <a:xfrm>
            <a:off x="1175846" y="297166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SKEMA KEMITRAAN</a:t>
            </a:r>
          </a:p>
          <a:p>
            <a:r>
              <a:rPr lang="en-US" b="1" dirty="0" err="1"/>
              <a:t>Penggemukan</a:t>
            </a:r>
            <a:r>
              <a:rPr lang="en-US" b="1" dirty="0"/>
              <a:t> </a:t>
            </a:r>
            <a:r>
              <a:rPr lang="en-US" b="1" dirty="0" err="1"/>
              <a:t>Sapi</a:t>
            </a:r>
            <a:endParaRPr lang="en-US" b="1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EBCD8A3-A02D-4EF8-B02F-C3D7BFF3CB9B}"/>
              </a:ext>
            </a:extLst>
          </p:cNvPr>
          <p:cNvGrpSpPr/>
          <p:nvPr/>
        </p:nvGrpSpPr>
        <p:grpSpPr>
          <a:xfrm>
            <a:off x="1302921" y="943497"/>
            <a:ext cx="9586157" cy="5836436"/>
            <a:chOff x="1175846" y="903998"/>
            <a:chExt cx="9586157" cy="5836436"/>
          </a:xfrm>
        </p:grpSpPr>
        <p:sp>
          <p:nvSpPr>
            <p:cNvPr id="141" name="object 65">
              <a:extLst>
                <a:ext uri="{FF2B5EF4-FFF2-40B4-BE49-F238E27FC236}">
                  <a16:creationId xmlns:a16="http://schemas.microsoft.com/office/drawing/2014/main" id="{72F2EFA1-E669-49EF-AF9C-2B0BFF626A45}"/>
                </a:ext>
              </a:extLst>
            </p:cNvPr>
            <p:cNvSpPr/>
            <p:nvPr/>
          </p:nvSpPr>
          <p:spPr>
            <a:xfrm>
              <a:off x="5073026" y="4931812"/>
              <a:ext cx="1080515" cy="6629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E7EA8E1-EDA1-46C7-8CF3-B52379469D5F}"/>
                </a:ext>
              </a:extLst>
            </p:cNvPr>
            <p:cNvGrpSpPr/>
            <p:nvPr/>
          </p:nvGrpSpPr>
          <p:grpSpPr>
            <a:xfrm>
              <a:off x="1175846" y="903998"/>
              <a:ext cx="9586157" cy="5836436"/>
              <a:chOff x="1175846" y="903998"/>
              <a:chExt cx="9586157" cy="583643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83DB842-2E66-47CB-814F-94AE125FD3F2}"/>
                  </a:ext>
                </a:extLst>
              </p:cNvPr>
              <p:cNvGrpSpPr/>
              <p:nvPr/>
            </p:nvGrpSpPr>
            <p:grpSpPr>
              <a:xfrm>
                <a:off x="1175846" y="903998"/>
                <a:ext cx="9586157" cy="5836436"/>
                <a:chOff x="610482" y="1232913"/>
                <a:chExt cx="9472435" cy="641735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054673-A865-4FF8-8B4B-D7F5B4DBE842}"/>
                    </a:ext>
                  </a:extLst>
                </p:cNvPr>
                <p:cNvGrpSpPr/>
                <p:nvPr/>
              </p:nvGrpSpPr>
              <p:grpSpPr>
                <a:xfrm>
                  <a:off x="610482" y="1232913"/>
                  <a:ext cx="9472435" cy="6417357"/>
                  <a:chOff x="2065661" y="1438279"/>
                  <a:chExt cx="7454020" cy="5266026"/>
                </a:xfrm>
              </p:grpSpPr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9BEDFD82-D8AE-413C-8478-1DF7B373566B}"/>
                      </a:ext>
                    </a:extLst>
                  </p:cNvPr>
                  <p:cNvSpPr txBox="1"/>
                  <p:nvPr/>
                </p:nvSpPr>
                <p:spPr>
                  <a:xfrm>
                    <a:off x="5781526" y="1715276"/>
                    <a:ext cx="243293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id-ID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Pembayaran </a:t>
                    </a:r>
                    <a:r>
                      <a:rPr lang="en-US" sz="1200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bahan</a:t>
                    </a:r>
                    <a:r>
                      <a: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baku</a:t>
                    </a:r>
                    <a:r>
                      <a:rPr lang="id-ID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atas perintah pembayaran dari </a:t>
                    </a:r>
                    <a:r>
                      <a:rPr lang="en-US" sz="1200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mitra</a:t>
                    </a:r>
                    <a:endParaRPr lang="id-ID" sz="1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44CA1F8-807D-414D-B8F2-BE802BB0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8965683" y="1940767"/>
                    <a:ext cx="553998" cy="1482745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>
                    <a:spAutoFit/>
                  </a:bodyPr>
                  <a:lstStyle/>
                  <a:p>
                    <a:r>
                      <a:rPr lang="id-ID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Pembayaran hasil penjualan</a:t>
                    </a: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92931C16-435E-4C5A-AB94-700F39A480F0}"/>
                      </a:ext>
                    </a:extLst>
                  </p:cNvPr>
                  <p:cNvSpPr txBox="1"/>
                  <p:nvPr/>
                </p:nvSpPr>
                <p:spPr>
                  <a:xfrm rot="20323490">
                    <a:off x="6891942" y="4722746"/>
                    <a:ext cx="1915063" cy="227303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r>
                      <a:rPr lang="id-ID" sz="1200" dirty="0">
                        <a:solidFill>
                          <a:srgbClr val="00B050"/>
                        </a:solidFill>
                      </a:rPr>
                      <a:t>Menjual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Hasil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Panen</a:t>
                    </a:r>
                    <a:endParaRPr lang="id-ID" sz="12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02178C60-27E2-408A-AFFF-31EE02B412F3}"/>
                      </a:ext>
                    </a:extLst>
                  </p:cNvPr>
                  <p:cNvSpPr txBox="1"/>
                  <p:nvPr/>
                </p:nvSpPr>
                <p:spPr>
                  <a:xfrm>
                    <a:off x="6142201" y="5280867"/>
                    <a:ext cx="2072256" cy="3788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id-ID" sz="1200" dirty="0">
                        <a:solidFill>
                          <a:srgbClr val="00B050"/>
                        </a:solidFill>
                      </a:rPr>
                      <a:t>Suplai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Bahan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 Baku </a:t>
                    </a:r>
                  </a:p>
                  <a:p>
                    <a:pPr algn="r"/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kebutuhan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peternak</a:t>
                    </a:r>
                    <a:endParaRPr lang="id-ID" sz="12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23F2FAD-2B41-4D22-88F5-6794C60EB043}"/>
                      </a:ext>
                    </a:extLst>
                  </p:cNvPr>
                  <p:cNvSpPr txBox="1"/>
                  <p:nvPr/>
                </p:nvSpPr>
                <p:spPr>
                  <a:xfrm>
                    <a:off x="2065661" y="5293099"/>
                    <a:ext cx="1186280" cy="214675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r"/>
                    <a:r>
                      <a:rPr lang="en-US" sz="1100" i="1" dirty="0" err="1">
                        <a:solidFill>
                          <a:srgbClr val="FF0000"/>
                        </a:solidFill>
                      </a:rPr>
                      <a:t>Seleksi</a:t>
                    </a:r>
                    <a:r>
                      <a:rPr lang="en-US" sz="1100" i="1" dirty="0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lang="en-US" sz="1100" i="1" dirty="0" err="1">
                        <a:solidFill>
                          <a:srgbClr val="FF0000"/>
                        </a:solidFill>
                      </a:rPr>
                      <a:t>Peternak</a:t>
                    </a:r>
                    <a:endParaRPr lang="id-ID" sz="1100" i="1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7DE9C38F-660A-4889-B4B2-F10F988F3F0C}"/>
                      </a:ext>
                    </a:extLst>
                  </p:cNvPr>
                  <p:cNvGrpSpPr/>
                  <p:nvPr/>
                </p:nvGrpSpPr>
                <p:grpSpPr>
                  <a:xfrm>
                    <a:off x="4838952" y="2187949"/>
                    <a:ext cx="1379316" cy="675354"/>
                    <a:chOff x="638880" y="1911154"/>
                    <a:chExt cx="2481421" cy="1214974"/>
                  </a:xfrm>
                </p:grpSpPr>
                <p:pic>
                  <p:nvPicPr>
                    <p:cNvPr id="139" name="Picture 138">
                      <a:extLst>
                        <a:ext uri="{FF2B5EF4-FFF2-40B4-BE49-F238E27FC236}">
                          <a16:creationId xmlns:a16="http://schemas.microsoft.com/office/drawing/2014/main" id="{4B754C58-9F5A-4E52-A579-9148D2824EF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61616" y="1911154"/>
                      <a:ext cx="685625" cy="6856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60B6B44C-880F-48F9-9587-53239AE3D5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880" y="2395250"/>
                      <a:ext cx="2481421" cy="7308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/>
                        <a:t>LEMBAGA</a:t>
                      </a:r>
                    </a:p>
                    <a:p>
                      <a:r>
                        <a:rPr lang="en-US" sz="1000" b="1" dirty="0"/>
                        <a:t>PEMBIAYAAN</a:t>
                      </a:r>
                    </a:p>
                    <a:p>
                      <a:endParaRPr lang="id-ID" sz="1000" b="1" dirty="0"/>
                    </a:p>
                  </p:txBody>
                </p:sp>
              </p:grpSp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88BD9A39-7B9B-43C0-A439-7D768A28AD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58624" y="3636089"/>
                    <a:ext cx="731473" cy="767185"/>
                  </a:xfrm>
                  <a:prstGeom prst="rect">
                    <a:avLst/>
                  </a:prstGeom>
                </p:spPr>
              </p:pic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9C04CAA1-BBE9-4281-B87B-33ACC093E782}"/>
                      </a:ext>
                    </a:extLst>
                  </p:cNvPr>
                  <p:cNvSpPr/>
                  <p:nvPr/>
                </p:nvSpPr>
                <p:spPr>
                  <a:xfrm>
                    <a:off x="2824493" y="4888072"/>
                    <a:ext cx="341931" cy="3419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1</a:t>
                    </a:r>
                  </a:p>
                </p:txBody>
              </p:sp>
              <p:cxnSp>
                <p:nvCxnSpPr>
                  <p:cNvPr id="106" name="Elbow Connector 52">
                    <a:extLst>
                      <a:ext uri="{FF2B5EF4-FFF2-40B4-BE49-F238E27FC236}">
                        <a16:creationId xmlns:a16="http://schemas.microsoft.com/office/drawing/2014/main" id="{651E3F1D-6003-4D03-A32E-B0EACF16CF6A}"/>
                      </a:ext>
                    </a:extLst>
                  </p:cNvPr>
                  <p:cNvCxnSpPr>
                    <a:endCxn id="104" idx="2"/>
                  </p:cNvCxnSpPr>
                  <p:nvPr/>
                </p:nvCxnSpPr>
                <p:spPr>
                  <a:xfrm rot="10800000">
                    <a:off x="3324361" y="4403274"/>
                    <a:ext cx="1331791" cy="1222509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Elbow Connector 53">
                    <a:extLst>
                      <a:ext uri="{FF2B5EF4-FFF2-40B4-BE49-F238E27FC236}">
                        <a16:creationId xmlns:a16="http://schemas.microsoft.com/office/drawing/2014/main" id="{DEC51DE6-5A7D-4230-B6BC-6B70965C0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3388876" y="2008378"/>
                    <a:ext cx="1368000" cy="1548000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0CAE08A-5CAD-4C19-B8BA-B84A03137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451" y="2561086"/>
                    <a:ext cx="1085204" cy="600164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r"/>
                    <a:r>
                      <a:rPr lang="id-ID" sz="1100" i="1" dirty="0">
                        <a:solidFill>
                          <a:srgbClr val="FF0000"/>
                        </a:solidFill>
                      </a:rPr>
                      <a:t>Memfasilitasi akses ke perbankan</a:t>
                    </a:r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DAF74F12-8FCC-4D5D-9465-76142A011595}"/>
                      </a:ext>
                    </a:extLst>
                  </p:cNvPr>
                  <p:cNvSpPr/>
                  <p:nvPr/>
                </p:nvSpPr>
                <p:spPr>
                  <a:xfrm>
                    <a:off x="2792784" y="2210181"/>
                    <a:ext cx="341931" cy="3419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2</a:t>
                    </a:r>
                  </a:p>
                </p:txBody>
              </p: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4ED78E18-0F35-42A5-B7C4-79EF62B1B75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879540" y="2891292"/>
                    <a:ext cx="27211" cy="2338712"/>
                  </a:xfrm>
                  <a:prstGeom prst="straightConnector1">
                    <a:avLst/>
                  </a:prstGeom>
                  <a:ln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2E879C1A-D81D-4D3F-8B09-C283C94B0D33}"/>
                      </a:ext>
                    </a:extLst>
                  </p:cNvPr>
                  <p:cNvSpPr/>
                  <p:nvPr/>
                </p:nvSpPr>
                <p:spPr>
                  <a:xfrm>
                    <a:off x="4311608" y="4054866"/>
                    <a:ext cx="341931" cy="341931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5</a:t>
                    </a: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FA556C6-2817-41B3-8FDA-636AF9550B43}"/>
                      </a:ext>
                    </a:extLst>
                  </p:cNvPr>
                  <p:cNvSpPr txBox="1"/>
                  <p:nvPr/>
                </p:nvSpPr>
                <p:spPr>
                  <a:xfrm>
                    <a:off x="3804231" y="4403274"/>
                    <a:ext cx="1085204" cy="430887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r"/>
                    <a:r>
                      <a:rPr lang="id-ID" sz="1100" i="1" dirty="0"/>
                      <a:t>Pengajuan kredit (KUR)</a:t>
                    </a:r>
                  </a:p>
                </p:txBody>
              </p: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7EFF9F8A-3E6F-47C7-90E5-F123167970BE}"/>
                      </a:ext>
                    </a:extLst>
                  </p:cNvPr>
                  <p:cNvCxnSpPr>
                    <a:endCxn id="96" idx="0"/>
                  </p:cNvCxnSpPr>
                  <p:nvPr/>
                </p:nvCxnSpPr>
                <p:spPr>
                  <a:xfrm>
                    <a:off x="5115504" y="2874378"/>
                    <a:ext cx="20219" cy="2420124"/>
                  </a:xfrm>
                  <a:prstGeom prst="straightConnector1">
                    <a:avLst/>
                  </a:prstGeom>
                  <a:ln>
                    <a:solidFill>
                      <a:srgbClr val="0070C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C9DA5EFE-3A06-4A4C-B2A1-7872CD1D77D0}"/>
                      </a:ext>
                    </a:extLst>
                  </p:cNvPr>
                  <p:cNvSpPr/>
                  <p:nvPr/>
                </p:nvSpPr>
                <p:spPr>
                  <a:xfrm>
                    <a:off x="5197541" y="3479517"/>
                    <a:ext cx="341931" cy="341931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6</a:t>
                    </a: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040A052B-A2DE-48E1-9F20-F76C84A322F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40473" y="3978891"/>
                    <a:ext cx="1131643" cy="737866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r>
                      <a:rPr lang="id-ID" sz="1100" i="1" dirty="0"/>
                      <a:t>Survei, persetujuan, akad dan pencairan</a:t>
                    </a:r>
                  </a:p>
                </p:txBody>
              </p:sp>
              <p:cxnSp>
                <p:nvCxnSpPr>
                  <p:cNvPr id="116" name="Elbow Connector 63">
                    <a:extLst>
                      <a:ext uri="{FF2B5EF4-FFF2-40B4-BE49-F238E27FC236}">
                        <a16:creationId xmlns:a16="http://schemas.microsoft.com/office/drawing/2014/main" id="{F7CD161D-A4DE-40FD-B72F-0FF6CB9A8DD8}"/>
                      </a:ext>
                    </a:extLst>
                  </p:cNvPr>
                  <p:cNvCxnSpPr/>
                  <p:nvPr/>
                </p:nvCxnSpPr>
                <p:spPr>
                  <a:xfrm>
                    <a:off x="5296276" y="2082556"/>
                    <a:ext cx="3528000" cy="1116000"/>
                  </a:xfrm>
                  <a:prstGeom prst="bentConnector3">
                    <a:avLst>
                      <a:gd name="adj1" fmla="val 100299"/>
                    </a:avLst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645DED4A-2AD3-4262-A4E2-C8600FB91049}"/>
                      </a:ext>
                    </a:extLst>
                  </p:cNvPr>
                  <p:cNvSpPr/>
                  <p:nvPr/>
                </p:nvSpPr>
                <p:spPr>
                  <a:xfrm>
                    <a:off x="8254749" y="1901966"/>
                    <a:ext cx="341931" cy="341931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8</a:t>
                    </a:r>
                    <a:endParaRPr lang="id-ID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8" name="Elbow Connector 65">
                    <a:extLst>
                      <a:ext uri="{FF2B5EF4-FFF2-40B4-BE49-F238E27FC236}">
                        <a16:creationId xmlns:a16="http://schemas.microsoft.com/office/drawing/2014/main" id="{BBD699C6-2565-473D-B628-6F4D13F7478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806075" y="3640518"/>
                    <a:ext cx="1178246" cy="2859123"/>
                  </a:xfrm>
                  <a:prstGeom prst="bentConnector2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BE80B823-C6A8-4B4D-8BDC-768CE0557D63}"/>
                      </a:ext>
                    </a:extLst>
                  </p:cNvPr>
                  <p:cNvSpPr/>
                  <p:nvPr/>
                </p:nvSpPr>
                <p:spPr>
                  <a:xfrm>
                    <a:off x="8228219" y="5251295"/>
                    <a:ext cx="341931" cy="341931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9</a:t>
                    </a:r>
                    <a:endParaRPr lang="id-ID" dirty="0"/>
                  </a:p>
                </p:txBody>
              </p:sp>
              <p:cxnSp>
                <p:nvCxnSpPr>
                  <p:cNvPr id="120" name="Elbow Connector 67">
                    <a:extLst>
                      <a:ext uri="{FF2B5EF4-FFF2-40B4-BE49-F238E27FC236}">
                        <a16:creationId xmlns:a16="http://schemas.microsoft.com/office/drawing/2014/main" id="{1C5AC610-625D-4652-9799-DACC05EFC9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955361" y="4480955"/>
                    <a:ext cx="3024000" cy="1368000"/>
                  </a:xfrm>
                  <a:prstGeom prst="bentConnector2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9BA692EB-C7EA-479F-B56D-C728ED140D61}"/>
                      </a:ext>
                    </a:extLst>
                  </p:cNvPr>
                  <p:cNvSpPr/>
                  <p:nvPr/>
                </p:nvSpPr>
                <p:spPr>
                  <a:xfrm>
                    <a:off x="8252074" y="5900364"/>
                    <a:ext cx="442062" cy="44673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10</a:t>
                    </a:r>
                    <a:endParaRPr lang="id-ID" sz="1600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64213103-3C5F-4AF3-8FCB-F77590252F0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5963" y="5878922"/>
                    <a:ext cx="207225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id-ID" sz="1200" dirty="0">
                        <a:solidFill>
                          <a:schemeClr val="accent2"/>
                        </a:solidFill>
                      </a:rPr>
                      <a:t>Pendampingan</a:t>
                    </a:r>
                    <a:r>
                      <a:rPr lang="en-US" sz="1200" dirty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accent2"/>
                        </a:solidFill>
                      </a:rPr>
                      <a:t>teknis</a:t>
                    </a:r>
                    <a:r>
                      <a:rPr lang="en-US" sz="1200" dirty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accent2"/>
                        </a:solidFill>
                      </a:rPr>
                      <a:t>usaha</a:t>
                    </a:r>
                    <a:endParaRPr lang="id-ID" sz="12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49ADAFF7-D307-44E9-882B-2A044A36962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142201" y="4446105"/>
                    <a:ext cx="2256982" cy="876074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5C1DA02-94F9-48EE-B8B4-9727291766F8}"/>
                      </a:ext>
                    </a:extLst>
                  </p:cNvPr>
                  <p:cNvSpPr/>
                  <p:nvPr/>
                </p:nvSpPr>
                <p:spPr>
                  <a:xfrm rot="20446222">
                    <a:off x="6346779" y="5205744"/>
                    <a:ext cx="523677" cy="341931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400" dirty="0"/>
                      <a:t>1</a:t>
                    </a:r>
                    <a:r>
                      <a:rPr lang="en-US" sz="1400" dirty="0"/>
                      <a:t>1</a:t>
                    </a:r>
                    <a:endParaRPr lang="id-ID" sz="1400" dirty="0"/>
                  </a:p>
                </p:txBody>
              </p:sp>
              <p:cxnSp>
                <p:nvCxnSpPr>
                  <p:cNvPr id="125" name="Elbow Connector 72">
                    <a:extLst>
                      <a:ext uri="{FF2B5EF4-FFF2-40B4-BE49-F238E27FC236}">
                        <a16:creationId xmlns:a16="http://schemas.microsoft.com/office/drawing/2014/main" id="{C819F458-76F0-45E0-A0BD-00899A4384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303328" y="1856774"/>
                    <a:ext cx="3823343" cy="1332000"/>
                  </a:xfrm>
                  <a:prstGeom prst="bentConnector4">
                    <a:avLst>
                      <a:gd name="adj1" fmla="val 222"/>
                      <a:gd name="adj2" fmla="val 117975"/>
                    </a:avLst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90F7417-F6AC-4969-84C8-57FFAF980EEA}"/>
                      </a:ext>
                    </a:extLst>
                  </p:cNvPr>
                  <p:cNvSpPr/>
                  <p:nvPr/>
                </p:nvSpPr>
                <p:spPr>
                  <a:xfrm>
                    <a:off x="8827154" y="1438279"/>
                    <a:ext cx="528695" cy="40179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400" b="1" dirty="0"/>
                      <a:t>1</a:t>
                    </a:r>
                    <a:r>
                      <a:rPr lang="en-US" sz="1400" b="1" dirty="0"/>
                      <a:t>2</a:t>
                    </a:r>
                    <a:endParaRPr lang="id-ID" sz="1400" b="1" dirty="0"/>
                  </a:p>
                </p:txBody>
              </p:sp>
              <p:cxnSp>
                <p:nvCxnSpPr>
                  <p:cNvPr id="127" name="Elbow Connector 74">
                    <a:extLst>
                      <a:ext uri="{FF2B5EF4-FFF2-40B4-BE49-F238E27FC236}">
                        <a16:creationId xmlns:a16="http://schemas.microsoft.com/office/drawing/2014/main" id="{963EAACF-5665-4009-905F-07C933E66F0F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43860" y="3781684"/>
                    <a:ext cx="3276000" cy="170051"/>
                  </a:xfrm>
                  <a:prstGeom prst="bentConnector4">
                    <a:avLst>
                      <a:gd name="adj1" fmla="val -379"/>
                      <a:gd name="adj2" fmla="val 560687"/>
                    </a:avLst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D50C0884-35B8-45ED-91A8-4E026209F68C}"/>
                      </a:ext>
                    </a:extLst>
                  </p:cNvPr>
                  <p:cNvSpPr/>
                  <p:nvPr/>
                </p:nvSpPr>
                <p:spPr>
                  <a:xfrm>
                    <a:off x="3551477" y="2860227"/>
                    <a:ext cx="528695" cy="40179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400" b="1" dirty="0"/>
                      <a:t>12</a:t>
                    </a: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237A8052-7AD0-4CD7-87F1-6724E83B88F6}"/>
                      </a:ext>
                    </a:extLst>
                  </p:cNvPr>
                  <p:cNvSpPr txBox="1"/>
                  <p:nvPr/>
                </p:nvSpPr>
                <p:spPr>
                  <a:xfrm>
                    <a:off x="3788044" y="3263825"/>
                    <a:ext cx="846519" cy="492489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r>
                      <a:rPr lang="id-ID" sz="1100" i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Pembayaran keuntungan </a:t>
                    </a:r>
                    <a:r>
                      <a:rPr lang="en-US" sz="1100" i="1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Mitra</a:t>
                    </a:r>
                    <a:endParaRPr lang="id-ID" sz="1100" i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40D1F1ED-64B1-4E35-9352-E9CA740F8933}"/>
                      </a:ext>
                    </a:extLst>
                  </p:cNvPr>
                  <p:cNvSpPr txBox="1"/>
                  <p:nvPr/>
                </p:nvSpPr>
                <p:spPr>
                  <a:xfrm rot="20351371">
                    <a:off x="6690376" y="4245990"/>
                    <a:ext cx="171553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/>
                      <a:t>Perjanjian Kerjasama (PKS)</a:t>
                    </a:r>
                    <a:endParaRPr lang="id-ID" sz="1100" dirty="0"/>
                  </a:p>
                </p:txBody>
              </p: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8DACABB8-E0B1-4AB2-AFD9-E0CF812885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9926" y="4249369"/>
                    <a:ext cx="2256982" cy="8760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B6F2B7AC-DAC7-4008-AA89-093FFBAD0041}"/>
                      </a:ext>
                    </a:extLst>
                  </p:cNvPr>
                  <p:cNvSpPr/>
                  <p:nvPr/>
                </p:nvSpPr>
                <p:spPr>
                  <a:xfrm rot="20313142">
                    <a:off x="6396339" y="4578899"/>
                    <a:ext cx="341931" cy="34193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4</a:t>
                    </a: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00808D4B-D858-431C-B3A6-1993C712BD90}"/>
                      </a:ext>
                    </a:extLst>
                  </p:cNvPr>
                  <p:cNvSpPr/>
                  <p:nvPr/>
                </p:nvSpPr>
                <p:spPr>
                  <a:xfrm>
                    <a:off x="6550538" y="3169474"/>
                    <a:ext cx="341931" cy="34193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3</a:t>
                    </a:r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E13E14C5-3685-4130-8E95-A7AD08A09EE4}"/>
                      </a:ext>
                    </a:extLst>
                  </p:cNvPr>
                  <p:cNvSpPr txBox="1"/>
                  <p:nvPr/>
                </p:nvSpPr>
                <p:spPr>
                  <a:xfrm>
                    <a:off x="6545411" y="2742564"/>
                    <a:ext cx="437971" cy="24827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rtlCol="0">
                    <a:spAutoFit/>
                  </a:bodyPr>
                  <a:lstStyle/>
                  <a:p>
                    <a:pPr algn="ctr"/>
                    <a:r>
                      <a:rPr lang="id-ID" sz="1600" i="1" dirty="0"/>
                      <a:t>MoU</a:t>
                    </a:r>
                  </a:p>
                </p:txBody>
              </p: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E46EB569-F2EB-4424-8E48-AE1F7DDAB9AD}"/>
                      </a:ext>
                    </a:extLst>
                  </p:cNvPr>
                  <p:cNvCxnSpPr/>
                  <p:nvPr/>
                </p:nvCxnSpPr>
                <p:spPr>
                  <a:xfrm>
                    <a:off x="5670016" y="2417684"/>
                    <a:ext cx="696351" cy="2900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DB3F32F5-95EB-41D4-8DE9-7238C394839C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122634" y="3098773"/>
                    <a:ext cx="1141304" cy="45522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7" name="Picture 2" descr="http://pluspng.com/img-png/png-petani--240.png">
                    <a:extLst>
                      <a:ext uri="{FF2B5EF4-FFF2-40B4-BE49-F238E27FC236}">
                        <a16:creationId xmlns:a16="http://schemas.microsoft.com/office/drawing/2014/main" id="{1BF8F288-7022-4C1F-AB1A-BF96E042C2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24167" b="90000" l="14583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229" y="5114543"/>
                    <a:ext cx="586880" cy="586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FF640EDF-288F-4CFD-AEE5-2214537F582B}"/>
                      </a:ext>
                    </a:extLst>
                  </p:cNvPr>
                  <p:cNvSpPr txBox="1"/>
                  <p:nvPr/>
                </p:nvSpPr>
                <p:spPr>
                  <a:xfrm>
                    <a:off x="4652509" y="6078214"/>
                    <a:ext cx="1379316" cy="626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err="1"/>
                      <a:t>Kelompok</a:t>
                    </a:r>
                    <a:r>
                      <a:rPr lang="en-US" sz="1000" b="1" dirty="0"/>
                      <a:t> </a:t>
                    </a:r>
                    <a:r>
                      <a:rPr lang="en-US" sz="1000" b="1" dirty="0" err="1"/>
                      <a:t>Peternak</a:t>
                    </a:r>
                    <a:r>
                      <a:rPr lang="en-US" sz="1000" b="1" dirty="0"/>
                      <a:t>/ UMKM/</a:t>
                    </a:r>
                    <a:r>
                      <a:rPr lang="en-US" sz="1000" b="1" dirty="0" err="1"/>
                      <a:t>Peternak</a:t>
                    </a:r>
                    <a:r>
                      <a:rPr lang="en-US" sz="1000" b="1" dirty="0"/>
                      <a:t> </a:t>
                    </a:r>
                    <a:r>
                      <a:rPr lang="en-US" sz="1000" b="1" dirty="0" err="1"/>
                      <a:t>Perorangan</a:t>
                    </a:r>
                    <a:r>
                      <a:rPr lang="en-US" sz="1000" b="1" dirty="0"/>
                      <a:t>/</a:t>
                    </a:r>
                    <a:r>
                      <a:rPr lang="en-US" sz="1000" b="1" dirty="0" err="1"/>
                      <a:t>Koperrasi</a:t>
                    </a:r>
                    <a:r>
                      <a:rPr lang="en-US" sz="1000" b="1" dirty="0"/>
                      <a:t> </a:t>
                    </a:r>
                    <a:r>
                      <a:rPr lang="en-US" sz="1000" b="1" dirty="0" err="1"/>
                      <a:t>Pesantren</a:t>
                    </a:r>
                    <a:endParaRPr lang="id-ID" sz="1000" b="1" dirty="0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51592A7-FA71-40BA-8AF7-82E758718AC1}"/>
                    </a:ext>
                  </a:extLst>
                </p:cNvPr>
                <p:cNvGrpSpPr/>
                <p:nvPr/>
              </p:nvGrpSpPr>
              <p:grpSpPr>
                <a:xfrm>
                  <a:off x="4254761" y="5932236"/>
                  <a:ext cx="829610" cy="533399"/>
                  <a:chOff x="6185339" y="2215351"/>
                  <a:chExt cx="888705" cy="622149"/>
                </a:xfrm>
              </p:grpSpPr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5BD30C27-FB9F-46F9-BEC0-754D8BF702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85339" y="2215351"/>
                    <a:ext cx="550830" cy="577775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2" descr="Hasil gambar untuk gambar telur ayam">
                    <a:extLst>
                      <a:ext uri="{FF2B5EF4-FFF2-40B4-BE49-F238E27FC236}">
                        <a16:creationId xmlns:a16="http://schemas.microsoft.com/office/drawing/2014/main" id="{DBFADFD3-B077-493F-A4A8-7329821965D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65773" y="2530667"/>
                    <a:ext cx="408271" cy="30683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" name="Picture 4" descr="Pengertian Bank Secara Umum dan Menurut Para Ahli [Lengkap]">
                  <a:extLst>
                    <a:ext uri="{FF2B5EF4-FFF2-40B4-BE49-F238E27FC236}">
                      <a16:creationId xmlns:a16="http://schemas.microsoft.com/office/drawing/2014/main" id="{6568F589-4273-4E68-9AC1-AEC89EAB50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3867" b="89503" l="9712" r="89928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2607" y="1684007"/>
                  <a:ext cx="928515" cy="6045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5704E301-29DA-43B4-AB82-8371041286E9}"/>
                    </a:ext>
                  </a:extLst>
                </p:cNvPr>
                <p:cNvCxnSpPr>
                  <a:endCxn id="137" idx="0"/>
                </p:cNvCxnSpPr>
                <p:nvPr/>
              </p:nvCxnSpPr>
              <p:spPr>
                <a:xfrm flipH="1">
                  <a:off x="5178954" y="3003602"/>
                  <a:ext cx="2713" cy="270933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286A06-C375-483E-8F22-E79287A7BDA4}"/>
                    </a:ext>
                  </a:extLst>
                </p:cNvPr>
                <p:cNvSpPr txBox="1"/>
                <p:nvPr/>
              </p:nvSpPr>
              <p:spPr>
                <a:xfrm>
                  <a:off x="5198010" y="3880193"/>
                  <a:ext cx="1379058" cy="43088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100" i="1" dirty="0"/>
                    <a:t>Pembangunan </a:t>
                  </a:r>
                  <a:r>
                    <a:rPr lang="en-US" sz="1100" i="1" dirty="0" err="1"/>
                    <a:t>Fasilitas</a:t>
                  </a:r>
                  <a:r>
                    <a:rPr lang="en-US" sz="1100" i="1" dirty="0"/>
                    <a:t> Kandang</a:t>
                  </a:r>
                  <a:endParaRPr lang="id-ID" sz="1100" i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471C1A4-5BAD-419A-9D0D-3909406ABACE}"/>
                    </a:ext>
                  </a:extLst>
                </p:cNvPr>
                <p:cNvSpPr/>
                <p:nvPr/>
              </p:nvSpPr>
              <p:spPr>
                <a:xfrm>
                  <a:off x="5288120" y="4365004"/>
                  <a:ext cx="434520" cy="41668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4E489CC-F3D2-4241-A4F0-276C89F6E85C}"/>
                    </a:ext>
                  </a:extLst>
                </p:cNvPr>
                <p:cNvGrpSpPr/>
                <p:nvPr/>
              </p:nvGrpSpPr>
              <p:grpSpPr>
                <a:xfrm>
                  <a:off x="4245528" y="6506125"/>
                  <a:ext cx="1190808" cy="380636"/>
                  <a:chOff x="1427520" y="3777318"/>
                  <a:chExt cx="8540330" cy="2707146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D248BC3-D4FB-4AF7-8CE7-47E6B3D86031}"/>
                      </a:ext>
                    </a:extLst>
                  </p:cNvPr>
                  <p:cNvGrpSpPr/>
                  <p:nvPr/>
                </p:nvGrpSpPr>
                <p:grpSpPr>
                  <a:xfrm>
                    <a:off x="1427520" y="3780631"/>
                    <a:ext cx="2130531" cy="2703833"/>
                    <a:chOff x="1751187" y="4161659"/>
                    <a:chExt cx="1551452" cy="1968930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7F262B41-01B6-4564-BF1C-13826BA91113}"/>
                        </a:ext>
                      </a:extLst>
                    </p:cNvPr>
                    <p:cNvSpPr/>
                    <p:nvPr/>
                  </p:nvSpPr>
                  <p:spPr>
                    <a:xfrm rot="12600000">
                      <a:off x="2850171" y="5225117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FFE9FF48-BC24-4761-8628-22DE7078AECB}"/>
                        </a:ext>
                      </a:extLst>
                    </p:cNvPr>
                    <p:cNvSpPr/>
                    <p:nvPr/>
                  </p:nvSpPr>
                  <p:spPr>
                    <a:xfrm rot="9000000" flipH="1">
                      <a:off x="2184013" y="5217569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DD2A3277-5EA8-4703-8301-4B311F8BB9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4135147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F7CA0EB8-CBF9-4D20-BE0C-44783576D46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5181334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C309D413-C4DE-45BC-A3D4-05A35E7F5B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6243" y="4565916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573FDC89-249C-4CC5-B9F3-D1ADBCCA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3918" y="4571797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0AF08694-8FB9-449C-ADF3-86A767E78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0297" y="5195996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A67ED427-03FC-4DC2-AFF4-BDB11891B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A177B49D-D5AB-476A-A24E-EE111D2B2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00871B7E-D258-41A8-87AB-B595170A0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CA8DD156-E0F5-41F7-93A3-58E1CA150F6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644630" y="5204034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822D20D8-B6E3-4B29-AA5F-AEE23F3BB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728A564D-D5E4-4945-8755-190FE5E3FC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25B75E2E-2117-4707-B59C-7F11FD2B29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sp>
                  <p:nvSpPr>
                    <p:cNvPr id="78" name="Trapezoid 77">
                      <a:extLst>
                        <a:ext uri="{FF2B5EF4-FFF2-40B4-BE49-F238E27FC236}">
                          <a16:creationId xmlns:a16="http://schemas.microsoft.com/office/drawing/2014/main" id="{56EBD4A4-D754-4F3D-A799-E21574447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5738" y="6027568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9" name="Trapezoid 78">
                      <a:extLst>
                        <a:ext uri="{FF2B5EF4-FFF2-40B4-BE49-F238E27FC236}">
                          <a16:creationId xmlns:a16="http://schemas.microsoft.com/office/drawing/2014/main" id="{D3345B90-DBB0-46EE-98D9-D639075B3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1605" y="6029980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08394951-ED41-4847-8C9C-738127A2D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1187" y="4161659"/>
                      <a:ext cx="1551452" cy="453213"/>
                      <a:chOff x="1159812" y="3976469"/>
                      <a:chExt cx="2187910" cy="639137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08ECA481-9993-4AA9-9A62-D682A8B76880}"/>
                          </a:ext>
                        </a:extLst>
                      </p:cNvPr>
                      <p:cNvSpPr/>
                      <p:nvPr/>
                    </p:nvSpPr>
                    <p:spPr>
                      <a:xfrm rot="9000000" flipH="1">
                        <a:off x="2112546" y="408740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FE4F2BD0-17CA-4EC6-A6BD-510A882E2422}"/>
                          </a:ext>
                        </a:extLst>
                      </p:cNvPr>
                      <p:cNvSpPr/>
                      <p:nvPr/>
                    </p:nvSpPr>
                    <p:spPr>
                      <a:xfrm rot="12600000">
                        <a:off x="2378433" y="4087411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A1E4C9C5-0EC9-47A2-A5F8-A1E83200053D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756647" y="3886511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02DDF65F-7593-413F-A641-4ED3B98D2EC9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1725735" y="3886510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DD8DF03F-1D95-422D-8502-766B08F4D071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328995" y="4101163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A47D7CBF-5510-4E08-8158-E0F61246EFA2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148709" y="4104036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28131DFC-102B-44B1-A103-A7DF974CF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6787" y="3976469"/>
                        <a:ext cx="36000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D1B53B90-489F-4BE9-A2A1-8317429FEEE5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006154" y="3854986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F8BE9638-7A99-4316-ADF8-6D1C82E4BB90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463957" y="385322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F3B67E7-64EC-470C-9A40-99AA8253ADF8}"/>
                      </a:ext>
                    </a:extLst>
                  </p:cNvPr>
                  <p:cNvGrpSpPr/>
                  <p:nvPr/>
                </p:nvGrpSpPr>
                <p:grpSpPr>
                  <a:xfrm>
                    <a:off x="4552684" y="3780631"/>
                    <a:ext cx="2130531" cy="2703833"/>
                    <a:chOff x="1751187" y="4161659"/>
                    <a:chExt cx="1551452" cy="1968930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03E62179-B96B-4ED8-9E70-67A4518421AC}"/>
                        </a:ext>
                      </a:extLst>
                    </p:cNvPr>
                    <p:cNvSpPr/>
                    <p:nvPr/>
                  </p:nvSpPr>
                  <p:spPr>
                    <a:xfrm rot="12600000">
                      <a:off x="2850171" y="5225117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1BEED44A-4B8D-4F20-AF52-17E5EACD7C78}"/>
                        </a:ext>
                      </a:extLst>
                    </p:cNvPr>
                    <p:cNvSpPr/>
                    <p:nvPr/>
                  </p:nvSpPr>
                  <p:spPr>
                    <a:xfrm rot="9000000" flipH="1">
                      <a:off x="2184013" y="5217569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796B1DCE-91E6-4C81-8D97-1B99FD14F97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4135147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3944B571-2C5A-4FE0-86EF-9E149F5BA6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5181334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F62A380F-774B-4FD0-8F81-F2E9CAB39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6243" y="4565916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F36004D0-EC06-4C78-A21D-D9D00E59D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3918" y="4571797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8879B38D-0B1C-420B-9970-293841B4CE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0297" y="5195996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FE5C2D45-2DBF-4C05-BD55-84B0073B9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3D8F3AD1-B13B-4A3A-8988-A682B9E7F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70AFA1D-786A-494B-871F-2E1473D4B3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8DF4CF19-DCA6-4A2F-9E5A-47466794336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644630" y="5204034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D9613DCC-713C-446A-A01B-E4185C60E5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3256291B-942E-4072-AF7C-96BD02931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3E0D578-8EDA-48A4-B604-BB164A6D3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sp>
                  <p:nvSpPr>
                    <p:cNvPr id="52" name="Trapezoid 51">
                      <a:extLst>
                        <a:ext uri="{FF2B5EF4-FFF2-40B4-BE49-F238E27FC236}">
                          <a16:creationId xmlns:a16="http://schemas.microsoft.com/office/drawing/2014/main" id="{37BA04E4-0D32-4EA2-BD73-9CB80120F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5738" y="6027568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53" name="Trapezoid 52">
                      <a:extLst>
                        <a:ext uri="{FF2B5EF4-FFF2-40B4-BE49-F238E27FC236}">
                          <a16:creationId xmlns:a16="http://schemas.microsoft.com/office/drawing/2014/main" id="{2DAF4B79-704F-45E7-AD75-1E1067860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1605" y="6029980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7BB4AF2F-58D1-4584-A436-3327D1CABC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1187" y="4161659"/>
                      <a:ext cx="1551452" cy="453213"/>
                      <a:chOff x="1159812" y="3976469"/>
                      <a:chExt cx="2187910" cy="639137"/>
                    </a:xfrm>
                  </p:grpSpPr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7E88C0D1-00BD-4A21-81FF-28F3FD735FB2}"/>
                          </a:ext>
                        </a:extLst>
                      </p:cNvPr>
                      <p:cNvSpPr/>
                      <p:nvPr/>
                    </p:nvSpPr>
                    <p:spPr>
                      <a:xfrm rot="9000000" flipH="1">
                        <a:off x="2112546" y="408740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3344F2CA-E363-4B6A-BB8E-CC1AB36641C3}"/>
                          </a:ext>
                        </a:extLst>
                      </p:cNvPr>
                      <p:cNvSpPr/>
                      <p:nvPr/>
                    </p:nvSpPr>
                    <p:spPr>
                      <a:xfrm rot="12600000">
                        <a:off x="2378433" y="4087411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B5065263-C925-4408-8CD0-05DB8E97A932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756647" y="3886511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BCB063CE-AE57-4245-A764-E20264984648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1725735" y="3886510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6271FB83-B7FC-4B27-B267-1CF28ED69989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328995" y="4101163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4B856595-988D-4749-ABA4-5CD7E8841866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148709" y="4104036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A63304BB-0C34-430B-98E3-CBCE6D0E3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6787" y="3976469"/>
                        <a:ext cx="36000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EFD847FA-4DE9-4D34-8FC6-8B3FA2D4A683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006154" y="3854986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135C11D-DE49-4C0A-9CCE-22E6D0C0DA6C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463957" y="385322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5841918B-189D-48DE-A5B5-018957337189}"/>
                      </a:ext>
                    </a:extLst>
                  </p:cNvPr>
                  <p:cNvGrpSpPr/>
                  <p:nvPr/>
                </p:nvGrpSpPr>
                <p:grpSpPr>
                  <a:xfrm>
                    <a:off x="7837319" y="3777318"/>
                    <a:ext cx="2130531" cy="2703833"/>
                    <a:chOff x="1751187" y="4161659"/>
                    <a:chExt cx="1551452" cy="1968930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72DA2E4-7CFE-440E-A262-7001834DD3CF}"/>
                        </a:ext>
                      </a:extLst>
                    </p:cNvPr>
                    <p:cNvSpPr/>
                    <p:nvPr/>
                  </p:nvSpPr>
                  <p:spPr>
                    <a:xfrm rot="12600000">
                      <a:off x="2850171" y="5225117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9BE40740-48BB-4456-B9A6-BA53E22E472C}"/>
                        </a:ext>
                      </a:extLst>
                    </p:cNvPr>
                    <p:cNvSpPr/>
                    <p:nvPr/>
                  </p:nvSpPr>
                  <p:spPr>
                    <a:xfrm rot="9000000" flipH="1">
                      <a:off x="2184013" y="5217569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7631FFF4-E54B-4B84-8B99-9171A0FD0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4135147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FF19634-2D4C-422A-8960-0E4C9613F97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5181334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7C668AC7-623F-4557-A658-15CC556A3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6243" y="4565916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B0D0E268-4A76-4B3B-9D80-AA25F892A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3918" y="4571797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6BB557B0-6421-4226-88B8-3782A4426A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0297" y="5195996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C9A92611-20DD-43E0-8A88-2E58CA4AC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02DB3296-1BD5-4A3D-BE0F-616F3CB34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25D44E41-3C2F-4FB7-B0BC-D920BF76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89F85621-372B-4DBE-B49C-08FB0F2AD79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644630" y="5204034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CCA3EB1F-34DE-4922-B918-14CB06BF56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8806067B-8EE0-4A67-8A87-55282EE28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333F8A7-9467-49A5-82C7-DC523BD60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sp>
                  <p:nvSpPr>
                    <p:cNvPr id="26" name="Trapezoid 25">
                      <a:extLst>
                        <a:ext uri="{FF2B5EF4-FFF2-40B4-BE49-F238E27FC236}">
                          <a16:creationId xmlns:a16="http://schemas.microsoft.com/office/drawing/2014/main" id="{A3D16AB2-EA83-4C34-BB5C-4AE3256B4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5738" y="6027568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7" name="Trapezoid 26">
                      <a:extLst>
                        <a:ext uri="{FF2B5EF4-FFF2-40B4-BE49-F238E27FC236}">
                          <a16:creationId xmlns:a16="http://schemas.microsoft.com/office/drawing/2014/main" id="{02370D76-1D2D-4054-AE35-39EB76F48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1605" y="6029980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62A270C0-5601-4B27-9150-1B92041082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1187" y="4161659"/>
                      <a:ext cx="1551452" cy="453213"/>
                      <a:chOff x="1159812" y="3976469"/>
                      <a:chExt cx="2187910" cy="639137"/>
                    </a:xfrm>
                  </p:grpSpPr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E8DC4C11-755F-4A37-949E-FE46A384DBAC}"/>
                          </a:ext>
                        </a:extLst>
                      </p:cNvPr>
                      <p:cNvSpPr/>
                      <p:nvPr/>
                    </p:nvSpPr>
                    <p:spPr>
                      <a:xfrm rot="9000000" flipH="1">
                        <a:off x="2112546" y="408740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8DBFD813-AA07-48B1-9436-9D18CB667DEE}"/>
                          </a:ext>
                        </a:extLst>
                      </p:cNvPr>
                      <p:cNvSpPr/>
                      <p:nvPr/>
                    </p:nvSpPr>
                    <p:spPr>
                      <a:xfrm rot="12600000">
                        <a:off x="2378433" y="4087411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DC6298D-022A-4AAF-98EC-6366A68246F8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756647" y="3886511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8F3EB331-82FC-4260-920F-0D2692A3B74D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1725735" y="3886510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25D4DD3A-66B4-41C6-98A6-34191FF4E09A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328995" y="4101163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ECBCD091-F5C1-487F-A9C8-CFC39604D59E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148709" y="4104036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E0F483BC-AA08-4C4F-8D5B-A95578B0C9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6787" y="3976469"/>
                        <a:ext cx="36000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168319E9-6949-4FB9-98E9-4C33BAC61704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006154" y="3854986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7DAB056F-45BC-4306-9972-CDEF9DE446E0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463957" y="385322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</p:grpSp>
            </p:grpSp>
          </p:grpSp>
          <p:pic>
            <p:nvPicPr>
              <p:cNvPr id="3" name="Picture 2" descr="Logo&#10;&#10;Description automatically generated">
                <a:extLst>
                  <a:ext uri="{FF2B5EF4-FFF2-40B4-BE49-F238E27FC236}">
                    <a16:creationId xmlns:a16="http://schemas.microsoft.com/office/drawing/2014/main" id="{15FE76C9-069F-4D28-86C9-E0AC6D5BDD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583" y="3123080"/>
                <a:ext cx="883914" cy="8426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0600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1">
            <a:extLst>
              <a:ext uri="{FF2B5EF4-FFF2-40B4-BE49-F238E27FC236}">
                <a16:creationId xmlns:a16="http://schemas.microsoft.com/office/drawing/2014/main" id="{C5B2E15B-5FC9-42FE-9AC9-FB5B625F6A42}"/>
              </a:ext>
            </a:extLst>
          </p:cNvPr>
          <p:cNvSpPr/>
          <p:nvPr/>
        </p:nvSpPr>
        <p:spPr>
          <a:xfrm>
            <a:off x="351489" y="163914"/>
            <a:ext cx="586047" cy="91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32A95-0A0A-4609-A6E7-205BFAC1D458}"/>
              </a:ext>
            </a:extLst>
          </p:cNvPr>
          <p:cNvSpPr txBox="1"/>
          <p:nvPr/>
        </p:nvSpPr>
        <p:spPr>
          <a:xfrm>
            <a:off x="1175846" y="297166"/>
            <a:ext cx="265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SKEMA KEMITRAAN</a:t>
            </a:r>
          </a:p>
          <a:p>
            <a:r>
              <a:rPr lang="en-US" b="1" dirty="0" err="1"/>
              <a:t>Budidaya</a:t>
            </a:r>
            <a:r>
              <a:rPr lang="en-US" b="1" dirty="0"/>
              <a:t> </a:t>
            </a:r>
            <a:r>
              <a:rPr lang="en-US" b="1" dirty="0" err="1"/>
              <a:t>Jagung</a:t>
            </a:r>
            <a:r>
              <a:rPr lang="en-US" b="1" dirty="0"/>
              <a:t> dan </a:t>
            </a:r>
            <a:r>
              <a:rPr lang="en-US" b="1" dirty="0" err="1"/>
              <a:t>Padi</a:t>
            </a:r>
            <a:endParaRPr lang="en-US" b="1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D001D5E-597E-4B81-A94A-96F14F48179D}"/>
              </a:ext>
            </a:extLst>
          </p:cNvPr>
          <p:cNvGrpSpPr/>
          <p:nvPr/>
        </p:nvGrpSpPr>
        <p:grpSpPr>
          <a:xfrm>
            <a:off x="1302921" y="943497"/>
            <a:ext cx="9586157" cy="5836436"/>
            <a:chOff x="1302921" y="943497"/>
            <a:chExt cx="9586157" cy="5836436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EBCD8A3-A02D-4EF8-B02F-C3D7BFF3CB9B}"/>
                </a:ext>
              </a:extLst>
            </p:cNvPr>
            <p:cNvGrpSpPr/>
            <p:nvPr/>
          </p:nvGrpSpPr>
          <p:grpSpPr>
            <a:xfrm>
              <a:off x="1302921" y="943497"/>
              <a:ext cx="9586157" cy="5836436"/>
              <a:chOff x="1175846" y="903998"/>
              <a:chExt cx="9586157" cy="5836436"/>
            </a:xfrm>
          </p:grpSpPr>
          <p:sp>
            <p:nvSpPr>
              <p:cNvPr id="141" name="object 65">
                <a:extLst>
                  <a:ext uri="{FF2B5EF4-FFF2-40B4-BE49-F238E27FC236}">
                    <a16:creationId xmlns:a16="http://schemas.microsoft.com/office/drawing/2014/main" id="{72F2EFA1-E669-49EF-AF9C-2B0BFF626A45}"/>
                  </a:ext>
                </a:extLst>
              </p:cNvPr>
              <p:cNvSpPr/>
              <p:nvPr/>
            </p:nvSpPr>
            <p:spPr>
              <a:xfrm>
                <a:off x="5073026" y="4931812"/>
                <a:ext cx="1080515" cy="66293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83DB842-2E66-47CB-814F-94AE125FD3F2}"/>
                  </a:ext>
                </a:extLst>
              </p:cNvPr>
              <p:cNvGrpSpPr/>
              <p:nvPr/>
            </p:nvGrpSpPr>
            <p:grpSpPr>
              <a:xfrm>
                <a:off x="1175846" y="903998"/>
                <a:ext cx="9586157" cy="5836436"/>
                <a:chOff x="610482" y="1232913"/>
                <a:chExt cx="9472435" cy="641735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054673-A865-4FF8-8B4B-D7F5B4DBE842}"/>
                    </a:ext>
                  </a:extLst>
                </p:cNvPr>
                <p:cNvGrpSpPr/>
                <p:nvPr/>
              </p:nvGrpSpPr>
              <p:grpSpPr>
                <a:xfrm>
                  <a:off x="610482" y="1232913"/>
                  <a:ext cx="9472435" cy="6417357"/>
                  <a:chOff x="2065661" y="1438279"/>
                  <a:chExt cx="7454020" cy="5266026"/>
                </a:xfrm>
              </p:grpSpPr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9BEDFD82-D8AE-413C-8478-1DF7B373566B}"/>
                      </a:ext>
                    </a:extLst>
                  </p:cNvPr>
                  <p:cNvSpPr txBox="1"/>
                  <p:nvPr/>
                </p:nvSpPr>
                <p:spPr>
                  <a:xfrm>
                    <a:off x="5781526" y="1715276"/>
                    <a:ext cx="243293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id-ID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Pembayaran </a:t>
                    </a:r>
                    <a:r>
                      <a:rPr lang="en-US" sz="1200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bahan</a:t>
                    </a:r>
                    <a:r>
                      <a: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baku</a:t>
                    </a:r>
                    <a:r>
                      <a:rPr lang="id-ID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atas perintah pembayaran dari </a:t>
                    </a:r>
                    <a:r>
                      <a:rPr lang="en-US" sz="1200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mitra</a:t>
                    </a:r>
                    <a:endParaRPr lang="id-ID" sz="1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44CA1F8-807D-414D-B8F2-BE802BB0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8965683" y="1940767"/>
                    <a:ext cx="553998" cy="1482745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>
                    <a:spAutoFit/>
                  </a:bodyPr>
                  <a:lstStyle/>
                  <a:p>
                    <a:r>
                      <a:rPr lang="id-ID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Pembayaran hasil penjualan</a:t>
                    </a: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92931C16-435E-4C5A-AB94-700F39A480F0}"/>
                      </a:ext>
                    </a:extLst>
                  </p:cNvPr>
                  <p:cNvSpPr txBox="1"/>
                  <p:nvPr/>
                </p:nvSpPr>
                <p:spPr>
                  <a:xfrm rot="20323490">
                    <a:off x="6891942" y="4722746"/>
                    <a:ext cx="1915063" cy="227303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r>
                      <a:rPr lang="id-ID" sz="1200" dirty="0">
                        <a:solidFill>
                          <a:srgbClr val="00B050"/>
                        </a:solidFill>
                      </a:rPr>
                      <a:t>Menjual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Hasil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Panen</a:t>
                    </a:r>
                    <a:endParaRPr lang="id-ID" sz="12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02178C60-27E2-408A-AFFF-31EE02B412F3}"/>
                      </a:ext>
                    </a:extLst>
                  </p:cNvPr>
                  <p:cNvSpPr txBox="1"/>
                  <p:nvPr/>
                </p:nvSpPr>
                <p:spPr>
                  <a:xfrm>
                    <a:off x="6142201" y="5280867"/>
                    <a:ext cx="2072256" cy="3788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id-ID" sz="1200" dirty="0">
                        <a:solidFill>
                          <a:srgbClr val="00B050"/>
                        </a:solidFill>
                      </a:rPr>
                      <a:t>Suplai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Bahan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 Baku </a:t>
                    </a:r>
                  </a:p>
                  <a:p>
                    <a:pPr algn="r"/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kebutuhan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peternak</a:t>
                    </a:r>
                    <a:endParaRPr lang="id-ID" sz="12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23F2FAD-2B41-4D22-88F5-6794C60EB043}"/>
                      </a:ext>
                    </a:extLst>
                  </p:cNvPr>
                  <p:cNvSpPr txBox="1"/>
                  <p:nvPr/>
                </p:nvSpPr>
                <p:spPr>
                  <a:xfrm>
                    <a:off x="2065661" y="5293099"/>
                    <a:ext cx="1186280" cy="214675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r"/>
                    <a:r>
                      <a:rPr lang="en-US" sz="1100" i="1" dirty="0" err="1">
                        <a:solidFill>
                          <a:srgbClr val="FF0000"/>
                        </a:solidFill>
                      </a:rPr>
                      <a:t>Seleksi</a:t>
                    </a:r>
                    <a:r>
                      <a:rPr lang="en-US" sz="1100" i="1" dirty="0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lang="en-US" sz="1100" i="1" dirty="0" err="1">
                        <a:solidFill>
                          <a:srgbClr val="FF0000"/>
                        </a:solidFill>
                      </a:rPr>
                      <a:t>Peternak</a:t>
                    </a:r>
                    <a:endParaRPr lang="id-ID" sz="1100" i="1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7DE9C38F-660A-4889-B4B2-F10F988F3F0C}"/>
                      </a:ext>
                    </a:extLst>
                  </p:cNvPr>
                  <p:cNvGrpSpPr/>
                  <p:nvPr/>
                </p:nvGrpSpPr>
                <p:grpSpPr>
                  <a:xfrm>
                    <a:off x="4838952" y="2187949"/>
                    <a:ext cx="1379316" cy="675354"/>
                    <a:chOff x="638880" y="1911154"/>
                    <a:chExt cx="2481421" cy="1214974"/>
                  </a:xfrm>
                </p:grpSpPr>
                <p:pic>
                  <p:nvPicPr>
                    <p:cNvPr id="139" name="Picture 138">
                      <a:extLst>
                        <a:ext uri="{FF2B5EF4-FFF2-40B4-BE49-F238E27FC236}">
                          <a16:creationId xmlns:a16="http://schemas.microsoft.com/office/drawing/2014/main" id="{4B754C58-9F5A-4E52-A579-9148D2824EF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61616" y="1911154"/>
                      <a:ext cx="685625" cy="6856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60B6B44C-880F-48F9-9587-53239AE3D5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880" y="2395250"/>
                      <a:ext cx="2481421" cy="7308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/>
                        <a:t>LEMBAGA</a:t>
                      </a:r>
                    </a:p>
                    <a:p>
                      <a:r>
                        <a:rPr lang="en-US" sz="1000" b="1" dirty="0"/>
                        <a:t>PEMBIAYAAN</a:t>
                      </a:r>
                    </a:p>
                    <a:p>
                      <a:endParaRPr lang="id-ID" sz="1000" b="1" dirty="0"/>
                    </a:p>
                  </p:txBody>
                </p:sp>
              </p:grpSp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88BD9A39-7B9B-43C0-A439-7D768A28AD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58624" y="3636089"/>
                    <a:ext cx="731473" cy="767185"/>
                  </a:xfrm>
                  <a:prstGeom prst="rect">
                    <a:avLst/>
                  </a:prstGeom>
                </p:spPr>
              </p:pic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9C04CAA1-BBE9-4281-B87B-33ACC093E782}"/>
                      </a:ext>
                    </a:extLst>
                  </p:cNvPr>
                  <p:cNvSpPr/>
                  <p:nvPr/>
                </p:nvSpPr>
                <p:spPr>
                  <a:xfrm>
                    <a:off x="2824493" y="4888072"/>
                    <a:ext cx="341931" cy="3419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1</a:t>
                    </a:r>
                  </a:p>
                </p:txBody>
              </p:sp>
              <p:cxnSp>
                <p:nvCxnSpPr>
                  <p:cNvPr id="106" name="Elbow Connector 52">
                    <a:extLst>
                      <a:ext uri="{FF2B5EF4-FFF2-40B4-BE49-F238E27FC236}">
                        <a16:creationId xmlns:a16="http://schemas.microsoft.com/office/drawing/2014/main" id="{651E3F1D-6003-4D03-A32E-B0EACF16CF6A}"/>
                      </a:ext>
                    </a:extLst>
                  </p:cNvPr>
                  <p:cNvCxnSpPr>
                    <a:endCxn id="104" idx="2"/>
                  </p:cNvCxnSpPr>
                  <p:nvPr/>
                </p:nvCxnSpPr>
                <p:spPr>
                  <a:xfrm rot="10800000">
                    <a:off x="3324361" y="4403274"/>
                    <a:ext cx="1331791" cy="1222509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Elbow Connector 53">
                    <a:extLst>
                      <a:ext uri="{FF2B5EF4-FFF2-40B4-BE49-F238E27FC236}">
                        <a16:creationId xmlns:a16="http://schemas.microsoft.com/office/drawing/2014/main" id="{DEC51DE6-5A7D-4230-B6BC-6B70965C0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3388876" y="2008378"/>
                    <a:ext cx="1368000" cy="1548000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0CAE08A-5CAD-4C19-B8BA-B84A03137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451" y="2561086"/>
                    <a:ext cx="1085204" cy="600164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r"/>
                    <a:r>
                      <a:rPr lang="id-ID" sz="1100" i="1" dirty="0">
                        <a:solidFill>
                          <a:srgbClr val="FF0000"/>
                        </a:solidFill>
                      </a:rPr>
                      <a:t>Memfasilitasi akses ke perbankan</a:t>
                    </a:r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DAF74F12-8FCC-4D5D-9465-76142A011595}"/>
                      </a:ext>
                    </a:extLst>
                  </p:cNvPr>
                  <p:cNvSpPr/>
                  <p:nvPr/>
                </p:nvSpPr>
                <p:spPr>
                  <a:xfrm>
                    <a:off x="2792784" y="2210181"/>
                    <a:ext cx="341931" cy="3419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2</a:t>
                    </a:r>
                  </a:p>
                </p:txBody>
              </p: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4ED78E18-0F35-42A5-B7C4-79EF62B1B75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879540" y="2891292"/>
                    <a:ext cx="27211" cy="2338712"/>
                  </a:xfrm>
                  <a:prstGeom prst="straightConnector1">
                    <a:avLst/>
                  </a:prstGeom>
                  <a:ln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2E879C1A-D81D-4D3F-8B09-C283C94B0D33}"/>
                      </a:ext>
                    </a:extLst>
                  </p:cNvPr>
                  <p:cNvSpPr/>
                  <p:nvPr/>
                </p:nvSpPr>
                <p:spPr>
                  <a:xfrm>
                    <a:off x="4311608" y="4054866"/>
                    <a:ext cx="341931" cy="341931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5</a:t>
                    </a: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FA556C6-2817-41B3-8FDA-636AF9550B43}"/>
                      </a:ext>
                    </a:extLst>
                  </p:cNvPr>
                  <p:cNvSpPr txBox="1"/>
                  <p:nvPr/>
                </p:nvSpPr>
                <p:spPr>
                  <a:xfrm>
                    <a:off x="3804231" y="4403274"/>
                    <a:ext cx="1085204" cy="430887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r"/>
                    <a:r>
                      <a:rPr lang="id-ID" sz="1100" i="1" dirty="0"/>
                      <a:t>Pengajuan kredit (KUR)</a:t>
                    </a:r>
                  </a:p>
                </p:txBody>
              </p: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7EFF9F8A-3E6F-47C7-90E5-F123167970BE}"/>
                      </a:ext>
                    </a:extLst>
                  </p:cNvPr>
                  <p:cNvCxnSpPr>
                    <a:endCxn id="96" idx="0"/>
                  </p:cNvCxnSpPr>
                  <p:nvPr/>
                </p:nvCxnSpPr>
                <p:spPr>
                  <a:xfrm>
                    <a:off x="5115504" y="2874378"/>
                    <a:ext cx="20219" cy="2420124"/>
                  </a:xfrm>
                  <a:prstGeom prst="straightConnector1">
                    <a:avLst/>
                  </a:prstGeom>
                  <a:ln>
                    <a:solidFill>
                      <a:srgbClr val="0070C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C9DA5EFE-3A06-4A4C-B2A1-7872CD1D77D0}"/>
                      </a:ext>
                    </a:extLst>
                  </p:cNvPr>
                  <p:cNvSpPr/>
                  <p:nvPr/>
                </p:nvSpPr>
                <p:spPr>
                  <a:xfrm>
                    <a:off x="5197541" y="3479517"/>
                    <a:ext cx="341931" cy="341931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6</a:t>
                    </a: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040A052B-A2DE-48E1-9F20-F76C84A322F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40473" y="3978891"/>
                    <a:ext cx="1131643" cy="737866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r>
                      <a:rPr lang="id-ID" sz="1100" i="1" dirty="0"/>
                      <a:t>Survei, persetujuan, akad dan pencairan</a:t>
                    </a:r>
                  </a:p>
                </p:txBody>
              </p:sp>
              <p:cxnSp>
                <p:nvCxnSpPr>
                  <p:cNvPr id="116" name="Elbow Connector 63">
                    <a:extLst>
                      <a:ext uri="{FF2B5EF4-FFF2-40B4-BE49-F238E27FC236}">
                        <a16:creationId xmlns:a16="http://schemas.microsoft.com/office/drawing/2014/main" id="{F7CD161D-A4DE-40FD-B72F-0FF6CB9A8DD8}"/>
                      </a:ext>
                    </a:extLst>
                  </p:cNvPr>
                  <p:cNvCxnSpPr/>
                  <p:nvPr/>
                </p:nvCxnSpPr>
                <p:spPr>
                  <a:xfrm>
                    <a:off x="5296276" y="2082556"/>
                    <a:ext cx="3528000" cy="1116000"/>
                  </a:xfrm>
                  <a:prstGeom prst="bentConnector3">
                    <a:avLst>
                      <a:gd name="adj1" fmla="val 100299"/>
                    </a:avLst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645DED4A-2AD3-4262-A4E2-C8600FB91049}"/>
                      </a:ext>
                    </a:extLst>
                  </p:cNvPr>
                  <p:cNvSpPr/>
                  <p:nvPr/>
                </p:nvSpPr>
                <p:spPr>
                  <a:xfrm>
                    <a:off x="8254749" y="1901966"/>
                    <a:ext cx="341931" cy="341931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8</a:t>
                    </a:r>
                    <a:endParaRPr lang="id-ID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8" name="Elbow Connector 65">
                    <a:extLst>
                      <a:ext uri="{FF2B5EF4-FFF2-40B4-BE49-F238E27FC236}">
                        <a16:creationId xmlns:a16="http://schemas.microsoft.com/office/drawing/2014/main" id="{BBD699C6-2565-473D-B628-6F4D13F7478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806075" y="3640518"/>
                    <a:ext cx="1178246" cy="2859123"/>
                  </a:xfrm>
                  <a:prstGeom prst="bentConnector2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BE80B823-C6A8-4B4D-8BDC-768CE0557D63}"/>
                      </a:ext>
                    </a:extLst>
                  </p:cNvPr>
                  <p:cNvSpPr/>
                  <p:nvPr/>
                </p:nvSpPr>
                <p:spPr>
                  <a:xfrm>
                    <a:off x="8228219" y="5251295"/>
                    <a:ext cx="341931" cy="341931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9</a:t>
                    </a:r>
                    <a:endParaRPr lang="id-ID" dirty="0"/>
                  </a:p>
                </p:txBody>
              </p:sp>
              <p:cxnSp>
                <p:nvCxnSpPr>
                  <p:cNvPr id="120" name="Elbow Connector 67">
                    <a:extLst>
                      <a:ext uri="{FF2B5EF4-FFF2-40B4-BE49-F238E27FC236}">
                        <a16:creationId xmlns:a16="http://schemas.microsoft.com/office/drawing/2014/main" id="{1C5AC610-625D-4652-9799-DACC05EFC9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955361" y="4480955"/>
                    <a:ext cx="3024000" cy="1368000"/>
                  </a:xfrm>
                  <a:prstGeom prst="bentConnector2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9BA692EB-C7EA-479F-B56D-C728ED140D61}"/>
                      </a:ext>
                    </a:extLst>
                  </p:cNvPr>
                  <p:cNvSpPr/>
                  <p:nvPr/>
                </p:nvSpPr>
                <p:spPr>
                  <a:xfrm>
                    <a:off x="8252074" y="5900364"/>
                    <a:ext cx="442062" cy="44673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10</a:t>
                    </a:r>
                    <a:endParaRPr lang="id-ID" sz="1600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64213103-3C5F-4AF3-8FCB-F77590252F0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5963" y="5878922"/>
                    <a:ext cx="207225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id-ID" sz="1200" dirty="0">
                        <a:solidFill>
                          <a:schemeClr val="accent2"/>
                        </a:solidFill>
                      </a:rPr>
                      <a:t>Pendampingan</a:t>
                    </a:r>
                    <a:r>
                      <a:rPr lang="en-US" sz="1200" dirty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accent2"/>
                        </a:solidFill>
                      </a:rPr>
                      <a:t>teknis</a:t>
                    </a:r>
                    <a:r>
                      <a:rPr lang="en-US" sz="1200" dirty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accent2"/>
                        </a:solidFill>
                      </a:rPr>
                      <a:t>usaha</a:t>
                    </a:r>
                    <a:endParaRPr lang="id-ID" sz="12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49ADAFF7-D307-44E9-882B-2A044A36962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142201" y="4446105"/>
                    <a:ext cx="2256982" cy="876074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5C1DA02-94F9-48EE-B8B4-9727291766F8}"/>
                      </a:ext>
                    </a:extLst>
                  </p:cNvPr>
                  <p:cNvSpPr/>
                  <p:nvPr/>
                </p:nvSpPr>
                <p:spPr>
                  <a:xfrm rot="20446222">
                    <a:off x="6346779" y="5205744"/>
                    <a:ext cx="523677" cy="341931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400" dirty="0"/>
                      <a:t>1</a:t>
                    </a:r>
                    <a:r>
                      <a:rPr lang="en-US" sz="1400" dirty="0"/>
                      <a:t>1</a:t>
                    </a:r>
                    <a:endParaRPr lang="id-ID" sz="1400" dirty="0"/>
                  </a:p>
                </p:txBody>
              </p:sp>
              <p:cxnSp>
                <p:nvCxnSpPr>
                  <p:cNvPr id="125" name="Elbow Connector 72">
                    <a:extLst>
                      <a:ext uri="{FF2B5EF4-FFF2-40B4-BE49-F238E27FC236}">
                        <a16:creationId xmlns:a16="http://schemas.microsoft.com/office/drawing/2014/main" id="{C819F458-76F0-45E0-A0BD-00899A4384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303328" y="1856774"/>
                    <a:ext cx="3823343" cy="1332000"/>
                  </a:xfrm>
                  <a:prstGeom prst="bentConnector4">
                    <a:avLst>
                      <a:gd name="adj1" fmla="val 222"/>
                      <a:gd name="adj2" fmla="val 117975"/>
                    </a:avLst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90F7417-F6AC-4969-84C8-57FFAF980EEA}"/>
                      </a:ext>
                    </a:extLst>
                  </p:cNvPr>
                  <p:cNvSpPr/>
                  <p:nvPr/>
                </p:nvSpPr>
                <p:spPr>
                  <a:xfrm>
                    <a:off x="8827154" y="1438279"/>
                    <a:ext cx="528695" cy="40179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400" b="1" dirty="0"/>
                      <a:t>1</a:t>
                    </a:r>
                    <a:r>
                      <a:rPr lang="en-US" sz="1400" b="1" dirty="0"/>
                      <a:t>2</a:t>
                    </a:r>
                    <a:endParaRPr lang="id-ID" sz="1400" b="1" dirty="0"/>
                  </a:p>
                </p:txBody>
              </p:sp>
              <p:cxnSp>
                <p:nvCxnSpPr>
                  <p:cNvPr id="127" name="Elbow Connector 74">
                    <a:extLst>
                      <a:ext uri="{FF2B5EF4-FFF2-40B4-BE49-F238E27FC236}">
                        <a16:creationId xmlns:a16="http://schemas.microsoft.com/office/drawing/2014/main" id="{963EAACF-5665-4009-905F-07C933E66F0F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43860" y="3781684"/>
                    <a:ext cx="3276000" cy="170051"/>
                  </a:xfrm>
                  <a:prstGeom prst="bentConnector4">
                    <a:avLst>
                      <a:gd name="adj1" fmla="val -379"/>
                      <a:gd name="adj2" fmla="val 560687"/>
                    </a:avLst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D50C0884-35B8-45ED-91A8-4E026209F68C}"/>
                      </a:ext>
                    </a:extLst>
                  </p:cNvPr>
                  <p:cNvSpPr/>
                  <p:nvPr/>
                </p:nvSpPr>
                <p:spPr>
                  <a:xfrm>
                    <a:off x="3551477" y="2860227"/>
                    <a:ext cx="528695" cy="40179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400" b="1" dirty="0"/>
                      <a:t>12</a:t>
                    </a: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237A8052-7AD0-4CD7-87F1-6724E83B88F6}"/>
                      </a:ext>
                    </a:extLst>
                  </p:cNvPr>
                  <p:cNvSpPr txBox="1"/>
                  <p:nvPr/>
                </p:nvSpPr>
                <p:spPr>
                  <a:xfrm>
                    <a:off x="3788044" y="3263825"/>
                    <a:ext cx="846519" cy="492489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r>
                      <a:rPr lang="id-ID" sz="1100" i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Pembayaran keuntungan </a:t>
                    </a:r>
                    <a:r>
                      <a:rPr lang="en-US" sz="1100" i="1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Mitra</a:t>
                    </a:r>
                    <a:endParaRPr lang="id-ID" sz="1100" i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40D1F1ED-64B1-4E35-9352-E9CA740F8933}"/>
                      </a:ext>
                    </a:extLst>
                  </p:cNvPr>
                  <p:cNvSpPr txBox="1"/>
                  <p:nvPr/>
                </p:nvSpPr>
                <p:spPr>
                  <a:xfrm rot="20351371">
                    <a:off x="6690376" y="4245990"/>
                    <a:ext cx="171553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/>
                      <a:t>Perjanjian Kerjasama (PKS)</a:t>
                    </a:r>
                    <a:endParaRPr lang="id-ID" sz="1100" dirty="0"/>
                  </a:p>
                </p:txBody>
              </p: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8DACABB8-E0B1-4AB2-AFD9-E0CF812885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9926" y="4249369"/>
                    <a:ext cx="2256982" cy="8760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B6F2B7AC-DAC7-4008-AA89-093FFBAD0041}"/>
                      </a:ext>
                    </a:extLst>
                  </p:cNvPr>
                  <p:cNvSpPr/>
                  <p:nvPr/>
                </p:nvSpPr>
                <p:spPr>
                  <a:xfrm rot="20313142">
                    <a:off x="6396339" y="4578899"/>
                    <a:ext cx="341931" cy="34193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4</a:t>
                    </a: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00808D4B-D858-431C-B3A6-1993C712BD90}"/>
                      </a:ext>
                    </a:extLst>
                  </p:cNvPr>
                  <p:cNvSpPr/>
                  <p:nvPr/>
                </p:nvSpPr>
                <p:spPr>
                  <a:xfrm>
                    <a:off x="6550538" y="3169474"/>
                    <a:ext cx="341931" cy="34193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3</a:t>
                    </a:r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E13E14C5-3685-4130-8E95-A7AD08A09EE4}"/>
                      </a:ext>
                    </a:extLst>
                  </p:cNvPr>
                  <p:cNvSpPr txBox="1"/>
                  <p:nvPr/>
                </p:nvSpPr>
                <p:spPr>
                  <a:xfrm>
                    <a:off x="6545411" y="2742564"/>
                    <a:ext cx="437971" cy="24827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rtlCol="0">
                    <a:spAutoFit/>
                  </a:bodyPr>
                  <a:lstStyle/>
                  <a:p>
                    <a:pPr algn="ctr"/>
                    <a:r>
                      <a:rPr lang="id-ID" sz="1600" i="1" dirty="0"/>
                      <a:t>MoU</a:t>
                    </a:r>
                  </a:p>
                </p:txBody>
              </p: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E46EB569-F2EB-4424-8E48-AE1F7DDAB9AD}"/>
                      </a:ext>
                    </a:extLst>
                  </p:cNvPr>
                  <p:cNvCxnSpPr/>
                  <p:nvPr/>
                </p:nvCxnSpPr>
                <p:spPr>
                  <a:xfrm>
                    <a:off x="5670016" y="2417684"/>
                    <a:ext cx="696351" cy="2900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DB3F32F5-95EB-41D4-8DE9-7238C394839C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122634" y="3098773"/>
                    <a:ext cx="1141304" cy="45522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7" name="Picture 2" descr="http://pluspng.com/img-png/png-petani--240.png">
                    <a:extLst>
                      <a:ext uri="{FF2B5EF4-FFF2-40B4-BE49-F238E27FC236}">
                        <a16:creationId xmlns:a16="http://schemas.microsoft.com/office/drawing/2014/main" id="{1BF8F288-7022-4C1F-AB1A-BF96E042C2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24167" b="90000" l="14583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229" y="5114543"/>
                    <a:ext cx="586880" cy="586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FF640EDF-288F-4CFD-AEE5-2214537F582B}"/>
                      </a:ext>
                    </a:extLst>
                  </p:cNvPr>
                  <p:cNvSpPr txBox="1"/>
                  <p:nvPr/>
                </p:nvSpPr>
                <p:spPr>
                  <a:xfrm>
                    <a:off x="4652509" y="6078214"/>
                    <a:ext cx="1379316" cy="626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err="1"/>
                      <a:t>Kelompok</a:t>
                    </a:r>
                    <a:r>
                      <a:rPr lang="en-US" sz="1000" b="1" dirty="0"/>
                      <a:t> </a:t>
                    </a:r>
                    <a:r>
                      <a:rPr lang="en-US" sz="1000" b="1" dirty="0" err="1"/>
                      <a:t>Peternak</a:t>
                    </a:r>
                    <a:r>
                      <a:rPr lang="en-US" sz="1000" b="1" dirty="0"/>
                      <a:t>/ UMKM/</a:t>
                    </a:r>
                    <a:r>
                      <a:rPr lang="en-US" sz="1000" b="1" dirty="0" err="1"/>
                      <a:t>Peternak</a:t>
                    </a:r>
                    <a:r>
                      <a:rPr lang="en-US" sz="1000" b="1" dirty="0"/>
                      <a:t> </a:t>
                    </a:r>
                    <a:r>
                      <a:rPr lang="en-US" sz="1000" b="1" dirty="0" err="1"/>
                      <a:t>Perorangan</a:t>
                    </a:r>
                    <a:r>
                      <a:rPr lang="en-US" sz="1000" b="1" dirty="0"/>
                      <a:t>/</a:t>
                    </a:r>
                    <a:r>
                      <a:rPr lang="en-US" sz="1000" b="1" dirty="0" err="1"/>
                      <a:t>Koperrasi</a:t>
                    </a:r>
                    <a:r>
                      <a:rPr lang="en-US" sz="1000" b="1" dirty="0"/>
                      <a:t> </a:t>
                    </a:r>
                    <a:r>
                      <a:rPr lang="en-US" sz="1000" b="1" dirty="0" err="1"/>
                      <a:t>Pesantren</a:t>
                    </a:r>
                    <a:endParaRPr lang="id-ID" sz="1000" b="1" dirty="0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51592A7-FA71-40BA-8AF7-82E758718AC1}"/>
                    </a:ext>
                  </a:extLst>
                </p:cNvPr>
                <p:cNvGrpSpPr/>
                <p:nvPr/>
              </p:nvGrpSpPr>
              <p:grpSpPr>
                <a:xfrm>
                  <a:off x="4254761" y="5932236"/>
                  <a:ext cx="829610" cy="533399"/>
                  <a:chOff x="6185339" y="2215351"/>
                  <a:chExt cx="888705" cy="622149"/>
                </a:xfrm>
              </p:grpSpPr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5BD30C27-FB9F-46F9-BEC0-754D8BF702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85339" y="2215351"/>
                    <a:ext cx="550830" cy="577775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2" descr="Hasil gambar untuk gambar telur ayam">
                    <a:extLst>
                      <a:ext uri="{FF2B5EF4-FFF2-40B4-BE49-F238E27FC236}">
                        <a16:creationId xmlns:a16="http://schemas.microsoft.com/office/drawing/2014/main" id="{DBFADFD3-B077-493F-A4A8-7329821965D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65773" y="2530667"/>
                    <a:ext cx="408271" cy="30683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" name="Picture 4" descr="Pengertian Bank Secara Umum dan Menurut Para Ahli [Lengkap]">
                  <a:extLst>
                    <a:ext uri="{FF2B5EF4-FFF2-40B4-BE49-F238E27FC236}">
                      <a16:creationId xmlns:a16="http://schemas.microsoft.com/office/drawing/2014/main" id="{6568F589-4273-4E68-9AC1-AEC89EAB50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3867" b="89503" l="9712" r="89928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2607" y="1684007"/>
                  <a:ext cx="928515" cy="6045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5704E301-29DA-43B4-AB82-8371041286E9}"/>
                    </a:ext>
                  </a:extLst>
                </p:cNvPr>
                <p:cNvCxnSpPr>
                  <a:endCxn id="137" idx="0"/>
                </p:cNvCxnSpPr>
                <p:nvPr/>
              </p:nvCxnSpPr>
              <p:spPr>
                <a:xfrm flipH="1">
                  <a:off x="5178954" y="3003602"/>
                  <a:ext cx="2713" cy="270933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286A06-C375-483E-8F22-E79287A7BDA4}"/>
                    </a:ext>
                  </a:extLst>
                </p:cNvPr>
                <p:cNvSpPr txBox="1"/>
                <p:nvPr/>
              </p:nvSpPr>
              <p:spPr>
                <a:xfrm>
                  <a:off x="5198010" y="3880193"/>
                  <a:ext cx="1379058" cy="43088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100" i="1" dirty="0"/>
                    <a:t>Pembangunan </a:t>
                  </a:r>
                  <a:r>
                    <a:rPr lang="en-US" sz="1100" i="1" dirty="0" err="1"/>
                    <a:t>Fasilitas</a:t>
                  </a:r>
                  <a:r>
                    <a:rPr lang="en-US" sz="1100" i="1" dirty="0"/>
                    <a:t> Kandang</a:t>
                  </a:r>
                  <a:endParaRPr lang="id-ID" sz="1100" i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471C1A4-5BAD-419A-9D0D-3909406ABACE}"/>
                    </a:ext>
                  </a:extLst>
                </p:cNvPr>
                <p:cNvSpPr/>
                <p:nvPr/>
              </p:nvSpPr>
              <p:spPr>
                <a:xfrm>
                  <a:off x="5288120" y="4365004"/>
                  <a:ext cx="434520" cy="41668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4E489CC-F3D2-4241-A4F0-276C89F6E85C}"/>
                    </a:ext>
                  </a:extLst>
                </p:cNvPr>
                <p:cNvGrpSpPr/>
                <p:nvPr/>
              </p:nvGrpSpPr>
              <p:grpSpPr>
                <a:xfrm>
                  <a:off x="4245528" y="6506125"/>
                  <a:ext cx="1190808" cy="380636"/>
                  <a:chOff x="1427520" y="3777318"/>
                  <a:chExt cx="8540330" cy="2707146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D248BC3-D4FB-4AF7-8CE7-47E6B3D86031}"/>
                      </a:ext>
                    </a:extLst>
                  </p:cNvPr>
                  <p:cNvGrpSpPr/>
                  <p:nvPr/>
                </p:nvGrpSpPr>
                <p:grpSpPr>
                  <a:xfrm>
                    <a:off x="1427520" y="3780631"/>
                    <a:ext cx="2130531" cy="2703833"/>
                    <a:chOff x="1751187" y="4161659"/>
                    <a:chExt cx="1551452" cy="1968930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7F262B41-01B6-4564-BF1C-13826BA91113}"/>
                        </a:ext>
                      </a:extLst>
                    </p:cNvPr>
                    <p:cNvSpPr/>
                    <p:nvPr/>
                  </p:nvSpPr>
                  <p:spPr>
                    <a:xfrm rot="12600000">
                      <a:off x="2850171" y="5225117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FFE9FF48-BC24-4761-8628-22DE7078AECB}"/>
                        </a:ext>
                      </a:extLst>
                    </p:cNvPr>
                    <p:cNvSpPr/>
                    <p:nvPr/>
                  </p:nvSpPr>
                  <p:spPr>
                    <a:xfrm rot="9000000" flipH="1">
                      <a:off x="2184013" y="5217569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DD2A3277-5EA8-4703-8301-4B311F8BB9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4135147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F7CA0EB8-CBF9-4D20-BE0C-44783576D46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5181334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C309D413-C4DE-45BC-A3D4-05A35E7F5B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6243" y="4565916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573FDC89-249C-4CC5-B9F3-D1ADBCCA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3918" y="4571797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0AF08694-8FB9-449C-ADF3-86A767E78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0297" y="5195996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A67ED427-03FC-4DC2-AFF4-BDB11891B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A177B49D-D5AB-476A-A24E-EE111D2B2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00871B7E-D258-41A8-87AB-B595170A0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CA8DD156-E0F5-41F7-93A3-58E1CA150F6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644630" y="5204034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822D20D8-B6E3-4B29-AA5F-AEE23F3BB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728A564D-D5E4-4945-8755-190FE5E3FC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25B75E2E-2117-4707-B59C-7F11FD2B29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sp>
                  <p:nvSpPr>
                    <p:cNvPr id="78" name="Trapezoid 77">
                      <a:extLst>
                        <a:ext uri="{FF2B5EF4-FFF2-40B4-BE49-F238E27FC236}">
                          <a16:creationId xmlns:a16="http://schemas.microsoft.com/office/drawing/2014/main" id="{56EBD4A4-D754-4F3D-A799-E21574447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5738" y="6027568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9" name="Trapezoid 78">
                      <a:extLst>
                        <a:ext uri="{FF2B5EF4-FFF2-40B4-BE49-F238E27FC236}">
                          <a16:creationId xmlns:a16="http://schemas.microsoft.com/office/drawing/2014/main" id="{D3345B90-DBB0-46EE-98D9-D639075B3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1605" y="6029980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08394951-ED41-4847-8C9C-738127A2D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1187" y="4161659"/>
                      <a:ext cx="1551452" cy="453213"/>
                      <a:chOff x="1159812" y="3976469"/>
                      <a:chExt cx="2187910" cy="639137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08ECA481-9993-4AA9-9A62-D682A8B76880}"/>
                          </a:ext>
                        </a:extLst>
                      </p:cNvPr>
                      <p:cNvSpPr/>
                      <p:nvPr/>
                    </p:nvSpPr>
                    <p:spPr>
                      <a:xfrm rot="9000000" flipH="1">
                        <a:off x="2112546" y="408740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FE4F2BD0-17CA-4EC6-A6BD-510A882E2422}"/>
                          </a:ext>
                        </a:extLst>
                      </p:cNvPr>
                      <p:cNvSpPr/>
                      <p:nvPr/>
                    </p:nvSpPr>
                    <p:spPr>
                      <a:xfrm rot="12600000">
                        <a:off x="2378433" y="4087411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A1E4C9C5-0EC9-47A2-A5F8-A1E83200053D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756647" y="3886511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02DDF65F-7593-413F-A641-4ED3B98D2EC9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1725735" y="3886510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DD8DF03F-1D95-422D-8502-766B08F4D071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328995" y="4101163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A47D7CBF-5510-4E08-8158-E0F61246EFA2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148709" y="4104036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28131DFC-102B-44B1-A103-A7DF974CF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6787" y="3976469"/>
                        <a:ext cx="36000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D1B53B90-489F-4BE9-A2A1-8317429FEEE5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006154" y="3854986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F8BE9638-7A99-4316-ADF8-6D1C82E4BB90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463957" y="385322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F3B67E7-64EC-470C-9A40-99AA8253ADF8}"/>
                      </a:ext>
                    </a:extLst>
                  </p:cNvPr>
                  <p:cNvGrpSpPr/>
                  <p:nvPr/>
                </p:nvGrpSpPr>
                <p:grpSpPr>
                  <a:xfrm>
                    <a:off x="4552684" y="3780631"/>
                    <a:ext cx="2130531" cy="2703833"/>
                    <a:chOff x="1751187" y="4161659"/>
                    <a:chExt cx="1551452" cy="1968930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03E62179-B96B-4ED8-9E70-67A4518421AC}"/>
                        </a:ext>
                      </a:extLst>
                    </p:cNvPr>
                    <p:cNvSpPr/>
                    <p:nvPr/>
                  </p:nvSpPr>
                  <p:spPr>
                    <a:xfrm rot="12600000">
                      <a:off x="2850171" y="5225117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1BEED44A-4B8D-4F20-AF52-17E5EACD7C78}"/>
                        </a:ext>
                      </a:extLst>
                    </p:cNvPr>
                    <p:cNvSpPr/>
                    <p:nvPr/>
                  </p:nvSpPr>
                  <p:spPr>
                    <a:xfrm rot="9000000" flipH="1">
                      <a:off x="2184013" y="5217569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796B1DCE-91E6-4C81-8D97-1B99FD14F97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4135147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3944B571-2C5A-4FE0-86EF-9E149F5BA6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5181334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F62A380F-774B-4FD0-8F81-F2E9CAB39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6243" y="4565916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F36004D0-EC06-4C78-A21D-D9D00E59D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3918" y="4571797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8879B38D-0B1C-420B-9970-293841B4CE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0297" y="5195996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FE5C2D45-2DBF-4C05-BD55-84B0073B9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3D8F3AD1-B13B-4A3A-8988-A682B9E7F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70AFA1D-786A-494B-871F-2E1473D4B3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8DF4CF19-DCA6-4A2F-9E5A-47466794336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644630" y="5204034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D9613DCC-713C-446A-A01B-E4185C60E5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3256291B-942E-4072-AF7C-96BD02931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3E0D578-8EDA-48A4-B604-BB164A6D3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sp>
                  <p:nvSpPr>
                    <p:cNvPr id="52" name="Trapezoid 51">
                      <a:extLst>
                        <a:ext uri="{FF2B5EF4-FFF2-40B4-BE49-F238E27FC236}">
                          <a16:creationId xmlns:a16="http://schemas.microsoft.com/office/drawing/2014/main" id="{37BA04E4-0D32-4EA2-BD73-9CB80120F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5738" y="6027568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53" name="Trapezoid 52">
                      <a:extLst>
                        <a:ext uri="{FF2B5EF4-FFF2-40B4-BE49-F238E27FC236}">
                          <a16:creationId xmlns:a16="http://schemas.microsoft.com/office/drawing/2014/main" id="{2DAF4B79-704F-45E7-AD75-1E1067860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1605" y="6029980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7BB4AF2F-58D1-4584-A436-3327D1CABC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1187" y="4161659"/>
                      <a:ext cx="1551452" cy="453213"/>
                      <a:chOff x="1159812" y="3976469"/>
                      <a:chExt cx="2187910" cy="639137"/>
                    </a:xfrm>
                  </p:grpSpPr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7E88C0D1-00BD-4A21-81FF-28F3FD735FB2}"/>
                          </a:ext>
                        </a:extLst>
                      </p:cNvPr>
                      <p:cNvSpPr/>
                      <p:nvPr/>
                    </p:nvSpPr>
                    <p:spPr>
                      <a:xfrm rot="9000000" flipH="1">
                        <a:off x="2112546" y="408740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3344F2CA-E363-4B6A-BB8E-CC1AB36641C3}"/>
                          </a:ext>
                        </a:extLst>
                      </p:cNvPr>
                      <p:cNvSpPr/>
                      <p:nvPr/>
                    </p:nvSpPr>
                    <p:spPr>
                      <a:xfrm rot="12600000">
                        <a:off x="2378433" y="4087411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B5065263-C925-4408-8CD0-05DB8E97A932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756647" y="3886511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BCB063CE-AE57-4245-A764-E20264984648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1725735" y="3886510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6271FB83-B7FC-4B27-B267-1CF28ED69989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328995" y="4101163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4B856595-988D-4749-ABA4-5CD7E8841866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148709" y="4104036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A63304BB-0C34-430B-98E3-CBCE6D0E3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6787" y="3976469"/>
                        <a:ext cx="36000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EFD847FA-4DE9-4D34-8FC6-8B3FA2D4A683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006154" y="3854986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135C11D-DE49-4C0A-9CCE-22E6D0C0DA6C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463957" y="385322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5841918B-189D-48DE-A5B5-018957337189}"/>
                      </a:ext>
                    </a:extLst>
                  </p:cNvPr>
                  <p:cNvGrpSpPr/>
                  <p:nvPr/>
                </p:nvGrpSpPr>
                <p:grpSpPr>
                  <a:xfrm>
                    <a:off x="7837319" y="3777318"/>
                    <a:ext cx="2130531" cy="2703833"/>
                    <a:chOff x="1751187" y="4161659"/>
                    <a:chExt cx="1551452" cy="1968930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72DA2E4-7CFE-440E-A262-7001834DD3CF}"/>
                        </a:ext>
                      </a:extLst>
                    </p:cNvPr>
                    <p:cNvSpPr/>
                    <p:nvPr/>
                  </p:nvSpPr>
                  <p:spPr>
                    <a:xfrm rot="12600000">
                      <a:off x="2850171" y="5225117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9BE40740-48BB-4456-B9A6-BA53E22E472C}"/>
                        </a:ext>
                      </a:extLst>
                    </p:cNvPr>
                    <p:cNvSpPr/>
                    <p:nvPr/>
                  </p:nvSpPr>
                  <p:spPr>
                    <a:xfrm rot="9000000" flipH="1">
                      <a:off x="2184013" y="5217569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7631FFF4-E54B-4B84-8B99-9171A0FD0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4135147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FF19634-2D4C-422A-8960-0E4C9613F97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5181334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7C668AC7-623F-4557-A658-15CC556A3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6243" y="4565916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B0D0E268-4A76-4B3B-9D80-AA25F892A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3918" y="4571797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6BB557B0-6421-4226-88B8-3782A4426A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0297" y="5195996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C9A92611-20DD-43E0-8A88-2E58CA4AC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02DB3296-1BD5-4A3D-BE0F-616F3CB34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25D44E41-3C2F-4FB7-B0BC-D920BF76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89F85621-372B-4DBE-B49C-08FB0F2AD79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644630" y="5204034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CCA3EB1F-34DE-4922-B918-14CB06BF56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8806067B-8EE0-4A67-8A87-55282EE28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333F8A7-9467-49A5-82C7-DC523BD60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sp>
                  <p:nvSpPr>
                    <p:cNvPr id="26" name="Trapezoid 25">
                      <a:extLst>
                        <a:ext uri="{FF2B5EF4-FFF2-40B4-BE49-F238E27FC236}">
                          <a16:creationId xmlns:a16="http://schemas.microsoft.com/office/drawing/2014/main" id="{A3D16AB2-EA83-4C34-BB5C-4AE3256B4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5738" y="6027568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7" name="Trapezoid 26">
                      <a:extLst>
                        <a:ext uri="{FF2B5EF4-FFF2-40B4-BE49-F238E27FC236}">
                          <a16:creationId xmlns:a16="http://schemas.microsoft.com/office/drawing/2014/main" id="{02370D76-1D2D-4054-AE35-39EB76F48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1605" y="6029980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62A270C0-5601-4B27-9150-1B92041082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1187" y="4161659"/>
                      <a:ext cx="1551452" cy="453213"/>
                      <a:chOff x="1159812" y="3976469"/>
                      <a:chExt cx="2187910" cy="639137"/>
                    </a:xfrm>
                  </p:grpSpPr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E8DC4C11-755F-4A37-949E-FE46A384DBAC}"/>
                          </a:ext>
                        </a:extLst>
                      </p:cNvPr>
                      <p:cNvSpPr/>
                      <p:nvPr/>
                    </p:nvSpPr>
                    <p:spPr>
                      <a:xfrm rot="9000000" flipH="1">
                        <a:off x="2112546" y="408740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8DBFD813-AA07-48B1-9436-9D18CB667DEE}"/>
                          </a:ext>
                        </a:extLst>
                      </p:cNvPr>
                      <p:cNvSpPr/>
                      <p:nvPr/>
                    </p:nvSpPr>
                    <p:spPr>
                      <a:xfrm rot="12600000">
                        <a:off x="2378433" y="4087411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DC6298D-022A-4AAF-98EC-6366A68246F8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756647" y="3886511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8F3EB331-82FC-4260-920F-0D2692A3B74D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1725735" y="3886510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25D4DD3A-66B4-41C6-98A6-34191FF4E09A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328995" y="4101163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ECBCD091-F5C1-487F-A9C8-CFC39604D59E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148709" y="4104036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E0F483BC-AA08-4C4F-8D5B-A95578B0C9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6787" y="3976469"/>
                        <a:ext cx="36000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168319E9-6949-4FB9-98E9-4C33BAC61704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006154" y="3854986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7DAB056F-45BC-4306-9972-CDEF9DE446E0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463957" y="385322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</p:grpSp>
            </p:grpSp>
          </p:grpSp>
        </p:grp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AAA6DAF5-A956-41B1-8C4E-4DCADA24D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658" y="3073414"/>
              <a:ext cx="883914" cy="908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68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1">
            <a:extLst>
              <a:ext uri="{FF2B5EF4-FFF2-40B4-BE49-F238E27FC236}">
                <a16:creationId xmlns:a16="http://schemas.microsoft.com/office/drawing/2014/main" id="{C5B2E15B-5FC9-42FE-9AC9-FB5B625F6A42}"/>
              </a:ext>
            </a:extLst>
          </p:cNvPr>
          <p:cNvSpPr/>
          <p:nvPr/>
        </p:nvSpPr>
        <p:spPr>
          <a:xfrm>
            <a:off x="351489" y="163914"/>
            <a:ext cx="586047" cy="91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32A95-0A0A-4609-A6E7-205BFAC1D458}"/>
              </a:ext>
            </a:extLst>
          </p:cNvPr>
          <p:cNvSpPr txBox="1"/>
          <p:nvPr/>
        </p:nvSpPr>
        <p:spPr>
          <a:xfrm>
            <a:off x="1175846" y="297166"/>
            <a:ext cx="234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SKEMA KEMITRAAN</a:t>
            </a:r>
          </a:p>
          <a:p>
            <a:r>
              <a:rPr lang="en-US" b="1" dirty="0"/>
              <a:t>UMKM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Olahan</a:t>
            </a:r>
            <a:endParaRPr lang="en-US" b="1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7AAC5FD-E7D4-4F43-BB58-12C842DD3449}"/>
              </a:ext>
            </a:extLst>
          </p:cNvPr>
          <p:cNvGrpSpPr/>
          <p:nvPr/>
        </p:nvGrpSpPr>
        <p:grpSpPr>
          <a:xfrm>
            <a:off x="1302921" y="943497"/>
            <a:ext cx="9586157" cy="5836436"/>
            <a:chOff x="1302921" y="943497"/>
            <a:chExt cx="9586157" cy="5836436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EBCD8A3-A02D-4EF8-B02F-C3D7BFF3CB9B}"/>
                </a:ext>
              </a:extLst>
            </p:cNvPr>
            <p:cNvGrpSpPr/>
            <p:nvPr/>
          </p:nvGrpSpPr>
          <p:grpSpPr>
            <a:xfrm>
              <a:off x="1302921" y="943497"/>
              <a:ext cx="9586157" cy="5836436"/>
              <a:chOff x="1175846" y="903998"/>
              <a:chExt cx="9586157" cy="5836436"/>
            </a:xfrm>
          </p:grpSpPr>
          <p:sp>
            <p:nvSpPr>
              <p:cNvPr id="141" name="object 65">
                <a:extLst>
                  <a:ext uri="{FF2B5EF4-FFF2-40B4-BE49-F238E27FC236}">
                    <a16:creationId xmlns:a16="http://schemas.microsoft.com/office/drawing/2014/main" id="{72F2EFA1-E669-49EF-AF9C-2B0BFF626A45}"/>
                  </a:ext>
                </a:extLst>
              </p:cNvPr>
              <p:cNvSpPr/>
              <p:nvPr/>
            </p:nvSpPr>
            <p:spPr>
              <a:xfrm>
                <a:off x="5073026" y="4931812"/>
                <a:ext cx="1080515" cy="66293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83DB842-2E66-47CB-814F-94AE125FD3F2}"/>
                  </a:ext>
                </a:extLst>
              </p:cNvPr>
              <p:cNvGrpSpPr/>
              <p:nvPr/>
            </p:nvGrpSpPr>
            <p:grpSpPr>
              <a:xfrm>
                <a:off x="1175846" y="903998"/>
                <a:ext cx="9586157" cy="5836436"/>
                <a:chOff x="610482" y="1232913"/>
                <a:chExt cx="9472435" cy="641735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054673-A865-4FF8-8B4B-D7F5B4DBE842}"/>
                    </a:ext>
                  </a:extLst>
                </p:cNvPr>
                <p:cNvGrpSpPr/>
                <p:nvPr/>
              </p:nvGrpSpPr>
              <p:grpSpPr>
                <a:xfrm>
                  <a:off x="610482" y="1232913"/>
                  <a:ext cx="9472435" cy="6417357"/>
                  <a:chOff x="2065661" y="1438279"/>
                  <a:chExt cx="7454020" cy="5266026"/>
                </a:xfrm>
              </p:grpSpPr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9BEDFD82-D8AE-413C-8478-1DF7B373566B}"/>
                      </a:ext>
                    </a:extLst>
                  </p:cNvPr>
                  <p:cNvSpPr txBox="1"/>
                  <p:nvPr/>
                </p:nvSpPr>
                <p:spPr>
                  <a:xfrm>
                    <a:off x="5781526" y="1715276"/>
                    <a:ext cx="243293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id-ID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Pembayaran </a:t>
                    </a:r>
                    <a:r>
                      <a:rPr lang="en-US" sz="1200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bahan</a:t>
                    </a:r>
                    <a:r>
                      <a: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baku</a:t>
                    </a:r>
                    <a:r>
                      <a:rPr lang="id-ID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atas perintah pembayaran dari </a:t>
                    </a:r>
                    <a:r>
                      <a:rPr lang="en-US" sz="1200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mitra</a:t>
                    </a:r>
                    <a:endParaRPr lang="id-ID" sz="1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44CA1F8-807D-414D-B8F2-BE802BB0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8965683" y="1940767"/>
                    <a:ext cx="553998" cy="1482745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>
                    <a:spAutoFit/>
                  </a:bodyPr>
                  <a:lstStyle/>
                  <a:p>
                    <a:r>
                      <a:rPr lang="id-ID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Pembayaran hasil penjualan</a:t>
                    </a: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92931C16-435E-4C5A-AB94-700F39A480F0}"/>
                      </a:ext>
                    </a:extLst>
                  </p:cNvPr>
                  <p:cNvSpPr txBox="1"/>
                  <p:nvPr/>
                </p:nvSpPr>
                <p:spPr>
                  <a:xfrm rot="20323490">
                    <a:off x="6891942" y="4722746"/>
                    <a:ext cx="1915063" cy="227303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r>
                      <a:rPr lang="id-ID" sz="1200" dirty="0">
                        <a:solidFill>
                          <a:srgbClr val="00B050"/>
                        </a:solidFill>
                      </a:rPr>
                      <a:t>Menjual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Hasil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Panen</a:t>
                    </a:r>
                    <a:endParaRPr lang="id-ID" sz="12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02178C60-27E2-408A-AFFF-31EE02B412F3}"/>
                      </a:ext>
                    </a:extLst>
                  </p:cNvPr>
                  <p:cNvSpPr txBox="1"/>
                  <p:nvPr/>
                </p:nvSpPr>
                <p:spPr>
                  <a:xfrm>
                    <a:off x="6142201" y="5280867"/>
                    <a:ext cx="2072256" cy="3788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id-ID" sz="1200" dirty="0">
                        <a:solidFill>
                          <a:srgbClr val="00B050"/>
                        </a:solidFill>
                      </a:rPr>
                      <a:t>Suplai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Bahan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 Baku </a:t>
                    </a:r>
                  </a:p>
                  <a:p>
                    <a:pPr algn="r"/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kebutuhan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rgbClr val="00B050"/>
                        </a:solidFill>
                      </a:rPr>
                      <a:t>peternak</a:t>
                    </a:r>
                    <a:endParaRPr lang="id-ID" sz="12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23F2FAD-2B41-4D22-88F5-6794C60EB043}"/>
                      </a:ext>
                    </a:extLst>
                  </p:cNvPr>
                  <p:cNvSpPr txBox="1"/>
                  <p:nvPr/>
                </p:nvSpPr>
                <p:spPr>
                  <a:xfrm>
                    <a:off x="2065661" y="5293099"/>
                    <a:ext cx="1186280" cy="214675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r"/>
                    <a:r>
                      <a:rPr lang="en-US" sz="1100" i="1" dirty="0" err="1">
                        <a:solidFill>
                          <a:srgbClr val="FF0000"/>
                        </a:solidFill>
                      </a:rPr>
                      <a:t>Seleksi</a:t>
                    </a:r>
                    <a:r>
                      <a:rPr lang="en-US" sz="1100" i="1" dirty="0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lang="en-US" sz="1100" i="1" dirty="0" err="1">
                        <a:solidFill>
                          <a:srgbClr val="FF0000"/>
                        </a:solidFill>
                      </a:rPr>
                      <a:t>Peternak</a:t>
                    </a:r>
                    <a:endParaRPr lang="id-ID" sz="1100" i="1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7DE9C38F-660A-4889-B4B2-F10F988F3F0C}"/>
                      </a:ext>
                    </a:extLst>
                  </p:cNvPr>
                  <p:cNvGrpSpPr/>
                  <p:nvPr/>
                </p:nvGrpSpPr>
                <p:grpSpPr>
                  <a:xfrm>
                    <a:off x="4838952" y="2187949"/>
                    <a:ext cx="1379316" cy="675354"/>
                    <a:chOff x="638880" y="1911154"/>
                    <a:chExt cx="2481421" cy="1214974"/>
                  </a:xfrm>
                </p:grpSpPr>
                <p:pic>
                  <p:nvPicPr>
                    <p:cNvPr id="139" name="Picture 138">
                      <a:extLst>
                        <a:ext uri="{FF2B5EF4-FFF2-40B4-BE49-F238E27FC236}">
                          <a16:creationId xmlns:a16="http://schemas.microsoft.com/office/drawing/2014/main" id="{4B754C58-9F5A-4E52-A579-9148D2824EF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61616" y="1911154"/>
                      <a:ext cx="685625" cy="6856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60B6B44C-880F-48F9-9587-53239AE3D5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880" y="2395250"/>
                      <a:ext cx="2481421" cy="7308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/>
                        <a:t>LEMBAGA</a:t>
                      </a:r>
                    </a:p>
                    <a:p>
                      <a:r>
                        <a:rPr lang="en-US" sz="1000" b="1" dirty="0"/>
                        <a:t>PEMBIAYAAN</a:t>
                      </a:r>
                    </a:p>
                    <a:p>
                      <a:endParaRPr lang="id-ID" sz="1000" b="1" dirty="0"/>
                    </a:p>
                  </p:txBody>
                </p:sp>
              </p:grpSp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88BD9A39-7B9B-43C0-A439-7D768A28AD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58624" y="3636089"/>
                    <a:ext cx="731473" cy="767185"/>
                  </a:xfrm>
                  <a:prstGeom prst="rect">
                    <a:avLst/>
                  </a:prstGeom>
                </p:spPr>
              </p:pic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9C04CAA1-BBE9-4281-B87B-33ACC093E782}"/>
                      </a:ext>
                    </a:extLst>
                  </p:cNvPr>
                  <p:cNvSpPr/>
                  <p:nvPr/>
                </p:nvSpPr>
                <p:spPr>
                  <a:xfrm>
                    <a:off x="2824493" y="4888072"/>
                    <a:ext cx="341931" cy="3419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1</a:t>
                    </a:r>
                  </a:p>
                </p:txBody>
              </p:sp>
              <p:cxnSp>
                <p:nvCxnSpPr>
                  <p:cNvPr id="106" name="Elbow Connector 52">
                    <a:extLst>
                      <a:ext uri="{FF2B5EF4-FFF2-40B4-BE49-F238E27FC236}">
                        <a16:creationId xmlns:a16="http://schemas.microsoft.com/office/drawing/2014/main" id="{651E3F1D-6003-4D03-A32E-B0EACF16CF6A}"/>
                      </a:ext>
                    </a:extLst>
                  </p:cNvPr>
                  <p:cNvCxnSpPr>
                    <a:endCxn id="104" idx="2"/>
                  </p:cNvCxnSpPr>
                  <p:nvPr/>
                </p:nvCxnSpPr>
                <p:spPr>
                  <a:xfrm rot="10800000">
                    <a:off x="3324361" y="4403274"/>
                    <a:ext cx="1331791" cy="1222509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Elbow Connector 53">
                    <a:extLst>
                      <a:ext uri="{FF2B5EF4-FFF2-40B4-BE49-F238E27FC236}">
                        <a16:creationId xmlns:a16="http://schemas.microsoft.com/office/drawing/2014/main" id="{DEC51DE6-5A7D-4230-B6BC-6B70965C0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3388876" y="2008378"/>
                    <a:ext cx="1368000" cy="1548000"/>
                  </a:xfrm>
                  <a:prstGeom prst="bentConnector2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0CAE08A-5CAD-4C19-B8BA-B84A03137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451" y="2561086"/>
                    <a:ext cx="1085204" cy="600164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r"/>
                    <a:r>
                      <a:rPr lang="id-ID" sz="1100" i="1" dirty="0">
                        <a:solidFill>
                          <a:srgbClr val="FF0000"/>
                        </a:solidFill>
                      </a:rPr>
                      <a:t>Memfasilitasi akses ke perbankan</a:t>
                    </a:r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DAF74F12-8FCC-4D5D-9465-76142A011595}"/>
                      </a:ext>
                    </a:extLst>
                  </p:cNvPr>
                  <p:cNvSpPr/>
                  <p:nvPr/>
                </p:nvSpPr>
                <p:spPr>
                  <a:xfrm>
                    <a:off x="2792784" y="2210181"/>
                    <a:ext cx="341931" cy="3419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2</a:t>
                    </a:r>
                  </a:p>
                </p:txBody>
              </p: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4ED78E18-0F35-42A5-B7C4-79EF62B1B75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879540" y="2891292"/>
                    <a:ext cx="27211" cy="2338712"/>
                  </a:xfrm>
                  <a:prstGeom prst="straightConnector1">
                    <a:avLst/>
                  </a:prstGeom>
                  <a:ln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2E879C1A-D81D-4D3F-8B09-C283C94B0D33}"/>
                      </a:ext>
                    </a:extLst>
                  </p:cNvPr>
                  <p:cNvSpPr/>
                  <p:nvPr/>
                </p:nvSpPr>
                <p:spPr>
                  <a:xfrm>
                    <a:off x="4311608" y="4054866"/>
                    <a:ext cx="341931" cy="341931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5</a:t>
                    </a: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FA556C6-2817-41B3-8FDA-636AF9550B43}"/>
                      </a:ext>
                    </a:extLst>
                  </p:cNvPr>
                  <p:cNvSpPr txBox="1"/>
                  <p:nvPr/>
                </p:nvSpPr>
                <p:spPr>
                  <a:xfrm>
                    <a:off x="3804231" y="4403274"/>
                    <a:ext cx="1085204" cy="430887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r"/>
                    <a:r>
                      <a:rPr lang="id-ID" sz="1100" i="1" dirty="0"/>
                      <a:t>Pengajuan kredit (KUR)</a:t>
                    </a:r>
                  </a:p>
                </p:txBody>
              </p: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7EFF9F8A-3E6F-47C7-90E5-F123167970BE}"/>
                      </a:ext>
                    </a:extLst>
                  </p:cNvPr>
                  <p:cNvCxnSpPr>
                    <a:endCxn id="96" idx="0"/>
                  </p:cNvCxnSpPr>
                  <p:nvPr/>
                </p:nvCxnSpPr>
                <p:spPr>
                  <a:xfrm>
                    <a:off x="5115504" y="2874378"/>
                    <a:ext cx="20219" cy="2420124"/>
                  </a:xfrm>
                  <a:prstGeom prst="straightConnector1">
                    <a:avLst/>
                  </a:prstGeom>
                  <a:ln>
                    <a:solidFill>
                      <a:srgbClr val="0070C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C9DA5EFE-3A06-4A4C-B2A1-7872CD1D77D0}"/>
                      </a:ext>
                    </a:extLst>
                  </p:cNvPr>
                  <p:cNvSpPr/>
                  <p:nvPr/>
                </p:nvSpPr>
                <p:spPr>
                  <a:xfrm>
                    <a:off x="5197541" y="3479517"/>
                    <a:ext cx="341931" cy="341931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6</a:t>
                    </a: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040A052B-A2DE-48E1-9F20-F76C84A322F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40473" y="3978891"/>
                    <a:ext cx="1131643" cy="737866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r>
                      <a:rPr lang="id-ID" sz="1100" i="1" dirty="0"/>
                      <a:t>Survei, persetujuan, akad dan pencairan</a:t>
                    </a:r>
                  </a:p>
                </p:txBody>
              </p:sp>
              <p:cxnSp>
                <p:nvCxnSpPr>
                  <p:cNvPr id="116" name="Elbow Connector 63">
                    <a:extLst>
                      <a:ext uri="{FF2B5EF4-FFF2-40B4-BE49-F238E27FC236}">
                        <a16:creationId xmlns:a16="http://schemas.microsoft.com/office/drawing/2014/main" id="{F7CD161D-A4DE-40FD-B72F-0FF6CB9A8DD8}"/>
                      </a:ext>
                    </a:extLst>
                  </p:cNvPr>
                  <p:cNvCxnSpPr/>
                  <p:nvPr/>
                </p:nvCxnSpPr>
                <p:spPr>
                  <a:xfrm>
                    <a:off x="5296276" y="2082556"/>
                    <a:ext cx="3528000" cy="1116000"/>
                  </a:xfrm>
                  <a:prstGeom prst="bentConnector3">
                    <a:avLst>
                      <a:gd name="adj1" fmla="val 100299"/>
                    </a:avLst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645DED4A-2AD3-4262-A4E2-C8600FB91049}"/>
                      </a:ext>
                    </a:extLst>
                  </p:cNvPr>
                  <p:cNvSpPr/>
                  <p:nvPr/>
                </p:nvSpPr>
                <p:spPr>
                  <a:xfrm>
                    <a:off x="8254749" y="1901966"/>
                    <a:ext cx="341931" cy="341931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8</a:t>
                    </a:r>
                    <a:endParaRPr lang="id-ID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8" name="Elbow Connector 65">
                    <a:extLst>
                      <a:ext uri="{FF2B5EF4-FFF2-40B4-BE49-F238E27FC236}">
                        <a16:creationId xmlns:a16="http://schemas.microsoft.com/office/drawing/2014/main" id="{BBD699C6-2565-473D-B628-6F4D13F7478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806075" y="3640518"/>
                    <a:ext cx="1178246" cy="2859123"/>
                  </a:xfrm>
                  <a:prstGeom prst="bentConnector2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BE80B823-C6A8-4B4D-8BDC-768CE0557D63}"/>
                      </a:ext>
                    </a:extLst>
                  </p:cNvPr>
                  <p:cNvSpPr/>
                  <p:nvPr/>
                </p:nvSpPr>
                <p:spPr>
                  <a:xfrm>
                    <a:off x="8228219" y="5251295"/>
                    <a:ext cx="341931" cy="341931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9</a:t>
                    </a:r>
                    <a:endParaRPr lang="id-ID" dirty="0"/>
                  </a:p>
                </p:txBody>
              </p:sp>
              <p:cxnSp>
                <p:nvCxnSpPr>
                  <p:cNvPr id="120" name="Elbow Connector 67">
                    <a:extLst>
                      <a:ext uri="{FF2B5EF4-FFF2-40B4-BE49-F238E27FC236}">
                        <a16:creationId xmlns:a16="http://schemas.microsoft.com/office/drawing/2014/main" id="{1C5AC610-625D-4652-9799-DACC05EFC9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955361" y="4480955"/>
                    <a:ext cx="3024000" cy="1368000"/>
                  </a:xfrm>
                  <a:prstGeom prst="bentConnector2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9BA692EB-C7EA-479F-B56D-C728ED140D61}"/>
                      </a:ext>
                    </a:extLst>
                  </p:cNvPr>
                  <p:cNvSpPr/>
                  <p:nvPr/>
                </p:nvSpPr>
                <p:spPr>
                  <a:xfrm>
                    <a:off x="8252074" y="5900364"/>
                    <a:ext cx="442062" cy="44673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10</a:t>
                    </a:r>
                    <a:endParaRPr lang="id-ID" sz="1600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64213103-3C5F-4AF3-8FCB-F77590252F0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5963" y="5878922"/>
                    <a:ext cx="207225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id-ID" sz="1200" dirty="0">
                        <a:solidFill>
                          <a:schemeClr val="accent2"/>
                        </a:solidFill>
                      </a:rPr>
                      <a:t>Pendampingan</a:t>
                    </a:r>
                    <a:r>
                      <a:rPr lang="en-US" sz="1200" dirty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accent2"/>
                        </a:solidFill>
                      </a:rPr>
                      <a:t>teknis</a:t>
                    </a:r>
                    <a:r>
                      <a:rPr lang="en-US" sz="1200" dirty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accent2"/>
                        </a:solidFill>
                      </a:rPr>
                      <a:t>usaha</a:t>
                    </a:r>
                    <a:endParaRPr lang="id-ID" sz="12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49ADAFF7-D307-44E9-882B-2A044A36962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142201" y="4446105"/>
                    <a:ext cx="2256982" cy="876074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5C1DA02-94F9-48EE-B8B4-9727291766F8}"/>
                      </a:ext>
                    </a:extLst>
                  </p:cNvPr>
                  <p:cNvSpPr/>
                  <p:nvPr/>
                </p:nvSpPr>
                <p:spPr>
                  <a:xfrm rot="20446222">
                    <a:off x="6346779" y="5205744"/>
                    <a:ext cx="523677" cy="341931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400" dirty="0"/>
                      <a:t>1</a:t>
                    </a:r>
                    <a:r>
                      <a:rPr lang="en-US" sz="1400" dirty="0"/>
                      <a:t>1</a:t>
                    </a:r>
                    <a:endParaRPr lang="id-ID" sz="1400" dirty="0"/>
                  </a:p>
                </p:txBody>
              </p:sp>
              <p:cxnSp>
                <p:nvCxnSpPr>
                  <p:cNvPr id="125" name="Elbow Connector 72">
                    <a:extLst>
                      <a:ext uri="{FF2B5EF4-FFF2-40B4-BE49-F238E27FC236}">
                        <a16:creationId xmlns:a16="http://schemas.microsoft.com/office/drawing/2014/main" id="{C819F458-76F0-45E0-A0BD-00899A4384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303328" y="1856774"/>
                    <a:ext cx="3823343" cy="1332000"/>
                  </a:xfrm>
                  <a:prstGeom prst="bentConnector4">
                    <a:avLst>
                      <a:gd name="adj1" fmla="val 222"/>
                      <a:gd name="adj2" fmla="val 117975"/>
                    </a:avLst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90F7417-F6AC-4969-84C8-57FFAF980EEA}"/>
                      </a:ext>
                    </a:extLst>
                  </p:cNvPr>
                  <p:cNvSpPr/>
                  <p:nvPr/>
                </p:nvSpPr>
                <p:spPr>
                  <a:xfrm>
                    <a:off x="8827154" y="1438279"/>
                    <a:ext cx="528695" cy="40179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400" b="1" dirty="0"/>
                      <a:t>1</a:t>
                    </a:r>
                    <a:r>
                      <a:rPr lang="en-US" sz="1400" b="1" dirty="0"/>
                      <a:t>2</a:t>
                    </a:r>
                    <a:endParaRPr lang="id-ID" sz="1400" b="1" dirty="0"/>
                  </a:p>
                </p:txBody>
              </p:sp>
              <p:cxnSp>
                <p:nvCxnSpPr>
                  <p:cNvPr id="127" name="Elbow Connector 74">
                    <a:extLst>
                      <a:ext uri="{FF2B5EF4-FFF2-40B4-BE49-F238E27FC236}">
                        <a16:creationId xmlns:a16="http://schemas.microsoft.com/office/drawing/2014/main" id="{963EAACF-5665-4009-905F-07C933E66F0F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43860" y="3781684"/>
                    <a:ext cx="3276000" cy="170051"/>
                  </a:xfrm>
                  <a:prstGeom prst="bentConnector4">
                    <a:avLst>
                      <a:gd name="adj1" fmla="val -379"/>
                      <a:gd name="adj2" fmla="val 560687"/>
                    </a:avLst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D50C0884-35B8-45ED-91A8-4E026209F68C}"/>
                      </a:ext>
                    </a:extLst>
                  </p:cNvPr>
                  <p:cNvSpPr/>
                  <p:nvPr/>
                </p:nvSpPr>
                <p:spPr>
                  <a:xfrm>
                    <a:off x="3551477" y="2860227"/>
                    <a:ext cx="528695" cy="40179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400" b="1" dirty="0"/>
                      <a:t>12</a:t>
                    </a: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237A8052-7AD0-4CD7-87F1-6724E83B88F6}"/>
                      </a:ext>
                    </a:extLst>
                  </p:cNvPr>
                  <p:cNvSpPr txBox="1"/>
                  <p:nvPr/>
                </p:nvSpPr>
                <p:spPr>
                  <a:xfrm>
                    <a:off x="3788044" y="3263825"/>
                    <a:ext cx="846519" cy="492489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r>
                      <a:rPr lang="id-ID" sz="1100" i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Pembayaran keuntungan </a:t>
                    </a:r>
                    <a:r>
                      <a:rPr lang="en-US" sz="1100" i="1" dirty="0" err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Mitra</a:t>
                    </a:r>
                    <a:endParaRPr lang="id-ID" sz="1100" i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40D1F1ED-64B1-4E35-9352-E9CA740F8933}"/>
                      </a:ext>
                    </a:extLst>
                  </p:cNvPr>
                  <p:cNvSpPr txBox="1"/>
                  <p:nvPr/>
                </p:nvSpPr>
                <p:spPr>
                  <a:xfrm rot="20351371">
                    <a:off x="6690376" y="4245990"/>
                    <a:ext cx="171553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/>
                      <a:t>Perjanjian Kerjasama (PKS)</a:t>
                    </a:r>
                    <a:endParaRPr lang="id-ID" sz="1100" dirty="0"/>
                  </a:p>
                </p:txBody>
              </p: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8DACABB8-E0B1-4AB2-AFD9-E0CF812885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9926" y="4249369"/>
                    <a:ext cx="2256982" cy="8760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B6F2B7AC-DAC7-4008-AA89-093FFBAD0041}"/>
                      </a:ext>
                    </a:extLst>
                  </p:cNvPr>
                  <p:cNvSpPr/>
                  <p:nvPr/>
                </p:nvSpPr>
                <p:spPr>
                  <a:xfrm rot="20313142">
                    <a:off x="6396339" y="4578899"/>
                    <a:ext cx="341931" cy="34193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4</a:t>
                    </a: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00808D4B-D858-431C-B3A6-1993C712BD90}"/>
                      </a:ext>
                    </a:extLst>
                  </p:cNvPr>
                  <p:cNvSpPr/>
                  <p:nvPr/>
                </p:nvSpPr>
                <p:spPr>
                  <a:xfrm>
                    <a:off x="6550538" y="3169474"/>
                    <a:ext cx="341931" cy="34193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/>
                      <a:t>3</a:t>
                    </a:r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E13E14C5-3685-4130-8E95-A7AD08A09EE4}"/>
                      </a:ext>
                    </a:extLst>
                  </p:cNvPr>
                  <p:cNvSpPr txBox="1"/>
                  <p:nvPr/>
                </p:nvSpPr>
                <p:spPr>
                  <a:xfrm>
                    <a:off x="6545411" y="2742564"/>
                    <a:ext cx="437971" cy="24827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rtlCol="0">
                    <a:spAutoFit/>
                  </a:bodyPr>
                  <a:lstStyle/>
                  <a:p>
                    <a:pPr algn="ctr"/>
                    <a:r>
                      <a:rPr lang="id-ID" sz="1600" i="1" dirty="0"/>
                      <a:t>MoU</a:t>
                    </a:r>
                  </a:p>
                </p:txBody>
              </p: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E46EB569-F2EB-4424-8E48-AE1F7DDAB9AD}"/>
                      </a:ext>
                    </a:extLst>
                  </p:cNvPr>
                  <p:cNvCxnSpPr/>
                  <p:nvPr/>
                </p:nvCxnSpPr>
                <p:spPr>
                  <a:xfrm>
                    <a:off x="5670016" y="2417684"/>
                    <a:ext cx="696351" cy="2900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DB3F32F5-95EB-41D4-8DE9-7238C394839C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122634" y="3098773"/>
                    <a:ext cx="1141304" cy="45522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7" name="Picture 2" descr="http://pluspng.com/img-png/png-petani--240.png">
                    <a:extLst>
                      <a:ext uri="{FF2B5EF4-FFF2-40B4-BE49-F238E27FC236}">
                        <a16:creationId xmlns:a16="http://schemas.microsoft.com/office/drawing/2014/main" id="{1BF8F288-7022-4C1F-AB1A-BF96E042C2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24167" b="90000" l="14583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67229" y="5114543"/>
                    <a:ext cx="586880" cy="586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FF640EDF-288F-4CFD-AEE5-2214537F582B}"/>
                      </a:ext>
                    </a:extLst>
                  </p:cNvPr>
                  <p:cNvSpPr txBox="1"/>
                  <p:nvPr/>
                </p:nvSpPr>
                <p:spPr>
                  <a:xfrm>
                    <a:off x="4652509" y="6078214"/>
                    <a:ext cx="1379316" cy="626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err="1"/>
                      <a:t>Kelompok</a:t>
                    </a:r>
                    <a:r>
                      <a:rPr lang="en-US" sz="1000" b="1" dirty="0"/>
                      <a:t> </a:t>
                    </a:r>
                    <a:r>
                      <a:rPr lang="en-US" sz="1000" b="1" dirty="0" err="1"/>
                      <a:t>Peternak</a:t>
                    </a:r>
                    <a:r>
                      <a:rPr lang="en-US" sz="1000" b="1" dirty="0"/>
                      <a:t>/ UMKM/</a:t>
                    </a:r>
                    <a:r>
                      <a:rPr lang="en-US" sz="1000" b="1" dirty="0" err="1"/>
                      <a:t>Peternak</a:t>
                    </a:r>
                    <a:r>
                      <a:rPr lang="en-US" sz="1000" b="1" dirty="0"/>
                      <a:t> </a:t>
                    </a:r>
                    <a:r>
                      <a:rPr lang="en-US" sz="1000" b="1" dirty="0" err="1"/>
                      <a:t>Perorangan</a:t>
                    </a:r>
                    <a:r>
                      <a:rPr lang="en-US" sz="1000" b="1" dirty="0"/>
                      <a:t>/</a:t>
                    </a:r>
                    <a:r>
                      <a:rPr lang="en-US" sz="1000" b="1" dirty="0" err="1"/>
                      <a:t>Koperrasi</a:t>
                    </a:r>
                    <a:r>
                      <a:rPr lang="en-US" sz="1000" b="1" dirty="0"/>
                      <a:t> </a:t>
                    </a:r>
                    <a:r>
                      <a:rPr lang="en-US" sz="1000" b="1" dirty="0" err="1"/>
                      <a:t>Pesantren</a:t>
                    </a:r>
                    <a:endParaRPr lang="id-ID" sz="1000" b="1" dirty="0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51592A7-FA71-40BA-8AF7-82E758718AC1}"/>
                    </a:ext>
                  </a:extLst>
                </p:cNvPr>
                <p:cNvGrpSpPr/>
                <p:nvPr/>
              </p:nvGrpSpPr>
              <p:grpSpPr>
                <a:xfrm>
                  <a:off x="4254761" y="5932236"/>
                  <a:ext cx="829610" cy="533399"/>
                  <a:chOff x="6185339" y="2215351"/>
                  <a:chExt cx="888705" cy="622149"/>
                </a:xfrm>
              </p:grpSpPr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5BD30C27-FB9F-46F9-BEC0-754D8BF702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85339" y="2215351"/>
                    <a:ext cx="550830" cy="577775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2" descr="Hasil gambar untuk gambar telur ayam">
                    <a:extLst>
                      <a:ext uri="{FF2B5EF4-FFF2-40B4-BE49-F238E27FC236}">
                        <a16:creationId xmlns:a16="http://schemas.microsoft.com/office/drawing/2014/main" id="{DBFADFD3-B077-493F-A4A8-7329821965D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65773" y="2530667"/>
                    <a:ext cx="408271" cy="30683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" name="Picture 4" descr="Pengertian Bank Secara Umum dan Menurut Para Ahli [Lengkap]">
                  <a:extLst>
                    <a:ext uri="{FF2B5EF4-FFF2-40B4-BE49-F238E27FC236}">
                      <a16:creationId xmlns:a16="http://schemas.microsoft.com/office/drawing/2014/main" id="{6568F589-4273-4E68-9AC1-AEC89EAB50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3867" b="89503" l="9712" r="89928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2607" y="1684007"/>
                  <a:ext cx="928515" cy="6045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5704E301-29DA-43B4-AB82-8371041286E9}"/>
                    </a:ext>
                  </a:extLst>
                </p:cNvPr>
                <p:cNvCxnSpPr>
                  <a:endCxn id="137" idx="0"/>
                </p:cNvCxnSpPr>
                <p:nvPr/>
              </p:nvCxnSpPr>
              <p:spPr>
                <a:xfrm flipH="1">
                  <a:off x="5178954" y="3003602"/>
                  <a:ext cx="2713" cy="270933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286A06-C375-483E-8F22-E79287A7BDA4}"/>
                    </a:ext>
                  </a:extLst>
                </p:cNvPr>
                <p:cNvSpPr txBox="1"/>
                <p:nvPr/>
              </p:nvSpPr>
              <p:spPr>
                <a:xfrm>
                  <a:off x="5198010" y="3880193"/>
                  <a:ext cx="1379058" cy="43088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100" i="1" dirty="0"/>
                    <a:t>Pembangunan </a:t>
                  </a:r>
                  <a:r>
                    <a:rPr lang="en-US" sz="1100" i="1" dirty="0" err="1"/>
                    <a:t>Fasilitas</a:t>
                  </a:r>
                  <a:r>
                    <a:rPr lang="en-US" sz="1100" i="1" dirty="0"/>
                    <a:t> Kandang</a:t>
                  </a:r>
                  <a:endParaRPr lang="id-ID" sz="1100" i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471C1A4-5BAD-419A-9D0D-3909406ABACE}"/>
                    </a:ext>
                  </a:extLst>
                </p:cNvPr>
                <p:cNvSpPr/>
                <p:nvPr/>
              </p:nvSpPr>
              <p:spPr>
                <a:xfrm>
                  <a:off x="5288120" y="4365004"/>
                  <a:ext cx="434520" cy="41668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4E489CC-F3D2-4241-A4F0-276C89F6E85C}"/>
                    </a:ext>
                  </a:extLst>
                </p:cNvPr>
                <p:cNvGrpSpPr/>
                <p:nvPr/>
              </p:nvGrpSpPr>
              <p:grpSpPr>
                <a:xfrm>
                  <a:off x="4245528" y="6506125"/>
                  <a:ext cx="1190808" cy="380636"/>
                  <a:chOff x="1427520" y="3777318"/>
                  <a:chExt cx="8540330" cy="2707146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D248BC3-D4FB-4AF7-8CE7-47E6B3D86031}"/>
                      </a:ext>
                    </a:extLst>
                  </p:cNvPr>
                  <p:cNvGrpSpPr/>
                  <p:nvPr/>
                </p:nvGrpSpPr>
                <p:grpSpPr>
                  <a:xfrm>
                    <a:off x="1427520" y="3780631"/>
                    <a:ext cx="2130531" cy="2703833"/>
                    <a:chOff x="1751187" y="4161659"/>
                    <a:chExt cx="1551452" cy="1968930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7F262B41-01B6-4564-BF1C-13826BA91113}"/>
                        </a:ext>
                      </a:extLst>
                    </p:cNvPr>
                    <p:cNvSpPr/>
                    <p:nvPr/>
                  </p:nvSpPr>
                  <p:spPr>
                    <a:xfrm rot="12600000">
                      <a:off x="2850171" y="5225117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FFE9FF48-BC24-4761-8628-22DE7078AECB}"/>
                        </a:ext>
                      </a:extLst>
                    </p:cNvPr>
                    <p:cNvSpPr/>
                    <p:nvPr/>
                  </p:nvSpPr>
                  <p:spPr>
                    <a:xfrm rot="9000000" flipH="1">
                      <a:off x="2184013" y="5217569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DD2A3277-5EA8-4703-8301-4B311F8BB9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4135147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F7CA0EB8-CBF9-4D20-BE0C-44783576D46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5181334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C309D413-C4DE-45BC-A3D4-05A35E7F5B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6243" y="4565916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573FDC89-249C-4CC5-B9F3-D1ADBCCA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3918" y="4571797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0AF08694-8FB9-449C-ADF3-86A767E78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0297" y="5195996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A67ED427-03FC-4DC2-AFF4-BDB11891B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A177B49D-D5AB-476A-A24E-EE111D2B2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00871B7E-D258-41A8-87AB-B595170A0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CA8DD156-E0F5-41F7-93A3-58E1CA150F6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644630" y="5204034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822D20D8-B6E3-4B29-AA5F-AEE23F3BB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728A564D-D5E4-4945-8755-190FE5E3FC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25B75E2E-2117-4707-B59C-7F11FD2B29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sp>
                  <p:nvSpPr>
                    <p:cNvPr id="78" name="Trapezoid 77">
                      <a:extLst>
                        <a:ext uri="{FF2B5EF4-FFF2-40B4-BE49-F238E27FC236}">
                          <a16:creationId xmlns:a16="http://schemas.microsoft.com/office/drawing/2014/main" id="{56EBD4A4-D754-4F3D-A799-E21574447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5738" y="6027568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9" name="Trapezoid 78">
                      <a:extLst>
                        <a:ext uri="{FF2B5EF4-FFF2-40B4-BE49-F238E27FC236}">
                          <a16:creationId xmlns:a16="http://schemas.microsoft.com/office/drawing/2014/main" id="{D3345B90-DBB0-46EE-98D9-D639075B3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1605" y="6029980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08394951-ED41-4847-8C9C-738127A2D6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1187" y="4161659"/>
                      <a:ext cx="1551452" cy="453213"/>
                      <a:chOff x="1159812" y="3976469"/>
                      <a:chExt cx="2187910" cy="639137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08ECA481-9993-4AA9-9A62-D682A8B76880}"/>
                          </a:ext>
                        </a:extLst>
                      </p:cNvPr>
                      <p:cNvSpPr/>
                      <p:nvPr/>
                    </p:nvSpPr>
                    <p:spPr>
                      <a:xfrm rot="9000000" flipH="1">
                        <a:off x="2112546" y="408740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FE4F2BD0-17CA-4EC6-A6BD-510A882E2422}"/>
                          </a:ext>
                        </a:extLst>
                      </p:cNvPr>
                      <p:cNvSpPr/>
                      <p:nvPr/>
                    </p:nvSpPr>
                    <p:spPr>
                      <a:xfrm rot="12600000">
                        <a:off x="2378433" y="4087411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A1E4C9C5-0EC9-47A2-A5F8-A1E83200053D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756647" y="3886511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02DDF65F-7593-413F-A641-4ED3B98D2EC9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1725735" y="3886510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DD8DF03F-1D95-422D-8502-766B08F4D071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328995" y="4101163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A47D7CBF-5510-4E08-8158-E0F61246EFA2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148709" y="4104036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28131DFC-102B-44B1-A103-A7DF974CF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6787" y="3976469"/>
                        <a:ext cx="36000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D1B53B90-489F-4BE9-A2A1-8317429FEEE5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006154" y="3854986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F8BE9638-7A99-4316-ADF8-6D1C82E4BB90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463957" y="385322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F3B67E7-64EC-470C-9A40-99AA8253ADF8}"/>
                      </a:ext>
                    </a:extLst>
                  </p:cNvPr>
                  <p:cNvGrpSpPr/>
                  <p:nvPr/>
                </p:nvGrpSpPr>
                <p:grpSpPr>
                  <a:xfrm>
                    <a:off x="4552684" y="3780631"/>
                    <a:ext cx="2130531" cy="2703833"/>
                    <a:chOff x="1751187" y="4161659"/>
                    <a:chExt cx="1551452" cy="1968930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03E62179-B96B-4ED8-9E70-67A4518421AC}"/>
                        </a:ext>
                      </a:extLst>
                    </p:cNvPr>
                    <p:cNvSpPr/>
                    <p:nvPr/>
                  </p:nvSpPr>
                  <p:spPr>
                    <a:xfrm rot="12600000">
                      <a:off x="2850171" y="5225117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1BEED44A-4B8D-4F20-AF52-17E5EACD7C78}"/>
                        </a:ext>
                      </a:extLst>
                    </p:cNvPr>
                    <p:cNvSpPr/>
                    <p:nvPr/>
                  </p:nvSpPr>
                  <p:spPr>
                    <a:xfrm rot="9000000" flipH="1">
                      <a:off x="2184013" y="5217569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796B1DCE-91E6-4C81-8D97-1B99FD14F97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4135147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3944B571-2C5A-4FE0-86EF-9E149F5BA6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5181334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F62A380F-774B-4FD0-8F81-F2E9CAB39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6243" y="4565916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F36004D0-EC06-4C78-A21D-D9D00E59D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3918" y="4571797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8879B38D-0B1C-420B-9970-293841B4CE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0297" y="5195996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FE5C2D45-2DBF-4C05-BD55-84B0073B9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3D8F3AD1-B13B-4A3A-8988-A682B9E7F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70AFA1D-786A-494B-871F-2E1473D4B3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8DF4CF19-DCA6-4A2F-9E5A-47466794336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644630" y="5204034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D9613DCC-713C-446A-A01B-E4185C60E5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3256291B-942E-4072-AF7C-96BD02931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3E0D578-8EDA-48A4-B604-BB164A6D3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sp>
                  <p:nvSpPr>
                    <p:cNvPr id="52" name="Trapezoid 51">
                      <a:extLst>
                        <a:ext uri="{FF2B5EF4-FFF2-40B4-BE49-F238E27FC236}">
                          <a16:creationId xmlns:a16="http://schemas.microsoft.com/office/drawing/2014/main" id="{37BA04E4-0D32-4EA2-BD73-9CB80120F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5738" y="6027568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53" name="Trapezoid 52">
                      <a:extLst>
                        <a:ext uri="{FF2B5EF4-FFF2-40B4-BE49-F238E27FC236}">
                          <a16:creationId xmlns:a16="http://schemas.microsoft.com/office/drawing/2014/main" id="{2DAF4B79-704F-45E7-AD75-1E1067860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1605" y="6029980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7BB4AF2F-58D1-4584-A436-3327D1CABC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1187" y="4161659"/>
                      <a:ext cx="1551452" cy="453213"/>
                      <a:chOff x="1159812" y="3976469"/>
                      <a:chExt cx="2187910" cy="639137"/>
                    </a:xfrm>
                  </p:grpSpPr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7E88C0D1-00BD-4A21-81FF-28F3FD735FB2}"/>
                          </a:ext>
                        </a:extLst>
                      </p:cNvPr>
                      <p:cNvSpPr/>
                      <p:nvPr/>
                    </p:nvSpPr>
                    <p:spPr>
                      <a:xfrm rot="9000000" flipH="1">
                        <a:off x="2112546" y="408740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3344F2CA-E363-4B6A-BB8E-CC1AB36641C3}"/>
                          </a:ext>
                        </a:extLst>
                      </p:cNvPr>
                      <p:cNvSpPr/>
                      <p:nvPr/>
                    </p:nvSpPr>
                    <p:spPr>
                      <a:xfrm rot="12600000">
                        <a:off x="2378433" y="4087411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B5065263-C925-4408-8CD0-05DB8E97A932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756647" y="3886511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BCB063CE-AE57-4245-A764-E20264984648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1725735" y="3886510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6271FB83-B7FC-4B27-B267-1CF28ED69989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328995" y="4101163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4B856595-988D-4749-ABA4-5CD7E8841866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148709" y="4104036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A63304BB-0C34-430B-98E3-CBCE6D0E3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6787" y="3976469"/>
                        <a:ext cx="36000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EFD847FA-4DE9-4D34-8FC6-8B3FA2D4A683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006154" y="3854986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135C11D-DE49-4C0A-9CCE-22E6D0C0DA6C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463957" y="385322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5841918B-189D-48DE-A5B5-018957337189}"/>
                      </a:ext>
                    </a:extLst>
                  </p:cNvPr>
                  <p:cNvGrpSpPr/>
                  <p:nvPr/>
                </p:nvGrpSpPr>
                <p:grpSpPr>
                  <a:xfrm>
                    <a:off x="7837319" y="3777318"/>
                    <a:ext cx="2130531" cy="2703833"/>
                    <a:chOff x="1751187" y="4161659"/>
                    <a:chExt cx="1551452" cy="1968930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72DA2E4-7CFE-440E-A262-7001834DD3CF}"/>
                        </a:ext>
                      </a:extLst>
                    </p:cNvPr>
                    <p:cNvSpPr/>
                    <p:nvPr/>
                  </p:nvSpPr>
                  <p:spPr>
                    <a:xfrm rot="12600000">
                      <a:off x="2850171" y="5225117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9BE40740-48BB-4456-B9A6-BA53E22E472C}"/>
                        </a:ext>
                      </a:extLst>
                    </p:cNvPr>
                    <p:cNvSpPr/>
                    <p:nvPr/>
                  </p:nvSpPr>
                  <p:spPr>
                    <a:xfrm rot="9000000" flipH="1">
                      <a:off x="2184013" y="5217569"/>
                      <a:ext cx="25152" cy="4527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7631FFF4-E54B-4B84-8B99-9171A0FD0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4135147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FF19634-2D4C-422A-8960-0E4C9613F97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14337" y="5181334"/>
                      <a:ext cx="25152" cy="9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7C668AC7-623F-4557-A658-15CC556A3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6243" y="4565916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B0D0E268-4A76-4B3B-9D80-AA25F892A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3918" y="4571797"/>
                      <a:ext cx="25152" cy="14640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6BB557B0-6421-4226-88B8-3782A4426A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0297" y="5195996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C9A92611-20DD-43E0-8A88-2E58CA4AC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02DB3296-1BD5-4A3D-BE0F-616F3CB34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25D44E41-3C2F-4FB7-B0BC-D920BF76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89F85621-372B-4DBE-B49C-08FB0F2AD79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644630" y="5204034"/>
                      <a:ext cx="306603" cy="380497"/>
                      <a:chOff x="1561065" y="5693519"/>
                      <a:chExt cx="438837" cy="544601"/>
                    </a:xfrm>
                    <a:pattFill prst="smGri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p:grpSpPr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CCA3EB1F-34DE-4922-B918-14CB06BF56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1065" y="569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8806067B-8EE0-4A67-8A87-55282EE28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764" y="5873519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333F8A7-9467-49A5-82C7-DC523BD60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3902" y="6058120"/>
                        <a:ext cx="216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  <p:sp>
                  <p:nvSpPr>
                    <p:cNvPr id="26" name="Trapezoid 25">
                      <a:extLst>
                        <a:ext uri="{FF2B5EF4-FFF2-40B4-BE49-F238E27FC236}">
                          <a16:creationId xmlns:a16="http://schemas.microsoft.com/office/drawing/2014/main" id="{A3D16AB2-EA83-4C34-BB5C-4AE3256B4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5738" y="6027568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27" name="Trapezoid 26">
                      <a:extLst>
                        <a:ext uri="{FF2B5EF4-FFF2-40B4-BE49-F238E27FC236}">
                          <a16:creationId xmlns:a16="http://schemas.microsoft.com/office/drawing/2014/main" id="{02370D76-1D2D-4054-AE35-39EB76F48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1605" y="6029980"/>
                      <a:ext cx="150913" cy="100609"/>
                    </a:xfrm>
                    <a:prstGeom prst="trapezoi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62A270C0-5601-4B27-9150-1B92041082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1187" y="4161659"/>
                      <a:ext cx="1551452" cy="453213"/>
                      <a:chOff x="1159812" y="3976469"/>
                      <a:chExt cx="2187910" cy="639137"/>
                    </a:xfrm>
                  </p:grpSpPr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E8DC4C11-755F-4A37-949E-FE46A384DBAC}"/>
                          </a:ext>
                        </a:extLst>
                      </p:cNvPr>
                      <p:cNvSpPr/>
                      <p:nvPr/>
                    </p:nvSpPr>
                    <p:spPr>
                      <a:xfrm rot="9000000" flipH="1">
                        <a:off x="2112546" y="408740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8DBFD813-AA07-48B1-9436-9D18CB667DEE}"/>
                          </a:ext>
                        </a:extLst>
                      </p:cNvPr>
                      <p:cNvSpPr/>
                      <p:nvPr/>
                    </p:nvSpPr>
                    <p:spPr>
                      <a:xfrm rot="12600000">
                        <a:off x="2378433" y="4087411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DC6298D-022A-4AAF-98EC-6366A68246F8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756647" y="3886511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8F3EB331-82FC-4260-920F-0D2692A3B74D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1725735" y="3886510"/>
                        <a:ext cx="25152" cy="1156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25D4DD3A-66B4-41C6-98A6-34191FF4E09A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328995" y="4101163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ECBCD091-F5C1-487F-A9C8-CFC39604D59E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148709" y="4104036"/>
                        <a:ext cx="25152" cy="226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E0F483BC-AA08-4C4F-8D5B-A95578B0C9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6787" y="3976469"/>
                        <a:ext cx="36000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168319E9-6949-4FB9-98E9-4C33BAC61704}"/>
                          </a:ext>
                        </a:extLst>
                      </p:cNvPr>
                      <p:cNvSpPr/>
                      <p:nvPr/>
                    </p:nvSpPr>
                    <p:spPr>
                      <a:xfrm rot="14400000" flipH="1">
                        <a:off x="2006154" y="3854986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7DAB056F-45BC-4306-9972-CDEF9DE446E0}"/>
                          </a:ext>
                        </a:extLst>
                      </p:cNvPr>
                      <p:cNvSpPr/>
                      <p:nvPr/>
                    </p:nvSpPr>
                    <p:spPr>
                      <a:xfrm rot="7200000">
                        <a:off x="2463957" y="3853229"/>
                        <a:ext cx="25152" cy="5281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d-ID"/>
                      </a:p>
                    </p:txBody>
                  </p:sp>
                </p:grpSp>
              </p:grpSp>
            </p:grpSp>
          </p:grpSp>
        </p:grp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D12C2CA3-1586-41DD-86A2-D7874184A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681" y="3031594"/>
              <a:ext cx="839122" cy="949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45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752</Words>
  <Application>Microsoft Office PowerPoint</Application>
  <PresentationFormat>Widescreen</PresentationFormat>
  <Paragraphs>233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Carlito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Humaidi Haris</dc:creator>
  <cp:lastModifiedBy>Humaidi Haris</cp:lastModifiedBy>
  <cp:revision>4</cp:revision>
  <dcterms:created xsi:type="dcterms:W3CDTF">2021-04-03T14:46:16Z</dcterms:created>
  <dcterms:modified xsi:type="dcterms:W3CDTF">2021-04-03T15:23:55Z</dcterms:modified>
</cp:coreProperties>
</file>