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8" r:id="rId4"/>
  </p:sldMasterIdLst>
  <p:notesMasterIdLst>
    <p:notesMasterId r:id="rId11"/>
  </p:notesMasterIdLst>
  <p:handoutMasterIdLst>
    <p:handoutMasterId r:id="rId12"/>
  </p:handoutMasterIdLst>
  <p:sldIdLst>
    <p:sldId id="256" r:id="rId5"/>
    <p:sldId id="715" r:id="rId6"/>
    <p:sldId id="718" r:id="rId7"/>
    <p:sldId id="579" r:id="rId8"/>
    <p:sldId id="714" r:id="rId9"/>
    <p:sldId id="717" r:id="rId10"/>
  </p:sldIdLst>
  <p:sldSz cx="12192000" cy="6858000"/>
  <p:notesSz cx="9925050" cy="6792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0000"/>
    <a:srgbClr val="1DA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BA9AE-F32E-41DF-BA61-193365CED712}" v="284" dt="2020-11-10T11:38:54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7" autoAdjust="0"/>
    <p:restoredTop sz="95400" autoAdjust="0"/>
  </p:normalViewPr>
  <p:slideViewPr>
    <p:cSldViewPr snapToGrid="0">
      <p:cViewPr varScale="1">
        <p:scale>
          <a:sx n="52" d="100"/>
          <a:sy n="52" d="100"/>
        </p:scale>
        <p:origin x="65" y="4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5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190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r">
              <a:defRPr sz="1300"/>
            </a:lvl1pPr>
          </a:lstStyle>
          <a:p>
            <a:fld id="{2F51DC69-60C3-4CF7-A135-6E702ECCE0F0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190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r">
              <a:defRPr sz="13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190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r">
              <a:defRPr sz="1300"/>
            </a:lvl1pPr>
          </a:lstStyle>
          <a:p>
            <a:fld id="{36E3EC7B-6C72-4FBB-87DF-2BD2CB7DC1E6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28" tIns="47765" rIns="95528" bIns="4776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505" y="3269089"/>
            <a:ext cx="7940040" cy="2674711"/>
          </a:xfrm>
          <a:prstGeom prst="rect">
            <a:avLst/>
          </a:prstGeom>
        </p:spPr>
        <p:txBody>
          <a:bodyPr vert="horz" lIns="95528" tIns="47765" rIns="95528" bIns="4776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190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r">
              <a:defRPr sz="13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CA7E-3958-487F-B31C-56D3FB65E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77838-70A1-471C-B8DD-50A4E1CA3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892B-1F8C-43EE-8754-B82E8A94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7C2-FA20-4391-9602-AFA57163C632}" type="datetime8">
              <a:rPr lang="en-US" smtClean="0"/>
              <a:t>1/10/2025 7:13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D8D2-8A19-4CF3-A274-AB8CCBE0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DF79C-6312-4082-91E8-A5E2C14B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5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15C9-FC2A-45F0-A415-D5CE5729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9DF5D-CCE5-4967-A3B8-9EF4F39EB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DA45-E431-4206-90ED-F6B48083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C46-73EA-4BCB-83C2-FA698C9DE3BE}" type="datetime8">
              <a:rPr lang="en-US" smtClean="0"/>
              <a:t>1/10/2025 7:13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07C2-AC6E-4606-A8CD-341A8378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F31E5-7D3D-4C06-AE5B-EEDE204B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4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A6DC3-D4CE-4457-B0D6-7F9D6CFAE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9D479-73E0-438E-BC77-52EB3A0E2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0D57-5918-443D-A026-4863CCAE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1AB9-5636-4FDF-8D18-1F1831E22E7A}" type="datetime8">
              <a:rPr lang="en-US" smtClean="0"/>
              <a:t>1/10/2025 7:13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0F15-D40A-4885-817F-CE692A94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6DE1D-6B32-4B5C-B27F-CF178EEE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D972-6944-44A3-BDFF-7206BDE6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FF19C-8CA3-4545-947C-68A654A7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DB677-05A6-4DB6-8D7E-F274E82A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1/10/2025 7:13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9D0A-D245-4DB3-B6DB-F3723A32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B0C5-339A-4D5D-AAF4-9C475059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6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B66C-3E6C-4569-B783-2186FF24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98BE9-8D98-4E8B-8A8F-E8986A67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5F41B-FE32-41F9-95FD-CF232D17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EFBD-44A5-4F9F-A74D-F93E69ACF93E}" type="datetime8">
              <a:rPr lang="en-US" smtClean="0"/>
              <a:t>1/10/2025 7:13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AAA4-2789-4F81-8101-424EA8C2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451B4-15FB-4129-ACB8-72A5E0A4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7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8D85-8652-4789-AA50-B366E1C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D435-E161-4AA4-937F-3496AAD70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56131-6E52-4ABF-A363-67564F67D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53E28-79E5-4178-9DBC-6B81F199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11FB-DFC6-4032-A144-367F55503336}" type="datetime8">
              <a:rPr lang="en-US" smtClean="0"/>
              <a:t>1/10/2025 7:13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F406-0BA4-497B-8B02-A6DA49B6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2853F-9E5C-4302-89E2-25848AB3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0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744F-479C-4053-8755-0E585C56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2BCC8-39EF-496C-9CDA-2651B0E8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A6355-71D3-438E-BE5C-ACD39BBEF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0808F-2A7E-47F6-B5F8-C305E2CBF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20A4A-76CB-443D-8385-D25F83628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EDB3C-00DF-4894-B544-0AD23BD9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70C4-FABD-4DF4-AD77-FB26D9845792}" type="datetime8">
              <a:rPr lang="en-US" smtClean="0"/>
              <a:t>1/10/2025 7:13 PM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9ACB4-6AC4-4E7A-8B9D-856B253B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31DC1-119F-4BB3-86FD-7DA44040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4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D211-3C6E-4698-B3A8-0DA607BD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590B7-9EC0-4A2D-911D-9374154B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8DA7-90E1-44A4-8DA7-14CD2567BF23}" type="datetime8">
              <a:rPr lang="en-US" smtClean="0"/>
              <a:t>1/10/2025 7:13 PM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F8CDD-84A8-4A95-90C2-EE1AA500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0DF64-1542-4BAD-BF78-2C4CB725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2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F96B2-F560-4468-A408-3F17990E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9CC8-D4F3-4166-9447-07AD56F78E31}" type="datetime8">
              <a:rPr lang="en-US" smtClean="0"/>
              <a:t>1/10/2025 7:13 PM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AA3FA-C45F-432A-8C19-5ABD466F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DB69-C553-4228-8657-10E91E6B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0570-B18C-4F41-B797-55C5F3D5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0485-F41D-4E2B-A4F4-E313089F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BF1EE-74B6-41C9-904E-220C3890B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D977A-CAFB-4581-AD51-D4A4984F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38D3-3EAA-4157-B317-F7DAA2145583}" type="datetime8">
              <a:rPr lang="en-US" smtClean="0"/>
              <a:t>1/10/2025 7:13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44F66-3E6C-48E9-B801-A992E21C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57D42-E3B1-436F-AE48-3C05A00C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3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9F49-37B5-48A0-9CBD-85AAAFE9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ED206-B76A-4419-9C5F-FD670F8FC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C2D90-3E38-4141-8620-5F8829FE5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C8012-50D8-4481-B66D-B34A4CE4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06BB-5A4E-4BF0-92B8-E34AC631FF5D}" type="datetime8">
              <a:rPr lang="en-US" smtClean="0"/>
              <a:t>1/10/2025 7:13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CA540-65CF-44B7-87EC-3A020CBA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4E1B1-684F-4CA7-A878-9BCFC2B8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75A4E-E88C-4FC2-8242-3E137586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A0F6E-8207-4EBE-AE84-80CA699CA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5776F-A5D9-4DAF-82AA-734F17E3F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0F5C2-A22A-42F5-A3A7-2B6A6B51B4FE}" type="datetime8">
              <a:rPr lang="en-US" smtClean="0"/>
              <a:t>1/10/2025 7:13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BE014-00A1-4FA0-8392-2DA71E1C0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DEEE7-12F1-4B52-A2A2-4141CA464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07" y="453224"/>
            <a:ext cx="4611077" cy="590312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800" kern="1200" cap="none" dirty="0">
                <a:solidFill>
                  <a:schemeClr val="tx1"/>
                </a:solidFill>
                <a:latin typeface="Amasis MT Pro Black" panose="02040A04050005020304" pitchFamily="18" charset="0"/>
              </a:rPr>
              <a:t>Introduction Session: Characteristics, Version dilemma, License </a:t>
            </a:r>
            <a:br>
              <a:rPr lang="en-US" sz="4800" kern="1200" cap="none" dirty="0">
                <a:solidFill>
                  <a:schemeClr val="tx1"/>
                </a:solidFill>
                <a:latin typeface="Amasis MT Pro Black" panose="02040A04050005020304" pitchFamily="18" charset="0"/>
              </a:rPr>
            </a:br>
            <a:r>
              <a:rPr lang="en-US" sz="4800" kern="1200" cap="none" dirty="0">
                <a:solidFill>
                  <a:schemeClr val="tx1"/>
                </a:solidFill>
                <a:latin typeface="Amasis MT Pro Black" panose="02040A04050005020304" pitchFamily="18" charset="0"/>
              </a:rPr>
              <a:t>and installation procedure </a:t>
            </a:r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5573" y="1353146"/>
            <a:ext cx="6005767" cy="38374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STATA</a:t>
            </a:r>
          </a:p>
          <a:p>
            <a:pPr algn="l"/>
            <a:endParaRPr lang="en-US" sz="3200" b="1" dirty="0">
              <a:solidFill>
                <a:schemeClr val="bg1"/>
              </a:solidFill>
              <a:latin typeface="Amasis MT Pro" panose="020405040500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Dr. Anil Shrestha</a:t>
            </a:r>
          </a:p>
          <a:p>
            <a:r>
              <a:rPr lang="en-US" sz="3200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Undersecretary (Account)</a:t>
            </a:r>
          </a:p>
          <a:p>
            <a:r>
              <a:rPr lang="en-US" sz="3200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Financial Administration Section</a:t>
            </a:r>
          </a:p>
          <a:p>
            <a:r>
              <a:rPr lang="en-US" sz="3200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National Statistics Office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D292D-6465-7E5C-13F4-A95457A0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D418B7-3F1E-9EB2-C9AD-153A6F811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1052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8" name="Group 1047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049" name="Freeform: Shape 1048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50" name="Freeform: Shape 1049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174452-8DBD-8B03-4D6D-FAB6A053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Amasis MT Pro Black" panose="02040A04050005020304" pitchFamily="18" charset="0"/>
              </a:rPr>
              <a:t>What is Stata?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CE72D-6CDD-2257-6DF9-50605B75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4762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8AD868F-8409-4F04-87B4-D0383043B754}" type="datetime8">
              <a:rPr lang="en-US" sz="1000">
                <a:solidFill>
                  <a:schemeClr val="bg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1/10/2025 7:14 PM</a:t>
            </a:fld>
            <a:endParaRPr lang="en-US" sz="1000">
              <a:solidFill>
                <a:schemeClr val="bg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3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661889-28F3-D273-93F0-012956A31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77EA9BAC-8D03-E56F-1707-4815B73D3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785C2-CA6A-D41B-A62B-3471C5F9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129" y="486184"/>
            <a:ext cx="6118403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Amasis MT Pro Black" panose="02040A04050005020304" pitchFamily="18" charset="0"/>
              </a:rPr>
              <a:t>What is Stata?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1956CB-759E-2A33-AD30-9ADDC50A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354" y="486184"/>
            <a:ext cx="4100921" cy="1170354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3277669-9832-9F4C-C2C5-6EABE63CC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581" y="2142722"/>
            <a:ext cx="4746465" cy="361917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204942-1286-DAD5-3A11-615D40DC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9" y="1946684"/>
            <a:ext cx="6118403" cy="4351338"/>
          </a:xfrm>
        </p:spPr>
        <p:txBody>
          <a:bodyPr>
            <a:normAutofit/>
          </a:bodyPr>
          <a:lstStyle/>
          <a:p>
            <a:r>
              <a:rPr lang="en-US" b="1" dirty="0">
                <a:latin typeface="Amasis MT Pro" panose="02040504050005020304" pitchFamily="18" charset="0"/>
              </a:rPr>
              <a:t>Stata</a:t>
            </a:r>
            <a:r>
              <a:rPr lang="en-US" dirty="0">
                <a:latin typeface="Amasis MT Pro" panose="02040504050005020304" pitchFamily="18" charset="0"/>
              </a:rPr>
              <a:t> is a statistical software developed by </a:t>
            </a:r>
            <a:r>
              <a:rPr lang="en-US" b="1" dirty="0" err="1">
                <a:latin typeface="Amasis MT Pro" panose="02040504050005020304" pitchFamily="18" charset="0"/>
              </a:rPr>
              <a:t>StataCorp</a:t>
            </a:r>
            <a:r>
              <a:rPr lang="en-US" dirty="0">
                <a:latin typeface="Amasis MT Pro" panose="02040504050005020304" pitchFamily="18" charset="0"/>
              </a:rPr>
              <a:t> for data manipulation, visualization, statistical analysis, and reporting.</a:t>
            </a:r>
          </a:p>
          <a:p>
            <a:r>
              <a:rPr lang="en-US" dirty="0">
                <a:latin typeface="Amasis MT Pro" panose="02040504050005020304" pitchFamily="18" charset="0"/>
              </a:rPr>
              <a:t>Initial release : 1985</a:t>
            </a:r>
          </a:p>
          <a:p>
            <a:r>
              <a:rPr lang="en-US" dirty="0">
                <a:latin typeface="Amasis MT Pro" panose="02040504050005020304" pitchFamily="18" charset="0"/>
              </a:rPr>
              <a:t>Type : Proprietary (Closed Source)</a:t>
            </a:r>
          </a:p>
          <a:p>
            <a:r>
              <a:rPr lang="en-US" dirty="0">
                <a:latin typeface="Amasis MT Pro" panose="02040504050005020304" pitchFamily="18" charset="0"/>
              </a:rPr>
              <a:t>User-friendly operation : supports both GUI and command-based operations.</a:t>
            </a:r>
            <a:endParaRPr lang="ne-NP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E0CF8-88C7-583A-1E5D-04971987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A8AD868F-8409-4F04-87B4-D0383043B754}" type="datetime8">
              <a:rPr lang="en-US" smtClean="0"/>
              <a:pPr>
                <a:spcAft>
                  <a:spcPts val="600"/>
                </a:spcAft>
              </a:pPr>
              <a:t>1/10/2025 7:13 PM</a:t>
            </a:fld>
            <a:endParaRPr lang="en-US"/>
          </a:p>
        </p:txBody>
      </p:sp>
      <p:sp>
        <p:nvSpPr>
          <p:cNvPr id="1039" name="Arc 1038">
            <a:extLst>
              <a:ext uri="{FF2B5EF4-FFF2-40B4-BE49-F238E27FC236}">
                <a16:creationId xmlns:a16="http://schemas.microsoft.com/office/drawing/2014/main" id="{B0F79726-BDA2-4D5D-F339-6A1FFF98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64111">
            <a:off x="-991925" y="5644752"/>
            <a:ext cx="2987899" cy="2987899"/>
          </a:xfrm>
          <a:prstGeom prst="arc">
            <a:avLst>
              <a:gd name="adj1" fmla="val 16200000"/>
              <a:gd name="adj2" fmla="val 2158147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A8E60-BF4C-2DBF-DF8F-2663C434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6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16" y="195977"/>
            <a:ext cx="11196918" cy="8154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  <a:t>STATA vs other statistical software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8AD868F-8409-4F04-87B4-D0383043B754}" type="datetime8">
              <a:rPr lang="en-US" smtClean="0"/>
              <a:pPr>
                <a:spcAft>
                  <a:spcPts val="600"/>
                </a:spcAft>
              </a:pPr>
              <a:t>1/10/2025 7:13 PM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82CA78-4F72-1438-24C3-0495BD9B8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199321"/>
              </p:ext>
            </p:extLst>
          </p:nvPr>
        </p:nvGraphicFramePr>
        <p:xfrm>
          <a:off x="838200" y="1109435"/>
          <a:ext cx="10941425" cy="5148926"/>
        </p:xfrm>
        <a:graphic>
          <a:graphicData uri="http://schemas.openxmlformats.org/drawingml/2006/table">
            <a:tbl>
              <a:tblPr firstRow="1" firstCol="1" bandRow="1"/>
              <a:tblGrid>
                <a:gridCol w="2301934">
                  <a:extLst>
                    <a:ext uri="{9D8B030D-6E8A-4147-A177-3AD203B41FA5}">
                      <a16:colId xmlns:a16="http://schemas.microsoft.com/office/drawing/2014/main" val="1365043470"/>
                    </a:ext>
                  </a:extLst>
                </a:gridCol>
                <a:gridCol w="2361230">
                  <a:extLst>
                    <a:ext uri="{9D8B030D-6E8A-4147-A177-3AD203B41FA5}">
                      <a16:colId xmlns:a16="http://schemas.microsoft.com/office/drawing/2014/main" val="218424525"/>
                    </a:ext>
                  </a:extLst>
                </a:gridCol>
                <a:gridCol w="2361230">
                  <a:extLst>
                    <a:ext uri="{9D8B030D-6E8A-4147-A177-3AD203B41FA5}">
                      <a16:colId xmlns:a16="http://schemas.microsoft.com/office/drawing/2014/main" val="2877510890"/>
                    </a:ext>
                  </a:extLst>
                </a:gridCol>
                <a:gridCol w="2193574">
                  <a:extLst>
                    <a:ext uri="{9D8B030D-6E8A-4147-A177-3AD203B41FA5}">
                      <a16:colId xmlns:a16="http://schemas.microsoft.com/office/drawing/2014/main" val="2907653856"/>
                    </a:ext>
                  </a:extLst>
                </a:gridCol>
                <a:gridCol w="1723457">
                  <a:extLst>
                    <a:ext uri="{9D8B030D-6E8A-4147-A177-3AD203B41FA5}">
                      <a16:colId xmlns:a16="http://schemas.microsoft.com/office/drawing/2014/main" val="4269518037"/>
                    </a:ext>
                  </a:extLst>
                </a:gridCol>
              </a:tblGrid>
              <a:tr h="454486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Feature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R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Python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STATA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SPSS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28100"/>
                  </a:ext>
                </a:extLst>
              </a:tr>
              <a:tr h="454486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License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Free and open-source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Free and open-source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Proprietary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Proprietary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229103"/>
                  </a:ext>
                </a:extLst>
              </a:tr>
              <a:tr h="719124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User Interface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Command-line, IDEs (RStudio)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Command-line, IDEs (Jupyter, PyCharm)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Graphical user interface (GUI)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Graphical user interface (GUI)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8485"/>
                  </a:ext>
                </a:extLst>
              </a:tr>
              <a:tr h="719124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Visualization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Extensive libraries (ggplot2)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Extensive libraries (matplotlib, seaborn)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Basic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Basic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473122"/>
                  </a:ext>
                </a:extLst>
              </a:tr>
              <a:tr h="719124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Type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Statistical Analysis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General Purpose Language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Statistical Analysis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Statistical Analysis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1719"/>
                  </a:ext>
                </a:extLst>
              </a:tr>
              <a:tr h="719124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Community Support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Large, active community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Large, active community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Smaller, specialized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Moderate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49474"/>
                  </a:ext>
                </a:extLst>
              </a:tr>
              <a:tr h="454486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Cost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Free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Free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Paid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Paid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923154"/>
                  </a:ext>
                </a:extLst>
              </a:tr>
              <a:tr h="454486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Learning Curve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Steep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Moderate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Relatively easy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Relatively easy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576101"/>
                  </a:ext>
                </a:extLst>
              </a:tr>
              <a:tr h="454486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Flexibility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High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High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Moderate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Moderate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810" marR="155810" marT="71912" marB="71912" anchor="ctr">
                    <a:lnL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049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57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DA2BAA-A8A4-CB26-7E08-E6AADAB9B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4F4A7-AC7A-8348-EF6B-11A540F8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STATA Editions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F95C2-11FD-3DEC-F19B-7386762E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8AD868F-8409-4F04-87B4-D0383043B754}" type="datetime8">
              <a:rPr lang="en-US" smtClean="0"/>
              <a:pPr>
                <a:spcAft>
                  <a:spcPts val="600"/>
                </a:spcAft>
              </a:pPr>
              <a:t>1/10/2025 7:13 PM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BD666-A264-09CD-AC98-07009C75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681E8E-0357-53FD-7AA2-D6175FA64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95696"/>
              </p:ext>
            </p:extLst>
          </p:nvPr>
        </p:nvGraphicFramePr>
        <p:xfrm>
          <a:off x="830734" y="1675227"/>
          <a:ext cx="10530533" cy="4394204"/>
        </p:xfrm>
        <a:graphic>
          <a:graphicData uri="http://schemas.openxmlformats.org/drawingml/2006/table">
            <a:tbl>
              <a:tblPr/>
              <a:tblGrid>
                <a:gridCol w="2533900">
                  <a:extLst>
                    <a:ext uri="{9D8B030D-6E8A-4147-A177-3AD203B41FA5}">
                      <a16:colId xmlns:a16="http://schemas.microsoft.com/office/drawing/2014/main" val="2663819136"/>
                    </a:ext>
                  </a:extLst>
                </a:gridCol>
                <a:gridCol w="2470710">
                  <a:extLst>
                    <a:ext uri="{9D8B030D-6E8A-4147-A177-3AD203B41FA5}">
                      <a16:colId xmlns:a16="http://schemas.microsoft.com/office/drawing/2014/main" val="95121642"/>
                    </a:ext>
                  </a:extLst>
                </a:gridCol>
                <a:gridCol w="2928834">
                  <a:extLst>
                    <a:ext uri="{9D8B030D-6E8A-4147-A177-3AD203B41FA5}">
                      <a16:colId xmlns:a16="http://schemas.microsoft.com/office/drawing/2014/main" val="3299844801"/>
                    </a:ext>
                  </a:extLst>
                </a:gridCol>
                <a:gridCol w="2597089">
                  <a:extLst>
                    <a:ext uri="{9D8B030D-6E8A-4147-A177-3AD203B41FA5}">
                      <a16:colId xmlns:a16="http://schemas.microsoft.com/office/drawing/2014/main" val="686077979"/>
                    </a:ext>
                  </a:extLst>
                </a:gridCol>
              </a:tblGrid>
              <a:tr h="822728">
                <a:tc>
                  <a:txBody>
                    <a:bodyPr/>
                    <a:lstStyle/>
                    <a:p>
                      <a:r>
                        <a:rPr lang="en-US" sz="2200" b="1">
                          <a:effectLst/>
                        </a:rPr>
                        <a:t>Feature</a:t>
                      </a: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effectLst/>
                        </a:rPr>
                        <a:t>Stata/BE (Basic Edition)</a:t>
                      </a: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>
                          <a:effectLst/>
                        </a:rPr>
                        <a:t>Stata/SE (Standard Edition)</a:t>
                      </a: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>
                          <a:effectLst/>
                        </a:rPr>
                        <a:t>Stata/MP (Multiprocessor)</a:t>
                      </a: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317520"/>
                  </a:ext>
                </a:extLst>
              </a:tr>
              <a:tr h="822728">
                <a:tc>
                  <a:txBody>
                    <a:bodyPr/>
                    <a:lstStyle/>
                    <a:p>
                      <a:r>
                        <a:rPr lang="en-US" sz="2200" b="1" dirty="0">
                          <a:effectLst/>
                        </a:rPr>
                        <a:t>Maximum Variables</a:t>
                      </a:r>
                      <a:endParaRPr lang="en-US" sz="2200" dirty="0">
                        <a:effectLst/>
                      </a:endParaRP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Up to 2,048</a:t>
                      </a: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Up to 32,767</a:t>
                      </a: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Up to 120,000</a:t>
                      </a: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853603"/>
                  </a:ext>
                </a:extLst>
              </a:tr>
              <a:tr h="822728">
                <a:tc>
                  <a:txBody>
                    <a:bodyPr/>
                    <a:lstStyle/>
                    <a:p>
                      <a:r>
                        <a:rPr lang="en-US" sz="2200" b="1">
                          <a:effectLst/>
                        </a:rPr>
                        <a:t>Maximum Observations</a:t>
                      </a:r>
                      <a:endParaRPr lang="en-US" sz="2200">
                        <a:effectLst/>
                      </a:endParaRP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Up to 2 billion</a:t>
                      </a: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Up to 2 billion</a:t>
                      </a: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Up to 20 billion</a:t>
                      </a: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48650"/>
                  </a:ext>
                </a:extLst>
              </a:tr>
              <a:tr h="481505">
                <a:tc>
                  <a:txBody>
                    <a:bodyPr/>
                    <a:lstStyle/>
                    <a:p>
                      <a:r>
                        <a:rPr lang="en-US" sz="2200" b="1">
                          <a:effectLst/>
                        </a:rPr>
                        <a:t>Model Variables</a:t>
                      </a:r>
                      <a:endParaRPr lang="en-US" sz="2200">
                        <a:effectLst/>
                      </a:endParaRP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Up to 798</a:t>
                      </a: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Up to 10,998</a:t>
                      </a: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Up to 65,532</a:t>
                      </a: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288916"/>
                  </a:ext>
                </a:extLst>
              </a:tr>
              <a:tr h="481505">
                <a:tc>
                  <a:txBody>
                    <a:bodyPr/>
                    <a:lstStyle/>
                    <a:p>
                      <a:r>
                        <a:rPr lang="en-US" sz="2200" b="1">
                          <a:effectLst/>
                        </a:rPr>
                        <a:t>Speed</a:t>
                      </a:r>
                      <a:endParaRPr lang="en-US" sz="2200">
                        <a:effectLst/>
                      </a:endParaRP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Standard</a:t>
                      </a: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Faster than BE</a:t>
                      </a: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Fastest</a:t>
                      </a: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735526"/>
                  </a:ext>
                </a:extLst>
              </a:tr>
              <a:tr h="481505">
                <a:tc>
                  <a:txBody>
                    <a:bodyPr/>
                    <a:lstStyle/>
                    <a:p>
                      <a:r>
                        <a:rPr lang="en-US" sz="2200" b="1">
                          <a:effectLst/>
                        </a:rPr>
                        <a:t>Core Support</a:t>
                      </a:r>
                      <a:endParaRPr lang="en-US" sz="2200">
                        <a:effectLst/>
                      </a:endParaRP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Single-core</a:t>
                      </a: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Dual-core</a:t>
                      </a: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Multi-core</a:t>
                      </a: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5186"/>
                  </a:ext>
                </a:extLst>
              </a:tr>
              <a:tr h="481505">
                <a:tc>
                  <a:txBody>
                    <a:bodyPr/>
                    <a:lstStyle/>
                    <a:p>
                      <a:r>
                        <a:rPr lang="en-US" sz="2200" b="1">
                          <a:effectLst/>
                        </a:rPr>
                        <a:t>Price</a:t>
                      </a:r>
                      <a:endParaRPr lang="en-US" sz="2200">
                        <a:effectLst/>
                      </a:endParaRP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Most affordable</a:t>
                      </a: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Mid-range</a:t>
                      </a: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</a:rPr>
                        <a:t>Most expensive</a:t>
                      </a:r>
                    </a:p>
                  </a:txBody>
                  <a:tcPr marL="102683" marR="102683" marT="47392" marB="47392" anchor="ctr">
                    <a:lnL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2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63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DCDB8-8DF4-90E8-23A4-10B5804B2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55CD-D311-D6FB-4446-F233F598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2912283"/>
            <a:ext cx="11196918" cy="8154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  <a:t>Installation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0FB5B-4421-57A0-B675-9BEAE28E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8AD868F-8409-4F04-87B4-D0383043B754}" type="datetime8">
              <a:rPr lang="en-US" smtClean="0"/>
              <a:pPr>
                <a:spcAft>
                  <a:spcPts val="600"/>
                </a:spcAft>
              </a:pPr>
              <a:t>1/10/2025 7:13 PM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7111E-9639-AA7D-0AD8-930F3880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purl.org/dc/terms/"/>
    <ds:schemaRef ds:uri="16c05727-aa75-4e4a-9b5f-8a80a1165891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</Words>
  <Application>Microsoft Office PowerPoint</Application>
  <PresentationFormat>Widescreen</PresentationFormat>
  <Paragraphs>100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Amasis MT Pro</vt:lpstr>
      <vt:lpstr>Amasis MT Pro Black</vt:lpstr>
      <vt:lpstr>Aptos</vt:lpstr>
      <vt:lpstr>Arial</vt:lpstr>
      <vt:lpstr>Calibri</vt:lpstr>
      <vt:lpstr>Calibri Light</vt:lpstr>
      <vt:lpstr>Tahoma</vt:lpstr>
      <vt:lpstr>Office Theme</vt:lpstr>
      <vt:lpstr>Introduction Session: Characteristics, Version dilemma, License  and installation procedure </vt:lpstr>
      <vt:lpstr>What is Stata?</vt:lpstr>
      <vt:lpstr>What is Stata?</vt:lpstr>
      <vt:lpstr>STATA vs other statistical software</vt:lpstr>
      <vt:lpstr>STATA Editions</vt:lpstr>
      <vt:lpstr>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2021-01-26T07:30:55Z</dcterms:created>
  <dcterms:modified xsi:type="dcterms:W3CDTF">2025-01-10T13:30:01Z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2024-06-14T15:09:41Z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e5a000ab-3cbe-4152-966d-a24f312506ae</vt:lpwstr>
  </property>
  <property fmtid="{D5CDD505-2E9C-101B-9397-08002B2CF9AE}" pid="7" name="MSIP_Label_defa4170-0d19-0005-0004-bc88714345d2_ActionId">
    <vt:lpwstr>b2b01418-96e0-4b50-b5c7-a8b030ae0390</vt:lpwstr>
  </property>
  <property fmtid="{D5CDD505-2E9C-101B-9397-08002B2CF9AE}" pid="8" name="MSIP_Label_defa4170-0d19-0005-0004-bc88714345d2_ContentBits">
    <vt:lpwstr>0</vt:lpwstr>
  </property>
</Properties>
</file>