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8" r:id="rId4"/>
  </p:sldMasterIdLst>
  <p:notesMasterIdLst>
    <p:notesMasterId r:id="rId44"/>
  </p:notesMasterIdLst>
  <p:handoutMasterIdLst>
    <p:handoutMasterId r:id="rId45"/>
  </p:handoutMasterIdLst>
  <p:sldIdLst>
    <p:sldId id="256" r:id="rId5"/>
    <p:sldId id="576" r:id="rId6"/>
    <p:sldId id="579" r:id="rId7"/>
    <p:sldId id="715" r:id="rId8"/>
    <p:sldId id="714" r:id="rId9"/>
    <p:sldId id="718" r:id="rId10"/>
    <p:sldId id="720" r:id="rId11"/>
    <p:sldId id="662" r:id="rId12"/>
    <p:sldId id="665" r:id="rId13"/>
    <p:sldId id="668" r:id="rId14"/>
    <p:sldId id="716" r:id="rId15"/>
    <p:sldId id="721" r:id="rId16"/>
    <p:sldId id="722" r:id="rId17"/>
    <p:sldId id="723" r:id="rId18"/>
    <p:sldId id="726" r:id="rId19"/>
    <p:sldId id="724" r:id="rId20"/>
    <p:sldId id="670" r:id="rId21"/>
    <p:sldId id="727" r:id="rId22"/>
    <p:sldId id="728" r:id="rId23"/>
    <p:sldId id="729" r:id="rId24"/>
    <p:sldId id="730" r:id="rId25"/>
    <p:sldId id="731" r:id="rId26"/>
    <p:sldId id="732" r:id="rId27"/>
    <p:sldId id="733" r:id="rId28"/>
    <p:sldId id="734" r:id="rId29"/>
    <p:sldId id="735" r:id="rId30"/>
    <p:sldId id="736" r:id="rId31"/>
    <p:sldId id="737" r:id="rId32"/>
    <p:sldId id="738" r:id="rId33"/>
    <p:sldId id="739" r:id="rId34"/>
    <p:sldId id="740" r:id="rId35"/>
    <p:sldId id="741" r:id="rId36"/>
    <p:sldId id="743" r:id="rId37"/>
    <p:sldId id="744" r:id="rId38"/>
    <p:sldId id="745" r:id="rId39"/>
    <p:sldId id="746" r:id="rId40"/>
    <p:sldId id="747" r:id="rId41"/>
    <p:sldId id="709" r:id="rId42"/>
    <p:sldId id="748" r:id="rId43"/>
  </p:sldIdLst>
  <p:sldSz cx="12192000" cy="6858000"/>
  <p:notesSz cx="9925050" cy="6792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00000"/>
    <a:srgbClr val="1DA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BA9AE-F32E-41DF-BA61-193365CED712}" v="284" dt="2020-11-10T11:38:54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7" autoAdjust="0"/>
    <p:restoredTop sz="95400" autoAdjust="0"/>
  </p:normalViewPr>
  <p:slideViewPr>
    <p:cSldViewPr snapToGrid="0">
      <p:cViewPr varScale="1">
        <p:scale>
          <a:sx n="71" d="100"/>
          <a:sy n="71" d="100"/>
        </p:scale>
        <p:origin x="26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5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190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r">
              <a:defRPr sz="1300"/>
            </a:lvl1pPr>
          </a:lstStyle>
          <a:p>
            <a:fld id="{2F51DC69-60C3-4CF7-A135-6E702ECCE0F0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190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r">
              <a:defRPr sz="13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1901" y="2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/>
          <a:lstStyle>
            <a:lvl1pPr algn="r">
              <a:defRPr sz="1300"/>
            </a:lvl1pPr>
          </a:lstStyle>
          <a:p>
            <a:fld id="{36E3EC7B-6C72-4FBB-87DF-2BD2CB7DC1E6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28" tIns="47765" rIns="95528" bIns="4776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505" y="3269089"/>
            <a:ext cx="7940040" cy="2674711"/>
          </a:xfrm>
          <a:prstGeom prst="rect">
            <a:avLst/>
          </a:prstGeom>
        </p:spPr>
        <p:txBody>
          <a:bodyPr vert="horz" lIns="95528" tIns="47765" rIns="95528" bIns="4776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1901" y="6452089"/>
            <a:ext cx="4300855" cy="340825"/>
          </a:xfrm>
          <a:prstGeom prst="rect">
            <a:avLst/>
          </a:prstGeom>
        </p:spPr>
        <p:txBody>
          <a:bodyPr vert="horz" lIns="95528" tIns="47765" rIns="95528" bIns="47765" rtlCol="0" anchor="b"/>
          <a:lstStyle>
            <a:lvl1pPr algn="r">
              <a:defRPr sz="13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0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59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58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34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CA7E-3958-487F-B31C-56D3FB65E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77838-70A1-471C-B8DD-50A4E1CA3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892B-1F8C-43EE-8754-B82E8A94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47C2-FA20-4391-9602-AFA57163C632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D8D2-8A19-4CF3-A274-AB8CCBE0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DF79C-6312-4082-91E8-A5E2C14B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5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15C9-FC2A-45F0-A415-D5CE5729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9DF5D-CCE5-4967-A3B8-9EF4F39EB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DA45-E431-4206-90ED-F6B48083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8C46-73EA-4BCB-83C2-FA698C9DE3BE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07C2-AC6E-4606-A8CD-341A8378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F31E5-7D3D-4C06-AE5B-EEDE204B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4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A6DC3-D4CE-4457-B0D6-7F9D6CFAE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9D479-73E0-438E-BC77-52EB3A0E2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0D57-5918-443D-A026-4863CCAE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1AB9-5636-4FDF-8D18-1F1831E22E7A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0F15-D40A-4885-817F-CE692A94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6DE1D-6B32-4B5C-B27F-CF178EEE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D972-6944-44A3-BDFF-7206BDE6C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FF19C-8CA3-4545-947C-68A654A72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DB677-05A6-4DB6-8D7E-F274E82A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9D0A-D245-4DB3-B6DB-F3723A32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B0C5-339A-4D5D-AAF4-9C475059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6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B66C-3E6C-4569-B783-2186FF243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98BE9-8D98-4E8B-8A8F-E8986A67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5F41B-FE32-41F9-95FD-CF232D17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EFBD-44A5-4F9F-A74D-F93E69ACF93E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AAA4-2789-4F81-8101-424EA8C2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451B4-15FB-4129-ACB8-72A5E0A4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7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8D85-8652-4789-AA50-B366E1C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D435-E161-4AA4-937F-3496AAD70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56131-6E52-4ABF-A363-67564F67D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53E28-79E5-4178-9DBC-6B81F199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11FB-DFC6-4032-A144-367F55503336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F406-0BA4-497B-8B02-A6DA49B6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2853F-9E5C-4302-89E2-25848AB3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0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744F-479C-4053-8755-0E585C56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2BCC8-39EF-496C-9CDA-2651B0E8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A6355-71D3-438E-BE5C-ACD39BBEF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0808F-2A7E-47F6-B5F8-C305E2CBF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20A4A-76CB-443D-8385-D25F83628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EDB3C-00DF-4894-B544-0AD23BD9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70C4-FABD-4DF4-AD77-FB26D9845792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9ACB4-6AC4-4E7A-8B9D-856B253B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31DC1-119F-4BB3-86FD-7DA44040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4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D211-3C6E-4698-B3A8-0DA607BD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590B7-9EC0-4A2D-911D-9374154B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8DA7-90E1-44A4-8DA7-14CD2567BF23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F8CDD-84A8-4A95-90C2-EE1AA500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0DF64-1542-4BAD-BF78-2C4CB725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2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F96B2-F560-4468-A408-3F17990E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9CC8-D4F3-4166-9447-07AD56F78E31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AA3FA-C45F-432A-8C19-5ABD466F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DB69-C553-4228-8657-10E91E6B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0570-B18C-4F41-B797-55C5F3D5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0485-F41D-4E2B-A4F4-E313089F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BF1EE-74B6-41C9-904E-220C3890B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D977A-CAFB-4581-AD51-D4A4984F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838D3-3EAA-4157-B317-F7DAA2145583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44F66-3E6C-48E9-B801-A992E21C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57D42-E3B1-436F-AE48-3C05A00C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3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9F49-37B5-48A0-9CBD-85AAAFE9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ED206-B76A-4419-9C5F-FD670F8FC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C2D90-3E38-4141-8620-5F8829FE5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C8012-50D8-4481-B66D-B34A4CE4E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06BB-5A4E-4BF0-92B8-E34AC631FF5D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CA540-65CF-44B7-87EC-3A020CBA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4E1B1-684F-4CA7-A878-9BCFC2B8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75A4E-E88C-4FC2-8242-3E137586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A0F6E-8207-4EBE-AE84-80CA699CA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5776F-A5D9-4DAF-82AA-734F17E3F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0F5C2-A22A-42F5-A3A7-2B6A6B51B4FE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BE014-00A1-4FA0-8392-2DA71E1C0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DEEE7-12F1-4B52-A2A2-4141CA464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07" y="453224"/>
            <a:ext cx="4611077" cy="590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cap="none" dirty="0">
                <a:solidFill>
                  <a:schemeClr val="tx1"/>
                </a:solidFill>
                <a:latin typeface="Amasis MT Pro Black" panose="02040A04050005020304" pitchFamily="18" charset="0"/>
              </a:rPr>
              <a:t>Public Finance Statistics in Nepal</a:t>
            </a:r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5783" y="1353146"/>
            <a:ext cx="6115558" cy="383741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15</a:t>
            </a:r>
            <a:r>
              <a:rPr lang="en-US" sz="3600" baseline="30000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th</a:t>
            </a:r>
            <a:r>
              <a:rPr lang="en-US" sz="3600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 Ashwin, 2081 (Tuesday)</a:t>
            </a:r>
          </a:p>
          <a:p>
            <a:pPr algn="l"/>
            <a:endParaRPr lang="en-US" sz="3200" b="1" dirty="0">
              <a:solidFill>
                <a:schemeClr val="bg1"/>
              </a:solidFill>
              <a:latin typeface="Amasis MT Pro" panose="020405040500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Dr. Anil Shrestha</a:t>
            </a:r>
          </a:p>
          <a:p>
            <a:r>
              <a:rPr lang="en-US" sz="3200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Undersecretary (Account)</a:t>
            </a:r>
          </a:p>
          <a:p>
            <a:r>
              <a:rPr lang="en-US" sz="3200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Financial Administration Section</a:t>
            </a:r>
          </a:p>
          <a:p>
            <a:r>
              <a:rPr lang="en-US" sz="3200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National Statistics Office, </a:t>
            </a:r>
            <a:r>
              <a:rPr lang="en-US" sz="3200" dirty="0" err="1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Thapathali</a:t>
            </a:r>
            <a:r>
              <a:rPr lang="en-US" sz="3200" dirty="0">
                <a:solidFill>
                  <a:schemeClr val="bg1"/>
                </a:solidFill>
                <a:latin typeface="Amasis MT Pro" panose="02040504050005020304" pitchFamily="18" charset="0"/>
                <a:cs typeface="Times New Roman" panose="02020603050405020304" pitchFamily="18" charset="0"/>
              </a:rPr>
              <a:t>, Kathmandu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D292D-6465-7E5C-13F4-A95457A0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company's sector&#10;&#10;Description automatically generated">
            <a:extLst>
              <a:ext uri="{FF2B5EF4-FFF2-40B4-BE49-F238E27FC236}">
                <a16:creationId xmlns:a16="http://schemas.microsoft.com/office/drawing/2014/main" id="{C0D772D5-6C00-4DFD-95FB-AA1FFE89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34355"/>
            <a:ext cx="10905066" cy="438928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8AD868F-8409-4F04-87B4-D0383043B754}" type="datetime8">
              <a:rPr lang="en-US" smtClean="0"/>
              <a:pPr>
                <a:spcAft>
                  <a:spcPts val="600"/>
                </a:spcAft>
              </a:pPr>
              <a:t>10/1/2024 6:41 AM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5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8AD868F-8409-4F04-87B4-D0383043B754}" type="datetime8">
              <a:rPr lang="en-US" smtClean="0"/>
              <a:pPr>
                <a:spcAft>
                  <a:spcPts val="600"/>
                </a:spcAft>
              </a:pPr>
              <a:t>10/1/2024 6:41 AM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90EB6-F944-0FB3-BCDA-EEB217AB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6" y="99113"/>
            <a:ext cx="6306430" cy="643979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A356F2-FACC-F271-AEFC-276E8A38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729" y="322236"/>
            <a:ext cx="5400851" cy="621352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>
                <a:latin typeface="Amasis MT Pro" panose="02040504050005020304" pitchFamily="18" charset="0"/>
              </a:rPr>
              <a:t>Group work 1:</a:t>
            </a:r>
          </a:p>
          <a:p>
            <a:pPr marL="0" indent="0">
              <a:buNone/>
            </a:pPr>
            <a:r>
              <a:rPr lang="en-US" sz="3200" dirty="0">
                <a:latin typeface="Amasis MT Pro" panose="02040504050005020304" pitchFamily="18" charset="0"/>
              </a:rPr>
              <a:t>Where do these units belong in the chart? Why?</a:t>
            </a:r>
          </a:p>
          <a:p>
            <a:pPr>
              <a:buFontTx/>
              <a:buChar char="-"/>
            </a:pPr>
            <a:r>
              <a:rPr lang="en-US" sz="3200" dirty="0">
                <a:latin typeface="Amasis MT Pro" panose="02040504050005020304" pitchFamily="18" charset="0"/>
              </a:rPr>
              <a:t>Kathmandu Metropolitan City</a:t>
            </a:r>
          </a:p>
          <a:p>
            <a:pPr>
              <a:buFontTx/>
              <a:buChar char="-"/>
            </a:pPr>
            <a:r>
              <a:rPr lang="en-US" sz="3200" dirty="0">
                <a:latin typeface="Amasis MT Pro" panose="02040504050005020304" pitchFamily="18" charset="0"/>
              </a:rPr>
              <a:t>National Statistics Office</a:t>
            </a:r>
          </a:p>
          <a:p>
            <a:pPr>
              <a:buFontTx/>
              <a:buChar char="-"/>
            </a:pPr>
            <a:r>
              <a:rPr lang="en-US" sz="3200" dirty="0">
                <a:latin typeface="Amasis MT Pro" panose="02040504050005020304" pitchFamily="18" charset="0"/>
              </a:rPr>
              <a:t>Public Service Commission</a:t>
            </a:r>
          </a:p>
          <a:p>
            <a:pPr>
              <a:buFontTx/>
              <a:buChar char="-"/>
            </a:pPr>
            <a:r>
              <a:rPr lang="en-US" sz="3200" dirty="0" err="1">
                <a:latin typeface="Amasis MT Pro" panose="02040504050005020304" pitchFamily="18" charset="0"/>
              </a:rPr>
              <a:t>Bagamati</a:t>
            </a:r>
            <a:r>
              <a:rPr lang="en-US" sz="3200" dirty="0">
                <a:latin typeface="Amasis MT Pro" panose="02040504050005020304" pitchFamily="18" charset="0"/>
              </a:rPr>
              <a:t> Province Govt</a:t>
            </a:r>
          </a:p>
          <a:p>
            <a:pPr>
              <a:buFontTx/>
              <a:buChar char="-"/>
            </a:pPr>
            <a:r>
              <a:rPr lang="en-US" sz="3200" dirty="0">
                <a:latin typeface="Amasis MT Pro" panose="02040504050005020304" pitchFamily="18" charset="0"/>
              </a:rPr>
              <a:t>Rastriya </a:t>
            </a:r>
            <a:r>
              <a:rPr lang="en-US" sz="3200" dirty="0" err="1">
                <a:latin typeface="Amasis MT Pro" panose="02040504050005020304" pitchFamily="18" charset="0"/>
              </a:rPr>
              <a:t>Banijya</a:t>
            </a:r>
            <a:r>
              <a:rPr lang="en-US" sz="3200" dirty="0">
                <a:latin typeface="Amasis MT Pro" panose="02040504050005020304" pitchFamily="18" charset="0"/>
              </a:rPr>
              <a:t> Bank</a:t>
            </a:r>
          </a:p>
          <a:p>
            <a:pPr>
              <a:buFontTx/>
              <a:buChar char="-"/>
            </a:pPr>
            <a:r>
              <a:rPr lang="en-US" sz="3200" dirty="0">
                <a:latin typeface="Amasis MT Pro" panose="02040504050005020304" pitchFamily="18" charset="0"/>
              </a:rPr>
              <a:t>Social Security Fund</a:t>
            </a:r>
          </a:p>
          <a:p>
            <a:pPr>
              <a:buFontTx/>
              <a:buChar char="-"/>
            </a:pPr>
            <a:r>
              <a:rPr lang="en-US" sz="3200" dirty="0">
                <a:latin typeface="Amasis MT Pro" panose="02040504050005020304" pitchFamily="18" charset="0"/>
              </a:rPr>
              <a:t>Provident Fund</a:t>
            </a:r>
          </a:p>
          <a:p>
            <a:pPr>
              <a:buFontTx/>
              <a:buChar char="-"/>
            </a:pPr>
            <a:r>
              <a:rPr lang="en-US" sz="3200" dirty="0">
                <a:latin typeface="Amasis MT Pro" panose="02040504050005020304" pitchFamily="18" charset="0"/>
              </a:rPr>
              <a:t>Nepal Oil Corporation</a:t>
            </a:r>
          </a:p>
          <a:p>
            <a:pPr>
              <a:buFontTx/>
              <a:buChar char="-"/>
            </a:pPr>
            <a:r>
              <a:rPr lang="en-US" sz="3200" dirty="0">
                <a:latin typeface="Amasis MT Pro" panose="02040504050005020304" pitchFamily="18" charset="0"/>
              </a:rPr>
              <a:t>Rastriya </a:t>
            </a:r>
            <a:r>
              <a:rPr lang="en-US" sz="3200" dirty="0" err="1">
                <a:latin typeface="Amasis MT Pro" panose="02040504050005020304" pitchFamily="18" charset="0"/>
              </a:rPr>
              <a:t>Beema</a:t>
            </a:r>
            <a:r>
              <a:rPr lang="en-US" sz="3200" dirty="0">
                <a:latin typeface="Amasis MT Pro" panose="02040504050005020304" pitchFamily="18" charset="0"/>
              </a:rPr>
              <a:t> Company</a:t>
            </a:r>
          </a:p>
          <a:p>
            <a:pPr>
              <a:buFontTx/>
              <a:buChar char="-"/>
            </a:pPr>
            <a:r>
              <a:rPr lang="en-US" sz="3200" dirty="0">
                <a:latin typeface="Amasis MT Pro" panose="02040504050005020304" pitchFamily="18" charset="0"/>
              </a:rPr>
              <a:t>Nepal Telecom</a:t>
            </a:r>
          </a:p>
          <a:p>
            <a:pPr>
              <a:buFontTx/>
              <a:buChar char="-"/>
            </a:pPr>
            <a:r>
              <a:rPr lang="en-US" sz="3200" dirty="0">
                <a:latin typeface="Amasis MT Pro" panose="02040504050005020304" pitchFamily="18" charset="0"/>
              </a:rPr>
              <a:t>Nepal Telecom Authority</a:t>
            </a:r>
          </a:p>
          <a:p>
            <a:pPr>
              <a:buFontTx/>
              <a:buChar char="-"/>
            </a:pPr>
            <a:r>
              <a:rPr lang="en-US" sz="3200" dirty="0">
                <a:latin typeface="Amasis MT Pro" panose="02040504050005020304" pitchFamily="18" charset="0"/>
              </a:rPr>
              <a:t>University Grant Commission</a:t>
            </a:r>
          </a:p>
          <a:p>
            <a:pPr>
              <a:buFontTx/>
              <a:buChar char="-"/>
            </a:pPr>
            <a:r>
              <a:rPr lang="en-US" sz="3200" dirty="0">
                <a:latin typeface="Amasis MT Pro" panose="02040504050005020304" pitchFamily="18" charset="0"/>
              </a:rPr>
              <a:t>Nepal Police School, Sanga</a:t>
            </a:r>
          </a:p>
          <a:p>
            <a:pPr>
              <a:buFontTx/>
              <a:buChar char="-"/>
            </a:pPr>
            <a:r>
              <a:rPr lang="en-US" sz="3200" dirty="0">
                <a:latin typeface="Amasis MT Pro" panose="02040504050005020304" pitchFamily="18" charset="0"/>
              </a:rPr>
              <a:t>Bir Hospital</a:t>
            </a:r>
          </a:p>
          <a:p>
            <a:pPr>
              <a:buFontTx/>
              <a:buChar char="-"/>
            </a:pPr>
            <a:r>
              <a:rPr lang="en-US" sz="3200" dirty="0" err="1">
                <a:latin typeface="Amasis MT Pro" panose="02040504050005020304" pitchFamily="18" charset="0"/>
              </a:rPr>
              <a:t>Norvic</a:t>
            </a:r>
            <a:r>
              <a:rPr lang="en-US" sz="3200" dirty="0">
                <a:latin typeface="Amasis MT Pro" panose="02040504050005020304" pitchFamily="18" charset="0"/>
              </a:rPr>
              <a:t> Hospital</a:t>
            </a:r>
          </a:p>
        </p:txBody>
      </p:sp>
    </p:spTree>
    <p:extLst>
      <p:ext uri="{BB962C8B-B14F-4D97-AF65-F5344CB8AC3E}">
        <p14:creationId xmlns:p14="http://schemas.microsoft.com/office/powerpoint/2010/main" val="349352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8AD868F-8409-4F04-87B4-D0383043B754}" type="datetime8">
              <a:rPr lang="en-US" smtClean="0"/>
              <a:pPr>
                <a:spcAft>
                  <a:spcPts val="600"/>
                </a:spcAft>
              </a:pPr>
              <a:t>10/1/2024 6:41 AM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90EB6-F944-0FB3-BCDA-EEB217AB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6" y="99113"/>
            <a:ext cx="6306430" cy="643979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A356F2-FACC-F271-AEFC-276E8A38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729" y="591671"/>
            <a:ext cx="5400851" cy="5944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masis MT Pro" panose="02040504050005020304" pitchFamily="18" charset="0"/>
              </a:rPr>
              <a:t>Let’s discuss</a:t>
            </a:r>
          </a:p>
          <a:p>
            <a:pPr marL="0" indent="0">
              <a:buNone/>
            </a:pPr>
            <a:r>
              <a:rPr lang="en-US" sz="3200" b="1" dirty="0">
                <a:latin typeface="Amasis MT Pro" panose="02040504050005020304" pitchFamily="18" charset="0"/>
              </a:rPr>
              <a:t>Sources of funds</a:t>
            </a:r>
          </a:p>
          <a:p>
            <a:pPr marL="0" indent="0">
              <a:buNone/>
            </a:pPr>
            <a:r>
              <a:rPr lang="en-US" sz="3200" dirty="0">
                <a:latin typeface="Amasis MT Pro" panose="02040504050005020304" pitchFamily="18" charset="0"/>
              </a:rPr>
              <a:t>???</a:t>
            </a:r>
          </a:p>
          <a:p>
            <a:pPr marL="0" indent="0">
              <a:buNone/>
            </a:pPr>
            <a:endParaRPr lang="en-US" sz="3200" b="1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Amasis MT Pro" panose="02040504050005020304" pitchFamily="18" charset="0"/>
              </a:rPr>
              <a:t>Utilization of funds</a:t>
            </a:r>
          </a:p>
          <a:p>
            <a:pPr marL="0" indent="0">
              <a:buNone/>
            </a:pPr>
            <a:r>
              <a:rPr lang="en-US" sz="3200" dirty="0">
                <a:latin typeface="Amasis MT Pro" panose="02040504050005020304" pitchFamily="18" charset="0"/>
              </a:rPr>
              <a:t>???</a:t>
            </a:r>
          </a:p>
          <a:p>
            <a:pPr marL="0" indent="0">
              <a:buNone/>
            </a:pPr>
            <a:endParaRPr lang="en-US" sz="32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Amasis MT Pro" panose="02040504050005020304" pitchFamily="18" charset="0"/>
              </a:rPr>
              <a:t>Sources of data</a:t>
            </a:r>
          </a:p>
          <a:p>
            <a:pPr marL="0" indent="0">
              <a:buNone/>
            </a:pPr>
            <a:r>
              <a:rPr lang="en-US" sz="3200" dirty="0">
                <a:latin typeface="Amasis MT Pro" panose="02040504050005020304" pitchFamily="18" charset="0"/>
              </a:rPr>
              <a:t>???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495E9B8-0E8F-1F59-F7FF-44089979062A}"/>
              </a:ext>
            </a:extLst>
          </p:cNvPr>
          <p:cNvSpPr/>
          <p:nvPr/>
        </p:nvSpPr>
        <p:spPr>
          <a:xfrm>
            <a:off x="3861908" y="591671"/>
            <a:ext cx="1039906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e-NP"/>
          </a:p>
        </p:txBody>
      </p:sp>
      <p:pic>
        <p:nvPicPr>
          <p:cNvPr id="1026" name="Picture 2" descr="Discussion icons for free download | Freepik">
            <a:extLst>
              <a:ext uri="{FF2B5EF4-FFF2-40B4-BE49-F238E27FC236}">
                <a16:creationId xmlns:a16="http://schemas.microsoft.com/office/drawing/2014/main" id="{92579972-CDB7-9823-2F03-BA3ED6880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852" y="405959"/>
            <a:ext cx="742604" cy="74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60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8AD868F-8409-4F04-87B4-D0383043B754}" type="datetime8">
              <a:rPr lang="en-US" smtClean="0"/>
              <a:pPr>
                <a:spcAft>
                  <a:spcPts val="600"/>
                </a:spcAft>
              </a:pPr>
              <a:t>10/1/2024 6:41 AM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90EB6-F944-0FB3-BCDA-EEB217AB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6" y="99113"/>
            <a:ext cx="6306430" cy="643979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803061C-30B9-7BD4-5664-5611560A9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026" y="705525"/>
            <a:ext cx="5454350" cy="5170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Sources of funds</a:t>
            </a:r>
            <a:endParaRPr lang="en-US" sz="1800" dirty="0">
              <a:effectLst/>
              <a:latin typeface="Amasis MT Pro" panose="020405040500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1. Taxes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Mangal" panose="02040503050203030202" pitchFamily="18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Income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tax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(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personal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corporate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) </a:t>
            </a:r>
            <a:endParaRPr lang="en-US" sz="1800" dirty="0">
              <a:effectLst/>
              <a:latin typeface="Amasis MT Pro" panose="020405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Mangal" panose="02040503050203030202" pitchFamily="18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Sales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tax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/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Value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Added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Tax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(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VAT)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endParaRPr lang="en-US" sz="1800" dirty="0">
              <a:effectLst/>
              <a:latin typeface="Amasis MT Pro" panose="020405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Mangal" panose="02040503050203030202" pitchFamily="18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Property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tax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endParaRPr lang="en-US" sz="1800" dirty="0">
              <a:effectLst/>
              <a:latin typeface="Amasis MT Pro" panose="020405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Mangal" panose="02040503050203030202" pitchFamily="18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Excise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duties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endParaRPr lang="en-US" sz="1800" dirty="0">
              <a:effectLst/>
              <a:latin typeface="Amasis MT Pro" panose="020405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2. Non-tax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revenues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endParaRPr lang="en-US" sz="1800" dirty="0">
              <a:effectLst/>
              <a:latin typeface="Amasis MT Pro" panose="020405040500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Mangal" panose="02040503050203030202" pitchFamily="18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fees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charges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government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services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endParaRPr lang="en-US" sz="1800" dirty="0">
              <a:effectLst/>
              <a:latin typeface="Amasis MT Pro" panose="020405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Mangal" panose="02040503050203030202" pitchFamily="18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Fines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penalties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endParaRPr lang="en-US" sz="1800" dirty="0">
              <a:effectLst/>
              <a:latin typeface="Amasis MT Pro" panose="020405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Mangal" panose="02040503050203030202" pitchFamily="18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Profits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from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state-owned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enterprises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endParaRPr lang="en-US" sz="1800" dirty="0">
              <a:effectLst/>
              <a:latin typeface="Amasis MT Pro" panose="020405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3. Borrowing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(domestic/international)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4. Grants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and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foreign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aid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endParaRPr lang="en-US" sz="1800" dirty="0">
              <a:effectLst/>
              <a:latin typeface="Amasis MT Pro" panose="020405040500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5. Sale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of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government-owned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resources</a:t>
            </a:r>
            <a:r>
              <a:rPr lang="ne-NP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endParaRPr lang="en-US" sz="1800" dirty="0">
              <a:effectLst/>
              <a:latin typeface="Amasis MT Pro" panose="020405040500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1E6DBA-E22E-CB49-D007-35F7DFEBD697}"/>
              </a:ext>
            </a:extLst>
          </p:cNvPr>
          <p:cNvSpPr/>
          <p:nvPr/>
        </p:nvSpPr>
        <p:spPr>
          <a:xfrm>
            <a:off x="3861908" y="591671"/>
            <a:ext cx="1039906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e-NP"/>
          </a:p>
        </p:txBody>
      </p:sp>
    </p:spTree>
    <p:extLst>
      <p:ext uri="{BB962C8B-B14F-4D97-AF65-F5344CB8AC3E}">
        <p14:creationId xmlns:p14="http://schemas.microsoft.com/office/powerpoint/2010/main" val="2694198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8AD868F-8409-4F04-87B4-D0383043B754}" type="datetime8">
              <a:rPr lang="en-US" smtClean="0"/>
              <a:pPr>
                <a:spcAft>
                  <a:spcPts val="600"/>
                </a:spcAft>
              </a:pPr>
              <a:t>10/1/2024 6:41 AM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90EB6-F944-0FB3-BCDA-EEB217AB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6" y="99113"/>
            <a:ext cx="6306430" cy="643979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803061C-30B9-7BD4-5664-5611560A9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7602" y="136525"/>
            <a:ext cx="4163433" cy="635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Utilization of funds</a:t>
            </a:r>
            <a:endParaRPr lang="en-US" sz="1800" dirty="0">
              <a:effectLst/>
              <a:latin typeface="Amasis MT Pro" panose="020405040500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1. Recurrent expenditure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Mangal" panose="02040503050203030202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Compensation of employees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Mangal" panose="02040503050203030202" pitchFamily="18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 of goods and services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Mangal" panose="02040503050203030202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Interest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Mangal" panose="02040503050203030202" pitchFamily="18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Grants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Mangal" panose="02040503050203030202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Subsidies</a:t>
            </a: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etc.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2. Capital expenditure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Mangal" panose="02040503050203030202" pitchFamily="18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Physical infrastructure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Mangal" panose="02040503050203030202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Machinery and Equipment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Mangal" panose="02040503050203030202" pitchFamily="18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Vehicles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Mangal" panose="02040503050203030202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Land and Building</a:t>
            </a:r>
            <a:endParaRPr lang="en-US" sz="1800" dirty="0">
              <a:effectLst/>
              <a:latin typeface="Amasis MT Pro" panose="020405040500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3. Financial arrangement/investments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Mangal" panose="02040503050203030202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Principal repayment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Mangal" panose="02040503050203030202" pitchFamily="18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Share invest</a:t>
            </a:r>
            <a:r>
              <a:rPr lang="en-US" dirty="0"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ment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Mangal" panose="02040503050203030202" pitchFamily="18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Loan investment</a:t>
            </a:r>
            <a:endParaRPr lang="en-US" sz="1800" dirty="0">
              <a:effectLst/>
              <a:latin typeface="Amasis MT Pro" panose="020405040500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7946E6-D840-58C9-471D-D18905615BB6}"/>
              </a:ext>
            </a:extLst>
          </p:cNvPr>
          <p:cNvSpPr/>
          <p:nvPr/>
        </p:nvSpPr>
        <p:spPr>
          <a:xfrm>
            <a:off x="3861908" y="591671"/>
            <a:ext cx="1039906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e-NP"/>
          </a:p>
        </p:txBody>
      </p:sp>
    </p:spTree>
    <p:extLst>
      <p:ext uri="{BB962C8B-B14F-4D97-AF65-F5344CB8AC3E}">
        <p14:creationId xmlns:p14="http://schemas.microsoft.com/office/powerpoint/2010/main" val="30292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8AD868F-8409-4F04-87B4-D0383043B754}" type="datetime8">
              <a:rPr lang="en-US" smtClean="0"/>
              <a:pPr>
                <a:spcAft>
                  <a:spcPts val="600"/>
                </a:spcAft>
              </a:pPr>
              <a:t>10/1/2024 6:41 AM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90EB6-F944-0FB3-BCDA-EEB217AB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6" y="99113"/>
            <a:ext cx="6306430" cy="643979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803061C-30B9-7BD4-5664-5611560A9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427" y="1699585"/>
            <a:ext cx="5454350" cy="3458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Sources of data</a:t>
            </a:r>
            <a:endParaRPr lang="en-US" sz="1800" dirty="0">
              <a:effectLst/>
              <a:latin typeface="Amasis MT Pro" panose="020405040500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Ministry of Finance (LMBIS, AIMS, Red Book etc.)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Financial Comptroller General Office (RMIS, TSA, IPFMS, PAMS)</a:t>
            </a:r>
            <a:endParaRPr lang="en-US" dirty="0">
              <a:effectLst/>
              <a:latin typeface="Amasis MT Pro" panose="020405040500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Public Debt Management Office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dirty="0"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Nepal </a:t>
            </a:r>
            <a:r>
              <a:rPr lang="en-US" dirty="0" err="1"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Rastra</a:t>
            </a:r>
            <a:r>
              <a:rPr lang="en-US" dirty="0"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Bank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Pension Management Office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dirty="0"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Inland Revenue Department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dirty="0">
                <a:effectLst/>
                <a:latin typeface="Amasis MT Pro" panose="020405040500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Custom Department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1E6DBA-E22E-CB49-D007-35F7DFEBD697}"/>
              </a:ext>
            </a:extLst>
          </p:cNvPr>
          <p:cNvSpPr/>
          <p:nvPr/>
        </p:nvSpPr>
        <p:spPr>
          <a:xfrm>
            <a:off x="3861908" y="591671"/>
            <a:ext cx="1039906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e-NP"/>
          </a:p>
        </p:txBody>
      </p:sp>
    </p:spTree>
    <p:extLst>
      <p:ext uri="{BB962C8B-B14F-4D97-AF65-F5344CB8AC3E}">
        <p14:creationId xmlns:p14="http://schemas.microsoft.com/office/powerpoint/2010/main" val="1059583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8AD868F-8409-4F04-87B4-D0383043B754}" type="datetime8">
              <a:rPr lang="en-US" smtClean="0"/>
              <a:pPr>
                <a:spcAft>
                  <a:spcPts val="600"/>
                </a:spcAft>
              </a:pPr>
              <a:t>10/1/2024 6:41 AM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90EB6-F944-0FB3-BCDA-EEB217AB3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6" y="99113"/>
            <a:ext cx="6306430" cy="643979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796BC27-37D9-D992-2307-03E3965DE0AD}"/>
              </a:ext>
            </a:extLst>
          </p:cNvPr>
          <p:cNvSpPr/>
          <p:nvPr/>
        </p:nvSpPr>
        <p:spPr>
          <a:xfrm>
            <a:off x="3870873" y="1183342"/>
            <a:ext cx="1039906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e-NP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56623B-EC5B-A7A6-713B-67D3CDE37615}"/>
              </a:ext>
            </a:extLst>
          </p:cNvPr>
          <p:cNvSpPr/>
          <p:nvPr/>
        </p:nvSpPr>
        <p:spPr>
          <a:xfrm>
            <a:off x="3870873" y="1792942"/>
            <a:ext cx="1039906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e-NP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FB5570-82A5-9498-70B3-D8DA1DC73452}"/>
              </a:ext>
            </a:extLst>
          </p:cNvPr>
          <p:cNvSpPr/>
          <p:nvPr/>
        </p:nvSpPr>
        <p:spPr>
          <a:xfrm>
            <a:off x="2651673" y="2313332"/>
            <a:ext cx="1039906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e-NP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A1034C-05C3-92FB-B4A6-66904A407204}"/>
              </a:ext>
            </a:extLst>
          </p:cNvPr>
          <p:cNvSpPr/>
          <p:nvPr/>
        </p:nvSpPr>
        <p:spPr>
          <a:xfrm>
            <a:off x="2640828" y="2949827"/>
            <a:ext cx="1039906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e-NP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BD2F40-0B07-B6D1-F6EC-C091B7052D56}"/>
              </a:ext>
            </a:extLst>
          </p:cNvPr>
          <p:cNvSpPr/>
          <p:nvPr/>
        </p:nvSpPr>
        <p:spPr>
          <a:xfrm>
            <a:off x="2640828" y="3585937"/>
            <a:ext cx="1039906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e-NP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CBC4C6-58E0-1932-A3C7-DA6A1D395FB0}"/>
              </a:ext>
            </a:extLst>
          </p:cNvPr>
          <p:cNvSpPr/>
          <p:nvPr/>
        </p:nvSpPr>
        <p:spPr>
          <a:xfrm>
            <a:off x="4982497" y="4975413"/>
            <a:ext cx="1039906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e-NP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903812-B5D2-46F4-A080-181283FEB8AD}"/>
              </a:ext>
            </a:extLst>
          </p:cNvPr>
          <p:cNvSpPr/>
          <p:nvPr/>
        </p:nvSpPr>
        <p:spPr>
          <a:xfrm>
            <a:off x="5029200" y="5638803"/>
            <a:ext cx="1039906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e-NP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B23D84E-AB38-8975-717A-32CA03EB69D4}"/>
              </a:ext>
            </a:extLst>
          </p:cNvPr>
          <p:cNvSpPr/>
          <p:nvPr/>
        </p:nvSpPr>
        <p:spPr>
          <a:xfrm>
            <a:off x="3763583" y="5961533"/>
            <a:ext cx="1039906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e-NP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E49ACF-5840-5F4D-43AE-A7BEA67A553E}"/>
              </a:ext>
            </a:extLst>
          </p:cNvPr>
          <p:cNvSpPr/>
          <p:nvPr/>
        </p:nvSpPr>
        <p:spPr>
          <a:xfrm>
            <a:off x="2633793" y="4527551"/>
            <a:ext cx="1039906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e-NP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9BB3F2-276D-AA96-1546-5DC658202E27}"/>
              </a:ext>
            </a:extLst>
          </p:cNvPr>
          <p:cNvSpPr/>
          <p:nvPr/>
        </p:nvSpPr>
        <p:spPr>
          <a:xfrm>
            <a:off x="3870873" y="573742"/>
            <a:ext cx="1039906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e-NP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173A490-CE6E-E516-7326-6C511E4672AE}"/>
              </a:ext>
            </a:extLst>
          </p:cNvPr>
          <p:cNvSpPr txBox="1">
            <a:spLocks/>
          </p:cNvSpPr>
          <p:nvPr/>
        </p:nvSpPr>
        <p:spPr>
          <a:xfrm>
            <a:off x="6766956" y="2093260"/>
            <a:ext cx="4680974" cy="342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Amasis MT Pro" panose="02040504050005020304" pitchFamily="18" charset="0"/>
              </a:rPr>
              <a:t>Sources of funds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latin typeface="Amasis MT Pro" panose="020405040500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Amasis MT Pro" panose="02040504050005020304" pitchFamily="18" charset="0"/>
              </a:rPr>
              <a:t>Utilization of funds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Amasis MT Pro" panose="020405040500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Amasis MT Pro" panose="02040504050005020304" pitchFamily="18" charset="0"/>
              </a:rPr>
              <a:t>Sources of data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93BAD5D-79DD-B508-BBD4-A51ED894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026" y="319087"/>
            <a:ext cx="5570892" cy="12587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b="1" dirty="0">
                <a:latin typeface="Amasis MT Pro" panose="02040504050005020304" pitchFamily="18" charset="0"/>
              </a:rPr>
              <a:t>Group work 2: </a:t>
            </a:r>
            <a:r>
              <a:rPr lang="en-US" sz="3200" dirty="0">
                <a:latin typeface="Amasis MT Pro" panose="02040504050005020304" pitchFamily="18" charset="0"/>
              </a:rPr>
              <a:t>Identify the sources and utilization of funds, and their data sources for the units circled.</a:t>
            </a:r>
          </a:p>
        </p:txBody>
      </p:sp>
    </p:spTree>
    <p:extLst>
      <p:ext uri="{BB962C8B-B14F-4D97-AF65-F5344CB8AC3E}">
        <p14:creationId xmlns:p14="http://schemas.microsoft.com/office/powerpoint/2010/main" val="1648654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34F9-4707-F6C8-6602-91B0F9F9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F316-BDF4-A5DA-FDD6-1F457DD8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16A471-E2F1-3B21-B3D4-64D0E851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31" y="365126"/>
            <a:ext cx="11385755" cy="802834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Accrual vs Cash-based accounting</a:t>
            </a:r>
          </a:p>
        </p:txBody>
      </p:sp>
      <p:pic>
        <p:nvPicPr>
          <p:cNvPr id="2052" name="Picture 4" descr="Cash vs Accrual Accounting for your e-commerce business">
            <a:extLst>
              <a:ext uri="{FF2B5EF4-FFF2-40B4-BE49-F238E27FC236}">
                <a16:creationId xmlns:a16="http://schemas.microsoft.com/office/drawing/2014/main" id="{471299CF-0D3F-61F7-F6D4-72CD90EC9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113" y="1282365"/>
            <a:ext cx="9919158" cy="495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11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34F9-4707-F6C8-6602-91B0F9F9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F316-BDF4-A5DA-FDD6-1F457DD8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16A471-E2F1-3B21-B3D4-64D0E851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31" y="365126"/>
            <a:ext cx="11385755" cy="802834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Accrual vs Cash-based accounting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1A49F3F-81DA-FC2D-7BD0-A38033686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827" y="1174259"/>
            <a:ext cx="11250559" cy="518209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200" b="1" dirty="0">
                <a:latin typeface="Amasis MT Pro" panose="02040504050005020304" pitchFamily="18" charset="0"/>
              </a:rPr>
              <a:t>Cash basis: </a:t>
            </a:r>
            <a:r>
              <a:rPr lang="en-US" sz="3200" dirty="0">
                <a:latin typeface="Amasis MT Pro" panose="02040504050005020304" pitchFamily="18" charset="0"/>
              </a:rPr>
              <a:t>transactions are recorded when cash is received or paid.</a:t>
            </a:r>
          </a:p>
          <a:p>
            <a:pPr>
              <a:buFontTx/>
              <a:buChar char="-"/>
            </a:pPr>
            <a:r>
              <a:rPr lang="en-US" sz="3200" b="1" dirty="0">
                <a:latin typeface="Amasis MT Pro" panose="02040504050005020304" pitchFamily="18" charset="0"/>
              </a:rPr>
              <a:t>Accrual basis: </a:t>
            </a:r>
            <a:r>
              <a:rPr lang="en-US" sz="3200" dirty="0">
                <a:latin typeface="Amasis MT Pro" panose="02040504050005020304" pitchFamily="18" charset="0"/>
              </a:rPr>
              <a:t>transactions are recorded when they occur, regardless of </a:t>
            </a:r>
            <a:r>
              <a:rPr lang="en-US" sz="3200">
                <a:latin typeface="Amasis MT Pro" panose="02040504050005020304" pitchFamily="18" charset="0"/>
              </a:rPr>
              <a:t>cash flows.</a:t>
            </a:r>
            <a:endParaRPr lang="en-US" sz="32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Amasis MT Pro" panose="02040504050005020304" pitchFamily="18" charset="0"/>
              </a:rPr>
              <a:t>Pros vs Cons</a:t>
            </a:r>
          </a:p>
          <a:p>
            <a:pPr>
              <a:buFontTx/>
              <a:buChar char="-"/>
            </a:pPr>
            <a:r>
              <a:rPr lang="en-US" sz="3200" dirty="0">
                <a:latin typeface="Amasis MT Pro" panose="02040504050005020304" pitchFamily="18" charset="0"/>
              </a:rPr>
              <a:t>Cash based accounting easier to maintain but does not provide complete picture of economic transactions.</a:t>
            </a:r>
          </a:p>
          <a:p>
            <a:pPr>
              <a:buFontTx/>
              <a:buChar char="-"/>
            </a:pPr>
            <a:r>
              <a:rPr lang="en-US" sz="3200" dirty="0">
                <a:latin typeface="Amasis MT Pro" panose="02040504050005020304" pitchFamily="18" charset="0"/>
              </a:rPr>
              <a:t>Accrual basis accounting is relatively difficult to maintain but provides a complete picture of economic transactions.</a:t>
            </a:r>
          </a:p>
          <a:p>
            <a:pPr>
              <a:buFontTx/>
              <a:buChar char="-"/>
            </a:pPr>
            <a:endParaRPr lang="en-US" sz="3200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786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34F9-4707-F6C8-6602-91B0F9F9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F316-BDF4-A5DA-FDD6-1F457DD8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16A471-E2F1-3B21-B3D4-64D0E851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502" y="2070036"/>
            <a:ext cx="7440996" cy="21629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Which accounting system is followed by the units of the Public Sector in Nepal?</a:t>
            </a:r>
          </a:p>
        </p:txBody>
      </p:sp>
    </p:spTree>
    <p:extLst>
      <p:ext uri="{BB962C8B-B14F-4D97-AF65-F5344CB8AC3E}">
        <p14:creationId xmlns:p14="http://schemas.microsoft.com/office/powerpoint/2010/main" val="425237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6F742-E910-5E48-06F6-8A86DEC6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2AE-D6FC-4EA3-AB09-8AEC31FD403C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4DEE3-0397-7174-F06F-67750C28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8" name="Picture 4" descr="5,800+ Ice Breaking Stock Photos, Pictures &amp; Royalty-Free Images - iStock | Ice  breaking water, Ice breaking ship, Ice breaking off">
            <a:extLst>
              <a:ext uri="{FF2B5EF4-FFF2-40B4-BE49-F238E27FC236}">
                <a16:creationId xmlns:a16="http://schemas.microsoft.com/office/drawing/2014/main" id="{2BDC4AE3-E7E0-C6A5-7A21-7C196D48D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644" y="1220096"/>
            <a:ext cx="6626711" cy="441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859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34F9-4707-F6C8-6602-91B0F9F9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F316-BDF4-A5DA-FDD6-1F457DD8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16A471-E2F1-3B21-B3D4-64D0E851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2276197"/>
            <a:ext cx="11358282" cy="23056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Federal, State, and Local governments are using cash-based and other units principally using accrual-based accounting system.</a:t>
            </a:r>
          </a:p>
        </p:txBody>
      </p:sp>
    </p:spTree>
    <p:extLst>
      <p:ext uri="{BB962C8B-B14F-4D97-AF65-F5344CB8AC3E}">
        <p14:creationId xmlns:p14="http://schemas.microsoft.com/office/powerpoint/2010/main" val="4233110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8AD868F-8409-4F04-87B4-D0383043B754}" type="datetime8">
              <a:rPr lang="en-US" smtClean="0"/>
              <a:pPr>
                <a:spcAft>
                  <a:spcPts val="600"/>
                </a:spcAft>
              </a:pPr>
              <a:t>10/1/2024 6:41 AM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93BAD5D-79DD-B508-BBD4-A51ED894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17" y="995082"/>
            <a:ext cx="11286565" cy="4347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Amasis MT Pro" panose="02040504050005020304" pitchFamily="18" charset="0"/>
              </a:rPr>
              <a:t>Group work 3:</a:t>
            </a:r>
          </a:p>
          <a:p>
            <a:pPr marL="0" indent="0">
              <a:buNone/>
            </a:pPr>
            <a:r>
              <a:rPr lang="en-US" sz="3200" dirty="0">
                <a:latin typeface="Amasis MT Pro" panose="02040504050005020304" pitchFamily="18" charset="0"/>
              </a:rPr>
              <a:t>Suppose you are asked to compile the sources and utilization of funds in the Public Sector of Nepal. Now, perform the following tasks.</a:t>
            </a:r>
          </a:p>
          <a:p>
            <a:pPr marL="514350" indent="-514350">
              <a:buAutoNum type="alphaLcParenBoth"/>
            </a:pPr>
            <a:r>
              <a:rPr lang="en-US" sz="3200" dirty="0">
                <a:latin typeface="Amasis MT Pro" panose="02040504050005020304" pitchFamily="18" charset="0"/>
              </a:rPr>
              <a:t>Prepare an outline of sources and utilization of funds with potential item-heads.</a:t>
            </a:r>
          </a:p>
          <a:p>
            <a:pPr marL="514350" indent="-514350">
              <a:buAutoNum type="alphaLcParenBoth"/>
            </a:pPr>
            <a:r>
              <a:rPr lang="en-US" sz="3200" dirty="0">
                <a:latin typeface="Amasis MT Pro" panose="02040504050005020304" pitchFamily="18" charset="0"/>
              </a:rPr>
              <a:t>List out the possible challenges during the compilation process.</a:t>
            </a:r>
          </a:p>
        </p:txBody>
      </p:sp>
    </p:spTree>
    <p:extLst>
      <p:ext uri="{BB962C8B-B14F-4D97-AF65-F5344CB8AC3E}">
        <p14:creationId xmlns:p14="http://schemas.microsoft.com/office/powerpoint/2010/main" val="117853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11" name="Arc 41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9" name="Freeform: Shape 410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00" name="Picture 4" descr="GFSM Manual">
            <a:extLst>
              <a:ext uri="{FF2B5EF4-FFF2-40B4-BE49-F238E27FC236}">
                <a16:creationId xmlns:a16="http://schemas.microsoft.com/office/drawing/2014/main" id="{411E31A0-EB6B-3525-4254-481CD5C01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5179" y="511293"/>
            <a:ext cx="4433386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93BAD5D-79DD-B508-BBD4-A51ED894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Amasis MT Pro" panose="02040504050005020304" pitchFamily="18" charset="0"/>
              </a:rPr>
              <a:t>What guides the standard practice of Public Finance Statistics compilation?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A8AD868F-8409-4F04-87B4-D0383043B754}" type="datetime8">
              <a:rPr lang="en-US" smtClean="0"/>
              <a:pPr>
                <a:spcAft>
                  <a:spcPts val="600"/>
                </a:spcAft>
              </a:pPr>
              <a:t>10/1/2024 6:41 AM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8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34F9-4707-F6C8-6602-91B0F9F9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F316-BDF4-A5DA-FDD6-1F457DD8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16A471-E2F1-3B21-B3D4-64D0E851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502" y="2070036"/>
            <a:ext cx="7440996" cy="216298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Beyond source and utilization of funds in the Public Sector</a:t>
            </a:r>
          </a:p>
        </p:txBody>
      </p:sp>
    </p:spTree>
    <p:extLst>
      <p:ext uri="{BB962C8B-B14F-4D97-AF65-F5344CB8AC3E}">
        <p14:creationId xmlns:p14="http://schemas.microsoft.com/office/powerpoint/2010/main" val="3855073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12056D-492E-86A0-FB12-EB3C4FD0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The concept of Balance Sheet and the Net Worth</a:t>
            </a:r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C631E2-2BE4-ED5C-32A7-3E33FD96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00" y="2283014"/>
            <a:ext cx="4691696" cy="36057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80B5C7-9704-B340-7219-FB958A4F7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01" y="2519045"/>
            <a:ext cx="5614416" cy="31440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34F9-4707-F6C8-6602-91B0F9F9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53A9F3-9DCE-4543-9F1F-BE2EF1387A7B}" type="datetime8">
              <a:rPr lang="en-US"/>
              <a:pPr>
                <a:spcAft>
                  <a:spcPts val="600"/>
                </a:spcAft>
              </a:pPr>
              <a:t>10/1/2024 6:41 AM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F316-BDF4-A5DA-FDD6-1F457DD8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3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34F9-4707-F6C8-6602-91B0F9F9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F316-BDF4-A5DA-FDD6-1F457DD8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8207A40-7D91-EE2C-8D92-C6F33BF21C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6685" t="35814" r="19710" b="9085"/>
          <a:stretch>
            <a:fillRect/>
          </a:stretch>
        </p:blipFill>
        <p:spPr bwMode="auto">
          <a:xfrm>
            <a:off x="581332" y="261191"/>
            <a:ext cx="11029336" cy="609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0967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34F9-4707-F6C8-6602-91B0F9F9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F316-BDF4-A5DA-FDD6-1F457DD8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F0BF0C7-1630-0BC7-BCB1-C40E52E08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4443" t="38288" r="22549" b="12385"/>
          <a:stretch>
            <a:fillRect/>
          </a:stretch>
        </p:blipFill>
        <p:spPr bwMode="auto">
          <a:xfrm>
            <a:off x="452284" y="212912"/>
            <a:ext cx="11287432" cy="625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0777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34F9-4707-F6C8-6602-91B0F9F9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F316-BDF4-A5DA-FDD6-1F457DD8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7CA311C-164A-A16E-2197-F9C0F196E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4817" t="38439" r="23060" b="16667"/>
          <a:stretch>
            <a:fillRect/>
          </a:stretch>
        </p:blipFill>
        <p:spPr bwMode="auto">
          <a:xfrm>
            <a:off x="398758" y="598516"/>
            <a:ext cx="11394484" cy="583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2567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34F9-4707-F6C8-6602-91B0F9F9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F316-BDF4-A5DA-FDD6-1F457DD8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16C862B-C512-33D5-4550-3F78DD3B1E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4356" t="18520" r="22549" b="10991"/>
          <a:stretch>
            <a:fillRect/>
          </a:stretch>
        </p:blipFill>
        <p:spPr bwMode="auto">
          <a:xfrm>
            <a:off x="984965" y="353962"/>
            <a:ext cx="10222069" cy="593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0595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34F9-4707-F6C8-6602-91B0F9F9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F316-BDF4-A5DA-FDD6-1F457DD8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4630A58-3398-F8AF-1F4D-A7D702AF9D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1243" t="23189" r="20656" b="34246"/>
          <a:stretch/>
        </p:blipFill>
        <p:spPr bwMode="auto">
          <a:xfrm>
            <a:off x="510792" y="938161"/>
            <a:ext cx="11170415" cy="413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643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Guess the  countries…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0F2F76-D70C-444C-3762-EE8F0D34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Amasis MT Pro" panose="02040504050005020304" pitchFamily="18" charset="0"/>
              </a:rPr>
              <a:t>Given the public finance statistics, guess the country type (least-developed, developing, or developed)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A8AD868F-8409-4F04-87B4-D0383043B754}" type="datetime8">
              <a:rPr lang="en-US"/>
              <a:pPr>
                <a:spcAft>
                  <a:spcPts val="600"/>
                </a:spcAft>
              </a:pPr>
              <a:t>10/1/2024 6:41 AM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A193BF-FDA4-B2E2-AB8C-915C732A0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467356"/>
              </p:ext>
            </p:extLst>
          </p:nvPr>
        </p:nvGraphicFramePr>
        <p:xfrm>
          <a:off x="899780" y="2290936"/>
          <a:ext cx="10380252" cy="3946891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928090">
                  <a:extLst>
                    <a:ext uri="{9D8B030D-6E8A-4147-A177-3AD203B41FA5}">
                      <a16:colId xmlns:a16="http://schemas.microsoft.com/office/drawing/2014/main" val="3018322660"/>
                    </a:ext>
                  </a:extLst>
                </a:gridCol>
                <a:gridCol w="1173420">
                  <a:extLst>
                    <a:ext uri="{9D8B030D-6E8A-4147-A177-3AD203B41FA5}">
                      <a16:colId xmlns:a16="http://schemas.microsoft.com/office/drawing/2014/main" val="3656477741"/>
                    </a:ext>
                  </a:extLst>
                </a:gridCol>
                <a:gridCol w="1342373">
                  <a:extLst>
                    <a:ext uri="{9D8B030D-6E8A-4147-A177-3AD203B41FA5}">
                      <a16:colId xmlns:a16="http://schemas.microsoft.com/office/drawing/2014/main" val="4261768930"/>
                    </a:ext>
                  </a:extLst>
                </a:gridCol>
                <a:gridCol w="1060012">
                  <a:extLst>
                    <a:ext uri="{9D8B030D-6E8A-4147-A177-3AD203B41FA5}">
                      <a16:colId xmlns:a16="http://schemas.microsoft.com/office/drawing/2014/main" val="1363927181"/>
                    </a:ext>
                  </a:extLst>
                </a:gridCol>
                <a:gridCol w="1303029">
                  <a:extLst>
                    <a:ext uri="{9D8B030D-6E8A-4147-A177-3AD203B41FA5}">
                      <a16:colId xmlns:a16="http://schemas.microsoft.com/office/drawing/2014/main" val="2268458411"/>
                    </a:ext>
                  </a:extLst>
                </a:gridCol>
                <a:gridCol w="2198715">
                  <a:extLst>
                    <a:ext uri="{9D8B030D-6E8A-4147-A177-3AD203B41FA5}">
                      <a16:colId xmlns:a16="http://schemas.microsoft.com/office/drawing/2014/main" val="1134297030"/>
                    </a:ext>
                  </a:extLst>
                </a:gridCol>
                <a:gridCol w="1222023">
                  <a:extLst>
                    <a:ext uri="{9D8B030D-6E8A-4147-A177-3AD203B41FA5}">
                      <a16:colId xmlns:a16="http://schemas.microsoft.com/office/drawing/2014/main" val="4066366280"/>
                    </a:ext>
                  </a:extLst>
                </a:gridCol>
                <a:gridCol w="1152590">
                  <a:extLst>
                    <a:ext uri="{9D8B030D-6E8A-4147-A177-3AD203B41FA5}">
                      <a16:colId xmlns:a16="http://schemas.microsoft.com/office/drawing/2014/main" val="2451841978"/>
                    </a:ext>
                  </a:extLst>
                </a:gridCol>
              </a:tblGrid>
              <a:tr h="9340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Country</a:t>
                      </a:r>
                      <a:endParaRPr lang="en-US" sz="15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 Debt </a:t>
                      </a:r>
                    </a:p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(% GDP)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Tax revenue </a:t>
                      </a:r>
                    </a:p>
                    <a:p>
                      <a:pPr algn="ctr" fontAlgn="ctr"/>
                      <a:r>
                        <a:rPr lang="en-US" sz="15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(% GDP)</a:t>
                      </a:r>
                      <a:endParaRPr lang="en-US" sz="15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Customs </a:t>
                      </a:r>
                    </a:p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(% of Tax Revenue)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Military Exp </a:t>
                      </a:r>
                    </a:p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(% GDP)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Out-of-pocket expenditure </a:t>
                      </a:r>
                    </a:p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(% health expenditure)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Health Exp </a:t>
                      </a:r>
                    </a:p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(% GDP)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Inflation %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139241"/>
                  </a:ext>
                </a:extLst>
              </a:tr>
              <a:tr h="502141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1.XXX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47.2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9.1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1.7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35.8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2.9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72849"/>
                  </a:ext>
                </a:extLst>
              </a:tr>
              <a:tr h="502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r>
                        <a:rPr lang="en-US" sz="15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208.9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27.2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2.7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36.1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0.6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37023"/>
                  </a:ext>
                </a:extLst>
              </a:tr>
              <a:tr h="502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3.XXX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46.5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4.9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2.4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53.2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3.9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860049"/>
                  </a:ext>
                </a:extLst>
              </a:tr>
              <a:tr h="502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4.XXX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197.3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11.7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1.6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624516"/>
                  </a:ext>
                </a:extLst>
              </a:tr>
              <a:tr h="502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5.XXX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19.1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18.4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57.7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4.1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825928"/>
                  </a:ext>
                </a:extLst>
              </a:tr>
              <a:tr h="502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6.XXX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98.4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9.9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2.6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3.3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11.3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8.6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2.4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90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575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34F9-4707-F6C8-6602-91B0F9F9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F316-BDF4-A5DA-FDD6-1F457DD8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10134A-88CA-4C14-DF51-8C850D440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80" y="285825"/>
            <a:ext cx="3315109" cy="6070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C3CC75-1CD1-CD78-F046-AD5B08C9B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523" y="1376076"/>
            <a:ext cx="3678483" cy="4105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C0FEED-621C-EB26-0637-E2E8664BA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008" y="1504681"/>
            <a:ext cx="4305901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06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34F9-4707-F6C8-6602-91B0F9F9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F316-BDF4-A5DA-FDD6-1F457DD8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ECBDF-7A11-A63F-D1F5-D891B4D4C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396" y="386099"/>
            <a:ext cx="9016573" cy="597025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06AF91-E677-26BA-B3DB-3A2B3AF62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94" y="599768"/>
            <a:ext cx="2310148" cy="5574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Amasis MT Pro" panose="02040504050005020304" pitchFamily="18" charset="0"/>
              </a:rPr>
              <a:t>Group work 4:</a:t>
            </a:r>
          </a:p>
          <a:p>
            <a:pPr marL="0" indent="0">
              <a:buNone/>
            </a:pPr>
            <a:r>
              <a:rPr lang="en-US" sz="3200" dirty="0">
                <a:latin typeface="Amasis MT Pro" panose="02040504050005020304" pitchFamily="18" charset="0"/>
              </a:rPr>
              <a:t>Calculate closing net worth based on the transactions provided</a:t>
            </a:r>
          </a:p>
        </p:txBody>
      </p:sp>
    </p:spTree>
    <p:extLst>
      <p:ext uri="{BB962C8B-B14F-4D97-AF65-F5344CB8AC3E}">
        <p14:creationId xmlns:p14="http://schemas.microsoft.com/office/powerpoint/2010/main" val="2150791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34F9-4707-F6C8-6602-91B0F9F9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A9F3-9DCE-4543-9F1F-BE2EF1387A7B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F316-BDF4-A5DA-FDD6-1F457DD8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A2BAE2-2097-2F23-F2D7-74D11B50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12" y="232553"/>
            <a:ext cx="9369977" cy="612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66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B19D7E-1AE5-7219-E07B-79E3F11D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955" y="552182"/>
            <a:ext cx="5998840" cy="33431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Government Finance Statistics framework:</a:t>
            </a:r>
            <a:br>
              <a:rPr lang="en-US" sz="5200" dirty="0"/>
            </a:br>
            <a:r>
              <a:rPr lang="en-US" sz="5200" dirty="0"/>
              <a:t>The Charts of Accounts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AC5EE6-D19B-699E-A93D-FE8A2872B7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5229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34F9-4707-F6C8-6602-91B0F9F9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D53A9F3-9DCE-4543-9F1F-BE2EF1387A7B}" type="datetime8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10/1/2024 6:41 AM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F316-BDF4-A5DA-FDD6-1F457DD8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3124" y="6356350"/>
            <a:ext cx="11606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7426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34F9-4707-F6C8-6602-91B0F9F9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D53A9F3-9DCE-4543-9F1F-BE2EF1387A7B}" type="datetime8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10/1/2024 6:41 AM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F316-BDF4-A5DA-FDD6-1F457DD8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3124" y="6356350"/>
            <a:ext cx="11606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7FA8F-CD61-188A-ECB3-70758012B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60" y="359557"/>
            <a:ext cx="9288171" cy="40296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2152A4-5026-C6F3-1103-AAC8E997A1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474"/>
          <a:stretch/>
        </p:blipFill>
        <p:spPr>
          <a:xfrm>
            <a:off x="1305192" y="4298921"/>
            <a:ext cx="9211961" cy="169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81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34F9-4707-F6C8-6602-91B0F9F9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D53A9F3-9DCE-4543-9F1F-BE2EF1387A7B}" type="datetime8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10/1/2024 6:41 AM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F316-BDF4-A5DA-FDD6-1F457DD8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3124" y="6356350"/>
            <a:ext cx="11606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8F9896-0306-E61A-2BD2-12C37BBE5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50" y="555929"/>
            <a:ext cx="4372585" cy="333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12B6E3-2A76-2D5A-C93E-3CDA6BE1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39" y="1030739"/>
            <a:ext cx="11425006" cy="2178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1C0619-9F76-2DEE-F324-BF037E2FC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71" y="3471379"/>
            <a:ext cx="2457793" cy="3905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0E1B95-7209-5A1F-633F-DEBED452C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71" y="4003347"/>
            <a:ext cx="7173326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90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34F9-4707-F6C8-6602-91B0F9F9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D53A9F3-9DCE-4543-9F1F-BE2EF1387A7B}" type="datetime8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10/1/2024 6:41 AM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F316-BDF4-A5DA-FDD6-1F457DD8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3124" y="6356350"/>
            <a:ext cx="11606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36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87FEE-D397-2591-9EFD-94C8F6B46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969" y="558665"/>
            <a:ext cx="5634269" cy="5797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2B4568-E8F7-27AE-3282-75C6676EB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30" y="510167"/>
            <a:ext cx="1819529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03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34F9-4707-F6C8-6602-91B0F9F9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D53A9F3-9DCE-4543-9F1F-BE2EF1387A7B}" type="datetime8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10/1/2024 6:41 AM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AF316-BDF4-A5DA-FDD6-1F457DD8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3124" y="6356350"/>
            <a:ext cx="11606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D22F896-40B5-4ADD-8801-0D06FADFA09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E93A4-8986-438A-2BEB-6FE2DA9A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056" y="641592"/>
            <a:ext cx="3086531" cy="419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BC9DE-256F-1449-C91C-21DC130A5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056" y="1165889"/>
            <a:ext cx="6639852" cy="3086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20643D-E1F0-9FBE-8417-77140303F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056" y="4095454"/>
            <a:ext cx="4420217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87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Any Question?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6F742-E910-5E48-06F6-8A86DEC6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2AE-D6FC-4EA3-AB09-8AEC31FD403C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4DEE3-0397-7174-F06F-67750C28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30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6F742-E910-5E48-06F6-8A86DEC6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2AE-D6FC-4EA3-AB09-8AEC31FD403C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4DEE3-0397-7174-F06F-67750C28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1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Guess the  countries…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0F2F76-D70C-444C-3762-EE8F0D34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Amasis MT Pro" panose="02040504050005020304" pitchFamily="18" charset="0"/>
              </a:rPr>
              <a:t>Now, guess the country (China, India, Nepal, US, Greece, Japan)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A8AD868F-8409-4F04-87B4-D0383043B754}" type="datetime8">
              <a:rPr lang="en-US"/>
              <a:pPr>
                <a:spcAft>
                  <a:spcPts val="600"/>
                </a:spcAft>
              </a:pPr>
              <a:t>10/1/2024 6:41 AM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A193BF-FDA4-B2E2-AB8C-915C732A052C}"/>
              </a:ext>
            </a:extLst>
          </p:cNvPr>
          <p:cNvGraphicFramePr>
            <a:graphicFrameLocks noGrp="1"/>
          </p:cNvGraphicFramePr>
          <p:nvPr/>
        </p:nvGraphicFramePr>
        <p:xfrm>
          <a:off x="899780" y="2290936"/>
          <a:ext cx="10380252" cy="3946891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928090">
                  <a:extLst>
                    <a:ext uri="{9D8B030D-6E8A-4147-A177-3AD203B41FA5}">
                      <a16:colId xmlns:a16="http://schemas.microsoft.com/office/drawing/2014/main" val="3018322660"/>
                    </a:ext>
                  </a:extLst>
                </a:gridCol>
                <a:gridCol w="1173420">
                  <a:extLst>
                    <a:ext uri="{9D8B030D-6E8A-4147-A177-3AD203B41FA5}">
                      <a16:colId xmlns:a16="http://schemas.microsoft.com/office/drawing/2014/main" val="3656477741"/>
                    </a:ext>
                  </a:extLst>
                </a:gridCol>
                <a:gridCol w="1342373">
                  <a:extLst>
                    <a:ext uri="{9D8B030D-6E8A-4147-A177-3AD203B41FA5}">
                      <a16:colId xmlns:a16="http://schemas.microsoft.com/office/drawing/2014/main" val="4261768930"/>
                    </a:ext>
                  </a:extLst>
                </a:gridCol>
                <a:gridCol w="1060012">
                  <a:extLst>
                    <a:ext uri="{9D8B030D-6E8A-4147-A177-3AD203B41FA5}">
                      <a16:colId xmlns:a16="http://schemas.microsoft.com/office/drawing/2014/main" val="1363927181"/>
                    </a:ext>
                  </a:extLst>
                </a:gridCol>
                <a:gridCol w="1303029">
                  <a:extLst>
                    <a:ext uri="{9D8B030D-6E8A-4147-A177-3AD203B41FA5}">
                      <a16:colId xmlns:a16="http://schemas.microsoft.com/office/drawing/2014/main" val="2268458411"/>
                    </a:ext>
                  </a:extLst>
                </a:gridCol>
                <a:gridCol w="2198715">
                  <a:extLst>
                    <a:ext uri="{9D8B030D-6E8A-4147-A177-3AD203B41FA5}">
                      <a16:colId xmlns:a16="http://schemas.microsoft.com/office/drawing/2014/main" val="1134297030"/>
                    </a:ext>
                  </a:extLst>
                </a:gridCol>
                <a:gridCol w="1222023">
                  <a:extLst>
                    <a:ext uri="{9D8B030D-6E8A-4147-A177-3AD203B41FA5}">
                      <a16:colId xmlns:a16="http://schemas.microsoft.com/office/drawing/2014/main" val="4066366280"/>
                    </a:ext>
                  </a:extLst>
                </a:gridCol>
                <a:gridCol w="1152590">
                  <a:extLst>
                    <a:ext uri="{9D8B030D-6E8A-4147-A177-3AD203B41FA5}">
                      <a16:colId xmlns:a16="http://schemas.microsoft.com/office/drawing/2014/main" val="2451841978"/>
                    </a:ext>
                  </a:extLst>
                </a:gridCol>
              </a:tblGrid>
              <a:tr h="9340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Country</a:t>
                      </a:r>
                      <a:endParaRPr lang="en-US" sz="15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 Debt </a:t>
                      </a:r>
                    </a:p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(% GDP)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Tax revenue </a:t>
                      </a:r>
                    </a:p>
                    <a:p>
                      <a:pPr algn="ctr" fontAlgn="ctr"/>
                      <a:r>
                        <a:rPr lang="en-US" sz="15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(% GDP)</a:t>
                      </a:r>
                      <a:endParaRPr lang="en-US" sz="15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Customs </a:t>
                      </a:r>
                    </a:p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(% of Tax Revenue)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Military Exp </a:t>
                      </a:r>
                    </a:p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(% GDP)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Out-of-pocket expenditure </a:t>
                      </a:r>
                    </a:p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(% health expenditure)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Health Exp </a:t>
                      </a:r>
                    </a:p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(% GDP)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Inflation %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139241"/>
                  </a:ext>
                </a:extLst>
              </a:tr>
              <a:tr h="502141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1.XXX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47.2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9.1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1.7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35.8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2.9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72849"/>
                  </a:ext>
                </a:extLst>
              </a:tr>
              <a:tr h="502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r>
                        <a:rPr lang="en-US" sz="150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208.9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27.2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2.7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36.1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0.6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37023"/>
                  </a:ext>
                </a:extLst>
              </a:tr>
              <a:tr h="502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3.XXX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46.5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4.9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2.4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53.2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3.9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860049"/>
                  </a:ext>
                </a:extLst>
              </a:tr>
              <a:tr h="502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4.XXX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197.3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11.7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1.6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624516"/>
                  </a:ext>
                </a:extLst>
              </a:tr>
              <a:tr h="502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5.XXX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19.1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18.4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57.7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4.1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825928"/>
                  </a:ext>
                </a:extLst>
              </a:tr>
              <a:tr h="502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6.XXX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98.4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9.9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2.6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3.3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11.3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8.6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2.4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90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3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Guess the  countries…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0F2F76-D70C-444C-3762-EE8F0D34D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6" y="712816"/>
            <a:ext cx="6894576" cy="10432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Amasis MT Pro" panose="02040504050005020304" pitchFamily="18" charset="0"/>
              </a:rPr>
              <a:t>Did you get it correct? How public finance statistics helped you to identify the country?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A8AD868F-8409-4F04-87B4-D0383043B754}" type="datetime8">
              <a:rPr lang="en-US"/>
              <a:pPr>
                <a:spcAft>
                  <a:spcPts val="600"/>
                </a:spcAft>
              </a:pPr>
              <a:t>10/1/2024 6:41 AM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A193BF-FDA4-B2E2-AB8C-915C732A0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37326"/>
              </p:ext>
            </p:extLst>
          </p:nvPr>
        </p:nvGraphicFramePr>
        <p:xfrm>
          <a:off x="899780" y="2290936"/>
          <a:ext cx="10380252" cy="3946891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928090">
                  <a:extLst>
                    <a:ext uri="{9D8B030D-6E8A-4147-A177-3AD203B41FA5}">
                      <a16:colId xmlns:a16="http://schemas.microsoft.com/office/drawing/2014/main" val="3018322660"/>
                    </a:ext>
                  </a:extLst>
                </a:gridCol>
                <a:gridCol w="1173420">
                  <a:extLst>
                    <a:ext uri="{9D8B030D-6E8A-4147-A177-3AD203B41FA5}">
                      <a16:colId xmlns:a16="http://schemas.microsoft.com/office/drawing/2014/main" val="3656477741"/>
                    </a:ext>
                  </a:extLst>
                </a:gridCol>
                <a:gridCol w="1342373">
                  <a:extLst>
                    <a:ext uri="{9D8B030D-6E8A-4147-A177-3AD203B41FA5}">
                      <a16:colId xmlns:a16="http://schemas.microsoft.com/office/drawing/2014/main" val="4261768930"/>
                    </a:ext>
                  </a:extLst>
                </a:gridCol>
                <a:gridCol w="1060012">
                  <a:extLst>
                    <a:ext uri="{9D8B030D-6E8A-4147-A177-3AD203B41FA5}">
                      <a16:colId xmlns:a16="http://schemas.microsoft.com/office/drawing/2014/main" val="1363927181"/>
                    </a:ext>
                  </a:extLst>
                </a:gridCol>
                <a:gridCol w="1303029">
                  <a:extLst>
                    <a:ext uri="{9D8B030D-6E8A-4147-A177-3AD203B41FA5}">
                      <a16:colId xmlns:a16="http://schemas.microsoft.com/office/drawing/2014/main" val="2268458411"/>
                    </a:ext>
                  </a:extLst>
                </a:gridCol>
                <a:gridCol w="2198715">
                  <a:extLst>
                    <a:ext uri="{9D8B030D-6E8A-4147-A177-3AD203B41FA5}">
                      <a16:colId xmlns:a16="http://schemas.microsoft.com/office/drawing/2014/main" val="1134297030"/>
                    </a:ext>
                  </a:extLst>
                </a:gridCol>
                <a:gridCol w="1222023">
                  <a:extLst>
                    <a:ext uri="{9D8B030D-6E8A-4147-A177-3AD203B41FA5}">
                      <a16:colId xmlns:a16="http://schemas.microsoft.com/office/drawing/2014/main" val="4066366280"/>
                    </a:ext>
                  </a:extLst>
                </a:gridCol>
                <a:gridCol w="1152590">
                  <a:extLst>
                    <a:ext uri="{9D8B030D-6E8A-4147-A177-3AD203B41FA5}">
                      <a16:colId xmlns:a16="http://schemas.microsoft.com/office/drawing/2014/main" val="2451841978"/>
                    </a:ext>
                  </a:extLst>
                </a:gridCol>
              </a:tblGrid>
              <a:tr h="9340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Country</a:t>
                      </a:r>
                      <a:endParaRPr lang="en-US" sz="15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Total Debt </a:t>
                      </a:r>
                    </a:p>
                    <a:p>
                      <a:pPr algn="ctr" fontAlgn="ctr"/>
                      <a:r>
                        <a:rPr lang="en-US" sz="15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(% GDP)</a:t>
                      </a:r>
                      <a:endParaRPr lang="en-US" sz="15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Tax revenue </a:t>
                      </a:r>
                    </a:p>
                    <a:p>
                      <a:pPr algn="ctr" fontAlgn="ctr"/>
                      <a:r>
                        <a:rPr lang="en-US" sz="15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(% GDP)</a:t>
                      </a:r>
                      <a:endParaRPr lang="en-US" sz="15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Customs </a:t>
                      </a:r>
                    </a:p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(% of Tax Revenue)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Military Exp </a:t>
                      </a:r>
                    </a:p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(% GDP)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Out-of-pocket expenditure </a:t>
                      </a:r>
                    </a:p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(% health expenditure)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Health Exp </a:t>
                      </a:r>
                    </a:p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(% GDP)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Inflation %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139241"/>
                  </a:ext>
                </a:extLst>
              </a:tr>
              <a:tr h="502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1.China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47.2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9.1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1.7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35.8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2.9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72849"/>
                  </a:ext>
                </a:extLst>
              </a:tr>
              <a:tr h="502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2.Greece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208.9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27.2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2.7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36.1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4.2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0.6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37023"/>
                  </a:ext>
                </a:extLst>
              </a:tr>
              <a:tr h="502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3.India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46.5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4.9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2.4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53.2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3.9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860049"/>
                  </a:ext>
                </a:extLst>
              </a:tr>
              <a:tr h="502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4.Japan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197.3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11.7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1.6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624516"/>
                  </a:ext>
                </a:extLst>
              </a:tr>
              <a:tr h="502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5.Nepal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19.1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18.4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1.3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57.7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4.1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825928"/>
                  </a:ext>
                </a:extLst>
              </a:tr>
              <a:tr h="5021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6.US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98.4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9.9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2.6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3.3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11.3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8.6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2.4</a:t>
                      </a:r>
                      <a:endParaRPr lang="en-US" sz="15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6656" marT="26662" marB="1999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90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Learning Objectives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6F742-E910-5E48-06F6-8A86DEC6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2AE-D6FC-4EA3-AB09-8AEC31FD403C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4DEE3-0397-7174-F06F-67750C28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24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8AD868F-8409-4F04-87B4-D0383043B754}" type="datetime8">
              <a:rPr lang="en-US" smtClean="0"/>
              <a:pPr>
                <a:spcAft>
                  <a:spcPts val="600"/>
                </a:spcAft>
              </a:pPr>
              <a:t>10/1/2024 6:41 AM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A356F2-FACC-F271-AEFC-276E8A38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7" y="1178941"/>
            <a:ext cx="11405274" cy="535682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masis MT Pro" panose="02040504050005020304" pitchFamily="18" charset="0"/>
              </a:rPr>
              <a:t>Understanding the concept and scope of Public Finance Statistics (PFS)</a:t>
            </a:r>
          </a:p>
          <a:p>
            <a:r>
              <a:rPr lang="en-US" sz="3200" dirty="0">
                <a:latin typeface="Amasis MT Pro" panose="02040504050005020304" pitchFamily="18" charset="0"/>
              </a:rPr>
              <a:t>Appreciate the importance of PFS</a:t>
            </a:r>
          </a:p>
          <a:p>
            <a:r>
              <a:rPr lang="en-US" sz="3200" dirty="0">
                <a:latin typeface="Amasis MT Pro" panose="02040504050005020304" pitchFamily="18" charset="0"/>
              </a:rPr>
              <a:t>Identify major data sources and methods for collecting PFS</a:t>
            </a:r>
          </a:p>
          <a:p>
            <a:r>
              <a:rPr lang="en-US" sz="3200" dirty="0">
                <a:latin typeface="Amasis MT Pro" panose="02040504050005020304" pitchFamily="18" charset="0"/>
              </a:rPr>
              <a:t>Recognize the challenges and limitations in collecting and analyzing PFS</a:t>
            </a:r>
          </a:p>
          <a:p>
            <a:r>
              <a:rPr lang="en-US" sz="3200" dirty="0">
                <a:latin typeface="Amasis MT Pro" panose="02040504050005020304" pitchFamily="18" charset="0"/>
              </a:rPr>
              <a:t>Learn about the standard practice of </a:t>
            </a:r>
            <a:r>
              <a:rPr lang="en-US" sz="3200">
                <a:latin typeface="Amasis MT Pro" panose="02040504050005020304" pitchFamily="18" charset="0"/>
              </a:rPr>
              <a:t>PFS compilation</a:t>
            </a:r>
            <a:endParaRPr lang="en-US" sz="3200" dirty="0">
              <a:latin typeface="Amasis MT Pro" panose="020405040500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CF50D-C86C-4F3C-7A1B-1058E166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7" y="242047"/>
            <a:ext cx="11483787" cy="936894"/>
          </a:xfrm>
        </p:spPr>
        <p:txBody>
          <a:bodyPr anchor="b">
            <a:normAutofit/>
          </a:bodyPr>
          <a:lstStyle/>
          <a:p>
            <a:r>
              <a:rPr lang="en-US" sz="5000" dirty="0">
                <a:latin typeface="Amasis MT Pro Black" panose="02040A04050005020304" pitchFamily="18" charset="0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94597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Amasis MT Pro Black" panose="02040A04050005020304" pitchFamily="18" charset="0"/>
              </a:rPr>
              <a:t>What is Public Finance Statistics?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6F742-E910-5E48-06F6-8A86DEC6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92AE-D6FC-4EA3-AB09-8AEC31FD403C}" type="datetime8">
              <a:rPr lang="en-US" smtClean="0"/>
              <a:t>10/1/2024 6:41 AM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4DEE3-0397-7174-F06F-67750C28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38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8B490-BCF0-4C36-80D5-86B59D56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000">
                <a:latin typeface="Amasis MT Pro Black" panose="02040A04050005020304" pitchFamily="18" charset="0"/>
              </a:rPr>
              <a:t>What is Public Finance Statistics?</a:t>
            </a:r>
          </a:p>
        </p:txBody>
      </p:sp>
      <p:pic>
        <p:nvPicPr>
          <p:cNvPr id="1026" name="Picture 2" descr="Nepal limits imports as foreign currency reserves slide">
            <a:extLst>
              <a:ext uri="{FF2B5EF4-FFF2-40B4-BE49-F238E27FC236}">
                <a16:creationId xmlns:a16="http://schemas.microsoft.com/office/drawing/2014/main" id="{1D97D059-644F-D4C8-5FE3-1B4D0CD0E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0" r="31570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2BC40948-B7E2-46A0-B125-C6CB1A28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632" y="2706624"/>
            <a:ext cx="6662240" cy="382219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masis MT Pro" panose="02040504050005020304" pitchFamily="18" charset="0"/>
              </a:rPr>
              <a:t>It's about measuring and tracking how governments raise, spend, and manage their funds.</a:t>
            </a:r>
          </a:p>
          <a:p>
            <a:r>
              <a:rPr lang="en-US" sz="3200" dirty="0">
                <a:latin typeface="Amasis MT Pro" panose="02040504050005020304" pitchFamily="18" charset="0"/>
              </a:rPr>
              <a:t>It also comprises government controlled public corporations fund operations.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E719-CBCD-333E-8FC3-B960F1FB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AD868F-8409-4F04-87B4-D0383043B754}" type="datetime8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10/1/2024 6:41 AM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919E-920D-ABA8-C512-F7D55D8B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purl.org/dc/terms/"/>
    <ds:schemaRef ds:uri="16c05727-aa75-4e4a-9b5f-8a80a1165891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1020</Words>
  <Application>Microsoft Office PowerPoint</Application>
  <PresentationFormat>Widescreen</PresentationFormat>
  <Paragraphs>383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Amasis MT Pro</vt:lpstr>
      <vt:lpstr>Amasis MT Pro Black</vt:lpstr>
      <vt:lpstr>Arial</vt:lpstr>
      <vt:lpstr>Calibri</vt:lpstr>
      <vt:lpstr>Calibri Light</vt:lpstr>
      <vt:lpstr>Mangal</vt:lpstr>
      <vt:lpstr>Tahoma</vt:lpstr>
      <vt:lpstr>Office Theme</vt:lpstr>
      <vt:lpstr>Public Finance Statistics in Nepal</vt:lpstr>
      <vt:lpstr>PowerPoint Presentation</vt:lpstr>
      <vt:lpstr>Guess the  countries…</vt:lpstr>
      <vt:lpstr>Guess the  countries…</vt:lpstr>
      <vt:lpstr>Guess the  countries…</vt:lpstr>
      <vt:lpstr>Learning Objectives</vt:lpstr>
      <vt:lpstr>Learning Objectives</vt:lpstr>
      <vt:lpstr>What is Public Finance Statistics?</vt:lpstr>
      <vt:lpstr>What is Public Finance Statistics?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Accrual vs Cash-based accounting</vt:lpstr>
      <vt:lpstr>Accrual vs Cash-based accounting</vt:lpstr>
      <vt:lpstr>Which accounting system is followed by the units of the Public Sector in Nepal?</vt:lpstr>
      <vt:lpstr>Federal, State, and Local governments are using cash-based and other units principally using accrual-based accounting system.</vt:lpstr>
      <vt:lpstr>PowerPoint Presentation</vt:lpstr>
      <vt:lpstr>PowerPoint Presentation</vt:lpstr>
      <vt:lpstr>Beyond source and utilization of funds in the Public Sector</vt:lpstr>
      <vt:lpstr>The concept of Balance Sheet and the Net Worth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Government Finance Statistics framework: The Charts of Accounts</vt:lpstr>
      <vt:lpstr>PowerPoint Presentation</vt:lpstr>
      <vt:lpstr>PowerPoint Presentation</vt:lpstr>
      <vt:lpstr>PowerPoint Presentation</vt:lpstr>
      <vt:lpstr>PowerPoint Presentation</vt:lpstr>
      <vt:lpstr>Any Question?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2021-01-26T07:30:55Z</dcterms:created>
  <dcterms:modified xsi:type="dcterms:W3CDTF">2024-10-01T00:57:43Z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2024-06-14T15:09:41Z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e5a000ab-3cbe-4152-966d-a24f312506ae</vt:lpwstr>
  </property>
  <property fmtid="{D5CDD505-2E9C-101B-9397-08002B2CF9AE}" pid="7" name="MSIP_Label_defa4170-0d19-0005-0004-bc88714345d2_ActionId">
    <vt:lpwstr>b2b01418-96e0-4b50-b5c7-a8b030ae0390</vt:lpwstr>
  </property>
  <property fmtid="{D5CDD505-2E9C-101B-9397-08002B2CF9AE}" pid="8" name="MSIP_Label_defa4170-0d19-0005-0004-bc88714345d2_ContentBits">
    <vt:lpwstr>0</vt:lpwstr>
  </property>
</Properties>
</file>