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08" r:id="rId4"/>
  </p:sldMasterIdLst>
  <p:notesMasterIdLst>
    <p:notesMasterId r:id="rId55"/>
  </p:notesMasterIdLst>
  <p:handoutMasterIdLst>
    <p:handoutMasterId r:id="rId56"/>
  </p:handoutMasterIdLst>
  <p:sldIdLst>
    <p:sldId id="256" r:id="rId5"/>
    <p:sldId id="576" r:id="rId6"/>
    <p:sldId id="579" r:id="rId7"/>
    <p:sldId id="665" r:id="rId8"/>
    <p:sldId id="662" r:id="rId9"/>
    <p:sldId id="666" r:id="rId10"/>
    <p:sldId id="667" r:id="rId11"/>
    <p:sldId id="668" r:id="rId12"/>
    <p:sldId id="670" r:id="rId13"/>
    <p:sldId id="669" r:id="rId14"/>
    <p:sldId id="671" r:id="rId15"/>
    <p:sldId id="672" r:id="rId16"/>
    <p:sldId id="673" r:id="rId17"/>
    <p:sldId id="674" r:id="rId18"/>
    <p:sldId id="675" r:id="rId19"/>
    <p:sldId id="676" r:id="rId20"/>
    <p:sldId id="678" r:id="rId21"/>
    <p:sldId id="679" r:id="rId22"/>
    <p:sldId id="682" r:id="rId23"/>
    <p:sldId id="680" r:id="rId24"/>
    <p:sldId id="705" r:id="rId25"/>
    <p:sldId id="683" r:id="rId26"/>
    <p:sldId id="684" r:id="rId27"/>
    <p:sldId id="685" r:id="rId28"/>
    <p:sldId id="686" r:id="rId29"/>
    <p:sldId id="687" r:id="rId30"/>
    <p:sldId id="688" r:id="rId31"/>
    <p:sldId id="690" r:id="rId32"/>
    <p:sldId id="691" r:id="rId33"/>
    <p:sldId id="692" r:id="rId34"/>
    <p:sldId id="693" r:id="rId35"/>
    <p:sldId id="694" r:id="rId36"/>
    <p:sldId id="695" r:id="rId37"/>
    <p:sldId id="696" r:id="rId38"/>
    <p:sldId id="698" r:id="rId39"/>
    <p:sldId id="697" r:id="rId40"/>
    <p:sldId id="699" r:id="rId41"/>
    <p:sldId id="700" r:id="rId42"/>
    <p:sldId id="701" r:id="rId43"/>
    <p:sldId id="702" r:id="rId44"/>
    <p:sldId id="703" r:id="rId45"/>
    <p:sldId id="704" r:id="rId46"/>
    <p:sldId id="706" r:id="rId47"/>
    <p:sldId id="707" r:id="rId48"/>
    <p:sldId id="708" r:id="rId49"/>
    <p:sldId id="711" r:id="rId50"/>
    <p:sldId id="710" r:id="rId51"/>
    <p:sldId id="712" r:id="rId52"/>
    <p:sldId id="713" r:id="rId53"/>
    <p:sldId id="709" r:id="rId54"/>
  </p:sldIdLst>
  <p:sldSz cx="12192000" cy="6858000"/>
  <p:notesSz cx="9925050" cy="67929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FF0000"/>
    <a:srgbClr val="1DAE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EBA9AE-F32E-41DF-BA61-193365CED712}" v="284" dt="2020-11-10T11:38:54.3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17" autoAdjust="0"/>
    <p:restoredTop sz="95400" autoAdjust="0"/>
  </p:normalViewPr>
  <p:slideViewPr>
    <p:cSldViewPr snapToGrid="0">
      <p:cViewPr varScale="1">
        <p:scale>
          <a:sx n="74" d="100"/>
          <a:sy n="74" d="100"/>
        </p:scale>
        <p:origin x="55" y="353"/>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4" d="100"/>
          <a:sy n="84" d="100"/>
        </p:scale>
        <p:origin x="352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commentAuthors" Target="commentAuthor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00B7FD6-6B50-4C58-994F-82DC62142788}"/>
              </a:ext>
            </a:extLst>
          </p:cNvPr>
          <p:cNvSpPr>
            <a:spLocks noGrp="1"/>
          </p:cNvSpPr>
          <p:nvPr>
            <p:ph type="hdr" sz="quarter"/>
          </p:nvPr>
        </p:nvSpPr>
        <p:spPr>
          <a:xfrm>
            <a:off x="1" y="2"/>
            <a:ext cx="4300855" cy="340825"/>
          </a:xfrm>
          <a:prstGeom prst="rect">
            <a:avLst/>
          </a:prstGeom>
        </p:spPr>
        <p:txBody>
          <a:bodyPr vert="horz" lIns="95528" tIns="47765" rIns="95528" bIns="47765" rtlCol="0"/>
          <a:lstStyle>
            <a:lvl1pPr algn="l">
              <a:defRPr sz="1300"/>
            </a:lvl1pPr>
          </a:lstStyle>
          <a:p>
            <a:endParaRPr lang="en-US" dirty="0"/>
          </a:p>
        </p:txBody>
      </p:sp>
      <p:sp>
        <p:nvSpPr>
          <p:cNvPr id="3" name="Date Placeholder 2">
            <a:extLst>
              <a:ext uri="{FF2B5EF4-FFF2-40B4-BE49-F238E27FC236}">
                <a16:creationId xmlns:a16="http://schemas.microsoft.com/office/drawing/2014/main" id="{95CC7F2D-6B16-4B88-A4F8-ABD5316B4732}"/>
              </a:ext>
            </a:extLst>
          </p:cNvPr>
          <p:cNvSpPr>
            <a:spLocks noGrp="1"/>
          </p:cNvSpPr>
          <p:nvPr>
            <p:ph type="dt" sz="quarter" idx="1"/>
          </p:nvPr>
        </p:nvSpPr>
        <p:spPr>
          <a:xfrm>
            <a:off x="5621901" y="2"/>
            <a:ext cx="4300855" cy="340825"/>
          </a:xfrm>
          <a:prstGeom prst="rect">
            <a:avLst/>
          </a:prstGeom>
        </p:spPr>
        <p:txBody>
          <a:bodyPr vert="horz" lIns="95528" tIns="47765" rIns="95528" bIns="47765" rtlCol="0"/>
          <a:lstStyle>
            <a:lvl1pPr algn="r">
              <a:defRPr sz="1300"/>
            </a:lvl1pPr>
          </a:lstStyle>
          <a:p>
            <a:fld id="{2F51DC69-60C3-4CF7-A135-6E702ECCE0F0}" type="datetimeFigureOut">
              <a:rPr lang="en-US" smtClean="0"/>
              <a:t>6/27/2024</a:t>
            </a:fld>
            <a:endParaRPr lang="en-US" dirty="0"/>
          </a:p>
        </p:txBody>
      </p:sp>
      <p:sp>
        <p:nvSpPr>
          <p:cNvPr id="4" name="Footer Placeholder 3">
            <a:extLst>
              <a:ext uri="{FF2B5EF4-FFF2-40B4-BE49-F238E27FC236}">
                <a16:creationId xmlns:a16="http://schemas.microsoft.com/office/drawing/2014/main" id="{F94CEF1E-1ACC-48D0-92B3-CB3D4FED50A8}"/>
              </a:ext>
            </a:extLst>
          </p:cNvPr>
          <p:cNvSpPr>
            <a:spLocks noGrp="1"/>
          </p:cNvSpPr>
          <p:nvPr>
            <p:ph type="ftr" sz="quarter" idx="2"/>
          </p:nvPr>
        </p:nvSpPr>
        <p:spPr>
          <a:xfrm>
            <a:off x="1" y="6452089"/>
            <a:ext cx="4300855" cy="340825"/>
          </a:xfrm>
          <a:prstGeom prst="rect">
            <a:avLst/>
          </a:prstGeom>
        </p:spPr>
        <p:txBody>
          <a:bodyPr vert="horz" lIns="95528" tIns="47765" rIns="95528" bIns="47765" rtlCol="0" anchor="b"/>
          <a:lstStyle>
            <a:lvl1pPr algn="l">
              <a:defRPr sz="1300"/>
            </a:lvl1pPr>
          </a:lstStyle>
          <a:p>
            <a:endParaRPr lang="en-US" dirty="0"/>
          </a:p>
        </p:txBody>
      </p:sp>
      <p:sp>
        <p:nvSpPr>
          <p:cNvPr id="5" name="Slide Number Placeholder 4">
            <a:extLst>
              <a:ext uri="{FF2B5EF4-FFF2-40B4-BE49-F238E27FC236}">
                <a16:creationId xmlns:a16="http://schemas.microsoft.com/office/drawing/2014/main" id="{45F188B4-83B8-4C82-AFAC-DC1E415458F6}"/>
              </a:ext>
            </a:extLst>
          </p:cNvPr>
          <p:cNvSpPr>
            <a:spLocks noGrp="1"/>
          </p:cNvSpPr>
          <p:nvPr>
            <p:ph type="sldNum" sz="quarter" idx="3"/>
          </p:nvPr>
        </p:nvSpPr>
        <p:spPr>
          <a:xfrm>
            <a:off x="5621901" y="6452089"/>
            <a:ext cx="4300855" cy="340825"/>
          </a:xfrm>
          <a:prstGeom prst="rect">
            <a:avLst/>
          </a:prstGeom>
        </p:spPr>
        <p:txBody>
          <a:bodyPr vert="horz" lIns="95528" tIns="47765" rIns="95528" bIns="47765" rtlCol="0" anchor="b"/>
          <a:lstStyle>
            <a:lvl1pPr algn="r">
              <a:defRPr sz="1300"/>
            </a:lvl1pPr>
          </a:lstStyle>
          <a:p>
            <a:fld id="{D7A9FFBD-F123-4881-BC93-591827BC61E0}" type="slidenum">
              <a:rPr lang="en-US" smtClean="0"/>
              <a:t>‹#›</a:t>
            </a:fld>
            <a:endParaRPr lang="en-US" dirty="0"/>
          </a:p>
        </p:txBody>
      </p:sp>
    </p:spTree>
    <p:extLst>
      <p:ext uri="{BB962C8B-B14F-4D97-AF65-F5344CB8AC3E}">
        <p14:creationId xmlns:p14="http://schemas.microsoft.com/office/powerpoint/2010/main" val="17366215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4300855" cy="340825"/>
          </a:xfrm>
          <a:prstGeom prst="rect">
            <a:avLst/>
          </a:prstGeom>
        </p:spPr>
        <p:txBody>
          <a:bodyPr vert="horz" lIns="95528" tIns="47765" rIns="95528" bIns="47765" rtlCol="0"/>
          <a:lstStyle>
            <a:lvl1pPr algn="l">
              <a:defRPr sz="1300"/>
            </a:lvl1pPr>
          </a:lstStyle>
          <a:p>
            <a:endParaRPr lang="en-US" dirty="0"/>
          </a:p>
        </p:txBody>
      </p:sp>
      <p:sp>
        <p:nvSpPr>
          <p:cNvPr id="3" name="Date Placeholder 2"/>
          <p:cNvSpPr>
            <a:spLocks noGrp="1"/>
          </p:cNvSpPr>
          <p:nvPr>
            <p:ph type="dt" idx="1"/>
          </p:nvPr>
        </p:nvSpPr>
        <p:spPr>
          <a:xfrm>
            <a:off x="5621901" y="2"/>
            <a:ext cx="4300855" cy="340825"/>
          </a:xfrm>
          <a:prstGeom prst="rect">
            <a:avLst/>
          </a:prstGeom>
        </p:spPr>
        <p:txBody>
          <a:bodyPr vert="horz" lIns="95528" tIns="47765" rIns="95528" bIns="47765" rtlCol="0"/>
          <a:lstStyle>
            <a:lvl1pPr algn="r">
              <a:defRPr sz="1300"/>
            </a:lvl1pPr>
          </a:lstStyle>
          <a:p>
            <a:fld id="{36E3EC7B-6C72-4FBB-87DF-2BD2CB7DC1E6}" type="datetimeFigureOut">
              <a:rPr lang="en-US" smtClean="0"/>
              <a:t>6/27/2024</a:t>
            </a:fld>
            <a:endParaRPr lang="en-US" dirty="0"/>
          </a:p>
        </p:txBody>
      </p:sp>
      <p:sp>
        <p:nvSpPr>
          <p:cNvPr id="4" name="Slide Image Placeholder 3"/>
          <p:cNvSpPr>
            <a:spLocks noGrp="1" noRot="1" noChangeAspect="1"/>
          </p:cNvSpPr>
          <p:nvPr>
            <p:ph type="sldImg" idx="2"/>
          </p:nvPr>
        </p:nvSpPr>
        <p:spPr>
          <a:xfrm>
            <a:off x="2925763" y="849313"/>
            <a:ext cx="4075112" cy="2292350"/>
          </a:xfrm>
          <a:prstGeom prst="rect">
            <a:avLst/>
          </a:prstGeom>
          <a:noFill/>
          <a:ln w="12700">
            <a:solidFill>
              <a:prstClr val="black"/>
            </a:solidFill>
          </a:ln>
        </p:spPr>
        <p:txBody>
          <a:bodyPr vert="horz" lIns="95528" tIns="47765" rIns="95528" bIns="47765" rtlCol="0" anchor="ctr"/>
          <a:lstStyle/>
          <a:p>
            <a:endParaRPr lang="en-US" dirty="0"/>
          </a:p>
        </p:txBody>
      </p:sp>
      <p:sp>
        <p:nvSpPr>
          <p:cNvPr id="5" name="Notes Placeholder 4"/>
          <p:cNvSpPr>
            <a:spLocks noGrp="1"/>
          </p:cNvSpPr>
          <p:nvPr>
            <p:ph type="body" sz="quarter" idx="3"/>
          </p:nvPr>
        </p:nvSpPr>
        <p:spPr>
          <a:xfrm>
            <a:off x="992505" y="3269089"/>
            <a:ext cx="7940040" cy="2674711"/>
          </a:xfrm>
          <a:prstGeom prst="rect">
            <a:avLst/>
          </a:prstGeom>
        </p:spPr>
        <p:txBody>
          <a:bodyPr vert="horz" lIns="95528" tIns="47765" rIns="95528" bIns="4776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6452089"/>
            <a:ext cx="4300855" cy="340825"/>
          </a:xfrm>
          <a:prstGeom prst="rect">
            <a:avLst/>
          </a:prstGeom>
        </p:spPr>
        <p:txBody>
          <a:bodyPr vert="horz" lIns="95528" tIns="47765" rIns="95528" bIns="47765" rtlCol="0" anchor="b"/>
          <a:lstStyle>
            <a:lvl1pPr algn="l">
              <a:defRPr sz="1300"/>
            </a:lvl1pPr>
          </a:lstStyle>
          <a:p>
            <a:endParaRPr lang="en-US" dirty="0"/>
          </a:p>
        </p:txBody>
      </p:sp>
      <p:sp>
        <p:nvSpPr>
          <p:cNvPr id="7" name="Slide Number Placeholder 6"/>
          <p:cNvSpPr>
            <a:spLocks noGrp="1"/>
          </p:cNvSpPr>
          <p:nvPr>
            <p:ph type="sldNum" sz="quarter" idx="5"/>
          </p:nvPr>
        </p:nvSpPr>
        <p:spPr>
          <a:xfrm>
            <a:off x="5621901" y="6452089"/>
            <a:ext cx="4300855" cy="340825"/>
          </a:xfrm>
          <a:prstGeom prst="rect">
            <a:avLst/>
          </a:prstGeom>
        </p:spPr>
        <p:txBody>
          <a:bodyPr vert="horz" lIns="95528" tIns="47765" rIns="95528" bIns="47765" rtlCol="0" anchor="b"/>
          <a:lstStyle>
            <a:lvl1pPr algn="r">
              <a:defRPr sz="1300"/>
            </a:lvl1pPr>
          </a:lstStyle>
          <a:p>
            <a:fld id="{B262A795-6F94-4A96-B820-B9038480D048}" type="slidenum">
              <a:rPr lang="en-US" smtClean="0"/>
              <a:t>‹#›</a:t>
            </a:fld>
            <a:endParaRPr lang="en-US" dirty="0"/>
          </a:p>
        </p:txBody>
      </p:sp>
    </p:spTree>
    <p:extLst>
      <p:ext uri="{BB962C8B-B14F-4D97-AF65-F5344CB8AC3E}">
        <p14:creationId xmlns:p14="http://schemas.microsoft.com/office/powerpoint/2010/main" val="966495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0"/>
          </p:nvPr>
        </p:nvSpPr>
        <p:spPr/>
        <p:txBody>
          <a:bodyPr/>
          <a:lstStyle/>
          <a:p>
            <a:fld id="{B262A795-6F94-4A96-B820-B9038480D048}" type="slidenum">
              <a:rPr lang="en-US" smtClean="0"/>
              <a:t>1</a:t>
            </a:fld>
            <a:endParaRPr lang="en-US" dirty="0"/>
          </a:p>
        </p:txBody>
      </p:sp>
    </p:spTree>
    <p:extLst>
      <p:ext uri="{BB962C8B-B14F-4D97-AF65-F5344CB8AC3E}">
        <p14:creationId xmlns:p14="http://schemas.microsoft.com/office/powerpoint/2010/main" val="3642546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262A795-6F94-4A96-B820-B9038480D048}" type="slidenum">
              <a:rPr lang="en-US" smtClean="0"/>
              <a:t>2</a:t>
            </a:fld>
            <a:endParaRPr lang="en-US" dirty="0"/>
          </a:p>
        </p:txBody>
      </p:sp>
    </p:spTree>
    <p:extLst>
      <p:ext uri="{BB962C8B-B14F-4D97-AF65-F5344CB8AC3E}">
        <p14:creationId xmlns:p14="http://schemas.microsoft.com/office/powerpoint/2010/main" val="476100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262A795-6F94-4A96-B820-B9038480D048}" type="slidenum">
              <a:rPr lang="en-US" smtClean="0"/>
              <a:t>5</a:t>
            </a:fld>
            <a:endParaRPr lang="en-US" dirty="0"/>
          </a:p>
        </p:txBody>
      </p:sp>
    </p:spTree>
    <p:extLst>
      <p:ext uri="{BB962C8B-B14F-4D97-AF65-F5344CB8AC3E}">
        <p14:creationId xmlns:p14="http://schemas.microsoft.com/office/powerpoint/2010/main" val="3179458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262A795-6F94-4A96-B820-B9038480D048}" type="slidenum">
              <a:rPr lang="en-US" smtClean="0"/>
              <a:t>13</a:t>
            </a:fld>
            <a:endParaRPr lang="en-US" dirty="0"/>
          </a:p>
        </p:txBody>
      </p:sp>
    </p:spTree>
    <p:extLst>
      <p:ext uri="{BB962C8B-B14F-4D97-AF65-F5344CB8AC3E}">
        <p14:creationId xmlns:p14="http://schemas.microsoft.com/office/powerpoint/2010/main" val="1988139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262A795-6F94-4A96-B820-B9038480D048}" type="slidenum">
              <a:rPr lang="en-US" smtClean="0"/>
              <a:t>45</a:t>
            </a:fld>
            <a:endParaRPr lang="en-US" dirty="0"/>
          </a:p>
        </p:txBody>
      </p:sp>
    </p:spTree>
    <p:extLst>
      <p:ext uri="{BB962C8B-B14F-4D97-AF65-F5344CB8AC3E}">
        <p14:creationId xmlns:p14="http://schemas.microsoft.com/office/powerpoint/2010/main" val="662424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262A795-6F94-4A96-B820-B9038480D048}" type="slidenum">
              <a:rPr lang="en-US" smtClean="0"/>
              <a:t>50</a:t>
            </a:fld>
            <a:endParaRPr lang="en-US" dirty="0"/>
          </a:p>
        </p:txBody>
      </p:sp>
    </p:spTree>
    <p:extLst>
      <p:ext uri="{BB962C8B-B14F-4D97-AF65-F5344CB8AC3E}">
        <p14:creationId xmlns:p14="http://schemas.microsoft.com/office/powerpoint/2010/main" val="1091334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ECA7E-3958-487F-B31C-56D3FB65E0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D77838-70A1-471C-B8DD-50A4E1CA3A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ED892B-1F8C-43EE-8754-B82E8A94618E}"/>
              </a:ext>
            </a:extLst>
          </p:cNvPr>
          <p:cNvSpPr>
            <a:spLocks noGrp="1"/>
          </p:cNvSpPr>
          <p:nvPr>
            <p:ph type="dt" sz="half" idx="10"/>
          </p:nvPr>
        </p:nvSpPr>
        <p:spPr/>
        <p:txBody>
          <a:bodyPr/>
          <a:lstStyle/>
          <a:p>
            <a:fld id="{5BC347C2-FA20-4391-9602-AFA57163C632}" type="datetime8">
              <a:rPr lang="en-US" smtClean="0"/>
              <a:t>6/27/2024 7:12 AM</a:t>
            </a:fld>
            <a:endParaRPr lang="en-US" dirty="0"/>
          </a:p>
        </p:txBody>
      </p:sp>
      <p:sp>
        <p:nvSpPr>
          <p:cNvPr id="5" name="Footer Placeholder 4">
            <a:extLst>
              <a:ext uri="{FF2B5EF4-FFF2-40B4-BE49-F238E27FC236}">
                <a16:creationId xmlns:a16="http://schemas.microsoft.com/office/drawing/2014/main" id="{BE06D8D2-8A19-4CF3-A274-AB8CCBE07CA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2ADF79C-6312-4082-91E8-A5E2C14B79F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8453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915C9-FC2A-45F0-A415-D5CE5729C0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09DF5D-CCE5-4967-A3B8-9EF4F39EB9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ADDA45-E431-4206-90ED-F6B4808336AF}"/>
              </a:ext>
            </a:extLst>
          </p:cNvPr>
          <p:cNvSpPr>
            <a:spLocks noGrp="1"/>
          </p:cNvSpPr>
          <p:nvPr>
            <p:ph type="dt" sz="half" idx="10"/>
          </p:nvPr>
        </p:nvSpPr>
        <p:spPr/>
        <p:txBody>
          <a:bodyPr/>
          <a:lstStyle/>
          <a:p>
            <a:fld id="{91668C46-73EA-4BCB-83C2-FA698C9DE3BE}" type="datetime8">
              <a:rPr lang="en-US" smtClean="0"/>
              <a:t>6/27/2024 7:12 AM</a:t>
            </a:fld>
            <a:endParaRPr lang="en-US" dirty="0"/>
          </a:p>
        </p:txBody>
      </p:sp>
      <p:sp>
        <p:nvSpPr>
          <p:cNvPr id="5" name="Footer Placeholder 4">
            <a:extLst>
              <a:ext uri="{FF2B5EF4-FFF2-40B4-BE49-F238E27FC236}">
                <a16:creationId xmlns:a16="http://schemas.microsoft.com/office/drawing/2014/main" id="{7C7807C2-AC6E-4606-A8CD-341A83780A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C9F31E5-7D3D-4C06-AE5B-EEDE204B5D7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9548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CA6DC3-D4CE-4457-B0D6-7F9D6CFAEF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D9D479-73E0-438E-BC77-52EB3A0E20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6C0D57-5918-443D-A026-4863CCAEDED2}"/>
              </a:ext>
            </a:extLst>
          </p:cNvPr>
          <p:cNvSpPr>
            <a:spLocks noGrp="1"/>
          </p:cNvSpPr>
          <p:nvPr>
            <p:ph type="dt" sz="half" idx="10"/>
          </p:nvPr>
        </p:nvSpPr>
        <p:spPr/>
        <p:txBody>
          <a:bodyPr/>
          <a:lstStyle/>
          <a:p>
            <a:fld id="{19DA1AB9-5636-4FDF-8D18-1F1831E22E7A}" type="datetime8">
              <a:rPr lang="en-US" smtClean="0"/>
              <a:t>6/27/2024 7:12 AM</a:t>
            </a:fld>
            <a:endParaRPr lang="en-US" dirty="0"/>
          </a:p>
        </p:txBody>
      </p:sp>
      <p:sp>
        <p:nvSpPr>
          <p:cNvPr id="5" name="Footer Placeholder 4">
            <a:extLst>
              <a:ext uri="{FF2B5EF4-FFF2-40B4-BE49-F238E27FC236}">
                <a16:creationId xmlns:a16="http://schemas.microsoft.com/office/drawing/2014/main" id="{2CD60F15-D40A-4885-817F-CE692A947F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26DE1D-6B32-4B5C-B27F-CF178EEE5E8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9427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5D972-6944-44A3-BDFF-7206BDE6C0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8FF19C-8CA3-4545-947C-68A654A72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9DB677-05A6-4DB6-8D7E-F274E82AB13D}"/>
              </a:ext>
            </a:extLst>
          </p:cNvPr>
          <p:cNvSpPr>
            <a:spLocks noGrp="1"/>
          </p:cNvSpPr>
          <p:nvPr>
            <p:ph type="dt" sz="half" idx="10"/>
          </p:nvPr>
        </p:nvSpPr>
        <p:spPr/>
        <p:txBody>
          <a:bodyPr/>
          <a:lstStyle/>
          <a:p>
            <a:fld id="{BD53A9F3-9DCE-4543-9F1F-BE2EF1387A7B}" type="datetime8">
              <a:rPr lang="en-US" smtClean="0"/>
              <a:t>6/27/2024 7:12 AM</a:t>
            </a:fld>
            <a:endParaRPr lang="en-US" dirty="0"/>
          </a:p>
        </p:txBody>
      </p:sp>
      <p:sp>
        <p:nvSpPr>
          <p:cNvPr id="5" name="Footer Placeholder 4">
            <a:extLst>
              <a:ext uri="{FF2B5EF4-FFF2-40B4-BE49-F238E27FC236}">
                <a16:creationId xmlns:a16="http://schemas.microsoft.com/office/drawing/2014/main" id="{8D1D9D0A-D245-4DB3-B6DB-F3723A32A0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369B0C5-339A-4D5D-AAF4-9C475059398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6965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BB66C-3E6C-4569-B783-2186FF2436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098BE9-8D98-4E8B-8A8F-E8986A67DB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35F41B-FE32-41F9-95FD-CF232D17DDC5}"/>
              </a:ext>
            </a:extLst>
          </p:cNvPr>
          <p:cNvSpPr>
            <a:spLocks noGrp="1"/>
          </p:cNvSpPr>
          <p:nvPr>
            <p:ph type="dt" sz="half" idx="10"/>
          </p:nvPr>
        </p:nvSpPr>
        <p:spPr/>
        <p:txBody>
          <a:bodyPr/>
          <a:lstStyle/>
          <a:p>
            <a:fld id="{8335EFBD-44A5-4F9F-A74D-F93E69ACF93E}" type="datetime8">
              <a:rPr lang="en-US" smtClean="0"/>
              <a:t>6/27/2024 7:12 AM</a:t>
            </a:fld>
            <a:endParaRPr lang="en-US" dirty="0"/>
          </a:p>
        </p:txBody>
      </p:sp>
      <p:sp>
        <p:nvSpPr>
          <p:cNvPr id="5" name="Footer Placeholder 4">
            <a:extLst>
              <a:ext uri="{FF2B5EF4-FFF2-40B4-BE49-F238E27FC236}">
                <a16:creationId xmlns:a16="http://schemas.microsoft.com/office/drawing/2014/main" id="{B645AAA4-2789-4F81-8101-424EA8C2EB7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FA451B4-15FB-4129-ACB8-72A5E0A42F9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50972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08D85-8652-4789-AA50-B366E1C7F8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3DD435-E161-4AA4-937F-3496AAD70E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256131-6E52-4ABF-A363-67564F67DE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553E28-79E5-4178-9DBC-6B81F1990B59}"/>
              </a:ext>
            </a:extLst>
          </p:cNvPr>
          <p:cNvSpPr>
            <a:spLocks noGrp="1"/>
          </p:cNvSpPr>
          <p:nvPr>
            <p:ph type="dt" sz="half" idx="10"/>
          </p:nvPr>
        </p:nvSpPr>
        <p:spPr/>
        <p:txBody>
          <a:bodyPr/>
          <a:lstStyle/>
          <a:p>
            <a:fld id="{909111FB-DFC6-4032-A144-367F55503336}" type="datetime8">
              <a:rPr lang="en-US" smtClean="0"/>
              <a:t>6/27/2024 7:12 AM</a:t>
            </a:fld>
            <a:endParaRPr lang="en-US" dirty="0"/>
          </a:p>
        </p:txBody>
      </p:sp>
      <p:sp>
        <p:nvSpPr>
          <p:cNvPr id="6" name="Footer Placeholder 5">
            <a:extLst>
              <a:ext uri="{FF2B5EF4-FFF2-40B4-BE49-F238E27FC236}">
                <a16:creationId xmlns:a16="http://schemas.microsoft.com/office/drawing/2014/main" id="{F5F2F406-0BA4-497B-8B02-A6DA49B6B6C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642853F-9E5C-4302-89E2-25848AB3ADA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3505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F744F-479C-4053-8755-0E585C56A8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42BCC8-39EF-496C-9CDA-2651B0E826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AA6355-71D3-438E-BE5C-ACD39BBEFF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40808F-2A7E-47F6-B5F8-C305E2CBFD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20A4A-76CB-443D-8385-D25F83628C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8EDB3C-00DF-4894-B544-0AD23BD9E815}"/>
              </a:ext>
            </a:extLst>
          </p:cNvPr>
          <p:cNvSpPr>
            <a:spLocks noGrp="1"/>
          </p:cNvSpPr>
          <p:nvPr>
            <p:ph type="dt" sz="half" idx="10"/>
          </p:nvPr>
        </p:nvSpPr>
        <p:spPr/>
        <p:txBody>
          <a:bodyPr/>
          <a:lstStyle/>
          <a:p>
            <a:fld id="{80F570C4-FABD-4DF4-AD77-FB26D9845792}" type="datetime8">
              <a:rPr lang="en-US" smtClean="0"/>
              <a:t>6/27/2024 7:12 AM</a:t>
            </a:fld>
            <a:endParaRPr lang="en-US" dirty="0"/>
          </a:p>
        </p:txBody>
      </p:sp>
      <p:sp>
        <p:nvSpPr>
          <p:cNvPr id="8" name="Footer Placeholder 7">
            <a:extLst>
              <a:ext uri="{FF2B5EF4-FFF2-40B4-BE49-F238E27FC236}">
                <a16:creationId xmlns:a16="http://schemas.microsoft.com/office/drawing/2014/main" id="{6A99ACB4-6AC4-4E7A-8B9D-856B253B06A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8C31DC1-119F-4BB3-86FD-7DA44040865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5947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BD211-3C6E-4698-B3A8-0DA607BDC4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590B7-9EC0-4A2D-911D-9374154B5DDA}"/>
              </a:ext>
            </a:extLst>
          </p:cNvPr>
          <p:cNvSpPr>
            <a:spLocks noGrp="1"/>
          </p:cNvSpPr>
          <p:nvPr>
            <p:ph type="dt" sz="half" idx="10"/>
          </p:nvPr>
        </p:nvSpPr>
        <p:spPr/>
        <p:txBody>
          <a:bodyPr/>
          <a:lstStyle/>
          <a:p>
            <a:fld id="{BC528DA7-90E1-44A4-8DA7-14CD2567BF23}" type="datetime8">
              <a:rPr lang="en-US" smtClean="0"/>
              <a:t>6/27/2024 7:12 AM</a:t>
            </a:fld>
            <a:endParaRPr lang="en-US" dirty="0"/>
          </a:p>
        </p:txBody>
      </p:sp>
      <p:sp>
        <p:nvSpPr>
          <p:cNvPr id="4" name="Footer Placeholder 3">
            <a:extLst>
              <a:ext uri="{FF2B5EF4-FFF2-40B4-BE49-F238E27FC236}">
                <a16:creationId xmlns:a16="http://schemas.microsoft.com/office/drawing/2014/main" id="{EE7F8CDD-84A8-4A95-90C2-EE1AA500AE5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540DF64-1542-4BAD-BF78-2C4CB72579A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44029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5F96B2-F560-4468-A408-3F17990E0051}"/>
              </a:ext>
            </a:extLst>
          </p:cNvPr>
          <p:cNvSpPr>
            <a:spLocks noGrp="1"/>
          </p:cNvSpPr>
          <p:nvPr>
            <p:ph type="dt" sz="half" idx="10"/>
          </p:nvPr>
        </p:nvSpPr>
        <p:spPr/>
        <p:txBody>
          <a:bodyPr/>
          <a:lstStyle/>
          <a:p>
            <a:fld id="{45E09CC8-D4F3-4166-9447-07AD56F78E31}" type="datetime8">
              <a:rPr lang="en-US" smtClean="0"/>
              <a:t>6/27/2024 7:12 AM</a:t>
            </a:fld>
            <a:endParaRPr lang="en-US" dirty="0"/>
          </a:p>
        </p:txBody>
      </p:sp>
      <p:sp>
        <p:nvSpPr>
          <p:cNvPr id="3" name="Footer Placeholder 2">
            <a:extLst>
              <a:ext uri="{FF2B5EF4-FFF2-40B4-BE49-F238E27FC236}">
                <a16:creationId xmlns:a16="http://schemas.microsoft.com/office/drawing/2014/main" id="{B4FAA3FA-C45F-432A-8C19-5ABD466FE8E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553DB69-C553-4228-8657-10E91E6BEFA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3422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40570-B18C-4F41-B797-55C5F3D5E7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900485-F41D-4E2B-A4F4-E313089F67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9BF1EE-74B6-41C9-904E-220C3890BE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2D977A-CAFB-4581-AD51-D4A4984F0EBB}"/>
              </a:ext>
            </a:extLst>
          </p:cNvPr>
          <p:cNvSpPr>
            <a:spLocks noGrp="1"/>
          </p:cNvSpPr>
          <p:nvPr>
            <p:ph type="dt" sz="half" idx="10"/>
          </p:nvPr>
        </p:nvSpPr>
        <p:spPr/>
        <p:txBody>
          <a:bodyPr/>
          <a:lstStyle/>
          <a:p>
            <a:fld id="{6EE838D3-3EAA-4157-B317-F7DAA2145583}" type="datetime8">
              <a:rPr lang="en-US" smtClean="0"/>
              <a:t>6/27/2024 7:12 AM</a:t>
            </a:fld>
            <a:endParaRPr lang="en-US" dirty="0"/>
          </a:p>
        </p:txBody>
      </p:sp>
      <p:sp>
        <p:nvSpPr>
          <p:cNvPr id="6" name="Footer Placeholder 5">
            <a:extLst>
              <a:ext uri="{FF2B5EF4-FFF2-40B4-BE49-F238E27FC236}">
                <a16:creationId xmlns:a16="http://schemas.microsoft.com/office/drawing/2014/main" id="{67644F66-3E6C-48E9-B801-A992E21C3D8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9357D42-E3B1-436F-AE48-3C05A00CAFF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3031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39F49-37B5-48A0-9CBD-85AAAFE9C4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FED206-B76A-4419-9C5F-FD670F8FCD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4C2D90-3E38-4141-8620-5F8829FE57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7C8012-50D8-4481-B66D-B34A4CE4E00E}"/>
              </a:ext>
            </a:extLst>
          </p:cNvPr>
          <p:cNvSpPr>
            <a:spLocks noGrp="1"/>
          </p:cNvSpPr>
          <p:nvPr>
            <p:ph type="dt" sz="half" idx="10"/>
          </p:nvPr>
        </p:nvSpPr>
        <p:spPr/>
        <p:txBody>
          <a:bodyPr/>
          <a:lstStyle/>
          <a:p>
            <a:fld id="{3E5406BB-5A4E-4BF0-92B8-E34AC631FF5D}" type="datetime8">
              <a:rPr lang="en-US" smtClean="0"/>
              <a:t>6/27/2024 7:12 AM</a:t>
            </a:fld>
            <a:endParaRPr lang="en-US" dirty="0"/>
          </a:p>
        </p:txBody>
      </p:sp>
      <p:sp>
        <p:nvSpPr>
          <p:cNvPr id="6" name="Footer Placeholder 5">
            <a:extLst>
              <a:ext uri="{FF2B5EF4-FFF2-40B4-BE49-F238E27FC236}">
                <a16:creationId xmlns:a16="http://schemas.microsoft.com/office/drawing/2014/main" id="{AC9CA540-65CF-44B7-87EC-3A020CBA0FB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844E1B1-684F-4CA7-A878-9BCFC2B84A8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4673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E75A4E-E88C-4FC2-8242-3E1375868F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DA0F6E-8207-4EBE-AE84-80CA699CAB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55776F-A5D9-4DAF-82AA-734F17E3FD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10F5C2-A22A-42F5-A3A7-2B6A6B51B4FE}" type="datetime8">
              <a:rPr lang="en-US" smtClean="0"/>
              <a:t>6/27/2024 7:12 AM</a:t>
            </a:fld>
            <a:endParaRPr lang="en-US" dirty="0"/>
          </a:p>
        </p:txBody>
      </p:sp>
      <p:sp>
        <p:nvSpPr>
          <p:cNvPr id="5" name="Footer Placeholder 4">
            <a:extLst>
              <a:ext uri="{FF2B5EF4-FFF2-40B4-BE49-F238E27FC236}">
                <a16:creationId xmlns:a16="http://schemas.microsoft.com/office/drawing/2014/main" id="{1E5BE014-00A1-4FA0-8392-2DA71E1C0E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EDEEE7-12F1-4B52-A2A2-4141CA4648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412429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F489-B701-4C74-9747-27C8656A89CC}"/>
              </a:ext>
            </a:extLst>
          </p:cNvPr>
          <p:cNvSpPr>
            <a:spLocks noGrp="1"/>
          </p:cNvSpPr>
          <p:nvPr>
            <p:ph type="ctrTitle"/>
          </p:nvPr>
        </p:nvSpPr>
        <p:spPr>
          <a:xfrm>
            <a:off x="197707" y="453224"/>
            <a:ext cx="4611077" cy="5903126"/>
          </a:xfrm>
        </p:spPr>
        <p:txBody>
          <a:bodyPr vert="horz" lIns="91440" tIns="45720" rIns="91440" bIns="45720" rtlCol="0" anchor="ctr">
            <a:normAutofit/>
          </a:bodyPr>
          <a:lstStyle/>
          <a:p>
            <a:pPr algn="l"/>
            <a:r>
              <a:rPr lang="en-US" sz="4800" kern="1200" cap="none" dirty="0">
                <a:solidFill>
                  <a:schemeClr val="tx1"/>
                </a:solidFill>
                <a:latin typeface="Amasis MT Pro Black" panose="02040A04050005020304" pitchFamily="18" charset="0"/>
              </a:rPr>
              <a:t>Owner-occupied dwellings and imputed rent with Hedonic Regression</a:t>
            </a:r>
          </a:p>
        </p:txBody>
      </p:sp>
      <p:sp>
        <p:nvSpPr>
          <p:cNvPr id="20"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D699F35-1401-4ECD-9F96-7017DB9FA104}"/>
              </a:ext>
            </a:extLst>
          </p:cNvPr>
          <p:cNvSpPr>
            <a:spLocks noGrp="1"/>
          </p:cNvSpPr>
          <p:nvPr>
            <p:ph type="subTitle" idx="1"/>
          </p:nvPr>
        </p:nvSpPr>
        <p:spPr>
          <a:xfrm>
            <a:off x="5845573" y="1353146"/>
            <a:ext cx="6005767" cy="3837418"/>
          </a:xfrm>
        </p:spPr>
        <p:txBody>
          <a:bodyPr vert="horz" lIns="91440" tIns="45720" rIns="91440" bIns="45720" rtlCol="0" anchor="ctr">
            <a:normAutofit/>
          </a:bodyPr>
          <a:lstStyle/>
          <a:p>
            <a:pPr>
              <a:lnSpc>
                <a:spcPct val="120000"/>
              </a:lnSpc>
            </a:pPr>
            <a:r>
              <a:rPr lang="en-US" sz="3600" dirty="0" err="1">
                <a:solidFill>
                  <a:schemeClr val="bg1"/>
                </a:solidFill>
                <a:latin typeface="Amasis MT Pro" panose="02040504050005020304" pitchFamily="18" charset="0"/>
                <a:cs typeface="Times New Roman" panose="02020603050405020304" pitchFamily="18" charset="0"/>
              </a:rPr>
              <a:t>Asadh</a:t>
            </a:r>
            <a:r>
              <a:rPr lang="en-US" sz="3600" dirty="0">
                <a:solidFill>
                  <a:schemeClr val="bg1"/>
                </a:solidFill>
                <a:latin typeface="Amasis MT Pro" panose="02040504050005020304" pitchFamily="18" charset="0"/>
                <a:cs typeface="Times New Roman" panose="02020603050405020304" pitchFamily="18" charset="0"/>
              </a:rPr>
              <a:t> 13-14, 2081</a:t>
            </a:r>
          </a:p>
          <a:p>
            <a:pPr algn="l"/>
            <a:endParaRPr lang="en-US" sz="3200" b="1" dirty="0">
              <a:solidFill>
                <a:schemeClr val="bg1"/>
              </a:solidFill>
              <a:latin typeface="Amasis MT Pro" panose="02040504050005020304" pitchFamily="18" charset="0"/>
              <a:cs typeface="Times New Roman" panose="02020603050405020304" pitchFamily="18" charset="0"/>
            </a:endParaRPr>
          </a:p>
          <a:p>
            <a:r>
              <a:rPr lang="en-US" sz="3200" b="1" dirty="0">
                <a:solidFill>
                  <a:schemeClr val="bg1"/>
                </a:solidFill>
                <a:latin typeface="Amasis MT Pro" panose="02040504050005020304" pitchFamily="18" charset="0"/>
                <a:cs typeface="Times New Roman" panose="02020603050405020304" pitchFamily="18" charset="0"/>
              </a:rPr>
              <a:t>Dr. Anil Shrestha</a:t>
            </a:r>
          </a:p>
          <a:p>
            <a:r>
              <a:rPr lang="en-US" sz="3200" dirty="0">
                <a:solidFill>
                  <a:schemeClr val="bg1"/>
                </a:solidFill>
                <a:latin typeface="Amasis MT Pro" panose="02040504050005020304" pitchFamily="18" charset="0"/>
                <a:cs typeface="Times New Roman" panose="02020603050405020304" pitchFamily="18" charset="0"/>
              </a:rPr>
              <a:t>Undersecretary (Account)</a:t>
            </a:r>
          </a:p>
          <a:p>
            <a:r>
              <a:rPr lang="en-US" sz="3200" dirty="0">
                <a:solidFill>
                  <a:schemeClr val="bg1"/>
                </a:solidFill>
                <a:latin typeface="Amasis MT Pro" panose="02040504050005020304" pitchFamily="18" charset="0"/>
                <a:cs typeface="Times New Roman" panose="02020603050405020304" pitchFamily="18" charset="0"/>
              </a:rPr>
              <a:t>Financial Administration Section</a:t>
            </a:r>
          </a:p>
          <a:p>
            <a:r>
              <a:rPr lang="en-US" sz="3200" dirty="0">
                <a:solidFill>
                  <a:schemeClr val="bg1"/>
                </a:solidFill>
                <a:latin typeface="Amasis MT Pro" panose="02040504050005020304" pitchFamily="18" charset="0"/>
                <a:cs typeface="Times New Roman" panose="02020603050405020304" pitchFamily="18" charset="0"/>
              </a:rPr>
              <a:t>National Statistics Office</a:t>
            </a:r>
          </a:p>
        </p:txBody>
      </p:sp>
      <p:sp>
        <p:nvSpPr>
          <p:cNvPr id="5" name="Slide Number Placeholder 4">
            <a:extLst>
              <a:ext uri="{FF2B5EF4-FFF2-40B4-BE49-F238E27FC236}">
                <a16:creationId xmlns:a16="http://schemas.microsoft.com/office/drawing/2014/main" id="{E7CD292D-6465-7E5C-13F4-A95457A01F2E}"/>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61690671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3BBC694-AD96-6734-152E-0AAF927004A3}"/>
              </a:ext>
            </a:extLst>
          </p:cNvPr>
          <p:cNvPicPr>
            <a:picLocks noChangeAspect="1"/>
          </p:cNvPicPr>
          <p:nvPr/>
        </p:nvPicPr>
        <p:blipFill>
          <a:blip r:embed="rId2"/>
          <a:stretch>
            <a:fillRect/>
          </a:stretch>
        </p:blipFill>
        <p:spPr>
          <a:xfrm>
            <a:off x="1461440" y="1229703"/>
            <a:ext cx="9269119" cy="4820323"/>
          </a:xfrm>
          <a:prstGeom prst="rect">
            <a:avLst/>
          </a:prstGeom>
        </p:spPr>
      </p:pic>
      <p:sp>
        <p:nvSpPr>
          <p:cNvPr id="4" name="Date Placeholder 3">
            <a:extLst>
              <a:ext uri="{FF2B5EF4-FFF2-40B4-BE49-F238E27FC236}">
                <a16:creationId xmlns:a16="http://schemas.microsoft.com/office/drawing/2014/main" id="{DEAD231E-FCED-D2B8-D422-7D05FAA5442C}"/>
              </a:ext>
            </a:extLst>
          </p:cNvPr>
          <p:cNvSpPr>
            <a:spLocks noGrp="1"/>
          </p:cNvSpPr>
          <p:nvPr>
            <p:ph type="dt" sz="half" idx="10"/>
          </p:nvPr>
        </p:nvSpPr>
        <p:spPr/>
        <p:txBody>
          <a:bodyPr/>
          <a:lstStyle/>
          <a:p>
            <a:fld id="{BD53A9F3-9DCE-4543-9F1F-BE2EF1387A7B}" type="datetime8">
              <a:rPr lang="en-US" smtClean="0"/>
              <a:t>6/27/2024 7:12 AM</a:t>
            </a:fld>
            <a:endParaRPr lang="en-US" dirty="0"/>
          </a:p>
        </p:txBody>
      </p:sp>
      <p:sp>
        <p:nvSpPr>
          <p:cNvPr id="5" name="Slide Number Placeholder 4">
            <a:extLst>
              <a:ext uri="{FF2B5EF4-FFF2-40B4-BE49-F238E27FC236}">
                <a16:creationId xmlns:a16="http://schemas.microsoft.com/office/drawing/2014/main" id="{4D6907F0-6BCA-F950-670A-100B27318911}"/>
              </a:ext>
            </a:extLst>
          </p:cNvPr>
          <p:cNvSpPr>
            <a:spLocks noGrp="1"/>
          </p:cNvSpPr>
          <p:nvPr>
            <p:ph type="sldNum" sz="quarter" idx="12"/>
          </p:nvPr>
        </p:nvSpPr>
        <p:spPr/>
        <p:txBody>
          <a:bodyPr/>
          <a:lstStyle/>
          <a:p>
            <a:fld id="{6D22F896-40B5-4ADD-8801-0D06FADFA095}" type="slidenum">
              <a:rPr lang="en-US" smtClean="0"/>
              <a:t>10</a:t>
            </a:fld>
            <a:endParaRPr lang="en-US" dirty="0"/>
          </a:p>
        </p:txBody>
      </p:sp>
      <p:sp>
        <p:nvSpPr>
          <p:cNvPr id="9" name="Title 1">
            <a:extLst>
              <a:ext uri="{FF2B5EF4-FFF2-40B4-BE49-F238E27FC236}">
                <a16:creationId xmlns:a16="http://schemas.microsoft.com/office/drawing/2014/main" id="{FF445E66-88DF-5EEE-0A9C-677617613F34}"/>
              </a:ext>
            </a:extLst>
          </p:cNvPr>
          <p:cNvSpPr>
            <a:spLocks noGrp="1"/>
          </p:cNvSpPr>
          <p:nvPr>
            <p:ph type="title"/>
          </p:nvPr>
        </p:nvSpPr>
        <p:spPr>
          <a:xfrm>
            <a:off x="838200" y="483303"/>
            <a:ext cx="10515600" cy="722270"/>
          </a:xfrm>
        </p:spPr>
        <p:txBody>
          <a:bodyPr/>
          <a:lstStyle/>
          <a:p>
            <a:r>
              <a:rPr lang="en-US" dirty="0">
                <a:latin typeface="Amasis MT Pro Black" panose="02040A04050005020304" pitchFamily="18" charset="0"/>
              </a:rPr>
              <a:t>Coefficient and its interpretation</a:t>
            </a:r>
          </a:p>
        </p:txBody>
      </p:sp>
      <p:sp>
        <p:nvSpPr>
          <p:cNvPr id="12" name="Rectangle 11">
            <a:extLst>
              <a:ext uri="{FF2B5EF4-FFF2-40B4-BE49-F238E27FC236}">
                <a16:creationId xmlns:a16="http://schemas.microsoft.com/office/drawing/2014/main" id="{968E2923-49E3-45F5-E433-8C3E2D9E44C1}"/>
              </a:ext>
            </a:extLst>
          </p:cNvPr>
          <p:cNvSpPr/>
          <p:nvPr/>
        </p:nvSpPr>
        <p:spPr>
          <a:xfrm>
            <a:off x="3675528" y="4601640"/>
            <a:ext cx="793377" cy="1189704"/>
          </a:xfrm>
          <a:prstGeom prst="rect">
            <a:avLst/>
          </a:prstGeom>
          <a:noFill/>
          <a:ln w="38100">
            <a:solidFill>
              <a:srgbClr val="FF0000"/>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581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23234F9-4707-F6C8-6602-91B0F9F9F5EE}"/>
              </a:ext>
            </a:extLst>
          </p:cNvPr>
          <p:cNvSpPr>
            <a:spLocks noGrp="1"/>
          </p:cNvSpPr>
          <p:nvPr>
            <p:ph type="dt" sz="half" idx="10"/>
          </p:nvPr>
        </p:nvSpPr>
        <p:spPr/>
        <p:txBody>
          <a:bodyPr/>
          <a:lstStyle/>
          <a:p>
            <a:fld id="{BD53A9F3-9DCE-4543-9F1F-BE2EF1387A7B}" type="datetime8">
              <a:rPr lang="en-US" smtClean="0"/>
              <a:t>6/27/2024 7:12 AM</a:t>
            </a:fld>
            <a:endParaRPr lang="en-US" dirty="0"/>
          </a:p>
        </p:txBody>
      </p:sp>
      <p:sp>
        <p:nvSpPr>
          <p:cNvPr id="5" name="Slide Number Placeholder 4">
            <a:extLst>
              <a:ext uri="{FF2B5EF4-FFF2-40B4-BE49-F238E27FC236}">
                <a16:creationId xmlns:a16="http://schemas.microsoft.com/office/drawing/2014/main" id="{B03AF316-BDF4-A5DA-FDD6-1F457DD807CE}"/>
              </a:ext>
            </a:extLst>
          </p:cNvPr>
          <p:cNvSpPr>
            <a:spLocks noGrp="1"/>
          </p:cNvSpPr>
          <p:nvPr>
            <p:ph type="sldNum" sz="quarter" idx="12"/>
          </p:nvPr>
        </p:nvSpPr>
        <p:spPr/>
        <p:txBody>
          <a:bodyPr/>
          <a:lstStyle/>
          <a:p>
            <a:fld id="{6D22F896-40B5-4ADD-8801-0D06FADFA095}" type="slidenum">
              <a:rPr lang="en-US" smtClean="0"/>
              <a:t>11</a:t>
            </a:fld>
            <a:endParaRPr lang="en-US" dirty="0"/>
          </a:p>
        </p:txBody>
      </p:sp>
      <p:sp>
        <p:nvSpPr>
          <p:cNvPr id="8" name="Title 1">
            <a:extLst>
              <a:ext uri="{FF2B5EF4-FFF2-40B4-BE49-F238E27FC236}">
                <a16:creationId xmlns:a16="http://schemas.microsoft.com/office/drawing/2014/main" id="{0616A471-E2F1-3B21-B3D4-64D0E85119F7}"/>
              </a:ext>
            </a:extLst>
          </p:cNvPr>
          <p:cNvSpPr>
            <a:spLocks noGrp="1"/>
          </p:cNvSpPr>
          <p:nvPr>
            <p:ph type="title"/>
          </p:nvPr>
        </p:nvSpPr>
        <p:spPr>
          <a:xfrm>
            <a:off x="838200" y="365126"/>
            <a:ext cx="10515600" cy="1051298"/>
          </a:xfrm>
        </p:spPr>
        <p:txBody>
          <a:bodyPr>
            <a:normAutofit fontScale="90000"/>
          </a:bodyPr>
          <a:lstStyle/>
          <a:p>
            <a:r>
              <a:rPr lang="en-US" dirty="0">
                <a:latin typeface="Amasis MT Pro Black" panose="02040A04050005020304" pitchFamily="18" charset="0"/>
              </a:rPr>
              <a:t>What if price for the house no 4 changed to 120,000</a:t>
            </a:r>
          </a:p>
        </p:txBody>
      </p:sp>
      <p:pic>
        <p:nvPicPr>
          <p:cNvPr id="3" name="Picture 2">
            <a:extLst>
              <a:ext uri="{FF2B5EF4-FFF2-40B4-BE49-F238E27FC236}">
                <a16:creationId xmlns:a16="http://schemas.microsoft.com/office/drawing/2014/main" id="{030BA965-9C64-5B02-EBD2-3DF96C3726F7}"/>
              </a:ext>
            </a:extLst>
          </p:cNvPr>
          <p:cNvPicPr>
            <a:picLocks noChangeAspect="1"/>
          </p:cNvPicPr>
          <p:nvPr/>
        </p:nvPicPr>
        <p:blipFill>
          <a:blip r:embed="rId2"/>
          <a:stretch>
            <a:fillRect/>
          </a:stretch>
        </p:blipFill>
        <p:spPr>
          <a:xfrm>
            <a:off x="939551" y="1724749"/>
            <a:ext cx="10312897" cy="3408501"/>
          </a:xfrm>
          <a:prstGeom prst="rect">
            <a:avLst/>
          </a:prstGeom>
        </p:spPr>
      </p:pic>
    </p:spTree>
    <p:extLst>
      <p:ext uri="{BB962C8B-B14F-4D97-AF65-F5344CB8AC3E}">
        <p14:creationId xmlns:p14="http://schemas.microsoft.com/office/powerpoint/2010/main" val="3608233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EAD231E-FCED-D2B8-D422-7D05FAA5442C}"/>
              </a:ext>
            </a:extLst>
          </p:cNvPr>
          <p:cNvSpPr>
            <a:spLocks noGrp="1"/>
          </p:cNvSpPr>
          <p:nvPr>
            <p:ph type="dt" sz="half" idx="10"/>
          </p:nvPr>
        </p:nvSpPr>
        <p:spPr/>
        <p:txBody>
          <a:bodyPr/>
          <a:lstStyle/>
          <a:p>
            <a:fld id="{BD53A9F3-9DCE-4543-9F1F-BE2EF1387A7B}" type="datetime8">
              <a:rPr lang="en-US" smtClean="0"/>
              <a:t>6/27/2024 7:12 AM</a:t>
            </a:fld>
            <a:endParaRPr lang="en-US" dirty="0"/>
          </a:p>
        </p:txBody>
      </p:sp>
      <p:sp>
        <p:nvSpPr>
          <p:cNvPr id="5" name="Slide Number Placeholder 4">
            <a:extLst>
              <a:ext uri="{FF2B5EF4-FFF2-40B4-BE49-F238E27FC236}">
                <a16:creationId xmlns:a16="http://schemas.microsoft.com/office/drawing/2014/main" id="{4D6907F0-6BCA-F950-670A-100B27318911}"/>
              </a:ext>
            </a:extLst>
          </p:cNvPr>
          <p:cNvSpPr>
            <a:spLocks noGrp="1"/>
          </p:cNvSpPr>
          <p:nvPr>
            <p:ph type="sldNum" sz="quarter" idx="12"/>
          </p:nvPr>
        </p:nvSpPr>
        <p:spPr/>
        <p:txBody>
          <a:bodyPr/>
          <a:lstStyle/>
          <a:p>
            <a:fld id="{6D22F896-40B5-4ADD-8801-0D06FADFA095}" type="slidenum">
              <a:rPr lang="en-US" smtClean="0"/>
              <a:t>12</a:t>
            </a:fld>
            <a:endParaRPr lang="en-US" dirty="0"/>
          </a:p>
        </p:txBody>
      </p:sp>
      <p:pic>
        <p:nvPicPr>
          <p:cNvPr id="7" name="Picture 6">
            <a:extLst>
              <a:ext uri="{FF2B5EF4-FFF2-40B4-BE49-F238E27FC236}">
                <a16:creationId xmlns:a16="http://schemas.microsoft.com/office/drawing/2014/main" id="{1DFA4D3B-F129-11C6-90B4-31A1DB2E4945}"/>
              </a:ext>
            </a:extLst>
          </p:cNvPr>
          <p:cNvPicPr>
            <a:picLocks noChangeAspect="1"/>
          </p:cNvPicPr>
          <p:nvPr/>
        </p:nvPicPr>
        <p:blipFill rotWithShape="1">
          <a:blip r:embed="rId2"/>
          <a:srcRect l="1121"/>
          <a:stretch/>
        </p:blipFill>
        <p:spPr>
          <a:xfrm>
            <a:off x="1461607" y="1023602"/>
            <a:ext cx="9268786" cy="4810796"/>
          </a:xfrm>
          <a:prstGeom prst="rect">
            <a:avLst/>
          </a:prstGeom>
        </p:spPr>
      </p:pic>
      <p:sp>
        <p:nvSpPr>
          <p:cNvPr id="10" name="Oval 9">
            <a:extLst>
              <a:ext uri="{FF2B5EF4-FFF2-40B4-BE49-F238E27FC236}">
                <a16:creationId xmlns:a16="http://schemas.microsoft.com/office/drawing/2014/main" id="{A11C529D-6777-F8E2-0EFF-A6D2F9481E04}"/>
              </a:ext>
            </a:extLst>
          </p:cNvPr>
          <p:cNvSpPr/>
          <p:nvPr/>
        </p:nvSpPr>
        <p:spPr>
          <a:xfrm>
            <a:off x="3687097" y="4925961"/>
            <a:ext cx="816077" cy="344129"/>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0253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dirty="0">
                <a:solidFill>
                  <a:schemeClr val="bg1">
                    <a:lumMod val="95000"/>
                    <a:lumOff val="5000"/>
                  </a:schemeClr>
                </a:solidFill>
                <a:latin typeface="Amasis MT Pro Black" panose="02040A04050005020304" pitchFamily="18" charset="0"/>
              </a:rPr>
              <a:t>Designing Hedonic pricing model</a:t>
            </a:r>
          </a:p>
        </p:txBody>
      </p:sp>
      <p:sp>
        <p:nvSpPr>
          <p:cNvPr id="3" name="Date Placeholder 2">
            <a:extLst>
              <a:ext uri="{FF2B5EF4-FFF2-40B4-BE49-F238E27FC236}">
                <a16:creationId xmlns:a16="http://schemas.microsoft.com/office/drawing/2014/main" id="{9586F742-E910-5E48-06F6-8A86DEC68F0C}"/>
              </a:ext>
            </a:extLst>
          </p:cNvPr>
          <p:cNvSpPr>
            <a:spLocks noGrp="1"/>
          </p:cNvSpPr>
          <p:nvPr>
            <p:ph type="dt" sz="half" idx="10"/>
          </p:nvPr>
        </p:nvSpPr>
        <p:spPr/>
        <p:txBody>
          <a:bodyPr/>
          <a:lstStyle/>
          <a:p>
            <a:fld id="{121A92AE-D6FC-4EA3-AB09-8AEC31FD403C}" type="datetime8">
              <a:rPr lang="en-US" smtClean="0"/>
              <a:t>6/27/2024 7:12 AM</a:t>
            </a:fld>
            <a:endParaRPr lang="en-US" dirty="0"/>
          </a:p>
        </p:txBody>
      </p:sp>
      <p:sp>
        <p:nvSpPr>
          <p:cNvPr id="4" name="Slide Number Placeholder 3">
            <a:extLst>
              <a:ext uri="{FF2B5EF4-FFF2-40B4-BE49-F238E27FC236}">
                <a16:creationId xmlns:a16="http://schemas.microsoft.com/office/drawing/2014/main" id="{CCE4DEE3-0397-7174-F06F-67750C28D1CA}"/>
              </a:ext>
            </a:extLst>
          </p:cNvPr>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299699381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8B490-BCF0-4C36-80D5-86B59D568E72}"/>
              </a:ext>
            </a:extLst>
          </p:cNvPr>
          <p:cNvSpPr>
            <a:spLocks noGrp="1"/>
          </p:cNvSpPr>
          <p:nvPr>
            <p:ph type="title"/>
          </p:nvPr>
        </p:nvSpPr>
        <p:spPr>
          <a:xfrm>
            <a:off x="838200" y="365126"/>
            <a:ext cx="10515600" cy="722270"/>
          </a:xfrm>
        </p:spPr>
        <p:txBody>
          <a:bodyPr/>
          <a:lstStyle/>
          <a:p>
            <a:r>
              <a:rPr lang="en-US" dirty="0">
                <a:latin typeface="Amasis MT Pro Black" panose="02040A04050005020304" pitchFamily="18" charset="0"/>
              </a:rPr>
              <a:t>1. Variables selection</a:t>
            </a:r>
          </a:p>
        </p:txBody>
      </p:sp>
      <p:sp>
        <p:nvSpPr>
          <p:cNvPr id="45" name="Content Placeholder 2">
            <a:extLst>
              <a:ext uri="{FF2B5EF4-FFF2-40B4-BE49-F238E27FC236}">
                <a16:creationId xmlns:a16="http://schemas.microsoft.com/office/drawing/2014/main" id="{2BC40948-B7E2-46A0-B125-C6CB1A282CAD}"/>
              </a:ext>
            </a:extLst>
          </p:cNvPr>
          <p:cNvSpPr>
            <a:spLocks noGrp="1"/>
          </p:cNvSpPr>
          <p:nvPr>
            <p:ph idx="1"/>
          </p:nvPr>
        </p:nvSpPr>
        <p:spPr>
          <a:xfrm>
            <a:off x="838200" y="1253330"/>
            <a:ext cx="10515600" cy="5103020"/>
          </a:xfrm>
        </p:spPr>
        <p:txBody>
          <a:bodyPr>
            <a:normAutofit/>
          </a:bodyPr>
          <a:lstStyle/>
          <a:p>
            <a:r>
              <a:rPr lang="en-US" dirty="0">
                <a:solidFill>
                  <a:srgbClr val="374151"/>
                </a:solidFill>
                <a:latin typeface="Amasis MT Pro" panose="02040504050005020304" pitchFamily="18" charset="0"/>
              </a:rPr>
              <a:t>Potential variables are identified based on recent literatures, theories, availability of data.</a:t>
            </a:r>
          </a:p>
          <a:p>
            <a:r>
              <a:rPr lang="en-US" dirty="0">
                <a:solidFill>
                  <a:srgbClr val="374151"/>
                </a:solidFill>
                <a:latin typeface="Amasis MT Pro" panose="02040504050005020304" pitchFamily="18" charset="0"/>
              </a:rPr>
              <a:t>Visualizing dependent and independent variables to identify a relationship between them.</a:t>
            </a:r>
          </a:p>
          <a:p>
            <a:pPr marL="0" indent="0">
              <a:buNone/>
            </a:pPr>
            <a:endParaRPr lang="en-US" dirty="0">
              <a:solidFill>
                <a:srgbClr val="374151"/>
              </a:solidFill>
              <a:latin typeface="Amasis MT Pro" panose="02040504050005020304" pitchFamily="18" charset="0"/>
            </a:endParaRPr>
          </a:p>
          <a:p>
            <a:pPr marL="0" indent="0">
              <a:buNone/>
            </a:pPr>
            <a:r>
              <a:rPr lang="en-US" dirty="0">
                <a:solidFill>
                  <a:srgbClr val="374151"/>
                </a:solidFill>
                <a:latin typeface="Amasis MT Pro" panose="02040504050005020304" pitchFamily="18" charset="0"/>
              </a:rPr>
              <a:t>Let’s use (</a:t>
            </a:r>
            <a:r>
              <a:rPr lang="en-US" dirty="0" err="1">
                <a:solidFill>
                  <a:srgbClr val="374151"/>
                </a:solidFill>
                <a:latin typeface="Amasis MT Pro" panose="02040504050005020304" pitchFamily="18" charset="0"/>
              </a:rPr>
              <a:t>KIELMC.dta</a:t>
            </a:r>
            <a:r>
              <a:rPr lang="en-US" dirty="0">
                <a:solidFill>
                  <a:srgbClr val="374151"/>
                </a:solidFill>
                <a:latin typeface="Amasis MT Pro" panose="02040504050005020304" pitchFamily="18" charset="0"/>
              </a:rPr>
              <a:t>) dataset from the following paper:</a:t>
            </a:r>
          </a:p>
          <a:p>
            <a:pPr marL="0" indent="0">
              <a:buNone/>
            </a:pPr>
            <a:r>
              <a:rPr lang="en-US" i="1" dirty="0">
                <a:solidFill>
                  <a:srgbClr val="374151"/>
                </a:solidFill>
                <a:latin typeface="Amasis MT Pro" panose="02040504050005020304" pitchFamily="18" charset="0"/>
              </a:rPr>
              <a:t>Wooldridge Source: K.A. Kiel and K.T. McClain (1995), “House Prices During Siting Decision Stages: The Case of an Incinerator from Rumor Through Operation,” Journal of Environmental Economics and Management 28, 241-255.</a:t>
            </a:r>
          </a:p>
          <a:p>
            <a:pPr marL="0" indent="0">
              <a:buNone/>
            </a:pPr>
            <a:endParaRPr lang="en-US" dirty="0">
              <a:solidFill>
                <a:srgbClr val="374151"/>
              </a:solidFill>
              <a:latin typeface="Amasis MT Pro" panose="02040504050005020304" pitchFamily="18" charset="0"/>
            </a:endParaRPr>
          </a:p>
        </p:txBody>
      </p:sp>
      <p:sp>
        <p:nvSpPr>
          <p:cNvPr id="3" name="Date Placeholder 2">
            <a:extLst>
              <a:ext uri="{FF2B5EF4-FFF2-40B4-BE49-F238E27FC236}">
                <a16:creationId xmlns:a16="http://schemas.microsoft.com/office/drawing/2014/main" id="{2B7CE719-CBCD-333E-8FC3-B960F1FB758D}"/>
              </a:ext>
            </a:extLst>
          </p:cNvPr>
          <p:cNvSpPr>
            <a:spLocks noGrp="1"/>
          </p:cNvSpPr>
          <p:nvPr>
            <p:ph type="dt" sz="half" idx="10"/>
          </p:nvPr>
        </p:nvSpPr>
        <p:spPr/>
        <p:txBody>
          <a:bodyPr/>
          <a:lstStyle/>
          <a:p>
            <a:fld id="{A8AD868F-8409-4F04-87B4-D0383043B754}" type="datetime8">
              <a:rPr lang="en-US" smtClean="0"/>
              <a:t>6/27/2024 7:12 AM</a:t>
            </a:fld>
            <a:endParaRPr lang="en-US" dirty="0"/>
          </a:p>
        </p:txBody>
      </p:sp>
      <p:sp>
        <p:nvSpPr>
          <p:cNvPr id="4" name="Slide Number Placeholder 3">
            <a:extLst>
              <a:ext uri="{FF2B5EF4-FFF2-40B4-BE49-F238E27FC236}">
                <a16:creationId xmlns:a16="http://schemas.microsoft.com/office/drawing/2014/main" id="{C85C919E-920D-ABA8-C512-F7D55D8B3B85}"/>
              </a:ext>
            </a:extLst>
          </p:cNvPr>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3241603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ontent Placeholder 2">
            <a:extLst>
              <a:ext uri="{FF2B5EF4-FFF2-40B4-BE49-F238E27FC236}">
                <a16:creationId xmlns:a16="http://schemas.microsoft.com/office/drawing/2014/main" id="{2BC40948-B7E2-46A0-B125-C6CB1A282CAD}"/>
              </a:ext>
            </a:extLst>
          </p:cNvPr>
          <p:cNvSpPr>
            <a:spLocks noGrp="1"/>
          </p:cNvSpPr>
          <p:nvPr>
            <p:ph idx="1"/>
          </p:nvPr>
        </p:nvSpPr>
        <p:spPr>
          <a:xfrm>
            <a:off x="838200" y="448574"/>
            <a:ext cx="10515600" cy="5907776"/>
          </a:xfrm>
        </p:spPr>
        <p:txBody>
          <a:bodyPr>
            <a:normAutofit/>
          </a:bodyPr>
          <a:lstStyle/>
          <a:p>
            <a:r>
              <a:rPr lang="en-US" dirty="0">
                <a:solidFill>
                  <a:srgbClr val="374151"/>
                </a:solidFill>
                <a:latin typeface="Amasis MT Pro" panose="02040504050005020304" pitchFamily="18" charset="0"/>
              </a:rPr>
              <a:t>From </a:t>
            </a:r>
            <a:r>
              <a:rPr lang="en-US" dirty="0" err="1">
                <a:solidFill>
                  <a:srgbClr val="374151"/>
                </a:solidFill>
                <a:latin typeface="Amasis MT Pro" panose="02040504050005020304" pitchFamily="18" charset="0"/>
              </a:rPr>
              <a:t>KIELMC.dta</a:t>
            </a:r>
            <a:r>
              <a:rPr lang="en-US" dirty="0">
                <a:solidFill>
                  <a:srgbClr val="374151"/>
                </a:solidFill>
                <a:latin typeface="Amasis MT Pro" panose="02040504050005020304" pitchFamily="18" charset="0"/>
              </a:rPr>
              <a:t>, we consider the following variables</a:t>
            </a:r>
          </a:p>
          <a:p>
            <a:pPr marL="0" indent="0">
              <a:buNone/>
            </a:pPr>
            <a:r>
              <a:rPr lang="en-US" b="1" dirty="0">
                <a:solidFill>
                  <a:srgbClr val="374151"/>
                </a:solidFill>
                <a:latin typeface="Amasis MT Pro" panose="02040504050005020304" pitchFamily="18" charset="0"/>
              </a:rPr>
              <a:t>year: </a:t>
            </a:r>
            <a:r>
              <a:rPr lang="en-US" dirty="0">
                <a:solidFill>
                  <a:srgbClr val="374151"/>
                </a:solidFill>
                <a:latin typeface="Amasis MT Pro" panose="02040504050005020304" pitchFamily="18" charset="0"/>
              </a:rPr>
              <a:t>1978 or 1981 (initial discussion and rumors in 1978, actual construction began in 1981)</a:t>
            </a:r>
          </a:p>
          <a:p>
            <a:pPr marL="0" indent="0">
              <a:buNone/>
            </a:pPr>
            <a:r>
              <a:rPr lang="en-US" b="1" dirty="0">
                <a:solidFill>
                  <a:srgbClr val="374151"/>
                </a:solidFill>
                <a:latin typeface="Amasis MT Pro" panose="02040504050005020304" pitchFamily="18" charset="0"/>
              </a:rPr>
              <a:t>age: </a:t>
            </a:r>
            <a:r>
              <a:rPr lang="en-US" dirty="0">
                <a:solidFill>
                  <a:srgbClr val="374151"/>
                </a:solidFill>
                <a:latin typeface="Amasis MT Pro" panose="02040504050005020304" pitchFamily="18" charset="0"/>
              </a:rPr>
              <a:t>age of house</a:t>
            </a:r>
          </a:p>
          <a:p>
            <a:pPr marL="0" indent="0">
              <a:buNone/>
            </a:pPr>
            <a:r>
              <a:rPr lang="en-US" b="1" dirty="0">
                <a:solidFill>
                  <a:srgbClr val="374151"/>
                </a:solidFill>
                <a:latin typeface="Amasis MT Pro" panose="02040504050005020304" pitchFamily="18" charset="0"/>
              </a:rPr>
              <a:t>price: </a:t>
            </a:r>
            <a:r>
              <a:rPr lang="en-US" dirty="0">
                <a:solidFill>
                  <a:srgbClr val="374151"/>
                </a:solidFill>
                <a:latin typeface="Amasis MT Pro" panose="02040504050005020304" pitchFamily="18" charset="0"/>
              </a:rPr>
              <a:t>house price</a:t>
            </a:r>
          </a:p>
          <a:p>
            <a:pPr marL="0" indent="0">
              <a:buNone/>
            </a:pPr>
            <a:r>
              <a:rPr lang="en-US" b="1" dirty="0">
                <a:solidFill>
                  <a:srgbClr val="374151"/>
                </a:solidFill>
                <a:latin typeface="Amasis MT Pro" panose="02040504050005020304" pitchFamily="18" charset="0"/>
              </a:rPr>
              <a:t>rooms: </a:t>
            </a:r>
            <a:r>
              <a:rPr lang="en-US" dirty="0">
                <a:solidFill>
                  <a:srgbClr val="374151"/>
                </a:solidFill>
                <a:latin typeface="Amasis MT Pro" panose="02040504050005020304" pitchFamily="18" charset="0"/>
              </a:rPr>
              <a:t>number of rooms in the house</a:t>
            </a:r>
          </a:p>
          <a:p>
            <a:pPr marL="0" indent="0">
              <a:buNone/>
            </a:pPr>
            <a:r>
              <a:rPr lang="en-US" b="1" dirty="0">
                <a:solidFill>
                  <a:srgbClr val="374151"/>
                </a:solidFill>
                <a:latin typeface="Amasis MT Pro" panose="02040504050005020304" pitchFamily="18" charset="0"/>
              </a:rPr>
              <a:t>area: </a:t>
            </a:r>
            <a:r>
              <a:rPr lang="en-US" dirty="0">
                <a:solidFill>
                  <a:srgbClr val="374151"/>
                </a:solidFill>
                <a:latin typeface="Amasis MT Pro" panose="02040504050005020304" pitchFamily="18" charset="0"/>
              </a:rPr>
              <a:t>square footage of house</a:t>
            </a:r>
          </a:p>
          <a:p>
            <a:pPr marL="0" indent="0">
              <a:buNone/>
            </a:pPr>
            <a:r>
              <a:rPr lang="en-US" b="1" dirty="0">
                <a:solidFill>
                  <a:srgbClr val="374151"/>
                </a:solidFill>
                <a:latin typeface="Amasis MT Pro" panose="02040504050005020304" pitchFamily="18" charset="0"/>
              </a:rPr>
              <a:t>land: </a:t>
            </a:r>
            <a:r>
              <a:rPr lang="en-US" dirty="0">
                <a:solidFill>
                  <a:srgbClr val="374151"/>
                </a:solidFill>
                <a:latin typeface="Amasis MT Pro" panose="02040504050005020304" pitchFamily="18" charset="0"/>
              </a:rPr>
              <a:t>square footage lot</a:t>
            </a:r>
          </a:p>
          <a:p>
            <a:pPr marL="0" indent="0">
              <a:buNone/>
            </a:pPr>
            <a:r>
              <a:rPr lang="en-US" b="1" dirty="0">
                <a:solidFill>
                  <a:srgbClr val="374151"/>
                </a:solidFill>
                <a:latin typeface="Amasis MT Pro" panose="02040504050005020304" pitchFamily="18" charset="0"/>
              </a:rPr>
              <a:t>baths: </a:t>
            </a:r>
            <a:r>
              <a:rPr lang="en-US" dirty="0">
                <a:solidFill>
                  <a:srgbClr val="374151"/>
                </a:solidFill>
                <a:latin typeface="Amasis MT Pro" panose="02040504050005020304" pitchFamily="18" charset="0"/>
              </a:rPr>
              <a:t>number of bathrooms</a:t>
            </a:r>
          </a:p>
          <a:p>
            <a:pPr marL="0" indent="0">
              <a:buNone/>
            </a:pPr>
            <a:r>
              <a:rPr lang="en-US" b="1" dirty="0" err="1">
                <a:solidFill>
                  <a:srgbClr val="374151"/>
                </a:solidFill>
                <a:latin typeface="Amasis MT Pro" panose="02040504050005020304" pitchFamily="18" charset="0"/>
              </a:rPr>
              <a:t>dist</a:t>
            </a:r>
            <a:r>
              <a:rPr lang="en-US" b="1" dirty="0">
                <a:solidFill>
                  <a:srgbClr val="374151"/>
                </a:solidFill>
                <a:latin typeface="Amasis MT Pro" panose="02040504050005020304" pitchFamily="18" charset="0"/>
              </a:rPr>
              <a:t>: </a:t>
            </a:r>
            <a:r>
              <a:rPr lang="en-US" dirty="0">
                <a:solidFill>
                  <a:srgbClr val="374151"/>
                </a:solidFill>
                <a:latin typeface="Amasis MT Pro" panose="02040504050005020304" pitchFamily="18" charset="0"/>
              </a:rPr>
              <a:t>distance from house to incinerator (in feet).</a:t>
            </a:r>
          </a:p>
        </p:txBody>
      </p:sp>
      <p:sp>
        <p:nvSpPr>
          <p:cNvPr id="3" name="Date Placeholder 2">
            <a:extLst>
              <a:ext uri="{FF2B5EF4-FFF2-40B4-BE49-F238E27FC236}">
                <a16:creationId xmlns:a16="http://schemas.microsoft.com/office/drawing/2014/main" id="{2B7CE719-CBCD-333E-8FC3-B960F1FB758D}"/>
              </a:ext>
            </a:extLst>
          </p:cNvPr>
          <p:cNvSpPr>
            <a:spLocks noGrp="1"/>
          </p:cNvSpPr>
          <p:nvPr>
            <p:ph type="dt" sz="half" idx="10"/>
          </p:nvPr>
        </p:nvSpPr>
        <p:spPr/>
        <p:txBody>
          <a:bodyPr/>
          <a:lstStyle/>
          <a:p>
            <a:fld id="{A8AD868F-8409-4F04-87B4-D0383043B754}" type="datetime8">
              <a:rPr lang="en-US" smtClean="0"/>
              <a:t>6/27/2024 7:12 AM</a:t>
            </a:fld>
            <a:endParaRPr lang="en-US" dirty="0"/>
          </a:p>
        </p:txBody>
      </p:sp>
      <p:sp>
        <p:nvSpPr>
          <p:cNvPr id="4" name="Slide Number Placeholder 3">
            <a:extLst>
              <a:ext uri="{FF2B5EF4-FFF2-40B4-BE49-F238E27FC236}">
                <a16:creationId xmlns:a16="http://schemas.microsoft.com/office/drawing/2014/main" id="{C85C919E-920D-ABA8-C512-F7D55D8B3B85}"/>
              </a:ext>
            </a:extLst>
          </p:cNvPr>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130141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DDEB13-349B-D0BA-5350-3041E688AD19}"/>
              </a:ext>
            </a:extLst>
          </p:cNvPr>
          <p:cNvSpPr>
            <a:spLocks noGrp="1"/>
          </p:cNvSpPr>
          <p:nvPr>
            <p:ph type="dt" sz="half" idx="10"/>
          </p:nvPr>
        </p:nvSpPr>
        <p:spPr/>
        <p:txBody>
          <a:bodyPr/>
          <a:lstStyle/>
          <a:p>
            <a:fld id="{BD53A9F3-9DCE-4543-9F1F-BE2EF1387A7B}" type="datetime8">
              <a:rPr lang="en-US" smtClean="0"/>
              <a:t>6/27/2024 7:12 AM</a:t>
            </a:fld>
            <a:endParaRPr lang="en-US" dirty="0"/>
          </a:p>
        </p:txBody>
      </p:sp>
      <p:sp>
        <p:nvSpPr>
          <p:cNvPr id="5" name="Slide Number Placeholder 4">
            <a:extLst>
              <a:ext uri="{FF2B5EF4-FFF2-40B4-BE49-F238E27FC236}">
                <a16:creationId xmlns:a16="http://schemas.microsoft.com/office/drawing/2014/main" id="{0C9AB58F-A3A7-4867-0B70-C33C9F2F222F}"/>
              </a:ext>
            </a:extLst>
          </p:cNvPr>
          <p:cNvSpPr>
            <a:spLocks noGrp="1"/>
          </p:cNvSpPr>
          <p:nvPr>
            <p:ph type="sldNum" sz="quarter" idx="12"/>
          </p:nvPr>
        </p:nvSpPr>
        <p:spPr/>
        <p:txBody>
          <a:bodyPr/>
          <a:lstStyle/>
          <a:p>
            <a:fld id="{6D22F896-40B5-4ADD-8801-0D06FADFA095}" type="slidenum">
              <a:rPr lang="en-US" smtClean="0"/>
              <a:t>16</a:t>
            </a:fld>
            <a:endParaRPr lang="en-US" dirty="0"/>
          </a:p>
        </p:txBody>
      </p:sp>
      <p:pic>
        <p:nvPicPr>
          <p:cNvPr id="7" name="Picture 6">
            <a:extLst>
              <a:ext uri="{FF2B5EF4-FFF2-40B4-BE49-F238E27FC236}">
                <a16:creationId xmlns:a16="http://schemas.microsoft.com/office/drawing/2014/main" id="{A7F21D28-F3CB-35FE-61E8-7151EEEB3A01}"/>
              </a:ext>
            </a:extLst>
          </p:cNvPr>
          <p:cNvPicPr>
            <a:picLocks noChangeAspect="1"/>
          </p:cNvPicPr>
          <p:nvPr/>
        </p:nvPicPr>
        <p:blipFill>
          <a:blip r:embed="rId2"/>
          <a:stretch>
            <a:fillRect/>
          </a:stretch>
        </p:blipFill>
        <p:spPr>
          <a:xfrm>
            <a:off x="1390571" y="1208130"/>
            <a:ext cx="9410858" cy="5649870"/>
          </a:xfrm>
          <a:prstGeom prst="rect">
            <a:avLst/>
          </a:prstGeom>
        </p:spPr>
      </p:pic>
      <p:sp>
        <p:nvSpPr>
          <p:cNvPr id="8" name="Title 1">
            <a:extLst>
              <a:ext uri="{FF2B5EF4-FFF2-40B4-BE49-F238E27FC236}">
                <a16:creationId xmlns:a16="http://schemas.microsoft.com/office/drawing/2014/main" id="{47DB7281-21FF-DD95-E3BB-DD4D456F8C2B}"/>
              </a:ext>
            </a:extLst>
          </p:cNvPr>
          <p:cNvSpPr>
            <a:spLocks noGrp="1"/>
          </p:cNvSpPr>
          <p:nvPr>
            <p:ph type="title"/>
          </p:nvPr>
        </p:nvSpPr>
        <p:spPr>
          <a:xfrm>
            <a:off x="838200" y="365126"/>
            <a:ext cx="10515600" cy="722270"/>
          </a:xfrm>
        </p:spPr>
        <p:txBody>
          <a:bodyPr/>
          <a:lstStyle/>
          <a:p>
            <a:r>
              <a:rPr lang="en-US" dirty="0">
                <a:latin typeface="Amasis MT Pro Black" panose="02040A04050005020304" pitchFamily="18" charset="0"/>
              </a:rPr>
              <a:t>price ~ area</a:t>
            </a:r>
          </a:p>
        </p:txBody>
      </p:sp>
    </p:spTree>
    <p:extLst>
      <p:ext uri="{BB962C8B-B14F-4D97-AF65-F5344CB8AC3E}">
        <p14:creationId xmlns:p14="http://schemas.microsoft.com/office/powerpoint/2010/main" val="2630569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AEE2A20-3662-0568-832A-ECF4CC0833E3}"/>
              </a:ext>
            </a:extLst>
          </p:cNvPr>
          <p:cNvPicPr>
            <a:picLocks noChangeAspect="1"/>
          </p:cNvPicPr>
          <p:nvPr/>
        </p:nvPicPr>
        <p:blipFill>
          <a:blip r:embed="rId2"/>
          <a:stretch>
            <a:fillRect/>
          </a:stretch>
        </p:blipFill>
        <p:spPr>
          <a:xfrm>
            <a:off x="1583531" y="1209141"/>
            <a:ext cx="9196764" cy="5648859"/>
          </a:xfrm>
          <a:prstGeom prst="rect">
            <a:avLst/>
          </a:prstGeom>
        </p:spPr>
      </p:pic>
      <p:sp>
        <p:nvSpPr>
          <p:cNvPr id="4" name="Date Placeholder 3">
            <a:extLst>
              <a:ext uri="{FF2B5EF4-FFF2-40B4-BE49-F238E27FC236}">
                <a16:creationId xmlns:a16="http://schemas.microsoft.com/office/drawing/2014/main" id="{05DDEB13-349B-D0BA-5350-3041E688AD19}"/>
              </a:ext>
            </a:extLst>
          </p:cNvPr>
          <p:cNvSpPr>
            <a:spLocks noGrp="1"/>
          </p:cNvSpPr>
          <p:nvPr>
            <p:ph type="dt" sz="half" idx="10"/>
          </p:nvPr>
        </p:nvSpPr>
        <p:spPr/>
        <p:txBody>
          <a:bodyPr/>
          <a:lstStyle/>
          <a:p>
            <a:fld id="{BD53A9F3-9DCE-4543-9F1F-BE2EF1387A7B}" type="datetime8">
              <a:rPr lang="en-US" smtClean="0"/>
              <a:t>6/27/2024 7:12 AM</a:t>
            </a:fld>
            <a:endParaRPr lang="en-US" dirty="0"/>
          </a:p>
        </p:txBody>
      </p:sp>
      <p:sp>
        <p:nvSpPr>
          <p:cNvPr id="5" name="Slide Number Placeholder 4">
            <a:extLst>
              <a:ext uri="{FF2B5EF4-FFF2-40B4-BE49-F238E27FC236}">
                <a16:creationId xmlns:a16="http://schemas.microsoft.com/office/drawing/2014/main" id="{0C9AB58F-A3A7-4867-0B70-C33C9F2F222F}"/>
              </a:ext>
            </a:extLst>
          </p:cNvPr>
          <p:cNvSpPr>
            <a:spLocks noGrp="1"/>
          </p:cNvSpPr>
          <p:nvPr>
            <p:ph type="sldNum" sz="quarter" idx="12"/>
          </p:nvPr>
        </p:nvSpPr>
        <p:spPr/>
        <p:txBody>
          <a:bodyPr/>
          <a:lstStyle/>
          <a:p>
            <a:fld id="{6D22F896-40B5-4ADD-8801-0D06FADFA095}" type="slidenum">
              <a:rPr lang="en-US" smtClean="0"/>
              <a:t>17</a:t>
            </a:fld>
            <a:endParaRPr lang="en-US" dirty="0"/>
          </a:p>
        </p:txBody>
      </p:sp>
      <p:sp>
        <p:nvSpPr>
          <p:cNvPr id="8" name="Title 1">
            <a:extLst>
              <a:ext uri="{FF2B5EF4-FFF2-40B4-BE49-F238E27FC236}">
                <a16:creationId xmlns:a16="http://schemas.microsoft.com/office/drawing/2014/main" id="{47DB7281-21FF-DD95-E3BB-DD4D456F8C2B}"/>
              </a:ext>
            </a:extLst>
          </p:cNvPr>
          <p:cNvSpPr>
            <a:spLocks noGrp="1"/>
          </p:cNvSpPr>
          <p:nvPr>
            <p:ph type="title"/>
          </p:nvPr>
        </p:nvSpPr>
        <p:spPr>
          <a:xfrm>
            <a:off x="838200" y="365126"/>
            <a:ext cx="10515600" cy="722270"/>
          </a:xfrm>
        </p:spPr>
        <p:txBody>
          <a:bodyPr/>
          <a:lstStyle/>
          <a:p>
            <a:r>
              <a:rPr lang="en-US" dirty="0">
                <a:latin typeface="Amasis MT Pro Black" panose="02040A04050005020304" pitchFamily="18" charset="0"/>
              </a:rPr>
              <a:t>price ~ area</a:t>
            </a:r>
          </a:p>
        </p:txBody>
      </p:sp>
    </p:spTree>
    <p:extLst>
      <p:ext uri="{BB962C8B-B14F-4D97-AF65-F5344CB8AC3E}">
        <p14:creationId xmlns:p14="http://schemas.microsoft.com/office/powerpoint/2010/main" val="4041722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DDEB13-349B-D0BA-5350-3041E688AD19}"/>
              </a:ext>
            </a:extLst>
          </p:cNvPr>
          <p:cNvSpPr>
            <a:spLocks noGrp="1"/>
          </p:cNvSpPr>
          <p:nvPr>
            <p:ph type="dt" sz="half" idx="10"/>
          </p:nvPr>
        </p:nvSpPr>
        <p:spPr/>
        <p:txBody>
          <a:bodyPr/>
          <a:lstStyle/>
          <a:p>
            <a:fld id="{BD53A9F3-9DCE-4543-9F1F-BE2EF1387A7B}" type="datetime8">
              <a:rPr lang="en-US" smtClean="0"/>
              <a:t>6/27/2024 7:12 AM</a:t>
            </a:fld>
            <a:endParaRPr lang="en-US" dirty="0"/>
          </a:p>
        </p:txBody>
      </p:sp>
      <p:sp>
        <p:nvSpPr>
          <p:cNvPr id="5" name="Slide Number Placeholder 4">
            <a:extLst>
              <a:ext uri="{FF2B5EF4-FFF2-40B4-BE49-F238E27FC236}">
                <a16:creationId xmlns:a16="http://schemas.microsoft.com/office/drawing/2014/main" id="{0C9AB58F-A3A7-4867-0B70-C33C9F2F222F}"/>
              </a:ext>
            </a:extLst>
          </p:cNvPr>
          <p:cNvSpPr>
            <a:spLocks noGrp="1"/>
          </p:cNvSpPr>
          <p:nvPr>
            <p:ph type="sldNum" sz="quarter" idx="12"/>
          </p:nvPr>
        </p:nvSpPr>
        <p:spPr/>
        <p:txBody>
          <a:bodyPr/>
          <a:lstStyle/>
          <a:p>
            <a:fld id="{6D22F896-40B5-4ADD-8801-0D06FADFA095}" type="slidenum">
              <a:rPr lang="en-US" smtClean="0"/>
              <a:t>18</a:t>
            </a:fld>
            <a:endParaRPr lang="en-US" dirty="0"/>
          </a:p>
        </p:txBody>
      </p:sp>
      <p:sp>
        <p:nvSpPr>
          <p:cNvPr id="8" name="Title 1">
            <a:extLst>
              <a:ext uri="{FF2B5EF4-FFF2-40B4-BE49-F238E27FC236}">
                <a16:creationId xmlns:a16="http://schemas.microsoft.com/office/drawing/2014/main" id="{47DB7281-21FF-DD95-E3BB-DD4D456F8C2B}"/>
              </a:ext>
            </a:extLst>
          </p:cNvPr>
          <p:cNvSpPr>
            <a:spLocks noGrp="1"/>
          </p:cNvSpPr>
          <p:nvPr>
            <p:ph type="title"/>
          </p:nvPr>
        </p:nvSpPr>
        <p:spPr>
          <a:xfrm>
            <a:off x="838200" y="365126"/>
            <a:ext cx="10515600" cy="722270"/>
          </a:xfrm>
        </p:spPr>
        <p:txBody>
          <a:bodyPr/>
          <a:lstStyle/>
          <a:p>
            <a:r>
              <a:rPr lang="en-US" dirty="0">
                <a:latin typeface="Amasis MT Pro Black" panose="02040A04050005020304" pitchFamily="18" charset="0"/>
              </a:rPr>
              <a:t>price ~ land</a:t>
            </a:r>
          </a:p>
        </p:txBody>
      </p:sp>
      <p:pic>
        <p:nvPicPr>
          <p:cNvPr id="3" name="Picture 2">
            <a:extLst>
              <a:ext uri="{FF2B5EF4-FFF2-40B4-BE49-F238E27FC236}">
                <a16:creationId xmlns:a16="http://schemas.microsoft.com/office/drawing/2014/main" id="{DAF4D1C0-5C05-7EEA-54BB-3D7614F0F257}"/>
              </a:ext>
            </a:extLst>
          </p:cNvPr>
          <p:cNvPicPr>
            <a:picLocks noChangeAspect="1"/>
          </p:cNvPicPr>
          <p:nvPr/>
        </p:nvPicPr>
        <p:blipFill>
          <a:blip r:embed="rId2"/>
          <a:stretch>
            <a:fillRect/>
          </a:stretch>
        </p:blipFill>
        <p:spPr>
          <a:xfrm>
            <a:off x="1391412" y="1209141"/>
            <a:ext cx="9409176" cy="5648859"/>
          </a:xfrm>
          <a:prstGeom prst="rect">
            <a:avLst/>
          </a:prstGeom>
        </p:spPr>
      </p:pic>
    </p:spTree>
    <p:extLst>
      <p:ext uri="{BB962C8B-B14F-4D97-AF65-F5344CB8AC3E}">
        <p14:creationId xmlns:p14="http://schemas.microsoft.com/office/powerpoint/2010/main" val="793141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ontent Placeholder 2">
            <a:extLst>
              <a:ext uri="{FF2B5EF4-FFF2-40B4-BE49-F238E27FC236}">
                <a16:creationId xmlns:a16="http://schemas.microsoft.com/office/drawing/2014/main" id="{2BC40948-B7E2-46A0-B125-C6CB1A282CAD}"/>
              </a:ext>
            </a:extLst>
          </p:cNvPr>
          <p:cNvSpPr>
            <a:spLocks noGrp="1"/>
          </p:cNvSpPr>
          <p:nvPr>
            <p:ph idx="1"/>
          </p:nvPr>
        </p:nvSpPr>
        <p:spPr>
          <a:xfrm>
            <a:off x="1856117" y="1708031"/>
            <a:ext cx="8849264" cy="4425350"/>
          </a:xfrm>
        </p:spPr>
        <p:txBody>
          <a:bodyPr>
            <a:normAutofit/>
          </a:bodyPr>
          <a:lstStyle/>
          <a:p>
            <a:r>
              <a:rPr lang="en-US" dirty="0">
                <a:solidFill>
                  <a:srgbClr val="374151"/>
                </a:solidFill>
                <a:latin typeface="Amasis MT Pro" panose="02040504050005020304" pitchFamily="18" charset="0"/>
              </a:rPr>
              <a:t>If a variable has extreme values, it could distort the OLS estimates.</a:t>
            </a:r>
          </a:p>
          <a:p>
            <a:r>
              <a:rPr lang="en-US" dirty="0">
                <a:solidFill>
                  <a:srgbClr val="374151"/>
                </a:solidFill>
                <a:latin typeface="Amasis MT Pro" panose="02040504050005020304" pitchFamily="18" charset="0"/>
              </a:rPr>
              <a:t>In such a case, it is better to</a:t>
            </a:r>
          </a:p>
          <a:p>
            <a:pPr lvl="1">
              <a:buFont typeface="Wingdings" panose="05000000000000000000" pitchFamily="2" charset="2"/>
              <a:buChar char="§"/>
            </a:pPr>
            <a:r>
              <a:rPr lang="en-US" dirty="0">
                <a:solidFill>
                  <a:srgbClr val="374151"/>
                </a:solidFill>
                <a:latin typeface="Amasis MT Pro" panose="02040504050005020304" pitchFamily="18" charset="0"/>
              </a:rPr>
              <a:t>drop those extreme values.</a:t>
            </a:r>
          </a:p>
          <a:p>
            <a:pPr lvl="1">
              <a:buFont typeface="Wingdings" panose="05000000000000000000" pitchFamily="2" charset="2"/>
              <a:buChar char="§"/>
            </a:pPr>
            <a:r>
              <a:rPr lang="en-US" dirty="0">
                <a:solidFill>
                  <a:srgbClr val="374151"/>
                </a:solidFill>
                <a:latin typeface="Amasis MT Pro" panose="02040504050005020304" pitchFamily="18" charset="0"/>
              </a:rPr>
              <a:t>scale down those extreme values.</a:t>
            </a:r>
          </a:p>
          <a:p>
            <a:pPr lvl="1">
              <a:buFont typeface="Wingdings" panose="05000000000000000000" pitchFamily="2" charset="2"/>
              <a:buChar char="§"/>
            </a:pPr>
            <a:r>
              <a:rPr lang="en-US" dirty="0">
                <a:solidFill>
                  <a:srgbClr val="374151"/>
                </a:solidFill>
                <a:latin typeface="Amasis MT Pro" panose="02040504050005020304" pitchFamily="18" charset="0"/>
              </a:rPr>
              <a:t>convert the variable in logarithmic form.</a:t>
            </a:r>
          </a:p>
          <a:p>
            <a:pPr lvl="1">
              <a:buFont typeface="Wingdings" panose="05000000000000000000" pitchFamily="2" charset="2"/>
              <a:buChar char="§"/>
            </a:pPr>
            <a:r>
              <a:rPr lang="en-US" dirty="0">
                <a:solidFill>
                  <a:srgbClr val="374151"/>
                </a:solidFill>
                <a:latin typeface="Amasis MT Pro" panose="02040504050005020304" pitchFamily="18" charset="0"/>
              </a:rPr>
              <a:t>use quantile regression models instead of OLS.</a:t>
            </a:r>
          </a:p>
        </p:txBody>
      </p:sp>
      <p:sp>
        <p:nvSpPr>
          <p:cNvPr id="3" name="Date Placeholder 2">
            <a:extLst>
              <a:ext uri="{FF2B5EF4-FFF2-40B4-BE49-F238E27FC236}">
                <a16:creationId xmlns:a16="http://schemas.microsoft.com/office/drawing/2014/main" id="{2B7CE719-CBCD-333E-8FC3-B960F1FB758D}"/>
              </a:ext>
            </a:extLst>
          </p:cNvPr>
          <p:cNvSpPr>
            <a:spLocks noGrp="1"/>
          </p:cNvSpPr>
          <p:nvPr>
            <p:ph type="dt" sz="half" idx="10"/>
          </p:nvPr>
        </p:nvSpPr>
        <p:spPr/>
        <p:txBody>
          <a:bodyPr/>
          <a:lstStyle/>
          <a:p>
            <a:fld id="{A8AD868F-8409-4F04-87B4-D0383043B754}" type="datetime8">
              <a:rPr lang="en-US" smtClean="0"/>
              <a:t>6/27/2024 7:12 AM</a:t>
            </a:fld>
            <a:endParaRPr lang="en-US" dirty="0"/>
          </a:p>
        </p:txBody>
      </p:sp>
      <p:sp>
        <p:nvSpPr>
          <p:cNvPr id="4" name="Slide Number Placeholder 3">
            <a:extLst>
              <a:ext uri="{FF2B5EF4-FFF2-40B4-BE49-F238E27FC236}">
                <a16:creationId xmlns:a16="http://schemas.microsoft.com/office/drawing/2014/main" id="{C85C919E-920D-ABA8-C512-F7D55D8B3B85}"/>
              </a:ext>
            </a:extLst>
          </p:cNvPr>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4059188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dirty="0">
                <a:solidFill>
                  <a:schemeClr val="bg1">
                    <a:lumMod val="95000"/>
                    <a:lumOff val="5000"/>
                  </a:schemeClr>
                </a:solidFill>
                <a:latin typeface="Amasis MT Pro Black" panose="02040A04050005020304" pitchFamily="18" charset="0"/>
              </a:rPr>
              <a:t>Owner-occupied Dwelling</a:t>
            </a:r>
          </a:p>
        </p:txBody>
      </p:sp>
      <p:sp>
        <p:nvSpPr>
          <p:cNvPr id="3" name="Date Placeholder 2">
            <a:extLst>
              <a:ext uri="{FF2B5EF4-FFF2-40B4-BE49-F238E27FC236}">
                <a16:creationId xmlns:a16="http://schemas.microsoft.com/office/drawing/2014/main" id="{9586F742-E910-5E48-06F6-8A86DEC68F0C}"/>
              </a:ext>
            </a:extLst>
          </p:cNvPr>
          <p:cNvSpPr>
            <a:spLocks noGrp="1"/>
          </p:cNvSpPr>
          <p:nvPr>
            <p:ph type="dt" sz="half" idx="10"/>
          </p:nvPr>
        </p:nvSpPr>
        <p:spPr/>
        <p:txBody>
          <a:bodyPr/>
          <a:lstStyle/>
          <a:p>
            <a:fld id="{121A92AE-D6FC-4EA3-AB09-8AEC31FD403C}" type="datetime8">
              <a:rPr lang="en-US" smtClean="0"/>
              <a:t>6/27/2024 7:12 AM</a:t>
            </a:fld>
            <a:endParaRPr lang="en-US" dirty="0"/>
          </a:p>
        </p:txBody>
      </p:sp>
      <p:sp>
        <p:nvSpPr>
          <p:cNvPr id="4" name="Slide Number Placeholder 3">
            <a:extLst>
              <a:ext uri="{FF2B5EF4-FFF2-40B4-BE49-F238E27FC236}">
                <a16:creationId xmlns:a16="http://schemas.microsoft.com/office/drawing/2014/main" id="{CCE4DEE3-0397-7174-F06F-67750C28D1CA}"/>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332185978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DDEB13-349B-D0BA-5350-3041E688AD19}"/>
              </a:ext>
            </a:extLst>
          </p:cNvPr>
          <p:cNvSpPr>
            <a:spLocks noGrp="1"/>
          </p:cNvSpPr>
          <p:nvPr>
            <p:ph type="dt" sz="half" idx="10"/>
          </p:nvPr>
        </p:nvSpPr>
        <p:spPr/>
        <p:txBody>
          <a:bodyPr/>
          <a:lstStyle/>
          <a:p>
            <a:fld id="{BD53A9F3-9DCE-4543-9F1F-BE2EF1387A7B}" type="datetime8">
              <a:rPr lang="en-US" smtClean="0"/>
              <a:t>6/27/2024 7:12 AM</a:t>
            </a:fld>
            <a:endParaRPr lang="en-US" dirty="0"/>
          </a:p>
        </p:txBody>
      </p:sp>
      <p:sp>
        <p:nvSpPr>
          <p:cNvPr id="5" name="Slide Number Placeholder 4">
            <a:extLst>
              <a:ext uri="{FF2B5EF4-FFF2-40B4-BE49-F238E27FC236}">
                <a16:creationId xmlns:a16="http://schemas.microsoft.com/office/drawing/2014/main" id="{0C9AB58F-A3A7-4867-0B70-C33C9F2F222F}"/>
              </a:ext>
            </a:extLst>
          </p:cNvPr>
          <p:cNvSpPr>
            <a:spLocks noGrp="1"/>
          </p:cNvSpPr>
          <p:nvPr>
            <p:ph type="sldNum" sz="quarter" idx="12"/>
          </p:nvPr>
        </p:nvSpPr>
        <p:spPr/>
        <p:txBody>
          <a:bodyPr/>
          <a:lstStyle/>
          <a:p>
            <a:fld id="{6D22F896-40B5-4ADD-8801-0D06FADFA095}" type="slidenum">
              <a:rPr lang="en-US" smtClean="0"/>
              <a:t>20</a:t>
            </a:fld>
            <a:endParaRPr lang="en-US" dirty="0"/>
          </a:p>
        </p:txBody>
      </p:sp>
      <p:sp>
        <p:nvSpPr>
          <p:cNvPr id="8" name="Title 1">
            <a:extLst>
              <a:ext uri="{FF2B5EF4-FFF2-40B4-BE49-F238E27FC236}">
                <a16:creationId xmlns:a16="http://schemas.microsoft.com/office/drawing/2014/main" id="{47DB7281-21FF-DD95-E3BB-DD4D456F8C2B}"/>
              </a:ext>
            </a:extLst>
          </p:cNvPr>
          <p:cNvSpPr>
            <a:spLocks noGrp="1"/>
          </p:cNvSpPr>
          <p:nvPr>
            <p:ph type="title"/>
          </p:nvPr>
        </p:nvSpPr>
        <p:spPr>
          <a:xfrm>
            <a:off x="838200" y="365126"/>
            <a:ext cx="10515600" cy="722270"/>
          </a:xfrm>
        </p:spPr>
        <p:txBody>
          <a:bodyPr/>
          <a:lstStyle/>
          <a:p>
            <a:r>
              <a:rPr lang="en-US" dirty="0">
                <a:latin typeface="Amasis MT Pro Black" panose="02040A04050005020304" pitchFamily="18" charset="0"/>
              </a:rPr>
              <a:t>log(price) ~ log(land)</a:t>
            </a:r>
          </a:p>
        </p:txBody>
      </p:sp>
      <p:pic>
        <p:nvPicPr>
          <p:cNvPr id="6" name="Picture 5">
            <a:extLst>
              <a:ext uri="{FF2B5EF4-FFF2-40B4-BE49-F238E27FC236}">
                <a16:creationId xmlns:a16="http://schemas.microsoft.com/office/drawing/2014/main" id="{A3FA3B3C-DC0D-9B8A-0F8F-338312A0BE47}"/>
              </a:ext>
            </a:extLst>
          </p:cNvPr>
          <p:cNvPicPr>
            <a:picLocks noChangeAspect="1"/>
          </p:cNvPicPr>
          <p:nvPr/>
        </p:nvPicPr>
        <p:blipFill>
          <a:blip r:embed="rId2"/>
          <a:stretch>
            <a:fillRect/>
          </a:stretch>
        </p:blipFill>
        <p:spPr>
          <a:xfrm>
            <a:off x="1391412" y="1209141"/>
            <a:ext cx="9409176" cy="5648859"/>
          </a:xfrm>
          <a:prstGeom prst="rect">
            <a:avLst/>
          </a:prstGeom>
        </p:spPr>
      </p:pic>
    </p:spTree>
    <p:extLst>
      <p:ext uri="{BB962C8B-B14F-4D97-AF65-F5344CB8AC3E}">
        <p14:creationId xmlns:p14="http://schemas.microsoft.com/office/powerpoint/2010/main" val="690561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ontent Placeholder 2">
            <a:extLst>
              <a:ext uri="{FF2B5EF4-FFF2-40B4-BE49-F238E27FC236}">
                <a16:creationId xmlns:a16="http://schemas.microsoft.com/office/drawing/2014/main" id="{2BC40948-B7E2-46A0-B125-C6CB1A282CAD}"/>
              </a:ext>
            </a:extLst>
          </p:cNvPr>
          <p:cNvSpPr>
            <a:spLocks noGrp="1"/>
          </p:cNvSpPr>
          <p:nvPr>
            <p:ph idx="1"/>
          </p:nvPr>
        </p:nvSpPr>
        <p:spPr>
          <a:xfrm>
            <a:off x="1415845" y="1383566"/>
            <a:ext cx="9003890" cy="3962724"/>
          </a:xfrm>
        </p:spPr>
        <p:txBody>
          <a:bodyPr>
            <a:normAutofit/>
          </a:bodyPr>
          <a:lstStyle/>
          <a:p>
            <a:pPr marL="0" indent="0">
              <a:buNone/>
            </a:pPr>
            <a:r>
              <a:rPr lang="en-US" dirty="0">
                <a:solidFill>
                  <a:srgbClr val="374151"/>
                </a:solidFill>
                <a:latin typeface="Amasis MT Pro" panose="02040504050005020304" pitchFamily="18" charset="0"/>
              </a:rPr>
              <a:t>Generally, we take log of variables with exponential growths such as stock prices, GDP, wages etc.</a:t>
            </a:r>
          </a:p>
          <a:p>
            <a:pPr marL="0" indent="0">
              <a:buNone/>
            </a:pPr>
            <a:endParaRPr lang="en-US" dirty="0">
              <a:solidFill>
                <a:srgbClr val="374151"/>
              </a:solidFill>
              <a:latin typeface="Amasis MT Pro" panose="02040504050005020304" pitchFamily="18" charset="0"/>
            </a:endParaRPr>
          </a:p>
          <a:p>
            <a:pPr marL="0" indent="0">
              <a:buNone/>
            </a:pPr>
            <a:r>
              <a:rPr lang="en-US" dirty="0">
                <a:solidFill>
                  <a:srgbClr val="374151"/>
                </a:solidFill>
                <a:latin typeface="Amasis MT Pro" panose="02040504050005020304" pitchFamily="18" charset="0"/>
              </a:rPr>
              <a:t>Why we take log?</a:t>
            </a:r>
          </a:p>
          <a:p>
            <a:r>
              <a:rPr lang="en-US" dirty="0">
                <a:solidFill>
                  <a:srgbClr val="374151"/>
                </a:solidFill>
                <a:latin typeface="Amasis MT Pro" panose="02040504050005020304" pitchFamily="18" charset="0"/>
              </a:rPr>
              <a:t>To linearize the exponential growth.</a:t>
            </a:r>
          </a:p>
          <a:p>
            <a:r>
              <a:rPr lang="en-US" dirty="0">
                <a:solidFill>
                  <a:srgbClr val="374151"/>
                </a:solidFill>
                <a:latin typeface="Amasis MT Pro" panose="02040504050005020304" pitchFamily="18" charset="0"/>
              </a:rPr>
              <a:t>Coefficients represent percentage changes.</a:t>
            </a:r>
          </a:p>
          <a:p>
            <a:r>
              <a:rPr lang="en-US" dirty="0">
                <a:solidFill>
                  <a:srgbClr val="374151"/>
                </a:solidFill>
                <a:latin typeface="Amasis MT Pro" panose="02040504050005020304" pitchFamily="18" charset="0"/>
              </a:rPr>
              <a:t>Easier to calculate elasticities.</a:t>
            </a:r>
          </a:p>
        </p:txBody>
      </p:sp>
      <p:sp>
        <p:nvSpPr>
          <p:cNvPr id="3" name="Date Placeholder 2">
            <a:extLst>
              <a:ext uri="{FF2B5EF4-FFF2-40B4-BE49-F238E27FC236}">
                <a16:creationId xmlns:a16="http://schemas.microsoft.com/office/drawing/2014/main" id="{2B7CE719-CBCD-333E-8FC3-B960F1FB758D}"/>
              </a:ext>
            </a:extLst>
          </p:cNvPr>
          <p:cNvSpPr>
            <a:spLocks noGrp="1"/>
          </p:cNvSpPr>
          <p:nvPr>
            <p:ph type="dt" sz="half" idx="10"/>
          </p:nvPr>
        </p:nvSpPr>
        <p:spPr/>
        <p:txBody>
          <a:bodyPr/>
          <a:lstStyle/>
          <a:p>
            <a:fld id="{A8AD868F-8409-4F04-87B4-D0383043B754}" type="datetime8">
              <a:rPr lang="en-US" smtClean="0"/>
              <a:t>6/27/2024 7:12 AM</a:t>
            </a:fld>
            <a:endParaRPr lang="en-US" dirty="0"/>
          </a:p>
        </p:txBody>
      </p:sp>
      <p:sp>
        <p:nvSpPr>
          <p:cNvPr id="4" name="Slide Number Placeholder 3">
            <a:extLst>
              <a:ext uri="{FF2B5EF4-FFF2-40B4-BE49-F238E27FC236}">
                <a16:creationId xmlns:a16="http://schemas.microsoft.com/office/drawing/2014/main" id="{C85C919E-920D-ABA8-C512-F7D55D8B3B85}"/>
              </a:ext>
            </a:extLst>
          </p:cNvPr>
          <p:cNvSpPr>
            <a:spLocks noGrp="1"/>
          </p:cNvSpPr>
          <p:nvPr>
            <p:ph type="sldNum" sz="quarter" idx="12"/>
          </p:nvPr>
        </p:nvSpPr>
        <p:spPr/>
        <p:txBody>
          <a:bodyPr/>
          <a:lstStyle/>
          <a:p>
            <a:fld id="{6D22F896-40B5-4ADD-8801-0D06FADFA095}" type="slidenum">
              <a:rPr lang="en-US" smtClean="0"/>
              <a:t>21</a:t>
            </a:fld>
            <a:endParaRPr lang="en-US" dirty="0"/>
          </a:p>
        </p:txBody>
      </p:sp>
      <p:sp>
        <p:nvSpPr>
          <p:cNvPr id="2" name="Title 1">
            <a:extLst>
              <a:ext uri="{FF2B5EF4-FFF2-40B4-BE49-F238E27FC236}">
                <a16:creationId xmlns:a16="http://schemas.microsoft.com/office/drawing/2014/main" id="{39182B03-99A5-EB7F-BC12-DA57C999E914}"/>
              </a:ext>
            </a:extLst>
          </p:cNvPr>
          <p:cNvSpPr>
            <a:spLocks noGrp="1"/>
          </p:cNvSpPr>
          <p:nvPr>
            <p:ph type="title"/>
          </p:nvPr>
        </p:nvSpPr>
        <p:spPr>
          <a:xfrm>
            <a:off x="838200" y="365126"/>
            <a:ext cx="10515600" cy="722270"/>
          </a:xfrm>
        </p:spPr>
        <p:txBody>
          <a:bodyPr/>
          <a:lstStyle/>
          <a:p>
            <a:r>
              <a:rPr lang="en-US" dirty="0">
                <a:latin typeface="Amasis MT Pro Black" panose="02040A04050005020304" pitchFamily="18" charset="0"/>
              </a:rPr>
              <a:t>Why we take log?</a:t>
            </a:r>
          </a:p>
        </p:txBody>
      </p:sp>
    </p:spTree>
    <p:extLst>
      <p:ext uri="{BB962C8B-B14F-4D97-AF65-F5344CB8AC3E}">
        <p14:creationId xmlns:p14="http://schemas.microsoft.com/office/powerpoint/2010/main" val="173251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DDEB13-349B-D0BA-5350-3041E688AD19}"/>
              </a:ext>
            </a:extLst>
          </p:cNvPr>
          <p:cNvSpPr>
            <a:spLocks noGrp="1"/>
          </p:cNvSpPr>
          <p:nvPr>
            <p:ph type="dt" sz="half" idx="10"/>
          </p:nvPr>
        </p:nvSpPr>
        <p:spPr/>
        <p:txBody>
          <a:bodyPr/>
          <a:lstStyle/>
          <a:p>
            <a:fld id="{BD53A9F3-9DCE-4543-9F1F-BE2EF1387A7B}" type="datetime8">
              <a:rPr lang="en-US" smtClean="0"/>
              <a:t>6/27/2024 7:12 AM</a:t>
            </a:fld>
            <a:endParaRPr lang="en-US" dirty="0"/>
          </a:p>
        </p:txBody>
      </p:sp>
      <p:sp>
        <p:nvSpPr>
          <p:cNvPr id="5" name="Slide Number Placeholder 4">
            <a:extLst>
              <a:ext uri="{FF2B5EF4-FFF2-40B4-BE49-F238E27FC236}">
                <a16:creationId xmlns:a16="http://schemas.microsoft.com/office/drawing/2014/main" id="{0C9AB58F-A3A7-4867-0B70-C33C9F2F222F}"/>
              </a:ext>
            </a:extLst>
          </p:cNvPr>
          <p:cNvSpPr>
            <a:spLocks noGrp="1"/>
          </p:cNvSpPr>
          <p:nvPr>
            <p:ph type="sldNum" sz="quarter" idx="12"/>
          </p:nvPr>
        </p:nvSpPr>
        <p:spPr/>
        <p:txBody>
          <a:bodyPr/>
          <a:lstStyle/>
          <a:p>
            <a:fld id="{6D22F896-40B5-4ADD-8801-0D06FADFA095}" type="slidenum">
              <a:rPr lang="en-US" smtClean="0"/>
              <a:t>22</a:t>
            </a:fld>
            <a:endParaRPr lang="en-US" dirty="0"/>
          </a:p>
        </p:txBody>
      </p:sp>
      <p:sp>
        <p:nvSpPr>
          <p:cNvPr id="8" name="Title 1">
            <a:extLst>
              <a:ext uri="{FF2B5EF4-FFF2-40B4-BE49-F238E27FC236}">
                <a16:creationId xmlns:a16="http://schemas.microsoft.com/office/drawing/2014/main" id="{47DB7281-21FF-DD95-E3BB-DD4D456F8C2B}"/>
              </a:ext>
            </a:extLst>
          </p:cNvPr>
          <p:cNvSpPr>
            <a:spLocks noGrp="1"/>
          </p:cNvSpPr>
          <p:nvPr>
            <p:ph type="title"/>
          </p:nvPr>
        </p:nvSpPr>
        <p:spPr>
          <a:xfrm>
            <a:off x="838200" y="365126"/>
            <a:ext cx="10515600" cy="722270"/>
          </a:xfrm>
        </p:spPr>
        <p:txBody>
          <a:bodyPr/>
          <a:lstStyle/>
          <a:p>
            <a:r>
              <a:rPr lang="en-US" dirty="0">
                <a:latin typeface="Amasis MT Pro Black" panose="02040A04050005020304" pitchFamily="18" charset="0"/>
              </a:rPr>
              <a:t>price ~ baths</a:t>
            </a:r>
          </a:p>
        </p:txBody>
      </p:sp>
      <p:pic>
        <p:nvPicPr>
          <p:cNvPr id="3" name="Picture 2">
            <a:extLst>
              <a:ext uri="{FF2B5EF4-FFF2-40B4-BE49-F238E27FC236}">
                <a16:creationId xmlns:a16="http://schemas.microsoft.com/office/drawing/2014/main" id="{2CCC9DB8-028A-5B03-47B0-99BAAFF9A8F0}"/>
              </a:ext>
            </a:extLst>
          </p:cNvPr>
          <p:cNvPicPr>
            <a:picLocks noChangeAspect="1"/>
          </p:cNvPicPr>
          <p:nvPr/>
        </p:nvPicPr>
        <p:blipFill>
          <a:blip r:embed="rId2"/>
          <a:stretch>
            <a:fillRect/>
          </a:stretch>
        </p:blipFill>
        <p:spPr>
          <a:xfrm>
            <a:off x="1391412" y="1209141"/>
            <a:ext cx="9409176" cy="5648859"/>
          </a:xfrm>
          <a:prstGeom prst="rect">
            <a:avLst/>
          </a:prstGeom>
        </p:spPr>
      </p:pic>
    </p:spTree>
    <p:extLst>
      <p:ext uri="{BB962C8B-B14F-4D97-AF65-F5344CB8AC3E}">
        <p14:creationId xmlns:p14="http://schemas.microsoft.com/office/powerpoint/2010/main" val="4066748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DDEB13-349B-D0BA-5350-3041E688AD19}"/>
              </a:ext>
            </a:extLst>
          </p:cNvPr>
          <p:cNvSpPr>
            <a:spLocks noGrp="1"/>
          </p:cNvSpPr>
          <p:nvPr>
            <p:ph type="dt" sz="half" idx="10"/>
          </p:nvPr>
        </p:nvSpPr>
        <p:spPr/>
        <p:txBody>
          <a:bodyPr/>
          <a:lstStyle/>
          <a:p>
            <a:fld id="{BD53A9F3-9DCE-4543-9F1F-BE2EF1387A7B}" type="datetime8">
              <a:rPr lang="en-US" smtClean="0"/>
              <a:t>6/27/2024 7:12 AM</a:t>
            </a:fld>
            <a:endParaRPr lang="en-US" dirty="0"/>
          </a:p>
        </p:txBody>
      </p:sp>
      <p:sp>
        <p:nvSpPr>
          <p:cNvPr id="5" name="Slide Number Placeholder 4">
            <a:extLst>
              <a:ext uri="{FF2B5EF4-FFF2-40B4-BE49-F238E27FC236}">
                <a16:creationId xmlns:a16="http://schemas.microsoft.com/office/drawing/2014/main" id="{0C9AB58F-A3A7-4867-0B70-C33C9F2F222F}"/>
              </a:ext>
            </a:extLst>
          </p:cNvPr>
          <p:cNvSpPr>
            <a:spLocks noGrp="1"/>
          </p:cNvSpPr>
          <p:nvPr>
            <p:ph type="sldNum" sz="quarter" idx="12"/>
          </p:nvPr>
        </p:nvSpPr>
        <p:spPr/>
        <p:txBody>
          <a:bodyPr/>
          <a:lstStyle/>
          <a:p>
            <a:fld id="{6D22F896-40B5-4ADD-8801-0D06FADFA095}" type="slidenum">
              <a:rPr lang="en-US" smtClean="0"/>
              <a:t>23</a:t>
            </a:fld>
            <a:endParaRPr lang="en-US" dirty="0"/>
          </a:p>
        </p:txBody>
      </p:sp>
      <p:sp>
        <p:nvSpPr>
          <p:cNvPr id="8" name="Title 1">
            <a:extLst>
              <a:ext uri="{FF2B5EF4-FFF2-40B4-BE49-F238E27FC236}">
                <a16:creationId xmlns:a16="http://schemas.microsoft.com/office/drawing/2014/main" id="{47DB7281-21FF-DD95-E3BB-DD4D456F8C2B}"/>
              </a:ext>
            </a:extLst>
          </p:cNvPr>
          <p:cNvSpPr>
            <a:spLocks noGrp="1"/>
          </p:cNvSpPr>
          <p:nvPr>
            <p:ph type="title"/>
          </p:nvPr>
        </p:nvSpPr>
        <p:spPr>
          <a:xfrm>
            <a:off x="838200" y="365126"/>
            <a:ext cx="10515600" cy="722270"/>
          </a:xfrm>
        </p:spPr>
        <p:txBody>
          <a:bodyPr/>
          <a:lstStyle/>
          <a:p>
            <a:r>
              <a:rPr lang="en-US" dirty="0">
                <a:latin typeface="Amasis MT Pro Black" panose="02040A04050005020304" pitchFamily="18" charset="0"/>
              </a:rPr>
              <a:t>price ~ age</a:t>
            </a:r>
          </a:p>
        </p:txBody>
      </p:sp>
      <p:pic>
        <p:nvPicPr>
          <p:cNvPr id="6" name="Picture 5">
            <a:extLst>
              <a:ext uri="{FF2B5EF4-FFF2-40B4-BE49-F238E27FC236}">
                <a16:creationId xmlns:a16="http://schemas.microsoft.com/office/drawing/2014/main" id="{DCE082D0-D84D-5643-000D-041F9064D96B}"/>
              </a:ext>
            </a:extLst>
          </p:cNvPr>
          <p:cNvPicPr>
            <a:picLocks noChangeAspect="1"/>
          </p:cNvPicPr>
          <p:nvPr/>
        </p:nvPicPr>
        <p:blipFill>
          <a:blip r:embed="rId2"/>
          <a:stretch>
            <a:fillRect/>
          </a:stretch>
        </p:blipFill>
        <p:spPr>
          <a:xfrm>
            <a:off x="1391412" y="1209141"/>
            <a:ext cx="9409176" cy="5648859"/>
          </a:xfrm>
          <a:prstGeom prst="rect">
            <a:avLst/>
          </a:prstGeom>
        </p:spPr>
      </p:pic>
    </p:spTree>
    <p:extLst>
      <p:ext uri="{BB962C8B-B14F-4D97-AF65-F5344CB8AC3E}">
        <p14:creationId xmlns:p14="http://schemas.microsoft.com/office/powerpoint/2010/main" val="1788306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DDEB13-349B-D0BA-5350-3041E688AD19}"/>
              </a:ext>
            </a:extLst>
          </p:cNvPr>
          <p:cNvSpPr>
            <a:spLocks noGrp="1"/>
          </p:cNvSpPr>
          <p:nvPr>
            <p:ph type="dt" sz="half" idx="10"/>
          </p:nvPr>
        </p:nvSpPr>
        <p:spPr/>
        <p:txBody>
          <a:bodyPr/>
          <a:lstStyle/>
          <a:p>
            <a:fld id="{BD53A9F3-9DCE-4543-9F1F-BE2EF1387A7B}" type="datetime8">
              <a:rPr lang="en-US" smtClean="0"/>
              <a:t>6/27/2024 7:12 AM</a:t>
            </a:fld>
            <a:endParaRPr lang="en-US" dirty="0"/>
          </a:p>
        </p:txBody>
      </p:sp>
      <p:sp>
        <p:nvSpPr>
          <p:cNvPr id="5" name="Slide Number Placeholder 4">
            <a:extLst>
              <a:ext uri="{FF2B5EF4-FFF2-40B4-BE49-F238E27FC236}">
                <a16:creationId xmlns:a16="http://schemas.microsoft.com/office/drawing/2014/main" id="{0C9AB58F-A3A7-4867-0B70-C33C9F2F222F}"/>
              </a:ext>
            </a:extLst>
          </p:cNvPr>
          <p:cNvSpPr>
            <a:spLocks noGrp="1"/>
          </p:cNvSpPr>
          <p:nvPr>
            <p:ph type="sldNum" sz="quarter" idx="12"/>
          </p:nvPr>
        </p:nvSpPr>
        <p:spPr/>
        <p:txBody>
          <a:bodyPr/>
          <a:lstStyle/>
          <a:p>
            <a:fld id="{6D22F896-40B5-4ADD-8801-0D06FADFA095}" type="slidenum">
              <a:rPr lang="en-US" smtClean="0"/>
              <a:t>24</a:t>
            </a:fld>
            <a:endParaRPr lang="en-US" dirty="0"/>
          </a:p>
        </p:txBody>
      </p:sp>
      <p:sp>
        <p:nvSpPr>
          <p:cNvPr id="8" name="Title 1">
            <a:extLst>
              <a:ext uri="{FF2B5EF4-FFF2-40B4-BE49-F238E27FC236}">
                <a16:creationId xmlns:a16="http://schemas.microsoft.com/office/drawing/2014/main" id="{47DB7281-21FF-DD95-E3BB-DD4D456F8C2B}"/>
              </a:ext>
            </a:extLst>
          </p:cNvPr>
          <p:cNvSpPr>
            <a:spLocks noGrp="1"/>
          </p:cNvSpPr>
          <p:nvPr>
            <p:ph type="title"/>
          </p:nvPr>
        </p:nvSpPr>
        <p:spPr>
          <a:xfrm>
            <a:off x="838200" y="365126"/>
            <a:ext cx="10515600" cy="722270"/>
          </a:xfrm>
        </p:spPr>
        <p:txBody>
          <a:bodyPr/>
          <a:lstStyle/>
          <a:p>
            <a:r>
              <a:rPr lang="en-US" dirty="0">
                <a:latin typeface="Amasis MT Pro Black" panose="02040A04050005020304" pitchFamily="18" charset="0"/>
              </a:rPr>
              <a:t>price ~ year</a:t>
            </a:r>
          </a:p>
        </p:txBody>
      </p:sp>
      <p:pic>
        <p:nvPicPr>
          <p:cNvPr id="3" name="Picture 2">
            <a:extLst>
              <a:ext uri="{FF2B5EF4-FFF2-40B4-BE49-F238E27FC236}">
                <a16:creationId xmlns:a16="http://schemas.microsoft.com/office/drawing/2014/main" id="{24C238D8-E65F-0479-2B1D-709D0D14CC64}"/>
              </a:ext>
            </a:extLst>
          </p:cNvPr>
          <p:cNvPicPr>
            <a:picLocks noChangeAspect="1"/>
          </p:cNvPicPr>
          <p:nvPr/>
        </p:nvPicPr>
        <p:blipFill>
          <a:blip r:embed="rId2"/>
          <a:stretch>
            <a:fillRect/>
          </a:stretch>
        </p:blipFill>
        <p:spPr>
          <a:xfrm>
            <a:off x="1391412" y="1065397"/>
            <a:ext cx="9409176" cy="5648859"/>
          </a:xfrm>
          <a:prstGeom prst="rect">
            <a:avLst/>
          </a:prstGeom>
        </p:spPr>
      </p:pic>
    </p:spTree>
    <p:extLst>
      <p:ext uri="{BB962C8B-B14F-4D97-AF65-F5344CB8AC3E}">
        <p14:creationId xmlns:p14="http://schemas.microsoft.com/office/powerpoint/2010/main" val="16039893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DDEB13-349B-D0BA-5350-3041E688AD19}"/>
              </a:ext>
            </a:extLst>
          </p:cNvPr>
          <p:cNvSpPr>
            <a:spLocks noGrp="1"/>
          </p:cNvSpPr>
          <p:nvPr>
            <p:ph type="dt" sz="half" idx="10"/>
          </p:nvPr>
        </p:nvSpPr>
        <p:spPr/>
        <p:txBody>
          <a:bodyPr/>
          <a:lstStyle/>
          <a:p>
            <a:fld id="{BD53A9F3-9DCE-4543-9F1F-BE2EF1387A7B}" type="datetime8">
              <a:rPr lang="en-US" smtClean="0"/>
              <a:t>6/27/2024 7:12 AM</a:t>
            </a:fld>
            <a:endParaRPr lang="en-US" dirty="0"/>
          </a:p>
        </p:txBody>
      </p:sp>
      <p:sp>
        <p:nvSpPr>
          <p:cNvPr id="5" name="Slide Number Placeholder 4">
            <a:extLst>
              <a:ext uri="{FF2B5EF4-FFF2-40B4-BE49-F238E27FC236}">
                <a16:creationId xmlns:a16="http://schemas.microsoft.com/office/drawing/2014/main" id="{0C9AB58F-A3A7-4867-0B70-C33C9F2F222F}"/>
              </a:ext>
            </a:extLst>
          </p:cNvPr>
          <p:cNvSpPr>
            <a:spLocks noGrp="1"/>
          </p:cNvSpPr>
          <p:nvPr>
            <p:ph type="sldNum" sz="quarter" idx="12"/>
          </p:nvPr>
        </p:nvSpPr>
        <p:spPr/>
        <p:txBody>
          <a:bodyPr/>
          <a:lstStyle/>
          <a:p>
            <a:fld id="{6D22F896-40B5-4ADD-8801-0D06FADFA095}" type="slidenum">
              <a:rPr lang="en-US" smtClean="0"/>
              <a:t>25</a:t>
            </a:fld>
            <a:endParaRPr lang="en-US" dirty="0"/>
          </a:p>
        </p:txBody>
      </p:sp>
      <p:sp>
        <p:nvSpPr>
          <p:cNvPr id="8" name="Title 1">
            <a:extLst>
              <a:ext uri="{FF2B5EF4-FFF2-40B4-BE49-F238E27FC236}">
                <a16:creationId xmlns:a16="http://schemas.microsoft.com/office/drawing/2014/main" id="{47DB7281-21FF-DD95-E3BB-DD4D456F8C2B}"/>
              </a:ext>
            </a:extLst>
          </p:cNvPr>
          <p:cNvSpPr>
            <a:spLocks noGrp="1"/>
          </p:cNvSpPr>
          <p:nvPr>
            <p:ph type="title"/>
          </p:nvPr>
        </p:nvSpPr>
        <p:spPr>
          <a:xfrm>
            <a:off x="838200" y="365126"/>
            <a:ext cx="10515600" cy="722270"/>
          </a:xfrm>
        </p:spPr>
        <p:txBody>
          <a:bodyPr/>
          <a:lstStyle/>
          <a:p>
            <a:r>
              <a:rPr lang="en-US" dirty="0">
                <a:latin typeface="Amasis MT Pro Black" panose="02040A04050005020304" pitchFamily="18" charset="0"/>
              </a:rPr>
              <a:t>price ~ </a:t>
            </a:r>
            <a:r>
              <a:rPr lang="en-US" dirty="0" err="1">
                <a:latin typeface="Amasis MT Pro Black" panose="02040A04050005020304" pitchFamily="18" charset="0"/>
              </a:rPr>
              <a:t>dist</a:t>
            </a:r>
            <a:endParaRPr lang="en-US" dirty="0">
              <a:latin typeface="Amasis MT Pro Black" panose="02040A04050005020304" pitchFamily="18" charset="0"/>
            </a:endParaRPr>
          </a:p>
        </p:txBody>
      </p:sp>
      <p:pic>
        <p:nvPicPr>
          <p:cNvPr id="9" name="Picture 8">
            <a:extLst>
              <a:ext uri="{FF2B5EF4-FFF2-40B4-BE49-F238E27FC236}">
                <a16:creationId xmlns:a16="http://schemas.microsoft.com/office/drawing/2014/main" id="{152A71BF-6DDE-7C2A-C160-0B73681DC195}"/>
              </a:ext>
            </a:extLst>
          </p:cNvPr>
          <p:cNvPicPr>
            <a:picLocks noChangeAspect="1"/>
          </p:cNvPicPr>
          <p:nvPr/>
        </p:nvPicPr>
        <p:blipFill>
          <a:blip r:embed="rId2"/>
          <a:stretch>
            <a:fillRect/>
          </a:stretch>
        </p:blipFill>
        <p:spPr>
          <a:xfrm>
            <a:off x="1391412" y="1209141"/>
            <a:ext cx="9409176" cy="5648859"/>
          </a:xfrm>
          <a:prstGeom prst="rect">
            <a:avLst/>
          </a:prstGeom>
        </p:spPr>
      </p:pic>
    </p:spTree>
    <p:extLst>
      <p:ext uri="{BB962C8B-B14F-4D97-AF65-F5344CB8AC3E}">
        <p14:creationId xmlns:p14="http://schemas.microsoft.com/office/powerpoint/2010/main" val="11829798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DDEB13-349B-D0BA-5350-3041E688AD19}"/>
              </a:ext>
            </a:extLst>
          </p:cNvPr>
          <p:cNvSpPr>
            <a:spLocks noGrp="1"/>
          </p:cNvSpPr>
          <p:nvPr>
            <p:ph type="dt" sz="half" idx="10"/>
          </p:nvPr>
        </p:nvSpPr>
        <p:spPr/>
        <p:txBody>
          <a:bodyPr/>
          <a:lstStyle/>
          <a:p>
            <a:fld id="{BD53A9F3-9DCE-4543-9F1F-BE2EF1387A7B}" type="datetime8">
              <a:rPr lang="en-US" smtClean="0"/>
              <a:t>6/27/2024 7:12 AM</a:t>
            </a:fld>
            <a:endParaRPr lang="en-US" dirty="0"/>
          </a:p>
        </p:txBody>
      </p:sp>
      <p:sp>
        <p:nvSpPr>
          <p:cNvPr id="5" name="Slide Number Placeholder 4">
            <a:extLst>
              <a:ext uri="{FF2B5EF4-FFF2-40B4-BE49-F238E27FC236}">
                <a16:creationId xmlns:a16="http://schemas.microsoft.com/office/drawing/2014/main" id="{0C9AB58F-A3A7-4867-0B70-C33C9F2F222F}"/>
              </a:ext>
            </a:extLst>
          </p:cNvPr>
          <p:cNvSpPr>
            <a:spLocks noGrp="1"/>
          </p:cNvSpPr>
          <p:nvPr>
            <p:ph type="sldNum" sz="quarter" idx="12"/>
          </p:nvPr>
        </p:nvSpPr>
        <p:spPr/>
        <p:txBody>
          <a:bodyPr/>
          <a:lstStyle/>
          <a:p>
            <a:fld id="{6D22F896-40B5-4ADD-8801-0D06FADFA095}" type="slidenum">
              <a:rPr lang="en-US" smtClean="0"/>
              <a:t>26</a:t>
            </a:fld>
            <a:endParaRPr lang="en-US" dirty="0"/>
          </a:p>
        </p:txBody>
      </p:sp>
      <p:sp>
        <p:nvSpPr>
          <p:cNvPr id="8" name="Title 1">
            <a:extLst>
              <a:ext uri="{FF2B5EF4-FFF2-40B4-BE49-F238E27FC236}">
                <a16:creationId xmlns:a16="http://schemas.microsoft.com/office/drawing/2014/main" id="{47DB7281-21FF-DD95-E3BB-DD4D456F8C2B}"/>
              </a:ext>
            </a:extLst>
          </p:cNvPr>
          <p:cNvSpPr>
            <a:spLocks noGrp="1"/>
          </p:cNvSpPr>
          <p:nvPr>
            <p:ph type="title"/>
          </p:nvPr>
        </p:nvSpPr>
        <p:spPr>
          <a:xfrm>
            <a:off x="838200" y="365126"/>
            <a:ext cx="10515600" cy="722270"/>
          </a:xfrm>
        </p:spPr>
        <p:txBody>
          <a:bodyPr/>
          <a:lstStyle/>
          <a:p>
            <a:r>
              <a:rPr lang="en-US" dirty="0">
                <a:latin typeface="Amasis MT Pro Black" panose="02040A04050005020304" pitchFamily="18" charset="0"/>
              </a:rPr>
              <a:t>log(price) ~ log(</a:t>
            </a:r>
            <a:r>
              <a:rPr lang="en-US" dirty="0" err="1">
                <a:latin typeface="Amasis MT Pro Black" panose="02040A04050005020304" pitchFamily="18" charset="0"/>
              </a:rPr>
              <a:t>dist</a:t>
            </a:r>
            <a:r>
              <a:rPr lang="en-US" dirty="0">
                <a:latin typeface="Amasis MT Pro Black" panose="02040A04050005020304" pitchFamily="18" charset="0"/>
              </a:rPr>
              <a:t>)</a:t>
            </a:r>
          </a:p>
        </p:txBody>
      </p:sp>
      <p:pic>
        <p:nvPicPr>
          <p:cNvPr id="3" name="Picture 2">
            <a:extLst>
              <a:ext uri="{FF2B5EF4-FFF2-40B4-BE49-F238E27FC236}">
                <a16:creationId xmlns:a16="http://schemas.microsoft.com/office/drawing/2014/main" id="{D9C6510C-FD6A-E281-BDBD-54739F8B1A04}"/>
              </a:ext>
            </a:extLst>
          </p:cNvPr>
          <p:cNvPicPr>
            <a:picLocks noChangeAspect="1"/>
          </p:cNvPicPr>
          <p:nvPr/>
        </p:nvPicPr>
        <p:blipFill>
          <a:blip r:embed="rId2"/>
          <a:stretch>
            <a:fillRect/>
          </a:stretch>
        </p:blipFill>
        <p:spPr>
          <a:xfrm>
            <a:off x="1391412" y="1087396"/>
            <a:ext cx="9409176" cy="5648859"/>
          </a:xfrm>
          <a:prstGeom prst="rect">
            <a:avLst/>
          </a:prstGeom>
        </p:spPr>
      </p:pic>
    </p:spTree>
    <p:extLst>
      <p:ext uri="{BB962C8B-B14F-4D97-AF65-F5344CB8AC3E}">
        <p14:creationId xmlns:p14="http://schemas.microsoft.com/office/powerpoint/2010/main" val="2531155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DDEB13-349B-D0BA-5350-3041E688AD19}"/>
              </a:ext>
            </a:extLst>
          </p:cNvPr>
          <p:cNvSpPr>
            <a:spLocks noGrp="1"/>
          </p:cNvSpPr>
          <p:nvPr>
            <p:ph type="dt" sz="half" idx="10"/>
          </p:nvPr>
        </p:nvSpPr>
        <p:spPr/>
        <p:txBody>
          <a:bodyPr/>
          <a:lstStyle/>
          <a:p>
            <a:fld id="{BD53A9F3-9DCE-4543-9F1F-BE2EF1387A7B}" type="datetime8">
              <a:rPr lang="en-US" smtClean="0"/>
              <a:t>6/27/2024 7:12 AM</a:t>
            </a:fld>
            <a:endParaRPr lang="en-US" dirty="0"/>
          </a:p>
        </p:txBody>
      </p:sp>
      <p:sp>
        <p:nvSpPr>
          <p:cNvPr id="5" name="Slide Number Placeholder 4">
            <a:extLst>
              <a:ext uri="{FF2B5EF4-FFF2-40B4-BE49-F238E27FC236}">
                <a16:creationId xmlns:a16="http://schemas.microsoft.com/office/drawing/2014/main" id="{0C9AB58F-A3A7-4867-0B70-C33C9F2F222F}"/>
              </a:ext>
            </a:extLst>
          </p:cNvPr>
          <p:cNvSpPr>
            <a:spLocks noGrp="1"/>
          </p:cNvSpPr>
          <p:nvPr>
            <p:ph type="sldNum" sz="quarter" idx="12"/>
          </p:nvPr>
        </p:nvSpPr>
        <p:spPr/>
        <p:txBody>
          <a:bodyPr/>
          <a:lstStyle/>
          <a:p>
            <a:fld id="{6D22F896-40B5-4ADD-8801-0D06FADFA095}" type="slidenum">
              <a:rPr lang="en-US" smtClean="0"/>
              <a:t>27</a:t>
            </a:fld>
            <a:endParaRPr lang="en-US" dirty="0"/>
          </a:p>
        </p:txBody>
      </p:sp>
      <p:sp>
        <p:nvSpPr>
          <p:cNvPr id="8" name="Title 1">
            <a:extLst>
              <a:ext uri="{FF2B5EF4-FFF2-40B4-BE49-F238E27FC236}">
                <a16:creationId xmlns:a16="http://schemas.microsoft.com/office/drawing/2014/main" id="{47DB7281-21FF-DD95-E3BB-DD4D456F8C2B}"/>
              </a:ext>
            </a:extLst>
          </p:cNvPr>
          <p:cNvSpPr>
            <a:spLocks noGrp="1"/>
          </p:cNvSpPr>
          <p:nvPr>
            <p:ph type="title"/>
          </p:nvPr>
        </p:nvSpPr>
        <p:spPr>
          <a:xfrm>
            <a:off x="838200" y="365126"/>
            <a:ext cx="10515600" cy="722270"/>
          </a:xfrm>
        </p:spPr>
        <p:txBody>
          <a:bodyPr/>
          <a:lstStyle/>
          <a:p>
            <a:r>
              <a:rPr lang="en-US" dirty="0">
                <a:latin typeface="Amasis MT Pro Black" panose="02040A04050005020304" pitchFamily="18" charset="0"/>
              </a:rPr>
              <a:t>price ~ rooms</a:t>
            </a:r>
          </a:p>
        </p:txBody>
      </p:sp>
      <p:pic>
        <p:nvPicPr>
          <p:cNvPr id="3" name="Picture 2">
            <a:extLst>
              <a:ext uri="{FF2B5EF4-FFF2-40B4-BE49-F238E27FC236}">
                <a16:creationId xmlns:a16="http://schemas.microsoft.com/office/drawing/2014/main" id="{D5EF5FA9-093F-3646-270A-E119BD084DED}"/>
              </a:ext>
            </a:extLst>
          </p:cNvPr>
          <p:cNvPicPr>
            <a:picLocks noChangeAspect="1"/>
          </p:cNvPicPr>
          <p:nvPr/>
        </p:nvPicPr>
        <p:blipFill>
          <a:blip r:embed="rId2"/>
          <a:stretch>
            <a:fillRect/>
          </a:stretch>
        </p:blipFill>
        <p:spPr>
          <a:xfrm>
            <a:off x="1391412" y="1209141"/>
            <a:ext cx="9409176" cy="5648859"/>
          </a:xfrm>
          <a:prstGeom prst="rect">
            <a:avLst/>
          </a:prstGeom>
        </p:spPr>
      </p:pic>
    </p:spTree>
    <p:extLst>
      <p:ext uri="{BB962C8B-B14F-4D97-AF65-F5344CB8AC3E}">
        <p14:creationId xmlns:p14="http://schemas.microsoft.com/office/powerpoint/2010/main" val="2492495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8B490-BCF0-4C36-80D5-86B59D568E72}"/>
              </a:ext>
            </a:extLst>
          </p:cNvPr>
          <p:cNvSpPr>
            <a:spLocks noGrp="1"/>
          </p:cNvSpPr>
          <p:nvPr>
            <p:ph type="title"/>
          </p:nvPr>
        </p:nvSpPr>
        <p:spPr>
          <a:xfrm>
            <a:off x="838200" y="365126"/>
            <a:ext cx="10515600" cy="722270"/>
          </a:xfrm>
        </p:spPr>
        <p:txBody>
          <a:bodyPr/>
          <a:lstStyle/>
          <a:p>
            <a:r>
              <a:rPr lang="en-US" dirty="0">
                <a:latin typeface="Amasis MT Pro Black" panose="02040A04050005020304" pitchFamily="18" charset="0"/>
              </a:rPr>
              <a:t>2. Handling non-linear relationship</a:t>
            </a:r>
          </a:p>
        </p:txBody>
      </p:sp>
      <p:sp>
        <p:nvSpPr>
          <p:cNvPr id="45" name="Content Placeholder 2">
            <a:extLst>
              <a:ext uri="{FF2B5EF4-FFF2-40B4-BE49-F238E27FC236}">
                <a16:creationId xmlns:a16="http://schemas.microsoft.com/office/drawing/2014/main" id="{2BC40948-B7E2-46A0-B125-C6CB1A282CAD}"/>
              </a:ext>
            </a:extLst>
          </p:cNvPr>
          <p:cNvSpPr>
            <a:spLocks noGrp="1"/>
          </p:cNvSpPr>
          <p:nvPr>
            <p:ph idx="1"/>
          </p:nvPr>
        </p:nvSpPr>
        <p:spPr>
          <a:xfrm>
            <a:off x="1066800" y="1269958"/>
            <a:ext cx="10287000" cy="4592960"/>
          </a:xfrm>
        </p:spPr>
        <p:txBody>
          <a:bodyPr>
            <a:normAutofit/>
          </a:bodyPr>
          <a:lstStyle/>
          <a:p>
            <a:r>
              <a:rPr lang="en-US" dirty="0">
                <a:solidFill>
                  <a:srgbClr val="374151"/>
                </a:solidFill>
                <a:latin typeface="Amasis MT Pro" panose="02040504050005020304" pitchFamily="18" charset="0"/>
              </a:rPr>
              <a:t>OLS assumes that outcome Y and predictor X hold a linear relationship.</a:t>
            </a:r>
          </a:p>
          <a:p>
            <a:r>
              <a:rPr lang="en-US" dirty="0">
                <a:solidFill>
                  <a:srgbClr val="374151"/>
                </a:solidFill>
                <a:latin typeface="Amasis MT Pro" panose="02040504050005020304" pitchFamily="18" charset="0"/>
              </a:rPr>
              <a:t>If this assumption is invalid, OLS will be a poor fit to data.</a:t>
            </a:r>
          </a:p>
          <a:p>
            <a:r>
              <a:rPr lang="en-US" dirty="0">
                <a:solidFill>
                  <a:srgbClr val="374151"/>
                </a:solidFill>
                <a:latin typeface="Amasis MT Pro" panose="02040504050005020304" pitchFamily="18" charset="0"/>
              </a:rPr>
              <a:t>Adding a quadratic term to the regression may help.</a:t>
            </a:r>
          </a:p>
          <a:p>
            <a:pPr marL="0" indent="0">
              <a:buNone/>
            </a:pPr>
            <a:endParaRPr lang="en-US" dirty="0">
              <a:solidFill>
                <a:srgbClr val="374151"/>
              </a:solidFill>
              <a:latin typeface="Amasis MT Pro" panose="02040504050005020304" pitchFamily="18" charset="0"/>
            </a:endParaRPr>
          </a:p>
          <a:p>
            <a:pPr marL="0" indent="0">
              <a:buNone/>
            </a:pPr>
            <a:r>
              <a:rPr lang="en-US" dirty="0">
                <a:solidFill>
                  <a:srgbClr val="374151"/>
                </a:solidFill>
                <a:latin typeface="Amasis MT Pro" panose="02040504050005020304" pitchFamily="18" charset="0"/>
              </a:rPr>
              <a:t>Examples of non-linear relationships: </a:t>
            </a:r>
          </a:p>
          <a:p>
            <a:pPr marL="511175"/>
            <a:r>
              <a:rPr lang="en-US" sz="2400" dirty="0">
                <a:solidFill>
                  <a:srgbClr val="374151"/>
                </a:solidFill>
                <a:latin typeface="Amasis MT Pro" panose="02040504050005020304" pitchFamily="18" charset="0"/>
              </a:rPr>
              <a:t>CO</a:t>
            </a:r>
            <a:r>
              <a:rPr lang="en-US" sz="2400" baseline="-25000" dirty="0">
                <a:solidFill>
                  <a:srgbClr val="374151"/>
                </a:solidFill>
                <a:latin typeface="Amasis MT Pro" panose="02040504050005020304" pitchFamily="18" charset="0"/>
              </a:rPr>
              <a:t>2</a:t>
            </a:r>
            <a:r>
              <a:rPr lang="en-US" sz="2400" dirty="0">
                <a:solidFill>
                  <a:srgbClr val="374151"/>
                </a:solidFill>
                <a:latin typeface="Amasis MT Pro" panose="02040504050005020304" pitchFamily="18" charset="0"/>
              </a:rPr>
              <a:t> emission ~ GDP per capita (EKC hypothesis)</a:t>
            </a:r>
          </a:p>
          <a:p>
            <a:pPr marL="511175"/>
            <a:r>
              <a:rPr lang="en-US" sz="2400" dirty="0">
                <a:solidFill>
                  <a:srgbClr val="374151"/>
                </a:solidFill>
                <a:latin typeface="Amasis MT Pro" panose="02040504050005020304" pitchFamily="18" charset="0"/>
              </a:rPr>
              <a:t>Car price ~ life of the car</a:t>
            </a:r>
          </a:p>
          <a:p>
            <a:pPr marL="511175"/>
            <a:r>
              <a:rPr lang="en-US" sz="2400" dirty="0">
                <a:solidFill>
                  <a:srgbClr val="374151"/>
                </a:solidFill>
                <a:latin typeface="Amasis MT Pro" panose="02040504050005020304" pitchFamily="18" charset="0"/>
              </a:rPr>
              <a:t>Worker productivity ~ worker’s age</a:t>
            </a:r>
          </a:p>
          <a:p>
            <a:pPr marL="511175"/>
            <a:endParaRPr lang="en-US" sz="2400" dirty="0">
              <a:solidFill>
                <a:srgbClr val="374151"/>
              </a:solidFill>
              <a:latin typeface="Amasis MT Pro" panose="02040504050005020304" pitchFamily="18" charset="0"/>
            </a:endParaRPr>
          </a:p>
        </p:txBody>
      </p:sp>
      <p:sp>
        <p:nvSpPr>
          <p:cNvPr id="3" name="Date Placeholder 2">
            <a:extLst>
              <a:ext uri="{FF2B5EF4-FFF2-40B4-BE49-F238E27FC236}">
                <a16:creationId xmlns:a16="http://schemas.microsoft.com/office/drawing/2014/main" id="{2B7CE719-CBCD-333E-8FC3-B960F1FB758D}"/>
              </a:ext>
            </a:extLst>
          </p:cNvPr>
          <p:cNvSpPr>
            <a:spLocks noGrp="1"/>
          </p:cNvSpPr>
          <p:nvPr>
            <p:ph type="dt" sz="half" idx="10"/>
          </p:nvPr>
        </p:nvSpPr>
        <p:spPr/>
        <p:txBody>
          <a:bodyPr/>
          <a:lstStyle/>
          <a:p>
            <a:fld id="{A8AD868F-8409-4F04-87B4-D0383043B754}" type="datetime8">
              <a:rPr lang="en-US" smtClean="0"/>
              <a:t>6/27/2024 7:12 AM</a:t>
            </a:fld>
            <a:endParaRPr lang="en-US" dirty="0"/>
          </a:p>
        </p:txBody>
      </p:sp>
      <p:sp>
        <p:nvSpPr>
          <p:cNvPr id="4" name="Slide Number Placeholder 3">
            <a:extLst>
              <a:ext uri="{FF2B5EF4-FFF2-40B4-BE49-F238E27FC236}">
                <a16:creationId xmlns:a16="http://schemas.microsoft.com/office/drawing/2014/main" id="{C85C919E-920D-ABA8-C512-F7D55D8B3B85}"/>
              </a:ext>
            </a:extLst>
          </p:cNvPr>
          <p:cNvSpPr>
            <a:spLocks noGrp="1"/>
          </p:cNvSpPr>
          <p:nvPr>
            <p:ph type="sldNum" sz="quarter" idx="12"/>
          </p:nvPr>
        </p:nvSpPr>
        <p:spPr/>
        <p:txBody>
          <a:bodyPr/>
          <a:lstStyle/>
          <a:p>
            <a:fld id="{6D22F896-40B5-4ADD-8801-0D06FADFA095}" type="slidenum">
              <a:rPr lang="en-US" smtClean="0"/>
              <a:t>28</a:t>
            </a:fld>
            <a:endParaRPr lang="en-US" dirty="0"/>
          </a:p>
        </p:txBody>
      </p:sp>
    </p:spTree>
    <p:extLst>
      <p:ext uri="{BB962C8B-B14F-4D97-AF65-F5344CB8AC3E}">
        <p14:creationId xmlns:p14="http://schemas.microsoft.com/office/powerpoint/2010/main" val="711494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03D9C4E-1893-ADE4-361E-5D7E6D9D06C0}"/>
              </a:ext>
            </a:extLst>
          </p:cNvPr>
          <p:cNvSpPr>
            <a:spLocks noGrp="1"/>
          </p:cNvSpPr>
          <p:nvPr>
            <p:ph type="dt" sz="half" idx="10"/>
          </p:nvPr>
        </p:nvSpPr>
        <p:spPr/>
        <p:txBody>
          <a:bodyPr/>
          <a:lstStyle/>
          <a:p>
            <a:fld id="{BD53A9F3-9DCE-4543-9F1F-BE2EF1387A7B}" type="datetime8">
              <a:rPr lang="en-US" smtClean="0"/>
              <a:t>6/27/2024 7:12 AM</a:t>
            </a:fld>
            <a:endParaRPr lang="en-US" dirty="0"/>
          </a:p>
        </p:txBody>
      </p:sp>
      <p:sp>
        <p:nvSpPr>
          <p:cNvPr id="5" name="Slide Number Placeholder 4">
            <a:extLst>
              <a:ext uri="{FF2B5EF4-FFF2-40B4-BE49-F238E27FC236}">
                <a16:creationId xmlns:a16="http://schemas.microsoft.com/office/drawing/2014/main" id="{FD2F1B96-BA83-E4E7-08CE-EC6419804956}"/>
              </a:ext>
            </a:extLst>
          </p:cNvPr>
          <p:cNvSpPr>
            <a:spLocks noGrp="1"/>
          </p:cNvSpPr>
          <p:nvPr>
            <p:ph type="sldNum" sz="quarter" idx="12"/>
          </p:nvPr>
        </p:nvSpPr>
        <p:spPr/>
        <p:txBody>
          <a:bodyPr/>
          <a:lstStyle/>
          <a:p>
            <a:fld id="{6D22F896-40B5-4ADD-8801-0D06FADFA095}" type="slidenum">
              <a:rPr lang="en-US" smtClean="0"/>
              <a:t>29</a:t>
            </a:fld>
            <a:endParaRPr lang="en-US" dirty="0"/>
          </a:p>
        </p:txBody>
      </p:sp>
      <p:pic>
        <p:nvPicPr>
          <p:cNvPr id="1026" name="Picture 2" descr="linear vs quadratic model to fit non-linear data">
            <a:extLst>
              <a:ext uri="{FF2B5EF4-FFF2-40B4-BE49-F238E27FC236}">
                <a16:creationId xmlns:a16="http://schemas.microsoft.com/office/drawing/2014/main" id="{4C6DCA97-EF01-382B-843A-C8C2526A2C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732" y="339825"/>
            <a:ext cx="9404537" cy="638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9359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960+ Cartoon Of Single Family Homes Stock Illustrations, Royalty-Free  Vector Graphics &amp; Clip Art - iStock">
            <a:extLst>
              <a:ext uri="{FF2B5EF4-FFF2-40B4-BE49-F238E27FC236}">
                <a16:creationId xmlns:a16="http://schemas.microsoft.com/office/drawing/2014/main" id="{2884093F-647E-430F-E141-16DA454268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8174" y="1425677"/>
            <a:ext cx="6735651" cy="493067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B68B490-BCF0-4C36-80D5-86B59D568E72}"/>
              </a:ext>
            </a:extLst>
          </p:cNvPr>
          <p:cNvSpPr>
            <a:spLocks noGrp="1"/>
          </p:cNvSpPr>
          <p:nvPr>
            <p:ph type="title"/>
          </p:nvPr>
        </p:nvSpPr>
        <p:spPr>
          <a:xfrm>
            <a:off x="838200" y="365126"/>
            <a:ext cx="10515600" cy="722270"/>
          </a:xfrm>
        </p:spPr>
        <p:txBody>
          <a:bodyPr/>
          <a:lstStyle/>
          <a:p>
            <a:r>
              <a:rPr lang="en-US">
                <a:latin typeface="Amasis MT Pro Black" panose="02040A04050005020304" pitchFamily="18" charset="0"/>
              </a:rPr>
              <a:t>What is Owner-occupied dwellings?</a:t>
            </a:r>
            <a:endParaRPr lang="en-US" dirty="0">
              <a:latin typeface="Amasis MT Pro Black" panose="02040A04050005020304" pitchFamily="18" charset="0"/>
            </a:endParaRPr>
          </a:p>
        </p:txBody>
      </p:sp>
      <p:sp>
        <p:nvSpPr>
          <p:cNvPr id="45" name="Content Placeholder 2">
            <a:extLst>
              <a:ext uri="{FF2B5EF4-FFF2-40B4-BE49-F238E27FC236}">
                <a16:creationId xmlns:a16="http://schemas.microsoft.com/office/drawing/2014/main" id="{2BC40948-B7E2-46A0-B125-C6CB1A282CAD}"/>
              </a:ext>
            </a:extLst>
          </p:cNvPr>
          <p:cNvSpPr>
            <a:spLocks noGrp="1"/>
          </p:cNvSpPr>
          <p:nvPr>
            <p:ph idx="1"/>
          </p:nvPr>
        </p:nvSpPr>
        <p:spPr>
          <a:xfrm>
            <a:off x="838200" y="1253330"/>
            <a:ext cx="10515600" cy="5239543"/>
          </a:xfrm>
        </p:spPr>
        <p:txBody>
          <a:bodyPr>
            <a:normAutofit/>
          </a:bodyPr>
          <a:lstStyle/>
          <a:p>
            <a:r>
              <a:rPr lang="en-US" b="0" i="0">
                <a:solidFill>
                  <a:srgbClr val="374151"/>
                </a:solidFill>
                <a:effectLst/>
                <a:latin typeface="ui-sans-serif"/>
              </a:rPr>
              <a:t>Housing units owned and lived in by the occupant.</a:t>
            </a:r>
            <a:endParaRPr lang="en-US" dirty="0">
              <a:latin typeface="Amasis MT Pro" panose="02040504050005020304" pitchFamily="18" charset="0"/>
            </a:endParaRPr>
          </a:p>
        </p:txBody>
      </p:sp>
      <p:sp>
        <p:nvSpPr>
          <p:cNvPr id="3" name="Date Placeholder 2">
            <a:extLst>
              <a:ext uri="{FF2B5EF4-FFF2-40B4-BE49-F238E27FC236}">
                <a16:creationId xmlns:a16="http://schemas.microsoft.com/office/drawing/2014/main" id="{2B7CE719-CBCD-333E-8FC3-B960F1FB758D}"/>
              </a:ext>
            </a:extLst>
          </p:cNvPr>
          <p:cNvSpPr>
            <a:spLocks noGrp="1"/>
          </p:cNvSpPr>
          <p:nvPr>
            <p:ph type="dt" sz="half" idx="10"/>
          </p:nvPr>
        </p:nvSpPr>
        <p:spPr/>
        <p:txBody>
          <a:bodyPr/>
          <a:lstStyle/>
          <a:p>
            <a:fld id="{A8AD868F-8409-4F04-87B4-D0383043B754}" type="datetime8">
              <a:rPr lang="en-US" smtClean="0"/>
              <a:t>6/27/2024 7:12 AM</a:t>
            </a:fld>
            <a:endParaRPr lang="en-US" dirty="0"/>
          </a:p>
        </p:txBody>
      </p:sp>
      <p:sp>
        <p:nvSpPr>
          <p:cNvPr id="4" name="Slide Number Placeholder 3">
            <a:extLst>
              <a:ext uri="{FF2B5EF4-FFF2-40B4-BE49-F238E27FC236}">
                <a16:creationId xmlns:a16="http://schemas.microsoft.com/office/drawing/2014/main" id="{C85C919E-920D-ABA8-C512-F7D55D8B3B85}"/>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31365757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DDEB13-349B-D0BA-5350-3041E688AD19}"/>
              </a:ext>
            </a:extLst>
          </p:cNvPr>
          <p:cNvSpPr>
            <a:spLocks noGrp="1"/>
          </p:cNvSpPr>
          <p:nvPr>
            <p:ph type="dt" sz="half" idx="10"/>
          </p:nvPr>
        </p:nvSpPr>
        <p:spPr/>
        <p:txBody>
          <a:bodyPr/>
          <a:lstStyle/>
          <a:p>
            <a:fld id="{BD53A9F3-9DCE-4543-9F1F-BE2EF1387A7B}" type="datetime8">
              <a:rPr lang="en-US" smtClean="0"/>
              <a:t>6/27/2024 7:12 AM</a:t>
            </a:fld>
            <a:endParaRPr lang="en-US" dirty="0"/>
          </a:p>
        </p:txBody>
      </p:sp>
      <p:sp>
        <p:nvSpPr>
          <p:cNvPr id="5" name="Slide Number Placeholder 4">
            <a:extLst>
              <a:ext uri="{FF2B5EF4-FFF2-40B4-BE49-F238E27FC236}">
                <a16:creationId xmlns:a16="http://schemas.microsoft.com/office/drawing/2014/main" id="{0C9AB58F-A3A7-4867-0B70-C33C9F2F222F}"/>
              </a:ext>
            </a:extLst>
          </p:cNvPr>
          <p:cNvSpPr>
            <a:spLocks noGrp="1"/>
          </p:cNvSpPr>
          <p:nvPr>
            <p:ph type="sldNum" sz="quarter" idx="12"/>
          </p:nvPr>
        </p:nvSpPr>
        <p:spPr/>
        <p:txBody>
          <a:bodyPr/>
          <a:lstStyle/>
          <a:p>
            <a:fld id="{6D22F896-40B5-4ADD-8801-0D06FADFA095}" type="slidenum">
              <a:rPr lang="en-US" smtClean="0"/>
              <a:t>30</a:t>
            </a:fld>
            <a:endParaRPr lang="en-US" dirty="0"/>
          </a:p>
        </p:txBody>
      </p:sp>
      <p:sp>
        <p:nvSpPr>
          <p:cNvPr id="8" name="Title 1">
            <a:extLst>
              <a:ext uri="{FF2B5EF4-FFF2-40B4-BE49-F238E27FC236}">
                <a16:creationId xmlns:a16="http://schemas.microsoft.com/office/drawing/2014/main" id="{47DB7281-21FF-DD95-E3BB-DD4D456F8C2B}"/>
              </a:ext>
            </a:extLst>
          </p:cNvPr>
          <p:cNvSpPr>
            <a:spLocks noGrp="1"/>
          </p:cNvSpPr>
          <p:nvPr>
            <p:ph type="title"/>
          </p:nvPr>
        </p:nvSpPr>
        <p:spPr>
          <a:xfrm>
            <a:off x="838200" y="365126"/>
            <a:ext cx="10515600" cy="722270"/>
          </a:xfrm>
        </p:spPr>
        <p:txBody>
          <a:bodyPr/>
          <a:lstStyle/>
          <a:p>
            <a:r>
              <a:rPr lang="en-US" dirty="0">
                <a:latin typeface="Amasis MT Pro Black" panose="02040A04050005020304" pitchFamily="18" charset="0"/>
              </a:rPr>
              <a:t>price ~ age</a:t>
            </a:r>
          </a:p>
        </p:txBody>
      </p:sp>
      <p:pic>
        <p:nvPicPr>
          <p:cNvPr id="6" name="Picture 5">
            <a:extLst>
              <a:ext uri="{FF2B5EF4-FFF2-40B4-BE49-F238E27FC236}">
                <a16:creationId xmlns:a16="http://schemas.microsoft.com/office/drawing/2014/main" id="{DCE082D0-D84D-5643-000D-041F9064D96B}"/>
              </a:ext>
            </a:extLst>
          </p:cNvPr>
          <p:cNvPicPr>
            <a:picLocks noChangeAspect="1"/>
          </p:cNvPicPr>
          <p:nvPr/>
        </p:nvPicPr>
        <p:blipFill>
          <a:blip r:embed="rId2"/>
          <a:stretch>
            <a:fillRect/>
          </a:stretch>
        </p:blipFill>
        <p:spPr>
          <a:xfrm>
            <a:off x="1391412" y="1209141"/>
            <a:ext cx="9409176" cy="5648859"/>
          </a:xfrm>
          <a:prstGeom prst="rect">
            <a:avLst/>
          </a:prstGeom>
        </p:spPr>
      </p:pic>
    </p:spTree>
    <p:extLst>
      <p:ext uri="{BB962C8B-B14F-4D97-AF65-F5344CB8AC3E}">
        <p14:creationId xmlns:p14="http://schemas.microsoft.com/office/powerpoint/2010/main" val="25902739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DDEB13-349B-D0BA-5350-3041E688AD19}"/>
              </a:ext>
            </a:extLst>
          </p:cNvPr>
          <p:cNvSpPr>
            <a:spLocks noGrp="1"/>
          </p:cNvSpPr>
          <p:nvPr>
            <p:ph type="dt" sz="half" idx="10"/>
          </p:nvPr>
        </p:nvSpPr>
        <p:spPr/>
        <p:txBody>
          <a:bodyPr/>
          <a:lstStyle/>
          <a:p>
            <a:fld id="{BD53A9F3-9DCE-4543-9F1F-BE2EF1387A7B}" type="datetime8">
              <a:rPr lang="en-US" smtClean="0"/>
              <a:t>6/27/2024 7:12 AM</a:t>
            </a:fld>
            <a:endParaRPr lang="en-US" dirty="0"/>
          </a:p>
        </p:txBody>
      </p:sp>
      <p:sp>
        <p:nvSpPr>
          <p:cNvPr id="5" name="Slide Number Placeholder 4">
            <a:extLst>
              <a:ext uri="{FF2B5EF4-FFF2-40B4-BE49-F238E27FC236}">
                <a16:creationId xmlns:a16="http://schemas.microsoft.com/office/drawing/2014/main" id="{0C9AB58F-A3A7-4867-0B70-C33C9F2F222F}"/>
              </a:ext>
            </a:extLst>
          </p:cNvPr>
          <p:cNvSpPr>
            <a:spLocks noGrp="1"/>
          </p:cNvSpPr>
          <p:nvPr>
            <p:ph type="sldNum" sz="quarter" idx="12"/>
          </p:nvPr>
        </p:nvSpPr>
        <p:spPr/>
        <p:txBody>
          <a:bodyPr/>
          <a:lstStyle/>
          <a:p>
            <a:fld id="{6D22F896-40B5-4ADD-8801-0D06FADFA095}" type="slidenum">
              <a:rPr lang="en-US" smtClean="0"/>
              <a:t>31</a:t>
            </a:fld>
            <a:endParaRPr lang="en-US" dirty="0"/>
          </a:p>
        </p:txBody>
      </p:sp>
      <p:sp>
        <p:nvSpPr>
          <p:cNvPr id="8" name="Title 1">
            <a:extLst>
              <a:ext uri="{FF2B5EF4-FFF2-40B4-BE49-F238E27FC236}">
                <a16:creationId xmlns:a16="http://schemas.microsoft.com/office/drawing/2014/main" id="{47DB7281-21FF-DD95-E3BB-DD4D456F8C2B}"/>
              </a:ext>
            </a:extLst>
          </p:cNvPr>
          <p:cNvSpPr>
            <a:spLocks noGrp="1"/>
          </p:cNvSpPr>
          <p:nvPr>
            <p:ph type="title"/>
          </p:nvPr>
        </p:nvSpPr>
        <p:spPr>
          <a:xfrm>
            <a:off x="838200" y="365126"/>
            <a:ext cx="10515600" cy="722270"/>
          </a:xfrm>
        </p:spPr>
        <p:txBody>
          <a:bodyPr/>
          <a:lstStyle/>
          <a:p>
            <a:r>
              <a:rPr lang="en-US" dirty="0">
                <a:latin typeface="Amasis MT Pro Black" panose="02040A04050005020304" pitchFamily="18" charset="0"/>
              </a:rPr>
              <a:t>price ~ age</a:t>
            </a:r>
          </a:p>
        </p:txBody>
      </p:sp>
      <p:pic>
        <p:nvPicPr>
          <p:cNvPr id="11" name="Picture 10">
            <a:extLst>
              <a:ext uri="{FF2B5EF4-FFF2-40B4-BE49-F238E27FC236}">
                <a16:creationId xmlns:a16="http://schemas.microsoft.com/office/drawing/2014/main" id="{9448E635-46BA-7353-CC52-798442DDE218}"/>
              </a:ext>
            </a:extLst>
          </p:cNvPr>
          <p:cNvPicPr>
            <a:picLocks noChangeAspect="1"/>
          </p:cNvPicPr>
          <p:nvPr/>
        </p:nvPicPr>
        <p:blipFill>
          <a:blip r:embed="rId2"/>
          <a:stretch>
            <a:fillRect/>
          </a:stretch>
        </p:blipFill>
        <p:spPr>
          <a:xfrm>
            <a:off x="1063259" y="1209141"/>
            <a:ext cx="10065482" cy="5648859"/>
          </a:xfrm>
          <a:prstGeom prst="rect">
            <a:avLst/>
          </a:prstGeom>
        </p:spPr>
      </p:pic>
    </p:spTree>
    <p:extLst>
      <p:ext uri="{BB962C8B-B14F-4D97-AF65-F5344CB8AC3E}">
        <p14:creationId xmlns:p14="http://schemas.microsoft.com/office/powerpoint/2010/main" val="13022808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8B490-BCF0-4C36-80D5-86B59D568E72}"/>
              </a:ext>
            </a:extLst>
          </p:cNvPr>
          <p:cNvSpPr>
            <a:spLocks noGrp="1"/>
          </p:cNvSpPr>
          <p:nvPr>
            <p:ph type="title"/>
          </p:nvPr>
        </p:nvSpPr>
        <p:spPr>
          <a:xfrm>
            <a:off x="838200" y="365126"/>
            <a:ext cx="10515600" cy="722270"/>
          </a:xfrm>
        </p:spPr>
        <p:txBody>
          <a:bodyPr/>
          <a:lstStyle/>
          <a:p>
            <a:r>
              <a:rPr lang="en-US" dirty="0">
                <a:latin typeface="Amasis MT Pro Black" panose="02040A04050005020304" pitchFamily="18" charset="0"/>
              </a:rPr>
              <a:t>3. Interpreting regression estimates</a:t>
            </a:r>
          </a:p>
        </p:txBody>
      </p:sp>
      <p:sp>
        <p:nvSpPr>
          <p:cNvPr id="3" name="Date Placeholder 2">
            <a:extLst>
              <a:ext uri="{FF2B5EF4-FFF2-40B4-BE49-F238E27FC236}">
                <a16:creationId xmlns:a16="http://schemas.microsoft.com/office/drawing/2014/main" id="{2B7CE719-CBCD-333E-8FC3-B960F1FB758D}"/>
              </a:ext>
            </a:extLst>
          </p:cNvPr>
          <p:cNvSpPr>
            <a:spLocks noGrp="1"/>
          </p:cNvSpPr>
          <p:nvPr>
            <p:ph type="dt" sz="half" idx="10"/>
          </p:nvPr>
        </p:nvSpPr>
        <p:spPr/>
        <p:txBody>
          <a:bodyPr/>
          <a:lstStyle/>
          <a:p>
            <a:fld id="{A8AD868F-8409-4F04-87B4-D0383043B754}" type="datetime8">
              <a:rPr lang="en-US" smtClean="0"/>
              <a:t>6/27/2024 7:12 AM</a:t>
            </a:fld>
            <a:endParaRPr lang="en-US" dirty="0"/>
          </a:p>
        </p:txBody>
      </p:sp>
      <p:sp>
        <p:nvSpPr>
          <p:cNvPr id="4" name="Slide Number Placeholder 3">
            <a:extLst>
              <a:ext uri="{FF2B5EF4-FFF2-40B4-BE49-F238E27FC236}">
                <a16:creationId xmlns:a16="http://schemas.microsoft.com/office/drawing/2014/main" id="{C85C919E-920D-ABA8-C512-F7D55D8B3B85}"/>
              </a:ext>
            </a:extLst>
          </p:cNvPr>
          <p:cNvSpPr>
            <a:spLocks noGrp="1"/>
          </p:cNvSpPr>
          <p:nvPr>
            <p:ph type="sldNum" sz="quarter" idx="12"/>
          </p:nvPr>
        </p:nvSpPr>
        <p:spPr/>
        <p:txBody>
          <a:bodyPr/>
          <a:lstStyle/>
          <a:p>
            <a:fld id="{6D22F896-40B5-4ADD-8801-0D06FADFA095}" type="slidenum">
              <a:rPr lang="en-US" smtClean="0"/>
              <a:t>32</a:t>
            </a:fld>
            <a:endParaRPr lang="en-US" dirty="0"/>
          </a:p>
        </p:txBody>
      </p:sp>
      <p:pic>
        <p:nvPicPr>
          <p:cNvPr id="8" name="Picture 7">
            <a:extLst>
              <a:ext uri="{FF2B5EF4-FFF2-40B4-BE49-F238E27FC236}">
                <a16:creationId xmlns:a16="http://schemas.microsoft.com/office/drawing/2014/main" id="{917134FE-8179-45A9-FD1F-65D7A49E2078}"/>
              </a:ext>
            </a:extLst>
          </p:cNvPr>
          <p:cNvPicPr>
            <a:picLocks noChangeAspect="1"/>
          </p:cNvPicPr>
          <p:nvPr/>
        </p:nvPicPr>
        <p:blipFill>
          <a:blip r:embed="rId2"/>
          <a:stretch>
            <a:fillRect/>
          </a:stretch>
        </p:blipFill>
        <p:spPr>
          <a:xfrm>
            <a:off x="2156106" y="1296169"/>
            <a:ext cx="7879787" cy="5196705"/>
          </a:xfrm>
          <a:prstGeom prst="rect">
            <a:avLst/>
          </a:prstGeom>
        </p:spPr>
      </p:pic>
    </p:spTree>
    <p:extLst>
      <p:ext uri="{BB962C8B-B14F-4D97-AF65-F5344CB8AC3E}">
        <p14:creationId xmlns:p14="http://schemas.microsoft.com/office/powerpoint/2010/main" val="22157946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B7CE719-CBCD-333E-8FC3-B960F1FB758D}"/>
              </a:ext>
            </a:extLst>
          </p:cNvPr>
          <p:cNvSpPr>
            <a:spLocks noGrp="1"/>
          </p:cNvSpPr>
          <p:nvPr>
            <p:ph type="dt" sz="half" idx="10"/>
          </p:nvPr>
        </p:nvSpPr>
        <p:spPr/>
        <p:txBody>
          <a:bodyPr/>
          <a:lstStyle/>
          <a:p>
            <a:fld id="{A8AD868F-8409-4F04-87B4-D0383043B754}" type="datetime8">
              <a:rPr lang="en-US" smtClean="0"/>
              <a:t>6/27/2024 7:12 AM</a:t>
            </a:fld>
            <a:endParaRPr lang="en-US" dirty="0"/>
          </a:p>
        </p:txBody>
      </p:sp>
      <p:sp>
        <p:nvSpPr>
          <p:cNvPr id="4" name="Slide Number Placeholder 3">
            <a:extLst>
              <a:ext uri="{FF2B5EF4-FFF2-40B4-BE49-F238E27FC236}">
                <a16:creationId xmlns:a16="http://schemas.microsoft.com/office/drawing/2014/main" id="{C85C919E-920D-ABA8-C512-F7D55D8B3B85}"/>
              </a:ext>
            </a:extLst>
          </p:cNvPr>
          <p:cNvSpPr>
            <a:spLocks noGrp="1"/>
          </p:cNvSpPr>
          <p:nvPr>
            <p:ph type="sldNum" sz="quarter" idx="12"/>
          </p:nvPr>
        </p:nvSpPr>
        <p:spPr/>
        <p:txBody>
          <a:bodyPr/>
          <a:lstStyle/>
          <a:p>
            <a:fld id="{6D22F896-40B5-4ADD-8801-0D06FADFA095}" type="slidenum">
              <a:rPr lang="en-US" smtClean="0"/>
              <a:t>33</a:t>
            </a:fld>
            <a:endParaRPr lang="en-US" dirty="0"/>
          </a:p>
        </p:txBody>
      </p:sp>
      <p:pic>
        <p:nvPicPr>
          <p:cNvPr id="8" name="Picture 7">
            <a:extLst>
              <a:ext uri="{FF2B5EF4-FFF2-40B4-BE49-F238E27FC236}">
                <a16:creationId xmlns:a16="http://schemas.microsoft.com/office/drawing/2014/main" id="{917134FE-8179-45A9-FD1F-65D7A49E2078}"/>
              </a:ext>
            </a:extLst>
          </p:cNvPr>
          <p:cNvPicPr>
            <a:picLocks noChangeAspect="1"/>
          </p:cNvPicPr>
          <p:nvPr/>
        </p:nvPicPr>
        <p:blipFill>
          <a:blip r:embed="rId2"/>
          <a:stretch>
            <a:fillRect/>
          </a:stretch>
        </p:blipFill>
        <p:spPr>
          <a:xfrm>
            <a:off x="0" y="632490"/>
            <a:ext cx="7879787" cy="5196705"/>
          </a:xfrm>
          <a:prstGeom prst="rect">
            <a:avLst/>
          </a:prstGeom>
        </p:spPr>
      </p:pic>
      <p:sp>
        <p:nvSpPr>
          <p:cNvPr id="7" name="Content Placeholder 2">
            <a:extLst>
              <a:ext uri="{FF2B5EF4-FFF2-40B4-BE49-F238E27FC236}">
                <a16:creationId xmlns:a16="http://schemas.microsoft.com/office/drawing/2014/main" id="{688B41CC-66F8-A5B2-9D04-B0956D949B4B}"/>
              </a:ext>
            </a:extLst>
          </p:cNvPr>
          <p:cNvSpPr>
            <a:spLocks noGrp="1"/>
          </p:cNvSpPr>
          <p:nvPr>
            <p:ph idx="1"/>
          </p:nvPr>
        </p:nvSpPr>
        <p:spPr>
          <a:xfrm>
            <a:off x="8067368" y="466171"/>
            <a:ext cx="3650226" cy="5720778"/>
          </a:xfrm>
          <a:ln w="19050">
            <a:solidFill>
              <a:srgbClr val="0070C0"/>
            </a:solidFill>
          </a:ln>
        </p:spPr>
        <p:txBody>
          <a:bodyPr>
            <a:normAutofit/>
          </a:bodyPr>
          <a:lstStyle/>
          <a:p>
            <a:pPr marL="0" indent="0">
              <a:buNone/>
            </a:pPr>
            <a:r>
              <a:rPr lang="en-US" b="1" dirty="0">
                <a:solidFill>
                  <a:srgbClr val="374151"/>
                </a:solidFill>
                <a:latin typeface="Amasis MT Pro" panose="02040504050005020304" pitchFamily="18" charset="0"/>
              </a:rPr>
              <a:t>Significance of the model:</a:t>
            </a:r>
          </a:p>
          <a:p>
            <a:pPr marL="0" indent="0">
              <a:buNone/>
            </a:pPr>
            <a:r>
              <a:rPr lang="en-US" dirty="0">
                <a:solidFill>
                  <a:srgbClr val="374151"/>
                </a:solidFill>
                <a:latin typeface="Amasis MT Pro" panose="02040504050005020304" pitchFamily="18" charset="0"/>
              </a:rPr>
              <a:t>The F-statistic with a p-value less than 1% indicates that the model is statistically significant at the 1% level. This means the joint estimates of the coefficients are statistically not equal to zero.</a:t>
            </a:r>
          </a:p>
        </p:txBody>
      </p:sp>
      <p:sp>
        <p:nvSpPr>
          <p:cNvPr id="9" name="Rectangle 8">
            <a:extLst>
              <a:ext uri="{FF2B5EF4-FFF2-40B4-BE49-F238E27FC236}">
                <a16:creationId xmlns:a16="http://schemas.microsoft.com/office/drawing/2014/main" id="{814F0847-B5A3-16D4-430E-B08127EA5426}"/>
              </a:ext>
            </a:extLst>
          </p:cNvPr>
          <p:cNvSpPr/>
          <p:nvPr/>
        </p:nvSpPr>
        <p:spPr>
          <a:xfrm>
            <a:off x="4984956" y="1312607"/>
            <a:ext cx="2831690" cy="516194"/>
          </a:xfrm>
          <a:prstGeom prst="rect">
            <a:avLst/>
          </a:prstGeom>
          <a:noFill/>
          <a:ln w="38100">
            <a:solidFill>
              <a:srgbClr val="FF0000"/>
            </a:solidFill>
            <a:prstDash val="sysDash"/>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5696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B7CE719-CBCD-333E-8FC3-B960F1FB758D}"/>
              </a:ext>
            </a:extLst>
          </p:cNvPr>
          <p:cNvSpPr>
            <a:spLocks noGrp="1"/>
          </p:cNvSpPr>
          <p:nvPr>
            <p:ph type="dt" sz="half" idx="10"/>
          </p:nvPr>
        </p:nvSpPr>
        <p:spPr/>
        <p:txBody>
          <a:bodyPr/>
          <a:lstStyle/>
          <a:p>
            <a:fld id="{A8AD868F-8409-4F04-87B4-D0383043B754}" type="datetime8">
              <a:rPr lang="en-US" smtClean="0"/>
              <a:t>6/27/2024 7:12 AM</a:t>
            </a:fld>
            <a:endParaRPr lang="en-US" dirty="0"/>
          </a:p>
        </p:txBody>
      </p:sp>
      <p:sp>
        <p:nvSpPr>
          <p:cNvPr id="4" name="Slide Number Placeholder 3">
            <a:extLst>
              <a:ext uri="{FF2B5EF4-FFF2-40B4-BE49-F238E27FC236}">
                <a16:creationId xmlns:a16="http://schemas.microsoft.com/office/drawing/2014/main" id="{C85C919E-920D-ABA8-C512-F7D55D8B3B85}"/>
              </a:ext>
            </a:extLst>
          </p:cNvPr>
          <p:cNvSpPr>
            <a:spLocks noGrp="1"/>
          </p:cNvSpPr>
          <p:nvPr>
            <p:ph type="sldNum" sz="quarter" idx="12"/>
          </p:nvPr>
        </p:nvSpPr>
        <p:spPr/>
        <p:txBody>
          <a:bodyPr/>
          <a:lstStyle/>
          <a:p>
            <a:fld id="{6D22F896-40B5-4ADD-8801-0D06FADFA095}" type="slidenum">
              <a:rPr lang="en-US" smtClean="0"/>
              <a:t>34</a:t>
            </a:fld>
            <a:endParaRPr lang="en-US" dirty="0"/>
          </a:p>
        </p:txBody>
      </p:sp>
      <p:pic>
        <p:nvPicPr>
          <p:cNvPr id="8" name="Picture 7">
            <a:extLst>
              <a:ext uri="{FF2B5EF4-FFF2-40B4-BE49-F238E27FC236}">
                <a16:creationId xmlns:a16="http://schemas.microsoft.com/office/drawing/2014/main" id="{917134FE-8179-45A9-FD1F-65D7A49E2078}"/>
              </a:ext>
            </a:extLst>
          </p:cNvPr>
          <p:cNvPicPr>
            <a:picLocks noChangeAspect="1"/>
          </p:cNvPicPr>
          <p:nvPr/>
        </p:nvPicPr>
        <p:blipFill>
          <a:blip r:embed="rId2"/>
          <a:stretch>
            <a:fillRect/>
          </a:stretch>
        </p:blipFill>
        <p:spPr>
          <a:xfrm>
            <a:off x="0" y="632490"/>
            <a:ext cx="7879787" cy="5196705"/>
          </a:xfrm>
          <a:prstGeom prst="rect">
            <a:avLst/>
          </a:prstGeom>
        </p:spPr>
      </p:pic>
      <p:sp>
        <p:nvSpPr>
          <p:cNvPr id="7" name="Content Placeholder 2">
            <a:extLst>
              <a:ext uri="{FF2B5EF4-FFF2-40B4-BE49-F238E27FC236}">
                <a16:creationId xmlns:a16="http://schemas.microsoft.com/office/drawing/2014/main" id="{688B41CC-66F8-A5B2-9D04-B0956D949B4B}"/>
              </a:ext>
            </a:extLst>
          </p:cNvPr>
          <p:cNvSpPr>
            <a:spLocks noGrp="1"/>
          </p:cNvSpPr>
          <p:nvPr>
            <p:ph idx="1"/>
          </p:nvPr>
        </p:nvSpPr>
        <p:spPr>
          <a:xfrm>
            <a:off x="8067368" y="466171"/>
            <a:ext cx="3650226" cy="5720778"/>
          </a:xfrm>
          <a:ln w="19050">
            <a:solidFill>
              <a:srgbClr val="0070C0"/>
            </a:solidFill>
          </a:ln>
        </p:spPr>
        <p:txBody>
          <a:bodyPr>
            <a:normAutofit/>
          </a:bodyPr>
          <a:lstStyle/>
          <a:p>
            <a:pPr marL="0" indent="0">
              <a:buNone/>
            </a:pPr>
            <a:r>
              <a:rPr lang="en-US" b="1" dirty="0">
                <a:solidFill>
                  <a:srgbClr val="374151"/>
                </a:solidFill>
                <a:latin typeface="Amasis MT Pro" panose="02040504050005020304" pitchFamily="18" charset="0"/>
              </a:rPr>
              <a:t>Model fit:</a:t>
            </a:r>
          </a:p>
          <a:p>
            <a:pPr marL="0" indent="0">
              <a:buNone/>
            </a:pPr>
            <a:r>
              <a:rPr lang="en-US" dirty="0">
                <a:solidFill>
                  <a:srgbClr val="374151"/>
                </a:solidFill>
                <a:latin typeface="Amasis MT Pro" panose="02040504050005020304" pitchFamily="18" charset="0"/>
              </a:rPr>
              <a:t>Independent variables explains 78% of the variation in the log prices.</a:t>
            </a:r>
          </a:p>
        </p:txBody>
      </p:sp>
      <p:sp>
        <p:nvSpPr>
          <p:cNvPr id="9" name="Rectangle 8">
            <a:extLst>
              <a:ext uri="{FF2B5EF4-FFF2-40B4-BE49-F238E27FC236}">
                <a16:creationId xmlns:a16="http://schemas.microsoft.com/office/drawing/2014/main" id="{814F0847-B5A3-16D4-430E-B08127EA5426}"/>
              </a:ext>
            </a:extLst>
          </p:cNvPr>
          <p:cNvSpPr/>
          <p:nvPr/>
        </p:nvSpPr>
        <p:spPr>
          <a:xfrm>
            <a:off x="4984956" y="1777181"/>
            <a:ext cx="2831690" cy="516194"/>
          </a:xfrm>
          <a:prstGeom prst="rect">
            <a:avLst/>
          </a:prstGeom>
          <a:noFill/>
          <a:ln w="38100">
            <a:solidFill>
              <a:srgbClr val="FF0000"/>
            </a:solidFill>
            <a:prstDash val="sysDash"/>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80781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B7CE719-CBCD-333E-8FC3-B960F1FB758D}"/>
              </a:ext>
            </a:extLst>
          </p:cNvPr>
          <p:cNvSpPr>
            <a:spLocks noGrp="1"/>
          </p:cNvSpPr>
          <p:nvPr>
            <p:ph type="dt" sz="half" idx="10"/>
          </p:nvPr>
        </p:nvSpPr>
        <p:spPr/>
        <p:txBody>
          <a:bodyPr/>
          <a:lstStyle/>
          <a:p>
            <a:fld id="{A8AD868F-8409-4F04-87B4-D0383043B754}" type="datetime8">
              <a:rPr lang="en-US" smtClean="0"/>
              <a:t>6/27/2024 7:12 AM</a:t>
            </a:fld>
            <a:endParaRPr lang="en-US" dirty="0"/>
          </a:p>
        </p:txBody>
      </p:sp>
      <p:sp>
        <p:nvSpPr>
          <p:cNvPr id="4" name="Slide Number Placeholder 3">
            <a:extLst>
              <a:ext uri="{FF2B5EF4-FFF2-40B4-BE49-F238E27FC236}">
                <a16:creationId xmlns:a16="http://schemas.microsoft.com/office/drawing/2014/main" id="{C85C919E-920D-ABA8-C512-F7D55D8B3B85}"/>
              </a:ext>
            </a:extLst>
          </p:cNvPr>
          <p:cNvSpPr>
            <a:spLocks noGrp="1"/>
          </p:cNvSpPr>
          <p:nvPr>
            <p:ph type="sldNum" sz="quarter" idx="12"/>
          </p:nvPr>
        </p:nvSpPr>
        <p:spPr/>
        <p:txBody>
          <a:bodyPr/>
          <a:lstStyle/>
          <a:p>
            <a:fld id="{6D22F896-40B5-4ADD-8801-0D06FADFA095}" type="slidenum">
              <a:rPr lang="en-US" smtClean="0"/>
              <a:t>35</a:t>
            </a:fld>
            <a:endParaRPr lang="en-US" dirty="0"/>
          </a:p>
        </p:txBody>
      </p:sp>
      <p:pic>
        <p:nvPicPr>
          <p:cNvPr id="8" name="Picture 7">
            <a:extLst>
              <a:ext uri="{FF2B5EF4-FFF2-40B4-BE49-F238E27FC236}">
                <a16:creationId xmlns:a16="http://schemas.microsoft.com/office/drawing/2014/main" id="{917134FE-8179-45A9-FD1F-65D7A49E2078}"/>
              </a:ext>
            </a:extLst>
          </p:cNvPr>
          <p:cNvPicPr>
            <a:picLocks noChangeAspect="1"/>
          </p:cNvPicPr>
          <p:nvPr/>
        </p:nvPicPr>
        <p:blipFill>
          <a:blip r:embed="rId2"/>
          <a:stretch>
            <a:fillRect/>
          </a:stretch>
        </p:blipFill>
        <p:spPr>
          <a:xfrm>
            <a:off x="0" y="632490"/>
            <a:ext cx="7879787" cy="5196705"/>
          </a:xfrm>
          <a:prstGeom prst="rect">
            <a:avLst/>
          </a:prstGeom>
        </p:spPr>
      </p:pic>
      <p:sp>
        <p:nvSpPr>
          <p:cNvPr id="7" name="Content Placeholder 2">
            <a:extLst>
              <a:ext uri="{FF2B5EF4-FFF2-40B4-BE49-F238E27FC236}">
                <a16:creationId xmlns:a16="http://schemas.microsoft.com/office/drawing/2014/main" id="{688B41CC-66F8-A5B2-9D04-B0956D949B4B}"/>
              </a:ext>
            </a:extLst>
          </p:cNvPr>
          <p:cNvSpPr>
            <a:spLocks noGrp="1"/>
          </p:cNvSpPr>
          <p:nvPr>
            <p:ph idx="1"/>
          </p:nvPr>
        </p:nvSpPr>
        <p:spPr>
          <a:xfrm>
            <a:off x="8067368" y="466171"/>
            <a:ext cx="3650226" cy="5720778"/>
          </a:xfrm>
          <a:ln w="19050">
            <a:solidFill>
              <a:srgbClr val="0070C0"/>
            </a:solidFill>
          </a:ln>
        </p:spPr>
        <p:txBody>
          <a:bodyPr>
            <a:normAutofit/>
          </a:bodyPr>
          <a:lstStyle/>
          <a:p>
            <a:pPr marL="0" indent="0">
              <a:buNone/>
            </a:pPr>
            <a:r>
              <a:rPr lang="en-US" b="1" dirty="0">
                <a:solidFill>
                  <a:srgbClr val="374151"/>
                </a:solidFill>
                <a:latin typeface="Amasis MT Pro" panose="02040504050005020304" pitchFamily="18" charset="0"/>
              </a:rPr>
              <a:t>Root Mean Squared Error (RMSE):</a:t>
            </a:r>
          </a:p>
          <a:p>
            <a:pPr marL="0" indent="0">
              <a:buNone/>
            </a:pPr>
            <a:r>
              <a:rPr lang="en-US" dirty="0">
                <a:solidFill>
                  <a:srgbClr val="374151"/>
                </a:solidFill>
                <a:latin typeface="Amasis MT Pro" panose="02040504050005020304" pitchFamily="18" charset="0"/>
              </a:rPr>
              <a:t>The Root MSE measures the standard deviation of the residuals. Lower values indicate better fit.</a:t>
            </a:r>
          </a:p>
        </p:txBody>
      </p:sp>
      <p:sp>
        <p:nvSpPr>
          <p:cNvPr id="9" name="Rectangle 8">
            <a:extLst>
              <a:ext uri="{FF2B5EF4-FFF2-40B4-BE49-F238E27FC236}">
                <a16:creationId xmlns:a16="http://schemas.microsoft.com/office/drawing/2014/main" id="{814F0847-B5A3-16D4-430E-B08127EA5426}"/>
              </a:ext>
            </a:extLst>
          </p:cNvPr>
          <p:cNvSpPr/>
          <p:nvPr/>
        </p:nvSpPr>
        <p:spPr>
          <a:xfrm>
            <a:off x="4984956" y="2278626"/>
            <a:ext cx="2831690" cy="258097"/>
          </a:xfrm>
          <a:prstGeom prst="rect">
            <a:avLst/>
          </a:prstGeom>
          <a:noFill/>
          <a:ln w="38100">
            <a:solidFill>
              <a:srgbClr val="FF0000"/>
            </a:solidFill>
            <a:prstDash val="sysDash"/>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2597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B7CE719-CBCD-333E-8FC3-B960F1FB758D}"/>
              </a:ext>
            </a:extLst>
          </p:cNvPr>
          <p:cNvSpPr>
            <a:spLocks noGrp="1"/>
          </p:cNvSpPr>
          <p:nvPr>
            <p:ph type="dt" sz="half" idx="10"/>
          </p:nvPr>
        </p:nvSpPr>
        <p:spPr/>
        <p:txBody>
          <a:bodyPr/>
          <a:lstStyle/>
          <a:p>
            <a:fld id="{A8AD868F-8409-4F04-87B4-D0383043B754}" type="datetime8">
              <a:rPr lang="en-US" smtClean="0"/>
              <a:t>6/27/2024 7:12 AM</a:t>
            </a:fld>
            <a:endParaRPr lang="en-US" dirty="0"/>
          </a:p>
        </p:txBody>
      </p:sp>
      <p:sp>
        <p:nvSpPr>
          <p:cNvPr id="4" name="Slide Number Placeholder 3">
            <a:extLst>
              <a:ext uri="{FF2B5EF4-FFF2-40B4-BE49-F238E27FC236}">
                <a16:creationId xmlns:a16="http://schemas.microsoft.com/office/drawing/2014/main" id="{C85C919E-920D-ABA8-C512-F7D55D8B3B85}"/>
              </a:ext>
            </a:extLst>
          </p:cNvPr>
          <p:cNvSpPr>
            <a:spLocks noGrp="1"/>
          </p:cNvSpPr>
          <p:nvPr>
            <p:ph type="sldNum" sz="quarter" idx="12"/>
          </p:nvPr>
        </p:nvSpPr>
        <p:spPr/>
        <p:txBody>
          <a:bodyPr/>
          <a:lstStyle/>
          <a:p>
            <a:fld id="{6D22F896-40B5-4ADD-8801-0D06FADFA095}" type="slidenum">
              <a:rPr lang="en-US" smtClean="0"/>
              <a:t>36</a:t>
            </a:fld>
            <a:endParaRPr lang="en-US" dirty="0"/>
          </a:p>
        </p:txBody>
      </p:sp>
      <p:pic>
        <p:nvPicPr>
          <p:cNvPr id="8" name="Picture 7">
            <a:extLst>
              <a:ext uri="{FF2B5EF4-FFF2-40B4-BE49-F238E27FC236}">
                <a16:creationId xmlns:a16="http://schemas.microsoft.com/office/drawing/2014/main" id="{917134FE-8179-45A9-FD1F-65D7A49E2078}"/>
              </a:ext>
            </a:extLst>
          </p:cNvPr>
          <p:cNvPicPr>
            <a:picLocks noChangeAspect="1"/>
          </p:cNvPicPr>
          <p:nvPr/>
        </p:nvPicPr>
        <p:blipFill>
          <a:blip r:embed="rId2"/>
          <a:stretch>
            <a:fillRect/>
          </a:stretch>
        </p:blipFill>
        <p:spPr>
          <a:xfrm>
            <a:off x="0" y="632490"/>
            <a:ext cx="7879787" cy="5196705"/>
          </a:xfrm>
          <a:prstGeom prst="rect">
            <a:avLst/>
          </a:prstGeom>
        </p:spPr>
      </p:pic>
      <p:sp>
        <p:nvSpPr>
          <p:cNvPr id="7" name="Content Placeholder 2">
            <a:extLst>
              <a:ext uri="{FF2B5EF4-FFF2-40B4-BE49-F238E27FC236}">
                <a16:creationId xmlns:a16="http://schemas.microsoft.com/office/drawing/2014/main" id="{688B41CC-66F8-A5B2-9D04-B0956D949B4B}"/>
              </a:ext>
            </a:extLst>
          </p:cNvPr>
          <p:cNvSpPr>
            <a:spLocks noGrp="1"/>
          </p:cNvSpPr>
          <p:nvPr>
            <p:ph idx="1"/>
          </p:nvPr>
        </p:nvSpPr>
        <p:spPr>
          <a:xfrm>
            <a:off x="7879787" y="466170"/>
            <a:ext cx="4125400" cy="6096862"/>
          </a:xfrm>
          <a:ln w="19050">
            <a:solidFill>
              <a:srgbClr val="0070C0"/>
            </a:solidFill>
          </a:ln>
        </p:spPr>
        <p:txBody>
          <a:bodyPr>
            <a:normAutofit/>
          </a:bodyPr>
          <a:lstStyle/>
          <a:p>
            <a:pPr marL="0" indent="0">
              <a:buNone/>
            </a:pPr>
            <a:r>
              <a:rPr lang="en-US" b="1" dirty="0">
                <a:solidFill>
                  <a:srgbClr val="374151"/>
                </a:solidFill>
                <a:latin typeface="Amasis MT Pro" panose="02040504050005020304" pitchFamily="18" charset="0"/>
              </a:rPr>
              <a:t>Coefficient interpretation:</a:t>
            </a:r>
          </a:p>
          <a:p>
            <a:r>
              <a:rPr lang="en-US" dirty="0">
                <a:solidFill>
                  <a:srgbClr val="374151"/>
                </a:solidFill>
                <a:latin typeface="Amasis MT Pro" panose="02040504050005020304" pitchFamily="18" charset="0"/>
              </a:rPr>
              <a:t>For each additional room, price increases by 0.046 (4.6%).</a:t>
            </a:r>
          </a:p>
          <a:p>
            <a:r>
              <a:rPr lang="en-US" dirty="0">
                <a:solidFill>
                  <a:srgbClr val="374151"/>
                </a:solidFill>
                <a:latin typeface="Amasis MT Pro" panose="02040504050005020304" pitchFamily="18" charset="0"/>
              </a:rPr>
              <a:t>1% increase in area is associated with a 0.36% increase in price.</a:t>
            </a:r>
          </a:p>
          <a:p>
            <a:r>
              <a:rPr lang="en-US" dirty="0" err="1">
                <a:solidFill>
                  <a:srgbClr val="374151"/>
                </a:solidFill>
                <a:latin typeface="Amasis MT Pro" panose="02040504050005020304" pitchFamily="18" charset="0"/>
              </a:rPr>
              <a:t>agesq</a:t>
            </a:r>
            <a:r>
              <a:rPr lang="en-US" dirty="0">
                <a:solidFill>
                  <a:srgbClr val="374151"/>
                </a:solidFill>
                <a:latin typeface="Amasis MT Pro" panose="02040504050005020304" pitchFamily="18" charset="0"/>
              </a:rPr>
              <a:t> +</a:t>
            </a:r>
            <a:r>
              <a:rPr lang="en-US" dirty="0" err="1">
                <a:solidFill>
                  <a:srgbClr val="374151"/>
                </a:solidFill>
                <a:latin typeface="Amasis MT Pro" panose="02040504050005020304" pitchFamily="18" charset="0"/>
              </a:rPr>
              <a:t>ve</a:t>
            </a:r>
            <a:r>
              <a:rPr lang="en-US" dirty="0">
                <a:solidFill>
                  <a:srgbClr val="374151"/>
                </a:solidFill>
                <a:latin typeface="Amasis MT Pro" panose="02040504050005020304" pitchFamily="18" charset="0"/>
              </a:rPr>
              <a:t> coefficient suggests a non-linear relationship between price and age.</a:t>
            </a:r>
          </a:p>
          <a:p>
            <a:endParaRPr lang="en-US" dirty="0">
              <a:solidFill>
                <a:srgbClr val="374151"/>
              </a:solidFill>
              <a:latin typeface="Amasis MT Pro" panose="02040504050005020304" pitchFamily="18" charset="0"/>
            </a:endParaRPr>
          </a:p>
        </p:txBody>
      </p:sp>
      <p:sp>
        <p:nvSpPr>
          <p:cNvPr id="9" name="Rectangle 8">
            <a:extLst>
              <a:ext uri="{FF2B5EF4-FFF2-40B4-BE49-F238E27FC236}">
                <a16:creationId xmlns:a16="http://schemas.microsoft.com/office/drawing/2014/main" id="{814F0847-B5A3-16D4-430E-B08127EA5426}"/>
              </a:ext>
            </a:extLst>
          </p:cNvPr>
          <p:cNvSpPr/>
          <p:nvPr/>
        </p:nvSpPr>
        <p:spPr>
          <a:xfrm>
            <a:off x="1548582" y="3429000"/>
            <a:ext cx="1076631" cy="2227006"/>
          </a:xfrm>
          <a:prstGeom prst="rect">
            <a:avLst/>
          </a:prstGeom>
          <a:noFill/>
          <a:ln w="38100">
            <a:solidFill>
              <a:srgbClr val="FF0000"/>
            </a:solidFill>
            <a:prstDash val="sysDash"/>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99195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B7CE719-CBCD-333E-8FC3-B960F1FB758D}"/>
              </a:ext>
            </a:extLst>
          </p:cNvPr>
          <p:cNvSpPr>
            <a:spLocks noGrp="1"/>
          </p:cNvSpPr>
          <p:nvPr>
            <p:ph type="dt" sz="half" idx="10"/>
          </p:nvPr>
        </p:nvSpPr>
        <p:spPr/>
        <p:txBody>
          <a:bodyPr/>
          <a:lstStyle/>
          <a:p>
            <a:fld id="{A8AD868F-8409-4F04-87B4-D0383043B754}" type="datetime8">
              <a:rPr lang="en-US" smtClean="0"/>
              <a:t>6/27/2024 7:12 AM</a:t>
            </a:fld>
            <a:endParaRPr lang="en-US" dirty="0"/>
          </a:p>
        </p:txBody>
      </p:sp>
      <p:sp>
        <p:nvSpPr>
          <p:cNvPr id="4" name="Slide Number Placeholder 3">
            <a:extLst>
              <a:ext uri="{FF2B5EF4-FFF2-40B4-BE49-F238E27FC236}">
                <a16:creationId xmlns:a16="http://schemas.microsoft.com/office/drawing/2014/main" id="{C85C919E-920D-ABA8-C512-F7D55D8B3B85}"/>
              </a:ext>
            </a:extLst>
          </p:cNvPr>
          <p:cNvSpPr>
            <a:spLocks noGrp="1"/>
          </p:cNvSpPr>
          <p:nvPr>
            <p:ph type="sldNum" sz="quarter" idx="12"/>
          </p:nvPr>
        </p:nvSpPr>
        <p:spPr/>
        <p:txBody>
          <a:bodyPr/>
          <a:lstStyle/>
          <a:p>
            <a:fld id="{6D22F896-40B5-4ADD-8801-0D06FADFA095}" type="slidenum">
              <a:rPr lang="en-US" smtClean="0"/>
              <a:t>37</a:t>
            </a:fld>
            <a:endParaRPr lang="en-US" dirty="0"/>
          </a:p>
        </p:txBody>
      </p:sp>
      <p:pic>
        <p:nvPicPr>
          <p:cNvPr id="8" name="Picture 7">
            <a:extLst>
              <a:ext uri="{FF2B5EF4-FFF2-40B4-BE49-F238E27FC236}">
                <a16:creationId xmlns:a16="http://schemas.microsoft.com/office/drawing/2014/main" id="{917134FE-8179-45A9-FD1F-65D7A49E2078}"/>
              </a:ext>
            </a:extLst>
          </p:cNvPr>
          <p:cNvPicPr>
            <a:picLocks noChangeAspect="1"/>
          </p:cNvPicPr>
          <p:nvPr/>
        </p:nvPicPr>
        <p:blipFill>
          <a:blip r:embed="rId2"/>
          <a:stretch>
            <a:fillRect/>
          </a:stretch>
        </p:blipFill>
        <p:spPr>
          <a:xfrm>
            <a:off x="0" y="632490"/>
            <a:ext cx="7879787" cy="5196705"/>
          </a:xfrm>
          <a:prstGeom prst="rect">
            <a:avLst/>
          </a:prstGeom>
        </p:spPr>
      </p:pic>
      <p:sp>
        <p:nvSpPr>
          <p:cNvPr id="7" name="Content Placeholder 2">
            <a:extLst>
              <a:ext uri="{FF2B5EF4-FFF2-40B4-BE49-F238E27FC236}">
                <a16:creationId xmlns:a16="http://schemas.microsoft.com/office/drawing/2014/main" id="{688B41CC-66F8-A5B2-9D04-B0956D949B4B}"/>
              </a:ext>
            </a:extLst>
          </p:cNvPr>
          <p:cNvSpPr>
            <a:spLocks noGrp="1"/>
          </p:cNvSpPr>
          <p:nvPr>
            <p:ph idx="1"/>
          </p:nvPr>
        </p:nvSpPr>
        <p:spPr>
          <a:xfrm>
            <a:off x="7879787" y="466170"/>
            <a:ext cx="4103278" cy="6096862"/>
          </a:xfrm>
          <a:ln w="19050">
            <a:solidFill>
              <a:srgbClr val="0070C0"/>
            </a:solidFill>
          </a:ln>
        </p:spPr>
        <p:txBody>
          <a:bodyPr>
            <a:normAutofit/>
          </a:bodyPr>
          <a:lstStyle/>
          <a:p>
            <a:pPr marL="0" indent="0">
              <a:buNone/>
            </a:pPr>
            <a:r>
              <a:rPr lang="en-US" b="1" dirty="0">
                <a:solidFill>
                  <a:srgbClr val="374151"/>
                </a:solidFill>
                <a:latin typeface="Amasis MT Pro" panose="02040504050005020304" pitchFamily="18" charset="0"/>
              </a:rPr>
              <a:t>Coefficient interpretation:</a:t>
            </a:r>
          </a:p>
          <a:p>
            <a:r>
              <a:rPr lang="en-US" dirty="0">
                <a:solidFill>
                  <a:srgbClr val="374151"/>
                </a:solidFill>
                <a:latin typeface="Amasis MT Pro" panose="02040504050005020304" pitchFamily="18" charset="0"/>
              </a:rPr>
              <a:t>The coefficient of 0.3897 for the dummy variable y81 suggests that, on average, houses are priced 38.97% higher compared to house prices in 1978.</a:t>
            </a:r>
          </a:p>
          <a:p>
            <a:r>
              <a:rPr lang="en-US" dirty="0">
                <a:solidFill>
                  <a:srgbClr val="374151"/>
                </a:solidFill>
                <a:latin typeface="Amasis MT Pro" panose="02040504050005020304" pitchFamily="18" charset="0"/>
              </a:rPr>
              <a:t>All the coefficient estimates are statistically significant at 1% except for </a:t>
            </a:r>
            <a:r>
              <a:rPr lang="en-US" b="1" i="1" dirty="0" err="1">
                <a:solidFill>
                  <a:srgbClr val="374151"/>
                </a:solidFill>
                <a:latin typeface="Amasis MT Pro" panose="02040504050005020304" pitchFamily="18" charset="0"/>
              </a:rPr>
              <a:t>ldist</a:t>
            </a:r>
            <a:r>
              <a:rPr lang="en-US" dirty="0">
                <a:solidFill>
                  <a:srgbClr val="374151"/>
                </a:solidFill>
                <a:latin typeface="Amasis MT Pro" panose="02040504050005020304" pitchFamily="18" charset="0"/>
              </a:rPr>
              <a:t>.</a:t>
            </a:r>
          </a:p>
        </p:txBody>
      </p:sp>
      <p:sp>
        <p:nvSpPr>
          <p:cNvPr id="9" name="Rectangle 8">
            <a:extLst>
              <a:ext uri="{FF2B5EF4-FFF2-40B4-BE49-F238E27FC236}">
                <a16:creationId xmlns:a16="http://schemas.microsoft.com/office/drawing/2014/main" id="{814F0847-B5A3-16D4-430E-B08127EA5426}"/>
              </a:ext>
            </a:extLst>
          </p:cNvPr>
          <p:cNvSpPr/>
          <p:nvPr/>
        </p:nvSpPr>
        <p:spPr>
          <a:xfrm>
            <a:off x="1548582" y="3429000"/>
            <a:ext cx="1076631" cy="2227006"/>
          </a:xfrm>
          <a:prstGeom prst="rect">
            <a:avLst/>
          </a:prstGeom>
          <a:noFill/>
          <a:ln w="38100">
            <a:solidFill>
              <a:srgbClr val="FF0000"/>
            </a:solidFill>
            <a:prstDash val="sysDash"/>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1708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8B490-BCF0-4C36-80D5-86B59D568E72}"/>
              </a:ext>
            </a:extLst>
          </p:cNvPr>
          <p:cNvSpPr>
            <a:spLocks noGrp="1"/>
          </p:cNvSpPr>
          <p:nvPr>
            <p:ph type="title"/>
          </p:nvPr>
        </p:nvSpPr>
        <p:spPr>
          <a:xfrm>
            <a:off x="838200" y="365126"/>
            <a:ext cx="10515600" cy="722270"/>
          </a:xfrm>
        </p:spPr>
        <p:txBody>
          <a:bodyPr/>
          <a:lstStyle/>
          <a:p>
            <a:r>
              <a:rPr lang="en-US" dirty="0">
                <a:latin typeface="Amasis MT Pro Black" panose="02040A04050005020304" pitchFamily="18" charset="0"/>
              </a:rPr>
              <a:t>4. Model estimate visualization</a:t>
            </a:r>
          </a:p>
        </p:txBody>
      </p:sp>
      <p:sp>
        <p:nvSpPr>
          <p:cNvPr id="3" name="Date Placeholder 2">
            <a:extLst>
              <a:ext uri="{FF2B5EF4-FFF2-40B4-BE49-F238E27FC236}">
                <a16:creationId xmlns:a16="http://schemas.microsoft.com/office/drawing/2014/main" id="{2B7CE719-CBCD-333E-8FC3-B960F1FB758D}"/>
              </a:ext>
            </a:extLst>
          </p:cNvPr>
          <p:cNvSpPr>
            <a:spLocks noGrp="1"/>
          </p:cNvSpPr>
          <p:nvPr>
            <p:ph type="dt" sz="half" idx="10"/>
          </p:nvPr>
        </p:nvSpPr>
        <p:spPr/>
        <p:txBody>
          <a:bodyPr/>
          <a:lstStyle/>
          <a:p>
            <a:fld id="{A8AD868F-8409-4F04-87B4-D0383043B754}" type="datetime8">
              <a:rPr lang="en-US" smtClean="0"/>
              <a:t>6/27/2024 7:12 AM</a:t>
            </a:fld>
            <a:endParaRPr lang="en-US" dirty="0"/>
          </a:p>
        </p:txBody>
      </p:sp>
      <p:sp>
        <p:nvSpPr>
          <p:cNvPr id="4" name="Slide Number Placeholder 3">
            <a:extLst>
              <a:ext uri="{FF2B5EF4-FFF2-40B4-BE49-F238E27FC236}">
                <a16:creationId xmlns:a16="http://schemas.microsoft.com/office/drawing/2014/main" id="{C85C919E-920D-ABA8-C512-F7D55D8B3B85}"/>
              </a:ext>
            </a:extLst>
          </p:cNvPr>
          <p:cNvSpPr>
            <a:spLocks noGrp="1"/>
          </p:cNvSpPr>
          <p:nvPr>
            <p:ph type="sldNum" sz="quarter" idx="12"/>
          </p:nvPr>
        </p:nvSpPr>
        <p:spPr/>
        <p:txBody>
          <a:bodyPr/>
          <a:lstStyle/>
          <a:p>
            <a:fld id="{6D22F896-40B5-4ADD-8801-0D06FADFA095}" type="slidenum">
              <a:rPr lang="en-US" smtClean="0"/>
              <a:t>38</a:t>
            </a:fld>
            <a:endParaRPr lang="en-US" dirty="0"/>
          </a:p>
        </p:txBody>
      </p:sp>
      <p:pic>
        <p:nvPicPr>
          <p:cNvPr id="6" name="Picture 5">
            <a:extLst>
              <a:ext uri="{FF2B5EF4-FFF2-40B4-BE49-F238E27FC236}">
                <a16:creationId xmlns:a16="http://schemas.microsoft.com/office/drawing/2014/main" id="{AE8EE5FB-54C9-A69C-F40D-81388155607B}"/>
              </a:ext>
            </a:extLst>
          </p:cNvPr>
          <p:cNvPicPr>
            <a:picLocks noChangeAspect="1"/>
          </p:cNvPicPr>
          <p:nvPr/>
        </p:nvPicPr>
        <p:blipFill>
          <a:blip r:embed="rId2"/>
          <a:stretch>
            <a:fillRect/>
          </a:stretch>
        </p:blipFill>
        <p:spPr>
          <a:xfrm>
            <a:off x="1" y="1197294"/>
            <a:ext cx="8900652" cy="5660706"/>
          </a:xfrm>
          <a:prstGeom prst="rect">
            <a:avLst/>
          </a:prstGeom>
        </p:spPr>
      </p:pic>
      <p:sp>
        <p:nvSpPr>
          <p:cNvPr id="7" name="Content Placeholder 2">
            <a:extLst>
              <a:ext uri="{FF2B5EF4-FFF2-40B4-BE49-F238E27FC236}">
                <a16:creationId xmlns:a16="http://schemas.microsoft.com/office/drawing/2014/main" id="{D6090756-9E00-68EC-B6E5-6A72DDD201F7}"/>
              </a:ext>
            </a:extLst>
          </p:cNvPr>
          <p:cNvSpPr>
            <a:spLocks noGrp="1"/>
          </p:cNvSpPr>
          <p:nvPr>
            <p:ph idx="1"/>
          </p:nvPr>
        </p:nvSpPr>
        <p:spPr>
          <a:xfrm>
            <a:off x="8994058" y="1389932"/>
            <a:ext cx="2804652" cy="4730650"/>
          </a:xfrm>
          <a:ln w="19050">
            <a:solidFill>
              <a:srgbClr val="0070C0"/>
            </a:solidFill>
          </a:ln>
        </p:spPr>
        <p:txBody>
          <a:bodyPr>
            <a:normAutofit/>
          </a:bodyPr>
          <a:lstStyle/>
          <a:p>
            <a:pPr marL="0" indent="0">
              <a:buNone/>
            </a:pPr>
            <a:r>
              <a:rPr lang="en-US" dirty="0">
                <a:solidFill>
                  <a:srgbClr val="374151"/>
                </a:solidFill>
                <a:latin typeface="Amasis MT Pro" panose="02040504050005020304" pitchFamily="18" charset="0"/>
              </a:rPr>
              <a:t>In a well-fitted model, the predicted values and the actual values of the dependent variable should closely align along a 45-degree line (i.e. x=y).</a:t>
            </a:r>
          </a:p>
        </p:txBody>
      </p:sp>
    </p:spTree>
    <p:extLst>
      <p:ext uri="{BB962C8B-B14F-4D97-AF65-F5344CB8AC3E}">
        <p14:creationId xmlns:p14="http://schemas.microsoft.com/office/powerpoint/2010/main" val="16340656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B7CE719-CBCD-333E-8FC3-B960F1FB758D}"/>
              </a:ext>
            </a:extLst>
          </p:cNvPr>
          <p:cNvSpPr>
            <a:spLocks noGrp="1"/>
          </p:cNvSpPr>
          <p:nvPr>
            <p:ph type="dt" sz="half" idx="10"/>
          </p:nvPr>
        </p:nvSpPr>
        <p:spPr/>
        <p:txBody>
          <a:bodyPr/>
          <a:lstStyle/>
          <a:p>
            <a:fld id="{A8AD868F-8409-4F04-87B4-D0383043B754}" type="datetime8">
              <a:rPr lang="en-US" smtClean="0"/>
              <a:t>6/27/2024 7:12 AM</a:t>
            </a:fld>
            <a:endParaRPr lang="en-US" dirty="0"/>
          </a:p>
        </p:txBody>
      </p:sp>
      <p:sp>
        <p:nvSpPr>
          <p:cNvPr id="4" name="Slide Number Placeholder 3">
            <a:extLst>
              <a:ext uri="{FF2B5EF4-FFF2-40B4-BE49-F238E27FC236}">
                <a16:creationId xmlns:a16="http://schemas.microsoft.com/office/drawing/2014/main" id="{C85C919E-920D-ABA8-C512-F7D55D8B3B85}"/>
              </a:ext>
            </a:extLst>
          </p:cNvPr>
          <p:cNvSpPr>
            <a:spLocks noGrp="1"/>
          </p:cNvSpPr>
          <p:nvPr>
            <p:ph type="sldNum" sz="quarter" idx="12"/>
          </p:nvPr>
        </p:nvSpPr>
        <p:spPr/>
        <p:txBody>
          <a:bodyPr/>
          <a:lstStyle/>
          <a:p>
            <a:fld id="{6D22F896-40B5-4ADD-8801-0D06FADFA095}" type="slidenum">
              <a:rPr lang="en-US" smtClean="0"/>
              <a:t>39</a:t>
            </a:fld>
            <a:endParaRPr lang="en-US" dirty="0"/>
          </a:p>
        </p:txBody>
      </p:sp>
      <p:sp>
        <p:nvSpPr>
          <p:cNvPr id="7" name="Content Placeholder 2">
            <a:extLst>
              <a:ext uri="{FF2B5EF4-FFF2-40B4-BE49-F238E27FC236}">
                <a16:creationId xmlns:a16="http://schemas.microsoft.com/office/drawing/2014/main" id="{D6090756-9E00-68EC-B6E5-6A72DDD201F7}"/>
              </a:ext>
            </a:extLst>
          </p:cNvPr>
          <p:cNvSpPr>
            <a:spLocks noGrp="1"/>
          </p:cNvSpPr>
          <p:nvPr>
            <p:ph idx="1"/>
          </p:nvPr>
        </p:nvSpPr>
        <p:spPr>
          <a:xfrm>
            <a:off x="8878529" y="1139210"/>
            <a:ext cx="2920181" cy="4730650"/>
          </a:xfrm>
          <a:ln w="19050">
            <a:solidFill>
              <a:srgbClr val="0070C0"/>
            </a:solidFill>
          </a:ln>
        </p:spPr>
        <p:txBody>
          <a:bodyPr>
            <a:normAutofit/>
          </a:bodyPr>
          <a:lstStyle/>
          <a:p>
            <a:pPr marL="0" indent="0">
              <a:buNone/>
            </a:pPr>
            <a:r>
              <a:rPr lang="en-US" dirty="0">
                <a:solidFill>
                  <a:srgbClr val="374151"/>
                </a:solidFill>
                <a:latin typeface="Amasis MT Pro" panose="02040504050005020304" pitchFamily="18" charset="0"/>
              </a:rPr>
              <a:t>In a residual plot, residuals should not exhibit any pattern and should randomly scattered around y=0 line.</a:t>
            </a:r>
          </a:p>
        </p:txBody>
      </p:sp>
      <p:pic>
        <p:nvPicPr>
          <p:cNvPr id="12" name="Picture 11">
            <a:extLst>
              <a:ext uri="{FF2B5EF4-FFF2-40B4-BE49-F238E27FC236}">
                <a16:creationId xmlns:a16="http://schemas.microsoft.com/office/drawing/2014/main" id="{88F50703-56C6-5E27-F2BA-5732FA401585}"/>
              </a:ext>
            </a:extLst>
          </p:cNvPr>
          <p:cNvPicPr>
            <a:picLocks noChangeAspect="1"/>
          </p:cNvPicPr>
          <p:nvPr/>
        </p:nvPicPr>
        <p:blipFill>
          <a:blip r:embed="rId2"/>
          <a:stretch>
            <a:fillRect/>
          </a:stretch>
        </p:blipFill>
        <p:spPr>
          <a:xfrm>
            <a:off x="0" y="628656"/>
            <a:ext cx="8878529" cy="5600688"/>
          </a:xfrm>
          <a:prstGeom prst="rect">
            <a:avLst/>
          </a:prstGeom>
        </p:spPr>
      </p:pic>
    </p:spTree>
    <p:extLst>
      <p:ext uri="{BB962C8B-B14F-4D97-AF65-F5344CB8AC3E}">
        <p14:creationId xmlns:p14="http://schemas.microsoft.com/office/powerpoint/2010/main" val="3485109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8B490-BCF0-4C36-80D5-86B59D568E72}"/>
              </a:ext>
            </a:extLst>
          </p:cNvPr>
          <p:cNvSpPr>
            <a:spLocks noGrp="1"/>
          </p:cNvSpPr>
          <p:nvPr>
            <p:ph type="title"/>
          </p:nvPr>
        </p:nvSpPr>
        <p:spPr>
          <a:xfrm>
            <a:off x="553065" y="365126"/>
            <a:ext cx="6339348" cy="722270"/>
          </a:xfrm>
        </p:spPr>
        <p:txBody>
          <a:bodyPr/>
          <a:lstStyle/>
          <a:p>
            <a:r>
              <a:rPr lang="en-US">
                <a:latin typeface="Amasis MT Pro Black" panose="02040A04050005020304" pitchFamily="18" charset="0"/>
              </a:rPr>
              <a:t>Treatment in the SNA</a:t>
            </a:r>
            <a:endParaRPr lang="en-US" dirty="0">
              <a:latin typeface="Amasis MT Pro Black" panose="02040A04050005020304" pitchFamily="18" charset="0"/>
            </a:endParaRPr>
          </a:p>
        </p:txBody>
      </p:sp>
      <p:sp>
        <p:nvSpPr>
          <p:cNvPr id="45" name="Content Placeholder 2">
            <a:extLst>
              <a:ext uri="{FF2B5EF4-FFF2-40B4-BE49-F238E27FC236}">
                <a16:creationId xmlns:a16="http://schemas.microsoft.com/office/drawing/2014/main" id="{2BC40948-B7E2-46A0-B125-C6CB1A282CAD}"/>
              </a:ext>
            </a:extLst>
          </p:cNvPr>
          <p:cNvSpPr>
            <a:spLocks noGrp="1"/>
          </p:cNvSpPr>
          <p:nvPr>
            <p:ph idx="1"/>
          </p:nvPr>
        </p:nvSpPr>
        <p:spPr>
          <a:xfrm>
            <a:off x="661224" y="1253330"/>
            <a:ext cx="6644148" cy="4901663"/>
          </a:xfrm>
        </p:spPr>
        <p:txBody>
          <a:bodyPr>
            <a:normAutofit/>
          </a:bodyPr>
          <a:lstStyle/>
          <a:p>
            <a:r>
              <a:rPr lang="en-US" dirty="0">
                <a:solidFill>
                  <a:srgbClr val="374151"/>
                </a:solidFill>
                <a:latin typeface="Amasis MT Pro" panose="02040504050005020304" pitchFamily="18" charset="0"/>
              </a:rPr>
              <a:t>Not directly included in GDP as it is not considered as part of the market activity.</a:t>
            </a:r>
          </a:p>
          <a:p>
            <a:r>
              <a:rPr lang="en-US" dirty="0">
                <a:solidFill>
                  <a:srgbClr val="374151"/>
                </a:solidFill>
                <a:latin typeface="Amasis MT Pro" panose="02040504050005020304" pitchFamily="18" charset="0"/>
              </a:rPr>
              <a:t>Instead, SNA utilizes estimated rental value (imputed rent) that the owner would have to pay if they were to rent a similar property in the market.</a:t>
            </a:r>
          </a:p>
          <a:p>
            <a:r>
              <a:rPr lang="en-US" dirty="0">
                <a:solidFill>
                  <a:srgbClr val="374151"/>
                </a:solidFill>
                <a:latin typeface="Amasis MT Pro" panose="02040504050005020304" pitchFamily="18" charset="0"/>
              </a:rPr>
              <a:t>As per SNA, the imputed rent is recorded in both consumption and production of housing services.</a:t>
            </a:r>
          </a:p>
        </p:txBody>
      </p:sp>
      <p:sp>
        <p:nvSpPr>
          <p:cNvPr id="3" name="Date Placeholder 2">
            <a:extLst>
              <a:ext uri="{FF2B5EF4-FFF2-40B4-BE49-F238E27FC236}">
                <a16:creationId xmlns:a16="http://schemas.microsoft.com/office/drawing/2014/main" id="{2B7CE719-CBCD-333E-8FC3-B960F1FB758D}"/>
              </a:ext>
            </a:extLst>
          </p:cNvPr>
          <p:cNvSpPr>
            <a:spLocks noGrp="1"/>
          </p:cNvSpPr>
          <p:nvPr>
            <p:ph type="dt" sz="half" idx="10"/>
          </p:nvPr>
        </p:nvSpPr>
        <p:spPr/>
        <p:txBody>
          <a:bodyPr/>
          <a:lstStyle/>
          <a:p>
            <a:fld id="{A8AD868F-8409-4F04-87B4-D0383043B754}" type="datetime8">
              <a:rPr lang="en-US" smtClean="0"/>
              <a:t>6/27/2024 7:12 AM</a:t>
            </a:fld>
            <a:endParaRPr lang="en-US" dirty="0"/>
          </a:p>
        </p:txBody>
      </p:sp>
      <p:sp>
        <p:nvSpPr>
          <p:cNvPr id="4" name="Slide Number Placeholder 3">
            <a:extLst>
              <a:ext uri="{FF2B5EF4-FFF2-40B4-BE49-F238E27FC236}">
                <a16:creationId xmlns:a16="http://schemas.microsoft.com/office/drawing/2014/main" id="{C85C919E-920D-ABA8-C512-F7D55D8B3B85}"/>
              </a:ext>
            </a:extLst>
          </p:cNvPr>
          <p:cNvSpPr>
            <a:spLocks noGrp="1"/>
          </p:cNvSpPr>
          <p:nvPr>
            <p:ph type="sldNum" sz="quarter" idx="12"/>
          </p:nvPr>
        </p:nvSpPr>
        <p:spPr/>
        <p:txBody>
          <a:bodyPr/>
          <a:lstStyle/>
          <a:p>
            <a:fld id="{6D22F896-40B5-4ADD-8801-0D06FADFA095}" type="slidenum">
              <a:rPr lang="en-US" smtClean="0"/>
              <a:t>4</a:t>
            </a:fld>
            <a:endParaRPr lang="en-US" dirty="0"/>
          </a:p>
        </p:txBody>
      </p:sp>
      <p:pic>
        <p:nvPicPr>
          <p:cNvPr id="6" name="Picture 5">
            <a:extLst>
              <a:ext uri="{FF2B5EF4-FFF2-40B4-BE49-F238E27FC236}">
                <a16:creationId xmlns:a16="http://schemas.microsoft.com/office/drawing/2014/main" id="{A4F550F2-39A6-BEAA-54B6-B052AFD8130E}"/>
              </a:ext>
            </a:extLst>
          </p:cNvPr>
          <p:cNvPicPr>
            <a:picLocks noChangeAspect="1"/>
          </p:cNvPicPr>
          <p:nvPr/>
        </p:nvPicPr>
        <p:blipFill>
          <a:blip r:embed="rId2"/>
          <a:stretch>
            <a:fillRect/>
          </a:stretch>
        </p:blipFill>
        <p:spPr>
          <a:xfrm>
            <a:off x="7350955" y="365126"/>
            <a:ext cx="4624823" cy="5987845"/>
          </a:xfrm>
          <a:prstGeom prst="rect">
            <a:avLst/>
          </a:prstGeom>
        </p:spPr>
      </p:pic>
    </p:spTree>
    <p:extLst>
      <p:ext uri="{BB962C8B-B14F-4D97-AF65-F5344CB8AC3E}">
        <p14:creationId xmlns:p14="http://schemas.microsoft.com/office/powerpoint/2010/main" val="23551058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B7CE719-CBCD-333E-8FC3-B960F1FB758D}"/>
              </a:ext>
            </a:extLst>
          </p:cNvPr>
          <p:cNvSpPr>
            <a:spLocks noGrp="1"/>
          </p:cNvSpPr>
          <p:nvPr>
            <p:ph type="dt" sz="half" idx="10"/>
          </p:nvPr>
        </p:nvSpPr>
        <p:spPr/>
        <p:txBody>
          <a:bodyPr/>
          <a:lstStyle/>
          <a:p>
            <a:fld id="{A8AD868F-8409-4F04-87B4-D0383043B754}" type="datetime8">
              <a:rPr lang="en-US" smtClean="0"/>
              <a:t>6/27/2024 7:12 AM</a:t>
            </a:fld>
            <a:endParaRPr lang="en-US" dirty="0"/>
          </a:p>
        </p:txBody>
      </p:sp>
      <p:sp>
        <p:nvSpPr>
          <p:cNvPr id="4" name="Slide Number Placeholder 3">
            <a:extLst>
              <a:ext uri="{FF2B5EF4-FFF2-40B4-BE49-F238E27FC236}">
                <a16:creationId xmlns:a16="http://schemas.microsoft.com/office/drawing/2014/main" id="{C85C919E-920D-ABA8-C512-F7D55D8B3B85}"/>
              </a:ext>
            </a:extLst>
          </p:cNvPr>
          <p:cNvSpPr>
            <a:spLocks noGrp="1"/>
          </p:cNvSpPr>
          <p:nvPr>
            <p:ph type="sldNum" sz="quarter" idx="12"/>
          </p:nvPr>
        </p:nvSpPr>
        <p:spPr/>
        <p:txBody>
          <a:bodyPr/>
          <a:lstStyle/>
          <a:p>
            <a:fld id="{6D22F896-40B5-4ADD-8801-0D06FADFA095}" type="slidenum">
              <a:rPr lang="en-US" smtClean="0"/>
              <a:t>40</a:t>
            </a:fld>
            <a:endParaRPr lang="en-US" dirty="0"/>
          </a:p>
        </p:txBody>
      </p:sp>
      <p:pic>
        <p:nvPicPr>
          <p:cNvPr id="8" name="Picture 7">
            <a:extLst>
              <a:ext uri="{FF2B5EF4-FFF2-40B4-BE49-F238E27FC236}">
                <a16:creationId xmlns:a16="http://schemas.microsoft.com/office/drawing/2014/main" id="{8A67B4FD-F98C-856D-9632-A8B0746E2C6F}"/>
              </a:ext>
            </a:extLst>
          </p:cNvPr>
          <p:cNvPicPr>
            <a:picLocks noChangeAspect="1"/>
          </p:cNvPicPr>
          <p:nvPr/>
        </p:nvPicPr>
        <p:blipFill>
          <a:blip r:embed="rId2"/>
          <a:stretch>
            <a:fillRect/>
          </a:stretch>
        </p:blipFill>
        <p:spPr>
          <a:xfrm>
            <a:off x="0" y="693545"/>
            <a:ext cx="9100648" cy="5470910"/>
          </a:xfrm>
          <a:prstGeom prst="rect">
            <a:avLst/>
          </a:prstGeom>
        </p:spPr>
      </p:pic>
      <p:sp>
        <p:nvSpPr>
          <p:cNvPr id="7" name="Content Placeholder 2">
            <a:extLst>
              <a:ext uri="{FF2B5EF4-FFF2-40B4-BE49-F238E27FC236}">
                <a16:creationId xmlns:a16="http://schemas.microsoft.com/office/drawing/2014/main" id="{D6090756-9E00-68EC-B6E5-6A72DDD201F7}"/>
              </a:ext>
            </a:extLst>
          </p:cNvPr>
          <p:cNvSpPr>
            <a:spLocks noGrp="1"/>
          </p:cNvSpPr>
          <p:nvPr>
            <p:ph idx="1"/>
          </p:nvPr>
        </p:nvSpPr>
        <p:spPr>
          <a:xfrm>
            <a:off x="8994058" y="1227700"/>
            <a:ext cx="2804652" cy="4730650"/>
          </a:xfrm>
          <a:ln w="19050">
            <a:solidFill>
              <a:srgbClr val="0070C0"/>
            </a:solidFill>
          </a:ln>
        </p:spPr>
        <p:txBody>
          <a:bodyPr>
            <a:normAutofit/>
          </a:bodyPr>
          <a:lstStyle/>
          <a:p>
            <a:pPr marL="0" indent="0">
              <a:buNone/>
            </a:pPr>
            <a:r>
              <a:rPr lang="en-US" dirty="0">
                <a:solidFill>
                  <a:srgbClr val="374151"/>
                </a:solidFill>
                <a:latin typeface="Amasis MT Pro" panose="02040504050005020304" pitchFamily="18" charset="0"/>
              </a:rPr>
              <a:t>A well-fitted model should have a normally distributed residuals.</a:t>
            </a:r>
          </a:p>
        </p:txBody>
      </p:sp>
    </p:spTree>
    <p:extLst>
      <p:ext uri="{BB962C8B-B14F-4D97-AF65-F5344CB8AC3E}">
        <p14:creationId xmlns:p14="http://schemas.microsoft.com/office/powerpoint/2010/main" val="36234218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B7CE719-CBCD-333E-8FC3-B960F1FB758D}"/>
              </a:ext>
            </a:extLst>
          </p:cNvPr>
          <p:cNvSpPr>
            <a:spLocks noGrp="1"/>
          </p:cNvSpPr>
          <p:nvPr>
            <p:ph type="dt" sz="half" idx="10"/>
          </p:nvPr>
        </p:nvSpPr>
        <p:spPr/>
        <p:txBody>
          <a:bodyPr/>
          <a:lstStyle/>
          <a:p>
            <a:fld id="{A8AD868F-8409-4F04-87B4-D0383043B754}" type="datetime8">
              <a:rPr lang="en-US" smtClean="0"/>
              <a:t>6/27/2024 7:12 AM</a:t>
            </a:fld>
            <a:endParaRPr lang="en-US" dirty="0"/>
          </a:p>
        </p:txBody>
      </p:sp>
      <p:sp>
        <p:nvSpPr>
          <p:cNvPr id="4" name="Slide Number Placeholder 3">
            <a:extLst>
              <a:ext uri="{FF2B5EF4-FFF2-40B4-BE49-F238E27FC236}">
                <a16:creationId xmlns:a16="http://schemas.microsoft.com/office/drawing/2014/main" id="{C85C919E-920D-ABA8-C512-F7D55D8B3B85}"/>
              </a:ext>
            </a:extLst>
          </p:cNvPr>
          <p:cNvSpPr>
            <a:spLocks noGrp="1"/>
          </p:cNvSpPr>
          <p:nvPr>
            <p:ph type="sldNum" sz="quarter" idx="12"/>
          </p:nvPr>
        </p:nvSpPr>
        <p:spPr/>
        <p:txBody>
          <a:bodyPr/>
          <a:lstStyle/>
          <a:p>
            <a:fld id="{6D22F896-40B5-4ADD-8801-0D06FADFA095}" type="slidenum">
              <a:rPr lang="en-US" smtClean="0"/>
              <a:t>41</a:t>
            </a:fld>
            <a:endParaRPr lang="en-US" dirty="0"/>
          </a:p>
        </p:txBody>
      </p:sp>
      <p:sp>
        <p:nvSpPr>
          <p:cNvPr id="7" name="Content Placeholder 2">
            <a:extLst>
              <a:ext uri="{FF2B5EF4-FFF2-40B4-BE49-F238E27FC236}">
                <a16:creationId xmlns:a16="http://schemas.microsoft.com/office/drawing/2014/main" id="{D6090756-9E00-68EC-B6E5-6A72DDD201F7}"/>
              </a:ext>
            </a:extLst>
          </p:cNvPr>
          <p:cNvSpPr>
            <a:spLocks noGrp="1"/>
          </p:cNvSpPr>
          <p:nvPr>
            <p:ph idx="1"/>
          </p:nvPr>
        </p:nvSpPr>
        <p:spPr>
          <a:xfrm>
            <a:off x="9095953" y="1157548"/>
            <a:ext cx="2804652" cy="5128650"/>
          </a:xfrm>
          <a:ln w="19050">
            <a:solidFill>
              <a:srgbClr val="0070C0"/>
            </a:solidFill>
          </a:ln>
        </p:spPr>
        <p:txBody>
          <a:bodyPr>
            <a:normAutofit/>
          </a:bodyPr>
          <a:lstStyle/>
          <a:p>
            <a:pPr marL="0" indent="0">
              <a:buNone/>
            </a:pPr>
            <a:r>
              <a:rPr lang="en-US" dirty="0">
                <a:solidFill>
                  <a:srgbClr val="374151"/>
                </a:solidFill>
                <a:latin typeface="Amasis MT Pro" panose="02040504050005020304" pitchFamily="18" charset="0"/>
              </a:rPr>
              <a:t>However, in real world, it is challenging to obtain residuals that are normally distributed because including all the relevant factors that influence the dependent variable might not be possible.</a:t>
            </a:r>
          </a:p>
        </p:txBody>
      </p:sp>
      <p:sp>
        <p:nvSpPr>
          <p:cNvPr id="2" name="Title 1">
            <a:extLst>
              <a:ext uri="{FF2B5EF4-FFF2-40B4-BE49-F238E27FC236}">
                <a16:creationId xmlns:a16="http://schemas.microsoft.com/office/drawing/2014/main" id="{85161BFA-4677-B73D-50B5-889395A265F9}"/>
              </a:ext>
            </a:extLst>
          </p:cNvPr>
          <p:cNvSpPr>
            <a:spLocks noGrp="1"/>
          </p:cNvSpPr>
          <p:nvPr>
            <p:ph type="title"/>
          </p:nvPr>
        </p:nvSpPr>
        <p:spPr>
          <a:xfrm>
            <a:off x="986330" y="220825"/>
            <a:ext cx="7442373" cy="1264571"/>
          </a:xfrm>
        </p:spPr>
        <p:txBody>
          <a:bodyPr>
            <a:normAutofit/>
          </a:bodyPr>
          <a:lstStyle/>
          <a:p>
            <a:r>
              <a:rPr lang="en-US" sz="6000" b="1" dirty="0">
                <a:latin typeface="Aldhabi" panose="020F0502020204030204" pitchFamily="2" charset="-78"/>
                <a:cs typeface="Aldhabi" panose="020F0502020204030204" pitchFamily="2" charset="-78"/>
              </a:rPr>
              <a:t>Formal test of residual normality</a:t>
            </a:r>
          </a:p>
        </p:txBody>
      </p:sp>
      <p:pic>
        <p:nvPicPr>
          <p:cNvPr id="6" name="Picture 5">
            <a:extLst>
              <a:ext uri="{FF2B5EF4-FFF2-40B4-BE49-F238E27FC236}">
                <a16:creationId xmlns:a16="http://schemas.microsoft.com/office/drawing/2014/main" id="{9A2D1491-EA87-7FEC-CB19-7E5BA2436E90}"/>
              </a:ext>
            </a:extLst>
          </p:cNvPr>
          <p:cNvPicPr>
            <a:picLocks noChangeAspect="1"/>
          </p:cNvPicPr>
          <p:nvPr/>
        </p:nvPicPr>
        <p:blipFill>
          <a:blip r:embed="rId2"/>
          <a:stretch>
            <a:fillRect/>
          </a:stretch>
        </p:blipFill>
        <p:spPr>
          <a:xfrm>
            <a:off x="291395" y="1485396"/>
            <a:ext cx="8702663" cy="4103057"/>
          </a:xfrm>
          <a:prstGeom prst="rect">
            <a:avLst/>
          </a:prstGeom>
        </p:spPr>
      </p:pic>
      <p:sp>
        <p:nvSpPr>
          <p:cNvPr id="9" name="Rectangle 8">
            <a:extLst>
              <a:ext uri="{FF2B5EF4-FFF2-40B4-BE49-F238E27FC236}">
                <a16:creationId xmlns:a16="http://schemas.microsoft.com/office/drawing/2014/main" id="{3477877E-220C-7FC2-F2CF-C7571C38D98A}"/>
              </a:ext>
            </a:extLst>
          </p:cNvPr>
          <p:cNvSpPr/>
          <p:nvPr/>
        </p:nvSpPr>
        <p:spPr>
          <a:xfrm>
            <a:off x="5651091" y="3039894"/>
            <a:ext cx="866442" cy="316150"/>
          </a:xfrm>
          <a:prstGeom prst="rect">
            <a:avLst/>
          </a:prstGeom>
          <a:noFill/>
          <a:ln w="38100">
            <a:solidFill>
              <a:srgbClr val="FF0000"/>
            </a:solidFill>
            <a:prstDash val="sysDash"/>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B21AF01-5C91-41C7-2B7D-335B3E394B82}"/>
              </a:ext>
            </a:extLst>
          </p:cNvPr>
          <p:cNvSpPr/>
          <p:nvPr/>
        </p:nvSpPr>
        <p:spPr>
          <a:xfrm>
            <a:off x="5550571" y="5236651"/>
            <a:ext cx="866442" cy="316150"/>
          </a:xfrm>
          <a:prstGeom prst="rect">
            <a:avLst/>
          </a:prstGeom>
          <a:noFill/>
          <a:ln w="38100">
            <a:solidFill>
              <a:srgbClr val="FF0000"/>
            </a:solidFill>
            <a:prstDash val="sysDash"/>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14591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8B490-BCF0-4C36-80D5-86B59D568E72}"/>
              </a:ext>
            </a:extLst>
          </p:cNvPr>
          <p:cNvSpPr>
            <a:spLocks noGrp="1"/>
          </p:cNvSpPr>
          <p:nvPr>
            <p:ph type="title"/>
          </p:nvPr>
        </p:nvSpPr>
        <p:spPr>
          <a:xfrm>
            <a:off x="838200" y="365126"/>
            <a:ext cx="10515600" cy="722270"/>
          </a:xfrm>
        </p:spPr>
        <p:txBody>
          <a:bodyPr/>
          <a:lstStyle/>
          <a:p>
            <a:r>
              <a:rPr lang="en-US" dirty="0">
                <a:latin typeface="Amasis MT Pro Black" panose="02040A04050005020304" pitchFamily="18" charset="0"/>
              </a:rPr>
              <a:t>5. The problem of multicollinearity</a:t>
            </a:r>
          </a:p>
        </p:txBody>
      </p:sp>
      <p:sp>
        <p:nvSpPr>
          <p:cNvPr id="3" name="Date Placeholder 2">
            <a:extLst>
              <a:ext uri="{FF2B5EF4-FFF2-40B4-BE49-F238E27FC236}">
                <a16:creationId xmlns:a16="http://schemas.microsoft.com/office/drawing/2014/main" id="{2B7CE719-CBCD-333E-8FC3-B960F1FB758D}"/>
              </a:ext>
            </a:extLst>
          </p:cNvPr>
          <p:cNvSpPr>
            <a:spLocks noGrp="1"/>
          </p:cNvSpPr>
          <p:nvPr>
            <p:ph type="dt" sz="half" idx="10"/>
          </p:nvPr>
        </p:nvSpPr>
        <p:spPr/>
        <p:txBody>
          <a:bodyPr/>
          <a:lstStyle/>
          <a:p>
            <a:fld id="{A8AD868F-8409-4F04-87B4-D0383043B754}" type="datetime8">
              <a:rPr lang="en-US" smtClean="0"/>
              <a:t>6/27/2024 7:12 AM</a:t>
            </a:fld>
            <a:endParaRPr lang="en-US" dirty="0"/>
          </a:p>
        </p:txBody>
      </p:sp>
      <p:sp>
        <p:nvSpPr>
          <p:cNvPr id="4" name="Slide Number Placeholder 3">
            <a:extLst>
              <a:ext uri="{FF2B5EF4-FFF2-40B4-BE49-F238E27FC236}">
                <a16:creationId xmlns:a16="http://schemas.microsoft.com/office/drawing/2014/main" id="{C85C919E-920D-ABA8-C512-F7D55D8B3B85}"/>
              </a:ext>
            </a:extLst>
          </p:cNvPr>
          <p:cNvSpPr>
            <a:spLocks noGrp="1"/>
          </p:cNvSpPr>
          <p:nvPr>
            <p:ph type="sldNum" sz="quarter" idx="12"/>
          </p:nvPr>
        </p:nvSpPr>
        <p:spPr/>
        <p:txBody>
          <a:bodyPr/>
          <a:lstStyle/>
          <a:p>
            <a:fld id="{6D22F896-40B5-4ADD-8801-0D06FADFA095}" type="slidenum">
              <a:rPr lang="en-US" smtClean="0"/>
              <a:t>42</a:t>
            </a:fld>
            <a:endParaRPr lang="en-US" dirty="0"/>
          </a:p>
        </p:txBody>
      </p:sp>
      <p:sp>
        <p:nvSpPr>
          <p:cNvPr id="7" name="Content Placeholder 2">
            <a:extLst>
              <a:ext uri="{FF2B5EF4-FFF2-40B4-BE49-F238E27FC236}">
                <a16:creationId xmlns:a16="http://schemas.microsoft.com/office/drawing/2014/main" id="{D6090756-9E00-68EC-B6E5-6A72DDD201F7}"/>
              </a:ext>
            </a:extLst>
          </p:cNvPr>
          <p:cNvSpPr>
            <a:spLocks noGrp="1"/>
          </p:cNvSpPr>
          <p:nvPr>
            <p:ph idx="1"/>
          </p:nvPr>
        </p:nvSpPr>
        <p:spPr>
          <a:xfrm>
            <a:off x="8994058" y="1389932"/>
            <a:ext cx="2804652" cy="4863384"/>
          </a:xfrm>
          <a:ln w="19050">
            <a:solidFill>
              <a:srgbClr val="0070C0"/>
            </a:solidFill>
          </a:ln>
        </p:spPr>
        <p:txBody>
          <a:bodyPr>
            <a:normAutofit/>
          </a:bodyPr>
          <a:lstStyle/>
          <a:p>
            <a:pPr marL="0" indent="0">
              <a:buNone/>
            </a:pPr>
            <a:r>
              <a:rPr lang="en-US" dirty="0">
                <a:solidFill>
                  <a:srgbClr val="374151"/>
                </a:solidFill>
                <a:latin typeface="Amasis MT Pro" panose="02040504050005020304" pitchFamily="18" charset="0"/>
              </a:rPr>
              <a:t>We should not use independent variables that are highly correlated to each other as this can lead to a multicollinearity problem, which can result in biased and unreliable estimates.</a:t>
            </a:r>
          </a:p>
        </p:txBody>
      </p:sp>
      <p:pic>
        <p:nvPicPr>
          <p:cNvPr id="8" name="Picture 7">
            <a:extLst>
              <a:ext uri="{FF2B5EF4-FFF2-40B4-BE49-F238E27FC236}">
                <a16:creationId xmlns:a16="http://schemas.microsoft.com/office/drawing/2014/main" id="{29178F49-FBDC-7693-222C-B5499A5FCD72}"/>
              </a:ext>
            </a:extLst>
          </p:cNvPr>
          <p:cNvPicPr>
            <a:picLocks noChangeAspect="1"/>
          </p:cNvPicPr>
          <p:nvPr/>
        </p:nvPicPr>
        <p:blipFill>
          <a:blip r:embed="rId2"/>
          <a:stretch>
            <a:fillRect/>
          </a:stretch>
        </p:blipFill>
        <p:spPr>
          <a:xfrm>
            <a:off x="124292" y="1389932"/>
            <a:ext cx="8690925" cy="3112978"/>
          </a:xfrm>
          <a:prstGeom prst="rect">
            <a:avLst/>
          </a:prstGeom>
        </p:spPr>
      </p:pic>
      <p:sp>
        <p:nvSpPr>
          <p:cNvPr id="9" name="Oval 8">
            <a:extLst>
              <a:ext uri="{FF2B5EF4-FFF2-40B4-BE49-F238E27FC236}">
                <a16:creationId xmlns:a16="http://schemas.microsoft.com/office/drawing/2014/main" id="{540673C6-B706-7E96-20BC-C219D3FCF41F}"/>
              </a:ext>
            </a:extLst>
          </p:cNvPr>
          <p:cNvSpPr/>
          <p:nvPr/>
        </p:nvSpPr>
        <p:spPr>
          <a:xfrm>
            <a:off x="2411361" y="3337637"/>
            <a:ext cx="663678" cy="221226"/>
          </a:xfrm>
          <a:prstGeom prst="ellipse">
            <a:avLst/>
          </a:prstGeom>
          <a:noFill/>
          <a:ln w="1905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7FB6966-47E8-9918-54E2-7460219758C9}"/>
              </a:ext>
            </a:extLst>
          </p:cNvPr>
          <p:cNvSpPr/>
          <p:nvPr/>
        </p:nvSpPr>
        <p:spPr>
          <a:xfrm>
            <a:off x="3178277" y="3337637"/>
            <a:ext cx="663678" cy="221226"/>
          </a:xfrm>
          <a:prstGeom prst="ellipse">
            <a:avLst/>
          </a:prstGeom>
          <a:noFill/>
          <a:ln w="1905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0BDED54-4682-9E4E-C928-094C82805A88}"/>
              </a:ext>
            </a:extLst>
          </p:cNvPr>
          <p:cNvSpPr/>
          <p:nvPr/>
        </p:nvSpPr>
        <p:spPr>
          <a:xfrm>
            <a:off x="3974690" y="4200417"/>
            <a:ext cx="663678" cy="221226"/>
          </a:xfrm>
          <a:prstGeom prst="ellipse">
            <a:avLst/>
          </a:prstGeom>
          <a:noFill/>
          <a:ln w="1905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54E3C388-7E71-0B90-B519-E30D48FE5B2C}"/>
              </a:ext>
            </a:extLst>
          </p:cNvPr>
          <p:cNvSpPr txBox="1">
            <a:spLocks/>
          </p:cNvSpPr>
          <p:nvPr/>
        </p:nvSpPr>
        <p:spPr>
          <a:xfrm>
            <a:off x="245806" y="4649326"/>
            <a:ext cx="8364794" cy="1625757"/>
          </a:xfrm>
          <a:prstGeom prst="rect">
            <a:avLst/>
          </a:prstGeom>
          <a:ln w="19050">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i="1" dirty="0">
                <a:solidFill>
                  <a:srgbClr val="374151"/>
                </a:solidFill>
                <a:latin typeface="Amasis MT Pro" panose="02040504050005020304" pitchFamily="18" charset="0"/>
              </a:rPr>
              <a:t>According to the above correlation matrix, it is better to drop </a:t>
            </a:r>
            <a:r>
              <a:rPr lang="en-US" b="1" i="1" dirty="0">
                <a:solidFill>
                  <a:srgbClr val="374151"/>
                </a:solidFill>
                <a:latin typeface="Amasis MT Pro" panose="02040504050005020304" pitchFamily="18" charset="0"/>
              </a:rPr>
              <a:t>baths</a:t>
            </a:r>
            <a:r>
              <a:rPr lang="en-US" i="1" dirty="0">
                <a:solidFill>
                  <a:srgbClr val="374151"/>
                </a:solidFill>
                <a:latin typeface="Amasis MT Pro" panose="02040504050005020304" pitchFamily="18" charset="0"/>
              </a:rPr>
              <a:t> and </a:t>
            </a:r>
            <a:r>
              <a:rPr lang="en-US" b="1" i="1" dirty="0" err="1">
                <a:solidFill>
                  <a:srgbClr val="374151"/>
                </a:solidFill>
                <a:latin typeface="Amasis MT Pro" panose="02040504050005020304" pitchFamily="18" charset="0"/>
              </a:rPr>
              <a:t>ldist</a:t>
            </a:r>
            <a:r>
              <a:rPr lang="en-US" i="1" dirty="0">
                <a:solidFill>
                  <a:srgbClr val="374151"/>
                </a:solidFill>
                <a:latin typeface="Amasis MT Pro" panose="02040504050005020304" pitchFamily="18" charset="0"/>
              </a:rPr>
              <a:t> from the model specification.</a:t>
            </a:r>
          </a:p>
        </p:txBody>
      </p:sp>
    </p:spTree>
    <p:extLst>
      <p:ext uri="{BB962C8B-B14F-4D97-AF65-F5344CB8AC3E}">
        <p14:creationId xmlns:p14="http://schemas.microsoft.com/office/powerpoint/2010/main" val="34308547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8B490-BCF0-4C36-80D5-86B59D568E72}"/>
              </a:ext>
            </a:extLst>
          </p:cNvPr>
          <p:cNvSpPr>
            <a:spLocks noGrp="1"/>
          </p:cNvSpPr>
          <p:nvPr>
            <p:ph type="title"/>
          </p:nvPr>
        </p:nvSpPr>
        <p:spPr>
          <a:xfrm>
            <a:off x="838200" y="365126"/>
            <a:ext cx="10515600" cy="722270"/>
          </a:xfrm>
        </p:spPr>
        <p:txBody>
          <a:bodyPr/>
          <a:lstStyle/>
          <a:p>
            <a:r>
              <a:rPr lang="en-US" dirty="0">
                <a:latin typeface="Amasis MT Pro Black" panose="02040A04050005020304" pitchFamily="18" charset="0"/>
              </a:rPr>
              <a:t>6. The imputed house prices</a:t>
            </a:r>
          </a:p>
        </p:txBody>
      </p:sp>
      <p:sp>
        <p:nvSpPr>
          <p:cNvPr id="3" name="Date Placeholder 2">
            <a:extLst>
              <a:ext uri="{FF2B5EF4-FFF2-40B4-BE49-F238E27FC236}">
                <a16:creationId xmlns:a16="http://schemas.microsoft.com/office/drawing/2014/main" id="{2B7CE719-CBCD-333E-8FC3-B960F1FB758D}"/>
              </a:ext>
            </a:extLst>
          </p:cNvPr>
          <p:cNvSpPr>
            <a:spLocks noGrp="1"/>
          </p:cNvSpPr>
          <p:nvPr>
            <p:ph type="dt" sz="half" idx="10"/>
          </p:nvPr>
        </p:nvSpPr>
        <p:spPr/>
        <p:txBody>
          <a:bodyPr/>
          <a:lstStyle/>
          <a:p>
            <a:fld id="{A8AD868F-8409-4F04-87B4-D0383043B754}" type="datetime8">
              <a:rPr lang="en-US" smtClean="0"/>
              <a:t>6/27/2024 7:12 AM</a:t>
            </a:fld>
            <a:endParaRPr lang="en-US" dirty="0"/>
          </a:p>
        </p:txBody>
      </p:sp>
      <p:sp>
        <p:nvSpPr>
          <p:cNvPr id="4" name="Slide Number Placeholder 3">
            <a:extLst>
              <a:ext uri="{FF2B5EF4-FFF2-40B4-BE49-F238E27FC236}">
                <a16:creationId xmlns:a16="http://schemas.microsoft.com/office/drawing/2014/main" id="{C85C919E-920D-ABA8-C512-F7D55D8B3B85}"/>
              </a:ext>
            </a:extLst>
          </p:cNvPr>
          <p:cNvSpPr>
            <a:spLocks noGrp="1"/>
          </p:cNvSpPr>
          <p:nvPr>
            <p:ph type="sldNum" sz="quarter" idx="12"/>
          </p:nvPr>
        </p:nvSpPr>
        <p:spPr/>
        <p:txBody>
          <a:bodyPr/>
          <a:lstStyle/>
          <a:p>
            <a:fld id="{6D22F896-40B5-4ADD-8801-0D06FADFA095}" type="slidenum">
              <a:rPr lang="en-US" smtClean="0"/>
              <a:t>43</a:t>
            </a:fld>
            <a:endParaRPr lang="en-US" dirty="0"/>
          </a:p>
        </p:txBody>
      </p:sp>
      <p:pic>
        <p:nvPicPr>
          <p:cNvPr id="14" name="Picture 13">
            <a:extLst>
              <a:ext uri="{FF2B5EF4-FFF2-40B4-BE49-F238E27FC236}">
                <a16:creationId xmlns:a16="http://schemas.microsoft.com/office/drawing/2014/main" id="{28B17F17-E72B-7752-C286-0FE545F9C917}"/>
              </a:ext>
            </a:extLst>
          </p:cNvPr>
          <p:cNvPicPr>
            <a:picLocks noChangeAspect="1"/>
          </p:cNvPicPr>
          <p:nvPr/>
        </p:nvPicPr>
        <p:blipFill>
          <a:blip r:embed="rId2"/>
          <a:stretch>
            <a:fillRect/>
          </a:stretch>
        </p:blipFill>
        <p:spPr>
          <a:xfrm>
            <a:off x="579142" y="1375104"/>
            <a:ext cx="11033715" cy="4107791"/>
          </a:xfrm>
          <a:prstGeom prst="rect">
            <a:avLst/>
          </a:prstGeom>
        </p:spPr>
      </p:pic>
    </p:spTree>
    <p:extLst>
      <p:ext uri="{BB962C8B-B14F-4D97-AF65-F5344CB8AC3E}">
        <p14:creationId xmlns:p14="http://schemas.microsoft.com/office/powerpoint/2010/main" val="22600728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E0CBE43-9F08-E6A9-9DFF-513FCF13F4BF}"/>
              </a:ext>
            </a:extLst>
          </p:cNvPr>
          <p:cNvSpPr>
            <a:spLocks noGrp="1"/>
          </p:cNvSpPr>
          <p:nvPr>
            <p:ph type="dt" sz="half" idx="10"/>
          </p:nvPr>
        </p:nvSpPr>
        <p:spPr/>
        <p:txBody>
          <a:bodyPr/>
          <a:lstStyle/>
          <a:p>
            <a:fld id="{BD53A9F3-9DCE-4543-9F1F-BE2EF1387A7B}" type="datetime8">
              <a:rPr lang="en-US" smtClean="0"/>
              <a:t>6/27/2024 7:12 AM</a:t>
            </a:fld>
            <a:endParaRPr lang="en-US" dirty="0"/>
          </a:p>
        </p:txBody>
      </p:sp>
      <p:sp>
        <p:nvSpPr>
          <p:cNvPr id="5" name="Slide Number Placeholder 4">
            <a:extLst>
              <a:ext uri="{FF2B5EF4-FFF2-40B4-BE49-F238E27FC236}">
                <a16:creationId xmlns:a16="http://schemas.microsoft.com/office/drawing/2014/main" id="{1B71E8F6-535D-E427-0022-F7945CC023E9}"/>
              </a:ext>
            </a:extLst>
          </p:cNvPr>
          <p:cNvSpPr>
            <a:spLocks noGrp="1"/>
          </p:cNvSpPr>
          <p:nvPr>
            <p:ph type="sldNum" sz="quarter" idx="12"/>
          </p:nvPr>
        </p:nvSpPr>
        <p:spPr/>
        <p:txBody>
          <a:bodyPr/>
          <a:lstStyle/>
          <a:p>
            <a:fld id="{6D22F896-40B5-4ADD-8801-0D06FADFA095}" type="slidenum">
              <a:rPr lang="en-US" smtClean="0"/>
              <a:t>44</a:t>
            </a:fld>
            <a:endParaRPr lang="en-US" dirty="0"/>
          </a:p>
        </p:txBody>
      </p:sp>
      <p:pic>
        <p:nvPicPr>
          <p:cNvPr id="7" name="Picture 6">
            <a:extLst>
              <a:ext uri="{FF2B5EF4-FFF2-40B4-BE49-F238E27FC236}">
                <a16:creationId xmlns:a16="http://schemas.microsoft.com/office/drawing/2014/main" id="{F5750265-CCE1-C382-DEB7-9750666D20D8}"/>
              </a:ext>
            </a:extLst>
          </p:cNvPr>
          <p:cNvPicPr>
            <a:picLocks noChangeAspect="1"/>
          </p:cNvPicPr>
          <p:nvPr/>
        </p:nvPicPr>
        <p:blipFill>
          <a:blip r:embed="rId2"/>
          <a:stretch>
            <a:fillRect/>
          </a:stretch>
        </p:blipFill>
        <p:spPr>
          <a:xfrm>
            <a:off x="963095" y="343322"/>
            <a:ext cx="10265811" cy="6171355"/>
          </a:xfrm>
          <a:prstGeom prst="rect">
            <a:avLst/>
          </a:prstGeom>
        </p:spPr>
      </p:pic>
    </p:spTree>
    <p:extLst>
      <p:ext uri="{BB962C8B-B14F-4D97-AF65-F5344CB8AC3E}">
        <p14:creationId xmlns:p14="http://schemas.microsoft.com/office/powerpoint/2010/main" val="6595797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dirty="0">
                <a:solidFill>
                  <a:schemeClr val="bg1">
                    <a:lumMod val="95000"/>
                    <a:lumOff val="5000"/>
                  </a:schemeClr>
                </a:solidFill>
                <a:latin typeface="Amasis MT Pro Black" panose="02040A04050005020304" pitchFamily="18" charset="0"/>
              </a:rPr>
              <a:t>Quantile Regression as an alternative to Hedonic Pricing</a:t>
            </a:r>
          </a:p>
        </p:txBody>
      </p:sp>
      <p:sp>
        <p:nvSpPr>
          <p:cNvPr id="3" name="Date Placeholder 2">
            <a:extLst>
              <a:ext uri="{FF2B5EF4-FFF2-40B4-BE49-F238E27FC236}">
                <a16:creationId xmlns:a16="http://schemas.microsoft.com/office/drawing/2014/main" id="{9586F742-E910-5E48-06F6-8A86DEC68F0C}"/>
              </a:ext>
            </a:extLst>
          </p:cNvPr>
          <p:cNvSpPr>
            <a:spLocks noGrp="1"/>
          </p:cNvSpPr>
          <p:nvPr>
            <p:ph type="dt" sz="half" idx="10"/>
          </p:nvPr>
        </p:nvSpPr>
        <p:spPr/>
        <p:txBody>
          <a:bodyPr/>
          <a:lstStyle/>
          <a:p>
            <a:fld id="{121A92AE-D6FC-4EA3-AB09-8AEC31FD403C}" type="datetime8">
              <a:rPr lang="en-US" smtClean="0"/>
              <a:t>6/27/2024 7:12 AM</a:t>
            </a:fld>
            <a:endParaRPr lang="en-US" dirty="0"/>
          </a:p>
        </p:txBody>
      </p:sp>
      <p:sp>
        <p:nvSpPr>
          <p:cNvPr id="4" name="Slide Number Placeholder 3">
            <a:extLst>
              <a:ext uri="{FF2B5EF4-FFF2-40B4-BE49-F238E27FC236}">
                <a16:creationId xmlns:a16="http://schemas.microsoft.com/office/drawing/2014/main" id="{CCE4DEE3-0397-7174-F06F-67750C28D1CA}"/>
              </a:ext>
            </a:extLst>
          </p:cNvPr>
          <p:cNvSpPr>
            <a:spLocks noGrp="1"/>
          </p:cNvSpPr>
          <p:nvPr>
            <p:ph type="sldNum" sz="quarter" idx="12"/>
          </p:nvPr>
        </p:nvSpPr>
        <p:spPr/>
        <p:txBody>
          <a:bodyPr/>
          <a:lstStyle/>
          <a:p>
            <a:fld id="{6D22F896-40B5-4ADD-8801-0D06FADFA095}" type="slidenum">
              <a:rPr lang="en-US" smtClean="0"/>
              <a:t>45</a:t>
            </a:fld>
            <a:endParaRPr lang="en-US" dirty="0"/>
          </a:p>
        </p:txBody>
      </p:sp>
    </p:spTree>
    <p:extLst>
      <p:ext uri="{BB962C8B-B14F-4D97-AF65-F5344CB8AC3E}">
        <p14:creationId xmlns:p14="http://schemas.microsoft.com/office/powerpoint/2010/main" val="633288526"/>
      </p:ext>
    </p:extLst>
  </p:cSld>
  <p:clrMapOvr>
    <a:overrideClrMapping bg1="dk1" tx1="lt1" bg2="dk2" tx2="lt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8B490-BCF0-4C36-80D5-86B59D568E72}"/>
              </a:ext>
            </a:extLst>
          </p:cNvPr>
          <p:cNvSpPr>
            <a:spLocks noGrp="1"/>
          </p:cNvSpPr>
          <p:nvPr>
            <p:ph type="title"/>
          </p:nvPr>
        </p:nvSpPr>
        <p:spPr>
          <a:xfrm>
            <a:off x="838200" y="365126"/>
            <a:ext cx="10515600" cy="722270"/>
          </a:xfrm>
        </p:spPr>
        <p:txBody>
          <a:bodyPr/>
          <a:lstStyle/>
          <a:p>
            <a:r>
              <a:rPr lang="en-US" dirty="0">
                <a:latin typeface="Amasis MT Pro Black" panose="02040A04050005020304" pitchFamily="18" charset="0"/>
              </a:rPr>
              <a:t>Benefits of quantile regression</a:t>
            </a:r>
          </a:p>
        </p:txBody>
      </p:sp>
      <p:sp>
        <p:nvSpPr>
          <p:cNvPr id="45" name="Content Placeholder 2">
            <a:extLst>
              <a:ext uri="{FF2B5EF4-FFF2-40B4-BE49-F238E27FC236}">
                <a16:creationId xmlns:a16="http://schemas.microsoft.com/office/drawing/2014/main" id="{2BC40948-B7E2-46A0-B125-C6CB1A282CAD}"/>
              </a:ext>
            </a:extLst>
          </p:cNvPr>
          <p:cNvSpPr>
            <a:spLocks noGrp="1"/>
          </p:cNvSpPr>
          <p:nvPr>
            <p:ph idx="1"/>
          </p:nvPr>
        </p:nvSpPr>
        <p:spPr>
          <a:xfrm>
            <a:off x="1066800" y="1269958"/>
            <a:ext cx="10287000" cy="4592960"/>
          </a:xfrm>
        </p:spPr>
        <p:txBody>
          <a:bodyPr>
            <a:normAutofit/>
          </a:bodyPr>
          <a:lstStyle/>
          <a:p>
            <a:r>
              <a:rPr lang="en-US" b="1" dirty="0">
                <a:solidFill>
                  <a:srgbClr val="374151"/>
                </a:solidFill>
                <a:latin typeface="Amasis MT Pro" panose="02040504050005020304" pitchFamily="18" charset="0"/>
              </a:rPr>
              <a:t>Varying effects on different quantiles: </a:t>
            </a:r>
            <a:r>
              <a:rPr lang="en-US" dirty="0">
                <a:solidFill>
                  <a:srgbClr val="374151"/>
                </a:solidFill>
                <a:latin typeface="Amasis MT Pro" panose="02040504050005020304" pitchFamily="18" charset="0"/>
              </a:rPr>
              <a:t>OLS calculates conditional means only. QR shows how relationships change across different quantiles.</a:t>
            </a:r>
          </a:p>
          <a:p>
            <a:r>
              <a:rPr lang="en-US" b="1" dirty="0">
                <a:solidFill>
                  <a:srgbClr val="374151"/>
                </a:solidFill>
                <a:latin typeface="Amasis MT Pro" panose="02040504050005020304" pitchFamily="18" charset="0"/>
              </a:rPr>
              <a:t>Outlier Influence: </a:t>
            </a:r>
            <a:r>
              <a:rPr lang="en-US" dirty="0">
                <a:solidFill>
                  <a:srgbClr val="374151"/>
                </a:solidFill>
                <a:latin typeface="Amasis MT Pro" panose="02040504050005020304" pitchFamily="18" charset="0"/>
              </a:rPr>
              <a:t>Mitigates the influence of outliers. Useful for skewed or heavy-tailed data</a:t>
            </a:r>
          </a:p>
          <a:p>
            <a:r>
              <a:rPr lang="en-US" b="1" dirty="0">
                <a:solidFill>
                  <a:srgbClr val="374151"/>
                </a:solidFill>
                <a:latin typeface="Amasis MT Pro" panose="02040504050005020304" pitchFamily="18" charset="0"/>
              </a:rPr>
              <a:t>Non-Normal Errors:</a:t>
            </a:r>
            <a:r>
              <a:rPr lang="en-US" dirty="0">
                <a:solidFill>
                  <a:srgbClr val="374151"/>
                </a:solidFill>
                <a:latin typeface="Amasis MT Pro" panose="02040504050005020304" pitchFamily="18" charset="0"/>
              </a:rPr>
              <a:t> OLS assumes normally distributed errors. Quantile regression does not.</a:t>
            </a:r>
          </a:p>
        </p:txBody>
      </p:sp>
      <p:sp>
        <p:nvSpPr>
          <p:cNvPr id="3" name="Date Placeholder 2">
            <a:extLst>
              <a:ext uri="{FF2B5EF4-FFF2-40B4-BE49-F238E27FC236}">
                <a16:creationId xmlns:a16="http://schemas.microsoft.com/office/drawing/2014/main" id="{2B7CE719-CBCD-333E-8FC3-B960F1FB758D}"/>
              </a:ext>
            </a:extLst>
          </p:cNvPr>
          <p:cNvSpPr>
            <a:spLocks noGrp="1"/>
          </p:cNvSpPr>
          <p:nvPr>
            <p:ph type="dt" sz="half" idx="10"/>
          </p:nvPr>
        </p:nvSpPr>
        <p:spPr/>
        <p:txBody>
          <a:bodyPr/>
          <a:lstStyle/>
          <a:p>
            <a:fld id="{A8AD868F-8409-4F04-87B4-D0383043B754}" type="datetime8">
              <a:rPr lang="en-US" smtClean="0"/>
              <a:t>6/27/2024 7:19 AM</a:t>
            </a:fld>
            <a:endParaRPr lang="en-US" dirty="0"/>
          </a:p>
        </p:txBody>
      </p:sp>
      <p:sp>
        <p:nvSpPr>
          <p:cNvPr id="4" name="Slide Number Placeholder 3">
            <a:extLst>
              <a:ext uri="{FF2B5EF4-FFF2-40B4-BE49-F238E27FC236}">
                <a16:creationId xmlns:a16="http://schemas.microsoft.com/office/drawing/2014/main" id="{C85C919E-920D-ABA8-C512-F7D55D8B3B85}"/>
              </a:ext>
            </a:extLst>
          </p:cNvPr>
          <p:cNvSpPr>
            <a:spLocks noGrp="1"/>
          </p:cNvSpPr>
          <p:nvPr>
            <p:ph type="sldNum" sz="quarter" idx="12"/>
          </p:nvPr>
        </p:nvSpPr>
        <p:spPr/>
        <p:txBody>
          <a:bodyPr/>
          <a:lstStyle/>
          <a:p>
            <a:fld id="{6D22F896-40B5-4ADD-8801-0D06FADFA095}" type="slidenum">
              <a:rPr lang="en-US" smtClean="0"/>
              <a:t>46</a:t>
            </a:fld>
            <a:endParaRPr lang="en-US" dirty="0"/>
          </a:p>
        </p:txBody>
      </p:sp>
    </p:spTree>
    <p:extLst>
      <p:ext uri="{BB962C8B-B14F-4D97-AF65-F5344CB8AC3E}">
        <p14:creationId xmlns:p14="http://schemas.microsoft.com/office/powerpoint/2010/main" val="40691547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8B490-BCF0-4C36-80D5-86B59D568E72}"/>
              </a:ext>
            </a:extLst>
          </p:cNvPr>
          <p:cNvSpPr>
            <a:spLocks noGrp="1"/>
          </p:cNvSpPr>
          <p:nvPr>
            <p:ph type="title"/>
          </p:nvPr>
        </p:nvSpPr>
        <p:spPr>
          <a:xfrm>
            <a:off x="838200" y="365126"/>
            <a:ext cx="10515600" cy="722270"/>
          </a:xfrm>
        </p:spPr>
        <p:txBody>
          <a:bodyPr/>
          <a:lstStyle/>
          <a:p>
            <a:r>
              <a:rPr lang="en-US" dirty="0">
                <a:latin typeface="Amasis MT Pro Black" panose="02040A04050005020304" pitchFamily="18" charset="0"/>
              </a:rPr>
              <a:t>Quantile regression (q=0.5)</a:t>
            </a:r>
          </a:p>
        </p:txBody>
      </p:sp>
      <p:sp>
        <p:nvSpPr>
          <p:cNvPr id="3" name="Date Placeholder 2">
            <a:extLst>
              <a:ext uri="{FF2B5EF4-FFF2-40B4-BE49-F238E27FC236}">
                <a16:creationId xmlns:a16="http://schemas.microsoft.com/office/drawing/2014/main" id="{2B7CE719-CBCD-333E-8FC3-B960F1FB758D}"/>
              </a:ext>
            </a:extLst>
          </p:cNvPr>
          <p:cNvSpPr>
            <a:spLocks noGrp="1"/>
          </p:cNvSpPr>
          <p:nvPr>
            <p:ph type="dt" sz="half" idx="10"/>
          </p:nvPr>
        </p:nvSpPr>
        <p:spPr/>
        <p:txBody>
          <a:bodyPr/>
          <a:lstStyle/>
          <a:p>
            <a:fld id="{A8AD868F-8409-4F04-87B4-D0383043B754}" type="datetime8">
              <a:rPr lang="en-US" smtClean="0"/>
              <a:t>6/27/2024 7:13 AM</a:t>
            </a:fld>
            <a:endParaRPr lang="en-US" dirty="0"/>
          </a:p>
        </p:txBody>
      </p:sp>
      <p:sp>
        <p:nvSpPr>
          <p:cNvPr id="4" name="Slide Number Placeholder 3">
            <a:extLst>
              <a:ext uri="{FF2B5EF4-FFF2-40B4-BE49-F238E27FC236}">
                <a16:creationId xmlns:a16="http://schemas.microsoft.com/office/drawing/2014/main" id="{C85C919E-920D-ABA8-C512-F7D55D8B3B85}"/>
              </a:ext>
            </a:extLst>
          </p:cNvPr>
          <p:cNvSpPr>
            <a:spLocks noGrp="1"/>
          </p:cNvSpPr>
          <p:nvPr>
            <p:ph type="sldNum" sz="quarter" idx="12"/>
          </p:nvPr>
        </p:nvSpPr>
        <p:spPr/>
        <p:txBody>
          <a:bodyPr/>
          <a:lstStyle/>
          <a:p>
            <a:fld id="{6D22F896-40B5-4ADD-8801-0D06FADFA095}" type="slidenum">
              <a:rPr lang="en-US" smtClean="0"/>
              <a:t>47</a:t>
            </a:fld>
            <a:endParaRPr lang="en-US" dirty="0"/>
          </a:p>
        </p:txBody>
      </p:sp>
      <p:sp>
        <p:nvSpPr>
          <p:cNvPr id="7" name="Content Placeholder 2">
            <a:extLst>
              <a:ext uri="{FF2B5EF4-FFF2-40B4-BE49-F238E27FC236}">
                <a16:creationId xmlns:a16="http://schemas.microsoft.com/office/drawing/2014/main" id="{D6090756-9E00-68EC-B6E5-6A72DDD201F7}"/>
              </a:ext>
            </a:extLst>
          </p:cNvPr>
          <p:cNvSpPr>
            <a:spLocks noGrp="1"/>
          </p:cNvSpPr>
          <p:nvPr>
            <p:ph idx="1"/>
          </p:nvPr>
        </p:nvSpPr>
        <p:spPr>
          <a:xfrm>
            <a:off x="8994058" y="1389932"/>
            <a:ext cx="2804652" cy="645345"/>
          </a:xfrm>
          <a:ln w="19050">
            <a:solidFill>
              <a:srgbClr val="0070C0"/>
            </a:solidFill>
          </a:ln>
        </p:spPr>
        <p:txBody>
          <a:bodyPr>
            <a:normAutofit/>
          </a:bodyPr>
          <a:lstStyle/>
          <a:p>
            <a:pPr marL="0" indent="0">
              <a:buNone/>
            </a:pPr>
            <a:r>
              <a:rPr lang="en-US" dirty="0">
                <a:solidFill>
                  <a:srgbClr val="374151"/>
                </a:solidFill>
                <a:latin typeface="Amasis MT Pro" panose="02040504050005020304" pitchFamily="18" charset="0"/>
              </a:rPr>
              <a:t>RMSE = 0.2072</a:t>
            </a:r>
          </a:p>
        </p:txBody>
      </p:sp>
      <p:pic>
        <p:nvPicPr>
          <p:cNvPr id="6" name="Picture 5">
            <a:extLst>
              <a:ext uri="{FF2B5EF4-FFF2-40B4-BE49-F238E27FC236}">
                <a16:creationId xmlns:a16="http://schemas.microsoft.com/office/drawing/2014/main" id="{D725903E-8D72-8F08-D269-D2CB25018BB4}"/>
              </a:ext>
            </a:extLst>
          </p:cNvPr>
          <p:cNvPicPr>
            <a:picLocks noChangeAspect="1"/>
          </p:cNvPicPr>
          <p:nvPr/>
        </p:nvPicPr>
        <p:blipFill>
          <a:blip r:embed="rId2"/>
          <a:stretch>
            <a:fillRect/>
          </a:stretch>
        </p:blipFill>
        <p:spPr>
          <a:xfrm>
            <a:off x="282005" y="1389932"/>
            <a:ext cx="8328595" cy="5006785"/>
          </a:xfrm>
          <a:prstGeom prst="rect">
            <a:avLst/>
          </a:prstGeom>
        </p:spPr>
      </p:pic>
    </p:spTree>
    <p:extLst>
      <p:ext uri="{BB962C8B-B14F-4D97-AF65-F5344CB8AC3E}">
        <p14:creationId xmlns:p14="http://schemas.microsoft.com/office/powerpoint/2010/main" val="25029504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8B490-BCF0-4C36-80D5-86B59D568E72}"/>
              </a:ext>
            </a:extLst>
          </p:cNvPr>
          <p:cNvSpPr>
            <a:spLocks noGrp="1"/>
          </p:cNvSpPr>
          <p:nvPr>
            <p:ph type="title"/>
          </p:nvPr>
        </p:nvSpPr>
        <p:spPr>
          <a:xfrm>
            <a:off x="838200" y="365126"/>
            <a:ext cx="10515600" cy="722270"/>
          </a:xfrm>
        </p:spPr>
        <p:txBody>
          <a:bodyPr/>
          <a:lstStyle/>
          <a:p>
            <a:r>
              <a:rPr lang="en-US" dirty="0">
                <a:latin typeface="Amasis MT Pro Black" panose="02040A04050005020304" pitchFamily="18" charset="0"/>
              </a:rPr>
              <a:t>Quantile regression (q=0.1)</a:t>
            </a:r>
          </a:p>
        </p:txBody>
      </p:sp>
      <p:sp>
        <p:nvSpPr>
          <p:cNvPr id="3" name="Date Placeholder 2">
            <a:extLst>
              <a:ext uri="{FF2B5EF4-FFF2-40B4-BE49-F238E27FC236}">
                <a16:creationId xmlns:a16="http://schemas.microsoft.com/office/drawing/2014/main" id="{2B7CE719-CBCD-333E-8FC3-B960F1FB758D}"/>
              </a:ext>
            </a:extLst>
          </p:cNvPr>
          <p:cNvSpPr>
            <a:spLocks noGrp="1"/>
          </p:cNvSpPr>
          <p:nvPr>
            <p:ph type="dt" sz="half" idx="10"/>
          </p:nvPr>
        </p:nvSpPr>
        <p:spPr/>
        <p:txBody>
          <a:bodyPr/>
          <a:lstStyle/>
          <a:p>
            <a:fld id="{A8AD868F-8409-4F04-87B4-D0383043B754}" type="datetime8">
              <a:rPr lang="en-US" smtClean="0"/>
              <a:t>6/27/2024 7:26 AM</a:t>
            </a:fld>
            <a:endParaRPr lang="en-US" dirty="0"/>
          </a:p>
        </p:txBody>
      </p:sp>
      <p:sp>
        <p:nvSpPr>
          <p:cNvPr id="4" name="Slide Number Placeholder 3">
            <a:extLst>
              <a:ext uri="{FF2B5EF4-FFF2-40B4-BE49-F238E27FC236}">
                <a16:creationId xmlns:a16="http://schemas.microsoft.com/office/drawing/2014/main" id="{C85C919E-920D-ABA8-C512-F7D55D8B3B85}"/>
              </a:ext>
            </a:extLst>
          </p:cNvPr>
          <p:cNvSpPr>
            <a:spLocks noGrp="1"/>
          </p:cNvSpPr>
          <p:nvPr>
            <p:ph type="sldNum" sz="quarter" idx="12"/>
          </p:nvPr>
        </p:nvSpPr>
        <p:spPr/>
        <p:txBody>
          <a:bodyPr/>
          <a:lstStyle/>
          <a:p>
            <a:fld id="{6D22F896-40B5-4ADD-8801-0D06FADFA095}" type="slidenum">
              <a:rPr lang="en-US" smtClean="0"/>
              <a:t>48</a:t>
            </a:fld>
            <a:endParaRPr lang="en-US" dirty="0"/>
          </a:p>
        </p:txBody>
      </p:sp>
      <p:pic>
        <p:nvPicPr>
          <p:cNvPr id="8" name="Picture 7">
            <a:extLst>
              <a:ext uri="{FF2B5EF4-FFF2-40B4-BE49-F238E27FC236}">
                <a16:creationId xmlns:a16="http://schemas.microsoft.com/office/drawing/2014/main" id="{536EB044-ABFA-A981-666B-666F03A97EC8}"/>
              </a:ext>
            </a:extLst>
          </p:cNvPr>
          <p:cNvPicPr>
            <a:picLocks noChangeAspect="1"/>
          </p:cNvPicPr>
          <p:nvPr/>
        </p:nvPicPr>
        <p:blipFill>
          <a:blip r:embed="rId2"/>
          <a:stretch>
            <a:fillRect/>
          </a:stretch>
        </p:blipFill>
        <p:spPr>
          <a:xfrm>
            <a:off x="1599049" y="1132173"/>
            <a:ext cx="8993901" cy="5406739"/>
          </a:xfrm>
          <a:prstGeom prst="rect">
            <a:avLst/>
          </a:prstGeom>
        </p:spPr>
      </p:pic>
    </p:spTree>
    <p:extLst>
      <p:ext uri="{BB962C8B-B14F-4D97-AF65-F5344CB8AC3E}">
        <p14:creationId xmlns:p14="http://schemas.microsoft.com/office/powerpoint/2010/main" val="13734570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8B490-BCF0-4C36-80D5-86B59D568E72}"/>
              </a:ext>
            </a:extLst>
          </p:cNvPr>
          <p:cNvSpPr>
            <a:spLocks noGrp="1"/>
          </p:cNvSpPr>
          <p:nvPr>
            <p:ph type="title"/>
          </p:nvPr>
        </p:nvSpPr>
        <p:spPr>
          <a:xfrm>
            <a:off x="838200" y="365126"/>
            <a:ext cx="10515600" cy="722270"/>
          </a:xfrm>
        </p:spPr>
        <p:txBody>
          <a:bodyPr/>
          <a:lstStyle/>
          <a:p>
            <a:r>
              <a:rPr lang="en-US" dirty="0">
                <a:latin typeface="Amasis MT Pro Black" panose="02040A04050005020304" pitchFamily="18" charset="0"/>
              </a:rPr>
              <a:t>Quantile regression (q=0.9)</a:t>
            </a:r>
          </a:p>
        </p:txBody>
      </p:sp>
      <p:sp>
        <p:nvSpPr>
          <p:cNvPr id="3" name="Date Placeholder 2">
            <a:extLst>
              <a:ext uri="{FF2B5EF4-FFF2-40B4-BE49-F238E27FC236}">
                <a16:creationId xmlns:a16="http://schemas.microsoft.com/office/drawing/2014/main" id="{2B7CE719-CBCD-333E-8FC3-B960F1FB758D}"/>
              </a:ext>
            </a:extLst>
          </p:cNvPr>
          <p:cNvSpPr>
            <a:spLocks noGrp="1"/>
          </p:cNvSpPr>
          <p:nvPr>
            <p:ph type="dt" sz="half" idx="10"/>
          </p:nvPr>
        </p:nvSpPr>
        <p:spPr/>
        <p:txBody>
          <a:bodyPr/>
          <a:lstStyle/>
          <a:p>
            <a:fld id="{A8AD868F-8409-4F04-87B4-D0383043B754}" type="datetime8">
              <a:rPr lang="en-US" smtClean="0"/>
              <a:t>6/27/2024 7:27 AM</a:t>
            </a:fld>
            <a:endParaRPr lang="en-US" dirty="0"/>
          </a:p>
        </p:txBody>
      </p:sp>
      <p:sp>
        <p:nvSpPr>
          <p:cNvPr id="4" name="Slide Number Placeholder 3">
            <a:extLst>
              <a:ext uri="{FF2B5EF4-FFF2-40B4-BE49-F238E27FC236}">
                <a16:creationId xmlns:a16="http://schemas.microsoft.com/office/drawing/2014/main" id="{C85C919E-920D-ABA8-C512-F7D55D8B3B85}"/>
              </a:ext>
            </a:extLst>
          </p:cNvPr>
          <p:cNvSpPr>
            <a:spLocks noGrp="1"/>
          </p:cNvSpPr>
          <p:nvPr>
            <p:ph type="sldNum" sz="quarter" idx="12"/>
          </p:nvPr>
        </p:nvSpPr>
        <p:spPr/>
        <p:txBody>
          <a:bodyPr/>
          <a:lstStyle/>
          <a:p>
            <a:fld id="{6D22F896-40B5-4ADD-8801-0D06FADFA095}" type="slidenum">
              <a:rPr lang="en-US" smtClean="0"/>
              <a:t>49</a:t>
            </a:fld>
            <a:endParaRPr lang="en-US" dirty="0"/>
          </a:p>
        </p:txBody>
      </p:sp>
      <p:pic>
        <p:nvPicPr>
          <p:cNvPr id="6" name="Picture 5">
            <a:extLst>
              <a:ext uri="{FF2B5EF4-FFF2-40B4-BE49-F238E27FC236}">
                <a16:creationId xmlns:a16="http://schemas.microsoft.com/office/drawing/2014/main" id="{DB425156-F5DD-6AE3-B7EB-EDBC2741E3DA}"/>
              </a:ext>
            </a:extLst>
          </p:cNvPr>
          <p:cNvPicPr>
            <a:picLocks noChangeAspect="1"/>
          </p:cNvPicPr>
          <p:nvPr/>
        </p:nvPicPr>
        <p:blipFill>
          <a:blip r:embed="rId2"/>
          <a:stretch>
            <a:fillRect/>
          </a:stretch>
        </p:blipFill>
        <p:spPr>
          <a:xfrm>
            <a:off x="1528864" y="1230352"/>
            <a:ext cx="9134272" cy="5491123"/>
          </a:xfrm>
          <a:prstGeom prst="rect">
            <a:avLst/>
          </a:prstGeom>
        </p:spPr>
      </p:pic>
    </p:spTree>
    <p:extLst>
      <p:ext uri="{BB962C8B-B14F-4D97-AF65-F5344CB8AC3E}">
        <p14:creationId xmlns:p14="http://schemas.microsoft.com/office/powerpoint/2010/main" val="252149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dirty="0">
                <a:solidFill>
                  <a:schemeClr val="bg1">
                    <a:lumMod val="95000"/>
                    <a:lumOff val="5000"/>
                  </a:schemeClr>
                </a:solidFill>
                <a:latin typeface="Amasis MT Pro Black" panose="02040A04050005020304" pitchFamily="18" charset="0"/>
              </a:rPr>
              <a:t>Hedonic Regression for imputed rent</a:t>
            </a:r>
          </a:p>
        </p:txBody>
      </p:sp>
      <p:sp>
        <p:nvSpPr>
          <p:cNvPr id="3" name="Date Placeholder 2">
            <a:extLst>
              <a:ext uri="{FF2B5EF4-FFF2-40B4-BE49-F238E27FC236}">
                <a16:creationId xmlns:a16="http://schemas.microsoft.com/office/drawing/2014/main" id="{9586F742-E910-5E48-06F6-8A86DEC68F0C}"/>
              </a:ext>
            </a:extLst>
          </p:cNvPr>
          <p:cNvSpPr>
            <a:spLocks noGrp="1"/>
          </p:cNvSpPr>
          <p:nvPr>
            <p:ph type="dt" sz="half" idx="10"/>
          </p:nvPr>
        </p:nvSpPr>
        <p:spPr/>
        <p:txBody>
          <a:bodyPr/>
          <a:lstStyle/>
          <a:p>
            <a:fld id="{121A92AE-D6FC-4EA3-AB09-8AEC31FD403C}" type="datetime8">
              <a:rPr lang="en-US" smtClean="0"/>
              <a:t>6/27/2024 7:12 AM</a:t>
            </a:fld>
            <a:endParaRPr lang="en-US" dirty="0"/>
          </a:p>
        </p:txBody>
      </p:sp>
      <p:sp>
        <p:nvSpPr>
          <p:cNvPr id="4" name="Slide Number Placeholder 3">
            <a:extLst>
              <a:ext uri="{FF2B5EF4-FFF2-40B4-BE49-F238E27FC236}">
                <a16:creationId xmlns:a16="http://schemas.microsoft.com/office/drawing/2014/main" id="{CCE4DEE3-0397-7174-F06F-67750C28D1CA}"/>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2195438493"/>
      </p:ext>
    </p:extLst>
  </p:cSld>
  <p:clrMapOvr>
    <a:overrideClrMapping bg1="dk1" tx1="lt1" bg2="dk2" tx2="lt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dirty="0">
                <a:solidFill>
                  <a:schemeClr val="bg1">
                    <a:lumMod val="95000"/>
                    <a:lumOff val="5000"/>
                  </a:schemeClr>
                </a:solidFill>
                <a:latin typeface="Amasis MT Pro Black" panose="02040A04050005020304" pitchFamily="18" charset="0"/>
              </a:rPr>
              <a:t>Thank You</a:t>
            </a:r>
          </a:p>
        </p:txBody>
      </p:sp>
      <p:sp>
        <p:nvSpPr>
          <p:cNvPr id="3" name="Date Placeholder 2">
            <a:extLst>
              <a:ext uri="{FF2B5EF4-FFF2-40B4-BE49-F238E27FC236}">
                <a16:creationId xmlns:a16="http://schemas.microsoft.com/office/drawing/2014/main" id="{9586F742-E910-5E48-06F6-8A86DEC68F0C}"/>
              </a:ext>
            </a:extLst>
          </p:cNvPr>
          <p:cNvSpPr>
            <a:spLocks noGrp="1"/>
          </p:cNvSpPr>
          <p:nvPr>
            <p:ph type="dt" sz="half" idx="10"/>
          </p:nvPr>
        </p:nvSpPr>
        <p:spPr/>
        <p:txBody>
          <a:bodyPr/>
          <a:lstStyle/>
          <a:p>
            <a:fld id="{121A92AE-D6FC-4EA3-AB09-8AEC31FD403C}" type="datetime8">
              <a:rPr lang="en-US" smtClean="0"/>
              <a:t>6/27/2024 7:12 AM</a:t>
            </a:fld>
            <a:endParaRPr lang="en-US" dirty="0"/>
          </a:p>
        </p:txBody>
      </p:sp>
      <p:sp>
        <p:nvSpPr>
          <p:cNvPr id="4" name="Slide Number Placeholder 3">
            <a:extLst>
              <a:ext uri="{FF2B5EF4-FFF2-40B4-BE49-F238E27FC236}">
                <a16:creationId xmlns:a16="http://schemas.microsoft.com/office/drawing/2014/main" id="{CCE4DEE3-0397-7174-F06F-67750C28D1CA}"/>
              </a:ext>
            </a:extLst>
          </p:cNvPr>
          <p:cNvSpPr>
            <a:spLocks noGrp="1"/>
          </p:cNvSpPr>
          <p:nvPr>
            <p:ph type="sldNum" sz="quarter" idx="12"/>
          </p:nvPr>
        </p:nvSpPr>
        <p:spPr/>
        <p:txBody>
          <a:bodyPr/>
          <a:lstStyle/>
          <a:p>
            <a:fld id="{6D22F896-40B5-4ADD-8801-0D06FADFA095}" type="slidenum">
              <a:rPr lang="en-US" smtClean="0"/>
              <a:t>50</a:t>
            </a:fld>
            <a:endParaRPr lang="en-US" dirty="0"/>
          </a:p>
        </p:txBody>
      </p:sp>
    </p:spTree>
    <p:extLst>
      <p:ext uri="{BB962C8B-B14F-4D97-AF65-F5344CB8AC3E}">
        <p14:creationId xmlns:p14="http://schemas.microsoft.com/office/powerpoint/2010/main" val="252843044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6" name="Rectangle 308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68B490-BCF0-4C36-80D5-86B59D568E72}"/>
              </a:ext>
            </a:extLst>
          </p:cNvPr>
          <p:cNvSpPr>
            <a:spLocks noGrp="1"/>
          </p:cNvSpPr>
          <p:nvPr>
            <p:ph type="title"/>
          </p:nvPr>
        </p:nvSpPr>
        <p:spPr>
          <a:xfrm>
            <a:off x="640080" y="325369"/>
            <a:ext cx="4368602" cy="1956841"/>
          </a:xfrm>
        </p:spPr>
        <p:txBody>
          <a:bodyPr anchor="b">
            <a:normAutofit/>
          </a:bodyPr>
          <a:lstStyle/>
          <a:p>
            <a:r>
              <a:rPr lang="en-US" sz="4200" dirty="0">
                <a:latin typeface="Amasis MT Pro Black" panose="02040A04050005020304" pitchFamily="18" charset="0"/>
              </a:rPr>
              <a:t>What is Hedonic Regression?</a:t>
            </a:r>
          </a:p>
        </p:txBody>
      </p:sp>
      <p:sp>
        <p:nvSpPr>
          <p:cNvPr id="3088"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Content Placeholder 2">
            <a:extLst>
              <a:ext uri="{FF2B5EF4-FFF2-40B4-BE49-F238E27FC236}">
                <a16:creationId xmlns:a16="http://schemas.microsoft.com/office/drawing/2014/main" id="{2BC40948-B7E2-46A0-B125-C6CB1A282CAD}"/>
              </a:ext>
            </a:extLst>
          </p:cNvPr>
          <p:cNvSpPr>
            <a:spLocks noGrp="1"/>
          </p:cNvSpPr>
          <p:nvPr>
            <p:ph idx="1"/>
          </p:nvPr>
        </p:nvSpPr>
        <p:spPr>
          <a:xfrm>
            <a:off x="640080" y="2872899"/>
            <a:ext cx="4243589" cy="3320668"/>
          </a:xfrm>
        </p:spPr>
        <p:txBody>
          <a:bodyPr>
            <a:normAutofit/>
          </a:bodyPr>
          <a:lstStyle/>
          <a:p>
            <a:pPr marL="0" indent="0">
              <a:buNone/>
            </a:pPr>
            <a:r>
              <a:rPr lang="en-US" sz="3200" dirty="0">
                <a:latin typeface="Amasis MT Pro" panose="02040504050005020304" pitchFamily="18" charset="0"/>
              </a:rPr>
              <a:t>It’s a technique to estimate prices of an asset/a product/a service based on its underlying characteristics using an OLS model.</a:t>
            </a:r>
          </a:p>
        </p:txBody>
      </p:sp>
      <p:sp>
        <p:nvSpPr>
          <p:cNvPr id="3" name="Date Placeholder 2">
            <a:extLst>
              <a:ext uri="{FF2B5EF4-FFF2-40B4-BE49-F238E27FC236}">
                <a16:creationId xmlns:a16="http://schemas.microsoft.com/office/drawing/2014/main" id="{2B7CE719-CBCD-333E-8FC3-B960F1FB758D}"/>
              </a:ext>
            </a:extLst>
          </p:cNvPr>
          <p:cNvSpPr>
            <a:spLocks noGrp="1"/>
          </p:cNvSpPr>
          <p:nvPr>
            <p:ph type="dt" sz="half" idx="10"/>
          </p:nvPr>
        </p:nvSpPr>
        <p:spPr>
          <a:xfrm>
            <a:off x="838200" y="6356350"/>
            <a:ext cx="2743200" cy="365125"/>
          </a:xfrm>
        </p:spPr>
        <p:txBody>
          <a:bodyPr>
            <a:normAutofit/>
          </a:bodyPr>
          <a:lstStyle/>
          <a:p>
            <a:pPr>
              <a:spcAft>
                <a:spcPts val="600"/>
              </a:spcAft>
            </a:pPr>
            <a:fld id="{A8AD868F-8409-4F04-87B4-D0383043B754}" type="datetime8">
              <a:rPr lang="en-US" smtClean="0"/>
              <a:pPr>
                <a:spcAft>
                  <a:spcPts val="600"/>
                </a:spcAft>
              </a:pPr>
              <a:t>6/27/2024 7:12 AM</a:t>
            </a:fld>
            <a:endParaRPr lang="en-US"/>
          </a:p>
        </p:txBody>
      </p:sp>
      <p:pic>
        <p:nvPicPr>
          <p:cNvPr id="3074" name="Picture 2" descr="Types of housing. a. American house b. Temporary cloth shelters c. Mud brick shanty d. Urban slums in India e. Urban apartment complex in India f. Brick and wood house with a concrete floor g. Tin shanty h. Wooden log cabin.  ">
            <a:extLst>
              <a:ext uri="{FF2B5EF4-FFF2-40B4-BE49-F238E27FC236}">
                <a16:creationId xmlns:a16="http://schemas.microsoft.com/office/drawing/2014/main" id="{2E77915A-E169-C585-A5B6-EF4B3F422A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95"/>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C85C919E-920D-ABA8-C512-F7D55D8B3B85}"/>
              </a:ext>
            </a:extLst>
          </p:cNvPr>
          <p:cNvSpPr>
            <a:spLocks noGrp="1"/>
          </p:cNvSpPr>
          <p:nvPr>
            <p:ph type="sldNum" sz="quarter" idx="12"/>
          </p:nvPr>
        </p:nvSpPr>
        <p:spPr>
          <a:xfrm>
            <a:off x="10439400" y="6356350"/>
            <a:ext cx="914400" cy="365125"/>
          </a:xfrm>
        </p:spPr>
        <p:txBody>
          <a:bodyPr>
            <a:normAutofit/>
          </a:bodyPr>
          <a:lstStyle/>
          <a:p>
            <a:pPr>
              <a:spcAft>
                <a:spcPts val="600"/>
              </a:spcAft>
            </a:pPr>
            <a:fld id="{6D22F896-40B5-4ADD-8801-0D06FADFA095}" type="slidenum">
              <a:rPr lang="en-US" smtClean="0">
                <a:solidFill>
                  <a:srgbClr val="FFFFFF"/>
                </a:solidFill>
              </a:rPr>
              <a:pPr>
                <a:spcAft>
                  <a:spcPts val="600"/>
                </a:spcAft>
              </a:pPr>
              <a:t>6</a:t>
            </a:fld>
            <a:endParaRPr lang="en-US">
              <a:solidFill>
                <a:srgbClr val="FFFFFF"/>
              </a:solidFill>
            </a:endParaRPr>
          </a:p>
        </p:txBody>
      </p:sp>
    </p:spTree>
    <p:extLst>
      <p:ext uri="{BB962C8B-B14F-4D97-AF65-F5344CB8AC3E}">
        <p14:creationId xmlns:p14="http://schemas.microsoft.com/office/powerpoint/2010/main" val="97450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8B490-BCF0-4C36-80D5-86B59D568E72}"/>
              </a:ext>
            </a:extLst>
          </p:cNvPr>
          <p:cNvSpPr>
            <a:spLocks noGrp="1"/>
          </p:cNvSpPr>
          <p:nvPr>
            <p:ph type="title"/>
          </p:nvPr>
        </p:nvSpPr>
        <p:spPr>
          <a:xfrm>
            <a:off x="553064" y="244405"/>
            <a:ext cx="10800735" cy="722270"/>
          </a:xfrm>
        </p:spPr>
        <p:txBody>
          <a:bodyPr/>
          <a:lstStyle/>
          <a:p>
            <a:r>
              <a:rPr lang="en-US" dirty="0">
                <a:latin typeface="Amasis MT Pro Black" panose="02040A04050005020304" pitchFamily="18" charset="0"/>
              </a:rPr>
              <a:t>Basic Hedonic regression model</a:t>
            </a:r>
          </a:p>
        </p:txBody>
      </p:sp>
      <p:sp>
        <p:nvSpPr>
          <p:cNvPr id="3" name="Date Placeholder 2">
            <a:extLst>
              <a:ext uri="{FF2B5EF4-FFF2-40B4-BE49-F238E27FC236}">
                <a16:creationId xmlns:a16="http://schemas.microsoft.com/office/drawing/2014/main" id="{2B7CE719-CBCD-333E-8FC3-B960F1FB758D}"/>
              </a:ext>
            </a:extLst>
          </p:cNvPr>
          <p:cNvSpPr>
            <a:spLocks noGrp="1"/>
          </p:cNvSpPr>
          <p:nvPr>
            <p:ph type="dt" sz="half" idx="10"/>
          </p:nvPr>
        </p:nvSpPr>
        <p:spPr/>
        <p:txBody>
          <a:bodyPr/>
          <a:lstStyle/>
          <a:p>
            <a:fld id="{A8AD868F-8409-4F04-87B4-D0383043B754}" type="datetime8">
              <a:rPr lang="en-US" smtClean="0"/>
              <a:t>6/27/2024 7:12 AM</a:t>
            </a:fld>
            <a:endParaRPr lang="en-US" dirty="0"/>
          </a:p>
        </p:txBody>
      </p:sp>
      <p:sp>
        <p:nvSpPr>
          <p:cNvPr id="4" name="Slide Number Placeholder 3">
            <a:extLst>
              <a:ext uri="{FF2B5EF4-FFF2-40B4-BE49-F238E27FC236}">
                <a16:creationId xmlns:a16="http://schemas.microsoft.com/office/drawing/2014/main" id="{C85C919E-920D-ABA8-C512-F7D55D8B3B85}"/>
              </a:ext>
            </a:extLst>
          </p:cNvPr>
          <p:cNvSpPr>
            <a:spLocks noGrp="1"/>
          </p:cNvSpPr>
          <p:nvPr>
            <p:ph type="sldNum" sz="quarter" idx="12"/>
          </p:nvPr>
        </p:nvSpPr>
        <p:spPr/>
        <p:txBody>
          <a:bodyPr/>
          <a:lstStyle/>
          <a:p>
            <a:fld id="{6D22F896-40B5-4ADD-8801-0D06FADFA095}" type="slidenum">
              <a:rPr lang="en-US" smtClean="0"/>
              <a:t>7</a:t>
            </a:fld>
            <a:endParaRPr lang="en-US" dirty="0"/>
          </a:p>
        </p:txBody>
      </p:sp>
      <p:pic>
        <p:nvPicPr>
          <p:cNvPr id="7" name="Picture 6">
            <a:extLst>
              <a:ext uri="{FF2B5EF4-FFF2-40B4-BE49-F238E27FC236}">
                <a16:creationId xmlns:a16="http://schemas.microsoft.com/office/drawing/2014/main" id="{086249B4-1BB6-B61C-2CBC-9359665E92B1}"/>
              </a:ext>
            </a:extLst>
          </p:cNvPr>
          <p:cNvPicPr>
            <a:picLocks noChangeAspect="1"/>
          </p:cNvPicPr>
          <p:nvPr/>
        </p:nvPicPr>
        <p:blipFill>
          <a:blip r:embed="rId2"/>
          <a:stretch>
            <a:fillRect/>
          </a:stretch>
        </p:blipFill>
        <p:spPr>
          <a:xfrm>
            <a:off x="2209800" y="984311"/>
            <a:ext cx="7421011" cy="647790"/>
          </a:xfrm>
          <a:prstGeom prst="rect">
            <a:avLst/>
          </a:prstGeom>
        </p:spPr>
      </p:pic>
      <p:pic>
        <p:nvPicPr>
          <p:cNvPr id="9" name="Picture 8">
            <a:extLst>
              <a:ext uri="{FF2B5EF4-FFF2-40B4-BE49-F238E27FC236}">
                <a16:creationId xmlns:a16="http://schemas.microsoft.com/office/drawing/2014/main" id="{F20BAB70-CA24-2B02-B5D8-58590FA0CEF4}"/>
              </a:ext>
            </a:extLst>
          </p:cNvPr>
          <p:cNvPicPr>
            <a:picLocks noChangeAspect="1"/>
          </p:cNvPicPr>
          <p:nvPr/>
        </p:nvPicPr>
        <p:blipFill>
          <a:blip r:embed="rId3"/>
          <a:stretch>
            <a:fillRect/>
          </a:stretch>
        </p:blipFill>
        <p:spPr>
          <a:xfrm>
            <a:off x="2440201" y="1649737"/>
            <a:ext cx="7311598" cy="4316067"/>
          </a:xfrm>
          <a:prstGeom prst="rect">
            <a:avLst/>
          </a:prstGeom>
        </p:spPr>
      </p:pic>
    </p:spTree>
    <p:extLst>
      <p:ext uri="{BB962C8B-B14F-4D97-AF65-F5344CB8AC3E}">
        <p14:creationId xmlns:p14="http://schemas.microsoft.com/office/powerpoint/2010/main" val="769394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8B490-BCF0-4C36-80D5-86B59D568E72}"/>
              </a:ext>
            </a:extLst>
          </p:cNvPr>
          <p:cNvSpPr>
            <a:spLocks noGrp="1"/>
          </p:cNvSpPr>
          <p:nvPr>
            <p:ph type="title"/>
          </p:nvPr>
        </p:nvSpPr>
        <p:spPr>
          <a:xfrm>
            <a:off x="838200" y="365126"/>
            <a:ext cx="10515600" cy="722270"/>
          </a:xfrm>
        </p:spPr>
        <p:txBody>
          <a:bodyPr/>
          <a:lstStyle/>
          <a:p>
            <a:r>
              <a:rPr lang="en-US" dirty="0">
                <a:latin typeface="Amasis MT Pro Black" panose="02040A04050005020304" pitchFamily="18" charset="0"/>
              </a:rPr>
              <a:t>Example 1:</a:t>
            </a:r>
          </a:p>
        </p:txBody>
      </p:sp>
      <mc:AlternateContent xmlns:mc="http://schemas.openxmlformats.org/markup-compatibility/2006" xmlns:a14="http://schemas.microsoft.com/office/drawing/2010/main">
        <mc:Choice Requires="a14">
          <p:sp>
            <p:nvSpPr>
              <p:cNvPr id="45" name="Content Placeholder 2">
                <a:extLst>
                  <a:ext uri="{FF2B5EF4-FFF2-40B4-BE49-F238E27FC236}">
                    <a16:creationId xmlns:a16="http://schemas.microsoft.com/office/drawing/2014/main" id="{2BC40948-B7E2-46A0-B125-C6CB1A282CAD}"/>
                  </a:ext>
                </a:extLst>
              </p:cNvPr>
              <p:cNvSpPr>
                <a:spLocks noGrp="1"/>
              </p:cNvSpPr>
              <p:nvPr>
                <p:ph idx="1"/>
              </p:nvPr>
            </p:nvSpPr>
            <p:spPr>
              <a:xfrm>
                <a:off x="838200" y="1253330"/>
                <a:ext cx="10515600" cy="5103020"/>
              </a:xfrm>
            </p:spPr>
            <p:txBody>
              <a:bodyPr>
                <a:normAutofit/>
              </a:bodyPr>
              <a:lstStyle/>
              <a:p>
                <a:pPr marL="0" indent="0">
                  <a:buNone/>
                </a:pPr>
                <a:r>
                  <a:rPr lang="en-US" dirty="0">
                    <a:solidFill>
                      <a:srgbClr val="374151"/>
                    </a:solidFill>
                    <a:latin typeface="Amasis MT Pro" panose="02040504050005020304" pitchFamily="18" charset="0"/>
                  </a:rPr>
                  <a:t>For a simplified model, consider three characteristics: solar, city, and garden. The Hedonic regression model would look like this:</a:t>
                </a:r>
              </a:p>
              <a:p>
                <a:pPr marL="0" indent="0">
                  <a:buNone/>
                </a:pPr>
                <a:endParaRPr lang="en-US" i="1" dirty="0">
                  <a:solidFill>
                    <a:srgbClr val="374151"/>
                  </a:solidFill>
                  <a:latin typeface="Amasis MT Pro" panose="020405040500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rgbClr val="374151"/>
                              </a:solidFill>
                              <a:latin typeface="Cambria Math" panose="02040503050406030204" pitchFamily="18" charset="0"/>
                            </a:rPr>
                          </m:ctrlPr>
                        </m:sSubPr>
                        <m:e>
                          <m:r>
                            <a:rPr lang="en-US" b="0" i="1" smtClean="0">
                              <a:solidFill>
                                <a:srgbClr val="374151"/>
                              </a:solidFill>
                              <a:latin typeface="Cambria Math" panose="02040503050406030204" pitchFamily="18" charset="0"/>
                            </a:rPr>
                            <m:t>𝑃</m:t>
                          </m:r>
                        </m:e>
                        <m:sub>
                          <m:r>
                            <a:rPr lang="en-US" b="0" i="1" smtClean="0">
                              <a:solidFill>
                                <a:srgbClr val="374151"/>
                              </a:solidFill>
                              <a:latin typeface="Cambria Math" panose="02040503050406030204" pitchFamily="18" charset="0"/>
                            </a:rPr>
                            <m:t>𝑖</m:t>
                          </m:r>
                        </m:sub>
                      </m:sSub>
                      <m:r>
                        <a:rPr lang="en-US" b="0" i="1" smtClean="0">
                          <a:solidFill>
                            <a:srgbClr val="374151"/>
                          </a:solidFill>
                          <a:latin typeface="Cambria Math" panose="02040503050406030204" pitchFamily="18" charset="0"/>
                        </a:rPr>
                        <m:t>= </m:t>
                      </m:r>
                      <m:sSub>
                        <m:sSubPr>
                          <m:ctrlPr>
                            <a:rPr lang="en-US" b="0" i="1" smtClean="0">
                              <a:solidFill>
                                <a:srgbClr val="374151"/>
                              </a:solidFill>
                              <a:latin typeface="Cambria Math" panose="02040503050406030204" pitchFamily="18" charset="0"/>
                            </a:rPr>
                          </m:ctrlPr>
                        </m:sSubPr>
                        <m:e>
                          <m:r>
                            <a:rPr lang="en-US" b="0" i="1" smtClean="0">
                              <a:solidFill>
                                <a:srgbClr val="374151"/>
                              </a:solidFill>
                              <a:latin typeface="Cambria Math" panose="02040503050406030204" pitchFamily="18" charset="0"/>
                              <a:ea typeface="Cambria Math" panose="02040503050406030204" pitchFamily="18" charset="0"/>
                            </a:rPr>
                            <m:t>𝛽</m:t>
                          </m:r>
                        </m:e>
                        <m:sub>
                          <m:r>
                            <a:rPr lang="en-US" b="0" i="1" smtClean="0">
                              <a:solidFill>
                                <a:srgbClr val="374151"/>
                              </a:solidFill>
                              <a:latin typeface="Cambria Math" panose="02040503050406030204" pitchFamily="18" charset="0"/>
                            </a:rPr>
                            <m:t>0</m:t>
                          </m:r>
                        </m:sub>
                      </m:sSub>
                      <m:r>
                        <a:rPr lang="en-US" b="0" i="1" smtClean="0">
                          <a:solidFill>
                            <a:srgbClr val="374151"/>
                          </a:solidFill>
                          <a:latin typeface="Cambria Math" panose="02040503050406030204" pitchFamily="18" charset="0"/>
                        </a:rPr>
                        <m:t>+</m:t>
                      </m:r>
                      <m:sSub>
                        <m:sSubPr>
                          <m:ctrlPr>
                            <a:rPr lang="en-US" i="1">
                              <a:solidFill>
                                <a:srgbClr val="374151"/>
                              </a:solidFill>
                              <a:latin typeface="Cambria Math" panose="02040503050406030204" pitchFamily="18" charset="0"/>
                            </a:rPr>
                          </m:ctrlPr>
                        </m:sSubPr>
                        <m:e>
                          <m:r>
                            <a:rPr lang="en-US" i="1">
                              <a:solidFill>
                                <a:srgbClr val="374151"/>
                              </a:solidFill>
                              <a:latin typeface="Cambria Math" panose="02040503050406030204" pitchFamily="18" charset="0"/>
                              <a:ea typeface="Cambria Math" panose="02040503050406030204" pitchFamily="18" charset="0"/>
                            </a:rPr>
                            <m:t>𝛽</m:t>
                          </m:r>
                        </m:e>
                        <m:sub>
                          <m:r>
                            <a:rPr lang="en-US" b="0" i="1" smtClean="0">
                              <a:solidFill>
                                <a:srgbClr val="374151"/>
                              </a:solidFill>
                              <a:latin typeface="Cambria Math" panose="02040503050406030204" pitchFamily="18" charset="0"/>
                              <a:ea typeface="Cambria Math" panose="02040503050406030204" pitchFamily="18" charset="0"/>
                            </a:rPr>
                            <m:t>1</m:t>
                          </m:r>
                        </m:sub>
                      </m:sSub>
                      <m:d>
                        <m:dPr>
                          <m:ctrlPr>
                            <a:rPr lang="en-US" b="0" i="1" smtClean="0">
                              <a:solidFill>
                                <a:srgbClr val="374151"/>
                              </a:solidFill>
                              <a:latin typeface="Cambria Math" panose="02040503050406030204" pitchFamily="18" charset="0"/>
                            </a:rPr>
                          </m:ctrlPr>
                        </m:dPr>
                        <m:e>
                          <m:sSub>
                            <m:sSubPr>
                              <m:ctrlPr>
                                <a:rPr lang="en-US" i="1">
                                  <a:solidFill>
                                    <a:srgbClr val="374151"/>
                                  </a:solidFill>
                                  <a:latin typeface="Cambria Math" panose="02040503050406030204" pitchFamily="18" charset="0"/>
                                </a:rPr>
                              </m:ctrlPr>
                            </m:sSubPr>
                            <m:e>
                              <m:r>
                                <a:rPr lang="en-US" b="0" i="1" smtClean="0">
                                  <a:solidFill>
                                    <a:srgbClr val="374151"/>
                                  </a:solidFill>
                                  <a:latin typeface="Cambria Math" panose="02040503050406030204" pitchFamily="18" charset="0"/>
                                  <a:ea typeface="Cambria Math" panose="02040503050406030204" pitchFamily="18" charset="0"/>
                                </a:rPr>
                                <m:t>𝑠𝑜𝑙𝑎𝑟</m:t>
                              </m:r>
                            </m:e>
                            <m:sub>
                              <m:r>
                                <a:rPr lang="en-US" b="0" i="1" smtClean="0">
                                  <a:solidFill>
                                    <a:srgbClr val="374151"/>
                                  </a:solidFill>
                                  <a:latin typeface="Cambria Math" panose="02040503050406030204" pitchFamily="18" charset="0"/>
                                  <a:ea typeface="Cambria Math" panose="02040503050406030204" pitchFamily="18" charset="0"/>
                                </a:rPr>
                                <m:t>𝑖</m:t>
                              </m:r>
                            </m:sub>
                          </m:sSub>
                        </m:e>
                      </m:d>
                      <m:r>
                        <a:rPr lang="en-US" b="0" i="1" smtClean="0">
                          <a:solidFill>
                            <a:srgbClr val="374151"/>
                          </a:solidFill>
                          <a:latin typeface="Cambria Math" panose="02040503050406030204" pitchFamily="18" charset="0"/>
                        </a:rPr>
                        <m:t>+</m:t>
                      </m:r>
                      <m:sSub>
                        <m:sSubPr>
                          <m:ctrlPr>
                            <a:rPr lang="en-US" i="1">
                              <a:solidFill>
                                <a:srgbClr val="374151"/>
                              </a:solidFill>
                              <a:latin typeface="Cambria Math" panose="02040503050406030204" pitchFamily="18" charset="0"/>
                            </a:rPr>
                          </m:ctrlPr>
                        </m:sSubPr>
                        <m:e>
                          <m:r>
                            <a:rPr lang="en-US" i="1">
                              <a:solidFill>
                                <a:srgbClr val="374151"/>
                              </a:solidFill>
                              <a:latin typeface="Cambria Math" panose="02040503050406030204" pitchFamily="18" charset="0"/>
                              <a:ea typeface="Cambria Math" panose="02040503050406030204" pitchFamily="18" charset="0"/>
                            </a:rPr>
                            <m:t>𝛽</m:t>
                          </m:r>
                        </m:e>
                        <m:sub>
                          <m:r>
                            <a:rPr lang="en-US" b="0" i="1" smtClean="0">
                              <a:solidFill>
                                <a:srgbClr val="374151"/>
                              </a:solidFill>
                              <a:latin typeface="Cambria Math" panose="02040503050406030204" pitchFamily="18" charset="0"/>
                              <a:ea typeface="Cambria Math" panose="02040503050406030204" pitchFamily="18" charset="0"/>
                            </a:rPr>
                            <m:t>2</m:t>
                          </m:r>
                        </m:sub>
                      </m:sSub>
                      <m:d>
                        <m:dPr>
                          <m:ctrlPr>
                            <a:rPr lang="en-US" i="1">
                              <a:solidFill>
                                <a:srgbClr val="374151"/>
                              </a:solidFill>
                              <a:latin typeface="Cambria Math" panose="02040503050406030204" pitchFamily="18" charset="0"/>
                            </a:rPr>
                          </m:ctrlPr>
                        </m:dPr>
                        <m:e>
                          <m:sSub>
                            <m:sSubPr>
                              <m:ctrlPr>
                                <a:rPr lang="en-US" i="1">
                                  <a:solidFill>
                                    <a:srgbClr val="374151"/>
                                  </a:solidFill>
                                  <a:latin typeface="Cambria Math" panose="02040503050406030204" pitchFamily="18" charset="0"/>
                                </a:rPr>
                              </m:ctrlPr>
                            </m:sSubPr>
                            <m:e>
                              <m:r>
                                <a:rPr lang="en-US" b="0" i="1" smtClean="0">
                                  <a:solidFill>
                                    <a:srgbClr val="374151"/>
                                  </a:solidFill>
                                  <a:latin typeface="Cambria Math" panose="02040503050406030204" pitchFamily="18" charset="0"/>
                                  <a:ea typeface="Cambria Math" panose="02040503050406030204" pitchFamily="18" charset="0"/>
                                </a:rPr>
                                <m:t>𝑐𝑖𝑡𝑦</m:t>
                              </m:r>
                            </m:e>
                            <m:sub>
                              <m:r>
                                <a:rPr lang="en-US" i="1">
                                  <a:solidFill>
                                    <a:srgbClr val="374151"/>
                                  </a:solidFill>
                                  <a:latin typeface="Cambria Math" panose="02040503050406030204" pitchFamily="18" charset="0"/>
                                  <a:ea typeface="Cambria Math" panose="02040503050406030204" pitchFamily="18" charset="0"/>
                                </a:rPr>
                                <m:t>𝑖</m:t>
                              </m:r>
                            </m:sub>
                          </m:sSub>
                        </m:e>
                      </m:d>
                      <m:r>
                        <a:rPr lang="en-US" b="0" i="1" smtClean="0">
                          <a:solidFill>
                            <a:srgbClr val="374151"/>
                          </a:solidFill>
                          <a:latin typeface="Cambria Math" panose="02040503050406030204" pitchFamily="18" charset="0"/>
                          <a:ea typeface="Cambria Math" panose="02040503050406030204" pitchFamily="18" charset="0"/>
                        </a:rPr>
                        <m:t>+</m:t>
                      </m:r>
                      <m:sSub>
                        <m:sSubPr>
                          <m:ctrlPr>
                            <a:rPr lang="en-US" i="1">
                              <a:solidFill>
                                <a:srgbClr val="374151"/>
                              </a:solidFill>
                              <a:latin typeface="Cambria Math" panose="02040503050406030204" pitchFamily="18" charset="0"/>
                            </a:rPr>
                          </m:ctrlPr>
                        </m:sSubPr>
                        <m:e>
                          <m:r>
                            <a:rPr lang="en-US" i="1">
                              <a:solidFill>
                                <a:srgbClr val="374151"/>
                              </a:solidFill>
                              <a:latin typeface="Cambria Math" panose="02040503050406030204" pitchFamily="18" charset="0"/>
                              <a:ea typeface="Cambria Math" panose="02040503050406030204" pitchFamily="18" charset="0"/>
                            </a:rPr>
                            <m:t>𝛽</m:t>
                          </m:r>
                        </m:e>
                        <m:sub>
                          <m:r>
                            <a:rPr lang="en-US" i="1">
                              <a:solidFill>
                                <a:srgbClr val="374151"/>
                              </a:solidFill>
                              <a:latin typeface="Cambria Math" panose="02040503050406030204" pitchFamily="18" charset="0"/>
                              <a:ea typeface="Cambria Math" panose="02040503050406030204" pitchFamily="18" charset="0"/>
                            </a:rPr>
                            <m:t>1</m:t>
                          </m:r>
                        </m:sub>
                      </m:sSub>
                      <m:d>
                        <m:dPr>
                          <m:ctrlPr>
                            <a:rPr lang="en-US" i="1">
                              <a:solidFill>
                                <a:srgbClr val="374151"/>
                              </a:solidFill>
                              <a:latin typeface="Cambria Math" panose="02040503050406030204" pitchFamily="18" charset="0"/>
                            </a:rPr>
                          </m:ctrlPr>
                        </m:dPr>
                        <m:e>
                          <m:sSub>
                            <m:sSubPr>
                              <m:ctrlPr>
                                <a:rPr lang="en-US" i="1">
                                  <a:solidFill>
                                    <a:srgbClr val="374151"/>
                                  </a:solidFill>
                                  <a:latin typeface="Cambria Math" panose="02040503050406030204" pitchFamily="18" charset="0"/>
                                </a:rPr>
                              </m:ctrlPr>
                            </m:sSubPr>
                            <m:e>
                              <m:r>
                                <a:rPr lang="en-US" b="0" i="1" smtClean="0">
                                  <a:solidFill>
                                    <a:srgbClr val="374151"/>
                                  </a:solidFill>
                                  <a:latin typeface="Cambria Math" panose="02040503050406030204" pitchFamily="18" charset="0"/>
                                  <a:ea typeface="Cambria Math" panose="02040503050406030204" pitchFamily="18" charset="0"/>
                                </a:rPr>
                                <m:t>𝑔𝑎𝑟𝑑𝑒𝑛</m:t>
                              </m:r>
                            </m:e>
                            <m:sub>
                              <m:r>
                                <a:rPr lang="en-US" i="1">
                                  <a:solidFill>
                                    <a:srgbClr val="374151"/>
                                  </a:solidFill>
                                  <a:latin typeface="Cambria Math" panose="02040503050406030204" pitchFamily="18" charset="0"/>
                                  <a:ea typeface="Cambria Math" panose="02040503050406030204" pitchFamily="18" charset="0"/>
                                </a:rPr>
                                <m:t>𝑖</m:t>
                              </m:r>
                            </m:sub>
                          </m:sSub>
                        </m:e>
                      </m:d>
                      <m:r>
                        <a:rPr lang="en-US" b="0" i="1" smtClean="0">
                          <a:solidFill>
                            <a:srgbClr val="374151"/>
                          </a:solidFill>
                          <a:latin typeface="Cambria Math" panose="02040503050406030204" pitchFamily="18" charset="0"/>
                          <a:ea typeface="Cambria Math" panose="02040503050406030204" pitchFamily="18" charset="0"/>
                        </a:rPr>
                        <m:t>+ </m:t>
                      </m:r>
                      <m:sSub>
                        <m:sSubPr>
                          <m:ctrlPr>
                            <a:rPr lang="en-US" b="0" i="1" smtClean="0">
                              <a:solidFill>
                                <a:srgbClr val="374151"/>
                              </a:solidFill>
                              <a:latin typeface="Cambria Math" panose="02040503050406030204" pitchFamily="18" charset="0"/>
                              <a:ea typeface="Cambria Math" panose="02040503050406030204" pitchFamily="18" charset="0"/>
                            </a:rPr>
                          </m:ctrlPr>
                        </m:sSubPr>
                        <m:e>
                          <m:r>
                            <a:rPr lang="en-US" b="0" i="1" smtClean="0">
                              <a:solidFill>
                                <a:srgbClr val="374151"/>
                              </a:solidFill>
                              <a:latin typeface="Cambria Math" panose="02040503050406030204" pitchFamily="18" charset="0"/>
                              <a:ea typeface="Cambria Math" panose="02040503050406030204" pitchFamily="18" charset="0"/>
                            </a:rPr>
                            <m:t>𝜀</m:t>
                          </m:r>
                        </m:e>
                        <m:sub>
                          <m:r>
                            <a:rPr lang="en-US" b="0" i="1" smtClean="0">
                              <a:solidFill>
                                <a:srgbClr val="374151"/>
                              </a:solidFill>
                              <a:latin typeface="Cambria Math" panose="02040503050406030204" pitchFamily="18" charset="0"/>
                              <a:ea typeface="Cambria Math" panose="02040503050406030204" pitchFamily="18" charset="0"/>
                            </a:rPr>
                            <m:t>𝑖</m:t>
                          </m:r>
                        </m:sub>
                      </m:sSub>
                    </m:oMath>
                  </m:oMathPara>
                </a14:m>
                <a:endParaRPr lang="en-US" dirty="0">
                  <a:solidFill>
                    <a:srgbClr val="374151"/>
                  </a:solidFill>
                  <a:latin typeface="Amasis MT Pro" panose="02040504050005020304" pitchFamily="18" charset="0"/>
                </a:endParaRPr>
              </a:p>
              <a:p>
                <a:pPr marL="0" indent="0">
                  <a:buNone/>
                </a:pPr>
                <a:endParaRPr lang="en-US" dirty="0">
                  <a:solidFill>
                    <a:srgbClr val="374151"/>
                  </a:solidFill>
                  <a:latin typeface="Amasis MT Pro" panose="02040504050005020304" pitchFamily="18" charset="0"/>
                </a:endParaRPr>
              </a:p>
              <a:p>
                <a:pPr marL="0" indent="0">
                  <a:buNone/>
                </a:pPr>
                <a:r>
                  <a:rPr lang="en-US" dirty="0">
                    <a:solidFill>
                      <a:srgbClr val="374151"/>
                    </a:solidFill>
                    <a:latin typeface="Amasis MT Pro" panose="02040504050005020304" pitchFamily="18" charset="0"/>
                  </a:rPr>
                  <a:t>This equation suggests that the price or rent of a property is determined by whether it has solar, its location (city or rural), and has a garden, with each characteristic contributing a specific amount to the overall price or rent.</a:t>
                </a:r>
              </a:p>
            </p:txBody>
          </p:sp>
        </mc:Choice>
        <mc:Fallback xmlns="">
          <p:sp>
            <p:nvSpPr>
              <p:cNvPr id="45" name="Content Placeholder 2">
                <a:extLst>
                  <a:ext uri="{FF2B5EF4-FFF2-40B4-BE49-F238E27FC236}">
                    <a16:creationId xmlns:a16="http://schemas.microsoft.com/office/drawing/2014/main" id="{2BC40948-B7E2-46A0-B125-C6CB1A282CAD}"/>
                  </a:ext>
                </a:extLst>
              </p:cNvPr>
              <p:cNvSpPr>
                <a:spLocks noGrp="1" noRot="1" noChangeAspect="1" noMove="1" noResize="1" noEditPoints="1" noAdjustHandles="1" noChangeArrowheads="1" noChangeShapeType="1" noTextEdit="1"/>
              </p:cNvSpPr>
              <p:nvPr>
                <p:ph idx="1"/>
              </p:nvPr>
            </p:nvSpPr>
            <p:spPr>
              <a:xfrm>
                <a:off x="838200" y="1253330"/>
                <a:ext cx="10515600" cy="5103020"/>
              </a:xfrm>
              <a:blipFill>
                <a:blip r:embed="rId2"/>
                <a:stretch>
                  <a:fillRect l="-1217" t="-2151"/>
                </a:stretch>
              </a:blipFill>
            </p:spPr>
            <p:txBody>
              <a:bodyPr/>
              <a:lstStyle/>
              <a:p>
                <a:r>
                  <a:rPr lang="en-US">
                    <a:noFill/>
                  </a:rPr>
                  <a:t> </a:t>
                </a:r>
              </a:p>
            </p:txBody>
          </p:sp>
        </mc:Fallback>
      </mc:AlternateContent>
      <p:sp>
        <p:nvSpPr>
          <p:cNvPr id="3" name="Date Placeholder 2">
            <a:extLst>
              <a:ext uri="{FF2B5EF4-FFF2-40B4-BE49-F238E27FC236}">
                <a16:creationId xmlns:a16="http://schemas.microsoft.com/office/drawing/2014/main" id="{2B7CE719-CBCD-333E-8FC3-B960F1FB758D}"/>
              </a:ext>
            </a:extLst>
          </p:cNvPr>
          <p:cNvSpPr>
            <a:spLocks noGrp="1"/>
          </p:cNvSpPr>
          <p:nvPr>
            <p:ph type="dt" sz="half" idx="10"/>
          </p:nvPr>
        </p:nvSpPr>
        <p:spPr/>
        <p:txBody>
          <a:bodyPr/>
          <a:lstStyle/>
          <a:p>
            <a:fld id="{A8AD868F-8409-4F04-87B4-D0383043B754}" type="datetime8">
              <a:rPr lang="en-US" smtClean="0"/>
              <a:t>6/27/2024 7:12 AM</a:t>
            </a:fld>
            <a:endParaRPr lang="en-US" dirty="0"/>
          </a:p>
        </p:txBody>
      </p:sp>
      <p:sp>
        <p:nvSpPr>
          <p:cNvPr id="4" name="Slide Number Placeholder 3">
            <a:extLst>
              <a:ext uri="{FF2B5EF4-FFF2-40B4-BE49-F238E27FC236}">
                <a16:creationId xmlns:a16="http://schemas.microsoft.com/office/drawing/2014/main" id="{C85C919E-920D-ABA8-C512-F7D55D8B3B85}"/>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1324050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23234F9-4707-F6C8-6602-91B0F9F9F5EE}"/>
              </a:ext>
            </a:extLst>
          </p:cNvPr>
          <p:cNvSpPr>
            <a:spLocks noGrp="1"/>
          </p:cNvSpPr>
          <p:nvPr>
            <p:ph type="dt" sz="half" idx="10"/>
          </p:nvPr>
        </p:nvSpPr>
        <p:spPr/>
        <p:txBody>
          <a:bodyPr/>
          <a:lstStyle/>
          <a:p>
            <a:fld id="{BD53A9F3-9DCE-4543-9F1F-BE2EF1387A7B}" type="datetime8">
              <a:rPr lang="en-US" smtClean="0"/>
              <a:t>6/27/2024 7:12 AM</a:t>
            </a:fld>
            <a:endParaRPr lang="en-US" dirty="0"/>
          </a:p>
        </p:txBody>
      </p:sp>
      <p:sp>
        <p:nvSpPr>
          <p:cNvPr id="5" name="Slide Number Placeholder 4">
            <a:extLst>
              <a:ext uri="{FF2B5EF4-FFF2-40B4-BE49-F238E27FC236}">
                <a16:creationId xmlns:a16="http://schemas.microsoft.com/office/drawing/2014/main" id="{B03AF316-BDF4-A5DA-FDD6-1F457DD807CE}"/>
              </a:ext>
            </a:extLst>
          </p:cNvPr>
          <p:cNvSpPr>
            <a:spLocks noGrp="1"/>
          </p:cNvSpPr>
          <p:nvPr>
            <p:ph type="sldNum" sz="quarter" idx="12"/>
          </p:nvPr>
        </p:nvSpPr>
        <p:spPr/>
        <p:txBody>
          <a:bodyPr/>
          <a:lstStyle/>
          <a:p>
            <a:fld id="{6D22F896-40B5-4ADD-8801-0D06FADFA095}" type="slidenum">
              <a:rPr lang="en-US" smtClean="0"/>
              <a:t>9</a:t>
            </a:fld>
            <a:endParaRPr lang="en-US" dirty="0"/>
          </a:p>
        </p:txBody>
      </p:sp>
      <p:sp>
        <p:nvSpPr>
          <p:cNvPr id="8" name="Title 1">
            <a:extLst>
              <a:ext uri="{FF2B5EF4-FFF2-40B4-BE49-F238E27FC236}">
                <a16:creationId xmlns:a16="http://schemas.microsoft.com/office/drawing/2014/main" id="{0616A471-E2F1-3B21-B3D4-64D0E85119F7}"/>
              </a:ext>
            </a:extLst>
          </p:cNvPr>
          <p:cNvSpPr>
            <a:spLocks noGrp="1"/>
          </p:cNvSpPr>
          <p:nvPr>
            <p:ph type="title"/>
          </p:nvPr>
        </p:nvSpPr>
        <p:spPr>
          <a:xfrm>
            <a:off x="838200" y="365126"/>
            <a:ext cx="10515600" cy="722270"/>
          </a:xfrm>
        </p:spPr>
        <p:txBody>
          <a:bodyPr/>
          <a:lstStyle/>
          <a:p>
            <a:r>
              <a:rPr lang="en-US" dirty="0">
                <a:latin typeface="Amasis MT Pro Black" panose="02040A04050005020304" pitchFamily="18" charset="0"/>
              </a:rPr>
              <a:t>Example housing price data</a:t>
            </a:r>
          </a:p>
        </p:txBody>
      </p:sp>
      <p:pic>
        <p:nvPicPr>
          <p:cNvPr id="10" name="Picture 9">
            <a:extLst>
              <a:ext uri="{FF2B5EF4-FFF2-40B4-BE49-F238E27FC236}">
                <a16:creationId xmlns:a16="http://schemas.microsoft.com/office/drawing/2014/main" id="{5045F0D9-B286-9606-255D-4C206761165D}"/>
              </a:ext>
            </a:extLst>
          </p:cNvPr>
          <p:cNvPicPr>
            <a:picLocks noChangeAspect="1"/>
          </p:cNvPicPr>
          <p:nvPr/>
        </p:nvPicPr>
        <p:blipFill>
          <a:blip r:embed="rId2"/>
          <a:stretch>
            <a:fillRect/>
          </a:stretch>
        </p:blipFill>
        <p:spPr>
          <a:xfrm>
            <a:off x="838200" y="1730202"/>
            <a:ext cx="10164097" cy="3332031"/>
          </a:xfrm>
          <a:prstGeom prst="rect">
            <a:avLst/>
          </a:prstGeom>
        </p:spPr>
      </p:pic>
      <p:sp>
        <p:nvSpPr>
          <p:cNvPr id="2" name="Title 1">
            <a:extLst>
              <a:ext uri="{FF2B5EF4-FFF2-40B4-BE49-F238E27FC236}">
                <a16:creationId xmlns:a16="http://schemas.microsoft.com/office/drawing/2014/main" id="{0C1AD829-78DA-85B7-9BA0-6BDFA6DF4B4B}"/>
              </a:ext>
            </a:extLst>
          </p:cNvPr>
          <p:cNvSpPr txBox="1">
            <a:spLocks/>
          </p:cNvSpPr>
          <p:nvPr/>
        </p:nvSpPr>
        <p:spPr>
          <a:xfrm>
            <a:off x="662448" y="5348156"/>
            <a:ext cx="10515600" cy="10081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FF0000"/>
                </a:solidFill>
                <a:latin typeface="Aldhabi" panose="01000000000000000000" pitchFamily="2" charset="-78"/>
                <a:cs typeface="Aldhabi" panose="01000000000000000000" pitchFamily="2" charset="-78"/>
              </a:rPr>
              <a:t>All the data, example codes, and do files are provided in https://s.anilz.net/training </a:t>
            </a:r>
          </a:p>
        </p:txBody>
      </p:sp>
    </p:spTree>
    <p:extLst>
      <p:ext uri="{BB962C8B-B14F-4D97-AF65-F5344CB8AC3E}">
        <p14:creationId xmlns:p14="http://schemas.microsoft.com/office/powerpoint/2010/main" val="713114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BF1ABED-93B7-45AC-A513-2CB1FF159AFF}">
  <ds:schemaRefs>
    <ds:schemaRef ds:uri="http://schemas.microsoft.com/sharepoint/v3/contenttype/forms"/>
  </ds:schemaRefs>
</ds:datastoreItem>
</file>

<file path=customXml/itemProps2.xml><?xml version="1.0" encoding="utf-8"?>
<ds:datastoreItem xmlns:ds="http://schemas.openxmlformats.org/officeDocument/2006/customXml" ds:itemID="{79B27744-7857-4992-B755-05855FC591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D6CA70E-ED75-4FF0-A862-8EF12B737755}">
  <ds:schemaRefs>
    <ds:schemaRef ds:uri="http://purl.org/dc/terms/"/>
    <ds:schemaRef ds:uri="16c05727-aa75-4e4a-9b5f-8a80a1165891"/>
    <ds:schemaRef ds:uri="http://www.w3.org/XML/1998/namespace"/>
    <ds:schemaRef ds:uri="http://purl.org/dc/dcmitype/"/>
    <ds:schemaRef ds:uri="http://schemas.openxmlformats.org/package/2006/metadata/core-properties"/>
    <ds:schemaRef ds:uri="http://schemas.microsoft.com/office/2006/documentManagement/types"/>
    <ds:schemaRef ds:uri="http://purl.org/dc/elements/1.1/"/>
    <ds:schemaRef ds:uri="http://schemas.microsoft.com/office/infopath/2007/PartnerControls"/>
    <ds:schemaRef ds:uri="71af3243-3dd4-4a8d-8c0d-dd76da1f02a5"/>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0</TotalTime>
  <Words>1194</Words>
  <Application>Microsoft Office PowerPoint</Application>
  <PresentationFormat>Widescreen</PresentationFormat>
  <Paragraphs>217</Paragraphs>
  <Slides>50</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50</vt:i4>
      </vt:variant>
    </vt:vector>
  </HeadingPairs>
  <TitlesOfParts>
    <vt:vector size="61" baseType="lpstr">
      <vt:lpstr>Aldhabi</vt:lpstr>
      <vt:lpstr>Amasis MT Pro</vt:lpstr>
      <vt:lpstr>Amasis MT Pro Black</vt:lpstr>
      <vt:lpstr>Arial</vt:lpstr>
      <vt:lpstr>Calibri</vt:lpstr>
      <vt:lpstr>Calibri Light</vt:lpstr>
      <vt:lpstr>Cambria Math</vt:lpstr>
      <vt:lpstr>Tahoma</vt:lpstr>
      <vt:lpstr>ui-sans-serif</vt:lpstr>
      <vt:lpstr>Wingdings</vt:lpstr>
      <vt:lpstr>Office Theme</vt:lpstr>
      <vt:lpstr>Owner-occupied dwellings and imputed rent with Hedonic Regression</vt:lpstr>
      <vt:lpstr>Owner-occupied Dwelling</vt:lpstr>
      <vt:lpstr>What is Owner-occupied dwellings?</vt:lpstr>
      <vt:lpstr>Treatment in the SNA</vt:lpstr>
      <vt:lpstr>Hedonic Regression for imputed rent</vt:lpstr>
      <vt:lpstr>What is Hedonic Regression?</vt:lpstr>
      <vt:lpstr>Basic Hedonic regression model</vt:lpstr>
      <vt:lpstr>Example 1:</vt:lpstr>
      <vt:lpstr>Example housing price data</vt:lpstr>
      <vt:lpstr>Coefficient and its interpretation</vt:lpstr>
      <vt:lpstr>What if price for the house no 4 changed to 120,000</vt:lpstr>
      <vt:lpstr>PowerPoint Presentation</vt:lpstr>
      <vt:lpstr>Designing Hedonic pricing model</vt:lpstr>
      <vt:lpstr>1. Variables selection</vt:lpstr>
      <vt:lpstr>PowerPoint Presentation</vt:lpstr>
      <vt:lpstr>price ~ area</vt:lpstr>
      <vt:lpstr>price ~ area</vt:lpstr>
      <vt:lpstr>price ~ land</vt:lpstr>
      <vt:lpstr>PowerPoint Presentation</vt:lpstr>
      <vt:lpstr>log(price) ~ log(land)</vt:lpstr>
      <vt:lpstr>Why we take log?</vt:lpstr>
      <vt:lpstr>price ~ baths</vt:lpstr>
      <vt:lpstr>price ~ age</vt:lpstr>
      <vt:lpstr>price ~ year</vt:lpstr>
      <vt:lpstr>price ~ dist</vt:lpstr>
      <vt:lpstr>log(price) ~ log(dist)</vt:lpstr>
      <vt:lpstr>price ~ rooms</vt:lpstr>
      <vt:lpstr>2. Handling non-linear relationship</vt:lpstr>
      <vt:lpstr>PowerPoint Presentation</vt:lpstr>
      <vt:lpstr>price ~ age</vt:lpstr>
      <vt:lpstr>price ~ age</vt:lpstr>
      <vt:lpstr>3. Interpreting regression estimates</vt:lpstr>
      <vt:lpstr>PowerPoint Presentation</vt:lpstr>
      <vt:lpstr>PowerPoint Presentation</vt:lpstr>
      <vt:lpstr>PowerPoint Presentation</vt:lpstr>
      <vt:lpstr>PowerPoint Presentation</vt:lpstr>
      <vt:lpstr>PowerPoint Presentation</vt:lpstr>
      <vt:lpstr>4. Model estimate visualization</vt:lpstr>
      <vt:lpstr>PowerPoint Presentation</vt:lpstr>
      <vt:lpstr>PowerPoint Presentation</vt:lpstr>
      <vt:lpstr>Formal test of residual normality</vt:lpstr>
      <vt:lpstr>5. The problem of multicollinearity</vt:lpstr>
      <vt:lpstr>6. The imputed house prices</vt:lpstr>
      <vt:lpstr>PowerPoint Presentation</vt:lpstr>
      <vt:lpstr>Quantile Regression as an alternative to Hedonic Pricing</vt:lpstr>
      <vt:lpstr>Benefits of quantile regression</vt:lpstr>
      <vt:lpstr>Quantile regression (q=0.5)</vt:lpstr>
      <vt:lpstr>Quantile regression (q=0.1)</vt:lpstr>
      <vt:lpstr>Quantile regression (q=0.9)</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2021-01-26T07:30:55Z</dcterms:created>
  <dcterms:modified xsi:type="dcterms:W3CDTF">2024-06-27T01:46:57Z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2024-06-14T15:09:41Z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e5a000ab-3cbe-4152-966d-a24f312506ae</vt:lpwstr>
  </property>
  <property fmtid="{D5CDD505-2E9C-101B-9397-08002B2CF9AE}" pid="7" name="MSIP_Label_defa4170-0d19-0005-0004-bc88714345d2_ActionId">
    <vt:lpwstr>b2b01418-96e0-4b50-b5c7-a8b030ae0390</vt:lpwstr>
  </property>
  <property fmtid="{D5CDD505-2E9C-101B-9397-08002B2CF9AE}" pid="8" name="MSIP_Label_defa4170-0d19-0005-0004-bc88714345d2_ContentBits">
    <vt:lpwstr>0</vt:lpwstr>
  </property>
</Properties>
</file>