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8" r:id="rId4"/>
  </p:sldMasterIdLst>
  <p:notesMasterIdLst>
    <p:notesMasterId r:id="rId15"/>
  </p:notesMasterIdLst>
  <p:handoutMasterIdLst>
    <p:handoutMasterId r:id="rId16"/>
  </p:handoutMasterIdLst>
  <p:sldIdLst>
    <p:sldId id="256" r:id="rId5"/>
    <p:sldId id="468" r:id="rId6"/>
    <p:sldId id="659" r:id="rId7"/>
    <p:sldId id="576" r:id="rId8"/>
    <p:sldId id="579" r:id="rId9"/>
    <p:sldId id="660" r:id="rId10"/>
    <p:sldId id="661" r:id="rId11"/>
    <p:sldId id="662" r:id="rId12"/>
    <p:sldId id="663" r:id="rId13"/>
    <p:sldId id="522" r:id="rId14"/>
  </p:sldIdLst>
  <p:sldSz cx="12192000" cy="6858000"/>
  <p:notesSz cx="9925050" cy="67929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0000"/>
    <a:srgbClr val="1DA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BA9AE-F32E-41DF-BA61-193365CED712}" v="284" dt="2020-11-10T11:38:54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7" autoAdjust="0"/>
    <p:restoredTop sz="95400" autoAdjust="0"/>
  </p:normalViewPr>
  <p:slideViewPr>
    <p:cSldViewPr snapToGrid="0">
      <p:cViewPr varScale="1">
        <p:scale>
          <a:sx n="107" d="100"/>
          <a:sy n="107" d="100"/>
        </p:scale>
        <p:origin x="44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5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1901" y="2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/>
          <a:lstStyle>
            <a:lvl1pPr algn="r">
              <a:defRPr sz="1300"/>
            </a:lvl1pPr>
          </a:lstStyle>
          <a:p>
            <a:fld id="{2F51DC69-60C3-4CF7-A135-6E702ECCE0F0}" type="datetimeFigureOut">
              <a:rPr lang="en-US" smtClean="0"/>
              <a:t>6/15/2024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452089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1901" y="6452089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 anchor="b"/>
          <a:lstStyle>
            <a:lvl1pPr algn="r">
              <a:defRPr sz="13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1901" y="2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/>
          <a:lstStyle>
            <a:lvl1pPr algn="r">
              <a:defRPr sz="1300"/>
            </a:lvl1pPr>
          </a:lstStyle>
          <a:p>
            <a:fld id="{36E3EC7B-6C72-4FBB-87DF-2BD2CB7DC1E6}" type="datetimeFigureOut">
              <a:rPr lang="en-US" smtClean="0"/>
              <a:t>6/15/2024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28" tIns="47765" rIns="95528" bIns="4776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505" y="3269089"/>
            <a:ext cx="7940040" cy="2674711"/>
          </a:xfrm>
          <a:prstGeom prst="rect">
            <a:avLst/>
          </a:prstGeom>
        </p:spPr>
        <p:txBody>
          <a:bodyPr vert="horz" lIns="95528" tIns="47765" rIns="95528" bIns="4776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2089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1901" y="6452089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 anchor="b"/>
          <a:lstStyle>
            <a:lvl1pPr algn="r">
              <a:defRPr sz="13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0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58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9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CA7E-3958-487F-B31C-56D3FB65E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77838-70A1-471C-B8DD-50A4E1CA3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892B-1F8C-43EE-8754-B82E8A94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7C2-FA20-4391-9602-AFA57163C632}" type="datetime8">
              <a:rPr lang="en-US" smtClean="0"/>
              <a:t>6/15/2024 10:49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6D8D2-8A19-4CF3-A274-AB8CCBE0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DF79C-6312-4082-91E8-A5E2C14B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5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15C9-FC2A-45F0-A415-D5CE5729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9DF5D-CCE5-4967-A3B8-9EF4F39EB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DA45-E431-4206-90ED-F6B48083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C46-73EA-4BCB-83C2-FA698C9DE3BE}" type="datetime8">
              <a:rPr lang="en-US" smtClean="0"/>
              <a:t>6/15/2024 10:49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07C2-AC6E-4606-A8CD-341A8378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F31E5-7D3D-4C06-AE5B-EEDE204B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4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A6DC3-D4CE-4457-B0D6-7F9D6CFAE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9D479-73E0-438E-BC77-52EB3A0E2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C0D57-5918-443D-A026-4863CCAE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1AB9-5636-4FDF-8D18-1F1831E22E7A}" type="datetime8">
              <a:rPr lang="en-US" smtClean="0"/>
              <a:t>6/15/2024 10:49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60F15-D40A-4885-817F-CE692A94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6DE1D-6B32-4B5C-B27F-CF178EEE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D972-6944-44A3-BDFF-7206BDE6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FF19C-8CA3-4545-947C-68A654A7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DB677-05A6-4DB6-8D7E-F274E82A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6/15/2024 10:49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9D0A-D245-4DB3-B6DB-F3723A32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9B0C5-339A-4D5D-AAF4-9C475059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6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B66C-3E6C-4569-B783-2186FF24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98BE9-8D98-4E8B-8A8F-E8986A67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5F41B-FE32-41F9-95FD-CF232D17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EFBD-44A5-4F9F-A74D-F93E69ACF93E}" type="datetime8">
              <a:rPr lang="en-US" smtClean="0"/>
              <a:t>6/15/2024 10:49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AAA4-2789-4F81-8101-424EA8C2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451B4-15FB-4129-ACB8-72A5E0A4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7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8D85-8652-4789-AA50-B366E1C7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D435-E161-4AA4-937F-3496AAD70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56131-6E52-4ABF-A363-67564F67D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53E28-79E5-4178-9DBC-6B81F199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11FB-DFC6-4032-A144-367F55503336}" type="datetime8">
              <a:rPr lang="en-US" smtClean="0"/>
              <a:t>6/15/2024 10:49 PM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F406-0BA4-497B-8B02-A6DA49B6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2853F-9E5C-4302-89E2-25848AB3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0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744F-479C-4053-8755-0E585C56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2BCC8-39EF-496C-9CDA-2651B0E82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A6355-71D3-438E-BE5C-ACD39BBEF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0808F-2A7E-47F6-B5F8-C305E2CBF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20A4A-76CB-443D-8385-D25F83628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EDB3C-00DF-4894-B544-0AD23BD9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70C4-FABD-4DF4-AD77-FB26D9845792}" type="datetime8">
              <a:rPr lang="en-US" smtClean="0"/>
              <a:t>6/15/2024 10:49 PM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9ACB4-6AC4-4E7A-8B9D-856B253B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31DC1-119F-4BB3-86FD-7DA44040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4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D211-3C6E-4698-B3A8-0DA607BD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590B7-9EC0-4A2D-911D-9374154B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8DA7-90E1-44A4-8DA7-14CD2567BF23}" type="datetime8">
              <a:rPr lang="en-US" smtClean="0"/>
              <a:t>6/15/2024 10:49 PM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F8CDD-84A8-4A95-90C2-EE1AA500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0DF64-1542-4BAD-BF78-2C4CB725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2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F96B2-F560-4468-A408-3F17990E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9CC8-D4F3-4166-9447-07AD56F78E31}" type="datetime8">
              <a:rPr lang="en-US" smtClean="0"/>
              <a:t>6/15/2024 10:49 PM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AA3FA-C45F-432A-8C19-5ABD466F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3DB69-C553-4228-8657-10E91E6B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0570-B18C-4F41-B797-55C5F3D5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00485-F41D-4E2B-A4F4-E313089F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BF1EE-74B6-41C9-904E-220C3890B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D977A-CAFB-4581-AD51-D4A4984F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38D3-3EAA-4157-B317-F7DAA2145583}" type="datetime8">
              <a:rPr lang="en-US" smtClean="0"/>
              <a:t>6/15/2024 10:49 PM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44F66-3E6C-48E9-B801-A992E21C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57D42-E3B1-436F-AE48-3C05A00C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3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9F49-37B5-48A0-9CBD-85AAAFE9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ED206-B76A-4419-9C5F-FD670F8FC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C2D90-3E38-4141-8620-5F8829FE5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C8012-50D8-4481-B66D-B34A4CE4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06BB-5A4E-4BF0-92B8-E34AC631FF5D}" type="datetime8">
              <a:rPr lang="en-US" smtClean="0"/>
              <a:t>6/15/2024 10:49 PM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CA540-65CF-44B7-87EC-3A020CBA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4E1B1-684F-4CA7-A878-9BCFC2B8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7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75A4E-E88C-4FC2-8242-3E137586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A0F6E-8207-4EBE-AE84-80CA699CA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5776F-A5D9-4DAF-82AA-734F17E3F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0F5C2-A22A-42F5-A3A7-2B6A6B51B4FE}" type="datetime8">
              <a:rPr lang="en-US" smtClean="0"/>
              <a:t>6/15/2024 10:49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BE014-00A1-4FA0-8392-2DA71E1C0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DEEE7-12F1-4B52-A2A2-4141CA464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aresansar.com/today-share-pri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07" y="453224"/>
            <a:ext cx="4611077" cy="590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cap="none" dirty="0">
                <a:solidFill>
                  <a:schemeClr val="tx1"/>
                </a:solidFill>
                <a:latin typeface="Amasis MT Pro Black" panose="02040A04050005020304" pitchFamily="18" charset="0"/>
              </a:rPr>
              <a:t>Advance web scraping and AI-assisted analysis</a:t>
            </a:r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6271" y="644935"/>
            <a:ext cx="6594390" cy="5574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000" b="1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A 3-days training program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June …-…, 2024</a:t>
            </a:r>
          </a:p>
          <a:p>
            <a:pPr algn="l"/>
            <a:endParaRPr lang="en-US" sz="3200" b="1" dirty="0">
              <a:solidFill>
                <a:schemeClr val="bg1"/>
              </a:solidFill>
              <a:latin typeface="Amasis MT Pro" panose="020405040500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Dr. Anil Shrestha</a:t>
            </a:r>
          </a:p>
          <a:p>
            <a:r>
              <a:rPr lang="en-US" sz="3200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Undersecretary (Account)</a:t>
            </a:r>
          </a:p>
          <a:p>
            <a:r>
              <a:rPr lang="en-US" sz="3200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Financial Administration Section</a:t>
            </a:r>
          </a:p>
          <a:p>
            <a:r>
              <a:rPr lang="en-US" sz="3200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National Statistics Office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52E2-B82B-F741-5A85-09C196C3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273F-C8BC-4043-B410-0E882A38703C}" type="datetime8">
              <a:rPr lang="en-US" smtClean="0"/>
              <a:t>6/15/2024 10:49 PM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D292D-6465-7E5C-13F4-A95457A0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3E349-9DAF-FD5B-3F30-062B66EA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4EEA-CCAE-4867-8A32-8DBFB25E6B07}" type="datetime8">
              <a:rPr lang="en-US" smtClean="0"/>
              <a:t>6/15/2024 10:49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6F834-7E3C-0A55-C9C6-7B81E8F6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05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AACA-11EE-41E7-A772-64CEC14D2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2395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Amasis MT Pro" panose="02040504050005020304" pitchFamily="18" charset="0"/>
              </a:rPr>
              <a:t>Day 1</a:t>
            </a:r>
          </a:p>
          <a:p>
            <a:r>
              <a:rPr lang="en-US" dirty="0">
                <a:latin typeface="Amasis MT Pro" panose="02040504050005020304" pitchFamily="18" charset="0"/>
              </a:rPr>
              <a:t>Session 1: Introduction to web scraping</a:t>
            </a:r>
          </a:p>
          <a:p>
            <a:r>
              <a:rPr lang="en-US" dirty="0">
                <a:latin typeface="Amasis MT Pro" panose="02040504050005020304" pitchFamily="18" charset="0"/>
              </a:rPr>
              <a:t>Session 2: Excel and Google Sheets for web scraping</a:t>
            </a:r>
          </a:p>
          <a:p>
            <a:r>
              <a:rPr lang="en-US" dirty="0">
                <a:latin typeface="Amasis MT Pro" panose="02040504050005020304" pitchFamily="18" charset="0"/>
              </a:rPr>
              <a:t>Session 3: Setting up R and Python for web scraping</a:t>
            </a:r>
          </a:p>
          <a:p>
            <a:pPr marL="0" indent="0" algn="ctr">
              <a:buNone/>
            </a:pPr>
            <a:r>
              <a:rPr lang="en-US" dirty="0">
                <a:latin typeface="Amasis MT Pro" panose="02040504050005020304" pitchFamily="18" charset="0"/>
              </a:rPr>
              <a:t>Day 2</a:t>
            </a:r>
          </a:p>
          <a:p>
            <a:r>
              <a:rPr lang="en-US" dirty="0">
                <a:latin typeface="Amasis MT Pro" panose="02040504050005020304" pitchFamily="18" charset="0"/>
              </a:rPr>
              <a:t>Session 4: Web scraping with R</a:t>
            </a:r>
          </a:p>
          <a:p>
            <a:r>
              <a:rPr lang="en-US" dirty="0">
                <a:latin typeface="Amasis MT Pro" panose="02040504050005020304" pitchFamily="18" charset="0"/>
              </a:rPr>
              <a:t>Session 5: Web scraping with Python</a:t>
            </a:r>
          </a:p>
          <a:p>
            <a:pPr marL="233363" indent="-233363"/>
            <a:r>
              <a:rPr lang="en-US" dirty="0">
                <a:latin typeface="Amasis MT Pro" panose="02040504050005020304" pitchFamily="18" charset="0"/>
              </a:rPr>
              <a:t>Session 6: Data harvesting via API’s (e.g., IMF, World Bank, data.gov.in)</a:t>
            </a: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F7745-E3E0-3729-BAAC-F35BD5B8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5754-2281-4FC7-8CC6-9BD769B39CF9}" type="datetime8">
              <a:rPr lang="en-US" smtClean="0"/>
              <a:t>6/15/2024 10:49 PM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5120A-F825-32D1-F8AB-555E772A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3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Outline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AACA-11EE-41E7-A772-64CEC14D2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2395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Amasis MT Pro" panose="02040504050005020304" pitchFamily="18" charset="0"/>
              </a:rPr>
              <a:t>Day 3</a:t>
            </a:r>
          </a:p>
          <a:p>
            <a:r>
              <a:rPr lang="en-US" dirty="0">
                <a:latin typeface="Amasis MT Pro" panose="02040504050005020304" pitchFamily="18" charset="0"/>
              </a:rPr>
              <a:t>Session 7: AI-assisted document analysis</a:t>
            </a:r>
          </a:p>
          <a:p>
            <a:r>
              <a:rPr lang="en-US" dirty="0">
                <a:latin typeface="Amasis MT Pro" panose="02040504050005020304" pitchFamily="18" charset="0"/>
              </a:rPr>
              <a:t>Session 8: AI-powered writing</a:t>
            </a:r>
          </a:p>
          <a:p>
            <a:pPr marL="0" indent="0">
              <a:buNone/>
            </a:pPr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F7745-E3E0-3729-BAAC-F35BD5B8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5754-2281-4FC7-8CC6-9BD769B39CF9}" type="datetime8">
              <a:rPr lang="en-US" smtClean="0"/>
              <a:t>6/15/2024 10:49 PM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5120A-F825-32D1-F8AB-555E772A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7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Introduction to web scraping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6F742-E910-5E48-06F6-8A86DEC6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92AE-D6FC-4EA3-AB09-8AEC31FD403C}" type="datetime8">
              <a:rPr lang="en-US" smtClean="0"/>
              <a:t>6/15/2024 10:49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4DEE3-0397-7174-F06F-67750C28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59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>
                <a:latin typeface="Amasis MT Pro Black" panose="02040A04050005020304" pitchFamily="18" charset="0"/>
              </a:rPr>
              <a:t>What is web scraping?</a:t>
            </a:r>
            <a:endParaRPr lang="en-US" dirty="0">
              <a:latin typeface="Amasis MT Pro Black" panose="02040A04050005020304" pitchFamily="18" charset="0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23954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An automated extraction of data from websites.</a:t>
            </a:r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6/15/2024 10:49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1028" name="Picture 4" descr="A Comprehensive Guide to Web Scraping for Machine Learning in 2023">
            <a:extLst>
              <a:ext uri="{FF2B5EF4-FFF2-40B4-BE49-F238E27FC236}">
                <a16:creationId xmlns:a16="http://schemas.microsoft.com/office/drawing/2014/main" id="{165A79AC-F7F5-7FA0-E6A9-DD6993170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80" y="1759176"/>
            <a:ext cx="10146839" cy="422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57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600">
                <a:latin typeface="Amasis MT Pro Black" panose="02040A04050005020304" pitchFamily="18" charset="0"/>
              </a:rPr>
              <a:t>Process of web scraping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b="0" i="0">
                <a:effectLst/>
                <a:latin typeface="ui-sans-serif"/>
              </a:rPr>
              <a:t>Fetching web page and its html source.</a:t>
            </a:r>
          </a:p>
          <a:p>
            <a:r>
              <a:rPr lang="en-US" sz="2200">
                <a:latin typeface="ui-sans-serif"/>
              </a:rPr>
              <a:t>Parsing the content (understanding the structure of the web page).</a:t>
            </a:r>
          </a:p>
          <a:p>
            <a:r>
              <a:rPr lang="en-US" sz="2200">
                <a:latin typeface="ui-sans-serif"/>
              </a:rPr>
              <a:t>Extracting the desired data (product, prices, reviews etc.)</a:t>
            </a:r>
          </a:p>
          <a:p>
            <a:r>
              <a:rPr lang="en-US" sz="2200">
                <a:latin typeface="ui-sans-serif"/>
              </a:rPr>
              <a:t>Cleaning, manipulating, and storing the data.</a:t>
            </a:r>
            <a:endParaRPr lang="en-US" sz="2200">
              <a:latin typeface="Amasis MT Pro" panose="020405040500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8AD868F-8409-4F04-87B4-D0383043B754}" type="datetime8">
              <a:rPr lang="en-US" smtClean="0"/>
              <a:pPr>
                <a:spcAft>
                  <a:spcPts val="600"/>
                </a:spcAft>
              </a:pPr>
              <a:t>6/15/2024 10:49 PM</a:t>
            </a:fld>
            <a:endParaRPr lang="en-US"/>
          </a:p>
        </p:txBody>
      </p:sp>
      <p:pic>
        <p:nvPicPr>
          <p:cNvPr id="2050" name="Picture 2" descr="Web Scraping Use Cases: Top 7 Applications - NetNut">
            <a:extLst>
              <a:ext uri="{FF2B5EF4-FFF2-40B4-BE49-F238E27FC236}">
                <a16:creationId xmlns:a16="http://schemas.microsoft.com/office/drawing/2014/main" id="{7B60E4A2-3D45-03DC-0E1E-EBB8B6C6AA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-5" b="-5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8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Why use web scraping?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6/15/2024 10:49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ED4CC0-4815-1368-F0A8-F86F83DA2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06" y="1397923"/>
            <a:ext cx="11426988" cy="428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Web scraping: Demo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6F742-E910-5E48-06F6-8A86DEC6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92AE-D6FC-4EA3-AB09-8AEC31FD403C}" type="datetime8">
              <a:rPr lang="en-US" smtClean="0"/>
              <a:t>6/15/2024 10:49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4DEE3-0397-7174-F06F-67750C28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38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Demo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23954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Web scraping data of today’s share prices of NEPSE from </a:t>
            </a: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  <a:hlinkClick r:id="rId2"/>
              </a:rPr>
              <a:t>https://www.sharesansar.com/today-share-price</a:t>
            </a: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 using excel, google sheet, R, and Python.</a:t>
            </a:r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868F-8409-4F04-87B4-D0383043B754}" type="datetime8">
              <a:rPr lang="en-US" smtClean="0"/>
              <a:t>6/15/2024 10:49 PM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E54B23-F51C-60B2-4743-937C94BF58E0}"/>
              </a:ext>
            </a:extLst>
          </p:cNvPr>
          <p:cNvSpPr txBox="1"/>
          <p:nvPr/>
        </p:nvSpPr>
        <p:spPr>
          <a:xfrm>
            <a:off x="1057835" y="2813606"/>
            <a:ext cx="1075764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#python code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6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pt-BR" sz="16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pt-B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pt-B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 = pd.read_html(</a:t>
            </a:r>
            <a:r>
              <a:rPr lang="pt-BR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"https://www.sharesansar.com/today-share-price"</a:t>
            </a:r>
            <a:r>
              <a:rPr lang="pt-B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pt-BR" sz="16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pt-BR" sz="16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(df)</a:t>
            </a:r>
          </a:p>
          <a:p>
            <a:r>
              <a:rPr lang="pt-B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df.to_csv(</a:t>
            </a:r>
            <a:r>
              <a:rPr lang="pt-BR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'share.csv'</a:t>
            </a:r>
            <a:r>
              <a:rPr lang="pt-B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0F3C83-0444-2B7F-79FE-C7C1919816E5}"/>
              </a:ext>
            </a:extLst>
          </p:cNvPr>
          <p:cNvSpPr txBox="1"/>
          <p:nvPr/>
        </p:nvSpPr>
        <p:spPr>
          <a:xfrm>
            <a:off x="1057836" y="4456186"/>
            <a:ext cx="107576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#R code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rvest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&lt;-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html_table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read_html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"https://www.sharesansar.com/today-share-price"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))[[</a:t>
            </a:r>
            <a:r>
              <a:rPr lang="en-US" sz="1600" b="1" dirty="0">
                <a:solidFill>
                  <a:srgbClr val="09865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View(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write.csv(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file = </a:t>
            </a:r>
            <a:r>
              <a:rPr lang="en-US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'share.csv'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154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purl.org/dc/terms/"/>
    <ds:schemaRef ds:uri="16c05727-aa75-4e4a-9b5f-8a80a1165891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326</Words>
  <Application>Microsoft Office PowerPoint</Application>
  <PresentationFormat>Widescreen</PresentationFormat>
  <Paragraphs>68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Amasis MT Pro</vt:lpstr>
      <vt:lpstr>Amasis MT Pro Black</vt:lpstr>
      <vt:lpstr>Arial</vt:lpstr>
      <vt:lpstr>Calibri</vt:lpstr>
      <vt:lpstr>Calibri Light</vt:lpstr>
      <vt:lpstr>Courier New</vt:lpstr>
      <vt:lpstr>Tahoma</vt:lpstr>
      <vt:lpstr>ui-sans-serif</vt:lpstr>
      <vt:lpstr>Office Theme</vt:lpstr>
      <vt:lpstr>Advance web scraping and AI-assisted analysis</vt:lpstr>
      <vt:lpstr>Outline</vt:lpstr>
      <vt:lpstr>Outline …</vt:lpstr>
      <vt:lpstr>Introduction to web scraping</vt:lpstr>
      <vt:lpstr>What is web scraping?</vt:lpstr>
      <vt:lpstr>Process of web scraping</vt:lpstr>
      <vt:lpstr>Why use web scraping?</vt:lpstr>
      <vt:lpstr>Web scraping: Demo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2021-01-26T07:30:55Z</dcterms:created>
  <dcterms:modified xsi:type="dcterms:W3CDTF">2024-06-15T17:04:56Z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2024-06-14T15:09:41Z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e5a000ab-3cbe-4152-966d-a24f312506ae</vt:lpwstr>
  </property>
  <property fmtid="{D5CDD505-2E9C-101B-9397-08002B2CF9AE}" pid="7" name="MSIP_Label_defa4170-0d19-0005-0004-bc88714345d2_ActionId">
    <vt:lpwstr>b2b01418-96e0-4b50-b5c7-a8b030ae0390</vt:lpwstr>
  </property>
  <property fmtid="{D5CDD505-2E9C-101B-9397-08002B2CF9AE}" pid="8" name="MSIP_Label_defa4170-0d19-0005-0004-bc88714345d2_ContentBits">
    <vt:lpwstr>0</vt:lpwstr>
  </property>
</Properties>
</file>