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37"/>
  </p:notesMasterIdLst>
  <p:handoutMasterIdLst>
    <p:handoutMasterId r:id="rId38"/>
  </p:handoutMasterIdLst>
  <p:sldIdLst>
    <p:sldId id="256" r:id="rId5"/>
    <p:sldId id="576" r:id="rId6"/>
    <p:sldId id="579" r:id="rId7"/>
    <p:sldId id="662" r:id="rId8"/>
    <p:sldId id="663" r:id="rId9"/>
    <p:sldId id="664" r:id="rId10"/>
    <p:sldId id="665" r:id="rId11"/>
    <p:sldId id="666" r:id="rId12"/>
    <p:sldId id="667" r:id="rId13"/>
    <p:sldId id="669" r:id="rId14"/>
    <p:sldId id="668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4" r:id="rId26"/>
    <p:sldId id="681" r:id="rId27"/>
    <p:sldId id="680" r:id="rId28"/>
    <p:sldId id="682" r:id="rId29"/>
    <p:sldId id="685" r:id="rId30"/>
    <p:sldId id="683" r:id="rId31"/>
    <p:sldId id="686" r:id="rId32"/>
    <p:sldId id="688" r:id="rId33"/>
    <p:sldId id="687" r:id="rId34"/>
    <p:sldId id="689" r:id="rId35"/>
    <p:sldId id="522" r:id="rId36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74" d="100"/>
          <a:sy n="74" d="100"/>
        </p:scale>
        <p:origin x="45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haresansar.com/today-share-pri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.anilz.net/wb_energ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rb.org.n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xpath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epalfoods.gov.n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hromewebstor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ml.onlineviewer.net/" TargetMode="Externa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nrb.org.n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epalfoods.gov.n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epalfoods.gov.n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haresansar.com/today-share-pri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Excel and Google Sheets for Web Scraping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271" y="644935"/>
            <a:ext cx="6594390" cy="5574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52E2-B82B-F741-5A85-09C196C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73F-C8BC-4043-B410-0E882A38703C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Amasis MT Pro Black" panose="02040A04050005020304" pitchFamily="18" charset="0"/>
              </a:rPr>
              <a:t>Benefits of using Google Sheets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500" dirty="0">
                <a:latin typeface="ui-sans-serif"/>
              </a:rPr>
              <a:t>Faster and simpler than excel web scraping.</a:t>
            </a:r>
          </a:p>
          <a:p>
            <a:r>
              <a:rPr lang="en-US" sz="3500" dirty="0">
                <a:latin typeface="ui-sans-serif"/>
              </a:rPr>
              <a:t>Multiple built-in web scraping functions (e.g., IMPORTDATA, IMPORTHTML, IMPORTXML)</a:t>
            </a:r>
          </a:p>
          <a:p>
            <a:r>
              <a:rPr lang="en-US" sz="3500" dirty="0">
                <a:latin typeface="ui-sans-serif"/>
              </a:rPr>
              <a:t>Stores in the cloud and easier to share/collaborate.</a:t>
            </a:r>
          </a:p>
          <a:p>
            <a:r>
              <a:rPr lang="en-US" sz="3500" dirty="0">
                <a:latin typeface="ui-sans-serif"/>
              </a:rPr>
              <a:t>Auto updating and no need to manually refresh like in Excel.</a:t>
            </a:r>
          </a:p>
          <a:p>
            <a:endParaRPr lang="en-US" sz="2200" dirty="0">
              <a:latin typeface="ui-sans-serif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ui-sans-serif"/>
            </a:endParaRPr>
          </a:p>
          <a:p>
            <a:pPr marL="0" indent="0">
              <a:buNone/>
            </a:pPr>
            <a:endParaRPr lang="en-US" sz="2200" dirty="0">
              <a:latin typeface="ui-sans-serif"/>
            </a:endParaRPr>
          </a:p>
          <a:p>
            <a:pPr marL="0" indent="0"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2050" name="Picture 2" descr="Google Sheets for Workflow Builder | Slack App Directory">
            <a:extLst>
              <a:ext uri="{FF2B5EF4-FFF2-40B4-BE49-F238E27FC236}">
                <a16:creationId xmlns:a16="http://schemas.microsoft.com/office/drawing/2014/main" id="{49F289D3-1D06-EDB3-BA5D-ECBC00EE4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r="1797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6/18/2024 2:49 PM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88"/>
            <a:ext cx="10515600" cy="573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et’s scrap share price from 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  <a:hlinkClick r:id="rId2"/>
              </a:rPr>
              <a:t>https://www.sharesansar.com/today-share-price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 using 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Google Sheets.</a:t>
            </a:r>
          </a:p>
          <a:p>
            <a:r>
              <a:rPr lang="en-US" dirty="0">
                <a:latin typeface="Amasis MT Pro" panose="02040504050005020304" pitchFamily="18" charset="0"/>
              </a:rPr>
              <a:t>Open any browser and enter </a:t>
            </a:r>
            <a:r>
              <a:rPr lang="en-US" i="1" dirty="0" err="1">
                <a:latin typeface="Amasis MT Pro" panose="02040504050005020304" pitchFamily="18" charset="0"/>
              </a:rPr>
              <a:t>sheet.new</a:t>
            </a:r>
            <a:r>
              <a:rPr lang="en-US" dirty="0">
                <a:latin typeface="Amasis MT Pro" panose="02040504050005020304" pitchFamily="18" charset="0"/>
              </a:rPr>
              <a:t> in the address bar.</a:t>
            </a:r>
          </a:p>
          <a:p>
            <a:r>
              <a:rPr lang="en-US" dirty="0">
                <a:latin typeface="Amasis MT Pro" panose="02040504050005020304" pitchFamily="18" charset="0"/>
              </a:rPr>
              <a:t>Log in with your google account (if not logged in).</a:t>
            </a:r>
          </a:p>
          <a:p>
            <a:r>
              <a:rPr lang="en-US" dirty="0">
                <a:latin typeface="Amasis MT Pro" panose="02040504050005020304" pitchFamily="18" charset="0"/>
              </a:rPr>
              <a:t>Give a name to the sheet. (Sheet will be stored in google drive)</a:t>
            </a:r>
          </a:p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1BF87-08D1-7BF4-F0E8-981035AD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12" y="3227294"/>
            <a:ext cx="10087745" cy="12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3991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Let's filter the upper and lower circuit stocks (i.e. price change &gt;9% or &lt;-9%). For this, we need to embed IMPORTHTML function inside QUERY function.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14010-121E-8CC9-7935-3B695ADA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3" r="9833"/>
          <a:stretch/>
        </p:blipFill>
        <p:spPr>
          <a:xfrm>
            <a:off x="134949" y="2847304"/>
            <a:ext cx="11764785" cy="11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Scraping CSV data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0"/>
            <a:ext cx="10515600" cy="1383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Sometimes, data is available in CSV format. We can import CSV data directly to Google Sheet using </a:t>
            </a:r>
            <a:r>
              <a:rPr lang="en-US" b="1" dirty="0">
                <a:solidFill>
                  <a:srgbClr val="374151"/>
                </a:solidFill>
                <a:latin typeface="ui-sans-serif"/>
              </a:rPr>
              <a:t>IMPORTDATA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function.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For example, open the 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URL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http://s.anilz.net/wb_energy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20478-B32C-4FD5-A858-02B95800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52" y="2565720"/>
            <a:ext cx="704948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2751-6ACE-EEA1-3B33-83E6A675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C1EBC-51ED-1679-28BD-4CC6913D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67BA5-2136-4CEE-4614-12B13E3C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5" y="886119"/>
            <a:ext cx="10680389" cy="30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Scraping specific values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09"/>
            <a:ext cx="10515600" cy="458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If we are interested in a specific values than a set of data, we can use </a:t>
            </a:r>
            <a:r>
              <a:rPr lang="en-US" b="1" dirty="0">
                <a:solidFill>
                  <a:srgbClr val="374151"/>
                </a:solidFill>
                <a:latin typeface="ui-sans-serif"/>
              </a:rPr>
              <a:t>IMPORTXML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Suppose we are interested in Buy and Sell rates of USD from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https://www.nrb.org.np/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. To extract the Buy and Sell rates of USD, we need to extract the </a:t>
            </a:r>
            <a:r>
              <a:rPr lang="en-US" b="1" dirty="0">
                <a:solidFill>
                  <a:srgbClr val="374151"/>
                </a:solidFill>
                <a:latin typeface="ui-sans-serif"/>
              </a:rPr>
              <a:t>XPATH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of the required values to be used in </a:t>
            </a:r>
            <a:r>
              <a:rPr lang="en-US" b="1" dirty="0">
                <a:solidFill>
                  <a:srgbClr val="374151"/>
                </a:solidFill>
                <a:latin typeface="ui-sans-serif"/>
              </a:rPr>
              <a:t>IMPORTXML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3C11-7DF5-F0E9-91AC-90A8E4B5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4D6DE-6339-2CA3-8074-1EF87119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A37BF-1921-C340-1325-79F32CBF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" y="250732"/>
            <a:ext cx="4231402" cy="33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DCA22-0C03-D7F9-6F50-EDA1F661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8" y="1908032"/>
            <a:ext cx="7384009" cy="379110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28B66A-E839-0B0D-EC83-DB2534E9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28" y="437546"/>
            <a:ext cx="7157885" cy="1000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&lt;= Can also use </a:t>
            </a:r>
            <a:r>
              <a:rPr lang="en-US" b="1" dirty="0">
                <a:latin typeface="Amasis MT Pro" panose="02040504050005020304" pitchFamily="18" charset="0"/>
              </a:rPr>
              <a:t>Ctrl + Shift + C </a:t>
            </a:r>
            <a:r>
              <a:rPr lang="en-US" dirty="0">
                <a:latin typeface="Amasis MT Pro" panose="02040504050005020304" pitchFamily="18" charset="0"/>
              </a:rPr>
              <a:t>to inspect element.</a:t>
            </a:r>
          </a:p>
        </p:txBody>
      </p:sp>
    </p:spTree>
    <p:extLst>
      <p:ext uri="{BB962C8B-B14F-4D97-AF65-F5344CB8AC3E}">
        <p14:creationId xmlns:p14="http://schemas.microsoft.com/office/powerpoint/2010/main" val="20567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A018-B429-904D-BC0D-C9B318C9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59B3-A5B8-ECDA-9424-58B6D6D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854F3-B239-A30B-D6BF-76BE6D20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6" y="2350283"/>
            <a:ext cx="11493910" cy="8437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FFA1C-F1AA-D119-958C-F15E70BC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8" y="3565110"/>
            <a:ext cx="11245645" cy="106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Instead of a fixed </a:t>
            </a:r>
            <a:r>
              <a:rPr lang="en-US" b="1" dirty="0">
                <a:latin typeface="Amasis MT Pro" panose="02040504050005020304" pitchFamily="18" charset="0"/>
              </a:rPr>
              <a:t>XPATH</a:t>
            </a:r>
            <a:r>
              <a:rPr lang="en-US" dirty="0">
                <a:latin typeface="Amasis MT Pro" panose="02040504050005020304" pitchFamily="18" charset="0"/>
              </a:rPr>
              <a:t>, we can also use a conditional </a:t>
            </a:r>
            <a:r>
              <a:rPr lang="en-US" b="1" dirty="0">
                <a:latin typeface="Amasis MT Pro" panose="02040504050005020304" pitchFamily="18" charset="0"/>
              </a:rPr>
              <a:t>XPATH</a:t>
            </a:r>
            <a:r>
              <a:rPr lang="en-US" dirty="0">
                <a:latin typeface="Amasis MT Pro" panose="02040504050005020304" pitchFamily="18" charset="0"/>
              </a:rPr>
              <a:t> for dynamically scraping exchange rate for a particular currency.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5C7A75-B089-5529-3400-A6594762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773"/>
          <a:stretch/>
        </p:blipFill>
        <p:spPr>
          <a:xfrm>
            <a:off x="1924099" y="543233"/>
            <a:ext cx="7040607" cy="1471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0466A-CAD6-0D07-1B80-75666A5C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4" y="4664470"/>
            <a:ext cx="9809459" cy="14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Short intro to XPATH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0"/>
            <a:ext cx="10515600" cy="96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A website is made up of </a:t>
            </a:r>
            <a:r>
              <a:rPr lang="en-US" b="1" dirty="0">
                <a:latin typeface="Amasis MT Pro" panose="02040504050005020304" pitchFamily="18" charset="0"/>
              </a:rPr>
              <a:t>HTML</a:t>
            </a:r>
            <a:r>
              <a:rPr lang="en-US" dirty="0">
                <a:latin typeface="Amasis MT Pro" panose="02040504050005020304" pitchFamily="18" charset="0"/>
              </a:rPr>
              <a:t> code. </a:t>
            </a:r>
            <a:r>
              <a:rPr lang="en-US" b="1" dirty="0">
                <a:latin typeface="Amasis MT Pro" panose="02040504050005020304" pitchFamily="18" charset="0"/>
              </a:rPr>
              <a:t>HTML </a:t>
            </a:r>
            <a:r>
              <a:rPr lang="en-US" dirty="0">
                <a:latin typeface="Amasis MT Pro" panose="02040504050005020304" pitchFamily="18" charset="0"/>
              </a:rPr>
              <a:t>is a specific type of </a:t>
            </a:r>
            <a:r>
              <a:rPr lang="en-US" b="1" dirty="0">
                <a:latin typeface="Amasis MT Pro" panose="02040504050005020304" pitchFamily="18" charset="0"/>
              </a:rPr>
              <a:t>XML</a:t>
            </a:r>
            <a:r>
              <a:rPr lang="en-US" dirty="0">
                <a:latin typeface="Amasis MT Pro" panose="02040504050005020304" pitchFamily="18" charset="0"/>
              </a:rPr>
              <a:t> code.</a:t>
            </a:r>
            <a:endParaRPr lang="en-US" b="1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6B1EC-F742-E93C-009E-34877D4D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8" y="2102486"/>
            <a:ext cx="4723245" cy="4609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C6046-95D6-F621-65D5-AD4FA873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09" y="2027086"/>
            <a:ext cx="4887791" cy="46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79E-FB55-92B9-9FC6-070D0C8D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89031-5F5F-FE9C-33BF-15E4213E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paragraph element including opening tag, content reading 'my cat is very grumpy', and a closing tag">
            <a:extLst>
              <a:ext uri="{FF2B5EF4-FFF2-40B4-BE49-F238E27FC236}">
                <a16:creationId xmlns:a16="http://schemas.microsoft.com/office/drawing/2014/main" id="{A55BF66D-77B4-EF0A-C008-003B47A8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982805"/>
            <a:ext cx="7820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graph opening tag with a class attribute highlighted: class=editor-note">
            <a:extLst>
              <a:ext uri="{FF2B5EF4-FFF2-40B4-BE49-F238E27FC236}">
                <a16:creationId xmlns:a16="http://schemas.microsoft.com/office/drawing/2014/main" id="{D46B1EAE-7E6F-0CF4-5DE3-8A904A13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0" y="3968751"/>
            <a:ext cx="10505000" cy="12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Pros and Cons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6/18/2024 2:48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5C1E-AF89-CEAE-1AA7-A22D087D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A03F8-E7EC-9FFF-F6C9-CF07E8FF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0" name="Picture 2" descr="XPath in Selenium | XPath Syntax, Types - Scientech Easy">
            <a:extLst>
              <a:ext uri="{FF2B5EF4-FFF2-40B4-BE49-F238E27FC236}">
                <a16:creationId xmlns:a16="http://schemas.microsoft.com/office/drawing/2014/main" id="{9A56F48B-22B3-3F93-FBBF-770C0A0DC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3239" r="912" b="6795"/>
          <a:stretch/>
        </p:blipFill>
        <p:spPr bwMode="auto">
          <a:xfrm>
            <a:off x="921052" y="758076"/>
            <a:ext cx="7906839" cy="515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33370-B696-7940-5D37-A00113A970A8}"/>
              </a:ext>
            </a:extLst>
          </p:cNvPr>
          <p:cNvSpPr txBox="1"/>
          <p:nvPr/>
        </p:nvSpPr>
        <p:spPr>
          <a:xfrm>
            <a:off x="8610600" y="5263850"/>
            <a:ext cx="2962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F0502020204030204" pitchFamily="2" charset="-79"/>
                <a:cs typeface="Aharoni" panose="020F0502020204030204" pitchFamily="2" charset="-79"/>
              </a:rPr>
              <a:t>For details, visit </a:t>
            </a:r>
            <a:r>
              <a:rPr lang="en-US" dirty="0">
                <a:latin typeface="Aharoni" panose="020F0502020204030204" pitchFamily="2" charset="-79"/>
                <a:cs typeface="Aharoni" panose="020F0502020204030204" pitchFamily="2" charset="-79"/>
                <a:hlinkClick r:id="rId3"/>
              </a:rPr>
              <a:t>https://devhints.io/xpath</a:t>
            </a:r>
            <a:r>
              <a:rPr lang="en-US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40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Let's scrap a shopping site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09"/>
            <a:ext cx="10515600" cy="826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Go to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https://nepalfoods.gov.np/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and scrape listed product names and prices.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2E1AE-6CB2-0192-2E15-1872462F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5" y="1950944"/>
            <a:ext cx="10342669" cy="47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5FF0-6C1F-78D7-8A4E-6F3C9734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982F-3633-4DBD-6335-31A49DCA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26D53-01A3-B2EF-8F68-97C4DB5D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418944"/>
            <a:ext cx="11479227" cy="40201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AAE7B1-E7AF-2635-313E-E0A270593432}"/>
              </a:ext>
            </a:extLst>
          </p:cNvPr>
          <p:cNvSpPr/>
          <p:nvPr/>
        </p:nvSpPr>
        <p:spPr>
          <a:xfrm>
            <a:off x="4837405" y="1441706"/>
            <a:ext cx="521176" cy="5345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1E9B-DDFA-A440-F010-BC04C901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B2BBF-445A-CCF5-D616-F496FF27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AB31D-E480-CC1B-3931-DEFC3D2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790815"/>
            <a:ext cx="11537060" cy="30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F176-A6FC-BBDE-2AA0-66302C22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FE4EF-8294-D09D-552F-02685157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4CA18-B4B5-5090-CD39-80EEB4DF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3" y="198429"/>
            <a:ext cx="10608267" cy="64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3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XPATH finding tool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924"/>
            <a:ext cx="10683558" cy="10235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Install the following two Extensions (tools) for chrome browser for easier XPATH finding from Chrome web store (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https://chromewebstore.google.com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)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6E6E2-EF52-02BA-3D69-7C2B8FB3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2" y="2534585"/>
            <a:ext cx="6154009" cy="1333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27AFF-BD06-EA7E-0FC8-88C7B098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98" y="4035623"/>
            <a:ext cx="7144747" cy="117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DC77D-C8D7-E388-B50A-037C5FA409A3}"/>
              </a:ext>
            </a:extLst>
          </p:cNvPr>
          <p:cNvSpPr txBox="1"/>
          <p:nvPr/>
        </p:nvSpPr>
        <p:spPr>
          <a:xfrm>
            <a:off x="6708254" y="5458690"/>
            <a:ext cx="4813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5"/>
              </a:rPr>
              <a:t>https://xml.onlineviewer.net</a:t>
            </a:r>
            <a:r>
              <a:rPr lang="en-US" b="1" dirty="0"/>
              <a:t> for viewing HTML or XML codes for visual inspection.</a:t>
            </a:r>
          </a:p>
        </p:txBody>
      </p:sp>
    </p:spTree>
    <p:extLst>
      <p:ext uri="{BB962C8B-B14F-4D97-AF65-F5344CB8AC3E}">
        <p14:creationId xmlns:p14="http://schemas.microsoft.com/office/powerpoint/2010/main" val="428947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5E07E-2EA3-BD24-0EAD-42CF9BDB4FC1}"/>
              </a:ext>
            </a:extLst>
          </p:cNvPr>
          <p:cNvSpPr txBox="1">
            <a:spLocks/>
          </p:cNvSpPr>
          <p:nvPr/>
        </p:nvSpPr>
        <p:spPr>
          <a:xfrm>
            <a:off x="754221" y="5040010"/>
            <a:ext cx="10683558" cy="1023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-</a:t>
            </a:r>
            <a:r>
              <a:rPr lang="en-US" b="1" i="1" dirty="0">
                <a:solidFill>
                  <a:srgbClr val="374151"/>
                </a:solidFill>
                <a:latin typeface="ui-sans-serif"/>
              </a:rPr>
              <a:t> </a:t>
            </a:r>
            <a:r>
              <a:rPr lang="en-US" b="1" i="1" dirty="0" err="1">
                <a:solidFill>
                  <a:srgbClr val="374151"/>
                </a:solidFill>
                <a:latin typeface="ui-sans-serif"/>
              </a:rPr>
              <a:t>SelectorsHub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is good for visualizing individual or group of element selection.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- Flexible and can try custom XPATH with visualization feature.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F40EB-54A6-EBEC-B1E7-CDBDE73D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2" y="3721855"/>
            <a:ext cx="7144747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9FAB1-F110-A4C9-B5DA-74C9D832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" y="617294"/>
            <a:ext cx="6154009" cy="13336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D5002B-A68B-A140-2074-B9BB1C52D7BE}"/>
              </a:ext>
            </a:extLst>
          </p:cNvPr>
          <p:cNvSpPr txBox="1">
            <a:spLocks/>
          </p:cNvSpPr>
          <p:nvPr/>
        </p:nvSpPr>
        <p:spPr>
          <a:xfrm>
            <a:off x="838200" y="2099210"/>
            <a:ext cx="10683558" cy="102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b="1" i="1" dirty="0" err="1">
                <a:solidFill>
                  <a:srgbClr val="374151"/>
                </a:solidFill>
                <a:latin typeface="ui-sans-serif"/>
              </a:rPr>
              <a:t>SelectorGadget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is good for visually selecting elements in group.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Not suitable for individual element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92090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990310"/>
            <a:ext cx="4009103" cy="2250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Let’s use </a:t>
            </a:r>
            <a:r>
              <a:rPr lang="en-US" dirty="0" err="1">
                <a:solidFill>
                  <a:srgbClr val="374151"/>
                </a:solidFill>
                <a:latin typeface="ui-sans-serif"/>
              </a:rPr>
              <a:t>SelectorsHub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https://www.nrb.org.np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make custom XPATH and visualize them. 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0E90D-C14F-16ED-7124-C2B1026C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570" y="500493"/>
            <a:ext cx="6137786" cy="251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037F2-5A17-9A28-1E1F-37062B5C9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70" y="3247473"/>
            <a:ext cx="6137786" cy="28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7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0" y="419588"/>
            <a:ext cx="10852355" cy="131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Let’s use </a:t>
            </a:r>
            <a:r>
              <a:rPr lang="en-US" dirty="0" err="1">
                <a:solidFill>
                  <a:srgbClr val="374151"/>
                </a:solidFill>
                <a:latin typeface="ui-sans-serif"/>
              </a:rPr>
              <a:t>SelectorsHub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https://nepalfoods.gov.np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make custom XPATH and visualize them. 25 elements are matched and matched elements are highlighted in dotted lines.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6E6F-FE74-7728-A55A-CB614543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874"/>
            <a:ext cx="12192000" cy="42617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78AE9E-251C-818F-987D-8E41BA4DFD7A}"/>
              </a:ext>
            </a:extLst>
          </p:cNvPr>
          <p:cNvSpPr/>
          <p:nvPr/>
        </p:nvSpPr>
        <p:spPr>
          <a:xfrm>
            <a:off x="9982199" y="4063095"/>
            <a:ext cx="1629697" cy="223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0AA9-FFAC-1E94-4D40-1300382E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5712-82B3-5469-3323-526A89F8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1D13B-A227-352B-A8CA-72863E34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53" y="247502"/>
            <a:ext cx="8997447" cy="58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masis MT Pro Black" panose="02040A04050005020304" pitchFamily="18" charset="0"/>
              </a:rPr>
              <a:t>Pros &amp; Cons</a:t>
            </a:r>
          </a:p>
        </p:txBody>
      </p:sp>
      <p:sp>
        <p:nvSpPr>
          <p:cNvPr id="104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i="0" dirty="0">
                <a:effectLst/>
                <a:latin typeface="ui-sans-serif"/>
              </a:rPr>
              <a:t>Pros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User-friendly and accessible, especially for non-coders.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No need to write complex code, saving time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Built-in features make cleaning and organizing data simple and quick.</a:t>
            </a:r>
          </a:p>
          <a:p>
            <a:pPr marL="0" indent="0">
              <a:buNone/>
            </a:pPr>
            <a:r>
              <a:rPr lang="en-US" sz="2600" b="1" i="0" dirty="0">
                <a:effectLst/>
                <a:latin typeface="ui-sans-serif"/>
              </a:rPr>
              <a:t>Cons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May not be suitable for large-scale or complex data extraction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Limited customization and control compared to coding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Not suitable for dynamic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ui-sans-serif"/>
              </a:rPr>
              <a:t>Could be slow for processing large amounts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ui-sans-serif"/>
            </a:endParaRPr>
          </a:p>
        </p:txBody>
      </p:sp>
      <p:pic>
        <p:nvPicPr>
          <p:cNvPr id="1026" name="Picture 2" descr="Pros and Cons | Meaning &amp; Examples - LanguageTool">
            <a:extLst>
              <a:ext uri="{FF2B5EF4-FFF2-40B4-BE49-F238E27FC236}">
                <a16:creationId xmlns:a16="http://schemas.microsoft.com/office/drawing/2014/main" id="{5D4D6DBF-5C95-6B79-1AB3-F1C098ED1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r="2182" b="7"/>
          <a:stretch/>
        </p:blipFill>
        <p:spPr bwMode="auto">
          <a:xfrm>
            <a:off x="7467600" y="1911493"/>
            <a:ext cx="4149121" cy="42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6/18/2024 2:48 PM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0" y="419588"/>
            <a:ext cx="10852355" cy="131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Let’s use </a:t>
            </a:r>
            <a:r>
              <a:rPr lang="en-US" dirty="0" err="1">
                <a:solidFill>
                  <a:srgbClr val="374151"/>
                </a:solidFill>
                <a:latin typeface="ui-sans-serif"/>
              </a:rPr>
              <a:t>SelectorGadget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</a:t>
            </a:r>
            <a:r>
              <a:rPr lang="en-US" dirty="0">
                <a:solidFill>
                  <a:srgbClr val="374151"/>
                </a:solidFill>
                <a:latin typeface="ui-sans-serif"/>
                <a:hlinkClick r:id="rId2"/>
              </a:rPr>
              <a:t>https://nepalfoods.gov.np</a:t>
            </a:r>
            <a:r>
              <a:rPr lang="en-US" dirty="0">
                <a:solidFill>
                  <a:srgbClr val="374151"/>
                </a:solidFill>
                <a:latin typeface="ui-sans-serif"/>
              </a:rPr>
              <a:t> to select elements in group.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6AD00-8282-4A7B-8E21-717B1E35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0" y="1624410"/>
            <a:ext cx="11763169" cy="43929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E8F91D8-6985-BAB2-E3CA-361B6907652B}"/>
              </a:ext>
            </a:extLst>
          </p:cNvPr>
          <p:cNvSpPr/>
          <p:nvPr/>
        </p:nvSpPr>
        <p:spPr>
          <a:xfrm>
            <a:off x="8396748" y="5615217"/>
            <a:ext cx="845575" cy="381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CB8A4B-5769-FD50-94C6-9FE194CBEABD}"/>
              </a:ext>
            </a:extLst>
          </p:cNvPr>
          <p:cNvSpPr/>
          <p:nvPr/>
        </p:nvSpPr>
        <p:spPr>
          <a:xfrm>
            <a:off x="10497671" y="5615217"/>
            <a:ext cx="618564" cy="381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F755-B345-D216-C166-6AD09509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B2D8B-D153-1B59-1B9F-346F94A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70B5A-E4E2-7243-9C14-2A500234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6" y="637971"/>
            <a:ext cx="11527207" cy="49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E349-9DAF-FD5B-3F30-062B66E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4EEA-CCAE-4867-8A32-8DBFB25E6B07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F834-7E3C-0A55-C9C6-7B81E8F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Excel’s Web Query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Web Query in Excel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426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ui-sans-serif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et’s scrap share price from 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  <a:hlinkClick r:id="rId2"/>
              </a:rPr>
              <a:t>https://www.sharesansar.com/today-share-price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 using Excel’s web query feature.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9BAC5-0C1E-6BE4-0FFA-279FCA7D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9" y="2547365"/>
            <a:ext cx="10351851" cy="32303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70AF1C-DBCC-551D-4EEB-0FC49AE1E913}"/>
              </a:ext>
            </a:extLst>
          </p:cNvPr>
          <p:cNvSpPr/>
          <p:nvPr/>
        </p:nvSpPr>
        <p:spPr>
          <a:xfrm>
            <a:off x="8858865" y="2625214"/>
            <a:ext cx="1071716" cy="59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3BBBF2-FC1F-132B-0D05-A851853CFF13}"/>
              </a:ext>
            </a:extLst>
          </p:cNvPr>
          <p:cNvSpPr/>
          <p:nvPr/>
        </p:nvSpPr>
        <p:spPr>
          <a:xfrm>
            <a:off x="2063618" y="3935507"/>
            <a:ext cx="2221512" cy="6992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C80E1-B008-8BBF-D4A7-E621A72F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83138-EC31-0F3A-CCFE-2D0967C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B1842-561C-44AE-6393-83E600ED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" y="297890"/>
            <a:ext cx="4072296" cy="129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F9267-CFB4-7E6B-A34E-BAE877A9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532" y="297890"/>
            <a:ext cx="7615816" cy="60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834"/>
            <a:ext cx="10515600" cy="6060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ui-sans-serif"/>
              </a:rPr>
              <a:t>Suppose we are only interested in upper and lower circuit stocks (i.e. price change &gt;9% or &lt;-9%). Let’s scrap the data based on these rules.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435F-0057-369A-1BD2-E95D56A1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6" y="1180459"/>
            <a:ext cx="5690428" cy="8186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3CA3343-0E7F-A380-C488-B87F539AC26C}"/>
              </a:ext>
            </a:extLst>
          </p:cNvPr>
          <p:cNvSpPr/>
          <p:nvPr/>
        </p:nvSpPr>
        <p:spPr>
          <a:xfrm>
            <a:off x="736185" y="1281953"/>
            <a:ext cx="338312" cy="514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C11930-A5C5-78D3-AD4A-887993D36A5D}"/>
              </a:ext>
            </a:extLst>
          </p:cNvPr>
          <p:cNvSpPr/>
          <p:nvPr/>
        </p:nvSpPr>
        <p:spPr>
          <a:xfrm>
            <a:off x="5997612" y="1107059"/>
            <a:ext cx="338312" cy="2589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788E8-46FA-5B95-AD92-8132F600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85" y="1138970"/>
            <a:ext cx="4592035" cy="51491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419CE73-9974-EB1B-5A4E-C1A1207598AC}"/>
              </a:ext>
            </a:extLst>
          </p:cNvPr>
          <p:cNvSpPr/>
          <p:nvPr/>
        </p:nvSpPr>
        <p:spPr>
          <a:xfrm>
            <a:off x="9395235" y="1138969"/>
            <a:ext cx="338312" cy="2589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E89F98-7F61-516D-EE86-E5FA4ACD39CD}"/>
              </a:ext>
            </a:extLst>
          </p:cNvPr>
          <p:cNvSpPr/>
          <p:nvPr/>
        </p:nvSpPr>
        <p:spPr>
          <a:xfrm>
            <a:off x="6965800" y="2376098"/>
            <a:ext cx="869353" cy="2589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0D2EC0-72DA-DB83-16D0-FFFEF900AA61}"/>
              </a:ext>
            </a:extLst>
          </p:cNvPr>
          <p:cNvSpPr/>
          <p:nvPr/>
        </p:nvSpPr>
        <p:spPr>
          <a:xfrm>
            <a:off x="9825542" y="2860192"/>
            <a:ext cx="869353" cy="2589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448D-A63B-E902-5AFD-DAF5E109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E63F2-F9DE-320C-A0D1-2715D7BA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A6BA7-AC95-9FB2-346E-B02E56C2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12" y="3801253"/>
            <a:ext cx="7586375" cy="23543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162F200-BBC3-4403-B06A-44EDC4BF2DFC}"/>
              </a:ext>
            </a:extLst>
          </p:cNvPr>
          <p:cNvSpPr/>
          <p:nvPr/>
        </p:nvSpPr>
        <p:spPr>
          <a:xfrm>
            <a:off x="2194657" y="4664400"/>
            <a:ext cx="982009" cy="1146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78F83-2D00-C2A3-777D-EDC6BCEF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657" y="258989"/>
            <a:ext cx="7767646" cy="33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Web scraping Google Sheets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6/18/2024 2:49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8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Widescreen</PresentationFormat>
  <Paragraphs>129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Aharoni</vt:lpstr>
      <vt:lpstr>Amasis MT Pro</vt:lpstr>
      <vt:lpstr>Amasis MT Pro Black</vt:lpstr>
      <vt:lpstr>Arial</vt:lpstr>
      <vt:lpstr>Calibri</vt:lpstr>
      <vt:lpstr>Calibri Light</vt:lpstr>
      <vt:lpstr>Tahoma</vt:lpstr>
      <vt:lpstr>ui-sans-serif</vt:lpstr>
      <vt:lpstr>Office Theme</vt:lpstr>
      <vt:lpstr>Excel and Google Sheets for Web Scraping</vt:lpstr>
      <vt:lpstr>Pros and Cons</vt:lpstr>
      <vt:lpstr>Pros &amp; Cons</vt:lpstr>
      <vt:lpstr>Excel’s Web Query</vt:lpstr>
      <vt:lpstr>Web Query in Excel</vt:lpstr>
      <vt:lpstr>PowerPoint Presentation</vt:lpstr>
      <vt:lpstr>PowerPoint Presentation</vt:lpstr>
      <vt:lpstr>PowerPoint Presentation</vt:lpstr>
      <vt:lpstr>Web scraping Google Sheets</vt:lpstr>
      <vt:lpstr>Benefits of using Google Sheets</vt:lpstr>
      <vt:lpstr>PowerPoint Presentation</vt:lpstr>
      <vt:lpstr>PowerPoint Presentation</vt:lpstr>
      <vt:lpstr>Scraping CSV data</vt:lpstr>
      <vt:lpstr>PowerPoint Presentation</vt:lpstr>
      <vt:lpstr>Scraping specific values</vt:lpstr>
      <vt:lpstr>PowerPoint Presentation</vt:lpstr>
      <vt:lpstr>PowerPoint Presentation</vt:lpstr>
      <vt:lpstr>Short intro to XPATH</vt:lpstr>
      <vt:lpstr>PowerPoint Presentation</vt:lpstr>
      <vt:lpstr>PowerPoint Presentation</vt:lpstr>
      <vt:lpstr>Let's scrap a shopping site</vt:lpstr>
      <vt:lpstr>PowerPoint Presentation</vt:lpstr>
      <vt:lpstr>PowerPoint Presentation</vt:lpstr>
      <vt:lpstr>PowerPoint Presentation</vt:lpstr>
      <vt:lpstr>XPATH finding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2024-06-18T09:06:05Z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