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32"/>
  </p:notesMasterIdLst>
  <p:handoutMasterIdLst>
    <p:handoutMasterId r:id="rId33"/>
  </p:handoutMasterIdLst>
  <p:sldIdLst>
    <p:sldId id="256" r:id="rId5"/>
    <p:sldId id="576" r:id="rId6"/>
    <p:sldId id="663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1" r:id="rId26"/>
    <p:sldId id="702" r:id="rId27"/>
    <p:sldId id="704" r:id="rId28"/>
    <p:sldId id="703" r:id="rId29"/>
    <p:sldId id="700" r:id="rId30"/>
    <p:sldId id="522" r:id="rId31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97" d="100"/>
          <a:sy n="97" d="100"/>
        </p:scale>
        <p:origin x="10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Setting up R and Python for web scraping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271" y="644935"/>
            <a:ext cx="6594390" cy="5574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52E2-B82B-F741-5A85-09C196C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73F-C8BC-4043-B410-0E882A38703C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3272-21AC-7571-68C3-A9A759C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8165-69E5-A563-E234-3F6DDF3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63EA-8B73-0C05-061C-7FDBC06A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7" y="227282"/>
            <a:ext cx="10728226" cy="64941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C1A712-C10E-E22C-73C1-FF8BB8F45AAA}"/>
              </a:ext>
            </a:extLst>
          </p:cNvPr>
          <p:cNvSpPr/>
          <p:nvPr/>
        </p:nvSpPr>
        <p:spPr>
          <a:xfrm>
            <a:off x="4141694" y="2321859"/>
            <a:ext cx="995082" cy="977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A240-9D7C-4C05-6B8F-082E7077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A184-5912-48A2-8FBE-DBE36F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21A209-1F5A-1A01-E6C5-DAB64471A637}"/>
              </a:ext>
            </a:extLst>
          </p:cNvPr>
          <p:cNvSpPr txBox="1">
            <a:spLocks/>
          </p:cNvSpPr>
          <p:nvPr/>
        </p:nvSpPr>
        <p:spPr>
          <a:xfrm>
            <a:off x="838200" y="4204505"/>
            <a:ext cx="10219141" cy="182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We can use either </a:t>
            </a:r>
            <a:r>
              <a:rPr lang="en-US" sz="3500" b="1" dirty="0">
                <a:latin typeface="ui-sans-serif"/>
              </a:rPr>
              <a:t>Chrome</a:t>
            </a:r>
            <a:r>
              <a:rPr lang="en-US" sz="3500" dirty="0">
                <a:latin typeface="ui-sans-serif"/>
              </a:rPr>
              <a:t> or </a:t>
            </a:r>
            <a:r>
              <a:rPr lang="en-US" sz="3500" b="1" dirty="0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browser for web scraping.</a:t>
            </a:r>
          </a:p>
          <a:p>
            <a:r>
              <a:rPr lang="en-US" sz="3500" dirty="0">
                <a:latin typeface="ui-sans-serif"/>
              </a:rPr>
              <a:t>We will use </a:t>
            </a:r>
            <a:r>
              <a:rPr lang="en-US" sz="3500" b="1" dirty="0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and keep the code of the 2</a:t>
            </a:r>
            <a:r>
              <a:rPr lang="en-US" sz="3500" baseline="30000" dirty="0">
                <a:latin typeface="ui-sans-serif"/>
              </a:rPr>
              <a:t>nd</a:t>
            </a:r>
            <a:r>
              <a:rPr lang="en-US" sz="3500" dirty="0">
                <a:latin typeface="ui-sans-serif"/>
              </a:rPr>
              <a:t> cell</a:t>
            </a:r>
          </a:p>
          <a:p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5C876-BD6B-815B-4632-DEA00CBC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9" y="231259"/>
            <a:ext cx="11683322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Setting up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B917-72F0-A927-F054-E5E5AB42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2476A-49A9-3E52-1F60-452F1F5E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2971D-E2DB-BFE4-F396-5CF58AC6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9202"/>
            <a:ext cx="7194176" cy="41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104A-D5EE-DD86-7E5D-D3503EB4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D36F2-2BB2-12A6-6F30-4F7A15E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D05B7-4B0F-CE43-8FA0-72D405C4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8" y="260229"/>
            <a:ext cx="7970489" cy="6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495C-6638-1D24-4BA8-FBD2F35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8200-51C8-DF77-E326-40204309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5771-B3BB-94BD-2F28-F5D48482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94784"/>
            <a:ext cx="8545118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66CA-33D7-AC03-6A4C-844168B2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3BCD2-56EC-0784-FFB6-607BCD60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2E582-9BB3-5F8E-C35A-5EA9DAC5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75732"/>
            <a:ext cx="843080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1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1B2-EACD-47F4-4B03-80EBE87C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5FEA-7DBD-2FEF-DFBF-9462934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DE2F5-1ABA-7EF6-4424-6E2888C8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13837"/>
            <a:ext cx="8421275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0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04E1-ECDE-93EB-4995-076B7346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303E-07F0-0040-00F8-5A8AC88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B42F1-40E1-9205-7C57-2470ACCD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09074"/>
            <a:ext cx="8392696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4495-7D32-D245-8AA0-82DFFF2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EB6E-FA50-4795-46FC-407A3405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AA856-5C94-9FB2-0374-0A3C8C2B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28127"/>
            <a:ext cx="8392696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Setting up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A4D4-2064-DAAF-D9CC-19A725FE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D2FD6-D60C-B1B9-7F54-8C58B1D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9FE9D-CFC7-7356-E466-FEDA04F3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85258"/>
            <a:ext cx="8468907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R for </a:t>
            </a:r>
            <a:r>
              <a:rPr lang="en-US" dirty="0" err="1">
                <a:latin typeface="Amasis MT Pro Black" panose="02040A04050005020304" pitchFamily="18" charset="0"/>
              </a:rPr>
              <a:t>Jupyter</a:t>
            </a:r>
            <a:r>
              <a:rPr lang="en-US" dirty="0">
                <a:latin typeface="Amasis MT Pro Black" panose="02040A04050005020304" pitchFamily="18" charset="0"/>
              </a:rPr>
              <a:t> Lab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1208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Press </a:t>
            </a:r>
            <a:r>
              <a:rPr lang="en-US" sz="3500" b="1" i="1" dirty="0">
                <a:latin typeface="ui-sans-serif"/>
              </a:rPr>
              <a:t>“WIN” </a:t>
            </a:r>
            <a:r>
              <a:rPr lang="en-US" sz="3500" dirty="0">
                <a:latin typeface="ui-sans-serif"/>
              </a:rPr>
              <a:t>key and search </a:t>
            </a:r>
            <a:r>
              <a:rPr lang="en-US" sz="3500" b="1" i="1" dirty="0" err="1">
                <a:latin typeface="ui-sans-serif"/>
              </a:rPr>
              <a:t>Rgui</a:t>
            </a:r>
            <a:r>
              <a:rPr lang="en-US" sz="3500" dirty="0">
                <a:latin typeface="ui-sans-serif"/>
              </a:rPr>
              <a:t> app and execute.</a:t>
            </a:r>
          </a:p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>
                <a:latin typeface="ui-sans-serif"/>
              </a:rPr>
              <a:t>“</a:t>
            </a:r>
            <a:r>
              <a:rPr lang="en-US" sz="3500" b="1" i="1" dirty="0" err="1">
                <a:latin typeface="ui-sans-serif"/>
              </a:rPr>
              <a:t>IRkernel</a:t>
            </a:r>
            <a:r>
              <a:rPr lang="en-US" sz="3500" b="1" i="1" dirty="0">
                <a:latin typeface="ui-sans-serif"/>
              </a:rPr>
              <a:t>” </a:t>
            </a:r>
            <a:r>
              <a:rPr lang="en-US" sz="3500" dirty="0">
                <a:latin typeface="ui-sans-serif"/>
              </a:rPr>
              <a:t>package and configure for </a:t>
            </a:r>
            <a:r>
              <a:rPr lang="en-US" sz="3500" dirty="0" err="1">
                <a:latin typeface="ui-sans-serif"/>
              </a:rPr>
              <a:t>jupyterlab</a:t>
            </a:r>
            <a:r>
              <a:rPr lang="en-US" sz="3500" dirty="0">
                <a:latin typeface="ui-sans-serif"/>
              </a:rPr>
              <a:t>.</a:t>
            </a: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8FDD6-B361-8CD4-9B29-8747F646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1" y="2649568"/>
            <a:ext cx="11403016" cy="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0B499-4559-BE4D-FD50-71113EF4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1" y="3729507"/>
            <a:ext cx="8297433" cy="6192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00E15C-2F71-CADB-3103-78A454357252}"/>
              </a:ext>
            </a:extLst>
          </p:cNvPr>
          <p:cNvSpPr txBox="1">
            <a:spLocks/>
          </p:cNvSpPr>
          <p:nvPr/>
        </p:nvSpPr>
        <p:spPr>
          <a:xfrm>
            <a:off x="1133679" y="4597996"/>
            <a:ext cx="10515600" cy="1208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Now, open </a:t>
            </a:r>
            <a:r>
              <a:rPr lang="en-US" sz="3500" b="1" i="1" dirty="0" err="1">
                <a:latin typeface="ui-sans-serif"/>
              </a:rPr>
              <a:t>jupyter</a:t>
            </a:r>
            <a:r>
              <a:rPr lang="en-US" sz="3500" b="1" i="1" dirty="0">
                <a:latin typeface="ui-sans-serif"/>
              </a:rPr>
              <a:t> lab</a:t>
            </a:r>
            <a:r>
              <a:rPr lang="en-US" sz="3500" dirty="0">
                <a:latin typeface="ui-sans-serif"/>
              </a:rPr>
              <a:t> following the same process as we have done in python setup.</a:t>
            </a:r>
            <a:endParaRPr lang="en-US" sz="2200" b="1" i="1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7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3272-21AC-7571-68C3-A9A759C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8:13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8165-69E5-A563-E234-3F6DDF3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63EA-8B73-0C05-061C-7FDBC06A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7" y="227282"/>
            <a:ext cx="10728226" cy="64941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C1A712-C10E-E22C-73C1-FF8BB8F45AAA}"/>
              </a:ext>
            </a:extLst>
          </p:cNvPr>
          <p:cNvSpPr/>
          <p:nvPr/>
        </p:nvSpPr>
        <p:spPr>
          <a:xfrm>
            <a:off x="5190565" y="2339788"/>
            <a:ext cx="995082" cy="977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</a:t>
            </a:r>
            <a:r>
              <a:rPr lang="en-US" dirty="0" err="1">
                <a:latin typeface="Amasis MT Pro Black" panose="02040A04050005020304" pitchFamily="18" charset="0"/>
              </a:rPr>
              <a:t>RSelenium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8:14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509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>
                <a:latin typeface="ui-sans-serif"/>
              </a:rPr>
              <a:t>java</a:t>
            </a:r>
            <a:r>
              <a:rPr lang="en-US" sz="3500" dirty="0">
                <a:latin typeface="ui-sans-serif"/>
              </a:rPr>
              <a:t> using </a:t>
            </a:r>
            <a:r>
              <a:rPr lang="en-US" sz="3500" b="1" i="1" dirty="0">
                <a:latin typeface="ui-sans-serif"/>
              </a:rPr>
              <a:t>jre-8u411-windows-i586.exe </a:t>
            </a:r>
            <a:r>
              <a:rPr lang="en-US" sz="3500" dirty="0">
                <a:latin typeface="ui-sans-serif"/>
              </a:rPr>
              <a:t>file.</a:t>
            </a:r>
          </a:p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 err="1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using </a:t>
            </a:r>
            <a:r>
              <a:rPr lang="en-US" sz="3500" b="1" i="1" dirty="0">
                <a:latin typeface="ui-sans-serif"/>
              </a:rPr>
              <a:t>Firefox Setup 127.0.exe </a:t>
            </a:r>
            <a:r>
              <a:rPr lang="en-US" sz="3500" dirty="0">
                <a:latin typeface="ui-sans-serif"/>
              </a:rPr>
              <a:t>file.</a:t>
            </a:r>
            <a:endParaRPr lang="en-US" sz="3500" b="1" i="1" dirty="0">
              <a:latin typeface="ui-sans-serif"/>
            </a:endParaRPr>
          </a:p>
          <a:p>
            <a:r>
              <a:rPr lang="en-US" sz="3500" dirty="0">
                <a:latin typeface="ui-sans-serif"/>
              </a:rPr>
              <a:t>Install the following packages: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install.packages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RSelenium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rvest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'netstat'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httr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dplyr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r>
              <a:rPr lang="en-US" sz="3500" dirty="0">
                <a:latin typeface="ui-sans-serif"/>
              </a:rPr>
              <a:t>Run the following code in the </a:t>
            </a:r>
            <a:r>
              <a:rPr lang="en-US" sz="3500" dirty="0" err="1">
                <a:latin typeface="ui-sans-serif"/>
              </a:rPr>
              <a:t>jupyter</a:t>
            </a:r>
            <a:r>
              <a:rPr lang="en-US" sz="3500" dirty="0">
                <a:latin typeface="ui-sans-serif"/>
              </a:rPr>
              <a:t> notebook.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RSelenium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(netstat)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rsDriver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(browser = 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firefox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port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free_port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rD$client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remDr$navigate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"https://www.google.com"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C82-816A-A997-0300-67E2E0B8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9:10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0F78-8A77-2B0B-0670-DCE19D7C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0EE51-7595-9BE6-CA72-A7D4EEB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5" y="956093"/>
            <a:ext cx="11426990" cy="40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</a:t>
            </a:r>
            <a:r>
              <a:rPr lang="en-US" dirty="0" err="1">
                <a:latin typeface="Amasis MT Pro Black" panose="02040A04050005020304" pitchFamily="18" charset="0"/>
              </a:rPr>
              <a:t>RSelenium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8:44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337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An error will occur due to a bug in recent </a:t>
            </a:r>
            <a:r>
              <a:rPr lang="en-US" sz="3500" b="1" i="1" dirty="0" err="1">
                <a:latin typeface="ui-sans-serif"/>
              </a:rPr>
              <a:t>RSelenium</a:t>
            </a:r>
            <a:r>
              <a:rPr lang="en-US" sz="3500" b="1" i="1" dirty="0">
                <a:latin typeface="ui-sans-serif"/>
              </a:rPr>
              <a:t> </a:t>
            </a:r>
            <a:r>
              <a:rPr lang="en-US" sz="3500" dirty="0">
                <a:latin typeface="ui-sans-serif"/>
              </a:rPr>
              <a:t>version. To solve this bug, go to C:\Users\&lt;username&gt;\AppData\Local\binman\binman_chromedriver\ , search for all </a:t>
            </a:r>
            <a:r>
              <a:rPr lang="en-US" sz="3500" dirty="0" err="1">
                <a:latin typeface="ui-sans-serif"/>
              </a:rPr>
              <a:t>LICENSE.chromedriver</a:t>
            </a:r>
            <a:r>
              <a:rPr lang="en-US" sz="3500" dirty="0">
                <a:latin typeface="ui-sans-serif"/>
              </a:rPr>
              <a:t> file and delete it.</a:t>
            </a:r>
          </a:p>
          <a:p>
            <a:r>
              <a:rPr lang="en-US" sz="3500" dirty="0">
                <a:latin typeface="ui-sans-serif"/>
              </a:rPr>
              <a:t>Re-run the code in the </a:t>
            </a:r>
            <a:r>
              <a:rPr lang="en-US" sz="3500" dirty="0" err="1">
                <a:latin typeface="ui-sans-serif"/>
              </a:rPr>
              <a:t>jupyter</a:t>
            </a:r>
            <a:r>
              <a:rPr lang="en-US" sz="3500" dirty="0">
                <a:latin typeface="ui-sans-serif"/>
              </a:rPr>
              <a:t> notebook again.</a:t>
            </a:r>
          </a:p>
        </p:txBody>
      </p:sp>
    </p:spTree>
    <p:extLst>
      <p:ext uri="{BB962C8B-B14F-4D97-AF65-F5344CB8AC3E}">
        <p14:creationId xmlns:p14="http://schemas.microsoft.com/office/powerpoint/2010/main" val="112372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E709-FBB1-B124-C173-E32FB213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8:09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2FC2-2BE0-C9DA-862D-2F3AB19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CE2B-68C0-6A7C-726D-DA9A7427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770115"/>
            <a:ext cx="10592961" cy="3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E349-9DAF-FD5B-3F30-062B66E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4EEA-CCAE-4867-8A32-8DBFB25E6B07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F834-7E3C-0A55-C9C6-7B81E8F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Python installer admin privileges and path">
            <a:extLst>
              <a:ext uri="{FF2B5EF4-FFF2-40B4-BE49-F238E27FC236}">
                <a16:creationId xmlns:a16="http://schemas.microsoft.com/office/drawing/2014/main" id="{E2762BFF-DF93-5F08-C212-FF005833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965"/>
            <a:ext cx="10515600" cy="64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FF1F-E76B-20CE-D4C8-E8D53E5B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FEED5-1715-9823-CB11-4BBE066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Python installer Install Now or Customize">
            <a:extLst>
              <a:ext uri="{FF2B5EF4-FFF2-40B4-BE49-F238E27FC236}">
                <a16:creationId xmlns:a16="http://schemas.microsoft.com/office/drawing/2014/main" id="{CDD9D560-6C69-4E77-10BE-8CD69624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36566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5603-8E28-06F1-CC8E-7C43EF72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62D21-2B81-EF5D-271F-876D8692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Python installer optional features">
            <a:extLst>
              <a:ext uri="{FF2B5EF4-FFF2-40B4-BE49-F238E27FC236}">
                <a16:creationId xmlns:a16="http://schemas.microsoft.com/office/drawing/2014/main" id="{CF0B0D97-2A42-5777-CE1B-52875A1D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8092"/>
            <a:ext cx="10515600" cy="64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9982-10EE-7743-5042-ACDA0C1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3448-7506-CCE8-2FCC-4D25723E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Python installer advanced options">
            <a:extLst>
              <a:ext uri="{FF2B5EF4-FFF2-40B4-BE49-F238E27FC236}">
                <a16:creationId xmlns:a16="http://schemas.microsoft.com/office/drawing/2014/main" id="{29E42F0D-41F4-09D2-6147-76F320A5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4" y="233916"/>
            <a:ext cx="10348451" cy="639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3C46-1290-FA72-C13E-C761B29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52C9-16BB-C0DA-E634-F5B16DB8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Python installer setup successful">
            <a:extLst>
              <a:ext uri="{FF2B5EF4-FFF2-40B4-BE49-F238E27FC236}">
                <a16:creationId xmlns:a16="http://schemas.microsoft.com/office/drawing/2014/main" id="{DBDF894C-0298-28F3-6AE3-422C668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9" y="184529"/>
            <a:ext cx="10564761" cy="65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Installing necessary packages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219141" cy="493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Press “WIN+R” =&gt; type “</a:t>
            </a:r>
            <a:r>
              <a:rPr lang="en-US" sz="3500" dirty="0" err="1">
                <a:latin typeface="ui-sans-serif"/>
              </a:rPr>
              <a:t>cmd</a:t>
            </a:r>
            <a:r>
              <a:rPr lang="en-US" sz="3500" dirty="0">
                <a:latin typeface="ui-sans-serif"/>
              </a:rPr>
              <a:t>” and press “enter”.</a:t>
            </a:r>
          </a:p>
          <a:p>
            <a:r>
              <a:rPr lang="en-US" sz="3500" dirty="0">
                <a:latin typeface="ui-sans-serif"/>
              </a:rPr>
              <a:t>Enter the following command to install packages.</a:t>
            </a:r>
          </a:p>
          <a:p>
            <a:pPr marL="0" indent="0">
              <a:buNone/>
            </a:pPr>
            <a:r>
              <a:rPr lang="en-US" sz="3500" b="1" dirty="0">
                <a:latin typeface="ui-sans-serif"/>
              </a:rPr>
              <a:t>	</a:t>
            </a:r>
            <a:r>
              <a:rPr lang="en-US" sz="3500" b="1" i="1" dirty="0">
                <a:latin typeface="ui-sans-serif"/>
              </a:rPr>
              <a:t>pip install &lt;</a:t>
            </a:r>
            <a:r>
              <a:rPr lang="en-US" sz="3500" b="1" i="1" dirty="0" err="1">
                <a:latin typeface="ui-sans-serif"/>
              </a:rPr>
              <a:t>package_name</a:t>
            </a:r>
            <a:r>
              <a:rPr lang="en-US" sz="3500" b="1" i="1" dirty="0">
                <a:latin typeface="ui-sans-serif"/>
              </a:rPr>
              <a:t>&gt;</a:t>
            </a:r>
          </a:p>
          <a:p>
            <a:pPr marL="0" indent="0">
              <a:buNone/>
            </a:pPr>
            <a:r>
              <a:rPr lang="en-US" sz="3500" dirty="0">
                <a:latin typeface="ui-sans-serif"/>
              </a:rPr>
              <a:t>Required packages</a:t>
            </a:r>
          </a:p>
          <a:p>
            <a:pPr marL="0" indent="0">
              <a:buNone/>
            </a:pPr>
            <a:r>
              <a:rPr lang="en-US" sz="3500" b="1" i="1" dirty="0">
                <a:latin typeface="ui-sans-serif"/>
              </a:rPr>
              <a:t>pandas, bs4, requests, </a:t>
            </a:r>
            <a:r>
              <a:rPr lang="en-US" sz="3500" b="1" i="1" dirty="0" err="1">
                <a:latin typeface="ui-sans-serif"/>
              </a:rPr>
              <a:t>jupyterlab</a:t>
            </a:r>
            <a:r>
              <a:rPr lang="en-US" sz="3500" b="1" i="1" dirty="0">
                <a:latin typeface="ui-sans-serif"/>
              </a:rPr>
              <a:t>, selenium, </a:t>
            </a:r>
            <a:r>
              <a:rPr lang="en-US" sz="3500" b="1" i="1" dirty="0" err="1">
                <a:latin typeface="ui-sans-serif"/>
              </a:rPr>
              <a:t>webdriver</a:t>
            </a:r>
            <a:r>
              <a:rPr lang="en-US" sz="3500" b="1" i="1" dirty="0">
                <a:latin typeface="ui-sans-serif"/>
              </a:rPr>
              <a:t>-manager</a:t>
            </a:r>
            <a:endParaRPr lang="en-US" sz="2200" b="1" i="1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0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Let’s check Python installation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6/16/2024 7:58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031563" y="1256768"/>
            <a:ext cx="10219141" cy="182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Create a new folder and rename it.</a:t>
            </a:r>
          </a:p>
          <a:p>
            <a:r>
              <a:rPr lang="en-US" sz="3500" dirty="0">
                <a:latin typeface="ui-sans-serif"/>
              </a:rPr>
              <a:t>Open the folder.</a:t>
            </a:r>
            <a:endParaRPr lang="en-US" sz="3500" b="1" i="1" dirty="0">
              <a:latin typeface="ui-sans-serif"/>
            </a:endParaRPr>
          </a:p>
          <a:p>
            <a:r>
              <a:rPr lang="en-US" sz="3500" dirty="0">
                <a:latin typeface="ui-sans-serif"/>
              </a:rPr>
              <a:t>Enter </a:t>
            </a:r>
            <a:r>
              <a:rPr lang="en-US" sz="3500" b="1" i="1" dirty="0">
                <a:latin typeface="ui-sans-serif"/>
              </a:rPr>
              <a:t>“</a:t>
            </a:r>
            <a:r>
              <a:rPr lang="en-US" sz="3500" b="1" i="1" dirty="0" err="1">
                <a:latin typeface="ui-sans-serif"/>
              </a:rPr>
              <a:t>jupyter</a:t>
            </a:r>
            <a:r>
              <a:rPr lang="en-US" sz="3500" b="1" i="1" dirty="0">
                <a:latin typeface="ui-sans-serif"/>
              </a:rPr>
              <a:t> lab”</a:t>
            </a:r>
            <a:r>
              <a:rPr lang="en-US" sz="3500" b="1" dirty="0">
                <a:latin typeface="ui-sans-serif"/>
              </a:rPr>
              <a:t> </a:t>
            </a:r>
            <a:r>
              <a:rPr lang="en-US" sz="3500" dirty="0">
                <a:latin typeface="ui-sans-serif"/>
              </a:rPr>
              <a:t>in the address bar.</a:t>
            </a: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6E238-430D-2B55-35F5-D29BE285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3181819"/>
            <a:ext cx="10515599" cy="34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Widescreen</PresentationFormat>
  <Paragraphs>101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Amasis MT Pro</vt:lpstr>
      <vt:lpstr>Amasis MT Pro Black</vt:lpstr>
      <vt:lpstr>Arial</vt:lpstr>
      <vt:lpstr>Calibri</vt:lpstr>
      <vt:lpstr>Calibri Light</vt:lpstr>
      <vt:lpstr>Courier New</vt:lpstr>
      <vt:lpstr>Tahoma</vt:lpstr>
      <vt:lpstr>ui-sans-serif</vt:lpstr>
      <vt:lpstr>Office Theme</vt:lpstr>
      <vt:lpstr>Setting up R and Python for web scraping</vt:lpstr>
      <vt:lpstr>Setting up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necessary packages</vt:lpstr>
      <vt:lpstr>Let’s check Python installation</vt:lpstr>
      <vt:lpstr>PowerPoint Presentation</vt:lpstr>
      <vt:lpstr>PowerPoint Presentation</vt:lpstr>
      <vt:lpstr>Setting up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R for Jupyter Lab</vt:lpstr>
      <vt:lpstr>PowerPoint Presentation</vt:lpstr>
      <vt:lpstr>Setting up RSelenium</vt:lpstr>
      <vt:lpstr>PowerPoint Presentation</vt:lpstr>
      <vt:lpstr>Setting up RSelenium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2024-06-16T15:27:09Z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