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Nunito" pitchFamily="2" charset="77"/>
      <p:regular r:id="rId22"/>
      <p:bold r:id="rId23"/>
      <p:italic r:id="rId24"/>
      <p:boldItalic r:id="rId25"/>
    </p:embeddedFont>
    <p:embeddedFont>
      <p:font typeface="Oswald" pitchFamily="2" charset="77"/>
      <p:regular r:id="rId26"/>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37"/>
  </p:normalViewPr>
  <p:slideViewPr>
    <p:cSldViewPr snapToGrid="0">
      <p:cViewPr varScale="1">
        <p:scale>
          <a:sx n="141" d="100"/>
          <a:sy n="141" d="100"/>
        </p:scale>
        <p:origin x="800"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c7bbc7e45b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c7bbc7e45b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c7bbc7e45b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c7bbc7e45b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c7bbc7e45b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c7bbc7e45b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c7bbc7e45b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c7bbc7e45b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c7bbc7e45b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c7bbc7e45b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c7bcc0b8d1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c7bcc0b8d1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c7bbc7e45b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c7bbc7e45b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c7bbc7e45b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c7bbc7e45b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c7bbc7e45b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c7bbc7e45b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c7bbc7e45b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c7bbc7e45b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c7bbc7e45b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c7bbc7e45b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c7bbc7e45b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c7bbc7e45b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c7bbc7e45b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c7bbc7e45b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c7bbc7e45b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c7bbc7e45b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42778" y="1050508"/>
            <a:ext cx="5361300" cy="14481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dirty="0"/>
              <a:t>Project Proposal: Utica Avenue Subway </a:t>
            </a:r>
            <a:endParaRPr dirty="0"/>
          </a:p>
        </p:txBody>
      </p:sp>
      <p:sp>
        <p:nvSpPr>
          <p:cNvPr id="129" name="Google Shape;129;p13"/>
          <p:cNvSpPr txBox="1">
            <a:spLocks noGrp="1"/>
          </p:cNvSpPr>
          <p:nvPr>
            <p:ph type="subTitle" idx="1"/>
          </p:nvPr>
        </p:nvSpPr>
        <p:spPr>
          <a:xfrm>
            <a:off x="7943500" y="4471175"/>
            <a:ext cx="1122000" cy="529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solidFill>
                  <a:srgbClr val="000000"/>
                </a:solidFill>
                <a:latin typeface="Oswald"/>
                <a:ea typeface="Oswald"/>
                <a:cs typeface="Oswald"/>
                <a:sym typeface="Oswald"/>
              </a:rPr>
              <a:t>Black Mind</a:t>
            </a:r>
            <a:endParaRPr dirty="0">
              <a:solidFill>
                <a:srgbClr val="000000"/>
              </a:solidFill>
              <a:latin typeface="Oswald"/>
              <a:ea typeface="Oswald"/>
              <a:cs typeface="Oswald"/>
              <a:sym typeface="Oswald"/>
            </a:endParaRPr>
          </a:p>
        </p:txBody>
      </p:sp>
      <p:sp>
        <p:nvSpPr>
          <p:cNvPr id="130" name="Google Shape;130;p13"/>
          <p:cNvSpPr txBox="1"/>
          <p:nvPr/>
        </p:nvSpPr>
        <p:spPr>
          <a:xfrm>
            <a:off x="1208100" y="2886350"/>
            <a:ext cx="6727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latin typeface="Calibri"/>
                <a:ea typeface="Calibri"/>
                <a:cs typeface="Calibri"/>
                <a:sym typeface="Calibri"/>
              </a:rPr>
              <a:t>An Analysis of Current Conditions &amp; Our Proposal for Moving Forward</a:t>
            </a:r>
            <a:endParaRPr dirty="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2"/>
          <p:cNvSpPr txBox="1">
            <a:spLocks noGrp="1"/>
          </p:cNvSpPr>
          <p:nvPr>
            <p:ph type="title"/>
          </p:nvPr>
        </p:nvSpPr>
        <p:spPr>
          <a:xfrm>
            <a:off x="819150" y="651053"/>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Displacement of Residents</a:t>
            </a:r>
            <a:endParaRPr dirty="0"/>
          </a:p>
        </p:txBody>
      </p:sp>
      <p:sp>
        <p:nvSpPr>
          <p:cNvPr id="202" name="Google Shape;202;p22"/>
          <p:cNvSpPr txBox="1">
            <a:spLocks noGrp="1"/>
          </p:cNvSpPr>
          <p:nvPr>
            <p:ph type="body" idx="1"/>
          </p:nvPr>
        </p:nvSpPr>
        <p:spPr>
          <a:xfrm>
            <a:off x="781849" y="1231400"/>
            <a:ext cx="3405600" cy="27579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sz="1150" dirty="0">
                <a:latin typeface="Times New Roman"/>
                <a:ea typeface="Times New Roman"/>
                <a:cs typeface="Times New Roman"/>
                <a:sym typeface="Times New Roman"/>
              </a:rPr>
              <a:t>Controlling for a number of other variables, we found change in commute time to be one of the major factors affecting the displacement of black residents over time. The relation between population change by race and commute time was only significant in black populations. Specifically, each 1 percent increase in average commute time per neighborhood was </a:t>
            </a:r>
            <a:r>
              <a:rPr lang="en-US" sz="1150" dirty="0">
                <a:latin typeface="Times New Roman"/>
                <a:ea typeface="Times New Roman"/>
                <a:cs typeface="Times New Roman"/>
                <a:sym typeface="Times New Roman"/>
              </a:rPr>
              <a:t>correlated </a:t>
            </a:r>
            <a:r>
              <a:rPr lang="en" sz="1150" dirty="0">
                <a:latin typeface="Times New Roman"/>
                <a:ea typeface="Times New Roman"/>
                <a:cs typeface="Times New Roman"/>
                <a:sym typeface="Times New Roman"/>
              </a:rPr>
              <a:t>with 2% increase in the percentage of Black residents in the neighborhood.</a:t>
            </a:r>
            <a:endParaRPr sz="1150" dirty="0">
              <a:latin typeface="Times New Roman"/>
              <a:ea typeface="Times New Roman"/>
              <a:cs typeface="Times New Roman"/>
              <a:sym typeface="Times New Roman"/>
            </a:endParaRPr>
          </a:p>
          <a:p>
            <a:pPr marL="0" lvl="0" indent="0" algn="l" rtl="0">
              <a:spcBef>
                <a:spcPts val="1200"/>
              </a:spcBef>
              <a:spcAft>
                <a:spcPts val="0"/>
              </a:spcAft>
              <a:buNone/>
            </a:pPr>
            <a:r>
              <a:rPr lang="en" sz="1150" dirty="0">
                <a:latin typeface="Times New Roman"/>
                <a:ea typeface="Times New Roman"/>
                <a:cs typeface="Times New Roman"/>
                <a:sym typeface="Times New Roman"/>
              </a:rPr>
              <a:t>The data suggests that a decrease in commute time leads to a decline in residence particularly for black residents. </a:t>
            </a:r>
            <a:endParaRPr sz="1150" dirty="0">
              <a:latin typeface="Times New Roman"/>
              <a:ea typeface="Times New Roman"/>
              <a:cs typeface="Times New Roman"/>
              <a:sym typeface="Times New Roman"/>
            </a:endParaRPr>
          </a:p>
          <a:p>
            <a:pPr marL="0" lvl="0" indent="0" algn="l" rtl="0">
              <a:spcBef>
                <a:spcPts val="1200"/>
              </a:spcBef>
              <a:spcAft>
                <a:spcPts val="1200"/>
              </a:spcAft>
              <a:buNone/>
            </a:pPr>
            <a:r>
              <a:rPr lang="en" sz="1150" dirty="0">
                <a:latin typeface="Times New Roman"/>
                <a:ea typeface="Times New Roman"/>
                <a:cs typeface="Times New Roman"/>
                <a:sym typeface="Times New Roman"/>
              </a:rPr>
              <a:t>The effect was not significant for Hispanic and Asian residents. For white residents, the effect was the opposite.</a:t>
            </a:r>
            <a:endParaRPr sz="1150" dirty="0"/>
          </a:p>
        </p:txBody>
      </p:sp>
      <p:pic>
        <p:nvPicPr>
          <p:cNvPr id="203" name="Google Shape;203;p22"/>
          <p:cNvPicPr preferRelativeResize="0"/>
          <p:nvPr/>
        </p:nvPicPr>
        <p:blipFill>
          <a:blip r:embed="rId3">
            <a:alphaModFix/>
          </a:blip>
          <a:stretch>
            <a:fillRect/>
          </a:stretch>
        </p:blipFill>
        <p:spPr>
          <a:xfrm>
            <a:off x="4159250" y="2078700"/>
            <a:ext cx="4551401" cy="1910600"/>
          </a:xfrm>
          <a:prstGeom prst="rect">
            <a:avLst/>
          </a:prstGeom>
          <a:noFill/>
          <a:ln>
            <a:noFill/>
          </a:ln>
        </p:spPr>
      </p:pic>
      <p:sp>
        <p:nvSpPr>
          <p:cNvPr id="204" name="Google Shape;204;p22"/>
          <p:cNvSpPr txBox="1">
            <a:spLocks noGrp="1"/>
          </p:cNvSpPr>
          <p:nvPr>
            <p:ph type="subTitle" idx="4294967295"/>
          </p:nvPr>
        </p:nvSpPr>
        <p:spPr>
          <a:xfrm>
            <a:off x="7943500" y="4471175"/>
            <a:ext cx="1122000" cy="5292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1200"/>
              </a:spcAft>
              <a:buNone/>
            </a:pPr>
            <a:r>
              <a:rPr lang="en" dirty="0">
                <a:solidFill>
                  <a:srgbClr val="000000"/>
                </a:solidFill>
                <a:latin typeface="Oswald"/>
                <a:ea typeface="Oswald"/>
                <a:cs typeface="Oswald"/>
                <a:sym typeface="Oswald"/>
              </a:rPr>
              <a:t>Black Mind</a:t>
            </a:r>
            <a:endParaRPr dirty="0">
              <a:solidFill>
                <a:srgbClr val="000000"/>
              </a:solidFill>
              <a:latin typeface="Oswald"/>
              <a:ea typeface="Oswald"/>
              <a:cs typeface="Oswald"/>
              <a:sym typeface="Oswald"/>
            </a:endParaRPr>
          </a:p>
        </p:txBody>
      </p:sp>
      <p:sp>
        <p:nvSpPr>
          <p:cNvPr id="205" name="Google Shape;205;p22"/>
          <p:cNvSpPr/>
          <p:nvPr/>
        </p:nvSpPr>
        <p:spPr>
          <a:xfrm>
            <a:off x="4159250" y="2947150"/>
            <a:ext cx="4514100" cy="1008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3"/>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Stopping Displacement</a:t>
            </a:r>
            <a:endParaRPr dirty="0"/>
          </a:p>
        </p:txBody>
      </p:sp>
      <p:sp>
        <p:nvSpPr>
          <p:cNvPr id="211" name="Google Shape;211;p23"/>
          <p:cNvSpPr txBox="1">
            <a:spLocks noGrp="1"/>
          </p:cNvSpPr>
          <p:nvPr>
            <p:ph type="body" idx="1"/>
          </p:nvPr>
        </p:nvSpPr>
        <p:spPr>
          <a:xfrm>
            <a:off x="819150" y="1477975"/>
            <a:ext cx="7505700" cy="2448000"/>
          </a:xfrm>
          <a:prstGeom prst="rect">
            <a:avLst/>
          </a:prstGeom>
        </p:spPr>
        <p:txBody>
          <a:bodyPr spcFirstLastPara="1" wrap="square" lIns="91425" tIns="91425" rIns="91425" bIns="91425" anchor="t" anchorCtr="0">
            <a:normAutofit/>
          </a:bodyPr>
          <a:lstStyle/>
          <a:p>
            <a:pPr marL="0" lvl="0" indent="457200" algn="l" rtl="0">
              <a:lnSpc>
                <a:spcPct val="200000"/>
              </a:lnSpc>
              <a:spcBef>
                <a:spcPts val="0"/>
              </a:spcBef>
              <a:spcAft>
                <a:spcPts val="0"/>
              </a:spcAft>
              <a:buNone/>
            </a:pPr>
            <a:r>
              <a:rPr lang="en" sz="1400" dirty="0">
                <a:latin typeface="Times New Roman"/>
                <a:ea typeface="Times New Roman"/>
                <a:cs typeface="Times New Roman"/>
                <a:sym typeface="Times New Roman"/>
              </a:rPr>
              <a:t>We propose setting up the Brooklyn Transit Desert as a displacement-free zone. A displacement-free zone would be the target of a community campaign intended to raise awareness about programs which protect tenants (and subsequently riders). The main program of concern is the Right to Counsel.</a:t>
            </a:r>
            <a:endParaRPr sz="1200" dirty="0">
              <a:solidFill>
                <a:srgbClr val="000000"/>
              </a:solidFill>
              <a:highlight>
                <a:schemeClr val="dk1"/>
              </a:highlight>
              <a:latin typeface="Times New Roman"/>
              <a:ea typeface="Times New Roman"/>
              <a:cs typeface="Times New Roman"/>
              <a:sym typeface="Times New Roman"/>
            </a:endParaRPr>
          </a:p>
          <a:p>
            <a:pPr marL="0" lvl="0" indent="457200" algn="l" rtl="0">
              <a:lnSpc>
                <a:spcPct val="200000"/>
              </a:lnSpc>
              <a:spcBef>
                <a:spcPts val="0"/>
              </a:spcBef>
              <a:spcAft>
                <a:spcPts val="0"/>
              </a:spcAft>
              <a:buNone/>
            </a:pPr>
            <a:endParaRPr sz="1200" dirty="0">
              <a:solidFill>
                <a:srgbClr val="000000"/>
              </a:solidFill>
              <a:highlight>
                <a:schemeClr val="dk1"/>
              </a:highlight>
              <a:latin typeface="Times New Roman"/>
              <a:ea typeface="Times New Roman"/>
              <a:cs typeface="Times New Roman"/>
              <a:sym typeface="Times New Roman"/>
            </a:endParaRPr>
          </a:p>
        </p:txBody>
      </p:sp>
      <p:sp>
        <p:nvSpPr>
          <p:cNvPr id="212" name="Google Shape;212;p23"/>
          <p:cNvSpPr txBox="1">
            <a:spLocks noGrp="1"/>
          </p:cNvSpPr>
          <p:nvPr>
            <p:ph type="subTitle" idx="4294967295"/>
          </p:nvPr>
        </p:nvSpPr>
        <p:spPr>
          <a:xfrm>
            <a:off x="7943500" y="4471175"/>
            <a:ext cx="1122000" cy="5292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1200"/>
              </a:spcAft>
              <a:buNone/>
            </a:pPr>
            <a:r>
              <a:rPr lang="en" dirty="0">
                <a:solidFill>
                  <a:srgbClr val="000000"/>
                </a:solidFill>
                <a:latin typeface="Oswald"/>
                <a:ea typeface="Oswald"/>
                <a:cs typeface="Oswald"/>
                <a:sym typeface="Oswald"/>
              </a:rPr>
              <a:t>Black Mind</a:t>
            </a:r>
            <a:endParaRPr dirty="0">
              <a:solidFill>
                <a:srgbClr val="000000"/>
              </a:solidFill>
              <a:latin typeface="Oswald"/>
              <a:ea typeface="Oswald"/>
              <a:cs typeface="Oswald"/>
              <a:sym typeface="Oswa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4"/>
          <p:cNvSpPr txBox="1">
            <a:spLocks noGrp="1"/>
          </p:cNvSpPr>
          <p:nvPr>
            <p:ph type="title"/>
          </p:nvPr>
        </p:nvSpPr>
        <p:spPr>
          <a:xfrm>
            <a:off x="683348" y="638201"/>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Trends in Evictions</a:t>
            </a:r>
            <a:endParaRPr dirty="0"/>
          </a:p>
        </p:txBody>
      </p:sp>
      <p:pic>
        <p:nvPicPr>
          <p:cNvPr id="218" name="Google Shape;218;p24"/>
          <p:cNvPicPr preferRelativeResize="0"/>
          <p:nvPr/>
        </p:nvPicPr>
        <p:blipFill>
          <a:blip r:embed="rId3">
            <a:alphaModFix/>
          </a:blip>
          <a:stretch>
            <a:fillRect/>
          </a:stretch>
        </p:blipFill>
        <p:spPr>
          <a:xfrm>
            <a:off x="432550" y="1470750"/>
            <a:ext cx="4973915" cy="3038501"/>
          </a:xfrm>
          <a:prstGeom prst="rect">
            <a:avLst/>
          </a:prstGeom>
          <a:noFill/>
          <a:ln>
            <a:noFill/>
          </a:ln>
        </p:spPr>
      </p:pic>
      <p:pic>
        <p:nvPicPr>
          <p:cNvPr id="219" name="Google Shape;219;p24"/>
          <p:cNvPicPr preferRelativeResize="0"/>
          <p:nvPr/>
        </p:nvPicPr>
        <p:blipFill>
          <a:blip r:embed="rId4">
            <a:alphaModFix/>
          </a:blip>
          <a:stretch>
            <a:fillRect/>
          </a:stretch>
        </p:blipFill>
        <p:spPr>
          <a:xfrm>
            <a:off x="4856700" y="1669674"/>
            <a:ext cx="3899576" cy="2358325"/>
          </a:xfrm>
          <a:prstGeom prst="rect">
            <a:avLst/>
          </a:prstGeom>
          <a:noFill/>
          <a:ln>
            <a:noFill/>
          </a:ln>
        </p:spPr>
      </p:pic>
      <p:sp>
        <p:nvSpPr>
          <p:cNvPr id="220" name="Google Shape;220;p24"/>
          <p:cNvSpPr txBox="1">
            <a:spLocks noGrp="1"/>
          </p:cNvSpPr>
          <p:nvPr>
            <p:ph type="subTitle" idx="4294967295"/>
          </p:nvPr>
        </p:nvSpPr>
        <p:spPr>
          <a:xfrm>
            <a:off x="7943500" y="4471175"/>
            <a:ext cx="1122000" cy="5292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1200"/>
              </a:spcAft>
              <a:buNone/>
            </a:pPr>
            <a:r>
              <a:rPr lang="en" dirty="0">
                <a:solidFill>
                  <a:srgbClr val="000000"/>
                </a:solidFill>
                <a:latin typeface="Oswald"/>
                <a:ea typeface="Oswald"/>
                <a:cs typeface="Oswald"/>
                <a:sym typeface="Oswald"/>
              </a:rPr>
              <a:t>Black Mind</a:t>
            </a:r>
            <a:endParaRPr dirty="0">
              <a:solidFill>
                <a:srgbClr val="000000"/>
              </a:solidFill>
              <a:latin typeface="Oswald"/>
              <a:ea typeface="Oswald"/>
              <a:cs typeface="Oswald"/>
              <a:sym typeface="Oswa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Evictions and Right to Counsel</a:t>
            </a:r>
            <a:endParaRPr dirty="0"/>
          </a:p>
        </p:txBody>
      </p:sp>
      <p:pic>
        <p:nvPicPr>
          <p:cNvPr id="226" name="Google Shape;226;p25"/>
          <p:cNvPicPr preferRelativeResize="0"/>
          <p:nvPr/>
        </p:nvPicPr>
        <p:blipFill>
          <a:blip r:embed="rId3">
            <a:alphaModFix/>
          </a:blip>
          <a:stretch>
            <a:fillRect/>
          </a:stretch>
        </p:blipFill>
        <p:spPr>
          <a:xfrm>
            <a:off x="565363" y="2995472"/>
            <a:ext cx="6174701" cy="1534039"/>
          </a:xfrm>
          <a:prstGeom prst="rect">
            <a:avLst/>
          </a:prstGeom>
          <a:noFill/>
          <a:ln>
            <a:noFill/>
          </a:ln>
        </p:spPr>
      </p:pic>
      <p:sp>
        <p:nvSpPr>
          <p:cNvPr id="227" name="Google Shape;227;p25"/>
          <p:cNvSpPr txBox="1"/>
          <p:nvPr/>
        </p:nvSpPr>
        <p:spPr>
          <a:xfrm>
            <a:off x="5692600" y="2017050"/>
            <a:ext cx="649800" cy="3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250" dirty="0">
              <a:solidFill>
                <a:schemeClr val="dk2"/>
              </a:solidFill>
              <a:latin typeface="Times New Roman"/>
              <a:ea typeface="Times New Roman"/>
              <a:cs typeface="Times New Roman"/>
              <a:sym typeface="Times New Roman"/>
            </a:endParaRPr>
          </a:p>
        </p:txBody>
      </p:sp>
      <p:sp>
        <p:nvSpPr>
          <p:cNvPr id="228" name="Google Shape;228;p25"/>
          <p:cNvSpPr txBox="1"/>
          <p:nvPr/>
        </p:nvSpPr>
        <p:spPr>
          <a:xfrm>
            <a:off x="819150" y="1518175"/>
            <a:ext cx="7642500" cy="147729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dk2"/>
                </a:solidFill>
                <a:latin typeface="Times New Roman"/>
                <a:ea typeface="Times New Roman"/>
                <a:cs typeface="Times New Roman"/>
                <a:sym typeface="Times New Roman"/>
              </a:rPr>
              <a:t>For the past two years, Right to Counsel has been proven successful for 84 percent of those taken to court for eviction. This is a proven method which is decreasing evictions citywide as awareness of the program grows. </a:t>
            </a:r>
            <a:endParaRPr dirty="0">
              <a:solidFill>
                <a:schemeClr val="dk2"/>
              </a:solidFill>
              <a:latin typeface="Times New Roman"/>
              <a:ea typeface="Times New Roman"/>
              <a:cs typeface="Times New Roman"/>
              <a:sym typeface="Times New Roman"/>
            </a:endParaRPr>
          </a:p>
          <a:p>
            <a:pPr marL="0" lvl="0" indent="0" algn="l" rtl="0">
              <a:spcBef>
                <a:spcPts val="0"/>
              </a:spcBef>
              <a:spcAft>
                <a:spcPts val="0"/>
              </a:spcAft>
              <a:buNone/>
            </a:pPr>
            <a:endParaRPr dirty="0">
              <a:solidFill>
                <a:schemeClr val="dk2"/>
              </a:solidFill>
              <a:latin typeface="Times New Roman"/>
              <a:ea typeface="Times New Roman"/>
              <a:cs typeface="Times New Roman"/>
              <a:sym typeface="Times New Roman"/>
            </a:endParaRPr>
          </a:p>
          <a:p>
            <a:pPr marL="0" lvl="0" indent="0" algn="l" rtl="0">
              <a:spcBef>
                <a:spcPts val="0"/>
              </a:spcBef>
              <a:spcAft>
                <a:spcPts val="0"/>
              </a:spcAft>
              <a:buNone/>
            </a:pPr>
            <a:r>
              <a:rPr lang="en" dirty="0">
                <a:solidFill>
                  <a:schemeClr val="dk2"/>
                </a:solidFill>
                <a:latin typeface="Times New Roman"/>
                <a:ea typeface="Times New Roman"/>
                <a:cs typeface="Times New Roman"/>
                <a:sym typeface="Times New Roman"/>
              </a:rPr>
              <a:t>The city has realized it is often cheaper and more effective to provide legal counsel than put a family in a shelter.</a:t>
            </a:r>
            <a:endParaRPr dirty="0">
              <a:solidFill>
                <a:schemeClr val="dk2"/>
              </a:solidFill>
              <a:latin typeface="Times New Roman"/>
              <a:ea typeface="Times New Roman"/>
              <a:cs typeface="Times New Roman"/>
              <a:sym typeface="Times New Roman"/>
            </a:endParaRPr>
          </a:p>
        </p:txBody>
      </p:sp>
      <p:sp>
        <p:nvSpPr>
          <p:cNvPr id="229" name="Google Shape;229;p25"/>
          <p:cNvSpPr txBox="1">
            <a:spLocks noGrp="1"/>
          </p:cNvSpPr>
          <p:nvPr>
            <p:ph type="subTitle" idx="4294967295"/>
          </p:nvPr>
        </p:nvSpPr>
        <p:spPr>
          <a:xfrm>
            <a:off x="7943500" y="4471175"/>
            <a:ext cx="1122000" cy="5292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1200"/>
              </a:spcAft>
              <a:buNone/>
            </a:pPr>
            <a:r>
              <a:rPr lang="en" dirty="0">
                <a:solidFill>
                  <a:srgbClr val="000000"/>
                </a:solidFill>
                <a:latin typeface="Oswald"/>
                <a:ea typeface="Oswald"/>
                <a:cs typeface="Oswald"/>
                <a:sym typeface="Oswald"/>
              </a:rPr>
              <a:t>Black Mind</a:t>
            </a:r>
            <a:endParaRPr dirty="0">
              <a:solidFill>
                <a:srgbClr val="000000"/>
              </a:solidFill>
              <a:latin typeface="Oswald"/>
              <a:ea typeface="Oswald"/>
              <a:cs typeface="Oswald"/>
              <a:sym typeface="Oswa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6"/>
          <p:cNvSpPr txBox="1">
            <a:spLocks noGrp="1"/>
          </p:cNvSpPr>
          <p:nvPr>
            <p:ph type="title"/>
          </p:nvPr>
        </p:nvSpPr>
        <p:spPr>
          <a:xfrm>
            <a:off x="750800" y="45337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Implementation in BTD</a:t>
            </a:r>
            <a:endParaRPr dirty="0"/>
          </a:p>
        </p:txBody>
      </p:sp>
      <p:sp>
        <p:nvSpPr>
          <p:cNvPr id="235" name="Google Shape;235;p26"/>
          <p:cNvSpPr txBox="1">
            <a:spLocks noGrp="1"/>
          </p:cNvSpPr>
          <p:nvPr>
            <p:ph type="body" idx="1"/>
          </p:nvPr>
        </p:nvSpPr>
        <p:spPr>
          <a:xfrm>
            <a:off x="750800" y="1520075"/>
            <a:ext cx="3741600" cy="15180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250" dirty="0">
                <a:latin typeface="Times New Roman"/>
                <a:ea typeface="Times New Roman"/>
                <a:cs typeface="Times New Roman"/>
                <a:sym typeface="Times New Roman"/>
              </a:rPr>
              <a:t>The BTD will disproportionately benefit from the RTC zone expansion. This is because RTC will soon expand to moderate-income neighborhood, as well. Therefore, once full implementation of RTC is done in 2022, the lowering of evictions in the BTD should be drastic This provides an opportunity for sustainable, non-displacing transit-oriented development such as the Utica Avenue Subway.</a:t>
            </a:r>
            <a:endParaRPr sz="1250" dirty="0"/>
          </a:p>
        </p:txBody>
      </p:sp>
      <p:pic>
        <p:nvPicPr>
          <p:cNvPr id="236" name="Google Shape;236;p26"/>
          <p:cNvPicPr preferRelativeResize="0"/>
          <p:nvPr/>
        </p:nvPicPr>
        <p:blipFill>
          <a:blip r:embed="rId3">
            <a:alphaModFix/>
          </a:blip>
          <a:stretch>
            <a:fillRect/>
          </a:stretch>
        </p:blipFill>
        <p:spPr>
          <a:xfrm>
            <a:off x="750838" y="3503650"/>
            <a:ext cx="3741526" cy="1186125"/>
          </a:xfrm>
          <a:prstGeom prst="rect">
            <a:avLst/>
          </a:prstGeom>
          <a:noFill/>
          <a:ln>
            <a:noFill/>
          </a:ln>
        </p:spPr>
      </p:pic>
      <p:pic>
        <p:nvPicPr>
          <p:cNvPr id="237" name="Google Shape;237;p26"/>
          <p:cNvPicPr preferRelativeResize="0"/>
          <p:nvPr/>
        </p:nvPicPr>
        <p:blipFill>
          <a:blip r:embed="rId4">
            <a:alphaModFix/>
          </a:blip>
          <a:stretch>
            <a:fillRect/>
          </a:stretch>
        </p:blipFill>
        <p:spPr>
          <a:xfrm>
            <a:off x="4623346" y="1285950"/>
            <a:ext cx="4106024" cy="3152776"/>
          </a:xfrm>
          <a:prstGeom prst="rect">
            <a:avLst/>
          </a:prstGeom>
          <a:noFill/>
          <a:ln>
            <a:noFill/>
          </a:ln>
        </p:spPr>
      </p:pic>
      <p:sp>
        <p:nvSpPr>
          <p:cNvPr id="238" name="Google Shape;238;p26"/>
          <p:cNvSpPr txBox="1">
            <a:spLocks noGrp="1"/>
          </p:cNvSpPr>
          <p:nvPr>
            <p:ph type="subTitle" idx="4294967295"/>
          </p:nvPr>
        </p:nvSpPr>
        <p:spPr>
          <a:xfrm>
            <a:off x="7943500" y="4471175"/>
            <a:ext cx="1122000" cy="5292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1200"/>
              </a:spcAft>
              <a:buNone/>
            </a:pPr>
            <a:r>
              <a:rPr lang="en" dirty="0">
                <a:solidFill>
                  <a:srgbClr val="000000"/>
                </a:solidFill>
                <a:latin typeface="Oswald"/>
                <a:ea typeface="Oswald"/>
                <a:cs typeface="Oswald"/>
                <a:sym typeface="Oswald"/>
              </a:rPr>
              <a:t>Black Mind</a:t>
            </a:r>
            <a:endParaRPr dirty="0">
              <a:solidFill>
                <a:srgbClr val="000000"/>
              </a:solidFill>
              <a:latin typeface="Oswald"/>
              <a:ea typeface="Oswald"/>
              <a:cs typeface="Oswald"/>
              <a:sym typeface="Oswa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7"/>
          <p:cNvSpPr txBox="1">
            <a:spLocks noGrp="1"/>
          </p:cNvSpPr>
          <p:nvPr>
            <p:ph type="title"/>
          </p:nvPr>
        </p:nvSpPr>
        <p:spPr>
          <a:xfrm>
            <a:off x="565653" y="45815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Conclusion</a:t>
            </a:r>
            <a:endParaRPr dirty="0"/>
          </a:p>
        </p:txBody>
      </p:sp>
      <p:sp>
        <p:nvSpPr>
          <p:cNvPr id="244" name="Google Shape;244;p27"/>
          <p:cNvSpPr txBox="1">
            <a:spLocks noGrp="1"/>
          </p:cNvSpPr>
          <p:nvPr>
            <p:ph type="body" idx="1"/>
          </p:nvPr>
        </p:nvSpPr>
        <p:spPr>
          <a:xfrm>
            <a:off x="358325" y="1063625"/>
            <a:ext cx="4879200" cy="276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latin typeface="Times New Roman"/>
                <a:ea typeface="Times New Roman"/>
                <a:cs typeface="Times New Roman"/>
                <a:sym typeface="Times New Roman"/>
              </a:rPr>
              <a:t>This project has been ignored for over 100 years by the MTA. There are valid concerns of gentrification from the community. However, the right to counsel initiatives show a rare opportunity for transit-oriented development with sufficient safeguards in place to stop high displacement. The current political climate and push for infrastructure provides a window of opportunity to expand service to majority-minority communities citywide.</a:t>
            </a:r>
            <a:endParaRPr sz="1200" dirty="0">
              <a:latin typeface="Times New Roman"/>
              <a:ea typeface="Times New Roman"/>
              <a:cs typeface="Times New Roman"/>
              <a:sym typeface="Times New Roman"/>
            </a:endParaRPr>
          </a:p>
          <a:p>
            <a:pPr marL="0" lvl="0" indent="0" algn="l" rtl="0">
              <a:spcBef>
                <a:spcPts val="1200"/>
              </a:spcBef>
              <a:spcAft>
                <a:spcPts val="0"/>
              </a:spcAft>
              <a:buNone/>
            </a:pPr>
            <a:r>
              <a:rPr lang="en" sz="1200" dirty="0">
                <a:latin typeface="Times New Roman"/>
                <a:ea typeface="Times New Roman"/>
                <a:cs typeface="Times New Roman"/>
                <a:sym typeface="Times New Roman"/>
              </a:rPr>
              <a:t>Therefore, we propose the development of advocacy through testimonials, videos, pictures, flyer, and meetings with local politicians to put this issue on the radar of NYC officials and communities. Specifically, the $10M allocated for studying the extension since 2015 must finally be used and completed with social, economic, and environmental aspects considered (both formally and informally recognized).</a:t>
            </a:r>
            <a:endParaRPr sz="1200" dirty="0">
              <a:latin typeface="Times New Roman"/>
              <a:ea typeface="Times New Roman"/>
              <a:cs typeface="Times New Roman"/>
              <a:sym typeface="Times New Roman"/>
            </a:endParaRPr>
          </a:p>
          <a:p>
            <a:pPr marL="0" lvl="0" indent="0" algn="l" rtl="0">
              <a:spcBef>
                <a:spcPts val="1200"/>
              </a:spcBef>
              <a:spcAft>
                <a:spcPts val="1200"/>
              </a:spcAft>
              <a:buNone/>
            </a:pPr>
            <a:r>
              <a:rPr lang="en" sz="1200" dirty="0">
                <a:latin typeface="Times New Roman"/>
                <a:ea typeface="Times New Roman"/>
                <a:cs typeface="Times New Roman"/>
                <a:sym typeface="Times New Roman"/>
              </a:rPr>
              <a:t>The message must be clear that sustainable and economically beneficial development is possible and we can no longer ignore issues of equity in the allocation of transit resources.</a:t>
            </a:r>
            <a:endParaRPr sz="1200" dirty="0">
              <a:latin typeface="Times New Roman"/>
              <a:ea typeface="Times New Roman"/>
              <a:cs typeface="Times New Roman"/>
              <a:sym typeface="Times New Roman"/>
            </a:endParaRPr>
          </a:p>
        </p:txBody>
      </p:sp>
      <p:pic>
        <p:nvPicPr>
          <p:cNvPr id="245" name="Google Shape;245;p27"/>
          <p:cNvPicPr preferRelativeResize="0"/>
          <p:nvPr/>
        </p:nvPicPr>
        <p:blipFill>
          <a:blip r:embed="rId3">
            <a:alphaModFix/>
          </a:blip>
          <a:stretch>
            <a:fillRect/>
          </a:stretch>
        </p:blipFill>
        <p:spPr>
          <a:xfrm>
            <a:off x="5187750" y="1499325"/>
            <a:ext cx="3613550" cy="2325800"/>
          </a:xfrm>
          <a:prstGeom prst="rect">
            <a:avLst/>
          </a:prstGeom>
          <a:noFill/>
          <a:ln>
            <a:noFill/>
          </a:ln>
        </p:spPr>
      </p:pic>
      <p:sp>
        <p:nvSpPr>
          <p:cNvPr id="246" name="Google Shape;246;p27"/>
          <p:cNvSpPr txBox="1"/>
          <p:nvPr/>
        </p:nvSpPr>
        <p:spPr>
          <a:xfrm>
            <a:off x="5237525" y="3911700"/>
            <a:ext cx="3498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Calibri"/>
                <a:ea typeface="Calibri"/>
                <a:cs typeface="Calibri"/>
                <a:sym typeface="Calibri"/>
              </a:rPr>
              <a:t>Plans for Utica Avenue Subway (Circa 1920)</a:t>
            </a:r>
            <a:endParaRPr dirty="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Site Background</a:t>
            </a:r>
            <a:endParaRPr dirty="0"/>
          </a:p>
        </p:txBody>
      </p:sp>
      <p:sp>
        <p:nvSpPr>
          <p:cNvPr id="136" name="Google Shape;136;p14"/>
          <p:cNvSpPr txBox="1">
            <a:spLocks noGrp="1"/>
          </p:cNvSpPr>
          <p:nvPr>
            <p:ph type="body" idx="1"/>
          </p:nvPr>
        </p:nvSpPr>
        <p:spPr>
          <a:xfrm>
            <a:off x="337300" y="1464050"/>
            <a:ext cx="6072600" cy="2448000"/>
          </a:xfrm>
          <a:prstGeom prst="rect">
            <a:avLst/>
          </a:prstGeom>
        </p:spPr>
        <p:txBody>
          <a:bodyPr spcFirstLastPara="1" wrap="square" lIns="91425" tIns="91425" rIns="91425" bIns="91425" anchor="t" anchorCtr="0">
            <a:normAutofit fontScale="92500"/>
          </a:bodyPr>
          <a:lstStyle/>
          <a:p>
            <a:pPr marL="0" lvl="0" indent="457200" algn="l" rtl="0">
              <a:lnSpc>
                <a:spcPct val="200000"/>
              </a:lnSpc>
              <a:spcBef>
                <a:spcPts val="0"/>
              </a:spcBef>
              <a:spcAft>
                <a:spcPts val="0"/>
              </a:spcAft>
              <a:buNone/>
            </a:pPr>
            <a:r>
              <a:rPr lang="en" sz="1400" dirty="0">
                <a:latin typeface="Times New Roman"/>
                <a:ea typeface="Times New Roman"/>
                <a:cs typeface="Times New Roman"/>
                <a:sym typeface="Times New Roman"/>
              </a:rPr>
              <a:t>Utica Avenue is a major avenue which runs north-south through Brooklyn, New York. This avenue currently runs primarily through the neighborhoods of Flatlands, East Flatbush and Crown Heights. According to the MTA, this corridor is one of the busiest in Brooklyn and carries around 44,000 people daily. This number does not include the informal methods of transportation used along the corridor.</a:t>
            </a:r>
            <a:endParaRPr sz="1400" dirty="0">
              <a:latin typeface="Times New Roman"/>
              <a:ea typeface="Times New Roman"/>
              <a:cs typeface="Times New Roman"/>
              <a:sym typeface="Times New Roman"/>
            </a:endParaRPr>
          </a:p>
          <a:p>
            <a:pPr marL="0" lvl="0" indent="0" algn="l" rtl="0">
              <a:spcBef>
                <a:spcPts val="0"/>
              </a:spcBef>
              <a:spcAft>
                <a:spcPts val="1200"/>
              </a:spcAft>
              <a:buNone/>
            </a:pPr>
            <a:endParaRPr dirty="0"/>
          </a:p>
        </p:txBody>
      </p:sp>
      <p:pic>
        <p:nvPicPr>
          <p:cNvPr id="137" name="Google Shape;137;p14"/>
          <p:cNvPicPr preferRelativeResize="0"/>
          <p:nvPr/>
        </p:nvPicPr>
        <p:blipFill>
          <a:blip r:embed="rId3">
            <a:alphaModFix/>
          </a:blip>
          <a:stretch>
            <a:fillRect/>
          </a:stretch>
        </p:blipFill>
        <p:spPr>
          <a:xfrm>
            <a:off x="6733850" y="708387"/>
            <a:ext cx="1591000" cy="3726725"/>
          </a:xfrm>
          <a:prstGeom prst="rect">
            <a:avLst/>
          </a:prstGeom>
          <a:noFill/>
          <a:ln>
            <a:noFill/>
          </a:ln>
        </p:spPr>
      </p:pic>
      <p:sp>
        <p:nvSpPr>
          <p:cNvPr id="138" name="Google Shape;138;p14"/>
          <p:cNvSpPr txBox="1">
            <a:spLocks noGrp="1"/>
          </p:cNvSpPr>
          <p:nvPr>
            <p:ph type="subTitle" idx="4294967295"/>
          </p:nvPr>
        </p:nvSpPr>
        <p:spPr>
          <a:xfrm>
            <a:off x="7943500" y="4471175"/>
            <a:ext cx="1122000" cy="5292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1200"/>
              </a:spcAft>
              <a:buNone/>
            </a:pPr>
            <a:r>
              <a:rPr lang="en" dirty="0">
                <a:solidFill>
                  <a:srgbClr val="000000"/>
                </a:solidFill>
                <a:latin typeface="Oswald"/>
                <a:ea typeface="Oswald"/>
                <a:cs typeface="Oswald"/>
                <a:sym typeface="Oswald"/>
              </a:rPr>
              <a:t>Black Mind</a:t>
            </a:r>
            <a:endParaRPr dirty="0">
              <a:solidFill>
                <a:srgbClr val="000000"/>
              </a:solidFill>
              <a:latin typeface="Oswald"/>
              <a:ea typeface="Oswald"/>
              <a:cs typeface="Oswald"/>
              <a:sym typeface="Oswa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Formal Options</a:t>
            </a:r>
            <a:endParaRPr dirty="0"/>
          </a:p>
        </p:txBody>
      </p:sp>
      <p:sp>
        <p:nvSpPr>
          <p:cNvPr id="144" name="Google Shape;144;p15"/>
          <p:cNvSpPr txBox="1">
            <a:spLocks noGrp="1"/>
          </p:cNvSpPr>
          <p:nvPr>
            <p:ph type="body" idx="1"/>
          </p:nvPr>
        </p:nvSpPr>
        <p:spPr>
          <a:xfrm>
            <a:off x="819150" y="1520575"/>
            <a:ext cx="7505700" cy="2448000"/>
          </a:xfrm>
          <a:prstGeom prst="rect">
            <a:avLst/>
          </a:prstGeom>
        </p:spPr>
        <p:txBody>
          <a:bodyPr spcFirstLastPara="1" wrap="square" lIns="91425" tIns="91425" rIns="91425" bIns="91425" anchor="t" anchorCtr="0">
            <a:normAutofit fontScale="92500" lnSpcReduction="10000"/>
          </a:bodyPr>
          <a:lstStyle/>
          <a:p>
            <a:pPr marL="0" lvl="0" indent="0" algn="l" rtl="0">
              <a:lnSpc>
                <a:spcPct val="200000"/>
              </a:lnSpc>
              <a:spcBef>
                <a:spcPts val="0"/>
              </a:spcBef>
              <a:spcAft>
                <a:spcPts val="0"/>
              </a:spcAft>
              <a:buNone/>
            </a:pPr>
            <a:r>
              <a:rPr lang="en" sz="1400" dirty="0">
                <a:latin typeface="Times New Roman"/>
                <a:cs typeface="Times New Roman"/>
                <a:sym typeface="Times New Roman"/>
              </a:rPr>
              <a:t>     The B46 bus runs primarily on Utica Avenue servicing much of the corridor north of Kings Plaza (a major shopping center in South Brooklyn). </a:t>
            </a:r>
            <a:endParaRPr sz="1400" dirty="0">
              <a:latin typeface="Times New Roman"/>
              <a:cs typeface="Times New Roman"/>
              <a:sym typeface="Times New Roman"/>
            </a:endParaRPr>
          </a:p>
          <a:p>
            <a:pPr marL="0" lvl="0" indent="0" algn="l" rtl="0">
              <a:lnSpc>
                <a:spcPct val="200000"/>
              </a:lnSpc>
              <a:spcBef>
                <a:spcPts val="0"/>
              </a:spcBef>
              <a:spcAft>
                <a:spcPts val="0"/>
              </a:spcAft>
              <a:buNone/>
            </a:pPr>
            <a:r>
              <a:rPr lang="en" sz="1400" dirty="0">
                <a:latin typeface="Times New Roman"/>
                <a:cs typeface="Times New Roman"/>
                <a:sym typeface="Times New Roman"/>
              </a:rPr>
              <a:t>     However, due to high use, the SBS B46 bus route was recently added to increase efficiency along the route.  This proved minimally effective in decreasing travel times for riders according to the Comptroller’s report. The report titled “The Other Transit Crisis: How to Improve the NYC Bus System” said improvements have only been logged at 1 mile per hour faster.</a:t>
            </a:r>
            <a:endParaRPr sz="1400" dirty="0">
              <a:latin typeface="Times New Roman"/>
              <a:cs typeface="Times New Roman"/>
            </a:endParaRPr>
          </a:p>
        </p:txBody>
      </p:sp>
      <p:sp>
        <p:nvSpPr>
          <p:cNvPr id="145" name="Google Shape;145;p15"/>
          <p:cNvSpPr txBox="1">
            <a:spLocks noGrp="1"/>
          </p:cNvSpPr>
          <p:nvPr>
            <p:ph type="subTitle" idx="4294967295"/>
          </p:nvPr>
        </p:nvSpPr>
        <p:spPr>
          <a:xfrm>
            <a:off x="7943500" y="4471175"/>
            <a:ext cx="1122000" cy="5292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1200"/>
              </a:spcAft>
              <a:buNone/>
            </a:pPr>
            <a:r>
              <a:rPr lang="en" dirty="0">
                <a:solidFill>
                  <a:srgbClr val="000000"/>
                </a:solidFill>
                <a:latin typeface="Oswald"/>
                <a:ea typeface="Oswald"/>
                <a:cs typeface="Oswald"/>
                <a:sym typeface="Oswald"/>
              </a:rPr>
              <a:t>Black Mind</a:t>
            </a:r>
            <a:endParaRPr dirty="0">
              <a:solidFill>
                <a:srgbClr val="000000"/>
              </a:solidFill>
              <a:latin typeface="Oswald"/>
              <a:ea typeface="Oswald"/>
              <a:cs typeface="Oswald"/>
              <a:sym typeface="Oswa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6"/>
          <p:cNvSpPr txBox="1">
            <a:spLocks noGrp="1"/>
          </p:cNvSpPr>
          <p:nvPr>
            <p:ph type="title"/>
          </p:nvPr>
        </p:nvSpPr>
        <p:spPr>
          <a:xfrm>
            <a:off x="819150" y="49822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Informal Transportation</a:t>
            </a:r>
            <a:endParaRPr dirty="0"/>
          </a:p>
        </p:txBody>
      </p:sp>
      <p:sp>
        <p:nvSpPr>
          <p:cNvPr id="151" name="Google Shape;151;p16"/>
          <p:cNvSpPr txBox="1">
            <a:spLocks noGrp="1"/>
          </p:cNvSpPr>
          <p:nvPr>
            <p:ph type="body" idx="1"/>
          </p:nvPr>
        </p:nvSpPr>
        <p:spPr>
          <a:xfrm>
            <a:off x="774325" y="1284750"/>
            <a:ext cx="7505700" cy="2448000"/>
          </a:xfrm>
          <a:prstGeom prst="rect">
            <a:avLst/>
          </a:prstGeom>
        </p:spPr>
        <p:txBody>
          <a:bodyPr spcFirstLastPara="1" wrap="square" lIns="91425" tIns="91425" rIns="91425" bIns="91425" anchor="t" anchorCtr="0">
            <a:normAutofit/>
          </a:bodyPr>
          <a:lstStyle/>
          <a:p>
            <a:pPr marL="0" lvl="0" indent="0" algn="l" rtl="0">
              <a:lnSpc>
                <a:spcPct val="200000"/>
              </a:lnSpc>
              <a:spcBef>
                <a:spcPts val="0"/>
              </a:spcBef>
              <a:spcAft>
                <a:spcPts val="0"/>
              </a:spcAft>
              <a:buNone/>
            </a:pPr>
            <a:r>
              <a:rPr lang="en" sz="1200" dirty="0">
                <a:solidFill>
                  <a:srgbClr val="000000"/>
                </a:solidFill>
                <a:latin typeface="Times New Roman"/>
                <a:ea typeface="Times New Roman"/>
                <a:cs typeface="Times New Roman"/>
                <a:sym typeface="Times New Roman"/>
              </a:rPr>
              <a:t>     </a:t>
            </a:r>
            <a:r>
              <a:rPr lang="en" sz="1400" dirty="0">
                <a:latin typeface="Times New Roman"/>
                <a:ea typeface="Times New Roman"/>
                <a:cs typeface="Times New Roman"/>
                <a:sym typeface="Times New Roman"/>
              </a:rPr>
              <a:t>“Dollar vans” are commuter vans which run north-south along the Utica Ave corridor.  They are understudied but are expected to have much faster travel times.</a:t>
            </a:r>
            <a:endParaRPr sz="1400" dirty="0">
              <a:latin typeface="Times New Roman"/>
              <a:ea typeface="Times New Roman"/>
              <a:cs typeface="Times New Roman"/>
              <a:sym typeface="Times New Roman"/>
            </a:endParaRPr>
          </a:p>
          <a:p>
            <a:pPr marL="0" lvl="0" indent="0" rtl="0">
              <a:lnSpc>
                <a:spcPct val="200000"/>
              </a:lnSpc>
              <a:spcBef>
                <a:spcPts val="0"/>
              </a:spcBef>
              <a:spcAft>
                <a:spcPts val="0"/>
              </a:spcAft>
              <a:buNone/>
            </a:pPr>
            <a:r>
              <a:rPr lang="en" sz="1400" dirty="0">
                <a:latin typeface="Times New Roman"/>
                <a:ea typeface="Times New Roman"/>
                <a:cs typeface="Times New Roman"/>
                <a:sym typeface="Times New Roman"/>
              </a:rPr>
              <a:t>      Charging $2 (as of 2020) per ride, this service has filled the gap of the MTA, yet was extensively criminalized for years. Despite this, during the pandemic, dollar vans have been recommended by the State as an alternative to formal modes of transportation.</a:t>
            </a:r>
            <a:endParaRPr sz="1400" dirty="0">
              <a:latin typeface="Times New Roman"/>
              <a:ea typeface="Times New Roman"/>
              <a:cs typeface="Times New Roman"/>
              <a:sym typeface="Times New Roman"/>
            </a:endParaRPr>
          </a:p>
        </p:txBody>
      </p:sp>
      <p:sp>
        <p:nvSpPr>
          <p:cNvPr id="152" name="Google Shape;152;p16"/>
          <p:cNvSpPr txBox="1">
            <a:spLocks noGrp="1"/>
          </p:cNvSpPr>
          <p:nvPr>
            <p:ph type="subTitle" idx="4294967295"/>
          </p:nvPr>
        </p:nvSpPr>
        <p:spPr>
          <a:xfrm>
            <a:off x="7943500" y="4471175"/>
            <a:ext cx="1122000" cy="5292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1200"/>
              </a:spcAft>
              <a:buNone/>
            </a:pPr>
            <a:r>
              <a:rPr lang="en" dirty="0">
                <a:solidFill>
                  <a:srgbClr val="000000"/>
                </a:solidFill>
                <a:latin typeface="Oswald"/>
                <a:ea typeface="Oswald"/>
                <a:cs typeface="Oswald"/>
                <a:sym typeface="Oswald"/>
              </a:rPr>
              <a:t>Black Mind</a:t>
            </a:r>
            <a:endParaRPr dirty="0">
              <a:solidFill>
                <a:srgbClr val="000000"/>
              </a:solidFill>
              <a:latin typeface="Oswald"/>
              <a:ea typeface="Oswald"/>
              <a:cs typeface="Oswald"/>
              <a:sym typeface="Oswa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7"/>
          <p:cNvSpPr txBox="1">
            <a:spLocks noGrp="1"/>
          </p:cNvSpPr>
          <p:nvPr>
            <p:ph type="title"/>
          </p:nvPr>
        </p:nvSpPr>
        <p:spPr>
          <a:xfrm>
            <a:off x="139035" y="403575"/>
            <a:ext cx="7505700" cy="954600"/>
          </a:xfrm>
          <a:prstGeom prst="rect">
            <a:avLst/>
          </a:prstGeom>
        </p:spPr>
        <p:txBody>
          <a:bodyPr spcFirstLastPara="1" wrap="square" lIns="91425" tIns="91425" rIns="91425" bIns="91425" anchor="t" anchorCtr="0">
            <a:normAutofit fontScale="90000"/>
          </a:bodyPr>
          <a:lstStyle/>
          <a:p>
            <a:pPr marL="0" lvl="0" indent="457200" algn="l" rtl="0">
              <a:lnSpc>
                <a:spcPct val="200000"/>
              </a:lnSpc>
              <a:spcBef>
                <a:spcPts val="0"/>
              </a:spcBef>
              <a:spcAft>
                <a:spcPts val="0"/>
              </a:spcAft>
              <a:buNone/>
            </a:pPr>
            <a:r>
              <a:rPr lang="en" dirty="0"/>
              <a:t>Brooklyn Transit Desert (BTD)</a:t>
            </a:r>
            <a:endParaRPr dirty="0"/>
          </a:p>
        </p:txBody>
      </p:sp>
      <p:sp>
        <p:nvSpPr>
          <p:cNvPr id="158" name="Google Shape;158;p17"/>
          <p:cNvSpPr txBox="1">
            <a:spLocks noGrp="1"/>
          </p:cNvSpPr>
          <p:nvPr>
            <p:ph type="body" idx="1"/>
          </p:nvPr>
        </p:nvSpPr>
        <p:spPr>
          <a:xfrm>
            <a:off x="606250" y="1358175"/>
            <a:ext cx="5568300" cy="2900100"/>
          </a:xfrm>
          <a:prstGeom prst="rect">
            <a:avLst/>
          </a:prstGeom>
        </p:spPr>
        <p:txBody>
          <a:bodyPr spcFirstLastPara="1" wrap="square" lIns="91425" tIns="91425" rIns="91425" bIns="91425" anchor="t" anchorCtr="0">
            <a:normAutofit fontScale="92500" lnSpcReduction="10000"/>
          </a:bodyPr>
          <a:lstStyle/>
          <a:p>
            <a:pPr marL="0" lvl="0" indent="457200" algn="l" rtl="0">
              <a:lnSpc>
                <a:spcPct val="200000"/>
              </a:lnSpc>
              <a:spcBef>
                <a:spcPts val="0"/>
              </a:spcBef>
              <a:spcAft>
                <a:spcPts val="0"/>
              </a:spcAft>
              <a:buNone/>
            </a:pPr>
            <a:r>
              <a:rPr lang="en" sz="1400" dirty="0">
                <a:latin typeface="Times New Roman"/>
                <a:ea typeface="Times New Roman"/>
                <a:cs typeface="Times New Roman"/>
                <a:sym typeface="Times New Roman"/>
              </a:rPr>
              <a:t>The Brooklyn Subway Desert is a term which refers to the sections of outer Brooklyn which, though within NYC jurisdiction, do not equally benefit from the NYC subway system.</a:t>
            </a:r>
          </a:p>
          <a:p>
            <a:pPr marL="0" lvl="0" indent="457200" algn="l" rtl="0">
              <a:lnSpc>
                <a:spcPct val="200000"/>
              </a:lnSpc>
              <a:spcBef>
                <a:spcPts val="0"/>
              </a:spcBef>
              <a:spcAft>
                <a:spcPts val="0"/>
              </a:spcAft>
              <a:buNone/>
            </a:pPr>
            <a:r>
              <a:rPr lang="en" sz="1400" dirty="0">
                <a:latin typeface="Times New Roman"/>
                <a:ea typeface="Times New Roman"/>
                <a:cs typeface="Times New Roman"/>
                <a:sym typeface="Times New Roman"/>
              </a:rPr>
              <a:t>The BTD starts at the Eastern Parkway station. It extends throughout Southeast Brooklyn. As a result, neighborhoods in this majority-black neighborhood are forced to spend increased money on transportation through purchasing cars.</a:t>
            </a:r>
            <a:endParaRPr sz="1200" dirty="0">
              <a:solidFill>
                <a:srgbClr val="000000"/>
              </a:solidFill>
              <a:latin typeface="Times New Roman"/>
              <a:ea typeface="Times New Roman"/>
              <a:cs typeface="Times New Roman"/>
              <a:sym typeface="Times New Roman"/>
            </a:endParaRPr>
          </a:p>
        </p:txBody>
      </p:sp>
      <p:pic>
        <p:nvPicPr>
          <p:cNvPr id="159" name="Google Shape;159;p17"/>
          <p:cNvPicPr preferRelativeResize="0"/>
          <p:nvPr/>
        </p:nvPicPr>
        <p:blipFill>
          <a:blip r:embed="rId3">
            <a:alphaModFix/>
          </a:blip>
          <a:stretch>
            <a:fillRect/>
          </a:stretch>
        </p:blipFill>
        <p:spPr>
          <a:xfrm>
            <a:off x="6351558" y="1040075"/>
            <a:ext cx="2394380" cy="2448000"/>
          </a:xfrm>
          <a:prstGeom prst="rect">
            <a:avLst/>
          </a:prstGeom>
          <a:noFill/>
          <a:ln>
            <a:noFill/>
          </a:ln>
        </p:spPr>
      </p:pic>
      <p:sp>
        <p:nvSpPr>
          <p:cNvPr id="160" name="Google Shape;160;p17"/>
          <p:cNvSpPr txBox="1">
            <a:spLocks noGrp="1"/>
          </p:cNvSpPr>
          <p:nvPr>
            <p:ph type="subTitle" idx="4294967295"/>
          </p:nvPr>
        </p:nvSpPr>
        <p:spPr>
          <a:xfrm>
            <a:off x="7943500" y="4471175"/>
            <a:ext cx="1122000" cy="5292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1200"/>
              </a:spcAft>
              <a:buNone/>
            </a:pPr>
            <a:r>
              <a:rPr lang="en" dirty="0">
                <a:solidFill>
                  <a:srgbClr val="000000"/>
                </a:solidFill>
                <a:latin typeface="Oswald"/>
                <a:ea typeface="Oswald"/>
                <a:cs typeface="Oswald"/>
                <a:sym typeface="Oswald"/>
              </a:rPr>
              <a:t>Black Mind</a:t>
            </a:r>
            <a:endParaRPr dirty="0">
              <a:solidFill>
                <a:srgbClr val="000000"/>
              </a:solidFill>
              <a:latin typeface="Oswald"/>
              <a:ea typeface="Oswald"/>
              <a:cs typeface="Oswald"/>
              <a:sym typeface="Oswald"/>
            </a:endParaRPr>
          </a:p>
        </p:txBody>
      </p:sp>
      <p:sp>
        <p:nvSpPr>
          <p:cNvPr id="161" name="Google Shape;161;p17"/>
          <p:cNvSpPr txBox="1"/>
          <p:nvPr/>
        </p:nvSpPr>
        <p:spPr>
          <a:xfrm>
            <a:off x="6391750" y="3488075"/>
            <a:ext cx="21720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Calibri"/>
                <a:ea typeface="Calibri"/>
                <a:cs typeface="Calibri"/>
                <a:sym typeface="Calibri"/>
              </a:rPr>
              <a:t>Map of Current Subway Network with</a:t>
            </a:r>
            <a:endParaRPr dirty="0">
              <a:latin typeface="Calibri"/>
              <a:ea typeface="Calibri"/>
              <a:cs typeface="Calibri"/>
              <a:sym typeface="Calibri"/>
            </a:endParaRPr>
          </a:p>
          <a:p>
            <a:pPr marL="0" lvl="0" indent="0" algn="l" rtl="0">
              <a:spcBef>
                <a:spcPts val="0"/>
              </a:spcBef>
              <a:spcAft>
                <a:spcPts val="0"/>
              </a:spcAft>
              <a:buNone/>
            </a:pPr>
            <a:r>
              <a:rPr lang="en" dirty="0">
                <a:latin typeface="Calibri"/>
                <a:ea typeface="Calibri"/>
                <a:cs typeface="Calibri"/>
                <a:sym typeface="Calibri"/>
              </a:rPr>
              <a:t>neighborhoods located in the SE excluded from service</a:t>
            </a:r>
            <a:endParaRPr dirty="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8"/>
          <p:cNvSpPr txBox="1">
            <a:spLocks noGrp="1"/>
          </p:cNvSpPr>
          <p:nvPr>
            <p:ph type="title"/>
          </p:nvPr>
        </p:nvSpPr>
        <p:spPr>
          <a:xfrm>
            <a:off x="763125" y="6103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Car-free Travel</a:t>
            </a:r>
            <a:endParaRPr dirty="0"/>
          </a:p>
        </p:txBody>
      </p:sp>
      <p:sp>
        <p:nvSpPr>
          <p:cNvPr id="167" name="Google Shape;167;p18"/>
          <p:cNvSpPr txBox="1">
            <a:spLocks noGrp="1"/>
          </p:cNvSpPr>
          <p:nvPr>
            <p:ph type="body" idx="1"/>
          </p:nvPr>
        </p:nvSpPr>
        <p:spPr>
          <a:xfrm>
            <a:off x="707075" y="1347750"/>
            <a:ext cx="4346700" cy="300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latin typeface="Times New Roman"/>
                <a:ea typeface="Times New Roman"/>
                <a:cs typeface="Times New Roman"/>
                <a:sym typeface="Times New Roman"/>
              </a:rPr>
              <a:t>Comparing the BTD to the map of car-free commutes by sub-boroughs shows that transit deserts rely more on cars. In fact, the regions nearest to transportation (East Flatbush),  have higher rates of car-free commute. This suggests the entire area is being funneled towards the 2 &amp; 5 Nostrand Line. </a:t>
            </a:r>
            <a:endParaRPr sz="1400" dirty="0">
              <a:latin typeface="Times New Roman"/>
              <a:ea typeface="Times New Roman"/>
              <a:cs typeface="Times New Roman"/>
              <a:sym typeface="Times New Roman"/>
            </a:endParaRPr>
          </a:p>
          <a:p>
            <a:pPr marL="0" lvl="0" indent="0" algn="l" rtl="0">
              <a:spcBef>
                <a:spcPts val="1200"/>
              </a:spcBef>
              <a:spcAft>
                <a:spcPts val="1200"/>
              </a:spcAft>
              <a:buNone/>
            </a:pPr>
            <a:r>
              <a:rPr lang="en" sz="1400" dirty="0">
                <a:latin typeface="Times New Roman"/>
                <a:ea typeface="Times New Roman"/>
                <a:cs typeface="Times New Roman"/>
                <a:sym typeface="Times New Roman"/>
              </a:rPr>
              <a:t>Therefore, the introduction of a Utica Avenue line would decrease Nostrand Line traffic by providing the region with an alternative. Additionally, induced demand should allow car-free travel to become more of an option for many residents.</a:t>
            </a:r>
            <a:endParaRPr sz="1400" dirty="0">
              <a:latin typeface="Times New Roman"/>
              <a:ea typeface="Times New Roman"/>
              <a:cs typeface="Times New Roman"/>
              <a:sym typeface="Times New Roman"/>
            </a:endParaRPr>
          </a:p>
        </p:txBody>
      </p:sp>
      <p:pic>
        <p:nvPicPr>
          <p:cNvPr id="168" name="Google Shape;168;p18"/>
          <p:cNvPicPr preferRelativeResize="0"/>
          <p:nvPr/>
        </p:nvPicPr>
        <p:blipFill>
          <a:blip r:embed="rId3">
            <a:alphaModFix/>
          </a:blip>
          <a:stretch>
            <a:fillRect/>
          </a:stretch>
        </p:blipFill>
        <p:spPr>
          <a:xfrm>
            <a:off x="5218121" y="1251150"/>
            <a:ext cx="3630925" cy="2276475"/>
          </a:xfrm>
          <a:prstGeom prst="rect">
            <a:avLst/>
          </a:prstGeom>
          <a:noFill/>
          <a:ln>
            <a:noFill/>
          </a:ln>
        </p:spPr>
      </p:pic>
      <p:sp>
        <p:nvSpPr>
          <p:cNvPr id="169" name="Google Shape;169;p18"/>
          <p:cNvSpPr txBox="1">
            <a:spLocks noGrp="1"/>
          </p:cNvSpPr>
          <p:nvPr>
            <p:ph type="subTitle" idx="4294967295"/>
          </p:nvPr>
        </p:nvSpPr>
        <p:spPr>
          <a:xfrm>
            <a:off x="7943500" y="4471175"/>
            <a:ext cx="1122000" cy="5292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1200"/>
              </a:spcAft>
              <a:buNone/>
            </a:pPr>
            <a:r>
              <a:rPr lang="en" dirty="0">
                <a:solidFill>
                  <a:srgbClr val="000000"/>
                </a:solidFill>
                <a:latin typeface="Oswald"/>
                <a:ea typeface="Oswald"/>
                <a:cs typeface="Oswald"/>
                <a:sym typeface="Oswald"/>
              </a:rPr>
              <a:t>Black Mind</a:t>
            </a:r>
            <a:endParaRPr dirty="0">
              <a:solidFill>
                <a:srgbClr val="000000"/>
              </a:solidFill>
              <a:latin typeface="Oswald"/>
              <a:ea typeface="Oswald"/>
              <a:cs typeface="Oswald"/>
              <a:sym typeface="Oswald"/>
            </a:endParaRPr>
          </a:p>
        </p:txBody>
      </p:sp>
      <p:sp>
        <p:nvSpPr>
          <p:cNvPr id="170" name="Google Shape;170;p18"/>
          <p:cNvSpPr txBox="1"/>
          <p:nvPr/>
        </p:nvSpPr>
        <p:spPr>
          <a:xfrm>
            <a:off x="5002450" y="887500"/>
            <a:ext cx="3639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Calibri"/>
                <a:ea typeface="Calibri"/>
                <a:cs typeface="Calibri"/>
                <a:sym typeface="Calibri"/>
              </a:rPr>
              <a:t>Percentage of Car-Free Travel by Neighborhood</a:t>
            </a:r>
            <a:endParaRPr dirty="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pic>
        <p:nvPicPr>
          <p:cNvPr id="175" name="Google Shape;175;p19"/>
          <p:cNvPicPr preferRelativeResize="0"/>
          <p:nvPr/>
        </p:nvPicPr>
        <p:blipFill>
          <a:blip r:embed="rId3">
            <a:alphaModFix/>
          </a:blip>
          <a:stretch>
            <a:fillRect/>
          </a:stretch>
        </p:blipFill>
        <p:spPr>
          <a:xfrm>
            <a:off x="1006100" y="1093750"/>
            <a:ext cx="2139175" cy="3211600"/>
          </a:xfrm>
          <a:prstGeom prst="rect">
            <a:avLst/>
          </a:prstGeom>
          <a:noFill/>
          <a:ln>
            <a:noFill/>
          </a:ln>
        </p:spPr>
      </p:pic>
      <p:pic>
        <p:nvPicPr>
          <p:cNvPr id="176" name="Google Shape;176;p19"/>
          <p:cNvPicPr preferRelativeResize="0"/>
          <p:nvPr/>
        </p:nvPicPr>
        <p:blipFill>
          <a:blip r:embed="rId4">
            <a:alphaModFix/>
          </a:blip>
          <a:stretch>
            <a:fillRect/>
          </a:stretch>
        </p:blipFill>
        <p:spPr>
          <a:xfrm>
            <a:off x="4691915" y="980925"/>
            <a:ext cx="3251585" cy="3324425"/>
          </a:xfrm>
          <a:prstGeom prst="rect">
            <a:avLst/>
          </a:prstGeom>
          <a:noFill/>
          <a:ln>
            <a:noFill/>
          </a:ln>
        </p:spPr>
      </p:pic>
      <p:sp>
        <p:nvSpPr>
          <p:cNvPr id="177" name="Google Shape;177;p19"/>
          <p:cNvSpPr txBox="1">
            <a:spLocks noGrp="1"/>
          </p:cNvSpPr>
          <p:nvPr>
            <p:ph type="subTitle" idx="4294967295"/>
          </p:nvPr>
        </p:nvSpPr>
        <p:spPr>
          <a:xfrm>
            <a:off x="7943500" y="4560825"/>
            <a:ext cx="1122000" cy="5292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1200"/>
              </a:spcAft>
              <a:buNone/>
            </a:pPr>
            <a:r>
              <a:rPr lang="en" dirty="0">
                <a:solidFill>
                  <a:srgbClr val="000000"/>
                </a:solidFill>
                <a:latin typeface="Oswald"/>
                <a:ea typeface="Oswald"/>
                <a:cs typeface="Oswald"/>
                <a:sym typeface="Oswald"/>
              </a:rPr>
              <a:t>Black Mind</a:t>
            </a:r>
            <a:endParaRPr dirty="0">
              <a:solidFill>
                <a:srgbClr val="000000"/>
              </a:solidFill>
              <a:latin typeface="Oswald"/>
              <a:ea typeface="Oswald"/>
              <a:cs typeface="Oswald"/>
              <a:sym typeface="Oswald"/>
            </a:endParaRPr>
          </a:p>
        </p:txBody>
      </p:sp>
      <p:sp>
        <p:nvSpPr>
          <p:cNvPr id="178" name="Google Shape;178;p19"/>
          <p:cNvSpPr txBox="1"/>
          <p:nvPr/>
        </p:nvSpPr>
        <p:spPr>
          <a:xfrm>
            <a:off x="742850" y="479550"/>
            <a:ext cx="73446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dirty="0">
                <a:solidFill>
                  <a:schemeClr val="lt1"/>
                </a:solidFill>
                <a:latin typeface="Nunito"/>
                <a:ea typeface="Nunito"/>
                <a:cs typeface="Nunito"/>
                <a:sym typeface="Nunito"/>
              </a:rPr>
              <a:t>Utica Avenue As The Center of the BTD</a:t>
            </a:r>
            <a:endParaRPr dirty="0">
              <a:latin typeface="Calibri"/>
              <a:ea typeface="Calibri"/>
              <a:cs typeface="Calibri"/>
              <a:sym typeface="Calibri"/>
            </a:endParaRPr>
          </a:p>
        </p:txBody>
      </p:sp>
      <p:sp>
        <p:nvSpPr>
          <p:cNvPr id="179" name="Google Shape;179;p19"/>
          <p:cNvSpPr txBox="1"/>
          <p:nvPr/>
        </p:nvSpPr>
        <p:spPr>
          <a:xfrm>
            <a:off x="498350" y="4337900"/>
            <a:ext cx="3564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Calibri"/>
                <a:ea typeface="Calibri"/>
                <a:cs typeface="Calibri"/>
                <a:sym typeface="Calibri"/>
              </a:rPr>
              <a:t>This map shows the Utica Avenue corridor</a:t>
            </a:r>
            <a:endParaRPr dirty="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pic>
        <p:nvPicPr>
          <p:cNvPr id="184" name="Google Shape;184;p20"/>
          <p:cNvPicPr preferRelativeResize="0"/>
          <p:nvPr/>
        </p:nvPicPr>
        <p:blipFill>
          <a:blip r:embed="rId3">
            <a:alphaModFix/>
          </a:blip>
          <a:stretch>
            <a:fillRect/>
          </a:stretch>
        </p:blipFill>
        <p:spPr>
          <a:xfrm>
            <a:off x="5334000" y="1033975"/>
            <a:ext cx="3355025" cy="3430150"/>
          </a:xfrm>
          <a:prstGeom prst="rect">
            <a:avLst/>
          </a:prstGeom>
          <a:noFill/>
          <a:ln>
            <a:noFill/>
          </a:ln>
        </p:spPr>
      </p:pic>
      <p:pic>
        <p:nvPicPr>
          <p:cNvPr id="185" name="Google Shape;185;p20"/>
          <p:cNvPicPr preferRelativeResize="0"/>
          <p:nvPr/>
        </p:nvPicPr>
        <p:blipFill>
          <a:blip r:embed="rId4">
            <a:alphaModFix/>
          </a:blip>
          <a:stretch>
            <a:fillRect/>
          </a:stretch>
        </p:blipFill>
        <p:spPr>
          <a:xfrm>
            <a:off x="416850" y="1255375"/>
            <a:ext cx="4917151" cy="3497861"/>
          </a:xfrm>
          <a:prstGeom prst="rect">
            <a:avLst/>
          </a:prstGeom>
          <a:noFill/>
          <a:ln>
            <a:noFill/>
          </a:ln>
        </p:spPr>
      </p:pic>
      <p:sp>
        <p:nvSpPr>
          <p:cNvPr id="186" name="Google Shape;186;p20"/>
          <p:cNvSpPr txBox="1">
            <a:spLocks noGrp="1"/>
          </p:cNvSpPr>
          <p:nvPr>
            <p:ph type="subTitle" idx="4294967295"/>
          </p:nvPr>
        </p:nvSpPr>
        <p:spPr>
          <a:xfrm>
            <a:off x="7943500" y="4471175"/>
            <a:ext cx="1122000" cy="5292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1200"/>
              </a:spcAft>
              <a:buNone/>
            </a:pPr>
            <a:r>
              <a:rPr lang="en" dirty="0">
                <a:solidFill>
                  <a:srgbClr val="000000"/>
                </a:solidFill>
                <a:latin typeface="Oswald"/>
                <a:ea typeface="Oswald"/>
                <a:cs typeface="Oswald"/>
                <a:sym typeface="Oswald"/>
              </a:rPr>
              <a:t>Black Mind</a:t>
            </a:r>
            <a:endParaRPr dirty="0">
              <a:solidFill>
                <a:srgbClr val="000000"/>
              </a:solidFill>
              <a:latin typeface="Oswald"/>
              <a:ea typeface="Oswald"/>
              <a:cs typeface="Oswald"/>
              <a:sym typeface="Oswald"/>
            </a:endParaRPr>
          </a:p>
        </p:txBody>
      </p:sp>
      <p:sp>
        <p:nvSpPr>
          <p:cNvPr id="187" name="Google Shape;187;p20"/>
          <p:cNvSpPr txBox="1"/>
          <p:nvPr/>
        </p:nvSpPr>
        <p:spPr>
          <a:xfrm>
            <a:off x="784200" y="165025"/>
            <a:ext cx="8359800" cy="86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dirty="0">
                <a:solidFill>
                  <a:schemeClr val="lt1"/>
                </a:solidFill>
                <a:latin typeface="Nunito"/>
                <a:ea typeface="Nunito"/>
                <a:cs typeface="Nunito"/>
                <a:sym typeface="Nunito"/>
              </a:rPr>
              <a:t>BTD overlaps with Black neighborhood</a:t>
            </a:r>
            <a:endParaRPr sz="3000" dirty="0">
              <a:solidFill>
                <a:schemeClr val="lt1"/>
              </a:solidFill>
              <a:latin typeface="Nunito"/>
              <a:ea typeface="Nunito"/>
              <a:cs typeface="Nunito"/>
              <a:sym typeface="Nunito"/>
            </a:endParaRPr>
          </a:p>
          <a:p>
            <a:pPr marL="0" lvl="0" indent="0" algn="l" rtl="0">
              <a:spcBef>
                <a:spcPts val="0"/>
              </a:spcBef>
              <a:spcAft>
                <a:spcPts val="0"/>
              </a:spcAft>
              <a:buNone/>
            </a:pPr>
            <a:endParaRPr dirty="0">
              <a:latin typeface="Calibri"/>
              <a:ea typeface="Calibri"/>
              <a:cs typeface="Calibri"/>
              <a:sym typeface="Calibri"/>
            </a:endParaRPr>
          </a:p>
        </p:txBody>
      </p:sp>
      <p:sp>
        <p:nvSpPr>
          <p:cNvPr id="188" name="Google Shape;188;p20"/>
          <p:cNvSpPr txBox="1"/>
          <p:nvPr/>
        </p:nvSpPr>
        <p:spPr>
          <a:xfrm>
            <a:off x="535975" y="808675"/>
            <a:ext cx="4645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Calibri"/>
                <a:ea typeface="Calibri"/>
                <a:cs typeface="Calibri"/>
                <a:sym typeface="Calibri"/>
              </a:rPr>
              <a:t>Percentage of Residents Which are Black by Neighborhood</a:t>
            </a:r>
            <a:endParaRPr dirty="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1"/>
          <p:cNvSpPr txBox="1">
            <a:spLocks noGrp="1"/>
          </p:cNvSpPr>
          <p:nvPr>
            <p:ph type="title"/>
          </p:nvPr>
        </p:nvSpPr>
        <p:spPr>
          <a:xfrm>
            <a:off x="751925" y="5823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Community Concerns: Gentrification</a:t>
            </a:r>
            <a:endParaRPr dirty="0"/>
          </a:p>
        </p:txBody>
      </p:sp>
      <p:sp>
        <p:nvSpPr>
          <p:cNvPr id="194" name="Google Shape;194;p21"/>
          <p:cNvSpPr txBox="1">
            <a:spLocks noGrp="1"/>
          </p:cNvSpPr>
          <p:nvPr>
            <p:ph type="body" idx="1"/>
          </p:nvPr>
        </p:nvSpPr>
        <p:spPr>
          <a:xfrm>
            <a:off x="721150" y="1256750"/>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dirty="0">
                <a:latin typeface="Times New Roman"/>
                <a:ea typeface="Times New Roman"/>
                <a:cs typeface="Times New Roman"/>
                <a:sym typeface="Times New Roman"/>
              </a:rPr>
              <a:t>In our discussions with the local Community Board (BK17), issues of increased gentrification as an issue arose in discussion. We acknowledge that any meaningful organizing must account for the larger political and economic forces at play. We want a study on the travel and economic behavior on this corridor to be completed by the MTA before any major plans.  </a:t>
            </a:r>
            <a:endParaRPr sz="1400" dirty="0">
              <a:latin typeface="Times New Roman"/>
              <a:ea typeface="Times New Roman"/>
              <a:cs typeface="Times New Roman"/>
              <a:sym typeface="Times New Roman"/>
            </a:endParaRPr>
          </a:p>
          <a:p>
            <a:pPr marL="0" lvl="0" indent="0" algn="l" rtl="0">
              <a:spcBef>
                <a:spcPts val="1200"/>
              </a:spcBef>
              <a:spcAft>
                <a:spcPts val="1200"/>
              </a:spcAft>
              <a:buNone/>
            </a:pPr>
            <a:r>
              <a:rPr lang="en" sz="1400" dirty="0">
                <a:latin typeface="Times New Roman"/>
                <a:ea typeface="Times New Roman"/>
                <a:cs typeface="Times New Roman"/>
                <a:sym typeface="Times New Roman"/>
              </a:rPr>
              <a:t>This is also necessary to understand the effects on the informal economy.</a:t>
            </a:r>
            <a:endParaRPr sz="1400" dirty="0">
              <a:latin typeface="Times New Roman"/>
              <a:ea typeface="Times New Roman"/>
              <a:cs typeface="Times New Roman"/>
              <a:sym typeface="Times New Roman"/>
            </a:endParaRPr>
          </a:p>
        </p:txBody>
      </p:sp>
      <p:pic>
        <p:nvPicPr>
          <p:cNvPr id="195" name="Google Shape;195;p21"/>
          <p:cNvPicPr preferRelativeResize="0"/>
          <p:nvPr/>
        </p:nvPicPr>
        <p:blipFill>
          <a:blip r:embed="rId3">
            <a:alphaModFix/>
          </a:blip>
          <a:stretch>
            <a:fillRect/>
          </a:stretch>
        </p:blipFill>
        <p:spPr>
          <a:xfrm>
            <a:off x="751925" y="3044650"/>
            <a:ext cx="5299249" cy="1714475"/>
          </a:xfrm>
          <a:prstGeom prst="rect">
            <a:avLst/>
          </a:prstGeom>
          <a:noFill/>
          <a:ln>
            <a:noFill/>
          </a:ln>
        </p:spPr>
      </p:pic>
      <p:sp>
        <p:nvSpPr>
          <p:cNvPr id="196" name="Google Shape;196;p21"/>
          <p:cNvSpPr txBox="1">
            <a:spLocks noGrp="1"/>
          </p:cNvSpPr>
          <p:nvPr>
            <p:ph type="subTitle" idx="4294967295"/>
          </p:nvPr>
        </p:nvSpPr>
        <p:spPr>
          <a:xfrm>
            <a:off x="7943500" y="4471175"/>
            <a:ext cx="1122000" cy="5292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1200"/>
              </a:spcAft>
              <a:buNone/>
            </a:pPr>
            <a:r>
              <a:rPr lang="en" dirty="0">
                <a:solidFill>
                  <a:srgbClr val="000000"/>
                </a:solidFill>
                <a:latin typeface="Oswald"/>
                <a:ea typeface="Oswald"/>
                <a:cs typeface="Oswald"/>
                <a:sym typeface="Oswald"/>
              </a:rPr>
              <a:t>Black Mind</a:t>
            </a:r>
            <a:endParaRPr dirty="0">
              <a:solidFill>
                <a:srgbClr val="000000"/>
              </a:solidFill>
              <a:latin typeface="Oswald"/>
              <a:ea typeface="Oswald"/>
              <a:cs typeface="Oswald"/>
              <a:sym typeface="Oswald"/>
            </a:endParaRP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1083</Words>
  <Application>Microsoft Macintosh PowerPoint</Application>
  <PresentationFormat>On-screen Show (16:9)</PresentationFormat>
  <Paragraphs>58</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Times New Roman</vt:lpstr>
      <vt:lpstr>Nunito</vt:lpstr>
      <vt:lpstr>Calibri</vt:lpstr>
      <vt:lpstr>Oswald</vt:lpstr>
      <vt:lpstr>Arial</vt:lpstr>
      <vt:lpstr>Shift</vt:lpstr>
      <vt:lpstr>Project Proposal: Utica Avenue Subway </vt:lpstr>
      <vt:lpstr>Site Background</vt:lpstr>
      <vt:lpstr>Formal Options</vt:lpstr>
      <vt:lpstr>Informal Transportation</vt:lpstr>
      <vt:lpstr>Brooklyn Transit Desert (BTD)</vt:lpstr>
      <vt:lpstr>Car-free Travel</vt:lpstr>
      <vt:lpstr>PowerPoint Presentation</vt:lpstr>
      <vt:lpstr>PowerPoint Presentation</vt:lpstr>
      <vt:lpstr>Community Concerns: Gentrification</vt:lpstr>
      <vt:lpstr>Displacement of Residents</vt:lpstr>
      <vt:lpstr>Stopping Displacement</vt:lpstr>
      <vt:lpstr>Trends in Evictions</vt:lpstr>
      <vt:lpstr>Evictions and Right to Counsel</vt:lpstr>
      <vt:lpstr>Implementation in BTD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Proposal: Utica Avenue Subway </dc:title>
  <cp:lastModifiedBy>Temple Chukwu Anyasi</cp:lastModifiedBy>
  <cp:revision>7</cp:revision>
  <dcterms:modified xsi:type="dcterms:W3CDTF">2022-06-27T19:03:32Z</dcterms:modified>
</cp:coreProperties>
</file>