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4" r:id="rId6"/>
    <p:sldId id="266" r:id="rId7"/>
    <p:sldId id="267" r:id="rId8"/>
    <p:sldId id="269" r:id="rId9"/>
    <p:sldId id="270" r:id="rId10"/>
    <p:sldId id="273" r:id="rId11"/>
    <p:sldId id="268" r:id="rId12"/>
    <p:sldId id="271" r:id="rId13"/>
    <p:sldId id="27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30"/>
    <p:restoredTop sz="94676"/>
  </p:normalViewPr>
  <p:slideViewPr>
    <p:cSldViewPr snapToGrid="0">
      <p:cViewPr varScale="1">
        <p:scale>
          <a:sx n="160" d="100"/>
          <a:sy n="160" d="100"/>
        </p:scale>
        <p:origin x="14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282C4-186D-6187-FCD8-BEFFE52BA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49F23-E5D9-B850-F78B-495842B0B5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75BA0-BB5A-08C6-028F-53288347D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C849C-F3F2-33BE-4109-96EA40C0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3CD46-7696-48A0-0F1D-D5C2B24EE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23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A0C20-87D4-D835-B4C5-652C5E40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F69B6-78F4-10C9-E2A3-DC14A2188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F485B-4879-E14C-EA97-9037C71C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B45F-D80A-B485-479B-34F82C14D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288EE-26C2-C251-AED4-B170E4308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6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8DFEAF-0737-09BE-AA7A-B868E70F7E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D64F73-9E7C-BE20-D35C-F2A658035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16BBE-7131-D10E-8E64-F4ED262A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0259-A8BB-208C-B881-5FDB87DF9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3DB1-9F09-6F27-62B9-439BFA69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0D0C-2B08-937F-9354-117D32F7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7593-7036-B138-67BB-11562431C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C291D-4235-D3ED-A1B7-629C4300D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227-5DE2-7436-1D61-EACD6950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C849F-DB47-0EB5-72BF-0470FBF3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FD11-A919-6406-69D8-A48E5371A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1175C-ADC1-1069-1011-900E01163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184BC-99C7-DF6A-4752-8D5AA6B2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48CEF-E8C6-2BBF-45BA-9604B0C2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156D0-E33F-9A4E-9490-E62B8B8F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618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9584-13E9-481F-A89A-202A3240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CB813-4B9B-5C45-FC77-12DC6D151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B9DC7-45DD-4178-82E6-2312D5C95F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E212E-A0A4-4A0B-972B-D241D092D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BECA7-5240-B327-637C-2441AC60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E96BB-441E-1337-4C69-4223E8CA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9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D230-F0B0-3FE7-CE1E-7A376164E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99ED56-397B-7E5B-3821-CAECC21D0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79C8F-B4A6-2043-C5B6-25E4BEC5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512B69-6E20-B6E6-E35E-B1761050E1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88A25E-1561-2AEB-80F0-7285B5B66B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20AF67-B749-887A-8265-91D1986F8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63684-D145-7C66-0497-2D33A9C2B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BF4A2C-6BFC-9FF3-7DF6-00EAF529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39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2B93B-4388-DDAA-047D-FE582416E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8F64FC-2155-58FF-CF55-6F9F57002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C3D9A-1C99-8DA9-624A-A35DC8DB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228C0-AB93-A715-3AC3-FF27D6BC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41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5B02B3-A944-4847-4DB0-286EB3D07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DF7F0-1487-0CD9-FC90-3DF15579D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DBA05-737A-A268-1C52-FF523092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7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28A2-B31C-F58A-C1A9-37FF36ABA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61FB0-D3FA-43A0-9784-DA62F8CF3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8BB34-3C33-D12D-0A3D-3C6BEEDF13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4A1B2-ACCF-3223-B6A4-434B9FF6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8E3982-A399-C326-B890-E3DFB2A8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93BF60-38A5-3219-4304-8164F462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66BDC-F519-F0E3-4605-A5D28528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825DF-1B7C-5DB7-F71B-F5E0885353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D528F7-780F-83DC-031A-C132A4770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E2DA4-AEE1-FDE4-468B-5D3F84A5E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65303-D774-02D7-C5C4-21F7FB945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7DEA8-9C4B-523F-8229-AB864A8F2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65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06BD0-F25D-1EF0-FC52-6CD0B680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A29D-AFA6-4EEB-8E72-F416A6452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661F9-4857-EA27-8139-141733A8A2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2B003D-DDFE-6F45-AD0E-A3C192D72C2D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48CBD-DE62-72A5-6552-D4B562200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3FBAE-ACF8-8E7F-66BF-D7EE84DD8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418E65-AD2A-BA40-B2A4-3E67B90C60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1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54F89-B195-6830-F29B-D56B9A3800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bumblebee foraging distance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B67545-9D8D-97D0-634B-3BFA9703CE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 Melanson</a:t>
            </a:r>
          </a:p>
          <a:p>
            <a:r>
              <a:rPr lang="en-US" dirty="0"/>
              <a:t>Bayes Meeting – September 16, 2025</a:t>
            </a:r>
          </a:p>
        </p:txBody>
      </p:sp>
    </p:spTree>
    <p:extLst>
      <p:ext uri="{BB962C8B-B14F-4D97-AF65-F5344CB8AC3E}">
        <p14:creationId xmlns:p14="http://schemas.microsoft.com/office/powerpoint/2010/main" val="4011944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998C4-CE57-3993-7CD9-4D9606831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blue dotted graph&#10;&#10;AI-generated content may be incorrect.">
            <a:extLst>
              <a:ext uri="{FF2B5EF4-FFF2-40B4-BE49-F238E27FC236}">
                <a16:creationId xmlns:a16="http://schemas.microsoft.com/office/drawing/2014/main" id="{7193A960-5ACB-33FC-E4B0-1EEB21E4D0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" b="8524"/>
          <a:stretch>
            <a:fillRect/>
          </a:stretch>
        </p:blipFill>
        <p:spPr>
          <a:xfrm>
            <a:off x="1304403" y="3689801"/>
            <a:ext cx="6832432" cy="3168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74A9E-222A-02D6-C187-00F463194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some data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3DFE179-CFE5-5A7C-7432-328AB45A6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452148"/>
            <a:ext cx="5759663" cy="226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B85492-F1DE-05B2-D158-1A70D3B0485D}"/>
              </a:ext>
            </a:extLst>
          </p:cNvPr>
          <p:cNvSpPr txBox="1"/>
          <p:nvPr/>
        </p:nvSpPr>
        <p:spPr>
          <a:xfrm>
            <a:off x="287185" y="3767129"/>
            <a:ext cx="302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hiding my ugly code inside of this function so that you can’t see it…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E7BE0B12-7831-DF8F-79F9-3F76898AFA1D}"/>
              </a:ext>
            </a:extLst>
          </p:cNvPr>
          <p:cNvSpPr/>
          <p:nvPr/>
        </p:nvSpPr>
        <p:spPr>
          <a:xfrm rot="10800000" flipH="1">
            <a:off x="747422" y="4244576"/>
            <a:ext cx="492981" cy="67586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84558D92-AEBD-7112-0C69-DFE6AF57237D}"/>
              </a:ext>
            </a:extLst>
          </p:cNvPr>
          <p:cNvSpPr/>
          <p:nvPr/>
        </p:nvSpPr>
        <p:spPr>
          <a:xfrm rot="5400000" flipH="1">
            <a:off x="8748751" y="5235833"/>
            <a:ext cx="492981" cy="146767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 descr="A graph of a number of siblings&#10;&#10;AI-generated content may be incorrect.">
            <a:extLst>
              <a:ext uri="{FF2B5EF4-FFF2-40B4-BE49-F238E27FC236}">
                <a16:creationId xmlns:a16="http://schemas.microsoft.com/office/drawing/2014/main" id="{76AEF128-8E2B-5416-2FBC-74A7254AE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9700" y="1092729"/>
            <a:ext cx="2971800" cy="32258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F57D24-0A53-5F0E-AF6B-9C1ACC5706E6}"/>
                  </a:ext>
                </a:extLst>
              </p:cNvPr>
              <p:cNvSpPr txBox="1"/>
              <p:nvPr/>
            </p:nvSpPr>
            <p:spPr>
              <a:xfrm>
                <a:off x="8675541" y="4858576"/>
                <a:ext cx="1822833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F57D24-0A53-5F0E-AF6B-9C1ACC570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41" y="4858576"/>
                <a:ext cx="1822833" cy="732573"/>
              </a:xfrm>
              <a:prstGeom prst="rect">
                <a:avLst/>
              </a:prstGeom>
              <a:blipFill>
                <a:blip r:embed="rId5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294922-E138-641C-7C9E-B5DC9CC79D27}"/>
              </a:ext>
            </a:extLst>
          </p:cNvPr>
          <p:cNvSpPr txBox="1"/>
          <p:nvPr/>
        </p:nvSpPr>
        <p:spPr>
          <a:xfrm>
            <a:off x="9209195" y="4581577"/>
            <a:ext cx="721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traps (k)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97B2AD-7D7E-2ADB-9938-11647BBECCF2}"/>
              </a:ext>
            </a:extLst>
          </p:cNvPr>
          <p:cNvSpPr txBox="1"/>
          <p:nvPr/>
        </p:nvSpPr>
        <p:spPr>
          <a:xfrm rot="16200000">
            <a:off x="8323361" y="5078725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colonies (C)</a:t>
            </a:r>
          </a:p>
        </p:txBody>
      </p:sp>
      <p:sp>
        <p:nvSpPr>
          <p:cNvPr id="17" name="Bent Arrow 16">
            <a:extLst>
              <a:ext uri="{FF2B5EF4-FFF2-40B4-BE49-F238E27FC236}">
                <a16:creationId xmlns:a16="http://schemas.microsoft.com/office/drawing/2014/main" id="{D95A2012-357B-7E62-1965-F37C2AF0488B}"/>
              </a:ext>
            </a:extLst>
          </p:cNvPr>
          <p:cNvSpPr/>
          <p:nvPr/>
        </p:nvSpPr>
        <p:spPr>
          <a:xfrm rot="5400000" flipH="1">
            <a:off x="10024005" y="4591261"/>
            <a:ext cx="981359" cy="534628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690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18430-BEE4-8BF8-D3ED-F9A275064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22495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[[go to Stan code]]</a:t>
            </a:r>
          </a:p>
        </p:txBody>
      </p:sp>
    </p:spTree>
    <p:extLst>
      <p:ext uri="{BB962C8B-B14F-4D97-AF65-F5344CB8AC3E}">
        <p14:creationId xmlns:p14="http://schemas.microsoft.com/office/powerpoint/2010/main" val="3674146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18A71-5A5C-079D-9A88-43223BED7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wait…there’s more…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3195-3F8F-30F1-3204-0D1C9B097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dataset consists of:</a:t>
            </a:r>
          </a:p>
          <a:p>
            <a:pPr lvl="1"/>
            <a:r>
              <a:rPr lang="en-US" dirty="0"/>
              <a:t>6 trapping grids </a:t>
            </a:r>
          </a:p>
          <a:p>
            <a:pPr lvl="2"/>
            <a:r>
              <a:rPr lang="en-US" dirty="0"/>
              <a:t>with some missing data, i.e., did not survey every “trap” during every visit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 years</a:t>
            </a:r>
          </a:p>
          <a:p>
            <a:pPr lvl="2"/>
            <a:r>
              <a:rPr lang="en-US" dirty="0"/>
              <a:t>10 sampling rounds year 1 (May-August)</a:t>
            </a:r>
          </a:p>
          <a:p>
            <a:pPr lvl="2"/>
            <a:r>
              <a:rPr lang="en-US" dirty="0"/>
              <a:t>17 sampling rounds year 2 (March-August)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2 species</a:t>
            </a:r>
          </a:p>
          <a:p>
            <a:pPr lvl="2"/>
            <a:r>
              <a:rPr lang="en-US" dirty="0"/>
              <a:t>Thinking of fitting the models separately for each, so this doesn’t matter…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02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F126-3164-EE71-6544-DF457A8A6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reformat the data for Stan?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0357-F433-A0BE-863D-4342DAF39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4 dimensional array?</a:t>
            </a:r>
          </a:p>
          <a:p>
            <a:pPr lvl="2"/>
            <a:r>
              <a:rPr lang="en-US" dirty="0"/>
              <a:t>colonies x traps x timepoints x landscapes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Reformat data to vectors</a:t>
            </a:r>
          </a:p>
          <a:p>
            <a:pPr lvl="2"/>
            <a:r>
              <a:rPr lang="en-US" dirty="0"/>
              <a:t>each element represents a sampling event? </a:t>
            </a:r>
          </a:p>
          <a:p>
            <a:pPr lvl="3"/>
            <a:r>
              <a:rPr lang="en-US" dirty="0"/>
              <a:t>trap x timepoint</a:t>
            </a:r>
          </a:p>
          <a:p>
            <a:pPr lvl="3"/>
            <a:r>
              <a:rPr lang="en-US" dirty="0"/>
              <a:t>but then each sampling event must be associated with a vector of colonies which are observed at that landscape, not just the ones observed at that timepoint</a:t>
            </a:r>
          </a:p>
          <a:p>
            <a:pPr lvl="3"/>
            <a:r>
              <a:rPr lang="en-US" dirty="0"/>
              <a:t>Multinomial probability becomes tricky</a:t>
            </a:r>
          </a:p>
          <a:p>
            <a:pPr lvl="3"/>
            <a:r>
              <a:rPr lang="en-US" dirty="0"/>
              <a:t>More computationally efficient, avoid so many NA’s?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96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A diagram of a high quality attraction&#10;&#10;AI-generated content may be incorrect.">
            <a:extLst>
              <a:ext uri="{FF2B5EF4-FFF2-40B4-BE49-F238E27FC236}">
                <a16:creationId xmlns:a16="http://schemas.microsoft.com/office/drawing/2014/main" id="{7C56E6FE-0149-B3F7-02E2-BA7673C4A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8" y="667656"/>
            <a:ext cx="12098881" cy="557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50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FBC4E-6F94-22B7-A40F-098CB9C77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bumblebee biology</a:t>
            </a:r>
          </a:p>
        </p:txBody>
      </p:sp>
      <p:pic>
        <p:nvPicPr>
          <p:cNvPr id="5" name="Content Placeholder 4" descr="A bee on a flower&#10;&#10;AI-generated content may be incorrect.">
            <a:extLst>
              <a:ext uri="{FF2B5EF4-FFF2-40B4-BE49-F238E27FC236}">
                <a16:creationId xmlns:a16="http://schemas.microsoft.com/office/drawing/2014/main" id="{B91C958A-B48E-3B72-35A0-772DB6851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9157" y="1690688"/>
            <a:ext cx="325925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B339AA-8A9A-679D-A9F9-0543D8CEF58E}"/>
              </a:ext>
            </a:extLst>
          </p:cNvPr>
          <p:cNvSpPr txBox="1"/>
          <p:nvPr/>
        </p:nvSpPr>
        <p:spPr>
          <a:xfrm>
            <a:off x="3565232" y="5821549"/>
            <a:ext cx="12506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V. Van der </a:t>
            </a:r>
            <a:r>
              <a:rPr lang="en-US" sz="1000" dirty="0" err="1">
                <a:solidFill>
                  <a:schemeClr val="bg1"/>
                </a:solidFill>
              </a:rPr>
              <a:t>Meersch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877332-238A-CA82-1C78-EE2009473186}"/>
              </a:ext>
            </a:extLst>
          </p:cNvPr>
          <p:cNvSpPr txBox="1"/>
          <p:nvPr/>
        </p:nvSpPr>
        <p:spPr>
          <a:xfrm>
            <a:off x="5130141" y="1690687"/>
            <a:ext cx="43344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Central place foragers – workers originate from a colony and traverse the landscape in search of pollen and nectar, with they return to the colony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Range of foraging can help us learn the relevant scale for conservation interventions, pollen dispersal, etc. Can also play a role in species coexistence, invasion,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bees are very tiny and very hard to track in real time!</a:t>
            </a:r>
          </a:p>
          <a:p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97892A-4E2C-5FD9-62EB-9DB131C8ECE0}"/>
              </a:ext>
            </a:extLst>
          </p:cNvPr>
          <p:cNvGrpSpPr/>
          <p:nvPr/>
        </p:nvGrpSpPr>
        <p:grpSpPr>
          <a:xfrm>
            <a:off x="9659868" y="1452801"/>
            <a:ext cx="1617579" cy="1557223"/>
            <a:chOff x="5243209" y="4874226"/>
            <a:chExt cx="1617579" cy="155722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08AFB96-D236-8BA3-361F-A6AB79B9091E}"/>
                </a:ext>
              </a:extLst>
            </p:cNvPr>
            <p:cNvGrpSpPr/>
            <p:nvPr/>
          </p:nvGrpSpPr>
          <p:grpSpPr>
            <a:xfrm>
              <a:off x="5243209" y="4874226"/>
              <a:ext cx="1617579" cy="1557223"/>
              <a:chOff x="581385" y="2178152"/>
              <a:chExt cx="1711749" cy="1607522"/>
            </a:xfrm>
          </p:grpSpPr>
          <p:pic>
            <p:nvPicPr>
              <p:cNvPr id="17" name="Picture 2" descr="11,804 Flying Bee Illustrations &amp;amp; Clip Art - iStock">
                <a:extLst>
                  <a:ext uri="{FF2B5EF4-FFF2-40B4-BE49-F238E27FC236}">
                    <a16:creationId xmlns:a16="http://schemas.microsoft.com/office/drawing/2014/main" id="{EEEF392B-3C75-A14A-F351-9307C73A8D7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" t="40502" r="72851" b="27251"/>
              <a:stretch/>
            </p:blipFill>
            <p:spPr bwMode="auto">
              <a:xfrm rot="9161768">
                <a:off x="1993840" y="3131265"/>
                <a:ext cx="290598" cy="47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11,804 Flying Bee Illustrations &amp;amp; Clip Art - iStock">
                <a:extLst>
                  <a:ext uri="{FF2B5EF4-FFF2-40B4-BE49-F238E27FC236}">
                    <a16:creationId xmlns:a16="http://schemas.microsoft.com/office/drawing/2014/main" id="{2A78E90A-1284-5E0D-F141-4B8E912135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" t="40502" r="72851" b="27251"/>
              <a:stretch/>
            </p:blipFill>
            <p:spPr bwMode="auto">
              <a:xfrm rot="7319819">
                <a:off x="1912245" y="2197793"/>
                <a:ext cx="290598" cy="47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11,804 Flying Bee Illustrations &amp;amp; Clip Art - iStock">
                <a:extLst>
                  <a:ext uri="{FF2B5EF4-FFF2-40B4-BE49-F238E27FC236}">
                    <a16:creationId xmlns:a16="http://schemas.microsoft.com/office/drawing/2014/main" id="{7847AE43-2A75-C268-8E39-BC15F77690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" t="40502" r="72851" b="27251"/>
              <a:stretch/>
            </p:blipFill>
            <p:spPr bwMode="auto">
              <a:xfrm rot="2395167">
                <a:off x="1020244" y="2178152"/>
                <a:ext cx="290598" cy="47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" name="Picture 2" descr="11,804 Flying Bee Illustrations &amp;amp; Clip Art - iStock">
                <a:extLst>
                  <a:ext uri="{FF2B5EF4-FFF2-40B4-BE49-F238E27FC236}">
                    <a16:creationId xmlns:a16="http://schemas.microsoft.com/office/drawing/2014/main" id="{F4B01955-1DEC-EA2C-CD5F-1E80CF4B8D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" t="40502" r="72851" b="27251"/>
              <a:stretch/>
            </p:blipFill>
            <p:spPr bwMode="auto">
              <a:xfrm rot="13746690">
                <a:off x="1278366" y="3404785"/>
                <a:ext cx="290598" cy="4711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1" name="Picture 2" descr="11,804 Flying Bee Illustrations &amp;amp; Clip Art - iStock">
                <a:extLst>
                  <a:ext uri="{FF2B5EF4-FFF2-40B4-BE49-F238E27FC236}">
                    <a16:creationId xmlns:a16="http://schemas.microsoft.com/office/drawing/2014/main" id="{DC79F274-EDFA-37FC-200B-A7E8395962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260" t="40502" r="72851" b="27251"/>
              <a:stretch/>
            </p:blipFill>
            <p:spPr bwMode="auto">
              <a:xfrm rot="17795329">
                <a:off x="671677" y="2946646"/>
                <a:ext cx="290598" cy="4711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6CFE40E-E07A-4D20-F5B6-7E40AD8F6033}"/>
                  </a:ext>
                </a:extLst>
              </p:cNvPr>
              <p:cNvCxnSpPr>
                <a:cxnSpLocks/>
                <a:stCxn id="27" idx="1"/>
              </p:cNvCxnSpPr>
              <p:nvPr/>
            </p:nvCxnSpPr>
            <p:spPr>
              <a:xfrm flipH="1" flipV="1">
                <a:off x="1206806" y="2583847"/>
                <a:ext cx="234746" cy="365502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E92DBC1E-AD81-E407-46A3-ED13BA55D6EE}"/>
                  </a:ext>
                </a:extLst>
              </p:cNvPr>
              <p:cNvCxnSpPr>
                <a:cxnSpLocks/>
                <a:endCxn id="27" idx="7"/>
              </p:cNvCxnSpPr>
              <p:nvPr/>
            </p:nvCxnSpPr>
            <p:spPr>
              <a:xfrm flipH="1">
                <a:off x="1506210" y="2522470"/>
                <a:ext cx="395752" cy="426879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61A6190-481B-9BFC-3D97-FA2B1E8E5B5E}"/>
                  </a:ext>
                </a:extLst>
              </p:cNvPr>
              <p:cNvCxnSpPr>
                <a:cxnSpLocks/>
                <a:endCxn id="27" idx="5"/>
              </p:cNvCxnSpPr>
              <p:nvPr/>
            </p:nvCxnSpPr>
            <p:spPr>
              <a:xfrm flipH="1" flipV="1">
                <a:off x="1506210" y="3002659"/>
                <a:ext cx="491870" cy="27056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001F874-83E0-C64A-7CB8-94B11585D03E}"/>
                  </a:ext>
                </a:extLst>
              </p:cNvPr>
              <p:cNvCxnSpPr>
                <a:cxnSpLocks/>
                <a:endCxn id="27" idx="4"/>
              </p:cNvCxnSpPr>
              <p:nvPr/>
            </p:nvCxnSpPr>
            <p:spPr>
              <a:xfrm flipV="1">
                <a:off x="1459523" y="3013700"/>
                <a:ext cx="14358" cy="540056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C8B2839-5A9B-2B15-08CE-B3E87148706E}"/>
                  </a:ext>
                </a:extLst>
              </p:cNvPr>
              <p:cNvCxnSpPr>
                <a:cxnSpLocks/>
                <a:endCxn id="27" idx="2"/>
              </p:cNvCxnSpPr>
              <p:nvPr/>
            </p:nvCxnSpPr>
            <p:spPr>
              <a:xfrm flipV="1">
                <a:off x="1001553" y="2976004"/>
                <a:ext cx="426608" cy="137048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E8A530C-7C84-EBED-A4CB-9F06BD720284}"/>
                  </a:ext>
                </a:extLst>
              </p:cNvPr>
              <p:cNvSpPr/>
              <p:nvPr/>
            </p:nvSpPr>
            <p:spPr>
              <a:xfrm>
                <a:off x="1428161" y="2938308"/>
                <a:ext cx="91440" cy="7539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ED4573F-7A18-A05B-BB12-6BBF7A97BF70}"/>
                </a:ext>
              </a:extLst>
            </p:cNvPr>
            <p:cNvGrpSpPr/>
            <p:nvPr/>
          </p:nvGrpSpPr>
          <p:grpSpPr>
            <a:xfrm>
              <a:off x="5635252" y="5194320"/>
              <a:ext cx="923917" cy="885474"/>
              <a:chOff x="4639775" y="2199096"/>
              <a:chExt cx="977704" cy="914075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E6ED83C-0DD7-7189-A442-B23E4105DEA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943143" y="2512084"/>
                <a:ext cx="358233" cy="334919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10F95D6-A843-E066-B313-5C126B11EC1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639775" y="2199096"/>
                <a:ext cx="977704" cy="914075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F8939EE9-578F-C0F8-EF75-02ACA820E6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08303" y="2364954"/>
                <a:ext cx="643930" cy="6020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3156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44D70-B3C3-3A37-5213-40B41C646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F8D4-4B0C-2B93-0CA3-E1EDC509A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bumblebee biology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5FA109-E557-96DF-0FD1-9A9AA067FFFD}"/>
              </a:ext>
            </a:extLst>
          </p:cNvPr>
          <p:cNvSpPr txBox="1"/>
          <p:nvPr/>
        </p:nvSpPr>
        <p:spPr>
          <a:xfrm>
            <a:off x="7164448" y="2719127"/>
            <a:ext cx="43344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Workers from a given colony are (presumed to be) sisters – bumblebees are haplodiploid, meaning that full sisters share ~75% of their genetic material</a:t>
            </a:r>
          </a:p>
        </p:txBody>
      </p:sp>
      <p:pic>
        <p:nvPicPr>
          <p:cNvPr id="8" name="Picture 7" descr="A circle of colorful dots&#10;&#10;AI-generated content may be incorrect.">
            <a:extLst>
              <a:ext uri="{FF2B5EF4-FFF2-40B4-BE49-F238E27FC236}">
                <a16:creationId xmlns:a16="http://schemas.microsoft.com/office/drawing/2014/main" id="{EC7B42E1-2622-5B5F-3D12-E17FE32A74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71" b="6988"/>
          <a:stretch>
            <a:fillRect/>
          </a:stretch>
        </p:blipFill>
        <p:spPr>
          <a:xfrm>
            <a:off x="693059" y="1349829"/>
            <a:ext cx="6114141" cy="535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1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62E4EF-3882-1029-923F-9EACFC44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F7727-69E2-320A-50CA-47A563E0D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bumblebee biology</a:t>
            </a:r>
          </a:p>
        </p:txBody>
      </p:sp>
      <p:pic>
        <p:nvPicPr>
          <p:cNvPr id="4" name="Picture 3" descr="A group of maps of different cities&#10;&#10;AI-generated content may be incorrect.">
            <a:extLst>
              <a:ext uri="{FF2B5EF4-FFF2-40B4-BE49-F238E27FC236}">
                <a16:creationId xmlns:a16="http://schemas.microsoft.com/office/drawing/2014/main" id="{9BFF905C-36B0-478D-6705-0FD09D64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1195"/>
          <a:stretch>
            <a:fillRect/>
          </a:stretch>
        </p:blipFill>
        <p:spPr>
          <a:xfrm>
            <a:off x="184707" y="1988457"/>
            <a:ext cx="12007293" cy="366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1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4F68C-9AC2-2378-43E0-D9894E20B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model for foraging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B0663-6336-7EBA-E2DF-2E288C89CA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𝑚𝑢𝑙𝑡𝑖𝑛𝑜𝑚𝑖𝑎𝑙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b="0" i="1" dirty="0">
                  <a:latin typeface="Cambria Math" panose="02040503050406030204" pitchFamily="18" charset="0"/>
                </a:endParaRPr>
              </a:p>
              <a:p>
                <a:endParaRPr lang="en-CA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CA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CA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CA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CA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CA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B0663-6336-7EBA-E2DF-2E288C89CA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C9D61E-5741-AEE6-D1F8-FA6379A7D2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9499" y="1825625"/>
                <a:ext cx="5410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𝑇𝑒𝑟𝑚𝑠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 		// colonies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// traps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// visitation intensity of colony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		trap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		// spatial  coordinates of trap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CA" sz="2400" dirty="0"/>
                  <a:t>		// floral resource quality at trap 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// spatial 	coordinates of colony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		(latent parameter)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CA" sz="2400" dirty="0">
                    <a:ea typeface="Cambria Math" panose="02040503050406030204" pitchFamily="18" charset="0"/>
                  </a:rPr>
                  <a:t>//  parameter for length scale of 		foraging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ea typeface="Cambria Math" panose="02040503050406030204" pitchFamily="18" charset="0"/>
                  </a:rPr>
                  <a:t>		// parameter governing floral 			attractiveness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ea typeface="Cambria Math" panose="02040503050406030204" pitchFamily="18" charset="0"/>
                  </a:rPr>
                  <a:t>		// colony specific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		// trap specific intercept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C9D61E-5741-AEE6-D1F8-FA6379A7D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99" y="1825625"/>
                <a:ext cx="5410200" cy="4351338"/>
              </a:xfrm>
              <a:prstGeom prst="rect">
                <a:avLst/>
              </a:prstGeom>
              <a:blipFill>
                <a:blip r:embed="rId3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80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B58F2-CC1F-8733-98D4-7CCFBD5FA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0CAD-4F24-F1E7-7447-854703C72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basic model for foraging distance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CE75B-1B3C-6DE4-6DAA-7C619064D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𝑚𝑢𝑙𝑡𝑖𝑛𝑜𝑚𝑖𝑎𝑙</m:t>
                      </m:r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𝑖𝑘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4000" b="0" i="1" dirty="0">
                  <a:latin typeface="Cambria Math" panose="02040503050406030204" pitchFamily="18" charset="0"/>
                </a:endParaRPr>
              </a:p>
              <a:p>
                <a:endParaRPr lang="en-CA" sz="400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sz="4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l-GR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Κ</m:t>
                            </m:r>
                          </m:sup>
                          <m:e>
                            <m:r>
                              <m:rPr>
                                <m:sty m:val="p"/>
                              </m:rPr>
                              <a:rPr lang="en-CA" sz="4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exp</m:t>
                            </m:r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⁡(</m:t>
                            </m:r>
                            <m:sSub>
                              <m:sSubPr>
                                <m:ctrlPr>
                                  <a:rPr lang="en-CA" sz="4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r>
                                  <a:rPr lang="en-CA" sz="4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CA" sz="4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CA" sz="4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sz="4000" dirty="0"/>
                  <a:t> </a:t>
                </a:r>
              </a:p>
              <a:p>
                <a:pPr marL="0" indent="0" algn="ctr">
                  <a:buNone/>
                </a:pPr>
                <a:endParaRPr lang="en-US" sz="4000" dirty="0"/>
              </a:p>
              <a:p>
                <a:pPr marL="0" indent="0" algn="ctr">
                  <a:buNone/>
                </a:pPr>
                <a:r>
                  <a:rPr lang="en-CA" sz="4000" dirty="0"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CA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−(</m:t>
                        </m:r>
                        <m:sSub>
                          <m:sSubPr>
                            <m:ctrlPr>
                              <a:rPr lang="en-CA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CA" sz="4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</m:t>
                        </m:r>
                        <m:sSub>
                          <m:sSubPr>
                            <m:ctrlP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CA" sz="4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den>
                    </m:f>
                    <m:r>
                      <a:rPr lang="en-CA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nor/>
                      </m:rPr>
                      <a:rPr lang="en-US" sz="4000" dirty="0"/>
                      <m:t> </m:t>
                    </m:r>
                    <m:r>
                      <a:rPr lang="en-US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sSub>
                      <m:sSubPr>
                        <m:ctrlPr>
                          <a:rPr lang="en-CA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CA" sz="4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CA" sz="4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4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4000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𝑈𝑛𝑖𝑓𝑜𝑟𝑚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𝑙𝑜𝑤𝑒𝑟𝑏𝑜𝑢𝑛𝑑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𝑢𝑝𝑝𝑒𝑟𝑏𝑜𝑢𝑛𝑑</m:t>
                          </m:r>
                        </m:e>
                      </m:d>
                    </m:oMath>
                  </m:oMathPara>
                </a14:m>
                <a:endParaRPr lang="en-CA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𝑙𝑜𝑔𝑛𝑜𝑟𝑚𝑎𝑙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(3.5, 0.5)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~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𝑁𝑜𝑟𝑚𝑎𝑙</m:t>
                      </m:r>
                      <m:r>
                        <a:rPr lang="en-CA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(0, 3)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9CE75B-1B3C-6DE4-6DAA-7C619064D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2578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375862B-C307-40D3-DD17-29192FDA6F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29499" y="1825625"/>
                <a:ext cx="54102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0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𝑇𝑒𝑟𝑚𝑠</m:t>
                      </m:r>
                    </m:oMath>
                  </m:oMathPara>
                </a14:m>
                <a:endParaRPr lang="en-CA" b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400" dirty="0"/>
                  <a:t> 		// colonies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CA" sz="2400" b="0" i="1" smtClean="0">
                        <a:latin typeface="Cambria Math" panose="02040503050406030204" pitchFamily="18" charset="0"/>
                      </a:rPr>
                      <m:t> ∈ 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Κ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// traps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𝑖𝑘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// visitation intensity of colony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to 		trap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		// spatial  coordinates of trap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CA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b>
                    </m:sSub>
                  </m:oMath>
                </a14:m>
                <a:r>
                  <a:rPr lang="en-CA" sz="2400" dirty="0"/>
                  <a:t>		// floral resource quality at trap k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		// spatial 	coordinates of colony </a:t>
                </a:r>
                <a14:m>
                  <m:oMath xmlns:m="http://schemas.openxmlformats.org/officeDocument/2006/math">
                    <m:r>
                      <a:rPr lang="en-CA" sz="24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dirty="0"/>
                  <a:t> 		(latent parameter)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CA" sz="240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:r>
                  <a:rPr lang="en-CA" sz="2400" dirty="0">
                    <a:ea typeface="Cambria Math" panose="02040503050406030204" pitchFamily="18" charset="0"/>
                  </a:rPr>
                  <a:t>//  parameter for length scale of 		foraging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CA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ea typeface="Cambria Math" panose="02040503050406030204" pitchFamily="18" charset="0"/>
                  </a:rPr>
                  <a:t>		// parameter governing floral 			attractiveness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ζ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sz="2400" dirty="0">
                    <a:ea typeface="Cambria Math" panose="02040503050406030204" pitchFamily="18" charset="0"/>
                  </a:rPr>
                  <a:t>		// colony specific intercept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/>
                  <a:t>		// trap specific intercept</a:t>
                </a:r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7375862B-C307-40D3-DD17-29192FDA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9499" y="1825625"/>
                <a:ext cx="5410200" cy="4351338"/>
              </a:xfrm>
              <a:prstGeom prst="rect">
                <a:avLst/>
              </a:prstGeom>
              <a:blipFill>
                <a:blip r:embed="rId3"/>
                <a:stretch>
                  <a:fillRect l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45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0AC12-0263-50E2-D1DA-323D3D133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some data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E80164EA-218D-DF6F-5586-55196B1A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15" y="1452148"/>
            <a:ext cx="5759663" cy="226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69A3CE-22A4-E2A5-3FAC-739D47EF03A4}"/>
              </a:ext>
            </a:extLst>
          </p:cNvPr>
          <p:cNvSpPr txBox="1"/>
          <p:nvPr/>
        </p:nvSpPr>
        <p:spPr>
          <a:xfrm>
            <a:off x="287185" y="3767129"/>
            <a:ext cx="302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hiding my ugly code inside of this function so that you can’t see it…</a:t>
            </a:r>
          </a:p>
        </p:txBody>
      </p:sp>
    </p:spTree>
    <p:extLst>
      <p:ext uri="{BB962C8B-B14F-4D97-AF65-F5344CB8AC3E}">
        <p14:creationId xmlns:p14="http://schemas.microsoft.com/office/powerpoint/2010/main" val="3835699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AD772-67BB-8277-2C15-EE6DAF088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blue dotted graph&#10;&#10;AI-generated content may be incorrect.">
            <a:extLst>
              <a:ext uri="{FF2B5EF4-FFF2-40B4-BE49-F238E27FC236}">
                <a16:creationId xmlns:a16="http://schemas.microsoft.com/office/drawing/2014/main" id="{B9E41F72-EFDB-3C79-D9FC-7D5DE502C5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" b="8524"/>
          <a:stretch>
            <a:fillRect/>
          </a:stretch>
        </p:blipFill>
        <p:spPr>
          <a:xfrm>
            <a:off x="1304403" y="3689801"/>
            <a:ext cx="6832432" cy="3168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9852BFC-9BF7-E7EF-2C11-C7251F19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some data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D9BF051F-5302-0C26-9533-599139D6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452148"/>
            <a:ext cx="5759663" cy="226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F1DFCC-D0D7-B5A3-B5E4-9ED2450719A5}"/>
              </a:ext>
            </a:extLst>
          </p:cNvPr>
          <p:cNvSpPr txBox="1"/>
          <p:nvPr/>
        </p:nvSpPr>
        <p:spPr>
          <a:xfrm>
            <a:off x="287185" y="3767129"/>
            <a:ext cx="302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hiding my ugly code inside of this function so that you can’t see it…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C31CC602-9521-E753-AA4A-76076A3FE373}"/>
              </a:ext>
            </a:extLst>
          </p:cNvPr>
          <p:cNvSpPr/>
          <p:nvPr/>
        </p:nvSpPr>
        <p:spPr>
          <a:xfrm rot="10800000" flipH="1">
            <a:off x="747422" y="4244576"/>
            <a:ext cx="492981" cy="67586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03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2E4DB-C3DF-2481-EF49-67921564B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red and blue dotted graph&#10;&#10;AI-generated content may be incorrect.">
            <a:extLst>
              <a:ext uri="{FF2B5EF4-FFF2-40B4-BE49-F238E27FC236}">
                <a16:creationId xmlns:a16="http://schemas.microsoft.com/office/drawing/2014/main" id="{B9953465-4328-9DAF-6B19-B17A7F832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4" b="8524"/>
          <a:stretch>
            <a:fillRect/>
          </a:stretch>
        </p:blipFill>
        <p:spPr>
          <a:xfrm>
            <a:off x="1304403" y="3689801"/>
            <a:ext cx="6832432" cy="3168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5F822A-BEC7-DED3-FBAE-F01774404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some data</a:t>
            </a: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4F0885C-0BB1-380A-D7AF-006D62AAE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15" y="1452148"/>
            <a:ext cx="5759663" cy="2268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840314-60B3-4572-0D93-6C438254C65F}"/>
              </a:ext>
            </a:extLst>
          </p:cNvPr>
          <p:cNvSpPr txBox="1"/>
          <p:nvPr/>
        </p:nvSpPr>
        <p:spPr>
          <a:xfrm>
            <a:off x="287185" y="3767129"/>
            <a:ext cx="30294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hiding my ugly code inside of this function so that you can’t see it…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19B85D07-CA56-D7E2-5321-2D7BFB1D3F2F}"/>
              </a:ext>
            </a:extLst>
          </p:cNvPr>
          <p:cNvSpPr/>
          <p:nvPr/>
        </p:nvSpPr>
        <p:spPr>
          <a:xfrm rot="10800000" flipH="1">
            <a:off x="747422" y="4244576"/>
            <a:ext cx="492981" cy="67586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Bent Arrow 7">
            <a:extLst>
              <a:ext uri="{FF2B5EF4-FFF2-40B4-BE49-F238E27FC236}">
                <a16:creationId xmlns:a16="http://schemas.microsoft.com/office/drawing/2014/main" id="{4282A024-7BA1-83BD-276D-8AEAA8CA30D5}"/>
              </a:ext>
            </a:extLst>
          </p:cNvPr>
          <p:cNvSpPr/>
          <p:nvPr/>
        </p:nvSpPr>
        <p:spPr>
          <a:xfrm rot="5400000" flipH="1">
            <a:off x="8748751" y="5235833"/>
            <a:ext cx="492981" cy="146767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4004F-D146-6AB9-72C7-5F21CB88200B}"/>
                  </a:ext>
                </a:extLst>
              </p:cNvPr>
              <p:cNvSpPr txBox="1"/>
              <p:nvPr/>
            </p:nvSpPr>
            <p:spPr>
              <a:xfrm>
                <a:off x="8675541" y="4858576"/>
                <a:ext cx="1822833" cy="7325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4004F-D146-6AB9-72C7-5F21CB882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541" y="4858576"/>
                <a:ext cx="1822833" cy="732573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E4FB0DB-74AA-0FB9-C6CB-A0E3F55DE390}"/>
              </a:ext>
            </a:extLst>
          </p:cNvPr>
          <p:cNvSpPr txBox="1"/>
          <p:nvPr/>
        </p:nvSpPr>
        <p:spPr>
          <a:xfrm>
            <a:off x="9209195" y="4581577"/>
            <a:ext cx="721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traps (k)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97C3C-DBE5-0C33-D706-6E7F7237F2C9}"/>
              </a:ext>
            </a:extLst>
          </p:cNvPr>
          <p:cNvSpPr txBox="1"/>
          <p:nvPr/>
        </p:nvSpPr>
        <p:spPr>
          <a:xfrm rot="16200000">
            <a:off x="8323361" y="5078725"/>
            <a:ext cx="9813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colonies (C)</a:t>
            </a:r>
          </a:p>
        </p:txBody>
      </p:sp>
    </p:spTree>
    <p:extLst>
      <p:ext uri="{BB962C8B-B14F-4D97-AF65-F5344CB8AC3E}">
        <p14:creationId xmlns:p14="http://schemas.microsoft.com/office/powerpoint/2010/main" val="411536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</TotalTime>
  <Words>639</Words>
  <Application>Microsoft Macintosh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Theme</vt:lpstr>
      <vt:lpstr>Modelling bumblebee foraging distance </vt:lpstr>
      <vt:lpstr>Important bumblebee biology</vt:lpstr>
      <vt:lpstr>Important bumblebee biology</vt:lpstr>
      <vt:lpstr>Important bumblebee biology</vt:lpstr>
      <vt:lpstr>A basic model for foraging distance</vt:lpstr>
      <vt:lpstr>A basic model for foraging distance</vt:lpstr>
      <vt:lpstr>Simulating some data</vt:lpstr>
      <vt:lpstr>Simulating some data</vt:lpstr>
      <vt:lpstr>Simulating some data</vt:lpstr>
      <vt:lpstr>Simulating some data</vt:lpstr>
      <vt:lpstr>[[go to Stan code]]</vt:lpstr>
      <vt:lpstr>But wait…there’s more…</vt:lpstr>
      <vt:lpstr>How to reformat the data for Stan?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jennamel@student.ubc.ca</dc:creator>
  <cp:lastModifiedBy>jennamel@student.ubc.ca</cp:lastModifiedBy>
  <cp:revision>3</cp:revision>
  <dcterms:created xsi:type="dcterms:W3CDTF">2025-09-14T18:36:55Z</dcterms:created>
  <dcterms:modified xsi:type="dcterms:W3CDTF">2025-09-16T04:42:45Z</dcterms:modified>
</cp:coreProperties>
</file>