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4" r:id="rId51"/>
  </p:sldIdLst>
  <p:sldSz cx="9144000" cy="7112000"/>
  <p:notesSz cx="9144000" cy="711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204720"/>
            <a:ext cx="7772400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982720"/>
            <a:ext cx="640080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D37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D37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D37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635760"/>
            <a:ext cx="3977640" cy="469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635760"/>
            <a:ext cx="3977640" cy="469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D37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11811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41800" y="6451600"/>
            <a:ext cx="6477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0802" y="393700"/>
            <a:ext cx="48823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D37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40" y="1311910"/>
            <a:ext cx="6116319" cy="390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D37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614160"/>
            <a:ext cx="2103120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9200" y="6893049"/>
            <a:ext cx="2540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/eclipselabs.org/p/garbagecat/)" TargetMode="External"/><Relationship Id="rId2" Type="http://schemas.openxmlformats.org/officeDocument/2006/relationships/hyperlink" Target="http://www.tagtraum.com/gcviewer.html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clarity.com/products/censum)" TargetMode="External"/><Relationship Id="rId4" Type="http://schemas.openxmlformats.org/officeDocument/2006/relationships/hyperlink" Target="http://www.ibm.com/developerworks/java/jdk/tools/gcmv/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525" y="0"/>
            <a:ext cx="9144000" cy="6858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6053" y="3740150"/>
            <a:ext cx="673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Hotspot</a:t>
            </a:r>
            <a:r>
              <a:rPr sz="2400" spc="-10" dirty="0"/>
              <a:t> </a:t>
            </a:r>
            <a:r>
              <a:rPr sz="2400" spc="-5" dirty="0"/>
              <a:t>Garbage</a:t>
            </a:r>
            <a:r>
              <a:rPr sz="2400" dirty="0"/>
              <a:t> </a:t>
            </a:r>
            <a:r>
              <a:rPr sz="2400" spc="-5" dirty="0" smtClean="0"/>
              <a:t>Collection</a:t>
            </a:r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435" y="393700"/>
            <a:ext cx="2803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</a:t>
            </a:r>
            <a:r>
              <a:rPr spc="-60" dirty="0"/>
              <a:t> </a:t>
            </a:r>
            <a:r>
              <a:rPr spc="-5" dirty="0"/>
              <a:t>Pools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497195" cy="24149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30" dirty="0">
                <a:solidFill>
                  <a:srgbClr val="1D3756"/>
                </a:solidFill>
                <a:latin typeface="Arial"/>
                <a:cs typeface="Arial"/>
              </a:rPr>
              <a:t>Young</a:t>
            </a:r>
            <a:r>
              <a:rPr sz="1800" b="1" spc="-2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Generation</a:t>
            </a:r>
            <a:r>
              <a:rPr sz="1800" b="1" spc="-2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Pools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Eden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Survivor</a:t>
            </a:r>
            <a:r>
              <a:rPr sz="1600" spc="-10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Survivor</a:t>
            </a:r>
            <a:r>
              <a:rPr sz="1600" spc="-10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04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Old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Generation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Pool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(aka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D3756"/>
                </a:solidFill>
                <a:latin typeface="Arial"/>
                <a:cs typeface="Arial"/>
              </a:rPr>
              <a:t>Tenured)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Typically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much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larger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than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young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gen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pools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combined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214" y="4310697"/>
            <a:ext cx="5353685" cy="14103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PermGen</a:t>
            </a:r>
            <a:r>
              <a:rPr sz="1800" b="1" spc="-3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Pool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Held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separately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 the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rest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Heap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Was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intended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hold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 that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last a JVM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lifetime</a:t>
            </a:r>
            <a:endParaRPr sz="1600">
              <a:latin typeface="Arial MT"/>
              <a:cs typeface="Arial MT"/>
            </a:endParaRPr>
          </a:p>
          <a:p>
            <a:pPr marL="1083945" lvl="2" indent="-181610">
              <a:lnSpc>
                <a:spcPct val="100000"/>
              </a:lnSpc>
              <a:spcBef>
                <a:spcPts val="380"/>
              </a:spcBef>
              <a:buClr>
                <a:srgbClr val="919191"/>
              </a:buClr>
              <a:buChar char="•"/>
              <a:tabLst>
                <a:tab pos="1084580" algn="l"/>
              </a:tabLst>
            </a:pP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Reloading</a:t>
            </a:r>
            <a:r>
              <a:rPr sz="14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recycling</a:t>
            </a:r>
            <a:r>
              <a:rPr sz="14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classes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occurs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here.</a:t>
            </a:r>
            <a:endParaRPr sz="14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Going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away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Java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405" y="393700"/>
            <a:ext cx="3482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</a:t>
            </a:r>
            <a:r>
              <a:rPr spc="-45" dirty="0"/>
              <a:t> </a:t>
            </a:r>
            <a:r>
              <a:rPr spc="-5" dirty="0"/>
              <a:t>Heap</a:t>
            </a:r>
            <a:r>
              <a:rPr spc="-40" dirty="0"/>
              <a:t> </a:t>
            </a:r>
            <a:r>
              <a:rPr dirty="0"/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00" y="1422400"/>
            <a:ext cx="8839200" cy="4826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71640" y="6159500"/>
            <a:ext cx="2101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Copyright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Oracle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Corporation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1844" y="393700"/>
            <a:ext cx="5980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Weak</a:t>
            </a:r>
            <a:r>
              <a:rPr spc="-20" dirty="0"/>
              <a:t> </a:t>
            </a:r>
            <a:r>
              <a:rPr spc="-5" dirty="0"/>
              <a:t>Generational</a:t>
            </a:r>
            <a:r>
              <a:rPr spc="-20" dirty="0"/>
              <a:t> </a:t>
            </a:r>
            <a:r>
              <a:rPr spc="-5" dirty="0"/>
              <a:t>Hypothesis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500" y="1092200"/>
            <a:ext cx="6921500" cy="4787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90640" y="6070600"/>
            <a:ext cx="2101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Copyright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Oracle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Corporation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300" y="393700"/>
            <a:ext cx="1042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002530" cy="18815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aka</a:t>
            </a:r>
            <a:r>
              <a:rPr sz="1800" b="1" spc="-2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"stop-and-copy"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Some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literature</a:t>
            </a:r>
            <a:r>
              <a:rPr sz="1600" spc="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talks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about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"Cheney's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algorithm"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Used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many managed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runtimes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Including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Hotspot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214" y="3813175"/>
            <a:ext cx="5937250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thread(s)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trace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from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root(s)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to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find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live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D3756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6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20" dirty="0">
                <a:solidFill>
                  <a:srgbClr val="1D3756"/>
                </a:solidFill>
                <a:latin typeface="Arial"/>
                <a:cs typeface="Arial"/>
              </a:rPr>
              <a:t>Typically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involves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copying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live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From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one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to another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in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memory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result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typically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looks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like a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move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opposed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to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a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copy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037" y="393700"/>
            <a:ext cx="3210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Sweep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666740" cy="24149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Used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by many modern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collectors</a:t>
            </a:r>
            <a:endParaRPr sz="18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  <a:spcBef>
                <a:spcPts val="439"/>
              </a:spcBef>
            </a:pPr>
            <a:r>
              <a:rPr sz="1600" dirty="0">
                <a:solidFill>
                  <a:srgbClr val="919191"/>
                </a:solidFill>
                <a:latin typeface="Arial MT"/>
                <a:cs typeface="Arial MT"/>
              </a:rPr>
              <a:t>–</a:t>
            </a:r>
            <a:r>
              <a:rPr sz="1600" spc="100" dirty="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Including</a:t>
            </a:r>
            <a:r>
              <a:rPr sz="1600" spc="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Hotspot,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usually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for</a:t>
            </a:r>
            <a:r>
              <a:rPr sz="1600" spc="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old</a:t>
            </a:r>
            <a:r>
              <a:rPr sz="1600" spc="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generational</a:t>
            </a:r>
            <a:r>
              <a:rPr sz="1600" spc="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collection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20" dirty="0">
                <a:solidFill>
                  <a:srgbClr val="1D3756"/>
                </a:solidFill>
                <a:latin typeface="Arial"/>
                <a:cs typeface="Arial"/>
              </a:rPr>
              <a:t>Typically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2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mandatory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and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1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optional step(s)</a:t>
            </a:r>
            <a:endParaRPr sz="1800">
              <a:latin typeface="Arial"/>
              <a:cs typeface="Arial"/>
            </a:endParaRPr>
          </a:p>
          <a:p>
            <a:pPr marL="456565" marR="2333625" lvl="1">
              <a:lnSpc>
                <a:spcPct val="109400"/>
              </a:lnSpc>
              <a:spcBef>
                <a:spcPts val="259"/>
              </a:spcBef>
              <a:buAutoNum type="arabicPeriod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Find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live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 (</a:t>
            </a:r>
            <a:r>
              <a:rPr sz="1600" b="1" i="1" spc="-5" dirty="0">
                <a:solidFill>
                  <a:srgbClr val="1D3756"/>
                </a:solidFill>
                <a:latin typeface="Arial"/>
                <a:cs typeface="Arial"/>
              </a:rPr>
              <a:t>mark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)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2.'Delete'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dead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 (</a:t>
            </a:r>
            <a:r>
              <a:rPr sz="1600" b="1" i="1" spc="-5" dirty="0">
                <a:solidFill>
                  <a:srgbClr val="1D3756"/>
                </a:solidFill>
                <a:latin typeface="Arial"/>
                <a:cs typeface="Arial"/>
              </a:rPr>
              <a:t>sweep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) </a:t>
            </a:r>
            <a:r>
              <a:rPr sz="1600" spc="-43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3.Tidy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up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-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optional (</a:t>
            </a:r>
            <a:r>
              <a:rPr sz="1600" b="1" i="1" spc="-5" dirty="0">
                <a:solidFill>
                  <a:srgbClr val="1D3756"/>
                </a:solidFill>
                <a:latin typeface="Arial"/>
                <a:cs typeface="Arial"/>
              </a:rPr>
              <a:t>compact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694" y="393700"/>
            <a:ext cx="7364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</a:t>
            </a:r>
            <a:r>
              <a:rPr spc="-5" dirty="0"/>
              <a:t> and</a:t>
            </a:r>
            <a:r>
              <a:rPr spc="-10" dirty="0"/>
              <a:t> </a:t>
            </a:r>
            <a:r>
              <a:rPr spc="-5" dirty="0"/>
              <a:t>Sweep collectors in Hotspot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401310" cy="21913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Several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Hotspot collectors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use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Mark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and Sweep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Concurrent</a:t>
            </a:r>
            <a:r>
              <a:rPr sz="16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Mark</a:t>
            </a:r>
            <a:r>
              <a:rPr sz="16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Sweep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(CMS)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Incremental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Concurrent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Mark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Sweep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(iCMS)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MarkSweepCompact</a:t>
            </a:r>
            <a:r>
              <a:rPr sz="1600" spc="-5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(aka</a:t>
            </a:r>
            <a:r>
              <a:rPr sz="1600" spc="-5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Serial)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MarkSweep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(aka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ParallelOld)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So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it's worth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learning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the theory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405" y="393700"/>
            <a:ext cx="2465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75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782310" cy="338010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Java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objects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have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Ordinary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Object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Pointers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(OOPs)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That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point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object...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Which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points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 the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header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19191"/>
              </a:buClr>
              <a:buFont typeface="Arial MT"/>
              <a:buChar char="–"/>
            </a:pPr>
            <a:endParaRPr sz="255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Th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 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h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ea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d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er c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on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ta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in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s a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mark</a:t>
            </a:r>
            <a:r>
              <a:rPr sz="2700" b="1" spc="-877" baseline="308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bi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t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f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o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r 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G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C</a:t>
            </a:r>
            <a:endParaRPr sz="2700" baseline="3086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56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Plus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other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metadata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(hashcodes,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locking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state etc)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When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you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call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constructor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object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allocated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550" y="393700"/>
            <a:ext cx="4407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Clear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Mark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294699"/>
            <a:ext cx="5077460" cy="19627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192405" algn="l"/>
              </a:tabLst>
            </a:pP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Th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 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h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ea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d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er c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on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ta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in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s t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h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 </a:t>
            </a:r>
            <a:r>
              <a:rPr sz="2700" b="1" spc="-7" baseline="3086" dirty="0">
                <a:solidFill>
                  <a:srgbClr val="1D3756"/>
                </a:solidFill>
                <a:latin typeface="Courier New"/>
                <a:cs typeface="Courier New"/>
              </a:rPr>
              <a:t>boolea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n</a:t>
            </a:r>
            <a:r>
              <a:rPr sz="2700" b="1" spc="-7" baseline="308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mark</a:t>
            </a:r>
            <a:r>
              <a:rPr sz="2700" b="1" spc="-869" baseline="308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f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i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l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d</a:t>
            </a:r>
            <a:endParaRPr sz="2700" baseline="3086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63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If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Courier New"/>
                <a:cs typeface="Courier New"/>
              </a:rPr>
              <a:t>true</a:t>
            </a:r>
            <a:r>
              <a:rPr sz="2400" spc="-780" baseline="173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--&gt;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 t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he object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is </a:t>
            </a:r>
            <a:r>
              <a:rPr sz="2400" b="1" spc="-7" baseline="1736" dirty="0">
                <a:solidFill>
                  <a:srgbClr val="1D3756"/>
                </a:solidFill>
                <a:latin typeface="Arial"/>
                <a:cs typeface="Arial"/>
              </a:rPr>
              <a:t>live</a:t>
            </a:r>
            <a:endParaRPr sz="2400" baseline="1736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Step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1 -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set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l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l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t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h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 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mark</a:t>
            </a:r>
            <a:r>
              <a:rPr sz="2700" b="1" spc="-877" baseline="308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f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i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ld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s to 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false</a:t>
            </a:r>
            <a:endParaRPr sz="2700" baseline="3086">
              <a:latin typeface="Courier New"/>
              <a:cs typeface="Courier New"/>
            </a:endParaRPr>
          </a:p>
          <a:p>
            <a:pPr marL="638175" lvl="1" indent="-181610">
              <a:lnSpc>
                <a:spcPct val="100000"/>
              </a:lnSpc>
              <a:spcBef>
                <a:spcPts val="56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We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need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start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afresh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Mark</a:t>
            </a:r>
            <a:r>
              <a:rPr spc="-10" dirty="0"/>
              <a:t> </a:t>
            </a:r>
            <a:r>
              <a:rPr spc="-5" dirty="0"/>
              <a:t>live</a:t>
            </a:r>
            <a:r>
              <a:rPr spc="-15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204460" cy="6623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</a:t>
            </a:r>
            <a:r>
              <a:rPr sz="1800" b="1" spc="-4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Roots</a:t>
            </a:r>
            <a:endParaRPr sz="18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  <a:spcBef>
                <a:spcPts val="439"/>
              </a:spcBef>
            </a:pPr>
            <a:r>
              <a:rPr sz="1600" dirty="0">
                <a:solidFill>
                  <a:srgbClr val="919191"/>
                </a:solidFill>
                <a:latin typeface="Arial MT"/>
                <a:cs typeface="Arial MT"/>
              </a:rPr>
              <a:t>–</a:t>
            </a:r>
            <a:r>
              <a:rPr sz="1600" spc="85" dirty="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pointer to data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in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heap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that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need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keep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656" y="2312465"/>
            <a:ext cx="4654089" cy="35700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17640" y="6007100"/>
            <a:ext cx="1804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Copyright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Michael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Triana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Mark</a:t>
            </a:r>
            <a:r>
              <a:rPr spc="-10" dirty="0"/>
              <a:t> </a:t>
            </a:r>
            <a:r>
              <a:rPr spc="-5" dirty="0"/>
              <a:t>live</a:t>
            </a:r>
            <a:r>
              <a:rPr spc="-15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4728845" cy="17418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Roots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are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made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up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of: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Live</a:t>
            </a:r>
            <a:r>
              <a:rPr sz="1600" spc="-3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threads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used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for synchronisation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JNI</a:t>
            </a:r>
            <a:r>
              <a:rPr sz="1600" spc="-5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handles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system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class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loaders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Possibly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other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things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depending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on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JVM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214" y="3673475"/>
            <a:ext cx="338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Plus one more special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case...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4469" y="393700"/>
            <a:ext cx="4615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0" dirty="0"/>
              <a:t> </a:t>
            </a:r>
            <a:r>
              <a:rPr spc="-5" dirty="0"/>
              <a:t>I'm</a:t>
            </a:r>
            <a:r>
              <a:rPr spc="-15" dirty="0"/>
              <a:t> </a:t>
            </a:r>
            <a:r>
              <a:rPr spc="-5" dirty="0"/>
              <a:t>going</a:t>
            </a:r>
            <a:r>
              <a:rPr spc="-1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5" dirty="0"/>
              <a:t>cover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412740" cy="50438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Part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Diving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into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Dark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(~30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min)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GC</a:t>
            </a:r>
            <a:r>
              <a:rPr sz="1600" spc="-6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Theory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Hotspot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memory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organisation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collectors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Break!</a:t>
            </a:r>
            <a:r>
              <a:rPr sz="1800" b="1" spc="-3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(2</a:t>
            </a:r>
            <a:r>
              <a:rPr sz="1800" b="1" spc="-3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min)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Our</a:t>
            </a:r>
            <a:r>
              <a:rPr sz="1600" spc="-3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brains</a:t>
            </a:r>
            <a:r>
              <a:rPr sz="1600" spc="-3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hurt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Part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II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Shining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light into the Darkness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(8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min)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Reading</a:t>
            </a:r>
            <a:r>
              <a:rPr sz="1600" spc="-3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GC</a:t>
            </a:r>
            <a:r>
              <a:rPr sz="1600" spc="-3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Logs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30" dirty="0">
                <a:solidFill>
                  <a:srgbClr val="1D3756"/>
                </a:solidFill>
                <a:latin typeface="Arial MT"/>
                <a:cs typeface="Arial MT"/>
              </a:rPr>
              <a:t>Tooling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Basic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Part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III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Real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World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Scenarios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(8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min)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Likely</a:t>
            </a:r>
            <a:r>
              <a:rPr sz="1600" spc="-5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Memory</a:t>
            </a:r>
            <a:r>
              <a:rPr sz="1600" spc="-5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Leaks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Premature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Promotion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Heal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hy</a:t>
            </a:r>
            <a:r>
              <a:rPr sz="1600" spc="-9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App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High</a:t>
            </a:r>
            <a:r>
              <a:rPr sz="1600" spc="-5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Pausing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Mark</a:t>
            </a:r>
            <a:r>
              <a:rPr spc="-10" dirty="0"/>
              <a:t> </a:t>
            </a:r>
            <a:r>
              <a:rPr spc="-5" dirty="0"/>
              <a:t>live</a:t>
            </a:r>
            <a:r>
              <a:rPr spc="-15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892165" cy="24149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Special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case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Old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Gen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refs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into</a:t>
            </a:r>
            <a:r>
              <a:rPr sz="1800" b="1" spc="-3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1D3756"/>
                </a:solidFill>
                <a:latin typeface="Arial"/>
                <a:cs typeface="Arial"/>
              </a:rPr>
              <a:t>Young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Gen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Treated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roots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during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young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collection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Special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card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table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to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track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these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Each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card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references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area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512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bytes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in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old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gen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If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references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young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gen it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will have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been marked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dirty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Dirty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areas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are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scanned as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part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young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collection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214" y="4359275"/>
            <a:ext cx="389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Conclusion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there's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lot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trace!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191" y="393700"/>
            <a:ext cx="2893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Sweep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214620" cy="26638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Sweep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Mark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that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dead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objects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occupy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deleted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Compact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Not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part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the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normal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operation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of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some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collectors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Always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attempted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before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OOME's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can be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thrown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'Defrags'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remaining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endParaRPr sz="1600">
              <a:latin typeface="Arial MT"/>
              <a:cs typeface="Arial MT"/>
            </a:endParaRPr>
          </a:p>
          <a:p>
            <a:pPr marL="1083945" lvl="2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•"/>
              <a:tabLst>
                <a:tab pos="1084580" algn="l"/>
              </a:tabLst>
            </a:pP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Not</a:t>
            </a:r>
            <a:r>
              <a:rPr sz="14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quite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full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defrag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214" y="4587875"/>
            <a:ext cx="524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I'll cover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some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Java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specific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collectors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shortly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549" y="393700"/>
            <a:ext cx="4737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Young</a:t>
            </a:r>
            <a:r>
              <a:rPr spc="-25" dirty="0"/>
              <a:t> </a:t>
            </a:r>
            <a:r>
              <a:rPr spc="-5" dirty="0"/>
              <a:t>Generation</a:t>
            </a:r>
            <a:r>
              <a:rPr spc="-25" dirty="0"/>
              <a:t> </a:t>
            </a:r>
            <a:r>
              <a:rPr spc="-5" dirty="0"/>
              <a:t>Pools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734685" cy="31896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Eden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Where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new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objects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should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get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created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are added at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end of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currently allocated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block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Uses</a:t>
            </a:r>
            <a:r>
              <a:rPr sz="1600" spc="-3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Thread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Local</a:t>
            </a:r>
            <a:r>
              <a:rPr sz="1600" spc="-9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Allocation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Buffers (TLABs)</a:t>
            </a:r>
            <a:endParaRPr sz="1600">
              <a:latin typeface="Arial MT"/>
              <a:cs typeface="Arial MT"/>
            </a:endParaRPr>
          </a:p>
          <a:p>
            <a:pPr marL="1083945" lvl="2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•"/>
              <a:tabLst>
                <a:tab pos="1084580" algn="l"/>
              </a:tabLst>
            </a:pP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Points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at</a:t>
            </a:r>
            <a:r>
              <a:rPr sz="14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end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allocated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block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D3756"/>
                </a:solidFill>
                <a:latin typeface="Arial MT"/>
                <a:cs typeface="Arial MT"/>
              </a:rPr>
              <a:t>objects</a:t>
            </a:r>
            <a:endParaRPr sz="14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Clr>
                <a:srgbClr val="919191"/>
              </a:buClr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Clr>
                <a:srgbClr val="919191"/>
              </a:buClr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919191"/>
              </a:buClr>
              <a:buFont typeface="Arial MT"/>
              <a:buChar char="•"/>
            </a:pPr>
            <a:endParaRPr sz="135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Survivor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0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and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Survivor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Known</a:t>
            </a:r>
            <a:r>
              <a:rPr sz="1600" spc="-3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3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Hemispheric</a:t>
            </a:r>
            <a:r>
              <a:rPr sz="1600" spc="-3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GC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Only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one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active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time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other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one is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1D3756"/>
                </a:solidFill>
                <a:latin typeface="Arial MT"/>
                <a:cs typeface="Arial MT"/>
              </a:rPr>
              <a:t>empty,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call it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the </a:t>
            </a:r>
            <a:r>
              <a:rPr sz="1600" b="1" i="1" spc="-5" dirty="0">
                <a:solidFill>
                  <a:srgbClr val="1D3756"/>
                </a:solidFill>
                <a:latin typeface="Arial"/>
                <a:cs typeface="Arial"/>
              </a:rPr>
              <a:t>target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116" y="393700"/>
            <a:ext cx="5617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Young</a:t>
            </a:r>
            <a:r>
              <a:rPr spc="-15" dirty="0"/>
              <a:t> </a:t>
            </a:r>
            <a:r>
              <a:rPr spc="-5" dirty="0"/>
              <a:t>Generation</a:t>
            </a:r>
            <a:r>
              <a:rPr spc="-15" dirty="0"/>
              <a:t> </a:t>
            </a:r>
            <a:r>
              <a:rPr spc="-5" dirty="0"/>
              <a:t>Collectors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6026785" cy="45231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When</a:t>
            </a:r>
            <a:r>
              <a:rPr sz="18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Eden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gets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"full"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"Full"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is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technically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passing a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threshold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10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collector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will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run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Live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objects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get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copied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to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the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1D3756"/>
                </a:solidFill>
                <a:latin typeface="Arial"/>
                <a:cs typeface="Arial"/>
              </a:rPr>
              <a:t>target</a:t>
            </a:r>
            <a:r>
              <a:rPr sz="1800" b="1" i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Survivor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From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Eden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active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Survivor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Some Live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objects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are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promoted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Old Gen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50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I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f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 t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hey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'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ve survived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Courier New"/>
                <a:cs typeface="Courier New"/>
              </a:rPr>
              <a:t>&gt;</a:t>
            </a:r>
            <a:r>
              <a:rPr sz="2400" spc="-780" baseline="173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Courier New"/>
                <a:cs typeface="Courier New"/>
              </a:rPr>
              <a:t>tenuringThreshold</a:t>
            </a:r>
            <a:r>
              <a:rPr sz="2400" spc="-780" baseline="173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collec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t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ions</a:t>
            </a:r>
            <a:endParaRPr sz="2400" baseline="1736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21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Or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if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they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can't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fit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in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the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b="1" i="1" spc="-5" dirty="0">
                <a:solidFill>
                  <a:srgbClr val="1D3756"/>
                </a:solidFill>
                <a:latin typeface="Arial"/>
                <a:cs typeface="Arial"/>
              </a:rPr>
              <a:t>target</a:t>
            </a:r>
            <a:r>
              <a:rPr sz="1600" b="1" i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When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the collector is finished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simple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pointer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swizzle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activates the </a:t>
            </a:r>
            <a:r>
              <a:rPr sz="1600" b="1" i="1" spc="-5" dirty="0">
                <a:solidFill>
                  <a:srgbClr val="1D3756"/>
                </a:solidFill>
                <a:latin typeface="Arial"/>
                <a:cs typeface="Arial"/>
              </a:rPr>
              <a:t>target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Survivor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Dead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objects effectively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disappear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(no longer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referenced)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508000"/>
            <a:ext cx="4876799" cy="5842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77840" y="6350000"/>
            <a:ext cx="2111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Copyright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chaoticjava.com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116" y="393700"/>
            <a:ext cx="5617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Young</a:t>
            </a:r>
            <a:r>
              <a:rPr spc="-15" dirty="0"/>
              <a:t> </a:t>
            </a:r>
            <a:r>
              <a:rPr spc="-5" dirty="0"/>
              <a:t>Generation</a:t>
            </a:r>
            <a:r>
              <a:rPr spc="-15" dirty="0"/>
              <a:t> </a:t>
            </a:r>
            <a:r>
              <a:rPr spc="-5" dirty="0"/>
              <a:t>Collectors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7051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71780" algn="l"/>
              </a:tabLst>
            </a:pPr>
            <a:r>
              <a:rPr spc="-5" dirty="0"/>
              <a:t>Most</a:t>
            </a:r>
            <a:r>
              <a:rPr spc="-15" dirty="0"/>
              <a:t> </a:t>
            </a:r>
            <a:r>
              <a:rPr spc="-5" dirty="0"/>
              <a:t>use parallel</a:t>
            </a:r>
            <a:r>
              <a:rPr spc="-10" dirty="0"/>
              <a:t> </a:t>
            </a:r>
            <a:r>
              <a:rPr spc="-5" dirty="0"/>
              <a:t>threads</a:t>
            </a:r>
          </a:p>
          <a:p>
            <a:pPr marL="71691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717550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i.e.</a:t>
            </a:r>
            <a:r>
              <a:rPr sz="1600" spc="-9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multi-core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machine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can make your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GC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faster</a:t>
            </a:r>
            <a:endParaRPr sz="1600">
              <a:latin typeface="Arial MT"/>
              <a:cs typeface="Arial MT"/>
            </a:endParaRPr>
          </a:p>
          <a:p>
            <a:pPr marL="78740"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78740"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270510" indent="-179705">
              <a:lnSpc>
                <a:spcPct val="100000"/>
              </a:lnSpc>
              <a:buFont typeface="Arial MT"/>
              <a:buChar char="•"/>
              <a:tabLst>
                <a:tab pos="271780" algn="l"/>
              </a:tabLst>
            </a:pPr>
            <a:r>
              <a:rPr spc="-5" dirty="0"/>
              <a:t>I'll cover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PS </a:t>
            </a:r>
            <a:r>
              <a:rPr spc="-5" dirty="0"/>
              <a:t>Scavenge</a:t>
            </a:r>
            <a:r>
              <a:rPr spc="5" dirty="0"/>
              <a:t> </a:t>
            </a:r>
            <a:r>
              <a:rPr spc="-5" dirty="0"/>
              <a:t>and </a:t>
            </a:r>
            <a:r>
              <a:rPr dirty="0"/>
              <a:t>ParNew</a:t>
            </a:r>
            <a:r>
              <a:rPr spc="-5" dirty="0"/>
              <a:t> collectors</a:t>
            </a:r>
          </a:p>
          <a:p>
            <a:pPr marL="71691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717550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They're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almost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identical</a:t>
            </a:r>
            <a:endParaRPr sz="1600">
              <a:latin typeface="Arial MT"/>
              <a:cs typeface="Arial MT"/>
            </a:endParaRPr>
          </a:p>
          <a:p>
            <a:pPr marL="71691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Font typeface="Arial MT"/>
              <a:buChar char="–"/>
              <a:tabLst>
                <a:tab pos="717550" algn="l"/>
              </a:tabLst>
            </a:pPr>
            <a:r>
              <a:rPr sz="1600" b="1" dirty="0">
                <a:solidFill>
                  <a:srgbClr val="1D3756"/>
                </a:solidFill>
                <a:latin typeface="Arial"/>
                <a:cs typeface="Arial"/>
              </a:rPr>
              <a:t>PS</a:t>
            </a:r>
            <a:r>
              <a:rPr sz="1600" b="1" spc="-5" dirty="0">
                <a:solidFill>
                  <a:srgbClr val="1D3756"/>
                </a:solidFill>
                <a:latin typeface="Arial"/>
                <a:cs typeface="Arial"/>
              </a:rPr>
              <a:t> Scavenge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works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with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1D3756"/>
                </a:solidFill>
                <a:latin typeface="Arial"/>
                <a:cs typeface="Arial"/>
              </a:rPr>
              <a:t>PS</a:t>
            </a:r>
            <a:r>
              <a:rPr sz="1600" b="1" spc="-5" dirty="0">
                <a:solidFill>
                  <a:srgbClr val="1D3756"/>
                </a:solidFill>
                <a:latin typeface="Arial"/>
                <a:cs typeface="Arial"/>
              </a:rPr>
              <a:t> MarkSweep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old gen</a:t>
            </a:r>
            <a:endParaRPr sz="1600">
              <a:latin typeface="Arial MT"/>
              <a:cs typeface="Arial MT"/>
            </a:endParaRPr>
          </a:p>
          <a:p>
            <a:pPr marL="71691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Font typeface="Arial MT"/>
              <a:buChar char="–"/>
              <a:tabLst>
                <a:tab pos="717550" algn="l"/>
              </a:tabLst>
            </a:pPr>
            <a:r>
              <a:rPr sz="1600" b="1" dirty="0">
                <a:solidFill>
                  <a:srgbClr val="1D3756"/>
                </a:solidFill>
                <a:latin typeface="Arial"/>
                <a:cs typeface="Arial"/>
              </a:rPr>
              <a:t>ParNew</a:t>
            </a:r>
            <a:r>
              <a:rPr sz="16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works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with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1D3756"/>
                </a:solidFill>
                <a:latin typeface="Arial"/>
                <a:cs typeface="Arial"/>
              </a:rPr>
              <a:t>ConcurrentMarkSweep</a:t>
            </a:r>
            <a:r>
              <a:rPr sz="16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D3756"/>
                </a:solidFill>
                <a:latin typeface="Arial"/>
                <a:cs typeface="Arial"/>
              </a:rPr>
              <a:t>(CMS)</a:t>
            </a:r>
            <a:r>
              <a:rPr sz="16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old gen</a:t>
            </a:r>
            <a:endParaRPr sz="1600">
              <a:latin typeface="Arial MT"/>
              <a:cs typeface="Arial MT"/>
            </a:endParaRPr>
          </a:p>
          <a:p>
            <a:pPr marL="78740"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78740"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270510" indent="-179705">
              <a:lnSpc>
                <a:spcPct val="100000"/>
              </a:lnSpc>
              <a:spcBef>
                <a:spcPts val="1040"/>
              </a:spcBef>
              <a:buFont typeface="Arial MT"/>
              <a:buChar char="•"/>
              <a:tabLst>
                <a:tab pos="271780" algn="l"/>
              </a:tabLst>
            </a:pPr>
            <a:r>
              <a:rPr spc="-5" dirty="0"/>
              <a:t>Other</a:t>
            </a:r>
            <a:r>
              <a:rPr spc="-15" dirty="0"/>
              <a:t> </a:t>
            </a:r>
            <a:r>
              <a:rPr spc="-5" dirty="0"/>
              <a:t>young</a:t>
            </a:r>
            <a:r>
              <a:rPr spc="-15" dirty="0"/>
              <a:t> </a:t>
            </a:r>
            <a:r>
              <a:rPr spc="-5" dirty="0"/>
              <a:t>collectors:</a:t>
            </a:r>
          </a:p>
          <a:p>
            <a:pPr marL="71691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717550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Copy</a:t>
            </a:r>
            <a:r>
              <a:rPr sz="1600" spc="-4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(aka</a:t>
            </a:r>
            <a:r>
              <a:rPr sz="1600" spc="-3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Serial)</a:t>
            </a:r>
            <a:endParaRPr sz="1600">
              <a:latin typeface="Arial MT"/>
              <a:cs typeface="Arial MT"/>
            </a:endParaRPr>
          </a:p>
          <a:p>
            <a:pPr marL="71691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717550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152" y="393700"/>
            <a:ext cx="4408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PS</a:t>
            </a:r>
            <a:r>
              <a:rPr spc="-25" dirty="0"/>
              <a:t> </a:t>
            </a:r>
            <a:r>
              <a:rPr spc="-5" dirty="0"/>
              <a:t>Scavenge</a:t>
            </a:r>
            <a:r>
              <a:rPr spc="-20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ParNew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677535" cy="43199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aka</a:t>
            </a:r>
            <a:r>
              <a:rPr sz="18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"Throughput</a:t>
            </a:r>
            <a:r>
              <a:rPr sz="18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collectors"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Number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threads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ratio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#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cores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They're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Stop-The-World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(STW)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collectors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They're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monolithic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(as opposed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incremental)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Each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thread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gets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set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roots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They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do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work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stealing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performs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an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copy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(aka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evacuate)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Surviving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objects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move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to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newly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active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survivor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pool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714" y="393700"/>
            <a:ext cx="5896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 and</a:t>
            </a:r>
            <a:r>
              <a:rPr spc="-10" dirty="0"/>
              <a:t> </a:t>
            </a:r>
            <a:r>
              <a:rPr spc="-5" dirty="0"/>
              <a:t>Premature Promotion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74775"/>
            <a:ext cx="5507990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Objects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have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an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D3756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Every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time they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survive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collection..</a:t>
            </a:r>
            <a:endParaRPr sz="18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  <a:spcBef>
                <a:spcPts val="340"/>
              </a:spcBef>
            </a:pPr>
            <a:r>
              <a:rPr sz="1600" dirty="0">
                <a:solidFill>
                  <a:srgbClr val="919191"/>
                </a:solidFill>
                <a:latin typeface="Courier New"/>
                <a:cs typeface="Courier New"/>
              </a:rPr>
              <a:t>–</a:t>
            </a:r>
            <a:r>
              <a:rPr sz="1600" spc="-500" dirty="0">
                <a:solidFill>
                  <a:srgbClr val="919191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1D3756"/>
                </a:solidFill>
                <a:latin typeface="Courier New"/>
                <a:cs typeface="Courier New"/>
              </a:rPr>
              <a:t>age++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2405" algn="l"/>
              </a:tabLst>
            </a:pP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At</a:t>
            </a:r>
            <a:r>
              <a:rPr sz="2700" b="1" spc="-37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age</a:t>
            </a:r>
            <a:r>
              <a:rPr sz="2700" b="1" spc="-22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&gt;</a:t>
            </a:r>
            <a:r>
              <a:rPr sz="2700" b="1" spc="-60" baseline="308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tenuringThreshold</a:t>
            </a:r>
            <a:endParaRPr sz="2700" baseline="3086">
              <a:latin typeface="Courier New"/>
              <a:cs typeface="Courier New"/>
            </a:endParaRPr>
          </a:p>
          <a:p>
            <a:pPr marL="638175" lvl="1" indent="-181610">
              <a:lnSpc>
                <a:spcPct val="100000"/>
              </a:lnSpc>
              <a:spcBef>
                <a:spcPts val="45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get moved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(promoted)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old/tenured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25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Defaul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t </a:t>
            </a:r>
            <a:r>
              <a:rPr sz="2400" baseline="1736" dirty="0">
                <a:solidFill>
                  <a:srgbClr val="1D3756"/>
                </a:solidFill>
                <a:latin typeface="Courier New"/>
                <a:cs typeface="Courier New"/>
              </a:rPr>
              <a:t>tenuringThreshold</a:t>
            </a:r>
            <a:r>
              <a:rPr sz="2400" spc="-780" baseline="173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is </a:t>
            </a:r>
            <a:r>
              <a:rPr sz="2400" baseline="1736" dirty="0">
                <a:solidFill>
                  <a:srgbClr val="1D3756"/>
                </a:solidFill>
                <a:latin typeface="Courier New"/>
                <a:cs typeface="Courier New"/>
              </a:rPr>
              <a:t>4</a:t>
            </a:r>
            <a:endParaRPr sz="2400" baseline="1736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9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145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Premature Promotion occurs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when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High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memory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pressure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(high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life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over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death ratio)</a:t>
            </a:r>
            <a:endParaRPr sz="1600">
              <a:latin typeface="Arial MT"/>
              <a:cs typeface="Arial MT"/>
            </a:endParaRPr>
          </a:p>
          <a:p>
            <a:pPr marL="1083945" lvl="2" indent="-181610">
              <a:lnSpc>
                <a:spcPct val="100000"/>
              </a:lnSpc>
              <a:spcBef>
                <a:spcPts val="380"/>
              </a:spcBef>
              <a:buClr>
                <a:srgbClr val="919191"/>
              </a:buClr>
              <a:buChar char="•"/>
              <a:tabLst>
                <a:tab pos="1084580" algn="l"/>
              </a:tabLst>
            </a:pP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Eden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is</a:t>
            </a:r>
            <a:r>
              <a:rPr sz="14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too</a:t>
            </a:r>
            <a:r>
              <a:rPr sz="14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small</a:t>
            </a:r>
            <a:r>
              <a:rPr sz="14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deal</a:t>
            </a:r>
            <a:r>
              <a:rPr sz="14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with</a:t>
            </a:r>
            <a:r>
              <a:rPr sz="14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rate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new</a:t>
            </a:r>
            <a:r>
              <a:rPr sz="1400" spc="-5" dirty="0">
                <a:solidFill>
                  <a:srgbClr val="1D3756"/>
                </a:solidFill>
                <a:latin typeface="Arial MT"/>
                <a:cs typeface="Arial MT"/>
              </a:rPr>
              <a:t> objects</a:t>
            </a:r>
            <a:endParaRPr sz="14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are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too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big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to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fit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in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Eden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are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big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be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promoted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Survivor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425" y="393700"/>
            <a:ext cx="506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Old</a:t>
            </a:r>
            <a:r>
              <a:rPr spc="-25" dirty="0"/>
              <a:t> </a:t>
            </a:r>
            <a:r>
              <a:rPr spc="-5" dirty="0"/>
              <a:t>Generation</a:t>
            </a:r>
            <a:r>
              <a:rPr spc="-20" dirty="0"/>
              <a:t> </a:t>
            </a:r>
            <a:r>
              <a:rPr spc="-5" dirty="0"/>
              <a:t>Collectors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74775"/>
            <a:ext cx="5394960" cy="45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Most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are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variations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on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Mark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and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Sweep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D3756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6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Most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use parallel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e.g.</a:t>
            </a:r>
            <a:r>
              <a:rPr sz="1600" spc="35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multi-core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machine can make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your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GC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faster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I'll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cover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PS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MarkSweep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&amp;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CMS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CMS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often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paired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with the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ParNew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young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collector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Other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old</a:t>
            </a:r>
            <a:r>
              <a:rPr sz="18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collectors: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MarkSweepCompact</a:t>
            </a:r>
            <a:r>
              <a:rPr sz="1600" spc="-4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(aka</a:t>
            </a:r>
            <a:r>
              <a:rPr sz="1600" spc="-3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Serial)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Incremental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CMS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(iCMS)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683" y="393700"/>
            <a:ext cx="2917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PS</a:t>
            </a:r>
            <a:r>
              <a:rPr spc="-55" dirty="0"/>
              <a:t> </a:t>
            </a:r>
            <a:r>
              <a:rPr spc="-5" dirty="0"/>
              <a:t>MarkSweep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083175" cy="336740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aka</a:t>
            </a:r>
            <a:r>
              <a:rPr sz="1800" b="1" spc="-3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"ParallelOld"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Often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paired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with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Scavenge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for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young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gen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Parallel GC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threads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get sections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to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look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after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Usual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Mark</a:t>
            </a:r>
            <a:r>
              <a:rPr sz="16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Sweep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occur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Special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Compact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phase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takes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place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low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occupancy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sections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get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merged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e.g.</a:t>
            </a:r>
            <a:r>
              <a:rPr sz="1600" spc="-9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9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compact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/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defrag operation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047" y="393700"/>
            <a:ext cx="4253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I'm</a:t>
            </a:r>
            <a:r>
              <a:rPr spc="-15" dirty="0"/>
              <a:t> </a:t>
            </a:r>
            <a:r>
              <a:rPr spc="-5" dirty="0"/>
              <a:t>not</a:t>
            </a:r>
            <a:r>
              <a:rPr spc="-20" dirty="0"/>
              <a:t> </a:t>
            </a:r>
            <a:r>
              <a:rPr spc="-5" dirty="0"/>
              <a:t>covering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689600" cy="414210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G1</a:t>
            </a:r>
            <a:r>
              <a:rPr sz="1800" b="1" spc="-3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Collector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It's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supported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in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production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now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Not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lot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good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independent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empirical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research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on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this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JRockit,</a:t>
            </a:r>
            <a:r>
              <a:rPr sz="1800" b="1" spc="-8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Azul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Zing,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IBM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J9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Sorry,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these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warrant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their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own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talks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see</a:t>
            </a:r>
            <a:r>
              <a:rPr sz="1600" spc="-9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Azul on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level 3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though,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what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they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do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is...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cool.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04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PhD level technical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explanations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want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have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working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understanding</a:t>
            </a:r>
            <a:endParaRPr sz="1600">
              <a:latin typeface="Arial MT"/>
              <a:cs typeface="Arial MT"/>
            </a:endParaRPr>
          </a:p>
          <a:p>
            <a:pPr marL="1083945" lvl="2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•"/>
              <a:tabLst>
                <a:tab pos="1084580" algn="l"/>
              </a:tabLst>
            </a:pP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Reality:</a:t>
            </a:r>
            <a:r>
              <a:rPr sz="14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I'm</a:t>
            </a:r>
            <a:r>
              <a:rPr sz="14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not</a:t>
            </a:r>
            <a:r>
              <a:rPr sz="14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smart</a:t>
            </a:r>
            <a:endParaRPr sz="14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2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Going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that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PhD?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after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901" y="393700"/>
            <a:ext cx="4496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CMS</a:t>
            </a:r>
            <a:r>
              <a:rPr spc="-25" dirty="0"/>
              <a:t> </a:t>
            </a:r>
            <a:r>
              <a:rPr spc="-5" dirty="0"/>
              <a:t>Old</a:t>
            </a:r>
            <a:r>
              <a:rPr spc="-20" dirty="0"/>
              <a:t> </a:t>
            </a:r>
            <a:r>
              <a:rPr spc="-5" dirty="0"/>
              <a:t>Gen</a:t>
            </a:r>
            <a:r>
              <a:rPr spc="-20" dirty="0"/>
              <a:t> </a:t>
            </a:r>
            <a:r>
              <a:rPr spc="-5" dirty="0"/>
              <a:t>Collector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553075" cy="41471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Only runs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when </a:t>
            </a:r>
            <a:r>
              <a:rPr sz="1800" b="1" spc="-25" dirty="0">
                <a:solidFill>
                  <a:srgbClr val="1D3756"/>
                </a:solidFill>
                <a:latin typeface="Arial"/>
                <a:cs typeface="Arial"/>
              </a:rPr>
              <a:t>Tenured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is about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get full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Tunable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what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'about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get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full'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means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Attempts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share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CPU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with application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About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50/50 ratio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default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Application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can keep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working whilst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GC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is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taking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place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It's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partial Stop-The-World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(STW)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collector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It</a:t>
            </a:r>
            <a:r>
              <a:rPr sz="1600" spc="-3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has</a:t>
            </a:r>
            <a:r>
              <a:rPr sz="16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6</a:t>
            </a:r>
            <a:r>
              <a:rPr sz="16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phases</a:t>
            </a:r>
            <a:endParaRPr sz="1600">
              <a:latin typeface="Arial MT"/>
              <a:cs typeface="Arial MT"/>
            </a:endParaRPr>
          </a:p>
          <a:p>
            <a:pPr marL="1083945" lvl="2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•"/>
              <a:tabLst>
                <a:tab pos="1084580" algn="l"/>
              </a:tabLst>
            </a:pP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2</a:t>
            </a:r>
            <a:r>
              <a:rPr sz="1400" spc="-4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D3756"/>
                </a:solidFill>
                <a:latin typeface="Arial MT"/>
                <a:cs typeface="Arial MT"/>
              </a:rPr>
              <a:t>STW</a:t>
            </a:r>
            <a:endParaRPr sz="1400">
              <a:latin typeface="Arial MT"/>
              <a:cs typeface="Arial MT"/>
            </a:endParaRPr>
          </a:p>
          <a:p>
            <a:pPr marL="1083945" lvl="2" indent="-181610">
              <a:lnSpc>
                <a:spcPct val="100000"/>
              </a:lnSpc>
              <a:spcBef>
                <a:spcPts val="220"/>
              </a:spcBef>
              <a:buClr>
                <a:srgbClr val="919191"/>
              </a:buClr>
              <a:buChar char="•"/>
              <a:tabLst>
                <a:tab pos="1084580" algn="l"/>
              </a:tabLst>
            </a:pP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4</a:t>
            </a:r>
            <a:r>
              <a:rPr sz="1400" spc="-5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Concurrent</a:t>
            </a:r>
            <a:endParaRPr sz="14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Clr>
                <a:srgbClr val="919191"/>
              </a:buClr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919191"/>
              </a:buClr>
              <a:buFont typeface="Arial MT"/>
              <a:buChar char="•"/>
            </a:pPr>
            <a:endParaRPr sz="135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does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not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compact unless it fails..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603" y="393700"/>
            <a:ext cx="2465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CMS</a:t>
            </a:r>
            <a:r>
              <a:rPr spc="-65" dirty="0"/>
              <a:t> </a:t>
            </a:r>
            <a:r>
              <a:rPr spc="-5"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508625" cy="47136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Phase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Initial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Mark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(STW)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Marks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adjacent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GC roots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Phase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2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Mark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(Concurrent)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Completes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depth first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marking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Phase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3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Pre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Clean (Concurrent)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Retraces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updated</a:t>
            </a:r>
            <a:r>
              <a:rPr sz="1600" spc="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objects,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finds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dirty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cards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Phase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4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-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Re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Mark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Re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Scan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(STW)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Hopefully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 smaller graph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traversal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over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dirty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paths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Phase 5/6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-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Concurrent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Sweep and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Reset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Sweep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out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dead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objects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 reset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any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data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structures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610" y="393700"/>
            <a:ext cx="6099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Concurrent</a:t>
            </a:r>
            <a:r>
              <a:rPr spc="-15" dirty="0"/>
              <a:t> </a:t>
            </a:r>
            <a:r>
              <a:rPr spc="-5" dirty="0"/>
              <a:t>Mode</a:t>
            </a:r>
            <a:r>
              <a:rPr spc="-10" dirty="0"/>
              <a:t> </a:t>
            </a:r>
            <a:r>
              <a:rPr spc="-5" dirty="0"/>
              <a:t>Failure (CMF)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336540" cy="18815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Occurs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when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CMS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can't complete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'in time'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'In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time'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meaning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that tenured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has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filled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up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 subsystem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reverts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Full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at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this point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Basically</a:t>
            </a:r>
            <a:r>
              <a:rPr sz="1600" spc="-5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ouch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89" y="393700"/>
            <a:ext cx="3502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Promotion</a:t>
            </a:r>
            <a:r>
              <a:rPr spc="-60" dirty="0"/>
              <a:t> </a:t>
            </a:r>
            <a:r>
              <a:rPr spc="-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970905" cy="9112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Occurs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when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objects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can't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be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promoted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into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1D3756"/>
                </a:solidFill>
                <a:latin typeface="Arial"/>
                <a:cs typeface="Arial"/>
              </a:rPr>
              <a:t>Tenured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Often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due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to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Swiss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Cheese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nature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Old Gen</a:t>
            </a:r>
            <a:endParaRPr sz="1600">
              <a:latin typeface="Arial MT"/>
              <a:cs typeface="Arial MT"/>
            </a:endParaRPr>
          </a:p>
          <a:p>
            <a:pPr marL="1083945" lvl="2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•"/>
              <a:tabLst>
                <a:tab pos="1084580" algn="l"/>
              </a:tabLst>
            </a:pP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Because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CMS</a:t>
            </a:r>
            <a:r>
              <a:rPr sz="14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does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not</a:t>
            </a:r>
            <a:r>
              <a:rPr sz="14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compact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214" y="2835275"/>
            <a:ext cx="503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This will almost always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happen.... eventually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214" y="3739197"/>
            <a:ext cx="4615180" cy="9150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Triggers</a:t>
            </a:r>
            <a:r>
              <a:rPr sz="1800" b="1" spc="-2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Full</a:t>
            </a:r>
            <a:r>
              <a:rPr sz="1800" b="1" spc="-2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Which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compacts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old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No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more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Swiss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Cheese!</a:t>
            </a:r>
            <a:r>
              <a:rPr sz="1600" spc="4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short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while...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888" y="393700"/>
            <a:ext cx="1470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</a:t>
            </a:r>
            <a:r>
              <a:rPr spc="-90" dirty="0"/>
              <a:t> </a:t>
            </a:r>
            <a:r>
              <a:rPr spc="-5" dirty="0"/>
              <a:t>GC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4562475" cy="32404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Can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be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triggered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by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number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of causes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9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CMF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from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CMS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Collector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Promotion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Failure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When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tenured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gets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above a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threshold</a:t>
            </a:r>
            <a:endParaRPr sz="1600">
              <a:latin typeface="Arial MT"/>
              <a:cs typeface="Arial MT"/>
            </a:endParaRPr>
          </a:p>
          <a:p>
            <a:pPr marL="456565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919191"/>
                </a:solidFill>
                <a:latin typeface="Courier New"/>
                <a:cs typeface="Courier New"/>
              </a:rPr>
              <a:t>–</a:t>
            </a:r>
            <a:r>
              <a:rPr sz="1600" spc="-500" dirty="0">
                <a:solidFill>
                  <a:srgbClr val="919191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1D3756"/>
                </a:solidFill>
                <a:latin typeface="Courier New"/>
                <a:cs typeface="Courier New"/>
              </a:rPr>
              <a:t>System.gc()</a:t>
            </a:r>
            <a:endParaRPr sz="16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solidFill>
                  <a:srgbClr val="919191"/>
                </a:solidFill>
                <a:latin typeface="Arial MT"/>
                <a:cs typeface="Arial MT"/>
              </a:rPr>
              <a:t>–</a:t>
            </a:r>
            <a:r>
              <a:rPr sz="1600" spc="90" dirty="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Remo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t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e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Courier New"/>
                <a:cs typeface="Courier New"/>
              </a:rPr>
              <a:t>System.gc()</a:t>
            </a:r>
            <a:r>
              <a:rPr sz="2400" spc="-780" baseline="173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via RMI</a:t>
            </a:r>
            <a:endParaRPr sz="2400" baseline="1736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Runs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full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STW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collection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Over</a:t>
            </a:r>
            <a:r>
              <a:rPr sz="1600" spc="-3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30" dirty="0">
                <a:solidFill>
                  <a:srgbClr val="1D3756"/>
                </a:solidFill>
                <a:latin typeface="Arial MT"/>
                <a:cs typeface="Arial MT"/>
              </a:rPr>
              <a:t>Young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Old generational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Compacts</a:t>
            </a:r>
            <a:r>
              <a:rPr sz="1600" spc="-3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2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well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439" y="393700"/>
            <a:ext cx="4023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Special</a:t>
            </a:r>
            <a:r>
              <a:rPr spc="-40" dirty="0"/>
              <a:t> </a:t>
            </a:r>
            <a:r>
              <a:rPr dirty="0"/>
              <a:t>Case:</a:t>
            </a:r>
            <a:r>
              <a:rPr spc="-35" dirty="0"/>
              <a:t> </a:t>
            </a:r>
            <a:r>
              <a:rPr spc="-5" dirty="0"/>
              <a:t>OOME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3800" y="1143000"/>
              <a:ext cx="4229100" cy="5702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439" y="393700"/>
            <a:ext cx="4023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Special</a:t>
            </a:r>
            <a:r>
              <a:rPr spc="-40" dirty="0"/>
              <a:t> </a:t>
            </a:r>
            <a:r>
              <a:rPr dirty="0"/>
              <a:t>Case:</a:t>
            </a:r>
            <a:r>
              <a:rPr spc="-35" dirty="0"/>
              <a:t> </a:t>
            </a:r>
            <a:r>
              <a:rPr spc="-5" dirty="0"/>
              <a:t>OOME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74775"/>
            <a:ext cx="5899785" cy="315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98%+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time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spent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D3756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6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&lt;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2%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of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Heap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freed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in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collection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D3756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6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Allocating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an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 object larger than heap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D3756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6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Sometimes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when the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JVM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can't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spawn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new Thread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634" y="393700"/>
            <a:ext cx="6866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Part</a:t>
            </a:r>
            <a:r>
              <a:rPr spc="-15" dirty="0"/>
              <a:t> </a:t>
            </a:r>
            <a:r>
              <a:rPr spc="-5" dirty="0"/>
              <a:t>II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Shining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light</a:t>
            </a:r>
            <a:r>
              <a:rPr spc="-10" dirty="0"/>
              <a:t> </a:t>
            </a:r>
            <a:r>
              <a:rPr spc="-5" dirty="0"/>
              <a:t>into</a:t>
            </a:r>
            <a:r>
              <a:rPr spc="-10" dirty="0"/>
              <a:t> </a:t>
            </a:r>
            <a:r>
              <a:rPr spc="-5" dirty="0"/>
              <a:t>the dark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74775"/>
            <a:ext cx="414083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Collector</a:t>
            </a:r>
            <a:r>
              <a:rPr sz="24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Flags</a:t>
            </a:r>
            <a:r>
              <a:rPr sz="24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ahoy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D3756"/>
              </a:buClr>
              <a:buFont typeface="Arial MT"/>
              <a:buChar char="•"/>
            </a:pPr>
            <a:endParaRPr sz="22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Reading</a:t>
            </a:r>
            <a:r>
              <a:rPr sz="2400" b="1" spc="-2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D3756"/>
                </a:solidFill>
                <a:latin typeface="Arial"/>
                <a:cs typeface="Arial"/>
              </a:rPr>
              <a:t>CMS</a:t>
            </a:r>
            <a:r>
              <a:rPr sz="24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Log</a:t>
            </a:r>
            <a:r>
              <a:rPr sz="24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records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1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30" dirty="0">
                <a:solidFill>
                  <a:srgbClr val="1D3756"/>
                </a:solidFill>
                <a:latin typeface="Arial"/>
                <a:cs typeface="Arial"/>
              </a:rPr>
              <a:t>Tooling</a:t>
            </a:r>
            <a:r>
              <a:rPr sz="24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basic</a:t>
            </a:r>
            <a:r>
              <a:rPr sz="24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074" y="393700"/>
            <a:ext cx="3448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'Mandatory'</a:t>
            </a:r>
            <a:r>
              <a:rPr spc="-45" dirty="0"/>
              <a:t> </a:t>
            </a:r>
            <a:r>
              <a:rPr spc="-5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299210"/>
            <a:ext cx="5638165" cy="46424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-verbose:gc</a:t>
            </a:r>
            <a:endParaRPr sz="1800">
              <a:latin typeface="Courier New"/>
              <a:cs typeface="Courier New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Get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some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GC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output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21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-Xloggc:&lt;pathtofile&gt;</a:t>
            </a:r>
            <a:endParaRPr sz="1800">
              <a:latin typeface="Courier New"/>
              <a:cs typeface="Courier New"/>
            </a:endParaRPr>
          </a:p>
          <a:p>
            <a:pPr marL="638175" lvl="1" indent="-181610">
              <a:lnSpc>
                <a:spcPct val="100000"/>
              </a:lnSpc>
              <a:spcBef>
                <a:spcPts val="5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Path to 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log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output,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make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sure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you've got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disk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21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-XX:+PrintGCDetails</a:t>
            </a:r>
            <a:endParaRPr sz="1800">
              <a:latin typeface="Courier New"/>
              <a:cs typeface="Courier New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Minimum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information for tools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help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35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Replace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1D3756"/>
                </a:solidFill>
                <a:latin typeface="Courier New"/>
                <a:cs typeface="Courier New"/>
              </a:rPr>
              <a:t>-verbose:gc</a:t>
            </a:r>
            <a:r>
              <a:rPr sz="2400" spc="-780" baseline="173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wit</a:t>
            </a:r>
            <a:r>
              <a:rPr sz="2400" baseline="1736" dirty="0">
                <a:solidFill>
                  <a:srgbClr val="1D3756"/>
                </a:solidFill>
                <a:latin typeface="Arial MT"/>
                <a:cs typeface="Arial MT"/>
              </a:rPr>
              <a:t>h</a:t>
            </a:r>
            <a:r>
              <a:rPr sz="2400" spc="-7" baseline="1736" dirty="0">
                <a:solidFill>
                  <a:srgbClr val="1D3756"/>
                </a:solidFill>
                <a:latin typeface="Arial MT"/>
                <a:cs typeface="Arial MT"/>
              </a:rPr>
              <a:t> this</a:t>
            </a:r>
            <a:endParaRPr sz="2400" baseline="1736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9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225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-XX:+PrintTenuringDistribution</a:t>
            </a:r>
            <a:endParaRPr sz="1800">
              <a:latin typeface="Courier New"/>
              <a:cs typeface="Courier New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Premature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promotion</a:t>
            </a:r>
            <a:r>
              <a:rPr sz="1600" spc="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information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21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-XX:+PrintGCApplicationStoppedTime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805" y="393700"/>
            <a:ext cx="4700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20" dirty="0"/>
              <a:t> </a:t>
            </a:r>
            <a:r>
              <a:rPr dirty="0"/>
              <a:t>Heap</a:t>
            </a:r>
            <a:r>
              <a:rPr spc="-20" dirty="0"/>
              <a:t> </a:t>
            </a:r>
            <a:r>
              <a:rPr spc="-5" dirty="0"/>
              <a:t>Sizing</a:t>
            </a:r>
            <a:r>
              <a:rPr spc="-25" dirty="0"/>
              <a:t> </a:t>
            </a:r>
            <a:r>
              <a:rPr spc="-5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299210"/>
            <a:ext cx="4638675" cy="334200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-Xms&lt;size&gt;</a:t>
            </a:r>
            <a:endParaRPr sz="1800">
              <a:latin typeface="Courier New"/>
              <a:cs typeface="Courier New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minimum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size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reserved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heap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19191"/>
              </a:buClr>
              <a:buFont typeface="Arial MT"/>
              <a:buChar char="–"/>
            </a:pPr>
            <a:endParaRPr sz="25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-Xmx&lt;size&gt;</a:t>
            </a:r>
            <a:endParaRPr sz="1800">
              <a:latin typeface="Courier New"/>
              <a:cs typeface="Courier New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maximum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size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reserved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heap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19191"/>
              </a:buClr>
              <a:buFont typeface="Arial MT"/>
              <a:buChar char="–"/>
            </a:pPr>
            <a:endParaRPr sz="25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-XX:MaxPermSize=&lt;size&gt;</a:t>
            </a:r>
            <a:endParaRPr sz="1800">
              <a:latin typeface="Courier New"/>
              <a:cs typeface="Courier New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Set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maximum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size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your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perm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gen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Good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Spring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apps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</a:t>
            </a:r>
            <a:r>
              <a:rPr sz="1600" spc="-1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App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servers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816" y="393700"/>
            <a:ext cx="6100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Search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5" dirty="0"/>
              <a:t>Garbage</a:t>
            </a:r>
            <a:r>
              <a:rPr spc="-15" dirty="0"/>
              <a:t> </a:t>
            </a:r>
            <a:r>
              <a:rPr spc="-5" dirty="0"/>
              <a:t>Collection..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1130300"/>
              <a:ext cx="6883400" cy="5676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0189" y="393700"/>
            <a:ext cx="2284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70" dirty="0"/>
              <a:t> </a:t>
            </a:r>
            <a:r>
              <a:rPr spc="-5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62075"/>
            <a:ext cx="3771900" cy="352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-XX:NewRatio=N</a:t>
            </a:r>
            <a:endParaRPr sz="18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144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-XX:NewSize=N</a:t>
            </a:r>
            <a:endParaRPr sz="18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144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-XX:MaxNewSize=N</a:t>
            </a:r>
            <a:endParaRPr sz="18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154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-XX:MaxHeapFreeRatio</a:t>
            </a:r>
            <a:endParaRPr sz="18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144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-XX:MinHeapFreeRatio</a:t>
            </a:r>
            <a:endParaRPr sz="18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154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-XX:SurvivorRatio=N</a:t>
            </a:r>
            <a:endParaRPr sz="18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144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-XX:MaxTenuringThreshold=N</a:t>
            </a:r>
            <a:endParaRPr sz="18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1440"/>
              </a:spcBef>
              <a:buFont typeface="Courier New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Courier New"/>
                <a:cs typeface="Courier New"/>
              </a:rPr>
              <a:t>.....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921" y="393700"/>
            <a:ext cx="3028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0" dirty="0"/>
              <a:t> </a:t>
            </a:r>
            <a:r>
              <a:rPr dirty="0"/>
              <a:t>Log</a:t>
            </a:r>
            <a:r>
              <a:rPr spc="-45" dirty="0"/>
              <a:t> </a:t>
            </a:r>
            <a:r>
              <a:rPr spc="-5" dirty="0"/>
              <a:t>Files?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74775"/>
            <a:ext cx="5603240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Log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file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can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be post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processed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D3756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6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Log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files contain more information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Than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runtime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MXBeans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Runtime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MXBeans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impact the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running application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Causing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it's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own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GC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problems!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4911" y="393700"/>
            <a:ext cx="3256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Raw</a:t>
            </a:r>
            <a:r>
              <a:rPr spc="-35" dirty="0"/>
              <a:t> </a:t>
            </a:r>
            <a:r>
              <a:rPr dirty="0"/>
              <a:t>GC</a:t>
            </a:r>
            <a:r>
              <a:rPr spc="-30" dirty="0"/>
              <a:t> </a:t>
            </a:r>
            <a:r>
              <a:rPr dirty="0"/>
              <a:t>Log</a:t>
            </a:r>
            <a:r>
              <a:rPr spc="-30" dirty="0"/>
              <a:t> </a:t>
            </a:r>
            <a:r>
              <a:rPr dirty="0"/>
              <a:t>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81100"/>
              <a:ext cx="9144000" cy="5676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2935" y="393700"/>
            <a:ext cx="898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80" dirty="0">
                <a:solidFill>
                  <a:srgbClr val="1D3756"/>
                </a:solidFill>
                <a:latin typeface="Arial"/>
                <a:cs typeface="Arial"/>
              </a:rPr>
              <a:t>W</a:t>
            </a:r>
            <a:r>
              <a:rPr sz="3200" b="1" spc="-240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1D3756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00" y="1181100"/>
              <a:ext cx="7810500" cy="5676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425" y="393700"/>
            <a:ext cx="30295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</a:t>
            </a:r>
            <a:r>
              <a:rPr spc="-90" dirty="0"/>
              <a:t> </a:t>
            </a:r>
            <a:r>
              <a:rPr spc="-5" dirty="0"/>
              <a:t>Format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2171700"/>
              <a:ext cx="4076700" cy="3263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438" y="393700"/>
            <a:ext cx="5369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Young</a:t>
            </a:r>
            <a:r>
              <a:rPr spc="-20" dirty="0"/>
              <a:t> </a:t>
            </a:r>
            <a:r>
              <a:rPr spc="-5" dirty="0"/>
              <a:t>Gen</a:t>
            </a:r>
            <a:r>
              <a:rPr spc="-15" dirty="0"/>
              <a:t> </a:t>
            </a:r>
            <a:r>
              <a:rPr spc="-5" dirty="0"/>
              <a:t>Collection</a:t>
            </a:r>
            <a:r>
              <a:rPr spc="-15" dirty="0"/>
              <a:t> </a:t>
            </a:r>
            <a:r>
              <a:rPr dirty="0"/>
              <a:t>Part</a:t>
            </a:r>
            <a:r>
              <a:rPr spc="-15" dirty="0"/>
              <a:t> </a:t>
            </a:r>
            <a:r>
              <a:rPr dirty="0"/>
              <a:t>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2489200"/>
              <a:ext cx="7531100" cy="2197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983" y="393700"/>
            <a:ext cx="5481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Young</a:t>
            </a:r>
            <a:r>
              <a:rPr spc="-15" dirty="0"/>
              <a:t> </a:t>
            </a:r>
            <a:r>
              <a:rPr spc="-5" dirty="0"/>
              <a:t>Gen</a:t>
            </a:r>
            <a:r>
              <a:rPr spc="-15" dirty="0"/>
              <a:t> </a:t>
            </a:r>
            <a:r>
              <a:rPr spc="-5" dirty="0"/>
              <a:t>Collection</a:t>
            </a:r>
            <a:r>
              <a:rPr spc="-15" dirty="0"/>
              <a:t> </a:t>
            </a:r>
            <a:r>
              <a:rPr dirty="0"/>
              <a:t>Part</a:t>
            </a:r>
            <a:r>
              <a:rPr spc="-15" dirty="0"/>
              <a:t> </a:t>
            </a:r>
            <a:r>
              <a:rPr spc="-5" dirty="0"/>
              <a:t>II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900" y="2273300"/>
              <a:ext cx="7950200" cy="2628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858" y="393700"/>
            <a:ext cx="3164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CMS</a:t>
            </a:r>
            <a:r>
              <a:rPr spc="-40" dirty="0"/>
              <a:t> </a:t>
            </a:r>
            <a:r>
              <a:rPr spc="-5" dirty="0"/>
              <a:t>Initial</a:t>
            </a:r>
            <a:r>
              <a:rPr spc="-40" dirty="0"/>
              <a:t> </a:t>
            </a:r>
            <a:r>
              <a:rPr dirty="0"/>
              <a:t>Mark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800" y="2870200"/>
              <a:ext cx="8013700" cy="1397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1644" y="393700"/>
            <a:ext cx="1560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85" dirty="0"/>
              <a:t> </a:t>
            </a:r>
            <a:r>
              <a:rPr dirty="0"/>
              <a:t>CMS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900" y="2044700"/>
              <a:ext cx="5626100" cy="4000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857" y="393700"/>
            <a:ext cx="1462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Tooling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419090" cy="47136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HPJMeter</a:t>
            </a:r>
            <a:r>
              <a:rPr sz="1800" b="1" spc="-2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</a:t>
            </a:r>
            <a:r>
              <a:rPr sz="1200" b="1" spc="-5" dirty="0">
                <a:solidFill>
                  <a:srgbClr val="1D3756"/>
                </a:solidFill>
                <a:latin typeface="Arial"/>
                <a:cs typeface="Arial"/>
              </a:rPr>
              <a:t>Google</a:t>
            </a:r>
            <a:r>
              <a:rPr sz="12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D3756"/>
                </a:solidFill>
                <a:latin typeface="Arial"/>
                <a:cs typeface="Arial"/>
              </a:rPr>
              <a:t>it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Solid,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but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no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longer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supported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/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enhanced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GCViewer</a:t>
            </a:r>
            <a:r>
              <a:rPr sz="1800" b="1" spc="4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(</a:t>
            </a:r>
            <a:r>
              <a:rPr sz="1200" u="sng" spc="-10" dirty="0">
                <a:solidFill>
                  <a:srgbClr val="0000EE"/>
                </a:solidFill>
                <a:uFill>
                  <a:solidFill>
                    <a:srgbClr val="1D3756"/>
                  </a:solidFill>
                </a:uFill>
                <a:latin typeface="Times New Roman"/>
                <a:cs typeface="Times New Roman"/>
                <a:hlinkClick r:id="rId2"/>
              </a:rPr>
              <a:t>http://www.tagtraum.com/gcviewer.html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  <a:hlinkClick r:id="rId2"/>
              </a:rPr>
              <a:t>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Has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rudimentary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G1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support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GarbageCat</a:t>
            </a:r>
            <a:r>
              <a:rPr sz="1800" b="1" spc="14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</a:t>
            </a:r>
            <a:r>
              <a:rPr sz="1200" u="sng" spc="-5" dirty="0">
                <a:solidFill>
                  <a:srgbClr val="0000EE"/>
                </a:solidFill>
                <a:uFill>
                  <a:solidFill>
                    <a:srgbClr val="1D3756"/>
                  </a:solidFill>
                </a:uFill>
                <a:latin typeface="Arial MT"/>
                <a:cs typeface="Arial MT"/>
                <a:hlinkClick r:id="rId3"/>
              </a:rPr>
              <a:t>http://code.google.com/a/eclipselabs.org/p/garbagecat/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  <a:hlinkClick r:id="rId3"/>
              </a:rPr>
              <a:t>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Best</a:t>
            </a:r>
            <a:r>
              <a:rPr sz="1600" spc="-5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name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IBM</a:t>
            </a:r>
            <a:r>
              <a:rPr sz="1800" b="1" spc="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GCMV</a:t>
            </a:r>
            <a:r>
              <a:rPr sz="1800" b="1" spc="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</a:t>
            </a:r>
            <a:r>
              <a:rPr sz="1200" u="sng" spc="-5" dirty="0">
                <a:solidFill>
                  <a:srgbClr val="0000EE"/>
                </a:solidFill>
                <a:uFill>
                  <a:solidFill>
                    <a:srgbClr val="1D3756"/>
                  </a:solidFill>
                </a:uFill>
                <a:latin typeface="Times New Roman"/>
                <a:cs typeface="Times New Roman"/>
                <a:hlinkClick r:id="rId4"/>
              </a:rPr>
              <a:t>http://www.ibm.com/developerworks/java/jdk/tools/gcmv/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  <a:hlinkClick r:id="rId4"/>
              </a:rPr>
              <a:t>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J9</a:t>
            </a:r>
            <a:r>
              <a:rPr sz="1600" spc="-5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support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jClarity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Censum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(</a:t>
            </a:r>
            <a:r>
              <a:rPr sz="1200" b="1" spc="-5" dirty="0">
                <a:solidFill>
                  <a:srgbClr val="1D3756"/>
                </a:solidFill>
                <a:latin typeface="Arial"/>
                <a:cs typeface="Arial"/>
                <a:hlinkClick r:id="rId5"/>
              </a:rPr>
              <a:t>http://www.jclarity.com/products/censum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  <a:hlinkClick r:id="rId5"/>
              </a:rPr>
              <a:t>)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 prettiest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 most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useful,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but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we're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biased!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235" y="393700"/>
            <a:ext cx="5241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Part</a:t>
            </a:r>
            <a:r>
              <a:rPr spc="-20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Diving</a:t>
            </a:r>
            <a:r>
              <a:rPr spc="-15" dirty="0"/>
              <a:t> </a:t>
            </a:r>
            <a:r>
              <a:rPr spc="-5" dirty="0"/>
              <a:t>into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Dark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74775"/>
            <a:ext cx="5224145" cy="385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What</a:t>
            </a:r>
            <a:r>
              <a:rPr sz="24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is Garbage Collection</a:t>
            </a:r>
            <a:r>
              <a:rPr sz="24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(GC)?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D3756"/>
              </a:buClr>
              <a:buFont typeface="Arial MT"/>
              <a:buChar char="•"/>
            </a:pPr>
            <a:endParaRPr sz="22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Hotspot</a:t>
            </a:r>
            <a:r>
              <a:rPr sz="24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Memory</a:t>
            </a:r>
            <a:r>
              <a:rPr sz="24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Organisation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1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Collector</a:t>
            </a:r>
            <a:r>
              <a:rPr sz="2400" b="1" spc="-3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1D3756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D3756"/>
              </a:buClr>
              <a:buFont typeface="Arial MT"/>
              <a:buChar char="•"/>
            </a:pPr>
            <a:endParaRPr sz="22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40" dirty="0">
                <a:solidFill>
                  <a:srgbClr val="1D3756"/>
                </a:solidFill>
                <a:latin typeface="Arial"/>
                <a:cs typeface="Arial"/>
              </a:rPr>
              <a:t>Young</a:t>
            </a:r>
            <a:r>
              <a:rPr sz="2400" b="1" spc="-3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Collectors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D3756"/>
              </a:buClr>
              <a:buFont typeface="Arial MT"/>
              <a:buChar char="•"/>
            </a:pPr>
            <a:endParaRPr sz="22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Old</a:t>
            </a:r>
            <a:r>
              <a:rPr sz="2400" b="1" spc="-3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Collectors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D3756"/>
              </a:buClr>
              <a:buFont typeface="Arial MT"/>
              <a:buChar char="•"/>
            </a:pPr>
            <a:endParaRPr sz="21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dirty="0">
                <a:solidFill>
                  <a:srgbClr val="1D3756"/>
                </a:solidFill>
                <a:latin typeface="Arial"/>
                <a:cs typeface="Arial"/>
              </a:rPr>
              <a:t>Full</a:t>
            </a:r>
            <a:r>
              <a:rPr sz="2400" b="1" spc="-5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GC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260" y="393700"/>
            <a:ext cx="3571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Part</a:t>
            </a:r>
            <a:r>
              <a:rPr spc="-30" dirty="0"/>
              <a:t> </a:t>
            </a:r>
            <a:r>
              <a:rPr spc="-5" dirty="0"/>
              <a:t>III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74775"/>
            <a:ext cx="5953125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Possible</a:t>
            </a:r>
            <a:r>
              <a:rPr sz="24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Memory</a:t>
            </a:r>
            <a:r>
              <a:rPr sz="24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Leak(s)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D3756"/>
              </a:buClr>
              <a:buFont typeface="Arial MT"/>
              <a:buChar char="•"/>
            </a:pPr>
            <a:endParaRPr sz="22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Premature</a:t>
            </a:r>
            <a:r>
              <a:rPr sz="2400" b="1" spc="-2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Promotion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1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Healthy</a:t>
            </a:r>
            <a:r>
              <a:rPr sz="2400" b="1" spc="-114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D3756"/>
              </a:buClr>
              <a:buFont typeface="Arial MT"/>
              <a:buChar char="•"/>
            </a:pPr>
            <a:endParaRPr sz="22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High</a:t>
            </a:r>
            <a:r>
              <a:rPr sz="24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percentage</a:t>
            </a:r>
            <a:r>
              <a:rPr sz="24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of time</a:t>
            </a:r>
            <a:r>
              <a:rPr sz="24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3756"/>
                </a:solidFill>
                <a:latin typeface="Arial"/>
                <a:cs typeface="Arial"/>
              </a:rPr>
              <a:t>spent pausing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590" y="393700"/>
            <a:ext cx="65506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10" dirty="0"/>
              <a:t> </a:t>
            </a:r>
            <a:r>
              <a:rPr spc="-5" dirty="0"/>
              <a:t>is Garbage Collection</a:t>
            </a:r>
            <a:r>
              <a:rPr spc="-10" dirty="0"/>
              <a:t> </a:t>
            </a:r>
            <a:r>
              <a:rPr spc="-5" dirty="0"/>
              <a:t>(GC)?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172075" cy="9112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freeing of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memory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that is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no longer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"live"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Otherwise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known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as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"collecting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dead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objects"</a:t>
            </a:r>
            <a:endParaRPr sz="1600">
              <a:latin typeface="Arial MT"/>
              <a:cs typeface="Arial MT"/>
            </a:endParaRPr>
          </a:p>
          <a:p>
            <a:pPr marL="1083945" lvl="2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•"/>
              <a:tabLst>
                <a:tab pos="1084580" algn="l"/>
              </a:tabLst>
            </a:pPr>
            <a:r>
              <a:rPr sz="1400" spc="-5" dirty="0">
                <a:solidFill>
                  <a:srgbClr val="1D3756"/>
                </a:solidFill>
                <a:latin typeface="Arial MT"/>
                <a:cs typeface="Arial MT"/>
              </a:rPr>
              <a:t>Which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D3756"/>
                </a:solidFill>
                <a:latin typeface="Arial MT"/>
                <a:cs typeface="Arial MT"/>
              </a:rPr>
              <a:t>misnomer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214" y="2835275"/>
            <a:ext cx="540893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typically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executed by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managed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runtime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D3756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D3756"/>
              </a:buClr>
              <a:buFont typeface="Arial MT"/>
              <a:buChar char="•"/>
            </a:pPr>
            <a:endParaRPr sz="26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Javascript, Python,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1D3756"/>
                </a:solidFill>
                <a:latin typeface="Arial"/>
                <a:cs typeface="Arial"/>
              </a:rPr>
              <a:t>Ruby,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.NET CLR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all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have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837" y="393700"/>
            <a:ext cx="3617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so</a:t>
            </a:r>
            <a:r>
              <a:rPr spc="-30" dirty="0"/>
              <a:t> </a:t>
            </a:r>
            <a:r>
              <a:rPr dirty="0"/>
              <a:t>does</a:t>
            </a:r>
            <a:r>
              <a:rPr spc="-30" dirty="0"/>
              <a:t> </a:t>
            </a:r>
            <a:r>
              <a:rPr dirty="0"/>
              <a:t>Java!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74775"/>
            <a:ext cx="516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One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of the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main 'selling'</a:t>
            </a:r>
            <a:r>
              <a:rPr sz="1800" b="1" spc="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points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in its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early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life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600" y="1943844"/>
              <a:ext cx="3990255" cy="39392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368" y="393700"/>
            <a:ext cx="3749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35" dirty="0"/>
              <a:t> </a:t>
            </a:r>
            <a:r>
              <a:rPr spc="-5" dirty="0"/>
              <a:t>should</a:t>
            </a:r>
            <a:r>
              <a:rPr spc="-35" dirty="0"/>
              <a:t> </a:t>
            </a:r>
            <a:r>
              <a:rPr dirty="0"/>
              <a:t>I</a:t>
            </a:r>
            <a:r>
              <a:rPr spc="-30" dirty="0"/>
              <a:t> </a:t>
            </a:r>
            <a:r>
              <a:rPr spc="-5" dirty="0"/>
              <a:t>care?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74775"/>
            <a:ext cx="4999990" cy="453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Hotspot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just sorts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this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out doesn't it?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D3756"/>
              </a:buClr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D3756"/>
              </a:buClr>
              <a:buFont typeface="Arial MT"/>
              <a:buChar char="•"/>
            </a:pPr>
            <a:endParaRPr sz="27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J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u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st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set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-Xms</a:t>
            </a:r>
            <a:r>
              <a:rPr sz="2700" b="1" spc="-877" baseline="308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an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d 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-Xmx</a:t>
            </a:r>
            <a:r>
              <a:rPr sz="2700" b="1" spc="-877" baseline="3086" dirty="0">
                <a:solidFill>
                  <a:srgbClr val="1D3756"/>
                </a:solidFill>
                <a:latin typeface="Courier New"/>
                <a:cs typeface="Courier New"/>
              </a:rPr>
              <a:t>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to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 b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e </a:t>
            </a:r>
            <a:r>
              <a:rPr sz="2700" b="1" spc="-7" baseline="3086" dirty="0">
                <a:solidFill>
                  <a:srgbClr val="1D3756"/>
                </a:solidFill>
                <a:latin typeface="Courier New"/>
                <a:cs typeface="Courier New"/>
              </a:rPr>
              <a:t>=</a:t>
            </a:r>
            <a:r>
              <a:rPr sz="2700" b="1" baseline="3086" dirty="0">
                <a:solidFill>
                  <a:srgbClr val="1D3756"/>
                </a:solidFill>
                <a:latin typeface="Courier New"/>
                <a:cs typeface="Courier New"/>
              </a:rPr>
              <a:t>= 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r</a:t>
            </a:r>
            <a:r>
              <a:rPr sz="2700" b="1" spc="-7" baseline="3086" dirty="0">
                <a:solidFill>
                  <a:srgbClr val="1D3756"/>
                </a:solidFill>
                <a:latin typeface="Arial"/>
                <a:cs typeface="Arial"/>
              </a:rPr>
              <a:t>igh</a:t>
            </a:r>
            <a:r>
              <a:rPr sz="2700" b="1" baseline="3086" dirty="0">
                <a:solidFill>
                  <a:srgbClr val="1D3756"/>
                </a:solidFill>
                <a:latin typeface="Arial"/>
                <a:cs typeface="Arial"/>
              </a:rPr>
              <a:t>t?</a:t>
            </a:r>
            <a:endParaRPr sz="2700" baseline="3086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5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Stab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myself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in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the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eye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with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fork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</a:t>
            </a:r>
            <a:r>
              <a:rPr sz="1800" b="1" spc="-8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poorly tuned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can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lead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3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High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pause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times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/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high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%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time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spent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pausing</a:t>
            </a:r>
            <a:endParaRPr sz="1600">
              <a:latin typeface="Arial MT"/>
              <a:cs typeface="Arial MT"/>
            </a:endParaRPr>
          </a:p>
          <a:p>
            <a:pPr marL="456565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solidFill>
                  <a:srgbClr val="919191"/>
                </a:solidFill>
                <a:latin typeface="Courier New"/>
                <a:cs typeface="Courier New"/>
              </a:rPr>
              <a:t>–</a:t>
            </a:r>
            <a:r>
              <a:rPr sz="1600" b="1" spc="-500" dirty="0">
                <a:solidFill>
                  <a:srgbClr val="919191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D3756"/>
                </a:solidFill>
                <a:latin typeface="Courier New"/>
                <a:cs typeface="Courier New"/>
              </a:rPr>
              <a:t>OutOfMemoryError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91770" indent="-17970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It's usually worth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tuning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the GC!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"Cheap"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performance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gain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Especially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short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medium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term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787" y="393700"/>
            <a:ext cx="5687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Hotspot</a:t>
            </a:r>
            <a:r>
              <a:rPr spc="-25" dirty="0"/>
              <a:t> </a:t>
            </a:r>
            <a:r>
              <a:rPr dirty="0"/>
              <a:t>Java</a:t>
            </a:r>
            <a:r>
              <a:rPr spc="-20" dirty="0"/>
              <a:t> </a:t>
            </a:r>
            <a:r>
              <a:rPr spc="-10" dirty="0"/>
              <a:t>Virtual</a:t>
            </a:r>
            <a:r>
              <a:rPr spc="-25" dirty="0"/>
              <a:t> </a:t>
            </a:r>
            <a:r>
              <a:rPr spc="-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214" y="1311910"/>
            <a:ext cx="5338445" cy="44469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Hotspot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C/C++/Assembly app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39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Native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code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for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different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platforms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Roughly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made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up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Stack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Heap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The</a:t>
            </a:r>
            <a:r>
              <a:rPr sz="1800" b="1" spc="-3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Java</a:t>
            </a:r>
            <a:r>
              <a:rPr sz="1800" b="1" spc="-3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</a:t>
            </a:r>
            <a:r>
              <a:rPr sz="1600" spc="-1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Contiguous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block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memory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Entire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is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reserved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Only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some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space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allocated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2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Broken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up</a:t>
            </a:r>
            <a:r>
              <a:rPr sz="1600" spc="-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into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different</a:t>
            </a:r>
            <a:r>
              <a:rPr sz="1600" spc="-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memory</a:t>
            </a:r>
            <a:r>
              <a:rPr sz="1600" spc="-2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pools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919191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19191"/>
              </a:buClr>
              <a:buFont typeface="Arial MT"/>
              <a:buChar char="–"/>
            </a:pPr>
            <a:endParaRPr sz="26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buFont typeface="Arial MT"/>
              <a:buChar char="•"/>
              <a:tabLst>
                <a:tab pos="192405" algn="l"/>
              </a:tabLst>
            </a:pP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Object</a:t>
            </a:r>
            <a:r>
              <a:rPr sz="1800" b="1" spc="-15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Creation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D3756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1D375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D3756"/>
                </a:solidFill>
                <a:latin typeface="Arial"/>
                <a:cs typeface="Arial"/>
              </a:rPr>
              <a:t>Removal</a:t>
            </a:r>
            <a:endParaRPr sz="1800">
              <a:latin typeface="Arial"/>
              <a:cs typeface="Arial"/>
            </a:endParaRPr>
          </a:p>
          <a:p>
            <a:pPr marL="638175" lvl="1" indent="-181610">
              <a:lnSpc>
                <a:spcPct val="100000"/>
              </a:lnSpc>
              <a:spcBef>
                <a:spcPts val="44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created</a:t>
            </a:r>
            <a:r>
              <a:rPr sz="1600" spc="1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by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application</a:t>
            </a:r>
            <a:r>
              <a:rPr sz="1600" spc="1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(mutator)</a:t>
            </a:r>
            <a:r>
              <a:rPr sz="1600" spc="5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threads</a:t>
            </a:r>
            <a:endParaRPr sz="1600">
              <a:latin typeface="Arial MT"/>
              <a:cs typeface="Arial MT"/>
            </a:endParaRPr>
          </a:p>
          <a:p>
            <a:pPr marL="638175" lvl="1" indent="-181610">
              <a:lnSpc>
                <a:spcPct val="100000"/>
              </a:lnSpc>
              <a:spcBef>
                <a:spcPts val="180"/>
              </a:spcBef>
              <a:buClr>
                <a:srgbClr val="919191"/>
              </a:buClr>
              <a:buChar char="–"/>
              <a:tabLst>
                <a:tab pos="638175" algn="l"/>
              </a:tabLst>
            </a:pP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Objects 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are removed by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 Garbage</a:t>
            </a:r>
            <a:r>
              <a:rPr sz="1600" dirty="0">
                <a:solidFill>
                  <a:srgbClr val="1D375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D3756"/>
                </a:solidFill>
                <a:latin typeface="Arial MT"/>
                <a:cs typeface="Arial MT"/>
              </a:rPr>
              <a:t>Collection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200" y="6893049"/>
            <a:ext cx="1384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</a:t>
            </a:r>
            <a:r>
              <a:rPr spc="-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2191</Words>
  <Application>Microsoft Office PowerPoint</Application>
  <PresentationFormat>Custom</PresentationFormat>
  <Paragraphs>538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MT</vt:lpstr>
      <vt:lpstr>Calibri</vt:lpstr>
      <vt:lpstr>Courier New</vt:lpstr>
      <vt:lpstr>Times New Roman</vt:lpstr>
      <vt:lpstr>Office Theme</vt:lpstr>
      <vt:lpstr>Hotspot Garbage Collection</vt:lpstr>
      <vt:lpstr>What I'm going to cover</vt:lpstr>
      <vt:lpstr>What I'm not covering</vt:lpstr>
      <vt:lpstr>Search for Garbage Collection..</vt:lpstr>
      <vt:lpstr>Part I - Diving into the Dark</vt:lpstr>
      <vt:lpstr>What is Garbage Collection (GC)?</vt:lpstr>
      <vt:lpstr>And so does Java!</vt:lpstr>
      <vt:lpstr>Why should I care?</vt:lpstr>
      <vt:lpstr>Hotspot Java Virtual Machine</vt:lpstr>
      <vt:lpstr>Memory Pools</vt:lpstr>
      <vt:lpstr>Java Heap Layout</vt:lpstr>
      <vt:lpstr>Weak Generational Hypothesis</vt:lpstr>
      <vt:lpstr>Copy</vt:lpstr>
      <vt:lpstr>Mark and Sweep</vt:lpstr>
      <vt:lpstr>Mark and Sweep collectors in Hotspot</vt:lpstr>
      <vt:lpstr>Java objects</vt:lpstr>
      <vt:lpstr>Step 1 - Clear the Mark</vt:lpstr>
      <vt:lpstr>Step 2 - Mark live objects</vt:lpstr>
      <vt:lpstr>Step 2 - Mark live objects</vt:lpstr>
      <vt:lpstr>Step 2 - Mark live objects</vt:lpstr>
      <vt:lpstr>Step 3 - Sweep</vt:lpstr>
      <vt:lpstr>Young Generation Pools</vt:lpstr>
      <vt:lpstr>Young Generation Collectors</vt:lpstr>
      <vt:lpstr>PowerPoint Presentation</vt:lpstr>
      <vt:lpstr>Young Generation Collectors</vt:lpstr>
      <vt:lpstr>PS Scavenge / ParNew</vt:lpstr>
      <vt:lpstr>Age and Premature Promotion</vt:lpstr>
      <vt:lpstr>Old Generation Collectors</vt:lpstr>
      <vt:lpstr>PS MarkSweep</vt:lpstr>
      <vt:lpstr>CMS Old Gen Collector</vt:lpstr>
      <vt:lpstr>CMS Phases</vt:lpstr>
      <vt:lpstr>Concurrent Mode Failure (CMF)</vt:lpstr>
      <vt:lpstr>Promotion Failure</vt:lpstr>
      <vt:lpstr>Full GC</vt:lpstr>
      <vt:lpstr>Special Case: OOME</vt:lpstr>
      <vt:lpstr>Special Case: OOME</vt:lpstr>
      <vt:lpstr>Part II - Shining a light into the dark</vt:lpstr>
      <vt:lpstr>'Mandatory' Flags</vt:lpstr>
      <vt:lpstr>Basic Heap Sizing Flags</vt:lpstr>
      <vt:lpstr>Other Flags</vt:lpstr>
      <vt:lpstr>Why Log Files?</vt:lpstr>
      <vt:lpstr>Raw GC Log File</vt:lpstr>
      <vt:lpstr>PowerPoint Presentation</vt:lpstr>
      <vt:lpstr>General Format</vt:lpstr>
      <vt:lpstr>Young Gen Collection Part I</vt:lpstr>
      <vt:lpstr>Young Gen Collection Part II</vt:lpstr>
      <vt:lpstr>CMS Initial Mark</vt:lpstr>
      <vt:lpstr>All CMS</vt:lpstr>
      <vt:lpstr>Tooling</vt:lpstr>
      <vt:lpstr>Part III -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Hotspot Garbage Collection</dc:title>
  <cp:lastModifiedBy>pariweshg@gmail.com</cp:lastModifiedBy>
  <cp:revision>4</cp:revision>
  <dcterms:created xsi:type="dcterms:W3CDTF">2021-04-20T06:39:51Z</dcterms:created>
  <dcterms:modified xsi:type="dcterms:W3CDTF">2021-06-23T02:23:24Z</dcterms:modified>
</cp:coreProperties>
</file>