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54" r:id="rId10"/>
    <p:sldId id="264" r:id="rId11"/>
    <p:sldId id="35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5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57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65" autoAdjust="0"/>
  </p:normalViewPr>
  <p:slideViewPr>
    <p:cSldViewPr>
      <p:cViewPr varScale="1">
        <p:scale>
          <a:sx n="100" d="100"/>
          <a:sy n="100" d="100"/>
        </p:scale>
        <p:origin x="94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26465"/>
            <a:ext cx="82550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494" y="1883105"/>
            <a:ext cx="8081010" cy="419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docs.oracle.com/javase/8/docs/technotes/tools/unix/jav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technotes/guides/language/lambda_api_jdk8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docs.oracle.com/javase/8/docs/technotes/guides/collections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hyperlink" Target="http://docs.oracle.com/javase/8/docs/api/java/util/concurrent/ConcurrentHashMap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docs.oracle.com/javase/8/docs/technotes/guides/language/enhancements.html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124" y="2513076"/>
            <a:ext cx="7395972" cy="6812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67098" y="3241039"/>
            <a:ext cx="43700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Benchmark,</a:t>
            </a:r>
            <a:r>
              <a:rPr sz="2600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measure,</a:t>
            </a:r>
            <a:r>
              <a:rPr sz="26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improve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5806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5" dirty="0"/>
              <a:t>Area</a:t>
            </a:r>
            <a:r>
              <a:rPr spc="-10" dirty="0"/>
              <a:t> </a:t>
            </a:r>
            <a:r>
              <a:rPr spc="-30" dirty="0"/>
              <a:t>For</a:t>
            </a:r>
            <a:r>
              <a:rPr spc="-20" dirty="0"/>
              <a:t> </a:t>
            </a:r>
            <a:r>
              <a:rPr spc="-5" dirty="0"/>
              <a:t>Individual</a:t>
            </a:r>
            <a:r>
              <a:rPr spc="5" dirty="0"/>
              <a:t> </a:t>
            </a:r>
            <a:r>
              <a:rPr spc="-10" dirty="0"/>
              <a:t>Threads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7138034" cy="43522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 algn="just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created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created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includes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Counter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Register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–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Used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endParaRPr sz="2400">
              <a:latin typeface="Constantia"/>
              <a:cs typeface="Constantia"/>
            </a:endParaRPr>
          </a:p>
          <a:p>
            <a:pPr marL="680085" algn="just">
              <a:lnSpc>
                <a:spcPct val="100000"/>
              </a:lnSpc>
              <a:spcBef>
                <a:spcPts val="280"/>
              </a:spcBef>
            </a:pPr>
            <a:r>
              <a:rPr sz="2100" spc="-10" dirty="0">
                <a:latin typeface="Constantia"/>
                <a:cs typeface="Constantia"/>
              </a:rPr>
              <a:t>Control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execution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each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thread</a:t>
            </a:r>
            <a:endParaRPr sz="21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Stack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–</a:t>
            </a:r>
            <a:r>
              <a:rPr sz="2400" spc="-10" dirty="0">
                <a:latin typeface="Constantia"/>
                <a:cs typeface="Constantia"/>
              </a:rPr>
              <a:t> Contains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Frames.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frame</a:t>
            </a:r>
            <a:endParaRPr sz="2400">
              <a:latin typeface="Constantia"/>
              <a:cs typeface="Constantia"/>
            </a:endParaRPr>
          </a:p>
          <a:p>
            <a:pPr marL="652780" marR="2729230" indent="50165" algn="just">
              <a:lnSpc>
                <a:spcPct val="11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contains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local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variable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array,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Stack,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Constant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Pool.</a:t>
            </a:r>
            <a:endParaRPr sz="2400">
              <a:latin typeface="Constantia"/>
              <a:cs typeface="Constantia"/>
            </a:endParaRPr>
          </a:p>
          <a:p>
            <a:pPr marL="634365" marR="1353185" lvl="1" indent="-229235" algn="just">
              <a:lnSpc>
                <a:spcPct val="11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Native </a:t>
            </a:r>
            <a:r>
              <a:rPr sz="2400" spc="-10" dirty="0">
                <a:latin typeface="Constantia"/>
                <a:cs typeface="Constantia"/>
              </a:rPr>
              <a:t>Method </a:t>
            </a:r>
            <a:r>
              <a:rPr sz="2400" dirty="0">
                <a:latin typeface="Constantia"/>
                <a:cs typeface="Constantia"/>
              </a:rPr>
              <a:t>Stack -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support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native </a:t>
            </a:r>
            <a:r>
              <a:rPr sz="2400" spc="-10" dirty="0">
                <a:latin typeface="Constantia"/>
                <a:cs typeface="Constantia"/>
              </a:rPr>
              <a:t>methods, </a:t>
            </a:r>
            <a:r>
              <a:rPr sz="2400" spc="-5" dirty="0">
                <a:latin typeface="Constantia"/>
                <a:cs typeface="Constantia"/>
              </a:rPr>
              <a:t>i.e., </a:t>
            </a:r>
            <a:r>
              <a:rPr sz="2400" spc="-15" dirty="0">
                <a:latin typeface="Constantia"/>
                <a:cs typeface="Constantia"/>
              </a:rPr>
              <a:t>non-Java </a:t>
            </a:r>
            <a:r>
              <a:rPr sz="2400" spc="-10" dirty="0">
                <a:latin typeface="Constantia"/>
                <a:cs typeface="Constantia"/>
              </a:rPr>
              <a:t>language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methods.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0511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Meta</a:t>
            </a:r>
            <a:r>
              <a:rPr sz="5000" spc="-65" dirty="0"/>
              <a:t> </a:t>
            </a:r>
            <a:r>
              <a:rPr sz="5000" spc="-5" dirty="0"/>
              <a:t>Space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864475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Permament generation,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VM </a:t>
            </a:r>
            <a:r>
              <a:rPr sz="2400" spc="-15" dirty="0">
                <a:latin typeface="Constantia"/>
                <a:cs typeface="Constantia"/>
              </a:rPr>
              <a:t>stored </a:t>
            </a:r>
            <a:r>
              <a:rPr sz="2400" spc="-5" dirty="0">
                <a:latin typeface="Constantia"/>
                <a:cs typeface="Constantia"/>
              </a:rPr>
              <a:t>internal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native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structures,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information,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been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replaced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metaspace.</a:t>
            </a:r>
            <a:endParaRPr sz="2400">
              <a:latin typeface="Constantia"/>
              <a:cs typeface="Constantia"/>
            </a:endParaRPr>
          </a:p>
          <a:p>
            <a:pPr marL="286385" marR="71247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Metaspace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eliminates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java.lang.OutOfMemoryError: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PermGen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errors.</a:t>
            </a:r>
            <a:endParaRPr sz="2400">
              <a:latin typeface="Constantia"/>
              <a:cs typeface="Constantia"/>
            </a:endParaRPr>
          </a:p>
          <a:p>
            <a:pPr marL="286385" marR="123189" indent="-27432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400" u="heavy" spc="-2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7"/>
              </a:rPr>
              <a:t>java</a:t>
            </a:r>
            <a:r>
              <a:rPr sz="2400" spc="-25" dirty="0">
                <a:solidFill>
                  <a:srgbClr val="E1D600"/>
                </a:solidFill>
                <a:latin typeface="Constantia"/>
                <a:cs typeface="Constantia"/>
                <a:hlinkClick r:id="rId7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command </a:t>
            </a:r>
            <a:r>
              <a:rPr sz="2400" spc="-15" dirty="0">
                <a:latin typeface="Constantia"/>
                <a:cs typeface="Constantia"/>
              </a:rPr>
              <a:t>introduces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option </a:t>
            </a:r>
            <a:r>
              <a:rPr sz="2400" b="1" dirty="0">
                <a:latin typeface="Constantia"/>
                <a:cs typeface="Constantia"/>
              </a:rPr>
              <a:t>- </a:t>
            </a:r>
            <a:r>
              <a:rPr sz="2400" b="1" spc="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XX:MetaspaceSize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maximum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amount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native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allocated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metadata</a:t>
            </a:r>
            <a:endParaRPr sz="2400">
              <a:latin typeface="Constantia"/>
              <a:cs typeface="Constantia"/>
            </a:endParaRPr>
          </a:p>
          <a:p>
            <a:pPr marL="286385" marR="189230" indent="-274320">
              <a:lnSpc>
                <a:spcPct val="9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addition, the experimental </a:t>
            </a:r>
            <a:r>
              <a:rPr sz="2400" dirty="0">
                <a:latin typeface="Constantia"/>
                <a:cs typeface="Constantia"/>
              </a:rPr>
              <a:t>option </a:t>
            </a:r>
            <a:r>
              <a:rPr sz="2400" spc="-10" dirty="0">
                <a:latin typeface="Constantia"/>
                <a:cs typeface="Constantia"/>
              </a:rPr>
              <a:t>-Xshare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-5" dirty="0">
                <a:latin typeface="Constantia"/>
                <a:cs typeface="Constantia"/>
              </a:rPr>
              <a:t>been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introduced,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reduces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footprint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startup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sharing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loaded </a:t>
            </a:r>
            <a:r>
              <a:rPr sz="2400" dirty="0">
                <a:latin typeface="Constantia"/>
                <a:cs typeface="Constantia"/>
              </a:rPr>
              <a:t>JDK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Java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processes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host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279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Lambda</a:t>
            </a:r>
            <a:r>
              <a:rPr sz="5000" spc="-45" dirty="0"/>
              <a:t> </a:t>
            </a:r>
            <a:r>
              <a:rPr sz="5000" spc="-10" dirty="0"/>
              <a:t>Expressions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09600" y="1849740"/>
            <a:ext cx="541210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400" dirty="0">
                <a:latin typeface="Constantia"/>
                <a:cs typeface="Constantia"/>
              </a:rPr>
              <a:t>Lambda</a:t>
            </a:r>
            <a:r>
              <a:rPr sz="1400" spc="-9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expressions</a:t>
            </a:r>
            <a:r>
              <a:rPr sz="1400" spc="1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introduced</a:t>
            </a:r>
            <a:r>
              <a:rPr sz="1400" spc="-5" dirty="0">
                <a:latin typeface="Constantia"/>
                <a:cs typeface="Constantia"/>
              </a:rPr>
              <a:t> in</a:t>
            </a:r>
            <a:r>
              <a:rPr sz="1400" dirty="0">
                <a:latin typeface="Constantia"/>
                <a:cs typeface="Constantia"/>
              </a:rPr>
              <a:t> </a:t>
            </a:r>
            <a:r>
              <a:rPr sz="1400" spc="-20" dirty="0">
                <a:latin typeface="Constantia"/>
                <a:cs typeface="Constantia"/>
              </a:rPr>
              <a:t>Java</a:t>
            </a:r>
            <a:r>
              <a:rPr sz="1400" spc="-3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8</a:t>
            </a:r>
            <a:r>
              <a:rPr sz="1400" spc="-5" dirty="0">
                <a:latin typeface="Constantia"/>
                <a:cs typeface="Constantia"/>
              </a:rPr>
              <a:t> perform</a:t>
            </a:r>
            <a:r>
              <a:rPr sz="1400" spc="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better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than</a:t>
            </a:r>
            <a:r>
              <a:rPr sz="1400" spc="-2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the</a:t>
            </a:r>
            <a:r>
              <a:rPr sz="1400" spc="-1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inner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classes</a:t>
            </a:r>
            <a:endParaRPr sz="1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58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Constantia"/>
                <a:cs typeface="Constantia"/>
              </a:rPr>
              <a:t>An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Example</a:t>
            </a:r>
            <a:endParaRPr sz="1400" dirty="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Constantia"/>
                <a:cs typeface="Constantia"/>
              </a:rPr>
              <a:t>public</a:t>
            </a:r>
            <a:r>
              <a:rPr sz="1200" spc="-15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class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Calculator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Constantia"/>
              <a:cs typeface="Constantia"/>
            </a:endParaRPr>
          </a:p>
          <a:p>
            <a:pPr marL="546100">
              <a:lnSpc>
                <a:spcPct val="100000"/>
              </a:lnSpc>
            </a:pPr>
            <a:r>
              <a:rPr sz="1200" spc="-5" dirty="0">
                <a:latin typeface="Constantia"/>
                <a:cs typeface="Constantia"/>
              </a:rPr>
              <a:t>interface</a:t>
            </a:r>
            <a:r>
              <a:rPr sz="1200" spc="-20" dirty="0">
                <a:latin typeface="Constantia"/>
                <a:cs typeface="Constantia"/>
              </a:rPr>
              <a:t> </a:t>
            </a:r>
            <a:r>
              <a:rPr sz="1200" b="1" spc="-5" dirty="0">
                <a:latin typeface="Constantia"/>
                <a:cs typeface="Constantia"/>
              </a:rPr>
              <a:t>IntegerMath</a:t>
            </a:r>
            <a:r>
              <a:rPr sz="1200" b="1" spc="-5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{</a:t>
            </a:r>
          </a:p>
          <a:p>
            <a:pPr marL="684530">
              <a:lnSpc>
                <a:spcPct val="100000"/>
              </a:lnSpc>
            </a:pPr>
            <a:r>
              <a:rPr sz="1200" dirty="0">
                <a:latin typeface="Constantia"/>
                <a:cs typeface="Constantia"/>
              </a:rPr>
              <a:t>int</a:t>
            </a:r>
            <a:r>
              <a:rPr sz="1200" spc="-2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operation(int</a:t>
            </a:r>
            <a:r>
              <a:rPr sz="1200" spc="-4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a,</a:t>
            </a:r>
            <a:r>
              <a:rPr sz="1200" spc="-2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int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b);</a:t>
            </a:r>
            <a:endParaRPr sz="1200" dirty="0">
              <a:latin typeface="Constantia"/>
              <a:cs typeface="Constantia"/>
            </a:endParaRPr>
          </a:p>
          <a:p>
            <a:pPr marL="546100">
              <a:lnSpc>
                <a:spcPct val="100000"/>
              </a:lnSpc>
            </a:pPr>
            <a:r>
              <a:rPr sz="1200" dirty="0"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onstantia"/>
              <a:cs typeface="Constantia"/>
            </a:endParaRPr>
          </a:p>
          <a:p>
            <a:pPr marL="684530" marR="1557020" indent="-139065">
              <a:lnSpc>
                <a:spcPct val="100000"/>
              </a:lnSpc>
            </a:pPr>
            <a:r>
              <a:rPr sz="1200" spc="-5" dirty="0">
                <a:latin typeface="Constantia"/>
                <a:cs typeface="Constantia"/>
              </a:rPr>
              <a:t>public </a:t>
            </a:r>
            <a:r>
              <a:rPr sz="1200" dirty="0">
                <a:latin typeface="Constantia"/>
                <a:cs typeface="Constantia"/>
              </a:rPr>
              <a:t>int </a:t>
            </a:r>
            <a:r>
              <a:rPr sz="1200" spc="-5" dirty="0">
                <a:latin typeface="Constantia"/>
                <a:cs typeface="Constantia"/>
              </a:rPr>
              <a:t>operateBinary(int </a:t>
            </a:r>
            <a:r>
              <a:rPr sz="1200" dirty="0">
                <a:latin typeface="Constantia"/>
                <a:cs typeface="Constantia"/>
              </a:rPr>
              <a:t>a, int </a:t>
            </a:r>
            <a:r>
              <a:rPr sz="1200" spc="-5" dirty="0">
                <a:latin typeface="Constantia"/>
                <a:cs typeface="Constantia"/>
              </a:rPr>
              <a:t>b, IntegerMath </a:t>
            </a:r>
            <a:r>
              <a:rPr sz="1200" dirty="0">
                <a:latin typeface="Constantia"/>
                <a:cs typeface="Constantia"/>
              </a:rPr>
              <a:t>op) { </a:t>
            </a:r>
            <a:r>
              <a:rPr sz="1200" spc="-26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return op.operation(a,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b);</a:t>
            </a:r>
            <a:endParaRPr sz="1200" dirty="0">
              <a:latin typeface="Constantia"/>
              <a:cs typeface="Constantia"/>
            </a:endParaRPr>
          </a:p>
          <a:p>
            <a:pPr marL="546100">
              <a:lnSpc>
                <a:spcPct val="100000"/>
              </a:lnSpc>
            </a:pPr>
            <a:r>
              <a:rPr sz="1200" dirty="0">
                <a:latin typeface="Constantia"/>
                <a:cs typeface="Constantia"/>
              </a:rPr>
              <a:t>}</a:t>
            </a:r>
          </a:p>
          <a:p>
            <a:pPr marL="684530" marR="2421255" indent="-139065">
              <a:lnSpc>
                <a:spcPct val="200000"/>
              </a:lnSpc>
            </a:pPr>
            <a:r>
              <a:rPr sz="1200" spc="-5" dirty="0">
                <a:latin typeface="Constantia"/>
                <a:cs typeface="Constantia"/>
              </a:rPr>
              <a:t>public</a:t>
            </a:r>
            <a:r>
              <a:rPr sz="120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static</a:t>
            </a:r>
            <a:r>
              <a:rPr sz="1200" spc="1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void</a:t>
            </a:r>
            <a:r>
              <a:rPr sz="1200" spc="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main(String...</a:t>
            </a:r>
            <a:r>
              <a:rPr sz="1200" spc="-2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args)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{ </a:t>
            </a:r>
            <a:r>
              <a:rPr sz="1200" spc="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Calculator</a:t>
            </a:r>
            <a:r>
              <a:rPr sz="1200" spc="1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myApp</a:t>
            </a:r>
            <a:r>
              <a:rPr sz="1200" spc="-25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=</a:t>
            </a:r>
            <a:r>
              <a:rPr sz="1200" spc="5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new</a:t>
            </a:r>
            <a:r>
              <a:rPr sz="1200" spc="-1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Calculator();</a:t>
            </a:r>
            <a:endParaRPr sz="1200" dirty="0">
              <a:latin typeface="Constantia"/>
              <a:cs typeface="Constantia"/>
            </a:endParaRPr>
          </a:p>
          <a:p>
            <a:pPr marL="672465" marR="2104390" indent="12065">
              <a:lnSpc>
                <a:spcPct val="100000"/>
              </a:lnSpc>
            </a:pPr>
            <a:r>
              <a:rPr sz="1200" b="1" spc="-5" dirty="0">
                <a:latin typeface="Constantia"/>
                <a:cs typeface="Constantia"/>
              </a:rPr>
              <a:t>IntegerMath </a:t>
            </a:r>
            <a:r>
              <a:rPr sz="1200" b="1" dirty="0">
                <a:latin typeface="Constantia"/>
                <a:cs typeface="Constantia"/>
              </a:rPr>
              <a:t>addition = </a:t>
            </a:r>
            <a:r>
              <a:rPr sz="1200" b="1" spc="-5" dirty="0">
                <a:latin typeface="Constantia"/>
                <a:cs typeface="Constantia"/>
              </a:rPr>
              <a:t>(a, </a:t>
            </a:r>
            <a:r>
              <a:rPr sz="1200" b="1" dirty="0">
                <a:latin typeface="Constantia"/>
                <a:cs typeface="Constantia"/>
              </a:rPr>
              <a:t>b) </a:t>
            </a:r>
            <a:r>
              <a:rPr sz="1200" b="1" spc="-5" dirty="0">
                <a:latin typeface="Constantia"/>
                <a:cs typeface="Constantia"/>
              </a:rPr>
              <a:t>-&gt; </a:t>
            </a:r>
            <a:r>
              <a:rPr sz="1200" b="1" dirty="0">
                <a:latin typeface="Constantia"/>
                <a:cs typeface="Constantia"/>
              </a:rPr>
              <a:t>a + b; </a:t>
            </a:r>
            <a:r>
              <a:rPr sz="1200" b="1" spc="5" dirty="0">
                <a:latin typeface="Constantia"/>
                <a:cs typeface="Constantia"/>
              </a:rPr>
              <a:t> </a:t>
            </a:r>
            <a:r>
              <a:rPr sz="1200" b="1" spc="-5" dirty="0">
                <a:latin typeface="Constantia"/>
                <a:cs typeface="Constantia"/>
              </a:rPr>
              <a:t>IntegerMath subtraction </a:t>
            </a:r>
            <a:r>
              <a:rPr sz="1200" b="1" dirty="0">
                <a:latin typeface="Constantia"/>
                <a:cs typeface="Constantia"/>
              </a:rPr>
              <a:t>= </a:t>
            </a:r>
            <a:r>
              <a:rPr sz="1200" b="1" spc="-5" dirty="0">
                <a:latin typeface="Constantia"/>
                <a:cs typeface="Constantia"/>
              </a:rPr>
              <a:t>(a, </a:t>
            </a:r>
            <a:r>
              <a:rPr sz="1200" b="1" dirty="0">
                <a:latin typeface="Constantia"/>
                <a:cs typeface="Constantia"/>
              </a:rPr>
              <a:t>b) </a:t>
            </a:r>
            <a:r>
              <a:rPr sz="1200" b="1" spc="-5" dirty="0">
                <a:latin typeface="Constantia"/>
                <a:cs typeface="Constantia"/>
              </a:rPr>
              <a:t>-&gt; </a:t>
            </a:r>
            <a:r>
              <a:rPr sz="1200" b="1" dirty="0">
                <a:latin typeface="Constantia"/>
                <a:cs typeface="Constantia"/>
              </a:rPr>
              <a:t>a - </a:t>
            </a:r>
            <a:r>
              <a:rPr sz="1200" b="1" spc="-5" dirty="0">
                <a:latin typeface="Constantia"/>
                <a:cs typeface="Constantia"/>
              </a:rPr>
              <a:t>b; </a:t>
            </a:r>
            <a:r>
              <a:rPr sz="1200" b="1" spc="-250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System.out.println("40</a:t>
            </a:r>
            <a:r>
              <a:rPr sz="1200" spc="-2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+ 2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= " +</a:t>
            </a:r>
          </a:p>
          <a:p>
            <a:pPr marL="684530" marR="2134235" indent="139700">
              <a:lnSpc>
                <a:spcPct val="100000"/>
              </a:lnSpc>
            </a:pPr>
            <a:r>
              <a:rPr sz="1200" spc="-5" dirty="0">
                <a:latin typeface="Constantia"/>
                <a:cs typeface="Constantia"/>
              </a:rPr>
              <a:t>myApp.operateBinary(40,</a:t>
            </a:r>
            <a:r>
              <a:rPr sz="1200" spc="-2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2,</a:t>
            </a:r>
            <a:r>
              <a:rPr sz="1200" spc="35" dirty="0">
                <a:latin typeface="Constantia"/>
                <a:cs typeface="Constantia"/>
              </a:rPr>
              <a:t> </a:t>
            </a:r>
            <a:r>
              <a:rPr sz="1200" b="1" spc="-5" dirty="0">
                <a:latin typeface="Constantia"/>
                <a:cs typeface="Constantia"/>
              </a:rPr>
              <a:t>addition</a:t>
            </a:r>
            <a:r>
              <a:rPr sz="1200" spc="-5" dirty="0">
                <a:latin typeface="Constantia"/>
                <a:cs typeface="Constantia"/>
              </a:rPr>
              <a:t>)); </a:t>
            </a:r>
            <a:r>
              <a:rPr sz="1200" spc="-265" dirty="0">
                <a:latin typeface="Constantia"/>
                <a:cs typeface="Constantia"/>
              </a:rPr>
              <a:t> </a:t>
            </a:r>
            <a:r>
              <a:rPr sz="1200" spc="-5" dirty="0">
                <a:latin typeface="Constantia"/>
                <a:cs typeface="Constantia"/>
              </a:rPr>
              <a:t>System.out.println("20</a:t>
            </a:r>
            <a:r>
              <a:rPr sz="1200" spc="-35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-</a:t>
            </a:r>
            <a:r>
              <a:rPr sz="1200" spc="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10</a:t>
            </a:r>
            <a:r>
              <a:rPr sz="1200" spc="-10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= " +</a:t>
            </a:r>
          </a:p>
          <a:p>
            <a:pPr marL="8248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nstantia"/>
                <a:cs typeface="Constantia"/>
              </a:rPr>
              <a:t>myApp.operateBinary(20,</a:t>
            </a:r>
            <a:r>
              <a:rPr sz="1200" spc="-25" dirty="0">
                <a:latin typeface="Constantia"/>
                <a:cs typeface="Constantia"/>
              </a:rPr>
              <a:t> </a:t>
            </a:r>
            <a:r>
              <a:rPr sz="1200" dirty="0">
                <a:latin typeface="Constantia"/>
                <a:cs typeface="Constantia"/>
              </a:rPr>
              <a:t>10,</a:t>
            </a:r>
            <a:r>
              <a:rPr sz="1200" spc="10" dirty="0">
                <a:latin typeface="Constantia"/>
                <a:cs typeface="Constantia"/>
              </a:rPr>
              <a:t> </a:t>
            </a:r>
            <a:r>
              <a:rPr sz="1200" b="1" spc="-5" dirty="0">
                <a:latin typeface="Constantia"/>
                <a:cs typeface="Constantia"/>
              </a:rPr>
              <a:t>subtraction</a:t>
            </a:r>
            <a:r>
              <a:rPr sz="1200" spc="-5" dirty="0">
                <a:latin typeface="Constantia"/>
                <a:cs typeface="Constantia"/>
              </a:rPr>
              <a:t>));</a:t>
            </a:r>
            <a:endParaRPr sz="1200" dirty="0">
              <a:latin typeface="Constantia"/>
              <a:cs typeface="Constantia"/>
            </a:endParaRPr>
          </a:p>
          <a:p>
            <a:pPr marL="546100">
              <a:lnSpc>
                <a:spcPct val="100000"/>
              </a:lnSpc>
            </a:pPr>
            <a:r>
              <a:rPr sz="1200" dirty="0">
                <a:latin typeface="Constantia"/>
                <a:cs typeface="Constantia"/>
              </a:rPr>
              <a:t>}</a:t>
            </a:r>
          </a:p>
          <a:p>
            <a:pPr marL="405765">
              <a:lnSpc>
                <a:spcPct val="100000"/>
              </a:lnSpc>
            </a:pPr>
            <a:r>
              <a:rPr sz="1200" dirty="0">
                <a:latin typeface="Constantia"/>
                <a:cs typeface="Constantia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5806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5" dirty="0"/>
              <a:t>Area</a:t>
            </a:r>
            <a:r>
              <a:rPr spc="-10" dirty="0"/>
              <a:t> </a:t>
            </a:r>
            <a:r>
              <a:rPr spc="-30" dirty="0"/>
              <a:t>For</a:t>
            </a:r>
            <a:r>
              <a:rPr spc="-20" dirty="0"/>
              <a:t> </a:t>
            </a:r>
            <a:r>
              <a:rPr spc="-5" dirty="0"/>
              <a:t>Individual</a:t>
            </a:r>
            <a:r>
              <a:rPr spc="5" dirty="0"/>
              <a:t> </a:t>
            </a:r>
            <a:r>
              <a:rPr spc="-10" dirty="0"/>
              <a:t>Threads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97525" y="1671733"/>
            <a:ext cx="10280075" cy="5186267"/>
            <a:chOff x="2051304" y="1917192"/>
            <a:chExt cx="6720840" cy="367919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3807" y="2852928"/>
              <a:ext cx="2688336" cy="20162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1304" y="1917192"/>
              <a:ext cx="4680204" cy="3678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70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442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5" dirty="0"/>
              <a:t>Area Shared</a:t>
            </a:r>
            <a:r>
              <a:rPr spc="-30" dirty="0"/>
              <a:t> </a:t>
            </a:r>
            <a:r>
              <a:rPr spc="-15" dirty="0"/>
              <a:t>by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Threads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80613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threads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share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Heap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Method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area</a:t>
            </a:r>
            <a:endParaRPr sz="2400">
              <a:latin typeface="Constantia"/>
              <a:cs typeface="Constantia"/>
            </a:endParaRPr>
          </a:p>
          <a:p>
            <a:pPr marL="286385" marR="523240" indent="-274320">
              <a:lnSpc>
                <a:spcPts val="2300"/>
              </a:lnSpc>
              <a:spcBef>
                <a:spcPts val="5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eap: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eq</a:t>
            </a:r>
            <a:r>
              <a:rPr sz="2400" spc="-5" dirty="0">
                <a:latin typeface="Constantia"/>
                <a:cs typeface="Constantia"/>
              </a:rPr>
              <a:t>uent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dea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h. </a:t>
            </a:r>
            <a:r>
              <a:rPr sz="2400" spc="-6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  </a:t>
            </a:r>
            <a:r>
              <a:rPr sz="2400" spc="-15" dirty="0">
                <a:latin typeface="Constantia"/>
                <a:cs typeface="Constantia"/>
              </a:rPr>
              <a:t>stores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arrays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objects,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created</a:t>
            </a:r>
            <a:endParaRPr sz="2400">
              <a:latin typeface="Constantia"/>
              <a:cs typeface="Constantia"/>
            </a:endParaRPr>
          </a:p>
          <a:p>
            <a:pPr marL="317500" marR="3934460" indent="-762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up.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Garbage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Collection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works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area.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Method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Area: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stores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run-time</a:t>
            </a:r>
            <a:endParaRPr sz="2400">
              <a:latin typeface="Constantia"/>
              <a:cs typeface="Constantia"/>
            </a:endParaRPr>
          </a:p>
          <a:p>
            <a:pPr marL="286385" marR="1100455" indent="-53340">
              <a:lnSpc>
                <a:spcPct val="80000"/>
              </a:lnSpc>
              <a:spcBef>
                <a:spcPts val="575"/>
              </a:spcBef>
            </a:pPr>
            <a:r>
              <a:rPr sz="2400" spc="-10" dirty="0">
                <a:latin typeface="Constantia"/>
                <a:cs typeface="Constantia"/>
              </a:rPr>
              <a:t>constant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pool,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field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Runtime </a:t>
            </a:r>
            <a:r>
              <a:rPr sz="2400" spc="-5" dirty="0">
                <a:latin typeface="Constantia"/>
                <a:cs typeface="Constantia"/>
              </a:rPr>
              <a:t>Constant </a:t>
            </a:r>
            <a:r>
              <a:rPr sz="2400" spc="-20" dirty="0">
                <a:latin typeface="Constantia"/>
                <a:cs typeface="Constantia"/>
              </a:rPr>
              <a:t>Pool: </a:t>
            </a: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a per </a:t>
            </a:r>
            <a:r>
              <a:rPr sz="2400" spc="-10" dirty="0">
                <a:latin typeface="Constantia"/>
                <a:cs typeface="Constantia"/>
              </a:rPr>
              <a:t>class, </a:t>
            </a:r>
            <a:r>
              <a:rPr sz="2400" dirty="0">
                <a:latin typeface="Constantia"/>
                <a:cs typeface="Constantia"/>
              </a:rPr>
              <a:t>per </a:t>
            </a:r>
            <a:r>
              <a:rPr sz="2400" spc="-15" dirty="0">
                <a:latin typeface="Constantia"/>
                <a:cs typeface="Constantia"/>
              </a:rPr>
              <a:t>interface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representation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constant </a:t>
            </a:r>
            <a:r>
              <a:rPr sz="2400" spc="-20" dirty="0">
                <a:latin typeface="Constantia"/>
                <a:cs typeface="Constantia"/>
              </a:rPr>
              <a:t>Pool. </a:t>
            </a: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spc="-10" dirty="0">
                <a:latin typeface="Constantia"/>
                <a:cs typeface="Constantia"/>
              </a:rPr>
              <a:t>contains </a:t>
            </a:r>
            <a:r>
              <a:rPr sz="2400" spc="-15" dirty="0">
                <a:latin typeface="Constantia"/>
                <a:cs typeface="Constantia"/>
              </a:rPr>
              <a:t>several </a:t>
            </a:r>
            <a:r>
              <a:rPr sz="2400" spc="-5" dirty="0">
                <a:latin typeface="Constantia"/>
                <a:cs typeface="Constantia"/>
              </a:rPr>
              <a:t>types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constants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ranging</a:t>
            </a:r>
            <a:r>
              <a:rPr sz="2400" spc="-10" dirty="0">
                <a:latin typeface="Constantia"/>
                <a:cs typeface="Constantia"/>
              </a:rPr>
              <a:t> from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numerals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known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resolved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run-time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716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40" dirty="0"/>
              <a:t> </a:t>
            </a:r>
            <a:r>
              <a:rPr sz="5000" dirty="0"/>
              <a:t>JVM</a:t>
            </a:r>
            <a:r>
              <a:rPr sz="5000" spc="-15" dirty="0"/>
              <a:t> Execution</a:t>
            </a:r>
            <a:r>
              <a:rPr sz="5000" spc="-50" dirty="0"/>
              <a:t> </a:t>
            </a:r>
            <a:r>
              <a:rPr sz="5000" spc="-5" dirty="0"/>
              <a:t>Engine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25170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execution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engine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provides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execution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environment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applications</a:t>
            </a:r>
            <a:endParaRPr sz="2600">
              <a:latin typeface="Constantia"/>
              <a:cs typeface="Constantia"/>
            </a:endParaRPr>
          </a:p>
          <a:p>
            <a:pPr marL="253365" marR="1920875" indent="-241300">
              <a:lnSpc>
                <a:spcPct val="12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dirty="0"/>
              <a:t>	</a:t>
            </a: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provides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necessary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services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48526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Measuring</a:t>
            </a:r>
            <a:r>
              <a:rPr sz="5000" spc="-55" dirty="0"/>
              <a:t> </a:t>
            </a:r>
            <a:r>
              <a:rPr sz="5000" spc="-20" dirty="0"/>
              <a:t>to</a:t>
            </a:r>
            <a:r>
              <a:rPr sz="5000" spc="-35" dirty="0"/>
              <a:t> </a:t>
            </a:r>
            <a:r>
              <a:rPr sz="5000" spc="-85" dirty="0"/>
              <a:t>Tune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896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Does</a:t>
            </a:r>
            <a:r>
              <a:rPr spc="-30" dirty="0"/>
              <a:t> </a:t>
            </a:r>
            <a:r>
              <a:rPr spc="-45" dirty="0"/>
              <a:t>my</a:t>
            </a:r>
            <a:r>
              <a:rPr spc="-10" dirty="0"/>
              <a:t> application</a:t>
            </a:r>
            <a:r>
              <a:rPr spc="-45" dirty="0"/>
              <a:t> </a:t>
            </a:r>
            <a:r>
              <a:rPr spc="-5" dirty="0"/>
              <a:t>need</a:t>
            </a:r>
            <a:r>
              <a:rPr spc="-15" dirty="0"/>
              <a:t> </a:t>
            </a:r>
            <a:r>
              <a:rPr dirty="0"/>
              <a:t>tuning?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8005445" cy="414845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414655" indent="-274320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Before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embarking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improving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 </a:t>
            </a:r>
            <a:r>
              <a:rPr sz="2600" spc="-5" dirty="0">
                <a:latin typeface="Constantia"/>
                <a:cs typeface="Constantia"/>
              </a:rPr>
              <a:t>application it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important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10" dirty="0">
                <a:latin typeface="Constantia"/>
                <a:cs typeface="Constantia"/>
              </a:rPr>
              <a:t>find </a:t>
            </a:r>
            <a:r>
              <a:rPr sz="2600" dirty="0">
                <a:latin typeface="Constantia"/>
                <a:cs typeface="Constantia"/>
              </a:rPr>
              <a:t>out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whether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tuning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answer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5" dirty="0">
                <a:latin typeface="Constantia"/>
                <a:cs typeface="Constantia"/>
              </a:rPr>
              <a:t>come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what kind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man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ic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  </a:t>
            </a:r>
            <a:r>
              <a:rPr sz="2600" spc="-5" dirty="0">
                <a:latin typeface="Constantia"/>
                <a:cs typeface="Constantia"/>
              </a:rPr>
              <a:t>what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actual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providing.</a:t>
            </a:r>
            <a:endParaRPr sz="2600">
              <a:latin typeface="Constantia"/>
              <a:cs typeface="Constantia"/>
            </a:endParaRPr>
          </a:p>
          <a:p>
            <a:pPr marL="286385" marR="259715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tools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available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man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ic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spc="-10" dirty="0">
                <a:latin typeface="Constantia"/>
                <a:cs typeface="Constantia"/>
              </a:rPr>
              <a:t>current </a:t>
            </a:r>
            <a:r>
              <a:rPr sz="2600" spc="-5" dirty="0">
                <a:latin typeface="Constantia"/>
                <a:cs typeface="Constantia"/>
              </a:rPr>
              <a:t>benchmark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compare </a:t>
            </a:r>
            <a:r>
              <a:rPr sz="2600" spc="-5" dirty="0">
                <a:latin typeface="Constantia"/>
                <a:cs typeface="Constantia"/>
              </a:rPr>
              <a:t>it against 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expectations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82270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0" algn="l"/>
              </a:tabLst>
            </a:pPr>
            <a:r>
              <a:rPr spc="-10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-25" dirty="0"/>
              <a:t>affecting</a:t>
            </a:r>
            <a:r>
              <a:rPr dirty="0"/>
              <a:t> the	</a:t>
            </a:r>
            <a:r>
              <a:rPr spc="-15" dirty="0"/>
              <a:t>performance?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980045" cy="4318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378460" indent="-274320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performance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noted</a:t>
            </a:r>
            <a:r>
              <a:rPr sz="2400" dirty="0">
                <a:latin typeface="Constantia"/>
                <a:cs typeface="Constantia"/>
              </a:rPr>
              <a:t> 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mark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important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10" dirty="0">
                <a:latin typeface="Constantia"/>
                <a:cs typeface="Constantia"/>
              </a:rPr>
              <a:t>find </a:t>
            </a:r>
            <a:r>
              <a:rPr sz="2400" dirty="0">
                <a:latin typeface="Constantia"/>
                <a:cs typeface="Constantia"/>
              </a:rPr>
              <a:t>out </a:t>
            </a:r>
            <a:r>
              <a:rPr sz="2400" spc="-10" dirty="0">
                <a:latin typeface="Constantia"/>
                <a:cs typeface="Constantia"/>
              </a:rPr>
              <a:t>what </a:t>
            </a:r>
            <a:r>
              <a:rPr sz="2400" spc="-5" dirty="0">
                <a:latin typeface="Constantia"/>
                <a:cs typeface="Constantia"/>
              </a:rPr>
              <a:t>is causing the </a:t>
            </a:r>
            <a:r>
              <a:rPr sz="2400" spc="-10" dirty="0">
                <a:latin typeface="Constantia"/>
                <a:cs typeface="Constantia"/>
              </a:rPr>
              <a:t>performance </a:t>
            </a:r>
            <a:r>
              <a:rPr sz="2400" spc="-5" dirty="0">
                <a:latin typeface="Constantia"/>
                <a:cs typeface="Constantia"/>
              </a:rPr>
              <a:t> issue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could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reasons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performance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mark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250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dirty="0">
                <a:latin typeface="Constantia"/>
                <a:cs typeface="Constantia"/>
              </a:rPr>
              <a:t>Inefficient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Application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Algorithm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spc="-10" dirty="0">
                <a:latin typeface="Constantia"/>
                <a:cs typeface="Constantia"/>
              </a:rPr>
              <a:t>Database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responsive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dirty="0">
                <a:latin typeface="Constantia"/>
                <a:cs typeface="Constantia"/>
              </a:rPr>
              <a:t>Inefficient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usage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available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resources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spc="-5" dirty="0">
                <a:latin typeface="Constantia"/>
                <a:cs typeface="Constantia"/>
              </a:rPr>
              <a:t>Inef</a:t>
            </a:r>
            <a:r>
              <a:rPr sz="2200" spc="45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icie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-3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50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igu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JVM</a:t>
            </a:r>
            <a:endParaRPr sz="2200">
              <a:latin typeface="Constantia"/>
              <a:cs typeface="Constantia"/>
            </a:endParaRPr>
          </a:p>
          <a:p>
            <a:pPr marL="497205" marR="367030" indent="-457834">
              <a:lnSpc>
                <a:spcPts val="2590"/>
              </a:lnSpc>
              <a:spcBef>
                <a:spcPts val="6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497205" algn="l"/>
                <a:tab pos="49784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require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developer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dee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ectu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5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  </a:t>
            </a:r>
            <a:r>
              <a:rPr sz="2400" spc="-20" dirty="0">
                <a:latin typeface="Constantia"/>
                <a:cs typeface="Constantia"/>
              </a:rPr>
              <a:t>improve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things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6554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270" algn="l"/>
                <a:tab pos="4601210" algn="l"/>
              </a:tabLst>
            </a:pPr>
            <a:r>
              <a:rPr dirty="0"/>
              <a:t>Is	</a:t>
            </a:r>
            <a:r>
              <a:rPr spc="-80" dirty="0"/>
              <a:t>m</a:t>
            </a:r>
            <a:r>
              <a:rPr dirty="0"/>
              <a:t>y app</a:t>
            </a:r>
            <a:r>
              <a:rPr spc="-5" dirty="0"/>
              <a:t> usin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the	</a:t>
            </a:r>
            <a:r>
              <a:rPr spc="-70" dirty="0"/>
              <a:t>av</a:t>
            </a:r>
            <a:r>
              <a:rPr dirty="0"/>
              <a:t>ailable  </a:t>
            </a:r>
            <a:r>
              <a:rPr spc="-15" dirty="0"/>
              <a:t>resources?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9655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8417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All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execute,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aluable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esou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6385" marR="3873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utilising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CPU(s)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available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endParaRPr sz="2600">
              <a:latin typeface="Constantia"/>
              <a:cs typeface="Constantia"/>
            </a:endParaRPr>
          </a:p>
          <a:p>
            <a:pPr marL="286385" marR="54673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utilization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derived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tools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supplied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along </a:t>
            </a:r>
            <a:r>
              <a:rPr sz="2600" dirty="0">
                <a:latin typeface="Constantia"/>
                <a:cs typeface="Constantia"/>
              </a:rPr>
              <a:t>with JDK or </a:t>
            </a:r>
            <a:r>
              <a:rPr sz="2600" spc="-5" dirty="0">
                <a:latin typeface="Constantia"/>
                <a:cs typeface="Constantia"/>
              </a:rPr>
              <a:t>OS. </a:t>
            </a:r>
            <a:r>
              <a:rPr sz="2600" dirty="0">
                <a:latin typeface="Constantia"/>
                <a:cs typeface="Constantia"/>
              </a:rPr>
              <a:t>One such </a:t>
            </a:r>
            <a:r>
              <a:rPr sz="2600" spc="-10" dirty="0">
                <a:latin typeface="Constantia"/>
                <a:cs typeface="Constantia"/>
              </a:rPr>
              <a:t>tool for </a:t>
            </a:r>
            <a:r>
              <a:rPr sz="2600" spc="-5" dirty="0">
                <a:latin typeface="Constantia"/>
                <a:cs typeface="Constantia"/>
              </a:rPr>
              <a:t>linux is </a:t>
            </a:r>
            <a:r>
              <a:rPr sz="2600" dirty="0">
                <a:latin typeface="Constantia"/>
                <a:cs typeface="Constantia"/>
              </a:rPr>
              <a:t> vmstat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Running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vmstat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provide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insight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usa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5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U </a:t>
            </a:r>
            <a:r>
              <a:rPr sz="2600" spc="-2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633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5760" algn="l"/>
              </a:tabLst>
            </a:pPr>
            <a:r>
              <a:rPr spc="-15" dirty="0"/>
              <a:t>Reading </a:t>
            </a:r>
            <a:r>
              <a:rPr dirty="0"/>
              <a:t>the	</a:t>
            </a:r>
            <a:r>
              <a:rPr spc="-5" dirty="0"/>
              <a:t>CPU</a:t>
            </a:r>
            <a:r>
              <a:rPr spc="-100" dirty="0"/>
              <a:t> </a:t>
            </a:r>
            <a:r>
              <a:rPr spc="-15" dirty="0"/>
              <a:t>utiliza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947799"/>
            <a:ext cx="5170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reading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provided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every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seco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2952" y="2042853"/>
            <a:ext cx="28086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5"/>
              </a:lnSpc>
            </a:pPr>
            <a:r>
              <a:rPr sz="2600" spc="-5" dirty="0">
                <a:latin typeface="Constantia"/>
                <a:cs typeface="Constantia"/>
              </a:rPr>
              <a:t>nd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measure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2344038"/>
            <a:ext cx="70485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busy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819526"/>
            <a:ext cx="51581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CPU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could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1087" y="2914581"/>
            <a:ext cx="19856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5"/>
              </a:lnSpc>
            </a:pP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259" y="3215462"/>
            <a:ext cx="50107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onstantia"/>
                <a:cs typeface="Constantia"/>
              </a:rPr>
              <a:t>system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(OS)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itself,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networ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7532" y="3348228"/>
            <a:ext cx="8228330" cy="2961640"/>
            <a:chOff x="827532" y="3348228"/>
            <a:chExt cx="8228330" cy="29616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532" y="3860292"/>
              <a:ext cx="7606283" cy="24490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8678" y="3994404"/>
              <a:ext cx="1369060" cy="227965"/>
            </a:xfrm>
            <a:custGeom>
              <a:avLst/>
              <a:gdLst/>
              <a:ahLst/>
              <a:cxnLst/>
              <a:rect l="l" t="t" r="r" b="b"/>
              <a:pathLst>
                <a:path w="1369059" h="227964">
                  <a:moveTo>
                    <a:pt x="0" y="227838"/>
                  </a:moveTo>
                  <a:lnTo>
                    <a:pt x="1368552" y="227838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227838"/>
                  </a:lnTo>
                  <a:close/>
                </a:path>
              </a:pathLst>
            </a:custGeom>
            <a:solidFill>
              <a:srgbClr val="0E6EC5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8678" y="3934206"/>
              <a:ext cx="1369060" cy="288290"/>
            </a:xfrm>
            <a:custGeom>
              <a:avLst/>
              <a:gdLst/>
              <a:ahLst/>
              <a:cxnLst/>
              <a:rect l="l" t="t" r="r" b="b"/>
              <a:pathLst>
                <a:path w="1369059" h="288289">
                  <a:moveTo>
                    <a:pt x="0" y="288036"/>
                  </a:moveTo>
                  <a:lnTo>
                    <a:pt x="1368552" y="288036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5772" y="3348228"/>
              <a:ext cx="3260090" cy="646430"/>
            </a:xfrm>
            <a:custGeom>
              <a:avLst/>
              <a:gdLst/>
              <a:ahLst/>
              <a:cxnLst/>
              <a:rect l="l" t="t" r="r" b="b"/>
              <a:pathLst>
                <a:path w="3260090" h="646429">
                  <a:moveTo>
                    <a:pt x="3259835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259835" y="6461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B5E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9"/>
          <p:cNvSpPr txBox="1"/>
          <p:nvPr/>
        </p:nvSpPr>
        <p:spPr>
          <a:xfrm>
            <a:off x="5813681" y="1267841"/>
            <a:ext cx="27908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5"/>
              </a:lnSpc>
              <a:tabLst>
                <a:tab pos="1053465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tion	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epor</a:t>
            </a:r>
            <a:r>
              <a:rPr sz="4500" spc="10" dirty="0">
                <a:solidFill>
                  <a:srgbClr val="04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?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53860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5760" algn="l"/>
              </a:tabLst>
            </a:pPr>
            <a:r>
              <a:rPr spc="-15" dirty="0"/>
              <a:t>Reading </a:t>
            </a:r>
            <a:r>
              <a:rPr dirty="0"/>
              <a:t>the	</a:t>
            </a:r>
            <a:r>
              <a:rPr spc="-5" dirty="0"/>
              <a:t>CPU</a:t>
            </a:r>
            <a:r>
              <a:rPr spc="-100" dirty="0"/>
              <a:t> </a:t>
            </a:r>
            <a:r>
              <a:rPr spc="-15" dirty="0"/>
              <a:t>utiliza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13681" y="1267841"/>
            <a:ext cx="27908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5"/>
              </a:lnSpc>
              <a:tabLst>
                <a:tab pos="1053465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tion	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epor</a:t>
            </a:r>
            <a:r>
              <a:rPr sz="4500" spc="10" dirty="0">
                <a:solidFill>
                  <a:srgbClr val="04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?</a:t>
            </a:r>
            <a:endParaRPr sz="45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9877" y="3409442"/>
            <a:ext cx="8228330" cy="2961640"/>
            <a:chOff x="827532" y="3348228"/>
            <a:chExt cx="8228330" cy="29616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532" y="3860292"/>
              <a:ext cx="7606283" cy="24490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8678" y="3994404"/>
              <a:ext cx="1369060" cy="227965"/>
            </a:xfrm>
            <a:custGeom>
              <a:avLst/>
              <a:gdLst/>
              <a:ahLst/>
              <a:cxnLst/>
              <a:rect l="l" t="t" r="r" b="b"/>
              <a:pathLst>
                <a:path w="1369059" h="227964">
                  <a:moveTo>
                    <a:pt x="0" y="227838"/>
                  </a:moveTo>
                  <a:lnTo>
                    <a:pt x="1368552" y="227838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227838"/>
                  </a:lnTo>
                  <a:close/>
                </a:path>
              </a:pathLst>
            </a:custGeom>
            <a:solidFill>
              <a:srgbClr val="0E6EC5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8678" y="3934206"/>
              <a:ext cx="1369060" cy="288290"/>
            </a:xfrm>
            <a:custGeom>
              <a:avLst/>
              <a:gdLst/>
              <a:ahLst/>
              <a:cxnLst/>
              <a:rect l="l" t="t" r="r" b="b"/>
              <a:pathLst>
                <a:path w="1369059" h="288289">
                  <a:moveTo>
                    <a:pt x="0" y="288036"/>
                  </a:moveTo>
                  <a:lnTo>
                    <a:pt x="1368552" y="288036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5772" y="3348228"/>
              <a:ext cx="3260090" cy="646430"/>
            </a:xfrm>
            <a:custGeom>
              <a:avLst/>
              <a:gdLst/>
              <a:ahLst/>
              <a:cxnLst/>
              <a:rect l="l" t="t" r="r" b="b"/>
              <a:pathLst>
                <a:path w="3260090" h="646429">
                  <a:moveTo>
                    <a:pt x="3259835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259835" y="6461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B5E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3925" y="1994789"/>
            <a:ext cx="3124200" cy="368935"/>
          </a:xfrm>
          <a:prstGeom prst="rect">
            <a:avLst/>
          </a:prstGeom>
          <a:solidFill>
            <a:srgbClr val="B5ECF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nstantia"/>
                <a:cs typeface="Constantia"/>
              </a:rPr>
              <a:t>us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Spent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appl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cat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13925" y="2583178"/>
            <a:ext cx="2665730" cy="370840"/>
          </a:xfrm>
          <a:prstGeom prst="rect">
            <a:avLst/>
          </a:prstGeom>
          <a:solidFill>
            <a:srgbClr val="B5ECF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nstantia"/>
                <a:cs typeface="Constantia"/>
              </a:rPr>
              <a:t>sy: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Time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Spent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system</a:t>
            </a:r>
            <a:endParaRPr sz="1800" dirty="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5771" y="2196083"/>
            <a:ext cx="3348354" cy="368935"/>
          </a:xfrm>
          <a:custGeom>
            <a:avLst/>
            <a:gdLst/>
            <a:ahLst/>
            <a:cxnLst/>
            <a:rect l="l" t="t" r="r" b="b"/>
            <a:pathLst>
              <a:path w="3348354" h="368935">
                <a:moveTo>
                  <a:pt x="3348228" y="0"/>
                </a:moveTo>
                <a:lnTo>
                  <a:pt x="0" y="0"/>
                </a:lnTo>
                <a:lnTo>
                  <a:pt x="0" y="368808"/>
                </a:lnTo>
                <a:lnTo>
                  <a:pt x="3348228" y="368808"/>
                </a:lnTo>
                <a:lnTo>
                  <a:pt x="3348228" y="0"/>
                </a:lnTo>
                <a:close/>
              </a:path>
            </a:pathLst>
          </a:custGeom>
          <a:solidFill>
            <a:srgbClr val="B5E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75782" y="2213864"/>
            <a:ext cx="315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hi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25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U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as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le</a:t>
            </a:r>
          </a:p>
        </p:txBody>
      </p:sp>
      <p:sp>
        <p:nvSpPr>
          <p:cNvPr id="26" name="object 26"/>
          <p:cNvSpPr/>
          <p:nvPr/>
        </p:nvSpPr>
        <p:spPr>
          <a:xfrm>
            <a:off x="4473550" y="2573494"/>
            <a:ext cx="3348354" cy="646430"/>
          </a:xfrm>
          <a:custGeom>
            <a:avLst/>
            <a:gdLst/>
            <a:ahLst/>
            <a:cxnLst/>
            <a:rect l="l" t="t" r="r" b="b"/>
            <a:pathLst>
              <a:path w="3348354" h="646429">
                <a:moveTo>
                  <a:pt x="3348228" y="0"/>
                </a:moveTo>
                <a:lnTo>
                  <a:pt x="0" y="0"/>
                </a:lnTo>
                <a:lnTo>
                  <a:pt x="0" y="646176"/>
                </a:lnTo>
                <a:lnTo>
                  <a:pt x="3348228" y="646176"/>
                </a:lnTo>
                <a:lnTo>
                  <a:pt x="3348228" y="0"/>
                </a:lnTo>
                <a:close/>
              </a:path>
            </a:pathLst>
          </a:custGeom>
          <a:solidFill>
            <a:srgbClr val="B5E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53561" y="2592163"/>
            <a:ext cx="282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a: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hi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25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U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as  </a:t>
            </a:r>
            <a:r>
              <a:rPr sz="1800" spc="-5" dirty="0">
                <a:latin typeface="Constantia"/>
                <a:cs typeface="Constantia"/>
              </a:rPr>
              <a:t>waiting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IO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5772" y="3369421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1689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st: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stolen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hyperv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vm</a:t>
            </a:r>
            <a:endParaRPr sz="1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4009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6123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About</a:t>
            </a:r>
            <a:r>
              <a:rPr sz="5000" spc="-100" dirty="0"/>
              <a:t> </a:t>
            </a:r>
            <a:r>
              <a:rPr sz="5000" dirty="0"/>
              <a:t>Me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7853045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2400" b="1" spc="-5" dirty="0" err="1" smtClean="0">
                <a:latin typeface="Constantia"/>
                <a:cs typeface="Constantia"/>
              </a:rPr>
              <a:t>Pariwesh</a:t>
            </a:r>
            <a:r>
              <a:rPr lang="en-IN" sz="2400" b="1" spc="-5" dirty="0" smtClean="0">
                <a:latin typeface="Constantia"/>
                <a:cs typeface="Constantia"/>
              </a:rPr>
              <a:t> Gupta</a:t>
            </a:r>
            <a:endParaRPr sz="2400" b="1" dirty="0">
              <a:latin typeface="Constantia"/>
              <a:cs typeface="Constantia"/>
            </a:endParaRPr>
          </a:p>
          <a:p>
            <a:pPr marL="286385" marR="606425" indent="-274320">
              <a:lnSpc>
                <a:spcPts val="2300"/>
              </a:lnSpc>
              <a:spcBef>
                <a:spcPts val="5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solut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 smtClean="0">
                <a:latin typeface="Constantia"/>
                <a:cs typeface="Constantia"/>
              </a:rPr>
              <a:t>1</a:t>
            </a:r>
            <a:r>
              <a:rPr lang="en-IN" sz="2400" dirty="0" smtClean="0">
                <a:latin typeface="Constantia"/>
                <a:cs typeface="Constantia"/>
              </a:rPr>
              <a:t>7</a:t>
            </a:r>
            <a:r>
              <a:rPr sz="2400" spc="-80" dirty="0" smtClean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ears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 </a:t>
            </a:r>
            <a:r>
              <a:rPr sz="2400" spc="-30" dirty="0">
                <a:latin typeface="Constantia"/>
                <a:cs typeface="Constantia"/>
              </a:rPr>
              <a:t>industry.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 h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35" dirty="0">
                <a:latin typeface="Constantia"/>
                <a:cs typeface="Constantia"/>
              </a:rPr>
              <a:t> J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ent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  </a:t>
            </a:r>
            <a:r>
              <a:rPr sz="2400" spc="-5" dirty="0">
                <a:latin typeface="Constantia"/>
                <a:cs typeface="Constantia"/>
              </a:rPr>
              <a:t>Scala,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Angular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course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0" dirty="0" smtClean="0">
                <a:latin typeface="Constantia"/>
                <a:cs typeface="Constantia"/>
              </a:rPr>
              <a:t>Java</a:t>
            </a:r>
            <a:endParaRPr lang="en-IN" sz="2400" spc="-30" dirty="0" smtClean="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endParaRPr lang="en-IN" sz="2400" spc="-30" dirty="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2400" spc="-30" dirty="0" smtClean="0">
                <a:latin typeface="Constantia"/>
                <a:cs typeface="Constantia"/>
              </a:rPr>
              <a:t>pariweshg@gmail.com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140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So</a:t>
            </a:r>
            <a:r>
              <a:rPr sz="5000" spc="-30" dirty="0"/>
              <a:t> </a:t>
            </a:r>
            <a:r>
              <a:rPr sz="5000" dirty="0"/>
              <a:t>is</a:t>
            </a:r>
            <a:r>
              <a:rPr sz="5000" spc="-40" dirty="0"/>
              <a:t> </a:t>
            </a:r>
            <a:r>
              <a:rPr sz="5000" spc="-5" dirty="0"/>
              <a:t>everything</a:t>
            </a:r>
            <a:r>
              <a:rPr sz="5000" spc="-45" dirty="0"/>
              <a:t> </a:t>
            </a:r>
            <a:r>
              <a:rPr sz="5000" spc="-5" dirty="0"/>
              <a:t>ok?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07655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701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aim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utilization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CPU.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aim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short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possible.</a:t>
            </a:r>
            <a:endParaRPr sz="2600">
              <a:latin typeface="Constantia"/>
              <a:cs typeface="Constantia"/>
            </a:endParaRPr>
          </a:p>
          <a:p>
            <a:pPr marL="286385" marR="245745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reading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below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shows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2%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5" dirty="0">
                <a:latin typeface="Constantia"/>
                <a:cs typeface="Constantia"/>
              </a:rPr>
              <a:t> %.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CPU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idle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94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%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time.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7532" y="5012435"/>
            <a:ext cx="7606665" cy="1656714"/>
            <a:chOff x="827532" y="5012435"/>
            <a:chExt cx="7606665" cy="165671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532" y="5012435"/>
              <a:ext cx="7606283" cy="16565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65085" y="5229605"/>
              <a:ext cx="792480" cy="144780"/>
            </a:xfrm>
            <a:custGeom>
              <a:avLst/>
              <a:gdLst/>
              <a:ahLst/>
              <a:cxnLst/>
              <a:rect l="l" t="t" r="r" b="b"/>
              <a:pathLst>
                <a:path w="792479" h="144779">
                  <a:moveTo>
                    <a:pt x="7924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792479" y="14478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0E6EC5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5085" y="5229605"/>
              <a:ext cx="792480" cy="144780"/>
            </a:xfrm>
            <a:custGeom>
              <a:avLst/>
              <a:gdLst/>
              <a:ahLst/>
              <a:cxnLst/>
              <a:rect l="l" t="t" r="r" b="b"/>
              <a:pathLst>
                <a:path w="792479" h="144779">
                  <a:moveTo>
                    <a:pt x="0" y="144780"/>
                  </a:moveTo>
                  <a:lnTo>
                    <a:pt x="792479" y="144780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893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Why </a:t>
            </a:r>
            <a:r>
              <a:rPr sz="5000" dirty="0"/>
              <a:t>is</a:t>
            </a:r>
            <a:r>
              <a:rPr sz="5000" spc="-25" dirty="0"/>
              <a:t> </a:t>
            </a:r>
            <a:r>
              <a:rPr sz="5000" spc="-50" dirty="0"/>
              <a:t>my</a:t>
            </a:r>
            <a:r>
              <a:rPr sz="5000" spc="-10" dirty="0"/>
              <a:t> </a:t>
            </a:r>
            <a:r>
              <a:rPr sz="5000" spc="-5" dirty="0"/>
              <a:t>CPU</a:t>
            </a:r>
            <a:r>
              <a:rPr sz="5000" spc="-10" dirty="0"/>
              <a:t> </a:t>
            </a:r>
            <a:r>
              <a:rPr sz="5000" dirty="0"/>
              <a:t>so</a:t>
            </a:r>
            <a:r>
              <a:rPr sz="5000" spc="-35" dirty="0"/>
              <a:t> </a:t>
            </a:r>
            <a:r>
              <a:rPr sz="5000" dirty="0"/>
              <a:t>idle?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77279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875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idle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reasons.</a:t>
            </a:r>
            <a:endParaRPr sz="2400">
              <a:latin typeface="Constantia"/>
              <a:cs typeface="Constantia"/>
            </a:endParaRPr>
          </a:p>
          <a:p>
            <a:pPr marL="862965" marR="8255" lvl="1" indent="-457834">
              <a:lnSpc>
                <a:spcPts val="2500"/>
              </a:lnSpc>
              <a:spcBef>
                <a:spcPts val="600"/>
              </a:spcBef>
              <a:buClr>
                <a:srgbClr val="0E6EC5"/>
              </a:buClr>
              <a:buSzPct val="84615"/>
              <a:buAutoNum type="arabicPeriod"/>
              <a:tabLst>
                <a:tab pos="862965" algn="l"/>
                <a:tab pos="863600" algn="l"/>
              </a:tabLst>
            </a:pPr>
            <a:r>
              <a:rPr sz="2600" spc="-5" dirty="0">
                <a:latin typeface="Constantia"/>
                <a:cs typeface="Constantia"/>
              </a:rPr>
              <a:t>The application </a:t>
            </a:r>
            <a:r>
              <a:rPr sz="2600" spc="-10" dirty="0">
                <a:latin typeface="Constantia"/>
                <a:cs typeface="Constantia"/>
              </a:rPr>
              <a:t>might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15" dirty="0">
                <a:latin typeface="Constantia"/>
                <a:cs typeface="Constantia"/>
              </a:rPr>
              <a:t>blocked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synchronization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primitive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unable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execute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until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lock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released</a:t>
            </a:r>
            <a:endParaRPr sz="2600">
              <a:latin typeface="Constantia"/>
              <a:cs typeface="Constantia"/>
            </a:endParaRPr>
          </a:p>
          <a:p>
            <a:pPr marL="862965" marR="201295" lvl="1" indent="-457834">
              <a:lnSpc>
                <a:spcPts val="2500"/>
              </a:lnSpc>
              <a:spcBef>
                <a:spcPts val="610"/>
              </a:spcBef>
              <a:buClr>
                <a:srgbClr val="0E6EC5"/>
              </a:buClr>
              <a:buSzPct val="84615"/>
              <a:buAutoNum type="arabicPeriod"/>
              <a:tabLst>
                <a:tab pos="862965" algn="l"/>
                <a:tab pos="86360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ic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30" dirty="0">
                <a:latin typeface="Constantia"/>
                <a:cs typeface="Constantia"/>
              </a:rPr>
              <a:t> 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eas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7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5" dirty="0">
                <a:latin typeface="Constantia"/>
                <a:cs typeface="Constantia"/>
              </a:rPr>
              <a:t>cal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database</a:t>
            </a:r>
            <a:endParaRPr sz="26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4615"/>
              <a:buAutoNum type="arabicPeriod"/>
              <a:tabLst>
                <a:tab pos="862965" algn="l"/>
                <a:tab pos="86360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othing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endParaRPr sz="2600">
              <a:latin typeface="Constantia"/>
              <a:cs typeface="Constantia"/>
            </a:endParaRPr>
          </a:p>
          <a:p>
            <a:pPr marL="497205" marR="857885" indent="-457834">
              <a:lnSpc>
                <a:spcPct val="8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497205" algn="l"/>
                <a:tab pos="497840" algn="l"/>
              </a:tabLst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10" dirty="0">
                <a:latin typeface="Constantia"/>
                <a:cs typeface="Constantia"/>
              </a:rPr>
              <a:t>first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dirty="0">
                <a:latin typeface="Constantia"/>
                <a:cs typeface="Constantia"/>
              </a:rPr>
              <a:t>points </a:t>
            </a:r>
            <a:r>
              <a:rPr sz="2400" spc="-10" dirty="0">
                <a:latin typeface="Constantia"/>
                <a:cs typeface="Constantia"/>
              </a:rPr>
              <a:t>might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20" dirty="0">
                <a:latin typeface="Constantia"/>
                <a:cs typeface="Constantia"/>
              </a:rPr>
              <a:t>improved </a:t>
            </a:r>
            <a:r>
              <a:rPr sz="2400" spc="-10" dirty="0">
                <a:latin typeface="Constantia"/>
                <a:cs typeface="Constantia"/>
              </a:rPr>
              <a:t>through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optimizing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resource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access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faster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db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execution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better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usage.</a:t>
            </a:r>
            <a:endParaRPr sz="2400">
              <a:latin typeface="Constantia"/>
              <a:cs typeface="Constantia"/>
            </a:endParaRPr>
          </a:p>
          <a:p>
            <a:pPr marL="497205" marR="5080" indent="-457834">
              <a:lnSpc>
                <a:spcPct val="8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497205" algn="l"/>
                <a:tab pos="497840" algn="l"/>
              </a:tabLst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last point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complexity lies. </a:t>
            </a:r>
            <a:r>
              <a:rPr sz="2400" spc="-15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CPU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choosing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idle,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could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something?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77260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0" dirty="0"/>
              <a:t>Factors</a:t>
            </a:r>
            <a:r>
              <a:rPr sz="5000" spc="-25" dirty="0"/>
              <a:t> affecting</a:t>
            </a:r>
            <a:r>
              <a:rPr sz="5000" spc="-15" dirty="0"/>
              <a:t> </a:t>
            </a:r>
            <a:r>
              <a:rPr sz="5000" spc="-25" dirty="0"/>
              <a:t>Performance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9259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20" dirty="0"/>
              <a:t> </a:t>
            </a:r>
            <a:r>
              <a:rPr sz="5000" spc="-5" dirty="0"/>
              <a:t>does</a:t>
            </a:r>
            <a:r>
              <a:rPr sz="5000" spc="-35" dirty="0"/>
              <a:t> </a:t>
            </a:r>
            <a:r>
              <a:rPr sz="5000" dirty="0"/>
              <a:t>JVM</a:t>
            </a:r>
            <a:r>
              <a:rPr sz="5000" spc="-5" dirty="0"/>
              <a:t> </a:t>
            </a:r>
            <a:r>
              <a:rPr sz="5000" spc="-30" dirty="0"/>
              <a:t>play</a:t>
            </a:r>
            <a:r>
              <a:rPr sz="5000" spc="-15" dirty="0"/>
              <a:t> </a:t>
            </a:r>
            <a:r>
              <a:rPr sz="5000" dirty="0"/>
              <a:t>a</a:t>
            </a:r>
            <a:r>
              <a:rPr sz="5000" spc="-5" dirty="0"/>
              <a:t> </a:t>
            </a:r>
            <a:r>
              <a:rPr sz="5000" spc="-25" dirty="0"/>
              <a:t>role?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53705" cy="296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highly </a:t>
            </a:r>
            <a:r>
              <a:rPr sz="2600" spc="-5" dirty="0">
                <a:latin typeface="Constantia"/>
                <a:cs typeface="Constantia"/>
              </a:rPr>
              <a:t>sophisticated </a:t>
            </a:r>
            <a:r>
              <a:rPr sz="2600" spc="-10" dirty="0">
                <a:latin typeface="Constantia"/>
                <a:cs typeface="Constantia"/>
              </a:rPr>
              <a:t>system </a:t>
            </a:r>
            <a:r>
              <a:rPr sz="2600" spc="-5" dirty="0">
                <a:latin typeface="Constantia"/>
                <a:cs typeface="Constantia"/>
              </a:rPr>
              <a:t>that not </a:t>
            </a:r>
            <a:r>
              <a:rPr sz="2600" dirty="0">
                <a:latin typeface="Constantia"/>
                <a:cs typeface="Constantia"/>
              </a:rPr>
              <a:t>just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but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contributes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ltiple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87566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biggest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impacted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J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ompilat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2575686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1608455" algn="l"/>
              </a:tabLst>
            </a:pPr>
            <a:r>
              <a:rPr sz="2800" spc="-10" dirty="0"/>
              <a:t>Just	</a:t>
            </a:r>
            <a:r>
              <a:rPr sz="2800" dirty="0"/>
              <a:t>In	Time</a:t>
            </a:r>
            <a:r>
              <a:rPr sz="2800" spc="-50" dirty="0"/>
              <a:t> </a:t>
            </a:r>
            <a:r>
              <a:rPr sz="2800" spc="-5" dirty="0"/>
              <a:t>Compilation</a:t>
            </a:r>
            <a:r>
              <a:rPr sz="2800" spc="-40" dirty="0"/>
              <a:t> </a:t>
            </a:r>
            <a:r>
              <a:rPr sz="2800" spc="-5" dirty="0"/>
              <a:t>(JIT </a:t>
            </a:r>
            <a:r>
              <a:rPr sz="2800" spc="-1000" dirty="0"/>
              <a:t> </a:t>
            </a:r>
            <a:r>
              <a:rPr sz="2800" spc="-5" dirty="0"/>
              <a:t>Compiler)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1498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0" dirty="0"/>
              <a:t>Java</a:t>
            </a:r>
            <a:r>
              <a:rPr sz="5000" spc="-30" dirty="0"/>
              <a:t> </a:t>
            </a:r>
            <a:r>
              <a:rPr sz="5000" spc="-10" dirty="0"/>
              <a:t>code</a:t>
            </a:r>
            <a:r>
              <a:rPr sz="5000" spc="-60" dirty="0"/>
              <a:t> </a:t>
            </a:r>
            <a:r>
              <a:rPr sz="5000" spc="-25" dirty="0"/>
              <a:t>execution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8011795" cy="42278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68453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cross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platform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achieves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through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intermediate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byte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byte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loaded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interpreter</a:t>
            </a:r>
            <a:endParaRPr sz="2600">
              <a:latin typeface="Constantia"/>
              <a:cs typeface="Constantia"/>
            </a:endParaRPr>
          </a:p>
          <a:p>
            <a:pPr marL="286385" marR="461009" indent="-274320">
              <a:lnSpc>
                <a:spcPct val="90000"/>
              </a:lnSpc>
              <a:spcBef>
                <a:spcPts val="5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Traditional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C++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 </a:t>
            </a:r>
            <a:r>
              <a:rPr sz="2600" spc="-5" dirty="0">
                <a:latin typeface="Constantia"/>
                <a:cs typeface="Constantia"/>
              </a:rPr>
              <a:t>their </a:t>
            </a:r>
            <a:r>
              <a:rPr sz="2600" spc="-15" dirty="0">
                <a:latin typeface="Constantia"/>
                <a:cs typeface="Constantia"/>
              </a:rPr>
              <a:t>program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OS </a:t>
            </a:r>
            <a:r>
              <a:rPr sz="2600" spc="5" dirty="0">
                <a:latin typeface="Constantia"/>
                <a:cs typeface="Constantia"/>
              </a:rPr>
              <a:t>specific </a:t>
            </a:r>
            <a:r>
              <a:rPr sz="2600" spc="-10" dirty="0">
                <a:latin typeface="Constantia"/>
                <a:cs typeface="Constantia"/>
              </a:rPr>
              <a:t>binaries. </a:t>
            </a:r>
            <a:r>
              <a:rPr sz="2600" spc="-5" dirty="0">
                <a:latin typeface="Constantia"/>
                <a:cs typeface="Constantia"/>
              </a:rPr>
              <a:t> Compiled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binaries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execute</a:t>
            </a:r>
            <a:endParaRPr sz="2600">
              <a:latin typeface="Constantia"/>
              <a:cs typeface="Constantia"/>
            </a:endParaRPr>
          </a:p>
          <a:p>
            <a:pPr marL="286385" marR="19685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Interpreted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slower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ecution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vi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ecu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  thus </a:t>
            </a:r>
            <a:r>
              <a:rPr sz="2600" spc="-5" dirty="0">
                <a:latin typeface="Constantia"/>
                <a:cs typeface="Constantia"/>
              </a:rPr>
              <a:t>can not </a:t>
            </a:r>
            <a:r>
              <a:rPr sz="2600" spc="-20" dirty="0">
                <a:latin typeface="Constantia"/>
                <a:cs typeface="Constantia"/>
              </a:rPr>
              <a:t>make </a:t>
            </a:r>
            <a:r>
              <a:rPr sz="2600" spc="-15" dirty="0">
                <a:latin typeface="Constantia"/>
                <a:cs typeface="Constantia"/>
              </a:rPr>
              <a:t>any </a:t>
            </a:r>
            <a:r>
              <a:rPr sz="2600" spc="-5" dirty="0">
                <a:latin typeface="Constantia"/>
                <a:cs typeface="Constantia"/>
              </a:rPr>
              <a:t>optimizations that </a:t>
            </a:r>
            <a:r>
              <a:rPr sz="2600" spc="-10" dirty="0">
                <a:latin typeface="Constantia"/>
                <a:cs typeface="Constantia"/>
              </a:rPr>
              <a:t>might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 possible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3493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Just</a:t>
            </a:r>
            <a:r>
              <a:rPr sz="5000" spc="-25" dirty="0"/>
              <a:t> </a:t>
            </a:r>
            <a:r>
              <a:rPr sz="5000" dirty="0"/>
              <a:t>In</a:t>
            </a:r>
            <a:r>
              <a:rPr sz="5000" spc="-45" dirty="0"/>
              <a:t> </a:t>
            </a:r>
            <a:r>
              <a:rPr sz="5000" spc="-5" dirty="0"/>
              <a:t>Time</a:t>
            </a:r>
            <a:r>
              <a:rPr sz="5000" spc="-40" dirty="0"/>
              <a:t> </a:t>
            </a:r>
            <a:r>
              <a:rPr sz="5000" spc="-5" dirty="0"/>
              <a:t>Compilation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79105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85115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7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j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5" dirty="0">
                <a:latin typeface="Constantia"/>
                <a:cs typeface="Constantia"/>
              </a:rPr>
              <a:t>tt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M  </a:t>
            </a:r>
            <a:r>
              <a:rPr sz="2600" spc="-5" dirty="0">
                <a:latin typeface="Constantia"/>
                <a:cs typeface="Constantia"/>
              </a:rPr>
              <a:t>cho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means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often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ecu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ile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timi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ns  applied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190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HotSpot</a:t>
            </a:r>
            <a:r>
              <a:rPr sz="5000" spc="-90" dirty="0"/>
              <a:t> </a:t>
            </a:r>
            <a:r>
              <a:rPr sz="5000" spc="-5" dirty="0"/>
              <a:t>Compilation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20659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HotSpot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refers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piece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often</a:t>
            </a:r>
            <a:endParaRPr sz="2600">
              <a:latin typeface="Constantia"/>
              <a:cs typeface="Constantia"/>
            </a:endParaRPr>
          </a:p>
          <a:p>
            <a:pPr marL="286385" marR="59309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piece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immediately</a:t>
            </a:r>
            <a:endParaRPr sz="2600">
              <a:latin typeface="Constantia"/>
              <a:cs typeface="Constantia"/>
            </a:endParaRPr>
          </a:p>
          <a:p>
            <a:pPr marL="286385" marR="55244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wish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c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cle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ode 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might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10" dirty="0">
                <a:latin typeface="Constantia"/>
                <a:cs typeface="Constantia"/>
              </a:rPr>
              <a:t>executed only </a:t>
            </a:r>
            <a:r>
              <a:rPr sz="2600" spc="-15" dirty="0">
                <a:latin typeface="Constantia"/>
                <a:cs typeface="Constantia"/>
              </a:rPr>
              <a:t>once </a:t>
            </a:r>
            <a:r>
              <a:rPr sz="2600" spc="-5" dirty="0">
                <a:latin typeface="Constantia"/>
                <a:cs typeface="Constantia"/>
              </a:rPr>
              <a:t>in the application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life </a:t>
            </a:r>
            <a:r>
              <a:rPr sz="2600" spc="-15" dirty="0">
                <a:latin typeface="Constantia"/>
                <a:cs typeface="Constantia"/>
              </a:rPr>
              <a:t>cycle. </a:t>
            </a:r>
            <a:r>
              <a:rPr sz="2600" spc="-5" dirty="0">
                <a:latin typeface="Constantia"/>
                <a:cs typeface="Constantia"/>
              </a:rPr>
              <a:t>Interpreting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running </a:t>
            </a:r>
            <a:r>
              <a:rPr sz="2600" dirty="0">
                <a:latin typeface="Constantia"/>
                <a:cs typeface="Constantia"/>
              </a:rPr>
              <a:t>such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work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faster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225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Flavours</a:t>
            </a:r>
            <a:r>
              <a:rPr sz="5000" spc="-50" dirty="0"/>
              <a:t> </a:t>
            </a:r>
            <a:r>
              <a:rPr sz="5000" dirty="0"/>
              <a:t>of</a:t>
            </a:r>
            <a:r>
              <a:rPr sz="5000" spc="-50" dirty="0"/>
              <a:t> </a:t>
            </a:r>
            <a:r>
              <a:rPr sz="5000" spc="-5" dirty="0"/>
              <a:t>Compiler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7436"/>
            <a:ext cx="7840345" cy="3124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JIT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rs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Client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Server</a:t>
            </a:r>
            <a:endParaRPr sz="2400">
              <a:latin typeface="Constantia"/>
              <a:cs typeface="Constantia"/>
            </a:endParaRPr>
          </a:p>
          <a:p>
            <a:pPr marL="286385" marR="21844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choice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depends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hardware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platform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configuration.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fundamental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difference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between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aggressiveness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9979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Client</a:t>
            </a:r>
            <a:r>
              <a:rPr sz="5000" spc="-65" dirty="0"/>
              <a:t> </a:t>
            </a:r>
            <a:r>
              <a:rPr sz="5000" spc="-5" dirty="0"/>
              <a:t>Compiler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97495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faster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45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</a:t>
            </a:r>
            <a:endParaRPr sz="2600">
              <a:latin typeface="Constantia"/>
              <a:cs typeface="Constantia"/>
            </a:endParaRPr>
          </a:p>
          <a:p>
            <a:pPr marL="286385" marR="99885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beginning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execution,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ile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51746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Introduction</a:t>
            </a:r>
            <a:r>
              <a:rPr sz="5000" spc="-35" dirty="0"/>
              <a:t> </a:t>
            </a:r>
            <a:r>
              <a:rPr sz="5000" spc="-30" dirty="0"/>
              <a:t>to</a:t>
            </a:r>
            <a:r>
              <a:rPr sz="5000" spc="-40" dirty="0"/>
              <a:t> </a:t>
            </a:r>
            <a:r>
              <a:rPr sz="5000" dirty="0"/>
              <a:t>JVM</a:t>
            </a:r>
            <a:endParaRPr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1636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Server</a:t>
            </a:r>
            <a:r>
              <a:rPr sz="5000" spc="-85" dirty="0"/>
              <a:t> </a:t>
            </a:r>
            <a:r>
              <a:rPr sz="5000" spc="-5" dirty="0"/>
              <a:t>Compiler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0829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00965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server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later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ould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Server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waits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gain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information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usage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before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identified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endParaRPr sz="2600">
              <a:latin typeface="Constantia"/>
              <a:cs typeface="Constantia"/>
            </a:endParaRPr>
          </a:p>
          <a:p>
            <a:pPr marL="286385" marR="506730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Knowing</a:t>
            </a:r>
            <a:r>
              <a:rPr sz="2600" spc="-15" dirty="0">
                <a:latin typeface="Constantia"/>
                <a:cs typeface="Constantia"/>
              </a:rPr>
              <a:t> more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enables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optimizations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345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Tiered</a:t>
            </a:r>
            <a:r>
              <a:rPr sz="5000" spc="-105" dirty="0"/>
              <a:t> </a:t>
            </a:r>
            <a:r>
              <a:rPr sz="5000" spc="-5" dirty="0"/>
              <a:t>Compilation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7914005" cy="43059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tiered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introduced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Java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</a:t>
            </a:r>
            <a:endParaRPr sz="2600">
              <a:latin typeface="Constantia"/>
              <a:cs typeface="Constantia"/>
            </a:endParaRPr>
          </a:p>
          <a:p>
            <a:pPr marL="286385" marR="958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Tiered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brings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start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45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VM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led  </a:t>
            </a:r>
            <a:r>
              <a:rPr sz="2600" spc="-10" dirty="0">
                <a:latin typeface="Constantia"/>
                <a:cs typeface="Constantia"/>
              </a:rPr>
              <a:t>versions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profiling information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themselves</a:t>
            </a:r>
            <a:endParaRPr sz="2600">
              <a:latin typeface="Constantia"/>
              <a:cs typeface="Constantia"/>
            </a:endParaRPr>
          </a:p>
          <a:p>
            <a:pPr marL="286385" marR="49530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tiered </a:t>
            </a:r>
            <a:r>
              <a:rPr sz="2600" dirty="0">
                <a:latin typeface="Constantia"/>
                <a:cs typeface="Constantia"/>
              </a:rPr>
              <a:t>scheme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also </a:t>
            </a:r>
            <a:r>
              <a:rPr sz="2600" spc="-10" dirty="0">
                <a:latin typeface="Constantia"/>
                <a:cs typeface="Constantia"/>
              </a:rPr>
              <a:t>achieve </a:t>
            </a:r>
            <a:r>
              <a:rPr sz="2600" spc="-15" dirty="0">
                <a:latin typeface="Constantia"/>
                <a:cs typeface="Constantia"/>
              </a:rPr>
              <a:t>better </a:t>
            </a:r>
            <a:r>
              <a:rPr sz="2600" dirty="0">
                <a:latin typeface="Constantia"/>
                <a:cs typeface="Constantia"/>
              </a:rPr>
              <a:t>peak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man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egular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VM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bec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faster profiling </a:t>
            </a:r>
            <a:r>
              <a:rPr sz="2600" dirty="0">
                <a:latin typeface="Constantia"/>
                <a:cs typeface="Constantia"/>
              </a:rPr>
              <a:t>phase </a:t>
            </a:r>
            <a:r>
              <a:rPr sz="2600" spc="-10" dirty="0">
                <a:latin typeface="Constantia"/>
                <a:cs typeface="Constantia"/>
              </a:rPr>
              <a:t>allows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longer </a:t>
            </a:r>
            <a:r>
              <a:rPr sz="2600" spc="-5" dirty="0">
                <a:latin typeface="Constantia"/>
                <a:cs typeface="Constantia"/>
              </a:rPr>
              <a:t>period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eld be</a:t>
            </a:r>
            <a:r>
              <a:rPr sz="2600" spc="-35" dirty="0">
                <a:latin typeface="Constantia"/>
                <a:cs typeface="Constantia"/>
              </a:rPr>
              <a:t>tt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timizati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7992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Compiler</a:t>
            </a:r>
            <a:r>
              <a:rPr sz="5000" spc="-90" dirty="0"/>
              <a:t> </a:t>
            </a:r>
            <a:r>
              <a:rPr sz="5000" spc="-5" dirty="0"/>
              <a:t>Flags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68284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Unlike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java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25" dirty="0">
                <a:latin typeface="Constantia"/>
                <a:cs typeface="Constantia"/>
              </a:rPr>
              <a:t>flags,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40" dirty="0">
                <a:latin typeface="Constantia"/>
                <a:cs typeface="Constantia"/>
              </a:rPr>
              <a:t>flags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select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different.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–XX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standard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40" dirty="0">
                <a:latin typeface="Constantia"/>
                <a:cs typeface="Constantia"/>
              </a:rPr>
              <a:t>flags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words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-client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-server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-d64 </a:t>
            </a:r>
            <a:r>
              <a:rPr sz="2400" spc="-5" dirty="0">
                <a:latin typeface="Constantia"/>
                <a:cs typeface="Constantia"/>
              </a:rPr>
              <a:t>(gets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64-bit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mode)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b="1" spc="-25" dirty="0">
                <a:latin typeface="Constantia"/>
                <a:cs typeface="Constantia"/>
              </a:rPr>
              <a:t>java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–server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–XX:+TieredCompilation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other_args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2255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Optimizations</a:t>
            </a:r>
            <a:r>
              <a:rPr sz="5000" spc="-60" dirty="0"/>
              <a:t> </a:t>
            </a:r>
            <a:r>
              <a:rPr sz="5000" spc="-5" dirty="0"/>
              <a:t>during</a:t>
            </a:r>
            <a:r>
              <a:rPr sz="5000" spc="-80" dirty="0"/>
              <a:t> </a:t>
            </a:r>
            <a:r>
              <a:rPr sz="5000" dirty="0"/>
              <a:t>JIT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32115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0894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Analysis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execution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enables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multiple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optimizations.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optimization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eagerly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substituting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specific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ym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hic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3603" y="4005071"/>
            <a:ext cx="6696709" cy="2032000"/>
          </a:xfrm>
          <a:prstGeom prst="rect">
            <a:avLst/>
          </a:prstGeom>
          <a:solidFill>
            <a:srgbClr val="ECF3DB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nstantia"/>
                <a:cs typeface="Constantia"/>
              </a:rPr>
              <a:t>Example-</a:t>
            </a:r>
            <a:endParaRPr sz="1800">
              <a:latin typeface="Constantia"/>
              <a:cs typeface="Constanti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Consider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statement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obj1.equals(obj2);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91440" marR="234950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O</a:t>
            </a:r>
            <a:r>
              <a:rPr sz="1800" spc="-50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time,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JVM</a:t>
            </a:r>
            <a:r>
              <a:rPr sz="1800" spc="-5" dirty="0">
                <a:latin typeface="Constantia"/>
                <a:cs typeface="Constantia"/>
              </a:rPr>
              <a:t> m</a:t>
            </a:r>
            <a:r>
              <a:rPr sz="1800" spc="-35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ob</a:t>
            </a:r>
            <a:r>
              <a:rPr sz="1800" spc="5" dirty="0">
                <a:latin typeface="Constantia"/>
                <a:cs typeface="Constantia"/>
              </a:rPr>
              <a:t>j</a:t>
            </a:r>
            <a:r>
              <a:rPr sz="1800" dirty="0">
                <a:latin typeface="Constantia"/>
                <a:cs typeface="Constantia"/>
              </a:rPr>
              <a:t>1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5" dirty="0">
                <a:latin typeface="Constantia"/>
                <a:cs typeface="Constantia"/>
              </a:rPr>
              <a:t>l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instan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  of </a:t>
            </a:r>
            <a:r>
              <a:rPr sz="1800" spc="-15" dirty="0">
                <a:latin typeface="Constantia"/>
                <a:cs typeface="Constantia"/>
              </a:rPr>
              <a:t>java.lang.String </a:t>
            </a:r>
            <a:r>
              <a:rPr sz="1800" spc="-5" dirty="0">
                <a:latin typeface="Constantia"/>
                <a:cs typeface="Constantia"/>
              </a:rPr>
              <a:t>and </a:t>
            </a:r>
            <a:r>
              <a:rPr sz="1800" spc="-15" dirty="0">
                <a:latin typeface="Constantia"/>
                <a:cs typeface="Constantia"/>
              </a:rPr>
              <a:t>may </a:t>
            </a:r>
            <a:r>
              <a:rPr sz="1800" spc="-10" dirty="0">
                <a:latin typeface="Constantia"/>
                <a:cs typeface="Constantia"/>
              </a:rPr>
              <a:t>compile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0" dirty="0">
                <a:latin typeface="Constantia"/>
                <a:cs typeface="Constantia"/>
              </a:rPr>
              <a:t>code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spc="-5" dirty="0">
                <a:latin typeface="Constantia"/>
                <a:cs typeface="Constantia"/>
              </a:rPr>
              <a:t>call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String.equals() </a:t>
            </a:r>
            <a:r>
              <a:rPr sz="1800" spc="-30" dirty="0">
                <a:latin typeface="Constantia"/>
                <a:cs typeface="Constantia"/>
              </a:rPr>
              <a:t>directly. </a:t>
            </a:r>
            <a:r>
              <a:rPr sz="1800" spc="-10" dirty="0">
                <a:latin typeface="Constantia"/>
                <a:cs typeface="Constantia"/>
              </a:rPr>
              <a:t>Such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0" dirty="0">
                <a:latin typeface="Constantia"/>
                <a:cs typeface="Constantia"/>
              </a:rPr>
              <a:t>code </a:t>
            </a:r>
            <a:r>
              <a:rPr sz="1800" dirty="0">
                <a:latin typeface="Constantia"/>
                <a:cs typeface="Constantia"/>
              </a:rPr>
              <a:t>will </a:t>
            </a:r>
            <a:r>
              <a:rPr sz="1800" spc="-15" dirty="0">
                <a:latin typeface="Constantia"/>
                <a:cs typeface="Constantia"/>
              </a:rPr>
              <a:t>execute </a:t>
            </a:r>
            <a:r>
              <a:rPr sz="1800" spc="-5" dirty="0">
                <a:latin typeface="Constantia"/>
                <a:cs typeface="Constantia"/>
              </a:rPr>
              <a:t>faster </a:t>
            </a:r>
            <a:r>
              <a:rPr sz="1800" dirty="0">
                <a:latin typeface="Constantia"/>
                <a:cs typeface="Constantia"/>
              </a:rPr>
              <a:t>than the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original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code.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0608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Inlining</a:t>
            </a:r>
            <a:r>
              <a:rPr sz="5000" spc="-55" dirty="0"/>
              <a:t> </a:t>
            </a:r>
            <a:r>
              <a:rPr sz="5000" dirty="0"/>
              <a:t>of</a:t>
            </a:r>
            <a:r>
              <a:rPr sz="5000" spc="-50" dirty="0"/>
              <a:t> </a:t>
            </a:r>
            <a:r>
              <a:rPr sz="5000" spc="-5" dirty="0"/>
              <a:t>Code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75906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Good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oriented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often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Javabeans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several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properties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accessible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setters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getters.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721733"/>
            <a:ext cx="764984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 means </a:t>
            </a:r>
            <a:r>
              <a:rPr sz="2600" spc="-10" dirty="0">
                <a:latin typeface="Constantia"/>
                <a:cs typeface="Constantia"/>
              </a:rPr>
              <a:t>accessing </a:t>
            </a:r>
            <a:r>
              <a:rPr sz="2600" spc="-5" dirty="0">
                <a:latin typeface="Constantia"/>
                <a:cs typeface="Constantia"/>
              </a:rPr>
              <a:t>the value </a:t>
            </a:r>
            <a:r>
              <a:rPr sz="2600" dirty="0">
                <a:latin typeface="Constantia"/>
                <a:cs typeface="Constantia"/>
              </a:rPr>
              <a:t>b </a:t>
            </a:r>
            <a:r>
              <a:rPr sz="2600" spc="-10" dirty="0">
                <a:latin typeface="Constantia"/>
                <a:cs typeface="Constantia"/>
              </a:rPr>
              <a:t>would </a:t>
            </a:r>
            <a:r>
              <a:rPr sz="2600" spc="-5" dirty="0">
                <a:latin typeface="Constantia"/>
                <a:cs typeface="Constantia"/>
              </a:rPr>
              <a:t>result in </a:t>
            </a:r>
            <a:r>
              <a:rPr sz="2600" dirty="0">
                <a:latin typeface="Constantia"/>
                <a:cs typeface="Constantia"/>
              </a:rPr>
              <a:t> method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heads.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Fortunately,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5" dirty="0">
                <a:latin typeface="Constantia"/>
                <a:cs typeface="Constantia"/>
              </a:rPr>
              <a:t>inlines </a:t>
            </a:r>
            <a:r>
              <a:rPr sz="2600" dirty="0">
                <a:latin typeface="Constantia"/>
                <a:cs typeface="Constantia"/>
              </a:rPr>
              <a:t>such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spc="-5" dirty="0">
                <a:latin typeface="Constantia"/>
                <a:cs typeface="Constantia"/>
              </a:rPr>
              <a:t>that boosts </a:t>
            </a:r>
            <a:r>
              <a:rPr sz="2600" spc="-10" dirty="0">
                <a:latin typeface="Constantia"/>
                <a:cs typeface="Constantia"/>
              </a:rPr>
              <a:t>performance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immensely.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04" y="2781300"/>
            <a:ext cx="3385185" cy="1754505"/>
          </a:xfrm>
          <a:prstGeom prst="rect">
            <a:avLst/>
          </a:prstGeom>
          <a:solidFill>
            <a:srgbClr val="ECF3DB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23526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5" dirty="0">
                <a:latin typeface="Constantia"/>
                <a:cs typeface="Constantia"/>
              </a:rPr>
              <a:t>x</a:t>
            </a:r>
            <a:r>
              <a:rPr sz="1800" dirty="0">
                <a:latin typeface="Constantia"/>
                <a:cs typeface="Constantia"/>
              </a:rPr>
              <a:t>ample-  </a:t>
            </a:r>
            <a:r>
              <a:rPr sz="1800" spc="-5" dirty="0">
                <a:latin typeface="Constantia"/>
                <a:cs typeface="Constantia"/>
              </a:rPr>
              <a:t>clas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A{</a:t>
            </a:r>
            <a:endParaRPr sz="1800">
              <a:latin typeface="Constantia"/>
              <a:cs typeface="Constantia"/>
            </a:endParaRPr>
          </a:p>
          <a:p>
            <a:pPr marL="1005205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int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b;</a:t>
            </a:r>
            <a:endParaRPr sz="1800">
              <a:latin typeface="Constantia"/>
              <a:cs typeface="Constantia"/>
            </a:endParaRPr>
          </a:p>
          <a:p>
            <a:pPr marL="1005205"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void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setB(int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i){b=i;}</a:t>
            </a:r>
            <a:endParaRPr sz="1800">
              <a:latin typeface="Constantia"/>
              <a:cs typeface="Constantia"/>
            </a:endParaRPr>
          </a:p>
          <a:p>
            <a:pPr marL="1005205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int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getB()={return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b;}</a:t>
            </a:r>
            <a:endParaRPr sz="1800">
              <a:latin typeface="Constantia"/>
              <a:cs typeface="Constantia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9858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Inlining</a:t>
            </a:r>
            <a:r>
              <a:rPr sz="5000" spc="-50" dirty="0"/>
              <a:t> </a:t>
            </a:r>
            <a:r>
              <a:rPr sz="5000" dirty="0"/>
              <a:t>of</a:t>
            </a:r>
            <a:r>
              <a:rPr sz="5000" spc="-50" dirty="0"/>
              <a:t> </a:t>
            </a:r>
            <a:r>
              <a:rPr sz="5000" spc="-15" dirty="0"/>
              <a:t>code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1482597" y="2079116"/>
            <a:ext cx="29464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ode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40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e</a:t>
            </a:r>
            <a:endParaRPr sz="1800">
              <a:latin typeface="Constantia"/>
              <a:cs typeface="Constantia"/>
            </a:endParaRPr>
          </a:p>
          <a:p>
            <a:pPr marL="12700" marR="927735">
              <a:lnSpc>
                <a:spcPct val="100000"/>
              </a:lnSpc>
            </a:pPr>
            <a:r>
              <a:rPr sz="1800" b="1" dirty="0">
                <a:latin typeface="Constantia"/>
                <a:cs typeface="Constantia"/>
              </a:rPr>
              <a:t>A</a:t>
            </a:r>
            <a:r>
              <a:rPr sz="1800" b="1" spc="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a = new </a:t>
            </a:r>
            <a:r>
              <a:rPr sz="1800" b="1" spc="-5" dirty="0">
                <a:latin typeface="Constantia"/>
                <a:cs typeface="Constantia"/>
              </a:rPr>
              <a:t>A(); 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a.setB(a.getB()</a:t>
            </a:r>
            <a:r>
              <a:rPr sz="1800" b="1" spc="-4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*</a:t>
            </a:r>
            <a:r>
              <a:rPr sz="1800" b="1" spc="-6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2) </a:t>
            </a:r>
            <a:r>
              <a:rPr sz="1800" b="1" spc="-4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will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inlined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to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nstantia"/>
                <a:cs typeface="Constantia"/>
              </a:rPr>
              <a:t>A</a:t>
            </a:r>
            <a:r>
              <a:rPr sz="1800" b="1" spc="-10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a</a:t>
            </a:r>
            <a:r>
              <a:rPr sz="1800" b="1" spc="-7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=</a:t>
            </a:r>
            <a:r>
              <a:rPr sz="1800" b="1" spc="-4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new</a:t>
            </a:r>
            <a:r>
              <a:rPr sz="1800" b="1" spc="-9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A();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nstantia"/>
                <a:cs typeface="Constantia"/>
              </a:rPr>
              <a:t>a.b</a:t>
            </a:r>
            <a:r>
              <a:rPr sz="1800" b="1" spc="-8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=</a:t>
            </a:r>
            <a:r>
              <a:rPr sz="1800" b="1" spc="-70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a.b*2;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enabled </a:t>
            </a:r>
            <a:r>
              <a:rPr sz="1800" spc="-1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defa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dirty="0">
                <a:latin typeface="Constantia"/>
                <a:cs typeface="Constantia"/>
              </a:rPr>
              <a:t>lt.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020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Escape</a:t>
            </a:r>
            <a:r>
              <a:rPr sz="5000" spc="-75" dirty="0"/>
              <a:t> </a:t>
            </a:r>
            <a:r>
              <a:rPr sz="5000" spc="-10" dirty="0"/>
              <a:t>Analysis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924800" cy="4269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Server </a:t>
            </a:r>
            <a:r>
              <a:rPr sz="2400" spc="-10" dirty="0">
                <a:latin typeface="Constantia"/>
                <a:cs typeface="Constantia"/>
              </a:rPr>
              <a:t>compiler </a:t>
            </a:r>
            <a:r>
              <a:rPr sz="2400" spc="-5" dirty="0">
                <a:latin typeface="Constantia"/>
                <a:cs typeface="Constantia"/>
              </a:rPr>
              <a:t>performs very </a:t>
            </a:r>
            <a:r>
              <a:rPr sz="2400" spc="-10" dirty="0">
                <a:latin typeface="Constantia"/>
                <a:cs typeface="Constantia"/>
              </a:rPr>
              <a:t>aggressive </a:t>
            </a:r>
            <a:r>
              <a:rPr sz="2400" dirty="0">
                <a:latin typeface="Constantia"/>
                <a:cs typeface="Constantia"/>
              </a:rPr>
              <a:t>optimizations </a:t>
            </a:r>
            <a:r>
              <a:rPr sz="2400" spc="-5" dirty="0">
                <a:latin typeface="Constantia"/>
                <a:cs typeface="Constantia"/>
              </a:rPr>
              <a:t>if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escape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analysis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–XX:DoEscapeAnalysis.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default</a:t>
            </a:r>
            <a:endParaRPr sz="2400">
              <a:latin typeface="Constantia"/>
              <a:cs typeface="Constantia"/>
            </a:endParaRPr>
          </a:p>
          <a:p>
            <a:pPr marL="233679" marR="4699000" indent="-220979">
              <a:lnSpc>
                <a:spcPct val="11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dirty="0"/>
              <a:t>	</a:t>
            </a: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JVM </a:t>
            </a:r>
            <a:r>
              <a:rPr sz="2400" spc="5" dirty="0">
                <a:latin typeface="Constantia"/>
                <a:cs typeface="Constantia"/>
              </a:rPr>
              <a:t>finds </a:t>
            </a:r>
            <a:r>
              <a:rPr sz="2400" dirty="0">
                <a:latin typeface="Constantia"/>
                <a:cs typeface="Constantia"/>
              </a:rPr>
              <a:t>out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getFactorial() </a:t>
            </a:r>
            <a:r>
              <a:rPr sz="2400" spc="-5" dirty="0">
                <a:latin typeface="Constantia"/>
                <a:cs typeface="Constantia"/>
              </a:rPr>
              <a:t>is called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dirty="0">
                <a:latin typeface="Constantia"/>
                <a:cs typeface="Constantia"/>
              </a:rPr>
              <a:t>within </a:t>
            </a:r>
            <a:r>
              <a:rPr sz="2400" spc="-5" dirty="0">
                <a:latin typeface="Constantia"/>
                <a:cs typeface="Constantia"/>
              </a:rPr>
              <a:t>the loop it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bypass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spc="-10" dirty="0">
                <a:latin typeface="Constantia"/>
                <a:cs typeface="Constantia"/>
              </a:rPr>
              <a:t>synchronization </a:t>
            </a:r>
            <a:r>
              <a:rPr sz="2400" spc="-5" dirty="0">
                <a:latin typeface="Constantia"/>
                <a:cs typeface="Constantia"/>
              </a:rPr>
              <a:t> lock.</a:t>
            </a:r>
            <a:endParaRPr sz="2400">
              <a:latin typeface="Constantia"/>
              <a:cs typeface="Constantia"/>
            </a:endParaRPr>
          </a:p>
          <a:p>
            <a:pPr marL="317500" marR="5001260" indent="-30480">
              <a:lnSpc>
                <a:spcPct val="110000"/>
              </a:lnSpc>
              <a:spcBef>
                <a:spcPts val="5"/>
              </a:spcBef>
            </a:pP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  </a:t>
            </a:r>
            <a:r>
              <a:rPr sz="2400" spc="-10" dirty="0">
                <a:latin typeface="Constantia"/>
                <a:cs typeface="Constantia"/>
              </a:rPr>
              <a:t>keep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“n”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register.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5928" y="2924555"/>
            <a:ext cx="4680204" cy="32293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815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" dirty="0"/>
              <a:t>Registers</a:t>
            </a:r>
            <a:r>
              <a:rPr sz="5000" spc="-45" dirty="0"/>
              <a:t> </a:t>
            </a:r>
            <a:r>
              <a:rPr sz="5000" dirty="0"/>
              <a:t>and</a:t>
            </a:r>
            <a:r>
              <a:rPr sz="5000" spc="-10" dirty="0"/>
              <a:t> </a:t>
            </a:r>
            <a:r>
              <a:rPr sz="5000" dirty="0"/>
              <a:t>Main</a:t>
            </a:r>
            <a:r>
              <a:rPr sz="5000" spc="-25" dirty="0"/>
              <a:t> </a:t>
            </a:r>
            <a:r>
              <a:rPr sz="5000" dirty="0"/>
              <a:t>Memory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43850" cy="3592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timizati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7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egis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endParaRPr sz="26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Consider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endParaRPr sz="2600">
              <a:latin typeface="Constantia"/>
              <a:cs typeface="Constantia"/>
            </a:endParaRPr>
          </a:p>
          <a:p>
            <a:pPr marL="287020" marR="365188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10" dirty="0">
                <a:latin typeface="Constantia"/>
                <a:cs typeface="Constantia"/>
              </a:rPr>
              <a:t>optimize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performance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loading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sum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33718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register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instead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reading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3291" y="3268979"/>
            <a:ext cx="367284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8672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Optimizing</a:t>
            </a:r>
            <a:r>
              <a:rPr sz="5000" spc="-50" dirty="0"/>
              <a:t> </a:t>
            </a:r>
            <a:r>
              <a:rPr sz="5000" spc="-10" dirty="0"/>
              <a:t>Startup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90257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often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startup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740"/>
              </a:lnSpc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oal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253865"/>
            <a:ext cx="7994650" cy="1781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seen,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NetBeans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loads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10K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various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initializations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startup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gains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immensely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client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compiler.</a:t>
            </a:r>
            <a:endParaRPr sz="2400">
              <a:latin typeface="Constantia"/>
              <a:cs typeface="Constantia"/>
            </a:endParaRPr>
          </a:p>
          <a:p>
            <a:pPr marL="286385" marR="648970" indent="-274320" algn="just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TieredCompilation,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proves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faster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compiler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6083" y="2852927"/>
            <a:ext cx="4649724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104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Optimizing</a:t>
            </a:r>
            <a:r>
              <a:rPr sz="5000" spc="-40" dirty="0"/>
              <a:t> </a:t>
            </a:r>
            <a:r>
              <a:rPr sz="5000" spc="-20" dirty="0"/>
              <a:t>Batch</a:t>
            </a:r>
            <a:r>
              <a:rPr sz="5000" spc="-5" dirty="0"/>
              <a:t> </a:t>
            </a:r>
            <a:r>
              <a:rPr sz="5000" spc="-20" dirty="0"/>
              <a:t>Operations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90725"/>
            <a:ext cx="727519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>
              <a:lnSpc>
                <a:spcPct val="80100"/>
              </a:lnSpc>
              <a:spcBef>
                <a:spcPts val="620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Batch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operations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run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fixed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amount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operations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choice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compiler </a:t>
            </a:r>
            <a:r>
              <a:rPr sz="2200" spc="-5" dirty="0">
                <a:latin typeface="Constantia"/>
                <a:cs typeface="Constantia"/>
              </a:rPr>
              <a:t>depends on </a:t>
            </a:r>
            <a:r>
              <a:rPr sz="2200" spc="-10" dirty="0">
                <a:latin typeface="Constantia"/>
                <a:cs typeface="Constantia"/>
              </a:rPr>
              <a:t>which compiler </a:t>
            </a:r>
            <a:r>
              <a:rPr sz="2200" spc="-20" dirty="0">
                <a:latin typeface="Constantia"/>
                <a:cs typeface="Constantia"/>
              </a:rPr>
              <a:t>gives </a:t>
            </a:r>
            <a:r>
              <a:rPr sz="2200" spc="-10" dirty="0">
                <a:latin typeface="Constantia"/>
                <a:cs typeface="Constantia"/>
              </a:rPr>
              <a:t>best </a:t>
            </a:r>
            <a:r>
              <a:rPr sz="2200" spc="-5" dirty="0">
                <a:latin typeface="Constantia"/>
                <a:cs typeface="Constantia"/>
              </a:rPr>
              <a:t> optimization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given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amount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time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775072"/>
            <a:ext cx="782637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375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30" dirty="0">
                <a:latin typeface="Constantia"/>
                <a:cs typeface="Constantia"/>
              </a:rPr>
              <a:t>For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1-100, </a:t>
            </a:r>
            <a:r>
              <a:rPr sz="2200" spc="-10" dirty="0">
                <a:latin typeface="Constantia"/>
                <a:cs typeface="Constantia"/>
              </a:rPr>
              <a:t>faster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startup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client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compiler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completes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job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375"/>
              </a:lnSpc>
            </a:pPr>
            <a:r>
              <a:rPr sz="2200" spc="-10" dirty="0">
                <a:latin typeface="Constantia"/>
                <a:cs typeface="Constantia"/>
              </a:rPr>
              <a:t>faster</a:t>
            </a:r>
            <a:endParaRPr sz="220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Beyond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advantage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tilts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towards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server,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particularly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TieredCompilation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4455" y="2852927"/>
            <a:ext cx="4751832" cy="1824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7155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Java</a:t>
            </a:r>
            <a:r>
              <a:rPr spc="-50" dirty="0"/>
              <a:t> </a:t>
            </a:r>
            <a:r>
              <a:rPr spc="-15" dirty="0"/>
              <a:t>Performance–</a:t>
            </a:r>
            <a:r>
              <a:rPr spc="-70" dirty="0"/>
              <a:t> </a:t>
            </a:r>
            <a:r>
              <a:rPr dirty="0"/>
              <a:t>Making</a:t>
            </a:r>
            <a:r>
              <a:rPr spc="-25" dirty="0"/>
              <a:t> </a:t>
            </a:r>
            <a:r>
              <a:rPr dirty="0"/>
              <a:t>the </a:t>
            </a:r>
            <a:r>
              <a:rPr spc="-1005" dirty="0"/>
              <a:t> </a:t>
            </a:r>
            <a:r>
              <a:rPr dirty="0"/>
              <a:t>JVM</a:t>
            </a:r>
            <a:r>
              <a:rPr spc="-15" dirty="0"/>
              <a:t> </a:t>
            </a:r>
            <a:r>
              <a:rPr spc="-20" dirty="0"/>
              <a:t>perform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5307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8859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popular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development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platform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years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platform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much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just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itself</a:t>
            </a:r>
            <a:endParaRPr sz="2600">
              <a:latin typeface="Constantia"/>
              <a:cs typeface="Constantia"/>
            </a:endParaRPr>
          </a:p>
          <a:p>
            <a:pPr marL="286385" marR="7620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real </a:t>
            </a:r>
            <a:r>
              <a:rPr sz="2600" spc="-5" dirty="0">
                <a:latin typeface="Constantia"/>
                <a:cs typeface="Constantia"/>
              </a:rPr>
              <a:t>backbone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platform is </a:t>
            </a:r>
            <a:r>
              <a:rPr sz="2600" spc="-10" dirty="0">
                <a:latin typeface="Constantia"/>
                <a:cs typeface="Constantia"/>
              </a:rPr>
              <a:t>its </a:t>
            </a:r>
            <a:r>
              <a:rPr sz="2600" dirty="0">
                <a:latin typeface="Constantia"/>
                <a:cs typeface="Constantia"/>
              </a:rPr>
              <a:t>Virtual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major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heavy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lifting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managing </a:t>
            </a:r>
            <a:r>
              <a:rPr sz="2600" spc="-30" dirty="0">
                <a:latin typeface="Constantia"/>
                <a:cs typeface="Constantia"/>
              </a:rPr>
              <a:t>memory,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etc</a:t>
            </a:r>
            <a:endParaRPr sz="2600">
              <a:latin typeface="Constantia"/>
              <a:cs typeface="Constantia"/>
            </a:endParaRPr>
          </a:p>
          <a:p>
            <a:pPr marL="286385" marR="11379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</a:t>
            </a:r>
            <a:r>
              <a:rPr sz="2600" dirty="0">
                <a:latin typeface="Constantia"/>
                <a:cs typeface="Constantia"/>
              </a:rPr>
              <a:t>w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10" dirty="0">
                <a:latin typeface="Constantia"/>
                <a:cs typeface="Constantia"/>
              </a:rPr>
              <a:t>programming languages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Scala,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Groovy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etc.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this,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stays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58159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53665" algn="l"/>
              </a:tabLst>
            </a:pPr>
            <a:r>
              <a:rPr spc="-5" dirty="0"/>
              <a:t>Optimizing	</a:t>
            </a:r>
            <a:r>
              <a:rPr dirty="0"/>
              <a:t>Long</a:t>
            </a:r>
            <a:r>
              <a:rPr spc="-130" dirty="0"/>
              <a:t> </a:t>
            </a:r>
            <a:r>
              <a:rPr dirty="0"/>
              <a:t>Running </a:t>
            </a:r>
            <a:r>
              <a:rPr spc="-1000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7802880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Performance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running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typically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measured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“Warm-up”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879924"/>
            <a:ext cx="7994650" cy="11366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server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provide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throughput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even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very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warm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scenario,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since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enough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timizati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der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8383" y="2872739"/>
            <a:ext cx="6144768" cy="156362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3017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32</a:t>
            </a:r>
            <a:r>
              <a:rPr sz="5000" spc="-10" dirty="0"/>
              <a:t> </a:t>
            </a:r>
            <a:r>
              <a:rPr sz="5000" spc="-5" dirty="0"/>
              <a:t>bit</a:t>
            </a:r>
            <a:r>
              <a:rPr sz="5000" spc="-25" dirty="0"/>
              <a:t> </a:t>
            </a:r>
            <a:r>
              <a:rPr sz="5000" dirty="0"/>
              <a:t>JVM</a:t>
            </a:r>
            <a:r>
              <a:rPr sz="5000" spc="-15" dirty="0"/>
              <a:t> vs</a:t>
            </a:r>
            <a:r>
              <a:rPr sz="5000" spc="-10" dirty="0"/>
              <a:t> </a:t>
            </a:r>
            <a:r>
              <a:rPr sz="5000" dirty="0"/>
              <a:t>64</a:t>
            </a:r>
            <a:r>
              <a:rPr sz="5000" spc="-5" dirty="0"/>
              <a:t> bit</a:t>
            </a:r>
            <a:r>
              <a:rPr sz="5000" spc="-25" dirty="0"/>
              <a:t> </a:t>
            </a:r>
            <a:r>
              <a:rPr sz="5000" dirty="0"/>
              <a:t>JVM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8118"/>
            <a:ext cx="8050530" cy="43033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32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3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5" dirty="0">
                <a:latin typeface="Constantia"/>
                <a:cs typeface="Constantia"/>
              </a:rPr>
              <a:t> 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endParaRPr sz="2600">
              <a:latin typeface="Constantia"/>
              <a:cs typeface="Constantia"/>
            </a:endParaRPr>
          </a:p>
          <a:p>
            <a:pPr marL="286385" marR="240029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64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OS,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32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64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endParaRPr sz="2600">
              <a:latin typeface="Constantia"/>
              <a:cs typeface="Constantia"/>
            </a:endParaRPr>
          </a:p>
          <a:p>
            <a:pPr marL="286385" marR="267335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GB,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32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64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one.</a:t>
            </a:r>
            <a:endParaRPr sz="2600">
              <a:latin typeface="Constantia"/>
              <a:cs typeface="Constantia"/>
            </a:endParaRPr>
          </a:p>
          <a:p>
            <a:pPr marL="652780" marR="334010" lvl="1" indent="-247650">
              <a:lnSpc>
                <a:spcPts val="259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within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32 </a:t>
            </a:r>
            <a:r>
              <a:rPr sz="2400" spc="-5" dirty="0">
                <a:latin typeface="Constantia"/>
                <a:cs typeface="Constantia"/>
              </a:rPr>
              <a:t>bits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manipulating them is </a:t>
            </a:r>
            <a:r>
              <a:rPr sz="2400" dirty="0">
                <a:latin typeface="Constantia"/>
                <a:cs typeface="Constantia"/>
              </a:rPr>
              <a:t>easier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manipulating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64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32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less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endParaRPr sz="2400">
              <a:latin typeface="Constantia"/>
              <a:cs typeface="Constantia"/>
            </a:endParaRPr>
          </a:p>
          <a:p>
            <a:pPr marL="286385" marR="480695" indent="-274320">
              <a:lnSpc>
                <a:spcPts val="281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downside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32 </a:t>
            </a:r>
            <a:r>
              <a:rPr sz="2600" spc="-10" dirty="0">
                <a:latin typeface="Constantia"/>
                <a:cs typeface="Constantia"/>
              </a:rPr>
              <a:t>bit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5" dirty="0">
                <a:latin typeface="Constantia"/>
                <a:cs typeface="Constantia"/>
              </a:rPr>
              <a:t> 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total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must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less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GB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0511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Code</a:t>
            </a:r>
            <a:r>
              <a:rPr sz="5000" spc="-95" dirty="0"/>
              <a:t> </a:t>
            </a:r>
            <a:r>
              <a:rPr sz="5000" spc="-5" dirty="0"/>
              <a:t>Cache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7926705" cy="43072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852805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code,</a:t>
            </a:r>
            <a:r>
              <a:rPr sz="2600" spc="-5" dirty="0">
                <a:latin typeface="Constantia"/>
                <a:cs typeface="Constantia"/>
              </a:rPr>
              <a:t> it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loads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assembly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instructions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endParaRPr sz="2600">
              <a:latin typeface="Constantia"/>
              <a:cs typeface="Constantia"/>
            </a:endParaRPr>
          </a:p>
          <a:p>
            <a:pPr marL="286385" marR="166370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fixed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once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able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further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possibility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filling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higher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tiered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</a:t>
            </a:r>
            <a:endParaRPr sz="2600">
              <a:latin typeface="Constantia"/>
              <a:cs typeface="Constantia"/>
            </a:endParaRPr>
          </a:p>
          <a:p>
            <a:pPr marL="286385" marR="168910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server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usually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pick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very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few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unlikely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endParaRPr sz="2600">
              <a:latin typeface="Constantia"/>
              <a:cs typeface="Constantia"/>
            </a:endParaRPr>
          </a:p>
          <a:p>
            <a:pPr marL="286385" marR="373380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using the </a:t>
            </a:r>
            <a:r>
              <a:rPr sz="2600" spc="-10" dirty="0">
                <a:latin typeface="Constantia"/>
                <a:cs typeface="Constantia"/>
              </a:rPr>
              <a:t>tiered </a:t>
            </a:r>
            <a:r>
              <a:rPr sz="2600" spc="-5" dirty="0">
                <a:latin typeface="Constantia"/>
                <a:cs typeface="Constantia"/>
              </a:rPr>
              <a:t>compilation, its </a:t>
            </a:r>
            <a:r>
              <a:rPr sz="2600" spc="-10" dirty="0">
                <a:latin typeface="Constantia"/>
                <a:cs typeface="Constantia"/>
              </a:rPr>
              <a:t>often </a:t>
            </a:r>
            <a:r>
              <a:rPr sz="2600" spc="-5" dirty="0">
                <a:latin typeface="Constantia"/>
                <a:cs typeface="Constantia"/>
              </a:rPr>
              <a:t> important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monitor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threshold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adjust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tune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0511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Code</a:t>
            </a:r>
            <a:r>
              <a:rPr sz="5000" spc="-95" dirty="0"/>
              <a:t> </a:t>
            </a:r>
            <a:r>
              <a:rPr sz="5000" spc="-5" dirty="0"/>
              <a:t>Cache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0608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0083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XX:ReservedCodeCacheSize=N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Flag</a:t>
            </a:r>
            <a:endParaRPr sz="2600">
              <a:latin typeface="Constantia"/>
              <a:cs typeface="Constantia"/>
            </a:endParaRPr>
          </a:p>
          <a:p>
            <a:pPr marL="286385" marR="20066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initial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–XX:InitialCodeCacheSize=N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flag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Reserved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setting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enough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resizing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spc="-5" dirty="0">
                <a:latin typeface="Constantia"/>
                <a:cs typeface="Constantia"/>
              </a:rPr>
              <a:t>cache happens in the background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does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impact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82111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0" algn="l"/>
              </a:tabLst>
            </a:pPr>
            <a:r>
              <a:rPr dirty="0"/>
              <a:t>When </a:t>
            </a:r>
            <a:r>
              <a:rPr spc="-5" dirty="0"/>
              <a:t>does</a:t>
            </a:r>
            <a:r>
              <a:rPr spc="-25" dirty="0"/>
              <a:t> </a:t>
            </a:r>
            <a:r>
              <a:rPr dirty="0"/>
              <a:t>the	</a:t>
            </a:r>
            <a:r>
              <a:rPr spc="-15" dirty="0"/>
              <a:t>code</a:t>
            </a:r>
            <a:r>
              <a:rPr spc="-35" dirty="0"/>
              <a:t> </a:t>
            </a:r>
            <a:r>
              <a:rPr spc="-25" dirty="0"/>
              <a:t>get</a:t>
            </a:r>
            <a:r>
              <a:rPr spc="-50" dirty="0"/>
              <a:t> </a:t>
            </a:r>
            <a:r>
              <a:rPr spc="-10" dirty="0"/>
              <a:t>compiled?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8637"/>
            <a:ext cx="7649209" cy="431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0160" indent="-2870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factor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trigger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code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compilation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  <a:p>
            <a:pPr marR="4254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been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executed</a:t>
            </a:r>
            <a:endParaRPr sz="2400" dirty="0">
              <a:latin typeface="Constantia"/>
              <a:cs typeface="Constantia"/>
            </a:endParaRPr>
          </a:p>
          <a:p>
            <a:pPr marL="286385" marR="7048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Once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executed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certain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reached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counters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</a:p>
          <a:p>
            <a:pPr marL="652780" lvl="1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4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umb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10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tho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led</a:t>
            </a:r>
            <a:endParaRPr sz="2200" dirty="0">
              <a:latin typeface="Constantia"/>
              <a:cs typeface="Constantia"/>
            </a:endParaRPr>
          </a:p>
          <a:p>
            <a:pPr marL="652780" marR="28829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Number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times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loop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completed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execution,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either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because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reached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end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encountered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continue</a:t>
            </a:r>
            <a:endParaRPr sz="22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When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JVM </a:t>
            </a:r>
            <a:r>
              <a:rPr sz="2400" spc="-15" dirty="0">
                <a:latin typeface="Constantia"/>
                <a:cs typeface="Constantia"/>
              </a:rPr>
              <a:t>executes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method it checks if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been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reached.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queue.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8578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On-Stack</a:t>
            </a:r>
            <a:r>
              <a:rPr sz="5000" spc="-70" dirty="0"/>
              <a:t> </a:t>
            </a:r>
            <a:r>
              <a:rPr sz="5000" spc="-15" dirty="0"/>
              <a:t>Replacement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18780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715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case </a:t>
            </a:r>
            <a:r>
              <a:rPr sz="2600" spc="-10" dirty="0">
                <a:latin typeface="Constantia"/>
                <a:cs typeface="Constantia"/>
              </a:rPr>
              <a:t>there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loop that </a:t>
            </a:r>
            <a:r>
              <a:rPr sz="2600" dirty="0">
                <a:latin typeface="Constantia"/>
                <a:cs typeface="Constantia"/>
              </a:rPr>
              <a:t>lasts </a:t>
            </a:r>
            <a:r>
              <a:rPr sz="2600" spc="-5" dirty="0">
                <a:latin typeface="Constantia"/>
                <a:cs typeface="Constantia"/>
              </a:rPr>
              <a:t>long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5" dirty="0">
                <a:latin typeface="Constantia"/>
                <a:cs typeface="Constantia"/>
              </a:rPr>
              <a:t>does not </a:t>
            </a:r>
            <a:r>
              <a:rPr sz="2600" dirty="0">
                <a:latin typeface="Constantia"/>
                <a:cs typeface="Constantia"/>
              </a:rPr>
              <a:t>end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controls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entire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execution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loop is </a:t>
            </a:r>
            <a:r>
              <a:rPr sz="2600" spc="-10" dirty="0">
                <a:latin typeface="Constantia"/>
                <a:cs typeface="Constantia"/>
              </a:rPr>
              <a:t>compiled </a:t>
            </a:r>
            <a:r>
              <a:rPr sz="2600" spc="-5" dirty="0">
                <a:latin typeface="Constantia"/>
                <a:cs typeface="Constantia"/>
              </a:rPr>
              <a:t>based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-5" dirty="0">
                <a:latin typeface="Constantia"/>
                <a:cs typeface="Constantia"/>
              </a:rPr>
              <a:t>the threshold </a:t>
            </a:r>
            <a:r>
              <a:rPr sz="2600" spc="5" dirty="0">
                <a:latin typeface="Constantia"/>
                <a:cs typeface="Constantia"/>
              </a:rPr>
              <a:t>defined 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loop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executed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Once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threshold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reached,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loop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(not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entire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method)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compiled</a:t>
            </a:r>
            <a:endParaRPr sz="2600">
              <a:latin typeface="Constantia"/>
              <a:cs typeface="Constantia"/>
            </a:endParaRPr>
          </a:p>
          <a:p>
            <a:pPr marL="286385" marR="3111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JVM will load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compiled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the next </a:t>
            </a:r>
            <a:r>
              <a:rPr sz="2600" dirty="0">
                <a:latin typeface="Constantia"/>
                <a:cs typeface="Constantia"/>
              </a:rPr>
              <a:t> e</a:t>
            </a:r>
            <a:r>
              <a:rPr sz="2600" spc="-65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ecution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iled 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much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faster.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kind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On-Stack-Replacement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compilation.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9775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Inspecting</a:t>
            </a:r>
            <a:r>
              <a:rPr sz="5000" spc="-65" dirty="0"/>
              <a:t> </a:t>
            </a:r>
            <a:r>
              <a:rPr sz="5000" spc="-10" dirty="0"/>
              <a:t>compilation</a:t>
            </a:r>
            <a:r>
              <a:rPr sz="5000" spc="-55" dirty="0"/>
              <a:t> </a:t>
            </a:r>
            <a:r>
              <a:rPr sz="5000" spc="-15" dirty="0"/>
              <a:t>process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75127"/>
            <a:ext cx="7642859" cy="4180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9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Standard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compilation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triggered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Constantia"/>
                <a:cs typeface="Constantia"/>
              </a:rPr>
              <a:t>-XX:CompileThreshold=N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25" dirty="0">
                <a:latin typeface="Constantia"/>
                <a:cs typeface="Constantia"/>
              </a:rPr>
              <a:t>flag.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inspec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ompilat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ool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j</a:t>
            </a:r>
            <a:r>
              <a:rPr sz="2400" i="1" spc="-15" dirty="0">
                <a:latin typeface="Constantia"/>
                <a:cs typeface="Constantia"/>
              </a:rPr>
              <a:t>s</a:t>
            </a:r>
            <a:r>
              <a:rPr sz="2400" i="1" spc="-50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at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Enable  </a:t>
            </a:r>
            <a:r>
              <a:rPr sz="2400" spc="-5" dirty="0">
                <a:latin typeface="Constantia"/>
                <a:cs typeface="Constantia"/>
              </a:rPr>
              <a:t>printing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flag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Constantia"/>
                <a:cs typeface="Constantia"/>
              </a:rPr>
              <a:t>-XX:+PrintCompilation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Tiered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compilation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follows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0.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Interpreted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Code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1.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C1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code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2.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Limited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C1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code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3.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Full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C1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code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4.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C2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code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60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Compilation</a:t>
            </a:r>
            <a:r>
              <a:rPr sz="5000" spc="-110" dirty="0"/>
              <a:t> </a:t>
            </a:r>
            <a:r>
              <a:rPr sz="5000" spc="-10" dirty="0"/>
              <a:t>Threads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73695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becomes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eligible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que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lation</a:t>
            </a:r>
            <a:endParaRPr sz="2600">
              <a:latin typeface="Constantia"/>
              <a:cs typeface="Constantia"/>
            </a:endParaRPr>
          </a:p>
          <a:p>
            <a:pPr marL="286385" marR="41910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queue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processed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background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 </a:t>
            </a:r>
            <a:r>
              <a:rPr sz="2600" dirty="0">
                <a:latin typeface="Constantia"/>
                <a:cs typeface="Constantia"/>
              </a:rPr>
              <a:t>ensuring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spc="-10" dirty="0">
                <a:latin typeface="Constantia"/>
                <a:cs typeface="Constantia"/>
              </a:rPr>
              <a:t>compilation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achieved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asynchronously.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2773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De-optimzations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215505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running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example,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couple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places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de-optimizations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5" dirty="0">
                <a:latin typeface="Constantia"/>
                <a:cs typeface="Constantia"/>
              </a:rPr>
              <a:t>Making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code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“Not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Entrant”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5" dirty="0">
                <a:latin typeface="Constantia"/>
                <a:cs typeface="Constantia"/>
              </a:rPr>
              <a:t>Making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“zombie”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4977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Not</a:t>
            </a:r>
            <a:r>
              <a:rPr sz="5000" spc="-40" dirty="0"/>
              <a:t> </a:t>
            </a:r>
            <a:r>
              <a:rPr sz="5000" spc="-30" dirty="0"/>
              <a:t>Entrant</a:t>
            </a:r>
            <a:r>
              <a:rPr sz="5000" spc="-55" dirty="0"/>
              <a:t> </a:t>
            </a:r>
            <a:r>
              <a:rPr sz="5000" spc="-5" dirty="0"/>
              <a:t>Code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803148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easo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-ent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in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erfa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beh</a:t>
            </a:r>
            <a:r>
              <a:rPr sz="2400" spc="-7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ompilat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  <a:p>
            <a:pPr marL="286385" marR="1987550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Consider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interface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implementations.</a:t>
            </a:r>
            <a:endParaRPr sz="2400">
              <a:latin typeface="Constantia"/>
              <a:cs typeface="Constantia"/>
            </a:endParaRPr>
          </a:p>
          <a:p>
            <a:pPr marL="286385" marR="79375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determines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only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implementation,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implementation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scenario,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original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made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entrant</a:t>
            </a:r>
            <a:endParaRPr sz="2400">
              <a:latin typeface="Constantia"/>
              <a:cs typeface="Constantia"/>
            </a:endParaRPr>
          </a:p>
          <a:p>
            <a:pPr marL="286385" marR="455295" indent="-274320">
              <a:lnSpc>
                <a:spcPct val="80000"/>
              </a:lnSpc>
              <a:spcBef>
                <a:spcPts val="6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second </a:t>
            </a:r>
            <a:r>
              <a:rPr sz="2400" spc="-5" dirty="0">
                <a:latin typeface="Constantia"/>
                <a:cs typeface="Constantia"/>
              </a:rPr>
              <a:t>case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tiered compilation, when </a:t>
            </a:r>
            <a:r>
              <a:rPr sz="2400" dirty="0">
                <a:latin typeface="Constantia"/>
                <a:cs typeface="Constantia"/>
              </a:rPr>
              <a:t>server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ready,</a:t>
            </a:r>
            <a:r>
              <a:rPr sz="2400" dirty="0">
                <a:latin typeface="Constantia"/>
                <a:cs typeface="Constantia"/>
              </a:rPr>
              <a:t> JVM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marks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compiled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client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entrant.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1349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0" dirty="0"/>
              <a:t>Java</a:t>
            </a:r>
            <a:r>
              <a:rPr sz="5000" spc="5" dirty="0"/>
              <a:t> </a:t>
            </a:r>
            <a:r>
              <a:rPr sz="5000" dirty="0"/>
              <a:t>–</a:t>
            </a:r>
            <a:r>
              <a:rPr sz="5000" spc="-25" dirty="0"/>
              <a:t> </a:t>
            </a:r>
            <a:r>
              <a:rPr sz="5000" dirty="0"/>
              <a:t>Making</a:t>
            </a:r>
            <a:r>
              <a:rPr sz="5000" spc="-35" dirty="0"/>
              <a:t> </a:t>
            </a:r>
            <a:r>
              <a:rPr sz="5000" dirty="0"/>
              <a:t>the</a:t>
            </a:r>
            <a:r>
              <a:rPr sz="5000" spc="-30" dirty="0"/>
              <a:t> </a:t>
            </a:r>
            <a:r>
              <a:rPr sz="5000" dirty="0"/>
              <a:t>JVM</a:t>
            </a:r>
            <a:r>
              <a:rPr sz="5000" spc="-10" dirty="0"/>
              <a:t> </a:t>
            </a:r>
            <a:r>
              <a:rPr sz="5000" spc="-20" dirty="0"/>
              <a:t>perform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39734" cy="227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something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0" dirty="0">
                <a:latin typeface="Constantia"/>
                <a:cs typeface="Constantia"/>
              </a:rPr>
              <a:t>very </a:t>
            </a:r>
            <a:r>
              <a:rPr sz="2600" dirty="0">
                <a:latin typeface="Constantia"/>
                <a:cs typeface="Constantia"/>
              </a:rPr>
              <a:t>familiar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every </a:t>
            </a:r>
            <a:r>
              <a:rPr sz="2600" spc="-35" dirty="0">
                <a:latin typeface="Constantia"/>
                <a:cs typeface="Constantia"/>
              </a:rPr>
              <a:t>Java </a:t>
            </a:r>
            <a:r>
              <a:rPr sz="2600" spc="-30" dirty="0">
                <a:latin typeface="Constantia"/>
                <a:cs typeface="Constantia"/>
              </a:rPr>
              <a:t> developer,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efficiency,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onstantia"/>
              <a:cs typeface="Constantia"/>
            </a:endParaRPr>
          </a:p>
          <a:p>
            <a:pPr marL="887094" marR="1137285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JVM hides the </a:t>
            </a:r>
            <a:r>
              <a:rPr sz="2000" spc="-5" dirty="0">
                <a:latin typeface="Arial Black"/>
                <a:cs typeface="Arial Black"/>
              </a:rPr>
              <a:t>complexity under the hoods. </a:t>
            </a:r>
            <a:r>
              <a:rPr sz="2000" spc="-66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But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open </a:t>
            </a:r>
            <a:r>
              <a:rPr sz="2000" spc="-5" dirty="0">
                <a:latin typeface="Arial Black"/>
                <a:cs typeface="Arial Black"/>
              </a:rPr>
              <a:t>the hoods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to</a:t>
            </a:r>
            <a:r>
              <a:rPr sz="2000" spc="-10" dirty="0">
                <a:latin typeface="Arial Black"/>
                <a:cs typeface="Arial Black"/>
              </a:rPr>
              <a:t> drive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it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better.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4169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Zombie</a:t>
            </a:r>
            <a:r>
              <a:rPr sz="5000" spc="-70" dirty="0"/>
              <a:t> </a:t>
            </a:r>
            <a:r>
              <a:rPr sz="5000" spc="-10" dirty="0"/>
              <a:t>Code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4164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3020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Zombie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spc="-10" dirty="0">
                <a:latin typeface="Constantia"/>
                <a:cs typeface="Constantia"/>
              </a:rPr>
              <a:t>occurs </a:t>
            </a:r>
            <a:r>
              <a:rPr sz="2600" spc="-5" dirty="0">
                <a:latin typeface="Constantia"/>
                <a:cs typeface="Constantia"/>
              </a:rPr>
              <a:t>when </a:t>
            </a:r>
            <a:r>
              <a:rPr sz="2600" dirty="0">
                <a:latin typeface="Constantia"/>
                <a:cs typeface="Constantia"/>
              </a:rPr>
              <a:t>objects </a:t>
            </a:r>
            <a:r>
              <a:rPr sz="2600" spc="-5" dirty="0">
                <a:latin typeface="Constantia"/>
                <a:cs typeface="Constantia"/>
              </a:rPr>
              <a:t>associated </a:t>
            </a:r>
            <a:r>
              <a:rPr sz="2600" dirty="0">
                <a:latin typeface="Constantia"/>
                <a:cs typeface="Constantia"/>
              </a:rPr>
              <a:t>with 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entrant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longer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referenced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Once </a:t>
            </a:r>
            <a:r>
              <a:rPr sz="2600" dirty="0">
                <a:latin typeface="Constantia"/>
                <a:cs typeface="Constantia"/>
              </a:rPr>
              <a:t>all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objects </a:t>
            </a:r>
            <a:r>
              <a:rPr sz="2600" spc="-15" dirty="0">
                <a:latin typeface="Constantia"/>
                <a:cs typeface="Constantia"/>
              </a:rPr>
              <a:t>are replaced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compiler notices </a:t>
            </a:r>
            <a:r>
              <a:rPr sz="2600" spc="-5" dirty="0">
                <a:latin typeface="Constantia"/>
                <a:cs typeface="Constantia"/>
              </a:rPr>
              <a:t> 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now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longer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marked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zombie</a:t>
            </a:r>
            <a:endParaRPr sz="2600">
              <a:latin typeface="Constantia"/>
              <a:cs typeface="Constantia"/>
            </a:endParaRPr>
          </a:p>
          <a:p>
            <a:pPr marL="286385" marR="35941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good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cache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limited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10" dirty="0">
                <a:latin typeface="Constantia"/>
                <a:cs typeface="Constantia"/>
              </a:rPr>
              <a:t>freed </a:t>
            </a:r>
            <a:r>
              <a:rPr sz="2600" dirty="0">
                <a:latin typeface="Constantia"/>
                <a:cs typeface="Constantia"/>
              </a:rPr>
              <a:t>up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perform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49231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Garbage</a:t>
            </a:r>
            <a:r>
              <a:rPr sz="5000" spc="-70" dirty="0"/>
              <a:t> </a:t>
            </a:r>
            <a:r>
              <a:rPr sz="5000" spc="-5" dirty="0"/>
              <a:t>Collection</a:t>
            </a:r>
            <a:endParaRPr sz="5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1164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What </a:t>
            </a:r>
            <a:r>
              <a:rPr sz="5000" dirty="0"/>
              <a:t>is</a:t>
            </a:r>
            <a:r>
              <a:rPr sz="5000" spc="-35" dirty="0"/>
              <a:t> </a:t>
            </a:r>
            <a:r>
              <a:rPr sz="5000" spc="-20" dirty="0"/>
              <a:t>garbage</a:t>
            </a:r>
            <a:r>
              <a:rPr sz="5000" spc="-30" dirty="0"/>
              <a:t> </a:t>
            </a:r>
            <a:r>
              <a:rPr sz="5000" spc="-10" dirty="0"/>
              <a:t>collection?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2129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5824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platform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free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developers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headaches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management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Memory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management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 and </a:t>
            </a:r>
            <a:r>
              <a:rPr sz="2600" spc="-5" dirty="0">
                <a:latin typeface="Constantia"/>
                <a:cs typeface="Constantia"/>
              </a:rPr>
              <a:t>it </a:t>
            </a:r>
            <a:r>
              <a:rPr sz="2600" spc="-10" dirty="0">
                <a:latin typeface="Constantia"/>
                <a:cs typeface="Constantia"/>
              </a:rPr>
              <a:t>accomplishes </a:t>
            </a:r>
            <a:r>
              <a:rPr sz="2600" spc="-5" dirty="0">
                <a:latin typeface="Constantia"/>
                <a:cs typeface="Constantia"/>
              </a:rPr>
              <a:t>this using the </a:t>
            </a:r>
            <a:r>
              <a:rPr sz="2600" spc="-15" dirty="0">
                <a:latin typeface="Constantia"/>
                <a:cs typeface="Constantia"/>
              </a:rPr>
              <a:t>garbage </a:t>
            </a:r>
            <a:r>
              <a:rPr sz="2600" spc="-10" dirty="0">
                <a:latin typeface="Constantia"/>
                <a:cs typeface="Constantia"/>
              </a:rPr>
              <a:t> collectors</a:t>
            </a:r>
            <a:endParaRPr sz="2600">
              <a:latin typeface="Constantia"/>
              <a:cs typeface="Constantia"/>
            </a:endParaRPr>
          </a:p>
          <a:p>
            <a:pPr marL="286385" marR="28575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ba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ollec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nsibl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eep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 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unused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remove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free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endParaRPr sz="2600">
              <a:latin typeface="Constantia"/>
              <a:cs typeface="Constantia"/>
            </a:endParaRPr>
          </a:p>
          <a:p>
            <a:pPr marL="286385" marR="125095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Without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Garbage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Collection,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course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4382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What</a:t>
            </a:r>
            <a:r>
              <a:rPr sz="5000" spc="-15" dirty="0"/>
              <a:t> </a:t>
            </a:r>
            <a:r>
              <a:rPr sz="5000" spc="-30" dirty="0"/>
              <a:t>are </a:t>
            </a:r>
            <a:r>
              <a:rPr sz="5000" dirty="0"/>
              <a:t>GC</a:t>
            </a:r>
            <a:r>
              <a:rPr sz="5000" spc="-10" dirty="0"/>
              <a:t> challenges?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05420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616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Freeing </a:t>
            </a:r>
            <a:r>
              <a:rPr sz="2600" spc="-5" dirty="0">
                <a:latin typeface="Constantia"/>
                <a:cs typeface="Constantia"/>
              </a:rPr>
              <a:t>up </a:t>
            </a:r>
            <a:r>
              <a:rPr sz="2600" dirty="0">
                <a:latin typeface="Constantia"/>
                <a:cs typeface="Constantia"/>
              </a:rPr>
              <a:t>memory and </a:t>
            </a:r>
            <a:r>
              <a:rPr sz="2600" spc="-5" dirty="0">
                <a:latin typeface="Constantia"/>
                <a:cs typeface="Constantia"/>
              </a:rPr>
              <a:t>not </a:t>
            </a:r>
            <a:r>
              <a:rPr sz="2600" spc="-10" dirty="0">
                <a:latin typeface="Constantia"/>
                <a:cs typeface="Constantia"/>
              </a:rPr>
              <a:t>leaving </a:t>
            </a:r>
            <a:r>
              <a:rPr sz="2600" spc="-5" dirty="0">
                <a:latin typeface="Constantia"/>
                <a:cs typeface="Constantia"/>
              </a:rPr>
              <a:t>behind </a:t>
            </a:r>
            <a:r>
              <a:rPr sz="2600" spc="-15" dirty="0">
                <a:latin typeface="Constantia"/>
                <a:cs typeface="Constantia"/>
              </a:rPr>
              <a:t>any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unused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challenge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own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complex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algorithms</a:t>
            </a:r>
            <a:endParaRPr sz="2600">
              <a:latin typeface="Constantia"/>
              <a:cs typeface="Constantia"/>
            </a:endParaRPr>
          </a:p>
          <a:p>
            <a:pPr marL="286385" marR="38735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Two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common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particular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garbage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through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Reference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Counting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Object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tracing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J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ounti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  </a:t>
            </a:r>
            <a:r>
              <a:rPr sz="2600" spc="-5" dirty="0">
                <a:latin typeface="Constantia"/>
                <a:cs typeface="Constantia"/>
              </a:rPr>
              <a:t>issues,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especially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circular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reference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466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60" dirty="0"/>
              <a:t>Tracing</a:t>
            </a:r>
            <a:r>
              <a:rPr sz="5000" spc="-70" dirty="0"/>
              <a:t> </a:t>
            </a:r>
            <a:r>
              <a:rPr sz="5000" spc="-20" dirty="0"/>
              <a:t>Collectors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8007984" cy="42005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6385" marR="5080" indent="-274320">
              <a:lnSpc>
                <a:spcPct val="90400"/>
              </a:lnSpc>
              <a:spcBef>
                <a:spcPts val="4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Collectors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take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snapshot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root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objects.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referenced from </a:t>
            </a:r>
            <a:r>
              <a:rPr sz="2600" dirty="0">
                <a:latin typeface="Constantia"/>
                <a:cs typeface="Constantia"/>
              </a:rPr>
              <a:t>stack </a:t>
            </a:r>
            <a:r>
              <a:rPr sz="2600" spc="5" dirty="0">
                <a:latin typeface="Constantia"/>
                <a:cs typeface="Constantia"/>
              </a:rPr>
              <a:t>(Local </a:t>
            </a:r>
            <a:r>
              <a:rPr sz="2600" spc="-20" dirty="0">
                <a:latin typeface="Constantia"/>
                <a:cs typeface="Constantia"/>
              </a:rPr>
              <a:t>Variables)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20" dirty="0">
                <a:latin typeface="Constantia"/>
                <a:cs typeface="Constantia"/>
              </a:rPr>
              <a:t>Perm </a:t>
            </a:r>
            <a:r>
              <a:rPr sz="2600" dirty="0">
                <a:latin typeface="Constantia"/>
                <a:cs typeface="Constantia"/>
              </a:rPr>
              <a:t>Gen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(Static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Variables)</a:t>
            </a:r>
            <a:endParaRPr sz="2600" dirty="0">
              <a:latin typeface="Constantia"/>
              <a:cs typeface="Constantia"/>
            </a:endParaRPr>
          </a:p>
          <a:p>
            <a:pPr marL="286385" marR="3080385" indent="-274320">
              <a:lnSpc>
                <a:spcPct val="110100"/>
              </a:lnSpc>
              <a:spcBef>
                <a:spcPts val="7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Starts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tracing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objects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reachable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root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objects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</a:p>
          <a:p>
            <a:pPr marL="286385" marR="5544820">
              <a:lnSpc>
                <a:spcPct val="110000"/>
              </a:lnSpc>
            </a:pPr>
            <a:r>
              <a:rPr sz="2600" dirty="0">
                <a:latin typeface="Arial"/>
                <a:cs typeface="Arial"/>
              </a:rPr>
              <a:t>marks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reachable.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5" dirty="0">
                <a:latin typeface="Arial"/>
                <a:cs typeface="Arial"/>
              </a:rPr>
              <a:t>Rest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Garbage</a:t>
            </a:r>
          </a:p>
          <a:p>
            <a:pPr marL="286385" marR="3131820" indent="-274320">
              <a:lnSpc>
                <a:spcPct val="11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Arial"/>
                <a:cs typeface="Arial"/>
              </a:rPr>
              <a:t>Tracing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collectors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generally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Stop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world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collectors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5488" y="3285744"/>
            <a:ext cx="4381500" cy="261518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26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5" dirty="0"/>
              <a:t>Types</a:t>
            </a:r>
            <a:r>
              <a:rPr sz="5000" spc="-35" dirty="0"/>
              <a:t> </a:t>
            </a:r>
            <a:r>
              <a:rPr sz="5000" dirty="0"/>
              <a:t>of</a:t>
            </a:r>
            <a:r>
              <a:rPr sz="5000" spc="-15" dirty="0"/>
              <a:t> </a:t>
            </a:r>
            <a:r>
              <a:rPr sz="5000" spc="-65" dirty="0"/>
              <a:t>Tracing</a:t>
            </a:r>
            <a:r>
              <a:rPr sz="5000" spc="-30" dirty="0"/>
              <a:t> </a:t>
            </a:r>
            <a:r>
              <a:rPr sz="5000" spc="-20" dirty="0"/>
              <a:t>Collectors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7436"/>
            <a:ext cx="6632575" cy="1381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tracing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Mark-Sweep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Copying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Collector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03325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Mark</a:t>
            </a:r>
            <a:r>
              <a:rPr sz="5000" spc="-35" dirty="0"/>
              <a:t> </a:t>
            </a:r>
            <a:r>
              <a:rPr sz="5000" dirty="0"/>
              <a:t>and</a:t>
            </a:r>
            <a:r>
              <a:rPr sz="5000" spc="-10" dirty="0"/>
              <a:t> </a:t>
            </a:r>
            <a:r>
              <a:rPr sz="5000" spc="-20" dirty="0"/>
              <a:t>Sweep</a:t>
            </a:r>
            <a:r>
              <a:rPr sz="5000" spc="-30" dirty="0"/>
              <a:t> </a:t>
            </a:r>
            <a:r>
              <a:rPr sz="5000" spc="-20" dirty="0"/>
              <a:t>Collectors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75091"/>
            <a:ext cx="7915275" cy="44005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basic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tracing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Marking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0" dirty="0">
                <a:latin typeface="Constantia"/>
                <a:cs typeface="Constantia"/>
              </a:rPr>
              <a:t>Every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object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mark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header.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collector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clears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marks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marks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those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reachable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5" dirty="0">
                <a:latin typeface="Constantia"/>
                <a:cs typeface="Constantia"/>
              </a:rPr>
              <a:t>Sweep</a:t>
            </a:r>
            <a:endParaRPr sz="2400">
              <a:latin typeface="Constantia"/>
              <a:cs typeface="Constantia"/>
            </a:endParaRPr>
          </a:p>
          <a:p>
            <a:pPr marL="652780" marR="685165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collector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goes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through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allocated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objects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collects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those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marked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Challenges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approach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endParaRPr sz="2400">
              <a:latin typeface="Constantia"/>
              <a:cs typeface="Constantia"/>
            </a:endParaRPr>
          </a:p>
          <a:p>
            <a:pPr marL="652780" marR="33655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Collector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go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through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allocated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objects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sweep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phase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0" dirty="0">
                <a:latin typeface="Constantia"/>
                <a:cs typeface="Constantia"/>
              </a:rPr>
              <a:t>Leaves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memory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fragmented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2553" y="-457200"/>
            <a:ext cx="5131308" cy="332536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-45720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885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Copying</a:t>
            </a:r>
            <a:r>
              <a:rPr sz="5000" spc="-80" dirty="0"/>
              <a:t> </a:t>
            </a:r>
            <a:r>
              <a:rPr sz="5000" spc="-20" dirty="0"/>
              <a:t>Collectors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75091"/>
            <a:ext cx="7488555" cy="4272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Overcomes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issue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Mark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Sweep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Creates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active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inactive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30" dirty="0">
                <a:latin typeface="Constantia"/>
                <a:cs typeface="Constantia"/>
              </a:rPr>
              <a:t>Moves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surviving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active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inactive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Roles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20" dirty="0">
                <a:latin typeface="Constantia"/>
                <a:cs typeface="Constantia"/>
              </a:rPr>
              <a:t>flipped.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Advantages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Does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spc="-5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visit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ga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ba</a:t>
            </a:r>
            <a:r>
              <a:rPr sz="2200" spc="-50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</a:t>
            </a:r>
            <a:r>
              <a:rPr sz="2200" dirty="0">
                <a:latin typeface="Constantia"/>
                <a:cs typeface="Constantia"/>
              </a:rPr>
              <a:t>j</a:t>
            </a:r>
            <a:r>
              <a:rPr sz="2200" spc="-5" dirty="0">
                <a:latin typeface="Constantia"/>
                <a:cs typeface="Constantia"/>
              </a:rPr>
              <a:t>ects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5" dirty="0">
                <a:latin typeface="Constantia"/>
                <a:cs typeface="Constantia"/>
              </a:rPr>
              <a:t>o</a:t>
            </a:r>
            <a:r>
              <a:rPr sz="2200" spc="-5" dirty="0">
                <a:latin typeface="Constantia"/>
                <a:cs typeface="Constantia"/>
              </a:rPr>
              <a:t>w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ts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9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0" dirty="0">
                <a:latin typeface="Constantia"/>
                <a:cs typeface="Constantia"/>
              </a:rPr>
              <a:t>Solves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reference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locality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issue.</a:t>
            </a:r>
            <a:endParaRPr sz="22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Disadvantages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Overhead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copying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objects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Adjusting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references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point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new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location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4041" y="-352583"/>
            <a:ext cx="4319015" cy="276301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434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Mark</a:t>
            </a:r>
            <a:r>
              <a:rPr sz="5000" spc="-50" dirty="0"/>
              <a:t> </a:t>
            </a:r>
            <a:r>
              <a:rPr sz="5000" dirty="0"/>
              <a:t>and</a:t>
            </a:r>
            <a:r>
              <a:rPr sz="5000" spc="-30" dirty="0"/>
              <a:t> </a:t>
            </a:r>
            <a:r>
              <a:rPr sz="5000" spc="-5" dirty="0"/>
              <a:t>Compact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802132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Overcomes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challenges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Copy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(Twice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needed)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</a:p>
          <a:p>
            <a:pPr marL="286385">
              <a:lnSpc>
                <a:spcPts val="2740"/>
              </a:lnSpc>
              <a:tabLst>
                <a:tab pos="2065655" algn="l"/>
              </a:tabLst>
            </a:pPr>
            <a:r>
              <a:rPr sz="2400" spc="-20" dirty="0">
                <a:latin typeface="Constantia"/>
                <a:cs typeface="Constantia"/>
              </a:rPr>
              <a:t>Mark-Sweep	</a:t>
            </a:r>
            <a:r>
              <a:rPr sz="2400" dirty="0">
                <a:latin typeface="Constantia"/>
                <a:cs typeface="Constantia"/>
              </a:rPr>
              <a:t>(no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fragmentation)</a:t>
            </a:r>
            <a:endParaRPr sz="2400" dirty="0">
              <a:latin typeface="Constantia"/>
              <a:cs typeface="Constantia"/>
            </a:endParaRPr>
          </a:p>
          <a:p>
            <a:pPr marL="286385" marR="15113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Marking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Mark-Sweep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i.e.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Visits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live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marks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reachable.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ts val="2735"/>
              </a:lnSpc>
              <a:spcBef>
                <a:spcPts val="254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Compaction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Marked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copied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live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copied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bottom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heap.</a:t>
            </a:r>
            <a:endParaRPr sz="2400" dirty="0">
              <a:latin typeface="Constantia"/>
              <a:cs typeface="Constantia"/>
            </a:endParaRPr>
          </a:p>
          <a:p>
            <a:pPr marL="286385" marR="6731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Clear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demarcation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active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portion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free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area.</a:t>
            </a:r>
            <a:endParaRPr sz="2400" dirty="0">
              <a:latin typeface="Constantia"/>
              <a:cs typeface="Constantia"/>
            </a:endParaRPr>
          </a:p>
          <a:p>
            <a:pPr marL="286385" marR="75565" indent="-274320">
              <a:lnSpc>
                <a:spcPct val="9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Long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lived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accumulate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bottom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 so </a:t>
            </a:r>
            <a:r>
              <a:rPr sz="2400" spc="-5" dirty="0">
                <a:latin typeface="Constantia"/>
                <a:cs typeface="Constantia"/>
              </a:rPr>
              <a:t>that they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not </a:t>
            </a:r>
            <a:r>
              <a:rPr sz="2400" spc="-10" dirty="0">
                <a:latin typeface="Constantia"/>
                <a:cs typeface="Constantia"/>
              </a:rPr>
              <a:t>copied </a:t>
            </a:r>
            <a:r>
              <a:rPr sz="2400" dirty="0">
                <a:latin typeface="Constantia"/>
                <a:cs typeface="Constantia"/>
              </a:rPr>
              <a:t>again as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copying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collector.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434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Mark</a:t>
            </a:r>
            <a:r>
              <a:rPr sz="5000" spc="-50" dirty="0"/>
              <a:t> </a:t>
            </a:r>
            <a:r>
              <a:rPr sz="5000" dirty="0"/>
              <a:t>and</a:t>
            </a:r>
            <a:r>
              <a:rPr sz="5000" spc="-30" dirty="0"/>
              <a:t> </a:t>
            </a:r>
            <a:r>
              <a:rPr sz="5000" spc="-5" dirty="0"/>
              <a:t>Compact</a:t>
            </a:r>
            <a:endParaRPr sz="5000"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7455" y="2362200"/>
            <a:ext cx="4527804" cy="44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740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35" dirty="0"/>
              <a:t> </a:t>
            </a:r>
            <a:r>
              <a:rPr sz="5000" dirty="0"/>
              <a:t>JVM</a:t>
            </a:r>
            <a:r>
              <a:rPr sz="5000" spc="-10" dirty="0"/>
              <a:t> </a:t>
            </a:r>
            <a:r>
              <a:rPr sz="5000" spc="-20" dirty="0"/>
              <a:t>Architecture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36559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Before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going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deeper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lets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understand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constitutes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9676" y="2852926"/>
            <a:ext cx="5256276" cy="394258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2575686"/>
            <a:ext cx="74352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Performance</a:t>
            </a:r>
            <a:r>
              <a:rPr spc="-45" dirty="0"/>
              <a:t> </a:t>
            </a:r>
            <a:r>
              <a:rPr dirty="0"/>
              <a:t>impact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Garbage </a:t>
            </a:r>
            <a:r>
              <a:rPr spc="-1005" dirty="0"/>
              <a:t> </a:t>
            </a:r>
            <a:r>
              <a:rPr spc="-5" dirty="0"/>
              <a:t>Collection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0117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25" dirty="0"/>
              <a:t> </a:t>
            </a:r>
            <a:r>
              <a:rPr sz="5000" dirty="0"/>
              <a:t>GC</a:t>
            </a:r>
            <a:r>
              <a:rPr sz="5000" spc="-30" dirty="0"/>
              <a:t> </a:t>
            </a:r>
            <a:r>
              <a:rPr sz="5000" spc="5" dirty="0"/>
              <a:t>impacts</a:t>
            </a:r>
            <a:r>
              <a:rPr sz="5000" spc="-20" dirty="0"/>
              <a:t> </a:t>
            </a:r>
            <a:r>
              <a:rPr sz="5000" spc="-25" dirty="0"/>
              <a:t>Performance?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52434" cy="3813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8351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biggest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creator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issues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</a:p>
          <a:p>
            <a:pPr marL="286385" marR="53657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various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operations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background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impact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Stop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world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garbage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Mark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sweeping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 thread,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taking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away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cycles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Compaction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yin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</a:t>
            </a:r>
            <a:r>
              <a:rPr sz="2400" spc="5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ors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upda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891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Heap</a:t>
            </a:r>
            <a:r>
              <a:rPr sz="5000" spc="-90" dirty="0"/>
              <a:t> </a:t>
            </a:r>
            <a:r>
              <a:rPr sz="5000" spc="-25" dirty="0"/>
              <a:t>Organization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46695" cy="3310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All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garbage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take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generational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approach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organization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Old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Tenured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Generation</a:t>
            </a:r>
            <a:endParaRPr sz="2400" dirty="0">
              <a:latin typeface="Constantia"/>
              <a:cs typeface="Constantia"/>
            </a:endParaRPr>
          </a:p>
          <a:p>
            <a:pPr marL="652780" marR="28194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0" dirty="0">
                <a:latin typeface="Constantia"/>
                <a:cs typeface="Constantia"/>
              </a:rPr>
              <a:t>Young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Generation.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further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divided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endParaRPr sz="24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dirty="0">
                <a:latin typeface="Constantia"/>
                <a:cs typeface="Constantia"/>
              </a:rPr>
              <a:t>Eden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Space</a:t>
            </a:r>
            <a:endParaRPr sz="21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spc="-5" dirty="0">
                <a:latin typeface="Constantia"/>
                <a:cs typeface="Constantia"/>
              </a:rPr>
              <a:t>Survivor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Spaces</a:t>
            </a:r>
            <a:endParaRPr sz="21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52800" y="4284159"/>
            <a:ext cx="7165340" cy="189277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691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35" dirty="0"/>
              <a:t> </a:t>
            </a:r>
            <a:r>
              <a:rPr sz="5000" dirty="0"/>
              <a:t>do</a:t>
            </a:r>
            <a:r>
              <a:rPr sz="5000" spc="-20" dirty="0"/>
              <a:t> generations</a:t>
            </a:r>
            <a:r>
              <a:rPr sz="5000" spc="-40" dirty="0"/>
              <a:t> </a:t>
            </a:r>
            <a:r>
              <a:rPr sz="5000" spc="-5" dirty="0"/>
              <a:t>help?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8058784" cy="42519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typical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(well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written)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oriented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create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lot </a:t>
            </a:r>
            <a:r>
              <a:rPr sz="2600" dirty="0">
                <a:latin typeface="Constantia"/>
                <a:cs typeface="Constantia"/>
              </a:rPr>
              <a:t>of objects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stay for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very </a:t>
            </a:r>
            <a:r>
              <a:rPr sz="2600" dirty="0">
                <a:latin typeface="Constantia"/>
                <a:cs typeface="Constantia"/>
              </a:rPr>
              <a:t>small </a:t>
            </a:r>
            <a:r>
              <a:rPr sz="2600" spc="-10" dirty="0">
                <a:latin typeface="Constantia"/>
                <a:cs typeface="Constantia"/>
              </a:rPr>
              <a:t>duration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discarded</a:t>
            </a:r>
            <a:endParaRPr sz="2600" dirty="0">
              <a:latin typeface="Constantia"/>
              <a:cs typeface="Constantia"/>
            </a:endParaRPr>
          </a:p>
          <a:p>
            <a:pPr marL="405765" marR="5344795">
              <a:lnSpc>
                <a:spcPct val="110000"/>
              </a:lnSpc>
              <a:spcBef>
                <a:spcPts val="65"/>
              </a:spcBef>
            </a:pPr>
            <a:r>
              <a:rPr sz="1600" spc="-5" dirty="0">
                <a:latin typeface="Constantia"/>
                <a:cs typeface="Constantia"/>
              </a:rPr>
              <a:t>sum = BigDecimal(10);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for(Price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p:prices.value()){</a:t>
            </a:r>
            <a:endParaRPr sz="160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nstantia"/>
                <a:cs typeface="Constantia"/>
              </a:rPr>
              <a:t>BigDecimal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</a:t>
            </a:r>
            <a:r>
              <a:rPr sz="1600" spc="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p.closingPrice().subtract(averagePrice);</a:t>
            </a:r>
            <a:endParaRPr sz="1600" dirty="0">
              <a:latin typeface="Constantia"/>
              <a:cs typeface="Constantia"/>
            </a:endParaRPr>
          </a:p>
          <a:p>
            <a:pPr marL="652780" marR="5377180">
              <a:lnSpc>
                <a:spcPct val="110000"/>
              </a:lnSpc>
            </a:pPr>
            <a:r>
              <a:rPr sz="1600" spc="-10" dirty="0">
                <a:latin typeface="Constantia"/>
                <a:cs typeface="Constantia"/>
              </a:rPr>
              <a:t>diff=diff.multiply(diff</a:t>
            </a:r>
            <a:r>
              <a:rPr sz="1600" spc="-2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);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su</a:t>
            </a:r>
            <a:r>
              <a:rPr sz="1600" spc="-10" dirty="0">
                <a:latin typeface="Constantia"/>
                <a:cs typeface="Constantia"/>
              </a:rPr>
              <a:t>m</a:t>
            </a:r>
            <a:r>
              <a:rPr sz="1600" spc="-15" dirty="0">
                <a:latin typeface="Constantia"/>
                <a:cs typeface="Constantia"/>
              </a:rPr>
              <a:t>=</a:t>
            </a:r>
            <a:r>
              <a:rPr sz="1600" spc="-5" dirty="0">
                <a:latin typeface="Constantia"/>
                <a:cs typeface="Constantia"/>
              </a:rPr>
              <a:t>su</a:t>
            </a:r>
            <a:r>
              <a:rPr sz="1600" spc="-10" dirty="0">
                <a:latin typeface="Constantia"/>
                <a:cs typeface="Constantia"/>
              </a:rPr>
              <a:t>m.a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10" dirty="0">
                <a:latin typeface="Constantia"/>
                <a:cs typeface="Constantia"/>
              </a:rPr>
              <a:t>d</a:t>
            </a:r>
            <a:r>
              <a:rPr sz="1600" spc="5" dirty="0">
                <a:latin typeface="Constantia"/>
                <a:cs typeface="Constantia"/>
              </a:rPr>
              <a:t>(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10" dirty="0">
                <a:latin typeface="Constantia"/>
                <a:cs typeface="Constantia"/>
              </a:rPr>
              <a:t>i</a:t>
            </a:r>
            <a:r>
              <a:rPr sz="1600" spc="5" dirty="0">
                <a:latin typeface="Constantia"/>
                <a:cs typeface="Constantia"/>
              </a:rPr>
              <a:t>f</a:t>
            </a:r>
            <a:r>
              <a:rPr sz="1600" spc="-5" dirty="0">
                <a:latin typeface="Constantia"/>
                <a:cs typeface="Constantia"/>
              </a:rPr>
              <a:t>f</a:t>
            </a:r>
            <a:r>
              <a:rPr sz="1600" spc="-2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);</a:t>
            </a:r>
            <a:endParaRPr sz="1600" dirty="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 dirty="0">
              <a:latin typeface="Constantia"/>
              <a:cs typeface="Constantia"/>
            </a:endParaRPr>
          </a:p>
          <a:p>
            <a:pPr marL="286385" marR="179705" indent="-274320">
              <a:lnSpc>
                <a:spcPct val="90000"/>
              </a:lnSpc>
              <a:spcBef>
                <a:spcPts val="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above,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BigDecimal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diff,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immutable is </a:t>
            </a:r>
            <a:r>
              <a:rPr sz="2600" dirty="0">
                <a:latin typeface="Constantia"/>
                <a:cs typeface="Constantia"/>
              </a:rPr>
              <a:t>assigned </a:t>
            </a:r>
            <a:r>
              <a:rPr sz="2600" spc="-5" dirty="0">
                <a:latin typeface="Constantia"/>
                <a:cs typeface="Constantia"/>
              </a:rPr>
              <a:t>multiple times </a:t>
            </a:r>
            <a:r>
              <a:rPr sz="2600" dirty="0">
                <a:latin typeface="Constantia"/>
                <a:cs typeface="Constantia"/>
              </a:rPr>
              <a:t>in 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loop. Every </a:t>
            </a:r>
            <a:r>
              <a:rPr sz="2600" spc="-5" dirty="0">
                <a:latin typeface="Constantia"/>
                <a:cs typeface="Constantia"/>
              </a:rPr>
              <a:t>time it </a:t>
            </a:r>
            <a:r>
              <a:rPr sz="2600" spc="-15" dirty="0">
                <a:latin typeface="Constantia"/>
                <a:cs typeface="Constantia"/>
              </a:rPr>
              <a:t>creates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new </a:t>
            </a:r>
            <a:r>
              <a:rPr sz="2600" spc="-20" dirty="0">
                <a:latin typeface="Constantia"/>
                <a:cs typeface="Constantia"/>
              </a:rPr>
              <a:t>reference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earlier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reference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discarded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691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35" dirty="0"/>
              <a:t> </a:t>
            </a:r>
            <a:r>
              <a:rPr sz="5000" dirty="0"/>
              <a:t>do</a:t>
            </a:r>
            <a:r>
              <a:rPr sz="5000" spc="-20" dirty="0"/>
              <a:t> generations</a:t>
            </a:r>
            <a:r>
              <a:rPr sz="5000" spc="-40" dirty="0"/>
              <a:t> </a:t>
            </a:r>
            <a:r>
              <a:rPr sz="5000" spc="-5" dirty="0"/>
              <a:t>help?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884795" cy="42329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250190" indent="-274320">
              <a:lnSpc>
                <a:spcPct val="90000"/>
              </a:lnSpc>
              <a:spcBef>
                <a:spcPts val="39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advantage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such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beh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cat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spc="-30" dirty="0">
                <a:latin typeface="Constantia"/>
                <a:cs typeface="Constantia"/>
              </a:rPr>
              <a:t>wl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ject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  the </a:t>
            </a:r>
            <a:r>
              <a:rPr sz="2400" spc="-15" dirty="0">
                <a:latin typeface="Constantia"/>
                <a:cs typeface="Constantia"/>
              </a:rPr>
              <a:t>young </a:t>
            </a:r>
            <a:r>
              <a:rPr sz="2400" spc="-10" dirty="0">
                <a:latin typeface="Constantia"/>
                <a:cs typeface="Constantia"/>
              </a:rPr>
              <a:t>generation space which occupies </a:t>
            </a:r>
            <a:r>
              <a:rPr sz="2400" dirty="0">
                <a:latin typeface="Constantia"/>
                <a:cs typeface="Constantia"/>
              </a:rPr>
              <a:t>a smaller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percentage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overall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</a:p>
          <a:p>
            <a:pPr marL="287020" indent="-274320">
              <a:lnSpc>
                <a:spcPts val="2735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Once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fills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up,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stops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fact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memo</a:t>
            </a:r>
            <a:r>
              <a:rPr sz="2400" spc="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ootpr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nt  mean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amount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5" dirty="0">
                <a:latin typeface="Constantia"/>
                <a:cs typeface="Constantia"/>
              </a:rPr>
              <a:t>time</a:t>
            </a:r>
            <a:endParaRPr sz="2400" dirty="0">
              <a:latin typeface="Constantia"/>
              <a:cs typeface="Constantia"/>
            </a:endParaRPr>
          </a:p>
          <a:p>
            <a:pPr marL="286385" marR="24130" indent="-274320" algn="just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Also,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since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allocated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Eden,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20" dirty="0">
                <a:latin typeface="Constantia"/>
                <a:cs typeface="Constantia"/>
              </a:rPr>
              <a:t> moves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survivor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while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leaving</a:t>
            </a:r>
            <a:r>
              <a:rPr sz="2400" spc="-5" dirty="0">
                <a:latin typeface="Constantia"/>
                <a:cs typeface="Constantia"/>
              </a:rPr>
              <a:t> Eden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Empty.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achieves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automatic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compaction.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5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15" dirty="0"/>
              <a:t>garbage</a:t>
            </a:r>
            <a:r>
              <a:rPr spc="-60" dirty="0"/>
              <a:t> </a:t>
            </a:r>
            <a:r>
              <a:rPr spc="-10" dirty="0"/>
              <a:t>collection </a:t>
            </a:r>
            <a:r>
              <a:rPr spc="-1005" dirty="0"/>
              <a:t> </a:t>
            </a:r>
            <a:r>
              <a:rPr spc="-5" dirty="0"/>
              <a:t>happen</a:t>
            </a:r>
            <a:r>
              <a:rPr spc="-25" dirty="0"/>
              <a:t> </a:t>
            </a:r>
            <a:r>
              <a:rPr dirty="0"/>
              <a:t>in</a:t>
            </a:r>
            <a:r>
              <a:rPr spc="-5" dirty="0"/>
              <a:t> spaces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802259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ori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hms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op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</a:p>
          <a:p>
            <a:pPr marL="286385">
              <a:lnSpc>
                <a:spcPts val="2740"/>
              </a:lnSpc>
            </a:pP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collection.</a:t>
            </a:r>
            <a:endParaRPr sz="2400" dirty="0">
              <a:latin typeface="Constantia"/>
              <a:cs typeface="Constantia"/>
            </a:endParaRPr>
          </a:p>
          <a:p>
            <a:pPr marL="286385" marR="160655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moved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eventually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need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endParaRPr sz="2400" dirty="0">
              <a:latin typeface="Constantia"/>
              <a:cs typeface="Constantia"/>
            </a:endParaRPr>
          </a:p>
          <a:p>
            <a:pPr marL="286385" marR="102870" indent="-274320">
              <a:lnSpc>
                <a:spcPct val="9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algorithms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biggest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difference.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thm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op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ead</a:t>
            </a:r>
            <a:r>
              <a:rPr sz="2400" spc="-3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5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ind  unused </a:t>
            </a:r>
            <a:r>
              <a:rPr sz="2400" spc="-10" dirty="0">
                <a:latin typeface="Constantia"/>
                <a:cs typeface="Constantia"/>
              </a:rPr>
              <a:t>objects, free </a:t>
            </a:r>
            <a:r>
              <a:rPr sz="2400" spc="-5" dirty="0">
                <a:latin typeface="Constantia"/>
                <a:cs typeface="Constantia"/>
              </a:rPr>
              <a:t>up the </a:t>
            </a:r>
            <a:r>
              <a:rPr sz="2400" spc="-10" dirty="0">
                <a:latin typeface="Constantia"/>
                <a:cs typeface="Constantia"/>
              </a:rPr>
              <a:t>space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eventually compact.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 </a:t>
            </a:r>
            <a:r>
              <a:rPr sz="2400" dirty="0">
                <a:latin typeface="Constantia"/>
                <a:cs typeface="Constantia"/>
              </a:rPr>
              <a:t>full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generally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causes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pause.</a:t>
            </a:r>
          </a:p>
          <a:p>
            <a:pPr marL="286385" marR="257810" indent="-274320" algn="just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hand,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possible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though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computationally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complex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unused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while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still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running.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CMS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G1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approach.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8261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What</a:t>
            </a:r>
            <a:r>
              <a:rPr sz="5000" spc="-20" dirty="0"/>
              <a:t> </a:t>
            </a:r>
            <a:r>
              <a:rPr sz="5000" spc="-5" dirty="0"/>
              <a:t>GC</a:t>
            </a:r>
            <a:r>
              <a:rPr sz="5000" spc="-40" dirty="0"/>
              <a:t> </a:t>
            </a:r>
            <a:r>
              <a:rPr sz="5000" spc="-5" dirty="0"/>
              <a:t>should</a:t>
            </a:r>
            <a:r>
              <a:rPr sz="5000" spc="-50" dirty="0"/>
              <a:t> </a:t>
            </a:r>
            <a:r>
              <a:rPr sz="5000" dirty="0"/>
              <a:t>I</a:t>
            </a:r>
            <a:r>
              <a:rPr sz="5000" spc="-20" dirty="0"/>
              <a:t> </a:t>
            </a:r>
            <a:r>
              <a:rPr sz="5000" spc="-5" dirty="0"/>
              <a:t>use?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75091"/>
            <a:ext cx="7983220" cy="41567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Choice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garbage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depend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application</a:t>
            </a:r>
            <a:endParaRPr sz="2400" dirty="0">
              <a:latin typeface="Constantia"/>
              <a:cs typeface="Constantia"/>
            </a:endParaRPr>
          </a:p>
          <a:p>
            <a:pPr marL="286385" marR="98996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JEE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application,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individual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request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impacted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85" dirty="0">
                <a:latin typeface="Constantia"/>
                <a:cs typeface="Constantia"/>
              </a:rPr>
              <a:t>way.</a:t>
            </a:r>
            <a:endParaRPr sz="2400" dirty="0">
              <a:latin typeface="Constantia"/>
              <a:cs typeface="Constantia"/>
            </a:endParaRPr>
          </a:p>
          <a:p>
            <a:pPr marL="862965" marR="5080" lvl="1" indent="-457834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spc="-5" dirty="0">
                <a:latin typeface="Constantia"/>
                <a:cs typeface="Constantia"/>
              </a:rPr>
              <a:t>Individual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requests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impacted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long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pause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times.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 </a:t>
            </a:r>
            <a:r>
              <a:rPr sz="2200" spc="-15" dirty="0">
                <a:latin typeface="Constantia"/>
                <a:cs typeface="Constantia"/>
              </a:rPr>
              <a:t>goal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0" dirty="0">
                <a:latin typeface="Constantia"/>
                <a:cs typeface="Constantia"/>
              </a:rPr>
              <a:t>ensure </a:t>
            </a:r>
            <a:r>
              <a:rPr sz="2200" spc="-5" dirty="0">
                <a:latin typeface="Constantia"/>
                <a:cs typeface="Constantia"/>
              </a:rPr>
              <a:t>minimal impact of pause time </a:t>
            </a:r>
            <a:r>
              <a:rPr sz="2200" spc="-10" dirty="0">
                <a:latin typeface="Constantia"/>
                <a:cs typeface="Constantia"/>
              </a:rPr>
              <a:t>then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choose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concurrent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collector</a:t>
            </a:r>
            <a:endParaRPr sz="2200" dirty="0">
              <a:latin typeface="Constantia"/>
              <a:cs typeface="Constantia"/>
            </a:endParaRPr>
          </a:p>
          <a:p>
            <a:pPr marL="862965" marR="451484" lvl="1" indent="-457834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average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response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time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matters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few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slow </a:t>
            </a:r>
            <a:r>
              <a:rPr sz="2200" spc="-10" dirty="0">
                <a:latin typeface="Constantia"/>
                <a:cs typeface="Constantia"/>
              </a:rPr>
              <a:t>responses </a:t>
            </a:r>
            <a:r>
              <a:rPr sz="2200" spc="-5" dirty="0">
                <a:latin typeface="Constantia"/>
                <a:cs typeface="Constantia"/>
              </a:rPr>
              <a:t>is not an </a:t>
            </a:r>
            <a:r>
              <a:rPr sz="2200" spc="-10" dirty="0">
                <a:latin typeface="Constantia"/>
                <a:cs typeface="Constantia"/>
              </a:rPr>
              <a:t>issue, </a:t>
            </a:r>
            <a:r>
              <a:rPr sz="2200" spc="-5" dirty="0">
                <a:latin typeface="Constantia"/>
                <a:cs typeface="Constantia"/>
              </a:rPr>
              <a:t>then </a:t>
            </a:r>
            <a:r>
              <a:rPr sz="2200" spc="-20" dirty="0">
                <a:latin typeface="Constantia"/>
                <a:cs typeface="Constantia"/>
              </a:rPr>
              <a:t>you </a:t>
            </a:r>
            <a:r>
              <a:rPr sz="2200" spc="-10" dirty="0">
                <a:latin typeface="Constantia"/>
                <a:cs typeface="Constantia"/>
              </a:rPr>
              <a:t>can </a:t>
            </a:r>
            <a:r>
              <a:rPr sz="2200" spc="-30" dirty="0">
                <a:latin typeface="Constantia"/>
                <a:cs typeface="Constantia"/>
              </a:rPr>
              <a:t>go </a:t>
            </a:r>
            <a:r>
              <a:rPr sz="2200" spc="-5" dirty="0">
                <a:latin typeface="Constantia"/>
                <a:cs typeface="Constantia"/>
              </a:rPr>
              <a:t>for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b="1" spc="-15" dirty="0">
                <a:latin typeface="Constantia"/>
                <a:cs typeface="Constantia"/>
              </a:rPr>
              <a:t>throughput</a:t>
            </a:r>
            <a:r>
              <a:rPr sz="2200" b="1" spc="-114" dirty="0">
                <a:latin typeface="Constantia"/>
                <a:cs typeface="Constantia"/>
              </a:rPr>
              <a:t> </a:t>
            </a:r>
            <a:r>
              <a:rPr sz="2200" b="1" spc="-15" dirty="0">
                <a:latin typeface="Constantia"/>
                <a:cs typeface="Constantia"/>
              </a:rPr>
              <a:t>collectors</a:t>
            </a:r>
            <a:endParaRPr sz="2200" b="1" dirty="0">
              <a:latin typeface="Constantia"/>
              <a:cs typeface="Constantia"/>
            </a:endParaRPr>
          </a:p>
          <a:p>
            <a:pPr marL="862965" marR="763270" lvl="1" indent="-457834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AutoNum type="arabicPeriod"/>
              <a:tabLst>
                <a:tab pos="862965" algn="l"/>
                <a:tab pos="86360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benefits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avoiding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pauses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concurrent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ec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25" dirty="0">
                <a:latin typeface="Constantia"/>
                <a:cs typeface="Constantia"/>
              </a:rPr>
              <a:t>x</a:t>
            </a:r>
            <a:r>
              <a:rPr sz="2200" spc="-5" dirty="0">
                <a:latin typeface="Constantia"/>
                <a:cs typeface="Constantia"/>
              </a:rPr>
              <a:t>pense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40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U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usa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8261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What</a:t>
            </a:r>
            <a:r>
              <a:rPr sz="5000" spc="-20" dirty="0"/>
              <a:t> </a:t>
            </a:r>
            <a:r>
              <a:rPr sz="5000" spc="-5" dirty="0"/>
              <a:t>GC</a:t>
            </a:r>
            <a:r>
              <a:rPr sz="5000" spc="-40" dirty="0"/>
              <a:t> </a:t>
            </a:r>
            <a:r>
              <a:rPr sz="5000" spc="-5" dirty="0"/>
              <a:t>should</a:t>
            </a:r>
            <a:r>
              <a:rPr sz="5000" spc="-50" dirty="0"/>
              <a:t> </a:t>
            </a:r>
            <a:r>
              <a:rPr sz="5000" dirty="0"/>
              <a:t>I</a:t>
            </a:r>
            <a:r>
              <a:rPr sz="5000" spc="-20" dirty="0"/>
              <a:t> </a:t>
            </a:r>
            <a:r>
              <a:rPr sz="5000" spc="-5" dirty="0"/>
              <a:t>use?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32725" cy="279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4389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batch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operation,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choice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guided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endParaRPr sz="2600" dirty="0">
              <a:latin typeface="Constantia"/>
              <a:cs typeface="Constantia"/>
            </a:endParaRPr>
          </a:p>
          <a:p>
            <a:pPr marL="862965" marR="5080" lvl="1" indent="-457834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AutoNum type="arabicPeriod"/>
              <a:tabLst>
                <a:tab pos="86360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enough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available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concurrent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enable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job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done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faster</a:t>
            </a:r>
            <a:endParaRPr sz="2400" dirty="0">
              <a:latin typeface="Constantia"/>
              <a:cs typeface="Constantia"/>
            </a:endParaRPr>
          </a:p>
          <a:p>
            <a:pPr marL="862965" marR="15875" lvl="1" indent="-457834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AutoNum type="arabicPeriod"/>
              <a:tabLst>
                <a:tab pos="86360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limited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extra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consumption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jobs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slower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3720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GC</a:t>
            </a:r>
            <a:r>
              <a:rPr sz="5000" spc="-60" dirty="0"/>
              <a:t> </a:t>
            </a:r>
            <a:r>
              <a:rPr sz="5000" spc="-10" dirty="0"/>
              <a:t>Algorithms</a:t>
            </a:r>
            <a:endParaRPr sz="5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466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There</a:t>
            </a:r>
            <a:r>
              <a:rPr sz="5000" spc="-15" dirty="0"/>
              <a:t> </a:t>
            </a:r>
            <a:r>
              <a:rPr sz="5000" spc="-30" dirty="0"/>
              <a:t>are</a:t>
            </a:r>
            <a:r>
              <a:rPr sz="5000" spc="-40" dirty="0"/>
              <a:t> </a:t>
            </a:r>
            <a:r>
              <a:rPr sz="5000" spc="-5" dirty="0"/>
              <a:t>choices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53375" cy="326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multiple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implementations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garbage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collectors.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You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suits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various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available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endParaRPr sz="2600">
              <a:latin typeface="Constantia"/>
              <a:cs typeface="Constantia"/>
            </a:endParaRPr>
          </a:p>
          <a:p>
            <a:pPr marL="893444" lvl="1" indent="-51625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AutoNum type="arabicPeriod"/>
              <a:tabLst>
                <a:tab pos="893444" algn="l"/>
                <a:tab pos="89408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Serial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Collector</a:t>
            </a:r>
            <a:endParaRPr sz="2400">
              <a:latin typeface="Constantia"/>
              <a:cs typeface="Constantia"/>
            </a:endParaRPr>
          </a:p>
          <a:p>
            <a:pPr marL="893444" lvl="1" indent="-516255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3928"/>
              <a:buAutoNum type="arabicPeriod"/>
              <a:tabLst>
                <a:tab pos="893444" algn="l"/>
                <a:tab pos="89408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throughput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Collector</a:t>
            </a:r>
            <a:endParaRPr sz="2800">
              <a:latin typeface="Constantia"/>
              <a:cs typeface="Constantia"/>
            </a:endParaRPr>
          </a:p>
          <a:p>
            <a:pPr marL="893444" lvl="1" indent="-51625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AutoNum type="arabicPeriod"/>
              <a:tabLst>
                <a:tab pos="893444" algn="l"/>
                <a:tab pos="89408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CMS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collector</a:t>
            </a:r>
            <a:endParaRPr sz="2800">
              <a:latin typeface="Constantia"/>
              <a:cs typeface="Constantia"/>
            </a:endParaRPr>
          </a:p>
          <a:p>
            <a:pPr marL="893444" lvl="1" indent="-516255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AutoNum type="arabicPeriod"/>
              <a:tabLst>
                <a:tab pos="893444" algn="l"/>
                <a:tab pos="894080" algn="l"/>
              </a:tabLst>
            </a:pP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G1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Collector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63112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35" dirty="0"/>
              <a:t> </a:t>
            </a:r>
            <a:r>
              <a:rPr sz="5000" spc="-5" dirty="0"/>
              <a:t>Class</a:t>
            </a:r>
            <a:r>
              <a:rPr sz="5000" spc="-45" dirty="0"/>
              <a:t> </a:t>
            </a:r>
            <a:r>
              <a:rPr sz="5000" spc="-5" dirty="0"/>
              <a:t>Loader</a:t>
            </a:r>
            <a:r>
              <a:rPr sz="5000" spc="-30" dirty="0"/>
              <a:t> </a:t>
            </a:r>
            <a:r>
              <a:rPr sz="5000" spc="-35" dirty="0"/>
              <a:t>System</a:t>
            </a:r>
            <a:endParaRPr sz="5000" dirty="0"/>
          </a:p>
        </p:txBody>
      </p:sp>
      <p:pic>
        <p:nvPicPr>
          <p:cNvPr id="1026" name="Picture 2" descr="ClassLoader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3383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9014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Serial</a:t>
            </a:r>
            <a:r>
              <a:rPr sz="5000" spc="-90" dirty="0"/>
              <a:t> </a:t>
            </a:r>
            <a:r>
              <a:rPr sz="5000" spc="-10" dirty="0"/>
              <a:t>Collector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53070" cy="3434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simplest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default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endParaRPr sz="2600" dirty="0">
              <a:latin typeface="Constantia"/>
              <a:cs typeface="Constantia"/>
            </a:endParaRPr>
          </a:p>
          <a:p>
            <a:pPr marL="286385" marR="1828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thread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stops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</a:p>
          <a:p>
            <a:pPr marL="286385" marR="149606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ri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  </a:t>
            </a:r>
            <a:r>
              <a:rPr sz="2600" spc="-15" dirty="0">
                <a:latin typeface="Constantia"/>
                <a:cs typeface="Constantia"/>
              </a:rPr>
              <a:t>generation.</a:t>
            </a:r>
            <a:endParaRPr sz="2600" dirty="0">
              <a:latin typeface="Constantia"/>
              <a:cs typeface="Constantia"/>
            </a:endParaRPr>
          </a:p>
          <a:p>
            <a:pPr marL="286385" marR="251333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enabled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- </a:t>
            </a:r>
            <a:r>
              <a:rPr sz="2600" b="1" spc="-60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XX:+UseSerialGC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flag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118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Throughput</a:t>
            </a:r>
            <a:r>
              <a:rPr sz="5000" spc="-80" dirty="0"/>
              <a:t> </a:t>
            </a:r>
            <a:r>
              <a:rPr sz="5000" spc="-10" dirty="0"/>
              <a:t>Collector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8118"/>
            <a:ext cx="8056880" cy="43465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default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server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hput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ollec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ltip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eads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  </a:t>
            </a:r>
            <a:r>
              <a:rPr sz="2600" spc="-15" dirty="0">
                <a:latin typeface="Constantia"/>
                <a:cs typeface="Constantia"/>
              </a:rPr>
              <a:t>process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young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makes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minor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faster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serial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endParaRPr sz="2600" dirty="0">
              <a:latin typeface="Constantia"/>
              <a:cs typeface="Constantia"/>
            </a:endParaRPr>
          </a:p>
          <a:p>
            <a:pPr marL="286385" marR="49530" indent="-274320">
              <a:lnSpc>
                <a:spcPct val="90000"/>
              </a:lnSpc>
              <a:spcBef>
                <a:spcPts val="5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 </a:t>
            </a:r>
            <a:r>
              <a:rPr sz="2600" spc="-15" dirty="0">
                <a:latin typeface="Constantia"/>
                <a:cs typeface="Constantia"/>
              </a:rPr>
              <a:t>generation. </a:t>
            </a:r>
            <a:r>
              <a:rPr sz="2600" spc="-5" dirty="0">
                <a:latin typeface="Constantia"/>
                <a:cs typeface="Constantia"/>
              </a:rPr>
              <a:t>This can </a:t>
            </a:r>
            <a:r>
              <a:rPr sz="2600" dirty="0">
                <a:latin typeface="Constantia"/>
                <a:cs typeface="Constantia"/>
              </a:rPr>
              <a:t>be enabled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b="1" dirty="0">
                <a:latin typeface="Constantia"/>
                <a:cs typeface="Constantia"/>
              </a:rPr>
              <a:t>- 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XX:+UseParallelOldGC</a:t>
            </a:r>
            <a:r>
              <a:rPr sz="2600" b="1" spc="-30" dirty="0">
                <a:latin typeface="Constantia"/>
                <a:cs typeface="Constantia"/>
              </a:rPr>
              <a:t> </a:t>
            </a:r>
            <a:r>
              <a:rPr sz="2600" spc="25" dirty="0">
                <a:latin typeface="Constantia"/>
                <a:cs typeface="Constantia"/>
              </a:rPr>
              <a:t>flag.</a:t>
            </a:r>
            <a:endParaRPr sz="2600" dirty="0">
              <a:latin typeface="Constantia"/>
              <a:cs typeface="Constantia"/>
            </a:endParaRPr>
          </a:p>
          <a:p>
            <a:pPr marL="286385" marR="949960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ollec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eads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hen  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mi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4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6385" marR="128270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enabled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-XX:+UseParallelGC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- </a:t>
            </a:r>
            <a:r>
              <a:rPr sz="2600" b="1" spc="-60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XX:+UseParallelOldGc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CMS </a:t>
            </a:r>
            <a:r>
              <a:rPr spc="-10" dirty="0"/>
              <a:t>Collector </a:t>
            </a:r>
            <a:r>
              <a:rPr dirty="0"/>
              <a:t>– </a:t>
            </a:r>
            <a:r>
              <a:rPr spc="-35" dirty="0"/>
              <a:t>Working </a:t>
            </a:r>
            <a:r>
              <a:rPr dirty="0"/>
              <a:t>with </a:t>
            </a:r>
            <a:r>
              <a:rPr spc="-1005" dirty="0"/>
              <a:t> </a:t>
            </a:r>
            <a:r>
              <a:rPr spc="-15" dirty="0"/>
              <a:t>young</a:t>
            </a:r>
            <a:r>
              <a:rPr spc="-35" dirty="0"/>
              <a:t> </a:t>
            </a:r>
            <a:r>
              <a:rPr spc="-20" dirty="0"/>
              <a:t>generation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7839075" cy="29238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eliminate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pauses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CMS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stops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minor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algorithm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throughput</a:t>
            </a:r>
            <a:endParaRPr sz="240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35" dirty="0">
                <a:latin typeface="Constantia"/>
                <a:cs typeface="Constantia"/>
              </a:rPr>
              <a:t>collector.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(-XX:+</a:t>
            </a:r>
            <a:r>
              <a:rPr sz="2400" spc="-10" dirty="0" err="1">
                <a:latin typeface="Constantia"/>
                <a:cs typeface="Constantia"/>
              </a:rPr>
              <a:t>UseParNewGC</a:t>
            </a:r>
            <a:r>
              <a:rPr sz="2400" spc="-10" dirty="0" smtClean="0">
                <a:latin typeface="Constantia"/>
                <a:cs typeface="Constantia"/>
              </a:rPr>
              <a:t>)</a:t>
            </a:r>
            <a:endParaRPr lang="en-US" sz="2400" spc="-10" dirty="0" smtClean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endParaRPr lang="en-US" sz="2400" spc="-1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lang="en-US" sz="2400" spc="-10" dirty="0" smtClean="0">
                <a:latin typeface="Constantia"/>
                <a:cs typeface="Constantia"/>
              </a:rPr>
              <a:t>CMS: Concurrent Mark Sweep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CMS </a:t>
            </a:r>
            <a:r>
              <a:rPr spc="-10" dirty="0"/>
              <a:t>Collector </a:t>
            </a:r>
            <a:r>
              <a:rPr dirty="0"/>
              <a:t>– </a:t>
            </a:r>
            <a:r>
              <a:rPr spc="-35" dirty="0"/>
              <a:t>Working </a:t>
            </a:r>
            <a:r>
              <a:rPr dirty="0"/>
              <a:t>with </a:t>
            </a:r>
            <a:r>
              <a:rPr spc="-5" dirty="0"/>
              <a:t>old </a:t>
            </a:r>
            <a:r>
              <a:rPr spc="-1005" dirty="0"/>
              <a:t> </a:t>
            </a:r>
            <a:r>
              <a:rPr spc="-20" dirty="0"/>
              <a:t>generation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74065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Instead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stopping the application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full GC,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CMS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frequently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analyses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 one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10" dirty="0">
                <a:latin typeface="Constantia"/>
                <a:cs typeface="Constantia"/>
              </a:rPr>
              <a:t>background </a:t>
            </a:r>
            <a:r>
              <a:rPr sz="2600" spc="-5" dirty="0">
                <a:latin typeface="Constantia"/>
                <a:cs typeface="Constantia"/>
              </a:rPr>
              <a:t>threads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discards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unused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objects</a:t>
            </a:r>
            <a:endParaRPr sz="2600">
              <a:latin typeface="Constantia"/>
              <a:cs typeface="Constantia"/>
            </a:endParaRPr>
          </a:p>
          <a:p>
            <a:pPr marL="286385" marR="33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ensures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pause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but </a:t>
            </a:r>
            <a:r>
              <a:rPr sz="2600" spc="-10" dirty="0">
                <a:latin typeface="Constantia"/>
                <a:cs typeface="Constantia"/>
              </a:rPr>
              <a:t>comes </a:t>
            </a:r>
            <a:r>
              <a:rPr sz="2600" dirty="0">
                <a:latin typeface="Constantia"/>
                <a:cs typeface="Constantia"/>
              </a:rPr>
              <a:t>at </a:t>
            </a:r>
            <a:r>
              <a:rPr sz="2600" spc="-5" dirty="0">
                <a:latin typeface="Constantia"/>
                <a:cs typeface="Constantia"/>
              </a:rPr>
              <a:t>the expense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20" dirty="0">
                <a:latin typeface="Constantia"/>
                <a:cs typeface="Constantia"/>
              </a:rPr>
              <a:t>CPU </a:t>
            </a:r>
            <a:r>
              <a:rPr sz="2600" spc="-10" dirty="0">
                <a:latin typeface="Constantia"/>
                <a:cs typeface="Constantia"/>
              </a:rPr>
              <a:t>availability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902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CMS</a:t>
            </a:r>
            <a:r>
              <a:rPr sz="5000" spc="-30" dirty="0"/>
              <a:t> </a:t>
            </a:r>
            <a:r>
              <a:rPr sz="5000" spc="-10" dirty="0"/>
              <a:t>Collector</a:t>
            </a:r>
            <a:r>
              <a:rPr sz="5000" spc="-35" dirty="0"/>
              <a:t> </a:t>
            </a:r>
            <a:r>
              <a:rPr sz="5000" dirty="0"/>
              <a:t>-</a:t>
            </a:r>
            <a:r>
              <a:rPr sz="5000" spc="-35" dirty="0"/>
              <a:t> </a:t>
            </a:r>
            <a:r>
              <a:rPr sz="5000" dirty="0"/>
              <a:t>Issues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7814945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173355" indent="-274320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fact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5" dirty="0">
                <a:latin typeface="Constantia"/>
                <a:cs typeface="Constantia"/>
              </a:rPr>
              <a:t>is no </a:t>
            </a:r>
            <a:r>
              <a:rPr sz="2400" spc="-10" dirty="0">
                <a:latin typeface="Constantia"/>
                <a:cs typeface="Constantia"/>
              </a:rPr>
              <a:t>compaction </a:t>
            </a:r>
            <a:r>
              <a:rPr sz="2400" spc="-5" dirty="0">
                <a:latin typeface="Constantia"/>
                <a:cs typeface="Constantia"/>
              </a:rPr>
              <a:t>done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become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fragmented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endParaRPr sz="2400">
              <a:latin typeface="Constantia"/>
              <a:cs typeface="Constantia"/>
            </a:endParaRPr>
          </a:p>
          <a:p>
            <a:pPr marL="286385" marR="711835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bac</a:t>
            </a:r>
            <a:r>
              <a:rPr sz="2400" spc="-1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ound</a:t>
            </a:r>
            <a:r>
              <a:rPr sz="2400" spc="-5" dirty="0">
                <a:latin typeface="Constantia"/>
                <a:cs typeface="Constantia"/>
              </a:rPr>
              <a:t> th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ead 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spc="-5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  </a:t>
            </a:r>
            <a:r>
              <a:rPr sz="2400" spc="-10" dirty="0">
                <a:latin typeface="Constantia"/>
                <a:cs typeface="Constantia"/>
              </a:rPr>
              <a:t>analyze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enough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collector </a:t>
            </a:r>
            <a:r>
              <a:rPr sz="2400" spc="-10" dirty="0">
                <a:latin typeface="Constantia"/>
                <a:cs typeface="Constantia"/>
              </a:rPr>
              <a:t>notices </a:t>
            </a:r>
            <a:r>
              <a:rPr sz="2400" spc="-5" dirty="0">
                <a:latin typeface="Constantia"/>
                <a:cs typeface="Constantia"/>
              </a:rPr>
              <a:t>that the </a:t>
            </a:r>
            <a:r>
              <a:rPr sz="2400" dirty="0">
                <a:latin typeface="Constantia"/>
                <a:cs typeface="Constantia"/>
              </a:rPr>
              <a:t>memory has </a:t>
            </a:r>
            <a:r>
              <a:rPr sz="2400" spc="-15" dirty="0">
                <a:latin typeface="Constantia"/>
                <a:cs typeface="Constantia"/>
              </a:rPr>
              <a:t>become too </a:t>
            </a:r>
            <a:r>
              <a:rPr sz="2400" spc="-10" dirty="0">
                <a:latin typeface="Constantia"/>
                <a:cs typeface="Constantia"/>
              </a:rPr>
              <a:t> fragmented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15" dirty="0">
                <a:latin typeface="Constantia"/>
                <a:cs typeface="Constantia"/>
              </a:rPr>
              <a:t>CPU too </a:t>
            </a:r>
            <a:r>
              <a:rPr sz="2400" dirty="0">
                <a:latin typeface="Constantia"/>
                <a:cs typeface="Constantia"/>
              </a:rPr>
              <a:t>full, </a:t>
            </a:r>
            <a:r>
              <a:rPr sz="2400" spc="-5" dirty="0">
                <a:latin typeface="Constantia"/>
                <a:cs typeface="Constantia"/>
              </a:rPr>
              <a:t>then it can </a:t>
            </a:r>
            <a:r>
              <a:rPr sz="2400" spc="-15" dirty="0">
                <a:latin typeface="Constantia"/>
                <a:cs typeface="Constantia"/>
              </a:rPr>
              <a:t>revert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Serial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beh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clea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ompact  </a:t>
            </a:r>
            <a:r>
              <a:rPr sz="2400" spc="-5" dirty="0">
                <a:latin typeface="Constantia"/>
                <a:cs typeface="Constantia"/>
              </a:rPr>
              <a:t>operation,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before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reverting</a:t>
            </a:r>
            <a:r>
              <a:rPr sz="2400" spc="-20" dirty="0">
                <a:latin typeface="Constantia"/>
                <a:cs typeface="Constantia"/>
              </a:rPr>
              <a:t> 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concurrent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processing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again.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735"/>
              </a:lnSpc>
              <a:spcBef>
                <a:spcPts val="2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CMS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enabled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specifying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35" dirty="0">
                <a:latin typeface="Constantia"/>
                <a:cs typeface="Constantia"/>
              </a:rPr>
              <a:t>flags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735"/>
              </a:lnSpc>
            </a:pPr>
            <a:r>
              <a:rPr sz="2400" b="1" spc="-15" dirty="0">
                <a:latin typeface="Constantia"/>
                <a:cs typeface="Constantia"/>
              </a:rPr>
              <a:t>XX:+UseConcMarkSweepGC</a:t>
            </a:r>
            <a:r>
              <a:rPr sz="2400" b="1" spc="-2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-XX:+UseParNewGC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5742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G1</a:t>
            </a:r>
            <a:r>
              <a:rPr spc="-35" dirty="0"/>
              <a:t> </a:t>
            </a:r>
            <a:r>
              <a:rPr spc="-10" dirty="0"/>
              <a:t>Collector</a:t>
            </a:r>
            <a:r>
              <a:rPr spc="1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70" dirty="0"/>
              <a:t>Young</a:t>
            </a:r>
            <a:r>
              <a:rPr spc="-45" dirty="0"/>
              <a:t> </a:t>
            </a:r>
            <a:r>
              <a:rPr spc="-15" dirty="0"/>
              <a:t>Generation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36865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(Garbage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First)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 </a:t>
            </a:r>
            <a:r>
              <a:rPr sz="2600" dirty="0">
                <a:latin typeface="Constantia"/>
                <a:cs typeface="Constantia"/>
              </a:rPr>
              <a:t>heaps </a:t>
            </a:r>
            <a:r>
              <a:rPr sz="2600" spc="-10" dirty="0">
                <a:latin typeface="Constantia"/>
                <a:cs typeface="Constantia"/>
              </a:rPr>
              <a:t>(size greater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dirty="0">
                <a:latin typeface="Constantia"/>
                <a:cs typeface="Constantia"/>
              </a:rPr>
              <a:t>4 GB) with </a:t>
            </a:r>
            <a:r>
              <a:rPr sz="2600" spc="-5" dirty="0">
                <a:latin typeface="Constantia"/>
                <a:cs typeface="Constantia"/>
              </a:rPr>
              <a:t>minimum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pauses.</a:t>
            </a:r>
            <a:endParaRPr sz="2600" dirty="0">
              <a:latin typeface="Constantia"/>
              <a:cs typeface="Constantia"/>
            </a:endParaRPr>
          </a:p>
          <a:p>
            <a:pPr marL="286385" marR="11493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collector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divides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regions.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young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regions.</a:t>
            </a:r>
            <a:endParaRPr sz="2600" dirty="0">
              <a:latin typeface="Constantia"/>
              <a:cs typeface="Constantia"/>
            </a:endParaRPr>
          </a:p>
          <a:p>
            <a:pPr marL="286385" marR="16573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young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collection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pause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threads.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7463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4890" algn="l"/>
              </a:tabLst>
            </a:pPr>
            <a:r>
              <a:rPr sz="5000" dirty="0"/>
              <a:t>G1</a:t>
            </a:r>
            <a:r>
              <a:rPr sz="5000" spc="5" dirty="0"/>
              <a:t> </a:t>
            </a:r>
            <a:r>
              <a:rPr sz="5000" spc="-10" dirty="0"/>
              <a:t>Collector </a:t>
            </a:r>
            <a:r>
              <a:rPr sz="5000" dirty="0"/>
              <a:t>–</a:t>
            </a:r>
            <a:r>
              <a:rPr sz="5000" spc="-5" dirty="0"/>
              <a:t> Old	</a:t>
            </a:r>
            <a:r>
              <a:rPr sz="5000" spc="-20" dirty="0"/>
              <a:t>Generation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7783830" cy="35128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collection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</a:t>
            </a:r>
            <a:endParaRPr sz="2600">
              <a:latin typeface="Constantia"/>
              <a:cs typeface="Constantia"/>
            </a:endParaRPr>
          </a:p>
          <a:p>
            <a:pPr marL="286385" marR="27559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Since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old </a:t>
            </a:r>
            <a:r>
              <a:rPr sz="2600" spc="-15" dirty="0">
                <a:latin typeface="Constantia"/>
                <a:cs typeface="Constantia"/>
              </a:rPr>
              <a:t>generation </a:t>
            </a:r>
            <a:r>
              <a:rPr sz="2600" spc="-5" dirty="0">
                <a:latin typeface="Constantia"/>
                <a:cs typeface="Constantia"/>
              </a:rPr>
              <a:t>is divided </a:t>
            </a:r>
            <a:r>
              <a:rPr sz="2600" spc="-15" dirty="0">
                <a:latin typeface="Constantia"/>
                <a:cs typeface="Constantia"/>
              </a:rPr>
              <a:t>into </a:t>
            </a:r>
            <a:r>
              <a:rPr sz="2600" dirty="0">
                <a:latin typeface="Constantia"/>
                <a:cs typeface="Constantia"/>
              </a:rPr>
              <a:t>multiple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egi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ollec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ba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clean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  m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vi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</a:t>
            </a:r>
            <a:r>
              <a:rPr sz="2600" spc="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other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approach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ensures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region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compacted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automatically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less </a:t>
            </a:r>
            <a:r>
              <a:rPr sz="2600" spc="-15" dirty="0">
                <a:latin typeface="Constantia"/>
                <a:cs typeface="Constantia"/>
              </a:rPr>
              <a:t>chance </a:t>
            </a:r>
            <a:r>
              <a:rPr sz="2600" dirty="0">
                <a:latin typeface="Constantia"/>
                <a:cs typeface="Constantia"/>
              </a:rPr>
              <a:t>of memory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fragmentation.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G1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enabled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flag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-XX:+UseG1GC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63690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Choosing</a:t>
            </a:r>
            <a:r>
              <a:rPr sz="5000" spc="-40" dirty="0"/>
              <a:t> </a:t>
            </a:r>
            <a:r>
              <a:rPr sz="5000" dirty="0"/>
              <a:t>a</a:t>
            </a:r>
            <a:r>
              <a:rPr sz="5000" spc="-5" dirty="0"/>
              <a:t> </a:t>
            </a:r>
            <a:r>
              <a:rPr sz="5000" dirty="0"/>
              <a:t>GC</a:t>
            </a:r>
            <a:r>
              <a:rPr sz="5000" spc="-5" dirty="0"/>
              <a:t> </a:t>
            </a:r>
            <a:r>
              <a:rPr sz="5000" spc="-10" dirty="0"/>
              <a:t>algorithm</a:t>
            </a:r>
            <a:endParaRPr sz="5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43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35" dirty="0"/>
              <a:t> </a:t>
            </a:r>
            <a:r>
              <a:rPr sz="5000" spc="-20" dirty="0"/>
              <a:t>to</a:t>
            </a:r>
            <a:r>
              <a:rPr sz="5000" spc="-25" dirty="0"/>
              <a:t> </a:t>
            </a:r>
            <a:r>
              <a:rPr sz="5000" spc="-40" dirty="0"/>
              <a:t>make</a:t>
            </a:r>
            <a:r>
              <a:rPr sz="5000" spc="-10" dirty="0"/>
              <a:t> </a:t>
            </a:r>
            <a:r>
              <a:rPr sz="5000" dirty="0"/>
              <a:t>the</a:t>
            </a:r>
            <a:r>
              <a:rPr sz="5000" spc="-55" dirty="0"/>
              <a:t> </a:t>
            </a:r>
            <a:r>
              <a:rPr sz="5000" dirty="0"/>
              <a:t>choice?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34959" cy="3367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66469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choice </a:t>
            </a:r>
            <a:r>
              <a:rPr sz="2600" dirty="0">
                <a:latin typeface="Constantia"/>
                <a:cs typeface="Constantia"/>
              </a:rPr>
              <a:t>of a GC </a:t>
            </a:r>
            <a:r>
              <a:rPr sz="2600" spc="-10" dirty="0">
                <a:latin typeface="Constantia"/>
                <a:cs typeface="Constantia"/>
              </a:rPr>
              <a:t>algorithm </a:t>
            </a:r>
            <a:r>
              <a:rPr sz="2600" spc="-5" dirty="0">
                <a:latin typeface="Constantia"/>
                <a:cs typeface="Constantia"/>
              </a:rPr>
              <a:t>depends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goals.</a:t>
            </a:r>
            <a:endParaRPr sz="2600">
              <a:latin typeface="Constantia"/>
              <a:cs typeface="Constantia"/>
            </a:endParaRPr>
          </a:p>
          <a:p>
            <a:pPr marL="286385" marR="48387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ollec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eful</a:t>
            </a:r>
            <a:r>
              <a:rPr sz="2600" spc="-25" dirty="0">
                <a:latin typeface="Constantia"/>
                <a:cs typeface="Constantia"/>
              </a:rPr>
              <a:t> 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  </a:t>
            </a:r>
            <a:r>
              <a:rPr sz="2600" spc="-15" dirty="0">
                <a:latin typeface="Constantia"/>
                <a:cs typeface="Constantia"/>
              </a:rPr>
              <a:t>takes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memory,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generally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less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100</a:t>
            </a:r>
            <a:r>
              <a:rPr sz="2600" spc="-5" dirty="0">
                <a:latin typeface="Constantia"/>
                <a:cs typeface="Constantia"/>
              </a:rPr>
              <a:t> MB</a:t>
            </a:r>
            <a:endParaRPr sz="2600">
              <a:latin typeface="Constantia"/>
              <a:cs typeface="Constantia"/>
            </a:endParaRPr>
          </a:p>
          <a:p>
            <a:pPr marL="652780" marR="11176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These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scenarios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better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handled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without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concurrent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collectors.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Most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though,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3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hput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cur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olle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1374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GC</a:t>
            </a:r>
            <a:r>
              <a:rPr sz="5000" spc="-30" dirty="0"/>
              <a:t> </a:t>
            </a:r>
            <a:r>
              <a:rPr sz="5000" spc="-10" dirty="0"/>
              <a:t>Algorithm</a:t>
            </a:r>
            <a:r>
              <a:rPr sz="5000" spc="-35" dirty="0"/>
              <a:t> </a:t>
            </a:r>
            <a:r>
              <a:rPr sz="5000" spc="-40" dirty="0"/>
              <a:t>for</a:t>
            </a:r>
            <a:r>
              <a:rPr sz="5000" spc="-10" dirty="0"/>
              <a:t> </a:t>
            </a:r>
            <a:r>
              <a:rPr sz="5000" spc="-25" dirty="0"/>
              <a:t>batch</a:t>
            </a:r>
            <a:r>
              <a:rPr sz="5000" spc="-20" dirty="0"/>
              <a:t> </a:t>
            </a:r>
            <a:r>
              <a:rPr sz="5000" spc="-10" dirty="0"/>
              <a:t>jobs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783082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595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batch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jobs,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introduced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collectors,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595"/>
              </a:lnSpc>
            </a:pPr>
            <a:r>
              <a:rPr sz="2400" spc="-10" dirty="0">
                <a:latin typeface="Constantia"/>
                <a:cs typeface="Constantia"/>
              </a:rPr>
              <a:t>particularly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concern.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extra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available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concurrent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performance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boost.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298060"/>
            <a:ext cx="8046720" cy="19278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324485" indent="-274320">
              <a:lnSpc>
                <a:spcPts val="2300"/>
              </a:lnSpc>
              <a:spcBef>
                <a:spcPts val="6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table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introduced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CMS </a:t>
            </a:r>
            <a:r>
              <a:rPr sz="2400" spc="-15" dirty="0">
                <a:latin typeface="Constantia"/>
                <a:cs typeface="Constantia"/>
              </a:rPr>
              <a:t>takes </a:t>
            </a:r>
            <a:r>
              <a:rPr sz="2400" spc="-5" dirty="0">
                <a:latin typeface="Constantia"/>
                <a:cs typeface="Constantia"/>
              </a:rPr>
              <a:t>up extra </a:t>
            </a:r>
            <a:r>
              <a:rPr sz="2400" spc="-15" dirty="0">
                <a:latin typeface="Constantia"/>
                <a:cs typeface="Constantia"/>
              </a:rPr>
              <a:t>CPU </a:t>
            </a:r>
            <a:r>
              <a:rPr sz="2400" spc="-5" dirty="0">
                <a:latin typeface="Constantia"/>
                <a:cs typeface="Constantia"/>
              </a:rPr>
              <a:t>time </a:t>
            </a:r>
            <a:r>
              <a:rPr sz="2400" spc="-10" dirty="0">
                <a:latin typeface="Constantia"/>
                <a:cs typeface="Constantia"/>
              </a:rPr>
              <a:t>when there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dirty="0">
                <a:latin typeface="Constantia"/>
                <a:cs typeface="Constantia"/>
              </a:rPr>
              <a:t>4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CPUs,</a:t>
            </a:r>
            <a:r>
              <a:rPr sz="2400" spc="-5" dirty="0">
                <a:latin typeface="Constantia"/>
                <a:cs typeface="Constantia"/>
              </a:rPr>
              <a:t> but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job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finishes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faster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6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While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case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CPU,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 thread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tends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interfere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application </a:t>
            </a:r>
            <a:r>
              <a:rPr sz="2400" spc="-10" dirty="0">
                <a:latin typeface="Constantia"/>
                <a:cs typeface="Constantia"/>
              </a:rPr>
              <a:t>thread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spc="-10" dirty="0">
                <a:latin typeface="Constantia"/>
                <a:cs typeface="Constantia"/>
              </a:rPr>
              <a:t>increased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contention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processing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slower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1304" y="3194304"/>
            <a:ext cx="4696968" cy="1165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020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45" dirty="0"/>
              <a:t> </a:t>
            </a:r>
            <a:r>
              <a:rPr sz="5000" spc="-5" dirty="0"/>
              <a:t>Runtime</a:t>
            </a:r>
            <a:r>
              <a:rPr sz="5000" spc="-45" dirty="0"/>
              <a:t> </a:t>
            </a:r>
            <a:r>
              <a:rPr sz="5000" spc="-25" dirty="0"/>
              <a:t>Data </a:t>
            </a:r>
            <a:r>
              <a:rPr sz="5000" spc="-20" dirty="0"/>
              <a:t>Area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572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runtime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295053"/>
            <a:ext cx="506603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10" dirty="0">
                <a:latin typeface="Constantia"/>
                <a:cs typeface="Constantia"/>
              </a:rPr>
              <a:t>Data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individual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10" dirty="0">
                <a:latin typeface="Constantia"/>
                <a:cs typeface="Constantia"/>
              </a:rPr>
              <a:t>Data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shared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across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GC</a:t>
            </a:r>
            <a:r>
              <a:rPr spc="-20" dirty="0"/>
              <a:t> </a:t>
            </a:r>
            <a:r>
              <a:rPr spc="-10" dirty="0"/>
              <a:t>Algorithm </a:t>
            </a:r>
            <a:r>
              <a:rPr spc="-40" dirty="0"/>
              <a:t>for</a:t>
            </a:r>
            <a:r>
              <a:rPr spc="-5" dirty="0"/>
              <a:t> </a:t>
            </a:r>
            <a:r>
              <a:rPr spc="-20" dirty="0"/>
              <a:t>greater </a:t>
            </a:r>
            <a:r>
              <a:rPr spc="-1005" dirty="0"/>
              <a:t> </a:t>
            </a:r>
            <a:r>
              <a:rPr spc="-10" dirty="0"/>
              <a:t>throughput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8637"/>
            <a:ext cx="75565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basic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tradeoffs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here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batch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job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ef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</a:t>
            </a:r>
            <a:r>
              <a:rPr sz="2400" dirty="0">
                <a:latin typeface="Constantia"/>
                <a:cs typeface="Constantia"/>
              </a:rPr>
              <a:t>u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dif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ent.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070984"/>
            <a:ext cx="7811134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client,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leaves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free,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CMS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collector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better.</a:t>
            </a:r>
            <a:endParaRPr sz="2400">
              <a:latin typeface="Constantia"/>
              <a:cs typeface="Constantia"/>
            </a:endParaRPr>
          </a:p>
          <a:p>
            <a:pPr marL="286385" marR="55244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But </a:t>
            </a:r>
            <a:r>
              <a:rPr sz="2400" spc="-10" dirty="0">
                <a:latin typeface="Constantia"/>
                <a:cs typeface="Constantia"/>
              </a:rPr>
              <a:t>when there </a:t>
            </a:r>
            <a:r>
              <a:rPr sz="2400" spc="-15" dirty="0">
                <a:latin typeface="Constantia"/>
                <a:cs typeface="Constantia"/>
              </a:rPr>
              <a:t>are more </a:t>
            </a:r>
            <a:r>
              <a:rPr sz="2400" spc="-5" dirty="0">
                <a:latin typeface="Constantia"/>
                <a:cs typeface="Constantia"/>
              </a:rPr>
              <a:t>clients and </a:t>
            </a:r>
            <a:r>
              <a:rPr sz="2400" spc="-10" dirty="0">
                <a:latin typeface="Constantia"/>
                <a:cs typeface="Constantia"/>
              </a:rPr>
              <a:t>consequently </a:t>
            </a:r>
            <a:r>
              <a:rPr sz="2400" dirty="0">
                <a:latin typeface="Constantia"/>
                <a:cs typeface="Constantia"/>
              </a:rPr>
              <a:t>lesser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 </a:t>
            </a:r>
            <a:r>
              <a:rPr sz="2400" spc="-10" dirty="0">
                <a:latin typeface="Constantia"/>
                <a:cs typeface="Constantia"/>
              </a:rPr>
              <a:t>available, </a:t>
            </a:r>
            <a:r>
              <a:rPr sz="2400" spc="-5" dirty="0">
                <a:latin typeface="Constantia"/>
                <a:cs typeface="Constantia"/>
              </a:rPr>
              <a:t>then the </a:t>
            </a:r>
            <a:r>
              <a:rPr sz="2400" dirty="0">
                <a:latin typeface="Constantia"/>
                <a:cs typeface="Constantia"/>
              </a:rPr>
              <a:t>fact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-10" dirty="0">
                <a:latin typeface="Constantia"/>
                <a:cs typeface="Constantia"/>
              </a:rPr>
              <a:t>background threads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contend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throughput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lesser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07107" y="2852927"/>
            <a:ext cx="4724400" cy="108051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070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Between</a:t>
            </a:r>
            <a:r>
              <a:rPr sz="5000" spc="-25" dirty="0"/>
              <a:t> </a:t>
            </a:r>
            <a:r>
              <a:rPr sz="5000" dirty="0"/>
              <a:t>CMS</a:t>
            </a:r>
            <a:r>
              <a:rPr sz="5000" spc="-25" dirty="0"/>
              <a:t> </a:t>
            </a:r>
            <a:r>
              <a:rPr sz="5000" dirty="0"/>
              <a:t>and</a:t>
            </a:r>
            <a:r>
              <a:rPr sz="5000" spc="-45" dirty="0"/>
              <a:t> </a:t>
            </a:r>
            <a:r>
              <a:rPr sz="5000" dirty="0"/>
              <a:t>G1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36534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general </a:t>
            </a:r>
            <a:r>
              <a:rPr sz="2600" spc="-5" dirty="0">
                <a:latin typeface="Constantia"/>
                <a:cs typeface="Constantia"/>
              </a:rPr>
              <a:t>rule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thumb, </a:t>
            </a:r>
            <a:r>
              <a:rPr sz="2600" spc="-5" dirty="0">
                <a:latin typeface="Constantia"/>
                <a:cs typeface="Constantia"/>
              </a:rPr>
              <a:t>the CMS performs </a:t>
            </a:r>
            <a:r>
              <a:rPr sz="2600" spc="-15" dirty="0">
                <a:latin typeface="Constantia"/>
                <a:cs typeface="Constantia"/>
              </a:rPr>
              <a:t>better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footprint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smaller.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Less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4GB</a:t>
            </a:r>
            <a:endParaRPr sz="2600">
              <a:latin typeface="Constantia"/>
              <a:cs typeface="Constantia"/>
            </a:endParaRPr>
          </a:p>
          <a:p>
            <a:pPr marL="286385" marR="33655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G1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greater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4GB.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3180969"/>
            <a:ext cx="4080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Basic</a:t>
            </a:r>
            <a:r>
              <a:rPr sz="5000" spc="-40" dirty="0"/>
              <a:t> </a:t>
            </a:r>
            <a:r>
              <a:rPr sz="5000" dirty="0"/>
              <a:t>GC</a:t>
            </a:r>
            <a:r>
              <a:rPr sz="5000" spc="-60" dirty="0"/>
              <a:t> </a:t>
            </a:r>
            <a:r>
              <a:rPr sz="5000" spc="-55" dirty="0"/>
              <a:t>Tuning</a:t>
            </a:r>
            <a:endParaRPr sz="5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924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Sizing</a:t>
            </a:r>
            <a:r>
              <a:rPr sz="5000" spc="-65" dirty="0"/>
              <a:t> </a:t>
            </a:r>
            <a:r>
              <a:rPr sz="5000" dirty="0"/>
              <a:t>the</a:t>
            </a:r>
            <a:r>
              <a:rPr sz="5000" spc="-35" dirty="0"/>
              <a:t> </a:t>
            </a:r>
            <a:r>
              <a:rPr sz="5000" spc="-5" dirty="0"/>
              <a:t>heap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8042909" cy="33185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tuning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ri</a:t>
            </a:r>
            <a:r>
              <a:rPr sz="2600" spc="-3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ht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balan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652780" marR="203835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small,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much time </a:t>
            </a:r>
            <a:r>
              <a:rPr sz="2400" dirty="0">
                <a:latin typeface="Constantia"/>
                <a:cs typeface="Constantia"/>
              </a:rPr>
              <a:t>performing GC </a:t>
            </a:r>
            <a:r>
              <a:rPr sz="2400" spc="-5" dirty="0">
                <a:latin typeface="Constantia"/>
                <a:cs typeface="Constantia"/>
              </a:rPr>
              <a:t>and not enough time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performing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logic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On the </a:t>
            </a:r>
            <a:r>
              <a:rPr sz="2400" dirty="0">
                <a:latin typeface="Constantia"/>
                <a:cs typeface="Constantia"/>
              </a:rPr>
              <a:t>other </a:t>
            </a:r>
            <a:r>
              <a:rPr sz="2400" spc="-5" dirty="0">
                <a:latin typeface="Constantia"/>
                <a:cs typeface="Constantia"/>
              </a:rPr>
              <a:t>hand, if the size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heap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15" dirty="0">
                <a:latin typeface="Constantia"/>
                <a:cs typeface="Constantia"/>
              </a:rPr>
              <a:t>too </a:t>
            </a:r>
            <a:r>
              <a:rPr sz="2400" spc="-20" dirty="0">
                <a:latin typeface="Constantia"/>
                <a:cs typeface="Constantia"/>
              </a:rPr>
              <a:t>large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" dirty="0">
                <a:latin typeface="Constantia"/>
                <a:cs typeface="Constantia"/>
              </a:rPr>
              <a:t> 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less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frequent,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pause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313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Why</a:t>
            </a:r>
            <a:r>
              <a:rPr sz="5000" spc="-20" dirty="0"/>
              <a:t> </a:t>
            </a:r>
            <a:r>
              <a:rPr sz="5000" spc="-5" dirty="0"/>
              <a:t>not</a:t>
            </a:r>
            <a:r>
              <a:rPr sz="5000" spc="-10" dirty="0"/>
              <a:t> </a:t>
            </a:r>
            <a:r>
              <a:rPr sz="5000" spc="-40" dirty="0"/>
              <a:t>make</a:t>
            </a:r>
            <a:r>
              <a:rPr sz="5000" dirty="0"/>
              <a:t> it</a:t>
            </a:r>
            <a:r>
              <a:rPr sz="5000" spc="-25" dirty="0"/>
              <a:t> </a:t>
            </a:r>
            <a:r>
              <a:rPr sz="5000" spc="-15" dirty="0"/>
              <a:t>very</a:t>
            </a:r>
            <a:r>
              <a:rPr sz="5000" dirty="0"/>
              <a:t> </a:t>
            </a:r>
            <a:r>
              <a:rPr sz="5000" spc="-20" dirty="0"/>
              <a:t>large?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2061"/>
            <a:ext cx="8056880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Apart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fact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really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740"/>
              </a:lnSpc>
            </a:pP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issue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virtualization</a:t>
            </a:r>
            <a:endParaRPr sz="2400">
              <a:latin typeface="Constantia"/>
              <a:cs typeface="Constantia"/>
            </a:endParaRPr>
          </a:p>
          <a:p>
            <a:pPr marL="286385" marR="3937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memo</a:t>
            </a:r>
            <a:r>
              <a:rPr sz="2400" spc="35" dirty="0">
                <a:latin typeface="Constantia"/>
                <a:cs typeface="Constantia"/>
              </a:rPr>
              <a:t>r</a:t>
            </a:r>
            <a:r>
              <a:rPr sz="2400" spc="-22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 m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  some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virtual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9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This is </a:t>
            </a:r>
            <a:r>
              <a:rPr sz="2400" dirty="0">
                <a:latin typeface="Constantia"/>
                <a:cs typeface="Constantia"/>
              </a:rPr>
              <a:t>ok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memories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multiple application </a:t>
            </a:r>
            <a:r>
              <a:rPr sz="2400" spc="-10" dirty="0">
                <a:latin typeface="Constantia"/>
                <a:cs typeface="Constantia"/>
              </a:rPr>
              <a:t>since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5" dirty="0">
                <a:latin typeface="Constantia"/>
                <a:cs typeface="Constantia"/>
              </a:rPr>
              <a:t>can be multiple </a:t>
            </a:r>
            <a:r>
              <a:rPr sz="2400" spc="-10" dirty="0">
                <a:latin typeface="Constantia"/>
                <a:cs typeface="Constantia"/>
              </a:rPr>
              <a:t>threads </a:t>
            </a:r>
            <a:r>
              <a:rPr sz="2400" spc="-15" dirty="0">
                <a:latin typeface="Constantia"/>
                <a:cs typeface="Constantia"/>
              </a:rPr>
              <a:t>accessing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objects in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memory.</a:t>
            </a:r>
            <a:endParaRPr sz="2400">
              <a:latin typeface="Constantia"/>
              <a:cs typeface="Constantia"/>
            </a:endParaRPr>
          </a:p>
          <a:p>
            <a:pPr marL="286385" marR="671195" indent="-274320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most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important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sizing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specify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available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physical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memory.</a:t>
            </a:r>
            <a:endParaRPr sz="2400">
              <a:latin typeface="Constantia"/>
              <a:cs typeface="Constantia"/>
            </a:endParaRPr>
          </a:p>
          <a:p>
            <a:pPr marL="652780" marR="26670" lvl="1" indent="-247650">
              <a:lnSpc>
                <a:spcPts val="238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multiple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JVMs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machine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applies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sum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their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heap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sizes.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781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Controlling</a:t>
            </a:r>
            <a:r>
              <a:rPr sz="5000" spc="-60" dirty="0"/>
              <a:t> </a:t>
            </a:r>
            <a:r>
              <a:rPr sz="5000" spc="-5" dirty="0"/>
              <a:t>Heap</a:t>
            </a:r>
            <a:r>
              <a:rPr sz="5000" spc="-45" dirty="0"/>
              <a:t> </a:t>
            </a:r>
            <a:r>
              <a:rPr sz="5000" spc="-30" dirty="0"/>
              <a:t>Size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7436"/>
            <a:ext cx="7654290" cy="22529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controlled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parameters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Minimum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(-XmsN)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Maximum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(-XmxN)</a:t>
            </a:r>
            <a:endParaRPr sz="2400">
              <a:latin typeface="Constantia"/>
              <a:cs typeface="Constantia"/>
            </a:endParaRPr>
          </a:p>
          <a:p>
            <a:pPr marL="286385" marR="367665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default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depends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amount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329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Why</a:t>
            </a:r>
            <a:r>
              <a:rPr sz="5000" spc="-35" dirty="0"/>
              <a:t> </a:t>
            </a:r>
            <a:r>
              <a:rPr sz="5000" dirty="0"/>
              <a:t>the</a:t>
            </a:r>
            <a:r>
              <a:rPr sz="5000" spc="-15" dirty="0"/>
              <a:t> </a:t>
            </a:r>
            <a:r>
              <a:rPr sz="5000" spc="-20" dirty="0"/>
              <a:t>two </a:t>
            </a:r>
            <a:r>
              <a:rPr sz="5000" spc="-30" dirty="0"/>
              <a:t>parameters?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75144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9845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Having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initial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allows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beh</a:t>
            </a:r>
            <a:r>
              <a:rPr sz="2600" spc="-6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viour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kload</a:t>
            </a:r>
            <a:endParaRPr sz="2600">
              <a:latin typeface="Constantia"/>
              <a:cs typeface="Constantia"/>
            </a:endParaRPr>
          </a:p>
          <a:p>
            <a:pPr marL="286385" marR="12827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increase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heap </a:t>
            </a:r>
            <a:r>
              <a:rPr sz="2600" spc="-5" dirty="0">
                <a:latin typeface="Constantia"/>
                <a:cs typeface="Constantia"/>
              </a:rPr>
              <a:t>until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5" dirty="0">
                <a:latin typeface="Constantia"/>
                <a:cs typeface="Constantia"/>
              </a:rPr>
              <a:t>does the </a:t>
            </a:r>
            <a:r>
              <a:rPr sz="2600" spc="-10" dirty="0">
                <a:latin typeface="Constantia"/>
                <a:cs typeface="Constantia"/>
              </a:rPr>
              <a:t>"correct"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amount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until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hit.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configured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providing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adequate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 </a:t>
            </a:r>
            <a:r>
              <a:rPr sz="2600" spc="-5" dirty="0">
                <a:latin typeface="Constantia"/>
                <a:cs typeface="Constantia"/>
              </a:rPr>
              <a:t>then 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can be adjusted using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parameters.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154" y="857414"/>
            <a:ext cx="81146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58840" algn="l"/>
              </a:tabLst>
            </a:pPr>
            <a:r>
              <a:rPr sz="3200" spc="-5" dirty="0"/>
              <a:t>How</a:t>
            </a:r>
            <a:r>
              <a:rPr sz="3200" spc="-30" dirty="0"/>
              <a:t> </a:t>
            </a:r>
            <a:r>
              <a:rPr sz="3200" dirty="0"/>
              <a:t>much</a:t>
            </a:r>
            <a:r>
              <a:rPr sz="3200" spc="-10" dirty="0"/>
              <a:t> </a:t>
            </a:r>
            <a:r>
              <a:rPr sz="3200" spc="-5" dirty="0"/>
              <a:t>should</a:t>
            </a:r>
            <a:r>
              <a:rPr sz="3200" spc="5" dirty="0"/>
              <a:t> </a:t>
            </a:r>
            <a:r>
              <a:rPr sz="3200" spc="-20" dirty="0"/>
              <a:t>we</a:t>
            </a:r>
            <a:r>
              <a:rPr sz="3200" spc="-10" dirty="0"/>
              <a:t> </a:t>
            </a:r>
            <a:r>
              <a:rPr sz="3200" spc="-10" dirty="0" smtClean="0"/>
              <a:t>set</a:t>
            </a:r>
            <a:r>
              <a:rPr lang="en-IN" sz="3200" spc="-10" dirty="0" smtClean="0"/>
              <a:t> </a:t>
            </a:r>
            <a:r>
              <a:rPr sz="3200" dirty="0" smtClean="0"/>
              <a:t>the</a:t>
            </a:r>
            <a:r>
              <a:rPr sz="3200" spc="-114" dirty="0" smtClean="0"/>
              <a:t> </a:t>
            </a:r>
            <a:r>
              <a:rPr sz="3200" spc="-15" dirty="0"/>
              <a:t>value </a:t>
            </a:r>
            <a:r>
              <a:rPr sz="3200" spc="-1000" dirty="0"/>
              <a:t> </a:t>
            </a:r>
            <a:r>
              <a:rPr sz="3200" spc="-20" dirty="0"/>
              <a:t>to?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87030" cy="3434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2166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good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thumb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30%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utilization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</a:p>
          <a:p>
            <a:pPr marL="286385" marR="273685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achieved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setting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reach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steady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</a:t>
            </a:r>
            <a:endParaRPr sz="2600" dirty="0">
              <a:latin typeface="Constantia"/>
              <a:cs typeface="Constantia"/>
            </a:endParaRPr>
          </a:p>
          <a:p>
            <a:pPr marL="286385" marR="13589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connecting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profiler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tool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GC.</a:t>
            </a: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Observe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memory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consumed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ermi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794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Sizing</a:t>
            </a:r>
            <a:r>
              <a:rPr sz="5000" spc="-60" dirty="0"/>
              <a:t> </a:t>
            </a:r>
            <a:r>
              <a:rPr sz="5000" dirty="0"/>
              <a:t>the</a:t>
            </a:r>
            <a:r>
              <a:rPr sz="5000" spc="-25" dirty="0"/>
              <a:t> </a:t>
            </a:r>
            <a:r>
              <a:rPr sz="5000" spc="-20" dirty="0"/>
              <a:t>generations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22259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9050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Once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determined,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be determined </a:t>
            </a:r>
            <a:r>
              <a:rPr sz="2600" spc="-20" dirty="0">
                <a:latin typeface="Constantia"/>
                <a:cs typeface="Constantia"/>
              </a:rPr>
              <a:t>how </a:t>
            </a:r>
            <a:r>
              <a:rPr sz="2600" dirty="0">
                <a:latin typeface="Constantia"/>
                <a:cs typeface="Constantia"/>
              </a:rPr>
              <a:t>much of </a:t>
            </a:r>
            <a:r>
              <a:rPr sz="2600" spc="-5" dirty="0">
                <a:latin typeface="Constantia"/>
                <a:cs typeface="Constantia"/>
              </a:rPr>
              <a:t>it </a:t>
            </a:r>
            <a:r>
              <a:rPr sz="2600" dirty="0">
                <a:latin typeface="Constantia"/>
                <a:cs typeface="Constantia"/>
              </a:rPr>
              <a:t>has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10" dirty="0">
                <a:latin typeface="Constantia"/>
                <a:cs typeface="Constantia"/>
              </a:rPr>
              <a:t>provided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young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young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fill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slowly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less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frequently</a:t>
            </a:r>
            <a:endParaRPr sz="2600" dirty="0">
              <a:latin typeface="Constantia"/>
              <a:cs typeface="Constantia"/>
            </a:endParaRPr>
          </a:p>
          <a:p>
            <a:pPr marL="286385" marR="442595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other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hand,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smalle</a:t>
            </a:r>
            <a:r>
              <a:rPr sz="2600" spc="-20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il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GC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  that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often</a:t>
            </a:r>
            <a:endParaRPr sz="2600" dirty="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Striking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balance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key.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61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40" dirty="0"/>
              <a:t> </a:t>
            </a:r>
            <a:r>
              <a:rPr sz="5000" spc="-20" dirty="0"/>
              <a:t>to</a:t>
            </a:r>
            <a:r>
              <a:rPr sz="5000" spc="-30" dirty="0"/>
              <a:t> </a:t>
            </a:r>
            <a:r>
              <a:rPr sz="5000" spc="-20" dirty="0"/>
              <a:t>configure?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8157"/>
            <a:ext cx="8079105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51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Different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GC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algorithms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try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strike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balance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different</a:t>
            </a:r>
            <a:endParaRPr sz="2200" dirty="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sz="2200" spc="-35" dirty="0">
                <a:latin typeface="Constantia"/>
                <a:cs typeface="Constantia"/>
              </a:rPr>
              <a:t>ways.</a:t>
            </a:r>
            <a:r>
              <a:rPr sz="2200" spc="-10" dirty="0">
                <a:latin typeface="Constantia"/>
                <a:cs typeface="Constantia"/>
              </a:rPr>
              <a:t> All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them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same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30" dirty="0">
                <a:latin typeface="Constantia"/>
                <a:cs typeface="Constantia"/>
              </a:rPr>
              <a:t>flags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achieve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this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10" dirty="0">
                <a:latin typeface="Constantia"/>
                <a:cs typeface="Constantia"/>
              </a:rPr>
              <a:t>-XX:NewRatio=N.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Default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2</a:t>
            </a: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latin typeface="Constantia"/>
                <a:cs typeface="Constantia"/>
              </a:rPr>
              <a:t>Sets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ration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new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-XX:NewSize=N</a:t>
            </a:r>
            <a:endParaRPr sz="2000" dirty="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latin typeface="Constantia"/>
                <a:cs typeface="Constantia"/>
              </a:rPr>
              <a:t>Sets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-XX:MaxNewSize=N</a:t>
            </a:r>
            <a:endParaRPr sz="2000" dirty="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259"/>
              </a:spcBef>
            </a:pPr>
            <a:r>
              <a:rPr sz="2400" dirty="0">
                <a:latin typeface="Constantia"/>
                <a:cs typeface="Constantia"/>
              </a:rPr>
              <a:t>Sets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maximum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-XmnN</a:t>
            </a:r>
            <a:endParaRPr sz="2000" dirty="0">
              <a:latin typeface="Constantia"/>
              <a:cs typeface="Constantia"/>
            </a:endParaRPr>
          </a:p>
          <a:p>
            <a:pPr marL="927100" marR="5080">
              <a:lnSpc>
                <a:spcPts val="2590"/>
              </a:lnSpc>
              <a:spcBef>
                <a:spcPts val="590"/>
              </a:spcBef>
            </a:pPr>
            <a:r>
              <a:rPr sz="2400" dirty="0">
                <a:latin typeface="Constantia"/>
                <a:cs typeface="Constantia"/>
              </a:rPr>
              <a:t>Shor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oth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news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maxsi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  same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amount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020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45" dirty="0"/>
              <a:t> </a:t>
            </a:r>
            <a:r>
              <a:rPr sz="5000" spc="-5" dirty="0"/>
              <a:t>Runtime</a:t>
            </a:r>
            <a:r>
              <a:rPr sz="5000" spc="-45" dirty="0"/>
              <a:t> </a:t>
            </a:r>
            <a:r>
              <a:rPr sz="5000" spc="-25" dirty="0"/>
              <a:t>Data </a:t>
            </a:r>
            <a:r>
              <a:rPr sz="5000" spc="-20" dirty="0"/>
              <a:t>Area</a:t>
            </a:r>
            <a:endParaRPr sz="5000"/>
          </a:p>
        </p:txBody>
      </p:sp>
      <p:grpSp>
        <p:nvGrpSpPr>
          <p:cNvPr id="11" name="object 11"/>
          <p:cNvGrpSpPr/>
          <p:nvPr/>
        </p:nvGrpSpPr>
        <p:grpSpPr>
          <a:xfrm>
            <a:off x="1219200" y="2286000"/>
            <a:ext cx="6576059" cy="3808729"/>
            <a:chOff x="2196083" y="1772411"/>
            <a:chExt cx="6576059" cy="3808729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3807" y="2852927"/>
              <a:ext cx="2688336" cy="20162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6083" y="1772411"/>
              <a:ext cx="5256276" cy="380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6868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9456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35" dirty="0"/>
              <a:t> </a:t>
            </a:r>
            <a:r>
              <a:rPr sz="5000" spc="-25" dirty="0"/>
              <a:t>are</a:t>
            </a:r>
            <a:r>
              <a:rPr sz="5000" spc="-10" dirty="0"/>
              <a:t> </a:t>
            </a:r>
            <a:r>
              <a:rPr sz="5000" spc="-30" dirty="0"/>
              <a:t>parameters</a:t>
            </a:r>
            <a:r>
              <a:rPr sz="5000" spc="-55" dirty="0"/>
              <a:t> </a:t>
            </a:r>
            <a:r>
              <a:rPr sz="5000" spc="-5" dirty="0"/>
              <a:t>used?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75091"/>
            <a:ext cx="8040370" cy="40874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NewRatio.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formula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00" b="1" i="1" spc="-10" dirty="0">
                <a:latin typeface="Constantia"/>
                <a:cs typeface="Constantia"/>
              </a:rPr>
              <a:t>Initial</a:t>
            </a:r>
            <a:r>
              <a:rPr sz="2200" b="1" i="1" spc="-45" dirty="0">
                <a:latin typeface="Constantia"/>
                <a:cs typeface="Constantia"/>
              </a:rPr>
              <a:t> Young</a:t>
            </a:r>
            <a:r>
              <a:rPr sz="2200" b="1" i="1" spc="10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Gen</a:t>
            </a:r>
            <a:r>
              <a:rPr sz="2200" b="1" i="1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Size</a:t>
            </a:r>
            <a:r>
              <a:rPr sz="2200" b="1" i="1" spc="-5" dirty="0">
                <a:latin typeface="Constantia"/>
                <a:cs typeface="Constantia"/>
              </a:rPr>
              <a:t> =</a:t>
            </a:r>
            <a:r>
              <a:rPr sz="2200" b="1" i="1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Initial</a:t>
            </a:r>
            <a:r>
              <a:rPr sz="2200" b="1" i="1" dirty="0">
                <a:latin typeface="Constantia"/>
                <a:cs typeface="Constantia"/>
              </a:rPr>
              <a:t> </a:t>
            </a:r>
            <a:r>
              <a:rPr sz="2200" b="1" i="1" spc="-20" dirty="0">
                <a:latin typeface="Constantia"/>
                <a:cs typeface="Constantia"/>
              </a:rPr>
              <a:t>Heap</a:t>
            </a:r>
            <a:r>
              <a:rPr sz="2200" b="1" i="1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Size</a:t>
            </a:r>
            <a:r>
              <a:rPr sz="2200" b="1" i="1" spc="-5" dirty="0">
                <a:latin typeface="Constantia"/>
                <a:cs typeface="Constantia"/>
              </a:rPr>
              <a:t> /</a:t>
            </a:r>
            <a:r>
              <a:rPr sz="2200" b="1" i="1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(1+NewRatio)</a:t>
            </a:r>
            <a:endParaRPr sz="2200" dirty="0">
              <a:latin typeface="Constantia"/>
              <a:cs typeface="Constantia"/>
            </a:endParaRPr>
          </a:p>
          <a:p>
            <a:pPr marL="286385" marR="711835" indent="-274320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NewSize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precedence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calculated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formula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expands,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expand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well,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until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reaches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max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new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size.</a:t>
            </a:r>
            <a:endParaRPr sz="2400" dirty="0">
              <a:latin typeface="Constantia"/>
              <a:cs typeface="Constantia"/>
            </a:endParaRPr>
          </a:p>
          <a:p>
            <a:pPr marL="286385" marR="302895" indent="-27432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40" dirty="0">
                <a:latin typeface="Constantia"/>
                <a:cs typeface="Constantia"/>
              </a:rPr>
              <a:t>Tuning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minimum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maximum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difficult.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dynamically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focus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setting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NewRatio.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56064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Sizing</a:t>
            </a:r>
            <a:r>
              <a:rPr spc="-30" dirty="0"/>
              <a:t> </a:t>
            </a:r>
            <a:r>
              <a:rPr spc="-25" dirty="0"/>
              <a:t>Perm</a:t>
            </a:r>
            <a:r>
              <a:rPr spc="-20" dirty="0"/>
              <a:t> </a:t>
            </a:r>
            <a:r>
              <a:rPr dirty="0"/>
              <a:t>Gen</a:t>
            </a:r>
            <a:r>
              <a:rPr spc="-20" dirty="0"/>
              <a:t> </a:t>
            </a:r>
            <a:r>
              <a:rPr spc="-5" dirty="0"/>
              <a:t>Space</a:t>
            </a:r>
            <a:r>
              <a:rPr spc="-60" dirty="0"/>
              <a:t> </a:t>
            </a:r>
            <a:r>
              <a:rPr dirty="0"/>
              <a:t>/ </a:t>
            </a:r>
            <a:r>
              <a:rPr spc="-1005" dirty="0"/>
              <a:t> </a:t>
            </a:r>
            <a:r>
              <a:rPr spc="-10" dirty="0"/>
              <a:t>Metaspace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7887970" cy="42278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10795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5" dirty="0">
                <a:latin typeface="Constantia"/>
                <a:cs typeface="Constantia"/>
              </a:rPr>
              <a:t> loads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must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keep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track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certain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metadata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</a:t>
            </a:r>
            <a:endParaRPr sz="2600">
              <a:latin typeface="Constantia"/>
              <a:cs typeface="Constantia"/>
            </a:endParaRPr>
          </a:p>
          <a:p>
            <a:pPr marL="286385" marR="353695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held</a:t>
            </a:r>
            <a:r>
              <a:rPr sz="2600" spc="-5" dirty="0">
                <a:latin typeface="Constantia"/>
                <a:cs typeface="Constantia"/>
              </a:rPr>
              <a:t> 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separate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permgen </a:t>
            </a:r>
            <a:r>
              <a:rPr sz="2600" dirty="0">
                <a:latin typeface="Constantia"/>
                <a:cs typeface="Constantia"/>
              </a:rPr>
              <a:t>(or </a:t>
            </a:r>
            <a:r>
              <a:rPr sz="2600" spc="-5" dirty="0">
                <a:latin typeface="Constantia"/>
                <a:cs typeface="Constantia"/>
              </a:rPr>
              <a:t>permanent </a:t>
            </a:r>
            <a:r>
              <a:rPr sz="2600" spc="-15" dirty="0">
                <a:latin typeface="Constantia"/>
                <a:cs typeface="Constantia"/>
              </a:rPr>
              <a:t>generation)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35" dirty="0">
                <a:latin typeface="Constantia"/>
                <a:cs typeface="Constantia"/>
              </a:rPr>
              <a:t>Java </a:t>
            </a:r>
            <a:r>
              <a:rPr sz="2600" dirty="0">
                <a:latin typeface="Constantia"/>
                <a:cs typeface="Constantia"/>
              </a:rPr>
              <a:t>7 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Meta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8.</a:t>
            </a:r>
            <a:endParaRPr sz="2600">
              <a:latin typeface="Constantia"/>
              <a:cs typeface="Constantia"/>
            </a:endParaRPr>
          </a:p>
          <a:p>
            <a:pPr marL="286385" marR="140970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35" dirty="0">
                <a:latin typeface="Constantia"/>
                <a:cs typeface="Constantia"/>
              </a:rPr>
              <a:t>Java </a:t>
            </a:r>
            <a:r>
              <a:rPr sz="2600" dirty="0">
                <a:latin typeface="Constantia"/>
                <a:cs typeface="Constantia"/>
              </a:rPr>
              <a:t>7 perm </a:t>
            </a:r>
            <a:r>
              <a:rPr sz="2600" spc="-20" dirty="0">
                <a:latin typeface="Constantia"/>
                <a:cs typeface="Constantia"/>
              </a:rPr>
              <a:t>gen </a:t>
            </a:r>
            <a:r>
              <a:rPr sz="2600" spc="-10" dirty="0">
                <a:latin typeface="Constantia"/>
                <a:cs typeface="Constantia"/>
              </a:rPr>
              <a:t>contains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miscellaneous </a:t>
            </a:r>
            <a:r>
              <a:rPr sz="2600" dirty="0">
                <a:latin typeface="Constantia"/>
                <a:cs typeface="Constantia"/>
              </a:rPr>
              <a:t> objects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unrelated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data.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moved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regular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Either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don't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hold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actial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instance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neither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reflection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Method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object.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stored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regular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Heap.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61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</a:t>
            </a:r>
            <a:r>
              <a:rPr sz="5000" spc="-40" dirty="0"/>
              <a:t> </a:t>
            </a:r>
            <a:r>
              <a:rPr sz="5000" spc="-20" dirty="0"/>
              <a:t>to</a:t>
            </a:r>
            <a:r>
              <a:rPr sz="5000" spc="-30" dirty="0"/>
              <a:t> </a:t>
            </a:r>
            <a:r>
              <a:rPr sz="5000" spc="-20" dirty="0"/>
              <a:t>configure?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3105"/>
            <a:ext cx="7733030" cy="407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595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isn't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good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calculate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much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gen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ts val="2595"/>
              </a:lnSpc>
            </a:pPr>
            <a:r>
              <a:rPr sz="2400" spc="-10" dirty="0">
                <a:latin typeface="Constantia"/>
                <a:cs typeface="Constantia"/>
              </a:rPr>
              <a:t>space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oport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6385" marR="407034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Larger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application,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specified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35" dirty="0">
                <a:latin typeface="Constantia"/>
                <a:cs typeface="Constantia"/>
              </a:rPr>
              <a:t>flags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-XX:PermSize=N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-XX:MaxPermSize=N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-XX:MetaSpaceSize=N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ts val="2635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-XX:MaxMetaSpaceSize=N</a:t>
            </a:r>
            <a:endParaRPr sz="220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dynamically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increase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needed</a:t>
            </a:r>
            <a:r>
              <a:rPr sz="2400" spc="-20" dirty="0">
                <a:latin typeface="Constantia"/>
                <a:cs typeface="Constantia"/>
              </a:rPr>
              <a:t> 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maximum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781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Controlling</a:t>
            </a:r>
            <a:r>
              <a:rPr sz="5000" spc="-105" dirty="0"/>
              <a:t> </a:t>
            </a:r>
            <a:r>
              <a:rPr sz="5000" spc="-20" dirty="0"/>
              <a:t>Parallelism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8157"/>
            <a:ext cx="7730490" cy="334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51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All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GC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algorithms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except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Serial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collector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multiple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sz="2200" spc="-15" dirty="0">
                <a:latin typeface="Constantia"/>
                <a:cs typeface="Constantia"/>
              </a:rPr>
              <a:t>threads.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510"/>
              </a:lnSpc>
              <a:spcBef>
                <a:spcPts val="26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u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be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ese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ea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ed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b</a:t>
            </a:r>
            <a:r>
              <a:rPr sz="2200" spc="-5" dirty="0">
                <a:latin typeface="Constantia"/>
                <a:cs typeface="Constantia"/>
              </a:rPr>
              <a:t>y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-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sz="2200" b="1" spc="-15" dirty="0">
                <a:latin typeface="Constantia"/>
                <a:cs typeface="Constantia"/>
              </a:rPr>
              <a:t>XX:ParallelGCThreads=N</a:t>
            </a:r>
            <a:r>
              <a:rPr sz="2200" b="1" spc="70" dirty="0">
                <a:latin typeface="Constantia"/>
                <a:cs typeface="Constantia"/>
              </a:rPr>
              <a:t> </a:t>
            </a:r>
            <a:r>
              <a:rPr sz="2200" spc="20" dirty="0">
                <a:latin typeface="Constantia"/>
                <a:cs typeface="Constantia"/>
              </a:rPr>
              <a:t>flag.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510"/>
              </a:lnSpc>
              <a:spcBef>
                <a:spcPts val="26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40" dirty="0">
                <a:latin typeface="Constantia"/>
                <a:cs typeface="Constantia"/>
              </a:rPr>
              <a:t>flag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effects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threads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created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following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operations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Collection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young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generation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-XX:+UseParallelGC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Collection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generation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-XX:+UseParallelOldGC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Collection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young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generation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-XX:+UseParNewGC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Collection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young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generation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-XX:+UseG1GC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75457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7475" algn="l"/>
              </a:tabLst>
            </a:pPr>
            <a:r>
              <a:rPr spc="-5" dirty="0"/>
              <a:t>Ho</a:t>
            </a:r>
            <a:r>
              <a:rPr dirty="0"/>
              <a:t>w</a:t>
            </a:r>
            <a:r>
              <a:rPr spc="-30" dirty="0"/>
              <a:t> </a:t>
            </a:r>
            <a:r>
              <a:rPr dirty="0"/>
              <a:t>ma</a:t>
            </a:r>
            <a:r>
              <a:rPr spc="-75" dirty="0"/>
              <a:t>n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th</a:t>
            </a:r>
            <a:r>
              <a:rPr spc="-55" dirty="0"/>
              <a:t>r</a:t>
            </a:r>
            <a:r>
              <a:rPr dirty="0"/>
              <a:t>eads </a:t>
            </a:r>
            <a:r>
              <a:rPr spc="-5" dirty="0"/>
              <a:t>shoul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I	run?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0290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667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Because the </a:t>
            </a:r>
            <a:r>
              <a:rPr sz="2600" dirty="0">
                <a:latin typeface="Constantia"/>
                <a:cs typeface="Constantia"/>
              </a:rPr>
              <a:t>GC </a:t>
            </a:r>
            <a:r>
              <a:rPr sz="2600" spc="-10" dirty="0">
                <a:latin typeface="Constantia"/>
                <a:cs typeface="Constantia"/>
              </a:rPr>
              <a:t>operations stop </a:t>
            </a:r>
            <a:r>
              <a:rPr sz="2600" spc="-5" dirty="0">
                <a:latin typeface="Constantia"/>
                <a:cs typeface="Constantia"/>
              </a:rPr>
              <a:t>the application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 </a:t>
            </a:r>
            <a:r>
              <a:rPr sz="2600" spc="-10" dirty="0">
                <a:latin typeface="Constantia"/>
                <a:cs typeface="Constantia"/>
              </a:rPr>
              <a:t>from executing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JVM </a:t>
            </a:r>
            <a:r>
              <a:rPr sz="2600" spc="-10" dirty="0">
                <a:latin typeface="Constantia"/>
                <a:cs typeface="Constantia"/>
              </a:rPr>
              <a:t>attempts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CPU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resources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minimize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pause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endParaRPr sz="2600">
              <a:latin typeface="Constantia"/>
              <a:cs typeface="Constantia"/>
            </a:endParaRPr>
          </a:p>
          <a:p>
            <a:pPr marL="286385" marR="32956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default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thread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CPU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</a:t>
            </a:r>
            <a:r>
              <a:rPr sz="2600" spc="-3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ht.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Once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reached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threads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 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50" dirty="0">
                <a:latin typeface="Constantia"/>
                <a:cs typeface="Constantia"/>
              </a:rPr>
              <a:t>P</a:t>
            </a: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ew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5</a:t>
            </a:r>
            <a:r>
              <a:rPr sz="2600" dirty="0">
                <a:latin typeface="Constantia"/>
                <a:cs typeface="Constantia"/>
              </a:rPr>
              <a:t>/8  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CPU.</a:t>
            </a:r>
            <a:endParaRPr sz="2600">
              <a:latin typeface="Constantia"/>
              <a:cs typeface="Constantia"/>
            </a:endParaRPr>
          </a:p>
          <a:p>
            <a:pPr marR="551815" algn="ctr">
              <a:lnSpc>
                <a:spcPct val="100000"/>
              </a:lnSpc>
              <a:spcBef>
                <a:spcPts val="630"/>
              </a:spcBef>
            </a:pPr>
            <a:r>
              <a:rPr sz="2600" b="1" spc="-15" dirty="0">
                <a:latin typeface="Constantia"/>
                <a:cs typeface="Constantia"/>
              </a:rPr>
              <a:t>Parallel</a:t>
            </a:r>
            <a:r>
              <a:rPr sz="2600" b="1" spc="-4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GC</a:t>
            </a:r>
            <a:r>
              <a:rPr sz="2600" b="1" spc="-9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Threads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=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8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+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((N-8)*5/8)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</a:t>
            </a:r>
            <a:r>
              <a:rPr spc="-45" dirty="0"/>
              <a:t> </a:t>
            </a:r>
            <a:r>
              <a:rPr dirty="0"/>
              <a:t>if</a:t>
            </a:r>
            <a:r>
              <a:rPr spc="-10" dirty="0"/>
              <a:t> there</a:t>
            </a:r>
            <a:r>
              <a:rPr spc="-30" dirty="0"/>
              <a:t> </a:t>
            </a:r>
            <a:r>
              <a:rPr spc="-20" dirty="0"/>
              <a:t>are</a:t>
            </a:r>
            <a:r>
              <a:rPr spc="-10" dirty="0"/>
              <a:t> </a:t>
            </a:r>
            <a:r>
              <a:rPr dirty="0"/>
              <a:t>multiple</a:t>
            </a:r>
            <a:r>
              <a:rPr spc="-15" dirty="0"/>
              <a:t> </a:t>
            </a:r>
            <a:r>
              <a:rPr dirty="0"/>
              <a:t>JVMs</a:t>
            </a:r>
            <a:r>
              <a:rPr spc="-15" dirty="0"/>
              <a:t> </a:t>
            </a:r>
            <a:r>
              <a:rPr spc="-5" dirty="0"/>
              <a:t>on </a:t>
            </a:r>
            <a:r>
              <a:rPr spc="-100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machine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99095" cy="403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35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running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machine,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good </a:t>
            </a:r>
            <a:r>
              <a:rPr sz="2600" spc="-5" dirty="0">
                <a:latin typeface="Constantia"/>
                <a:cs typeface="Constantia"/>
              </a:rPr>
              <a:t>idea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limit </a:t>
            </a:r>
            <a:r>
              <a:rPr sz="2600" spc="-5" dirty="0">
                <a:latin typeface="Constantia"/>
                <a:cs typeface="Constantia"/>
              </a:rPr>
              <a:t>the number </a:t>
            </a:r>
            <a:r>
              <a:rPr sz="2600" dirty="0">
                <a:latin typeface="Constantia"/>
                <a:cs typeface="Constantia"/>
              </a:rPr>
              <a:t>of GC </a:t>
            </a:r>
            <a:r>
              <a:rPr sz="2600" spc="-5" dirty="0">
                <a:latin typeface="Constantia"/>
                <a:cs typeface="Constantia"/>
              </a:rPr>
              <a:t>threads </a:t>
            </a:r>
            <a:r>
              <a:rPr sz="2600" dirty="0">
                <a:latin typeface="Constantia"/>
                <a:cs typeface="Constantia"/>
              </a:rPr>
              <a:t> among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JVMs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am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16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CPU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machine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running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JVMs,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15" dirty="0">
                <a:latin typeface="Constantia"/>
                <a:cs typeface="Constantia"/>
              </a:rPr>
              <a:t> by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default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dirty="0">
                <a:latin typeface="Constantia"/>
                <a:cs typeface="Constantia"/>
              </a:rPr>
              <a:t>18 </a:t>
            </a:r>
            <a:r>
              <a:rPr sz="2400" spc="-5" dirty="0">
                <a:latin typeface="Constantia"/>
                <a:cs typeface="Constantia"/>
              </a:rPr>
              <a:t>GC </a:t>
            </a:r>
            <a:r>
              <a:rPr sz="2400" spc="-10" dirty="0">
                <a:latin typeface="Constantia"/>
                <a:cs typeface="Constantia"/>
              </a:rPr>
              <a:t>threads.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0" dirty="0">
                <a:latin typeface="Constantia"/>
                <a:cs typeface="Constantia"/>
              </a:rPr>
              <a:t>result </a:t>
            </a:r>
            <a:r>
              <a:rPr sz="2400" spc="-5" dirty="0">
                <a:latin typeface="Constantia"/>
                <a:cs typeface="Constantia"/>
              </a:rPr>
              <a:t>in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machine </a:t>
            </a:r>
            <a:r>
              <a:rPr sz="2400" spc="-15" dirty="0">
                <a:latin typeface="Constantia"/>
                <a:cs typeface="Constantia"/>
              </a:rPr>
              <a:t>having </a:t>
            </a:r>
            <a:r>
              <a:rPr sz="2400" dirty="0">
                <a:latin typeface="Constantia"/>
                <a:cs typeface="Constantia"/>
              </a:rPr>
              <a:t>52 </a:t>
            </a:r>
            <a:r>
              <a:rPr sz="2400" spc="-15" dirty="0">
                <a:latin typeface="Constantia"/>
                <a:cs typeface="Constantia"/>
              </a:rPr>
              <a:t>CPU </a:t>
            </a:r>
            <a:r>
              <a:rPr sz="2400" spc="5" dirty="0">
                <a:latin typeface="Constantia"/>
                <a:cs typeface="Constantia"/>
              </a:rPr>
              <a:t>hungry </a:t>
            </a:r>
            <a:r>
              <a:rPr sz="2400" spc="-10" dirty="0">
                <a:latin typeface="Constantia"/>
                <a:cs typeface="Constantia"/>
              </a:rPr>
              <a:t>threads </a:t>
            </a:r>
            <a:r>
              <a:rPr sz="2400" spc="-5" dirty="0">
                <a:latin typeface="Constantia"/>
                <a:cs typeface="Constantia"/>
              </a:rPr>
              <a:t>running in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contention.</a:t>
            </a:r>
            <a:endParaRPr sz="2400">
              <a:latin typeface="Constantia"/>
              <a:cs typeface="Constantia"/>
            </a:endParaRPr>
          </a:p>
          <a:p>
            <a:pPr marL="652780" marR="942975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might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better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provide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JVM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threads.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795" y="2575686"/>
            <a:ext cx="824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Performance</a:t>
            </a:r>
            <a:r>
              <a:rPr sz="3600" spc="-40" dirty="0"/>
              <a:t> </a:t>
            </a:r>
            <a:r>
              <a:rPr sz="3600" spc="-5" dirty="0"/>
              <a:t>Enhancements</a:t>
            </a:r>
            <a:r>
              <a:rPr sz="3600" spc="-50" dirty="0"/>
              <a:t> </a:t>
            </a:r>
            <a:r>
              <a:rPr sz="3600" dirty="0"/>
              <a:t>in</a:t>
            </a:r>
            <a:r>
              <a:rPr sz="3600" spc="-15" dirty="0"/>
              <a:t> </a:t>
            </a:r>
            <a:r>
              <a:rPr sz="3600" spc="-35" dirty="0"/>
              <a:t>Java </a:t>
            </a:r>
            <a:r>
              <a:rPr sz="3600" spc="-1005" dirty="0"/>
              <a:t> </a:t>
            </a:r>
            <a:r>
              <a:rPr sz="3600" dirty="0"/>
              <a:t>8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Does </a:t>
            </a:r>
            <a:r>
              <a:rPr spc="-35" dirty="0"/>
              <a:t>Java </a:t>
            </a:r>
            <a:r>
              <a:rPr dirty="0"/>
              <a:t>8 </a:t>
            </a:r>
            <a:r>
              <a:rPr spc="-20" dirty="0"/>
              <a:t>give </a:t>
            </a:r>
            <a:r>
              <a:rPr spc="-25" dirty="0"/>
              <a:t>better </a:t>
            </a:r>
            <a:r>
              <a:rPr spc="-1005" dirty="0"/>
              <a:t> </a:t>
            </a:r>
            <a:r>
              <a:rPr spc="-15" dirty="0"/>
              <a:t>performance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7085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 has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focused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improving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adding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modern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features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endParaRPr sz="2600">
              <a:latin typeface="Constantia"/>
              <a:cs typeface="Constantia"/>
            </a:endParaRPr>
          </a:p>
          <a:p>
            <a:pPr marL="286385" marR="109220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Its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focus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necessarily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improving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endParaRPr sz="2600">
              <a:latin typeface="Constantia"/>
              <a:cs typeface="Constantia"/>
            </a:endParaRPr>
          </a:p>
          <a:p>
            <a:pPr marL="286385" marR="15316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Still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features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provide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1765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Concurrency</a:t>
            </a:r>
            <a:r>
              <a:rPr sz="5000" spc="-90" dirty="0"/>
              <a:t> </a:t>
            </a:r>
            <a:r>
              <a:rPr sz="5000" spc="-5" dirty="0"/>
              <a:t>utiities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0830" marR="5080" indent="-274320">
              <a:lnSpc>
                <a:spcPct val="801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1465" algn="l"/>
              </a:tabLst>
            </a:pPr>
            <a:r>
              <a:rPr spc="-5" dirty="0"/>
              <a:t>The</a:t>
            </a:r>
            <a:r>
              <a:rPr spc="-70" dirty="0">
                <a:solidFill>
                  <a:srgbClr val="E1D600"/>
                </a:solidFill>
              </a:rPr>
              <a:t> </a:t>
            </a:r>
            <a:r>
              <a:rPr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7"/>
              </a:rPr>
              <a:t>Collections</a:t>
            </a:r>
            <a:r>
              <a:rPr u="heavy" spc="-3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7"/>
              </a:rPr>
              <a:t> </a:t>
            </a:r>
            <a:r>
              <a:rPr u="heavy" spc="-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7"/>
              </a:rPr>
              <a:t>Framework</a:t>
            </a:r>
            <a:r>
              <a:rPr spc="-15" dirty="0">
                <a:solidFill>
                  <a:srgbClr val="E1D600"/>
                </a:solidFill>
                <a:hlinkClick r:id="rId7"/>
              </a:rPr>
              <a:t> </a:t>
            </a:r>
            <a:r>
              <a:rPr dirty="0"/>
              <a:t>has</a:t>
            </a:r>
            <a:r>
              <a:rPr spc="-90" dirty="0"/>
              <a:t> </a:t>
            </a:r>
            <a:r>
              <a:rPr spc="-15" dirty="0"/>
              <a:t>undergone</a:t>
            </a:r>
            <a:r>
              <a:rPr spc="-9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major</a:t>
            </a:r>
            <a:r>
              <a:rPr spc="-125" dirty="0"/>
              <a:t> </a:t>
            </a:r>
            <a:r>
              <a:rPr spc="-5" dirty="0"/>
              <a:t>revision </a:t>
            </a:r>
            <a:r>
              <a:rPr spc="-585" dirty="0"/>
              <a:t> </a:t>
            </a:r>
            <a:r>
              <a:rPr spc="-5" dirty="0"/>
              <a:t>in </a:t>
            </a:r>
            <a:r>
              <a:rPr spc="-30" dirty="0"/>
              <a:t>Java </a:t>
            </a:r>
            <a:r>
              <a:rPr dirty="0"/>
              <a:t>8 </a:t>
            </a:r>
            <a:r>
              <a:rPr spc="-20" dirty="0"/>
              <a:t>to </a:t>
            </a:r>
            <a:r>
              <a:rPr dirty="0"/>
              <a:t>add </a:t>
            </a:r>
            <a:r>
              <a:rPr spc="-10" dirty="0"/>
              <a:t>aggregate </a:t>
            </a:r>
            <a:r>
              <a:rPr spc="-5" dirty="0"/>
              <a:t>operations based </a:t>
            </a:r>
            <a:r>
              <a:rPr dirty="0"/>
              <a:t>on </a:t>
            </a:r>
            <a:r>
              <a:rPr spc="-5" dirty="0"/>
              <a:t>the </a:t>
            </a:r>
            <a:r>
              <a:rPr spc="-15" dirty="0"/>
              <a:t>newly </a:t>
            </a:r>
            <a:r>
              <a:rPr spc="-10" dirty="0"/>
              <a:t> </a:t>
            </a:r>
            <a:r>
              <a:rPr dirty="0"/>
              <a:t>ad</a:t>
            </a:r>
            <a:r>
              <a:rPr spc="-10" dirty="0"/>
              <a:t>d</a:t>
            </a:r>
            <a:r>
              <a:rPr dirty="0"/>
              <a:t>ed</a:t>
            </a:r>
            <a:r>
              <a:rPr spc="-45" dirty="0"/>
              <a:t> 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st</a:t>
            </a:r>
            <a:r>
              <a:rPr u="heavy" spc="-3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r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eams</a:t>
            </a:r>
            <a:r>
              <a:rPr u="heavy" spc="-5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 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facili</a:t>
            </a:r>
            <a:r>
              <a:rPr u="heavy" spc="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t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8"/>
              </a:rPr>
              <a:t>y</a:t>
            </a:r>
            <a:r>
              <a:rPr spc="-155" dirty="0">
                <a:solidFill>
                  <a:srgbClr val="E1D600"/>
                </a:solidFill>
                <a:hlinkClick r:id="rId8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lam</a:t>
            </a:r>
            <a:r>
              <a:rPr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b</a:t>
            </a:r>
            <a:r>
              <a:rPr u="heavy" spc="-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d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a</a:t>
            </a:r>
            <a:r>
              <a:rPr u="heavy" spc="-1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 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e</a:t>
            </a:r>
            <a:r>
              <a:rPr u="heavy" spc="-2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x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p</a:t>
            </a:r>
            <a:r>
              <a:rPr u="heavy" spc="-3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r</a:t>
            </a:r>
            <a:r>
              <a:rPr u="heavy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ession</a:t>
            </a:r>
            <a:r>
              <a:rPr u="heavy" spc="-4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9"/>
              </a:rPr>
              <a:t>s</a:t>
            </a:r>
            <a:r>
              <a:rPr dirty="0"/>
              <a:t>.</a:t>
            </a:r>
          </a:p>
          <a:p>
            <a:pPr marL="290830" marR="210820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1465" algn="l"/>
              </a:tabLst>
            </a:pPr>
            <a:r>
              <a:rPr spc="-5" dirty="0"/>
              <a:t>As</a:t>
            </a:r>
            <a:r>
              <a:rPr spc="-11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result,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60" dirty="0">
                <a:solidFill>
                  <a:srgbClr val="E1D600"/>
                </a:solidFill>
              </a:rPr>
              <a:t> </a:t>
            </a:r>
            <a:r>
              <a:rPr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10"/>
              </a:rPr>
              <a:t>ConcurrentHashMap</a:t>
            </a:r>
            <a:r>
              <a:rPr spc="-110" dirty="0">
                <a:solidFill>
                  <a:srgbClr val="E1D600"/>
                </a:solidFill>
                <a:hlinkClick r:id="rId10"/>
              </a:rPr>
              <a:t> </a:t>
            </a:r>
            <a:r>
              <a:rPr spc="-5" dirty="0"/>
              <a:t>class</a:t>
            </a:r>
            <a:r>
              <a:rPr spc="-45" dirty="0"/>
              <a:t> </a:t>
            </a:r>
            <a:r>
              <a:rPr spc="-15" dirty="0"/>
              <a:t>introduces</a:t>
            </a:r>
            <a:r>
              <a:rPr spc="-85" dirty="0"/>
              <a:t> </a:t>
            </a:r>
            <a:r>
              <a:rPr spc="-25" dirty="0"/>
              <a:t>over </a:t>
            </a:r>
            <a:r>
              <a:rPr spc="-585" dirty="0"/>
              <a:t> </a:t>
            </a:r>
            <a:r>
              <a:rPr dirty="0"/>
              <a:t>30</a:t>
            </a:r>
            <a:r>
              <a:rPr spc="-5" dirty="0"/>
              <a:t> new</a:t>
            </a:r>
            <a:r>
              <a:rPr spc="-45" dirty="0"/>
              <a:t> </a:t>
            </a:r>
            <a:r>
              <a:rPr spc="-5" dirty="0"/>
              <a:t>methods</a:t>
            </a:r>
            <a:r>
              <a:rPr spc="-45" dirty="0"/>
              <a:t>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-5" dirty="0"/>
              <a:t>this</a:t>
            </a:r>
            <a:r>
              <a:rPr spc="-100" dirty="0"/>
              <a:t> </a:t>
            </a:r>
            <a:r>
              <a:rPr spc="-5" dirty="0"/>
              <a:t>release.</a:t>
            </a:r>
          </a:p>
          <a:p>
            <a:pPr marL="291465" indent="-274320">
              <a:lnSpc>
                <a:spcPts val="2595"/>
              </a:lnSpc>
              <a:spcBef>
                <a:spcPts val="2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1465" algn="l"/>
              </a:tabLst>
            </a:pPr>
            <a:r>
              <a:rPr spc="-5" dirty="0"/>
              <a:t>These</a:t>
            </a:r>
            <a:r>
              <a:rPr spc="-70" dirty="0"/>
              <a:t> </a:t>
            </a:r>
            <a:r>
              <a:rPr spc="-5" dirty="0"/>
              <a:t>include</a:t>
            </a:r>
            <a:r>
              <a:rPr spc="-125" dirty="0"/>
              <a:t> </a:t>
            </a:r>
            <a:r>
              <a:rPr spc="-5" dirty="0"/>
              <a:t>various</a:t>
            </a:r>
            <a:r>
              <a:rPr spc="-75" dirty="0"/>
              <a:t> </a:t>
            </a:r>
            <a:r>
              <a:rPr spc="-5" dirty="0"/>
              <a:t>forEach</a:t>
            </a:r>
            <a:r>
              <a:rPr spc="-65" dirty="0"/>
              <a:t> </a:t>
            </a:r>
            <a:r>
              <a:rPr spc="-5" dirty="0"/>
              <a:t>methods</a:t>
            </a:r>
          </a:p>
          <a:p>
            <a:pPr marL="290830" marR="545465">
              <a:lnSpc>
                <a:spcPct val="80000"/>
              </a:lnSpc>
              <a:spcBef>
                <a:spcPts val="285"/>
              </a:spcBef>
            </a:pPr>
            <a:r>
              <a:rPr spc="-5" dirty="0"/>
              <a:t>(forEach, </a:t>
            </a:r>
            <a:r>
              <a:rPr spc="-25" dirty="0"/>
              <a:t>forEachKey,forEachValue, </a:t>
            </a:r>
            <a:r>
              <a:rPr dirty="0"/>
              <a:t>and forEachEntry), </a:t>
            </a:r>
            <a:r>
              <a:rPr spc="-590" dirty="0"/>
              <a:t> </a:t>
            </a:r>
            <a:r>
              <a:rPr spc="-10" dirty="0"/>
              <a:t>search</a:t>
            </a:r>
            <a:r>
              <a:rPr spc="-45" dirty="0"/>
              <a:t> </a:t>
            </a:r>
            <a:r>
              <a:rPr spc="-5" dirty="0"/>
              <a:t>methods</a:t>
            </a:r>
            <a:r>
              <a:rPr spc="-45" dirty="0"/>
              <a:t> </a:t>
            </a:r>
            <a:r>
              <a:rPr spc="-5" dirty="0"/>
              <a:t>(search,</a:t>
            </a:r>
            <a:r>
              <a:rPr spc="-50" dirty="0"/>
              <a:t> </a:t>
            </a:r>
            <a:r>
              <a:rPr spc="-15" dirty="0"/>
              <a:t>searchKeys,</a:t>
            </a:r>
            <a:r>
              <a:rPr spc="-50" dirty="0"/>
              <a:t> </a:t>
            </a:r>
            <a:r>
              <a:rPr spc="-20" dirty="0"/>
              <a:t>searchValues,</a:t>
            </a:r>
          </a:p>
          <a:p>
            <a:pPr marL="290830" marR="541020">
              <a:lnSpc>
                <a:spcPct val="80000"/>
              </a:lnSpc>
            </a:pPr>
            <a:r>
              <a:rPr dirty="0"/>
              <a:t>and </a:t>
            </a:r>
            <a:r>
              <a:rPr spc="-5" dirty="0"/>
              <a:t>searchEntries) </a:t>
            </a:r>
            <a:r>
              <a:rPr dirty="0"/>
              <a:t>and a </a:t>
            </a:r>
            <a:r>
              <a:rPr spc="-20" dirty="0"/>
              <a:t>large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reduction </a:t>
            </a:r>
            <a:r>
              <a:rPr dirty="0"/>
              <a:t> </a:t>
            </a:r>
            <a:r>
              <a:rPr spc="-5" dirty="0"/>
              <a:t>methods</a:t>
            </a:r>
            <a:r>
              <a:rPr spc="-50" dirty="0"/>
              <a:t> </a:t>
            </a:r>
            <a:r>
              <a:rPr spc="-15" dirty="0"/>
              <a:t>(reduce,</a:t>
            </a:r>
            <a:r>
              <a:rPr spc="-30" dirty="0"/>
              <a:t> </a:t>
            </a:r>
            <a:r>
              <a:rPr spc="-25" dirty="0"/>
              <a:t>reduceToDouble,</a:t>
            </a:r>
            <a:r>
              <a:rPr spc="-20" dirty="0"/>
              <a:t> </a:t>
            </a:r>
            <a:r>
              <a:rPr spc="-25" dirty="0"/>
              <a:t>reduceToLong</a:t>
            </a:r>
            <a:r>
              <a:rPr spc="-10" dirty="0"/>
              <a:t> etc.)</a:t>
            </a:r>
          </a:p>
          <a:p>
            <a:pPr marL="291465" indent="-274320">
              <a:lnSpc>
                <a:spcPts val="2595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91465" algn="l"/>
              </a:tabLst>
            </a:pPr>
            <a:r>
              <a:rPr spc="-5" dirty="0"/>
              <a:t>Thes</a:t>
            </a:r>
            <a:r>
              <a:rPr dirty="0"/>
              <a:t>e</a:t>
            </a:r>
            <a:r>
              <a:rPr spc="-100" dirty="0"/>
              <a:t> </a:t>
            </a:r>
            <a:r>
              <a:rPr spc="-5" dirty="0"/>
              <a:t>ut</a:t>
            </a:r>
            <a:r>
              <a:rPr spc="5" dirty="0"/>
              <a:t>i</a:t>
            </a:r>
            <a:r>
              <a:rPr dirty="0"/>
              <a:t>lit</a:t>
            </a:r>
            <a:r>
              <a:rPr spc="5" dirty="0"/>
              <a:t>i</a:t>
            </a:r>
            <a:r>
              <a:rPr dirty="0"/>
              <a:t>es</a:t>
            </a:r>
            <a:r>
              <a:rPr spc="-150" dirty="0"/>
              <a:t> </a:t>
            </a:r>
            <a:r>
              <a:rPr dirty="0"/>
              <a:t>ena</a:t>
            </a:r>
            <a:r>
              <a:rPr spc="-15" dirty="0"/>
              <a:t>b</a:t>
            </a:r>
            <a:r>
              <a:rPr dirty="0"/>
              <a:t>le</a:t>
            </a:r>
            <a:r>
              <a:rPr spc="-114" dirty="0"/>
              <a:t> </a:t>
            </a:r>
            <a:r>
              <a:rPr spc="-5" dirty="0"/>
              <a:t>de</a:t>
            </a:r>
            <a:r>
              <a:rPr spc="-65" dirty="0"/>
              <a:t>v</a:t>
            </a:r>
            <a:r>
              <a:rPr dirty="0"/>
              <a:t>eloper</a:t>
            </a:r>
            <a:r>
              <a:rPr spc="-10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30" dirty="0"/>
              <a:t> </a:t>
            </a:r>
            <a:r>
              <a:rPr dirty="0"/>
              <a:t>wri</a:t>
            </a:r>
            <a:r>
              <a:rPr spc="-30" dirty="0"/>
              <a:t>t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mu</a:t>
            </a:r>
            <a:r>
              <a:rPr spc="-10" dirty="0"/>
              <a:t>c</a:t>
            </a:r>
            <a:r>
              <a:rPr dirty="0"/>
              <a:t>h</a:t>
            </a:r>
            <a:r>
              <a:rPr spc="-40" dirty="0"/>
              <a:t> </a:t>
            </a:r>
            <a:r>
              <a:rPr spc="-5" dirty="0"/>
              <a:t>m</a:t>
            </a:r>
            <a:r>
              <a:rPr spc="-15" dirty="0"/>
              <a:t>o</a:t>
            </a:r>
            <a:r>
              <a:rPr spc="-35" dirty="0"/>
              <a:t>r</a:t>
            </a:r>
            <a:r>
              <a:rPr dirty="0"/>
              <a:t>e</a:t>
            </a:r>
          </a:p>
          <a:p>
            <a:pPr marL="290830">
              <a:lnSpc>
                <a:spcPts val="2595"/>
              </a:lnSpc>
            </a:pPr>
            <a:r>
              <a:rPr spc="5" dirty="0"/>
              <a:t>efficient</a:t>
            </a:r>
            <a:r>
              <a:rPr spc="-150" dirty="0"/>
              <a:t> </a:t>
            </a:r>
            <a:r>
              <a:rPr spc="-10" dirty="0"/>
              <a:t>algorithms</a:t>
            </a:r>
            <a:r>
              <a:rPr spc="-80" dirty="0"/>
              <a:t> </a:t>
            </a:r>
            <a:r>
              <a:rPr spc="-20" dirty="0"/>
              <a:t>to</a:t>
            </a:r>
            <a:r>
              <a:rPr spc="-120" dirty="0"/>
              <a:t> </a:t>
            </a:r>
            <a:r>
              <a:rPr spc="-25" dirty="0"/>
              <a:t>work</a:t>
            </a:r>
            <a:r>
              <a:rPr spc="-70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-10" dirty="0"/>
              <a:t>collections.</a:t>
            </a:r>
          </a:p>
          <a:p>
            <a:pPr marL="291465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91465" algn="l"/>
              </a:tabLst>
            </a:pPr>
            <a:r>
              <a:rPr spc="5" dirty="0"/>
              <a:t>Efficient</a:t>
            </a:r>
            <a:r>
              <a:rPr spc="-145" dirty="0"/>
              <a:t> </a:t>
            </a:r>
            <a:r>
              <a:rPr spc="-10" dirty="0"/>
              <a:t>algorithms</a:t>
            </a:r>
            <a:r>
              <a:rPr spc="-105" dirty="0"/>
              <a:t> </a:t>
            </a:r>
            <a:r>
              <a:rPr spc="-5" dirty="0"/>
              <a:t>enable</a:t>
            </a:r>
            <a:r>
              <a:rPr spc="-105" dirty="0"/>
              <a:t> </a:t>
            </a:r>
            <a:r>
              <a:rPr spc="-10" dirty="0"/>
              <a:t>compilers</a:t>
            </a:r>
            <a:r>
              <a:rPr spc="-70" dirty="0"/>
              <a:t> </a:t>
            </a:r>
            <a:r>
              <a:rPr spc="-20" dirty="0"/>
              <a:t>to</a:t>
            </a:r>
            <a:r>
              <a:rPr spc="-110" dirty="0"/>
              <a:t> </a:t>
            </a:r>
            <a:r>
              <a:rPr spc="-5" dirty="0"/>
              <a:t>optimize</a:t>
            </a:r>
            <a:r>
              <a:rPr spc="-100" dirty="0"/>
              <a:t> </a:t>
            </a:r>
            <a:r>
              <a:rPr spc="-15" dirty="0"/>
              <a:t>better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345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Tiered</a:t>
            </a:r>
            <a:r>
              <a:rPr sz="5000" spc="-105" dirty="0"/>
              <a:t> </a:t>
            </a:r>
            <a:r>
              <a:rPr sz="5000" spc="-5" dirty="0"/>
              <a:t>Compilation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7066280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Tiered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compilation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introduced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perfected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default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Java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5696</Words>
  <Application>Microsoft Office PowerPoint</Application>
  <PresentationFormat>On-screen Show (4:3)</PresentationFormat>
  <Paragraphs>523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Arial Black</vt:lpstr>
      <vt:lpstr>Calibri</vt:lpstr>
      <vt:lpstr>Constantia</vt:lpstr>
      <vt:lpstr>Wingdings 2</vt:lpstr>
      <vt:lpstr>Office Theme</vt:lpstr>
      <vt:lpstr>Benchmark, measure, improve</vt:lpstr>
      <vt:lpstr>About Me</vt:lpstr>
      <vt:lpstr>Introduction to JVM</vt:lpstr>
      <vt:lpstr>Java Performance– Making the  JVM perform</vt:lpstr>
      <vt:lpstr>Java – Making the JVM perform</vt:lpstr>
      <vt:lpstr>The JVM Architecture</vt:lpstr>
      <vt:lpstr>The Class Loader System</vt:lpstr>
      <vt:lpstr>The Runtime Data Area</vt:lpstr>
      <vt:lpstr>The Runtime Data Area</vt:lpstr>
      <vt:lpstr>Data Area For Individual Threads</vt:lpstr>
      <vt:lpstr>Data Area For Individual Threads</vt:lpstr>
      <vt:lpstr>Data Area Shared by All Threads</vt:lpstr>
      <vt:lpstr>The JVM Execution Engine</vt:lpstr>
      <vt:lpstr>Measuring to Tune</vt:lpstr>
      <vt:lpstr>Does my application need tuning?</vt:lpstr>
      <vt:lpstr>What is affecting the performance?</vt:lpstr>
      <vt:lpstr>Is my app using the available  resources?</vt:lpstr>
      <vt:lpstr>Reading the CPU utiliza</vt:lpstr>
      <vt:lpstr>Reading the CPU utiliza</vt:lpstr>
      <vt:lpstr>So is everything ok?</vt:lpstr>
      <vt:lpstr>Why is my CPU so idle?</vt:lpstr>
      <vt:lpstr>Factors affecting Performance</vt:lpstr>
      <vt:lpstr>How does JVM play a role?</vt:lpstr>
      <vt:lpstr>Just In Time Compilation (JIT  Compiler)</vt:lpstr>
      <vt:lpstr>Java code execution</vt:lpstr>
      <vt:lpstr>Just In Time Compilation</vt:lpstr>
      <vt:lpstr>HotSpot Compilation</vt:lpstr>
      <vt:lpstr>Flavours of Compiler</vt:lpstr>
      <vt:lpstr>Client Compiler</vt:lpstr>
      <vt:lpstr>Server Compiler</vt:lpstr>
      <vt:lpstr>Tiered Compilation</vt:lpstr>
      <vt:lpstr>Compiler Flags</vt:lpstr>
      <vt:lpstr>Optimizations during JIT</vt:lpstr>
      <vt:lpstr>Inlining of Code</vt:lpstr>
      <vt:lpstr>Inlining of code</vt:lpstr>
      <vt:lpstr>Escape Analysis</vt:lpstr>
      <vt:lpstr>Registers and Main Memory</vt:lpstr>
      <vt:lpstr>Optimizing Startup</vt:lpstr>
      <vt:lpstr>Optimizing Batch Operations</vt:lpstr>
      <vt:lpstr>Optimizing Long Running  Operations</vt:lpstr>
      <vt:lpstr>32 bit JVM vs 64 bit JVM</vt:lpstr>
      <vt:lpstr>Code Cache</vt:lpstr>
      <vt:lpstr>Code Cache</vt:lpstr>
      <vt:lpstr>When does the code get compiled?</vt:lpstr>
      <vt:lpstr>On-Stack Replacement</vt:lpstr>
      <vt:lpstr>Inspecting compilation process</vt:lpstr>
      <vt:lpstr>Compilation Threads</vt:lpstr>
      <vt:lpstr>De-optimzations</vt:lpstr>
      <vt:lpstr>Not Entrant Code</vt:lpstr>
      <vt:lpstr>Zombie Code</vt:lpstr>
      <vt:lpstr>Garbage Collection</vt:lpstr>
      <vt:lpstr>What is garbage collection?</vt:lpstr>
      <vt:lpstr>What are GC challenges?</vt:lpstr>
      <vt:lpstr>Tracing Collectors</vt:lpstr>
      <vt:lpstr>Types of Tracing Collectors</vt:lpstr>
      <vt:lpstr>Mark and Sweep Collectors</vt:lpstr>
      <vt:lpstr>Copying Collectors</vt:lpstr>
      <vt:lpstr>Mark and Compact</vt:lpstr>
      <vt:lpstr>Mark and Compact</vt:lpstr>
      <vt:lpstr>Performance impact of Garbage  Collection</vt:lpstr>
      <vt:lpstr>How GC impacts Performance?</vt:lpstr>
      <vt:lpstr>Heap Organization</vt:lpstr>
      <vt:lpstr>How do generations help?</vt:lpstr>
      <vt:lpstr>How do generations help?</vt:lpstr>
      <vt:lpstr>How does garbage collection  happen in spaces</vt:lpstr>
      <vt:lpstr>What GC should I use?</vt:lpstr>
      <vt:lpstr>What GC should I use?</vt:lpstr>
      <vt:lpstr>GC Algorithms</vt:lpstr>
      <vt:lpstr>There are choices</vt:lpstr>
      <vt:lpstr>Serial Collector</vt:lpstr>
      <vt:lpstr>Throughput Collector</vt:lpstr>
      <vt:lpstr>CMS Collector – Working with  young generation</vt:lpstr>
      <vt:lpstr>CMS Collector – Working with old  generation</vt:lpstr>
      <vt:lpstr>CMS Collector - Issues</vt:lpstr>
      <vt:lpstr>G1 Collector – Young Generation</vt:lpstr>
      <vt:lpstr>G1 Collector – Old Generation</vt:lpstr>
      <vt:lpstr>Choosing a GC algorithm</vt:lpstr>
      <vt:lpstr>How to make the choice?</vt:lpstr>
      <vt:lpstr>GC Algorithm for batch jobs</vt:lpstr>
      <vt:lpstr>GC Algorithm for greater  throughput</vt:lpstr>
      <vt:lpstr>Between CMS and G1</vt:lpstr>
      <vt:lpstr>Basic GC Tuning</vt:lpstr>
      <vt:lpstr>Sizing the heap</vt:lpstr>
      <vt:lpstr>Why not make it very large?</vt:lpstr>
      <vt:lpstr>Controlling Heap Size</vt:lpstr>
      <vt:lpstr>Why the two parameters?</vt:lpstr>
      <vt:lpstr>How much should we set the value  to?</vt:lpstr>
      <vt:lpstr>Sizing the generations</vt:lpstr>
      <vt:lpstr>How to configure?</vt:lpstr>
      <vt:lpstr>How are parameters used?</vt:lpstr>
      <vt:lpstr>Sizing Perm Gen Space /  Metaspace</vt:lpstr>
      <vt:lpstr>How to configure?</vt:lpstr>
      <vt:lpstr>Controlling Parallelism</vt:lpstr>
      <vt:lpstr>How many threads should I run?</vt:lpstr>
      <vt:lpstr>What if there are multiple JVMs on  a machine</vt:lpstr>
      <vt:lpstr>Performance Enhancements in Java  8</vt:lpstr>
      <vt:lpstr>Does Java 8 give better  performance</vt:lpstr>
      <vt:lpstr>Concurrency utiities</vt:lpstr>
      <vt:lpstr>Tiered Compilation</vt:lpstr>
      <vt:lpstr>Meta Space</vt:lpstr>
      <vt:lpstr>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Benchmark, measure, improve</dc:title>
  <cp:lastModifiedBy>pariweshg@gmail.com</cp:lastModifiedBy>
  <cp:revision>23</cp:revision>
  <dcterms:created xsi:type="dcterms:W3CDTF">2021-04-18T21:51:35Z</dcterms:created>
  <dcterms:modified xsi:type="dcterms:W3CDTF">2021-06-23T02:24:23Z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2021-04-18T00:00:00Z</vt:filetime>
  </property>
</Properties>
</file>