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2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3652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3"/>
            <a:ext cx="9144000" cy="11604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0500" y="155575"/>
            <a:ext cx="830262" cy="866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618" y="284480"/>
            <a:ext cx="702076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425" y="1642182"/>
            <a:ext cx="7550784" cy="2044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3390" y="6684894"/>
            <a:ext cx="119570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7909" y="6646794"/>
            <a:ext cx="18922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reference/whitepapers/memorymanagement_whitepaper.pdf" TargetMode="External"/><Relationship Id="rId2" Type="http://schemas.openxmlformats.org/officeDocument/2006/relationships/hyperlink" Target="http://openjdk.java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zulsystems.com/blogs/cliff" TargetMode="External"/><Relationship Id="rId5" Type="http://schemas.openxmlformats.org/officeDocument/2006/relationships/hyperlink" Target="http://www.azulsystems.com/webinar/pauseless-gc" TargetMode="External"/><Relationship Id="rId4" Type="http://schemas.openxmlformats.org/officeDocument/2006/relationships/hyperlink" Target="http://download.oracle.com/docs/cd/E13150_01/jrockit_jvm/jrockit/geninfo/diagnos/tune_stable_perf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75" y="5991225"/>
              <a:ext cx="830262" cy="8667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740" y="1666962"/>
            <a:ext cx="5923280" cy="1635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4800" b="1" spc="-5" dirty="0">
                <a:solidFill>
                  <a:srgbClr val="BBBBBB"/>
                </a:solidFill>
                <a:latin typeface="Arial"/>
                <a:cs typeface="Arial"/>
              </a:rPr>
              <a:t>JVM:</a:t>
            </a:r>
            <a:r>
              <a:rPr sz="4800" b="1" spc="5" dirty="0">
                <a:solidFill>
                  <a:srgbClr val="BBBBBB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BBBBBB"/>
                </a:solidFill>
                <a:latin typeface="Arial"/>
                <a:cs typeface="Arial"/>
              </a:rPr>
              <a:t>Memory </a:t>
            </a:r>
            <a:r>
              <a:rPr sz="4800" b="1" dirty="0">
                <a:solidFill>
                  <a:srgbClr val="BBBBBB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BBBBBB"/>
                </a:solidFill>
                <a:latin typeface="Arial"/>
                <a:cs typeface="Arial"/>
              </a:rPr>
              <a:t>Management</a:t>
            </a:r>
            <a:r>
              <a:rPr sz="4800" b="1" dirty="0">
                <a:solidFill>
                  <a:srgbClr val="BBBBBB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BBBBBB"/>
                </a:solidFill>
                <a:latin typeface="Arial"/>
                <a:cs typeface="Arial"/>
              </a:rPr>
              <a:t>Details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014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JVM</a:t>
            </a:r>
            <a:r>
              <a:rPr spc="-25" dirty="0"/>
              <a:t> </a:t>
            </a:r>
            <a:r>
              <a:rPr spc="-5" dirty="0"/>
              <a:t>Concepts/Terminology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33272"/>
            <a:ext cx="8086090" cy="29114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425"/>
              </a:spcBef>
              <a:buClr>
                <a:srgbClr val="001F9C"/>
              </a:buClr>
              <a:buSzPct val="109615"/>
              <a:buChar char="•"/>
              <a:tabLst>
                <a:tab pos="297180" algn="l"/>
                <a:tab pos="297815" algn="l"/>
              </a:tabLst>
            </a:pPr>
            <a:r>
              <a:rPr sz="2600" dirty="0">
                <a:latin typeface="Microsoft Sans Serif"/>
                <a:cs typeface="Microsoft Sans Serif"/>
              </a:rPr>
              <a:t>Java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Threads</a:t>
            </a:r>
            <a:endParaRPr sz="26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Threads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spawned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by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application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7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Threads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come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go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during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life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program</a:t>
            </a:r>
            <a:endParaRPr sz="2200">
              <a:latin typeface="Microsoft Sans Serif"/>
              <a:cs typeface="Microsoft Sans Serif"/>
            </a:endParaRPr>
          </a:p>
          <a:p>
            <a:pPr marL="814069" marR="149225" lvl="1" indent="-342900">
              <a:lnSpc>
                <a:spcPts val="2380"/>
              </a:lnSpc>
              <a:spcBef>
                <a:spcPts val="56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JVM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allocates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cleanups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resources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thread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creation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death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ts val="2510"/>
              </a:lnSpc>
              <a:spcBef>
                <a:spcPts val="22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Each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thread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has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stack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several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thread-local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data</a:t>
            </a:r>
            <a:endParaRPr sz="2200">
              <a:latin typeface="Microsoft Sans Serif"/>
              <a:cs typeface="Microsoft Sans Serif"/>
            </a:endParaRPr>
          </a:p>
          <a:p>
            <a:pPr marL="814069">
              <a:lnSpc>
                <a:spcPts val="2510"/>
              </a:lnSpc>
            </a:pPr>
            <a:r>
              <a:rPr sz="2200" spc="-5" dirty="0">
                <a:latin typeface="Microsoft Sans Serif"/>
                <a:cs typeface="Microsoft Sans Serif"/>
              </a:rPr>
              <a:t>structures,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i.e.,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execution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context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Also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referred</a:t>
            </a:r>
            <a:r>
              <a:rPr sz="2200" spc="5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‘</a:t>
            </a:r>
            <a:r>
              <a:rPr sz="2200" i="1" spc="-5" dirty="0">
                <a:latin typeface="Arial"/>
                <a:cs typeface="Arial"/>
              </a:rPr>
              <a:t>mutators’</a:t>
            </a:r>
            <a:r>
              <a:rPr sz="2200" i="1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since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it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mutates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heap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objects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014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JVM</a:t>
            </a:r>
            <a:r>
              <a:rPr spc="-25" dirty="0"/>
              <a:t> </a:t>
            </a:r>
            <a:r>
              <a:rPr spc="-5" dirty="0"/>
              <a:t>Concepts/Terminology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7779384" cy="3587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Java objects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Java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 object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oriented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language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</a:t>
            </a:r>
            <a:endParaRPr sz="2000">
              <a:latin typeface="Wingdings"/>
              <a:cs typeface="Wingdings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allocation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JVM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meta-data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 </a:t>
            </a:r>
            <a:r>
              <a:rPr sz="2000" spc="-5" dirty="0">
                <a:latin typeface="Microsoft Sans Serif"/>
                <a:cs typeface="Microsoft Sans Serif"/>
              </a:rPr>
              <a:t>object: “object-header”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Object-header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 </a:t>
            </a:r>
            <a:r>
              <a:rPr sz="2000" dirty="0">
                <a:latin typeface="Microsoft Sans Serif"/>
                <a:cs typeface="Microsoft Sans Serif"/>
              </a:rPr>
              <a:t>useful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GC, synchronization,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etc.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9FA8"/>
              </a:buClr>
              <a:buFont typeface="Microsoft Sans Serif"/>
              <a:buChar char="—"/>
            </a:pPr>
            <a:endParaRPr sz="305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Object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Reference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Pointer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Java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Present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thread-stacks,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registers,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Top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reference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meta-data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014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JVM</a:t>
            </a:r>
            <a:r>
              <a:rPr spc="-25" dirty="0"/>
              <a:t> </a:t>
            </a:r>
            <a:r>
              <a:rPr spc="-5" dirty="0"/>
              <a:t>Concepts/Terminology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7931784" cy="3995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Safepoints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JVM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ability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stop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Java threads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ts val="228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barrier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mechanism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between the JVM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Java</a:t>
            </a:r>
            <a:endParaRPr sz="2000">
              <a:latin typeface="Microsoft Sans Serif"/>
              <a:cs typeface="Microsoft Sans Serif"/>
            </a:endParaRPr>
          </a:p>
          <a:p>
            <a:pPr marL="814069">
              <a:lnSpc>
                <a:spcPts val="2280"/>
              </a:lnSpc>
            </a:pPr>
            <a:r>
              <a:rPr sz="2000" dirty="0">
                <a:latin typeface="Microsoft Sans Serif"/>
                <a:cs typeface="Microsoft Sans Serif"/>
              </a:rPr>
              <a:t>threads</a:t>
            </a:r>
            <a:endParaRPr sz="2000">
              <a:latin typeface="Microsoft Sans Serif"/>
              <a:cs typeface="Microsoft Sans Serif"/>
            </a:endParaRPr>
          </a:p>
          <a:p>
            <a:pPr marL="814069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‘Safe’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  <a:p>
            <a:pPr marL="1271270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•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Function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calls</a:t>
            </a:r>
            <a:endParaRPr sz="2000">
              <a:latin typeface="Microsoft Sans Serif"/>
              <a:cs typeface="Microsoft Sans Serif"/>
            </a:endParaRPr>
          </a:p>
          <a:p>
            <a:pPr marL="1271270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•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Backward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branches</a:t>
            </a:r>
            <a:endParaRPr sz="2000">
              <a:latin typeface="Microsoft Sans Serif"/>
              <a:cs typeface="Microsoft Sans Serif"/>
            </a:endParaRPr>
          </a:p>
          <a:p>
            <a:pPr marL="814069" marR="5080" indent="-342900">
              <a:lnSpc>
                <a:spcPts val="2160"/>
              </a:lnSpc>
              <a:spcBef>
                <a:spcPts val="515"/>
              </a:spcBef>
              <a:tabLst>
                <a:tab pos="814069" algn="l"/>
              </a:tabLst>
            </a:pPr>
            <a:r>
              <a:rPr sz="1800" spc="220" dirty="0">
                <a:solidFill>
                  <a:srgbClr val="999FA8"/>
                </a:solidFill>
                <a:latin typeface="Microsoft Sans Serif"/>
                <a:cs typeface="Microsoft Sans Serif"/>
              </a:rPr>
              <a:t>—	</a:t>
            </a:r>
            <a:r>
              <a:rPr sz="2000" dirty="0">
                <a:latin typeface="Microsoft Sans Serif"/>
                <a:cs typeface="Microsoft Sans Serif"/>
              </a:rPr>
              <a:t>JVM has precise knowledge about mutator </a:t>
            </a:r>
            <a:r>
              <a:rPr sz="2000" spc="-5" dirty="0">
                <a:latin typeface="Microsoft Sans Serif"/>
                <a:cs typeface="Microsoft Sans Serif"/>
              </a:rPr>
              <a:t>stacks/registers </a:t>
            </a:r>
            <a:r>
              <a:rPr sz="2000" dirty="0">
                <a:latin typeface="Microsoft Sans Serif"/>
                <a:cs typeface="Microsoft Sans Serif"/>
              </a:rPr>
              <a:t>etc.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 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safepoint.</a:t>
            </a:r>
            <a:endParaRPr sz="2000">
              <a:latin typeface="Microsoft Sans Serif"/>
              <a:cs typeface="Microsoft Sans Serif"/>
            </a:endParaRPr>
          </a:p>
          <a:p>
            <a:pPr marL="471170">
              <a:lnSpc>
                <a:spcPct val="100000"/>
              </a:lnSpc>
              <a:spcBef>
                <a:spcPts val="210"/>
              </a:spcBef>
              <a:tabLst>
                <a:tab pos="814069" algn="l"/>
              </a:tabLst>
            </a:pPr>
            <a:r>
              <a:rPr sz="1800" spc="470" dirty="0">
                <a:solidFill>
                  <a:srgbClr val="999FA8"/>
                </a:solidFill>
                <a:latin typeface="Microsoft Sans Serif"/>
                <a:cs typeface="Microsoft Sans Serif"/>
              </a:rPr>
              <a:t>–	</a:t>
            </a:r>
            <a:r>
              <a:rPr sz="2000" dirty="0">
                <a:latin typeface="Microsoft Sans Serif"/>
                <a:cs typeface="Microsoft Sans Serif"/>
              </a:rPr>
              <a:t>Useful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purposes,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e.g.,</a:t>
            </a:r>
            <a:r>
              <a:rPr sz="2000" dirty="0">
                <a:latin typeface="Microsoft Sans Serif"/>
                <a:cs typeface="Microsoft Sans Serif"/>
              </a:rPr>
              <a:t> STW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happens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safepoint.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1986280">
              <a:lnSpc>
                <a:spcPct val="100000"/>
              </a:lnSpc>
            </a:pPr>
            <a:r>
              <a:rPr sz="2000" i="1" spc="-5" dirty="0">
                <a:latin typeface="Arial"/>
                <a:cs typeface="Arial"/>
              </a:rPr>
              <a:t>Safepoints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reflect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application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‘pauses’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509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spc="5" dirty="0"/>
              <a:t> </a:t>
            </a:r>
            <a:r>
              <a:rPr spc="-10" dirty="0"/>
              <a:t>Collection</a:t>
            </a:r>
            <a:r>
              <a:rPr spc="35" dirty="0"/>
              <a:t> </a:t>
            </a:r>
            <a:r>
              <a:rPr spc="-5" dirty="0"/>
              <a:t>Taxonomy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043"/>
            <a:ext cx="4743450" cy="4116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Several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ways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skin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cat: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Stop-The-World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vs.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Concurrent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70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Generational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vs.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Full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Heap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Mark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vs.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Reference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counting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Sweep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vs.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Compacting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Real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Time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vs.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Non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Real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Time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Parallel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vs.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Single-threaded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GC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Dozens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mechanisms</a:t>
            </a:r>
            <a:endParaRPr sz="22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•"/>
              <a:tabLst>
                <a:tab pos="1271270" algn="l"/>
                <a:tab pos="12719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Read-barriers</a:t>
            </a:r>
            <a:endParaRPr sz="22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•"/>
              <a:tabLst>
                <a:tab pos="1271270" algn="l"/>
                <a:tab pos="12719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Write-barriers</a:t>
            </a:r>
            <a:endParaRPr sz="22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•"/>
              <a:tabLst>
                <a:tab pos="1271270" algn="l"/>
                <a:tab pos="12719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Virtual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memory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tricks,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etc..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509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spc="5" dirty="0"/>
              <a:t> </a:t>
            </a:r>
            <a:r>
              <a:rPr spc="-10" dirty="0"/>
              <a:t>Collection</a:t>
            </a:r>
            <a:r>
              <a:rPr spc="35" dirty="0"/>
              <a:t> </a:t>
            </a:r>
            <a:r>
              <a:rPr spc="-5" dirty="0"/>
              <a:t>Taxonomy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7304405" cy="40017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Stop-The-World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Recycles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safepoints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only.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9FA8"/>
              </a:buClr>
              <a:buFont typeface="Microsoft Sans Serif"/>
              <a:buChar char="—"/>
            </a:pPr>
            <a:endParaRPr sz="305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Concurrent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endParaRPr sz="2400">
              <a:latin typeface="Microsoft Sans Serif"/>
              <a:cs typeface="Microsoft Sans Serif"/>
            </a:endParaRPr>
          </a:p>
          <a:p>
            <a:pPr marL="884555" lvl="1" indent="-414020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84555" algn="l"/>
                <a:tab pos="885190" algn="l"/>
              </a:tabLst>
            </a:pPr>
            <a:r>
              <a:rPr sz="2000" dirty="0">
                <a:latin typeface="Microsoft Sans Serif"/>
                <a:cs typeface="Microsoft Sans Serif"/>
              </a:rPr>
              <a:t>Recycles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without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stopping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mutators</a:t>
            </a:r>
            <a:endParaRPr sz="2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9FA8"/>
              </a:buClr>
              <a:buFont typeface="Microsoft Sans Serif"/>
              <a:buChar char="—"/>
            </a:pPr>
            <a:endParaRPr sz="305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Generational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4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Divide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smaller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age-based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regions</a:t>
            </a:r>
            <a:endParaRPr sz="2000">
              <a:latin typeface="Microsoft Sans Serif"/>
              <a:cs typeface="Microsoft Sans Serif"/>
            </a:endParaRPr>
          </a:p>
          <a:p>
            <a:pPr marL="814069" marR="5080" lvl="1" indent="-342900">
              <a:lnSpc>
                <a:spcPts val="2160"/>
              </a:lnSpc>
              <a:spcBef>
                <a:spcPts val="509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Empirically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known that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garbage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found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‘younger’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1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Focus </a:t>
            </a:r>
            <a:r>
              <a:rPr sz="2000" spc="-5" dirty="0">
                <a:latin typeface="Microsoft Sans Serif"/>
                <a:cs typeface="Microsoft Sans Serif"/>
              </a:rPr>
              <a:t>garbage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collection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‘younger’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regions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4810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dirty="0"/>
              <a:t> </a:t>
            </a:r>
            <a:r>
              <a:rPr spc="-10" dirty="0"/>
              <a:t>Collection</a:t>
            </a:r>
            <a:r>
              <a:rPr spc="25" dirty="0"/>
              <a:t> </a:t>
            </a:r>
            <a:r>
              <a:rPr spc="-5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7990840" cy="31908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What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‘live’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Liveness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==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Accessibility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Objects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can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directly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transitively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mutators</a:t>
            </a:r>
            <a:endParaRPr sz="2000">
              <a:latin typeface="Microsoft Sans Serif"/>
              <a:cs typeface="Microsoft Sans Serif"/>
            </a:endParaRPr>
          </a:p>
          <a:p>
            <a:pPr marL="814069" marR="245745" lvl="1" indent="-342900">
              <a:lnSpc>
                <a:spcPts val="2160"/>
              </a:lnSpc>
              <a:spcBef>
                <a:spcPts val="51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Objects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pointers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mutator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execution contexts, </a:t>
            </a:r>
            <a:r>
              <a:rPr sz="2000" spc="-10" dirty="0">
                <a:latin typeface="Microsoft Sans Serif"/>
                <a:cs typeface="Microsoft Sans Serif"/>
              </a:rPr>
              <a:t>i.e.,</a:t>
            </a:r>
            <a:r>
              <a:rPr sz="2000" dirty="0">
                <a:latin typeface="Microsoft Sans Serif"/>
                <a:cs typeface="Microsoft Sans Serif"/>
              </a:rPr>
              <a:t> ‘root-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set’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04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Objects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reached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via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root-set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Implemented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using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‘mark’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‘reference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counting’</a:t>
            </a:r>
            <a:endParaRPr sz="20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What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‘dead’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4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Everything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0" dirty="0">
                <a:latin typeface="Microsoft Sans Serif"/>
                <a:cs typeface="Microsoft Sans Serif"/>
              </a:rPr>
              <a:t> 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not </a:t>
            </a:r>
            <a:r>
              <a:rPr sz="2000" spc="-10" dirty="0">
                <a:latin typeface="Microsoft Sans Serif"/>
                <a:cs typeface="Microsoft Sans Serif"/>
              </a:rPr>
              <a:t>‘live’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3500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spc="-25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pc="-5" dirty="0"/>
              <a:t>How</a:t>
            </a:r>
            <a:r>
              <a:rPr spc="30" dirty="0"/>
              <a:t> </a:t>
            </a:r>
            <a:r>
              <a:rPr spc="-5" dirty="0"/>
              <a:t>does</a:t>
            </a:r>
            <a:r>
              <a:rPr spc="4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garbage</a:t>
            </a:r>
            <a:r>
              <a:rPr spc="45" dirty="0"/>
              <a:t> </a:t>
            </a:r>
            <a:r>
              <a:rPr spc="-10" dirty="0"/>
              <a:t>collector</a:t>
            </a:r>
            <a:r>
              <a:rPr spc="45" dirty="0"/>
              <a:t> </a:t>
            </a:r>
            <a:r>
              <a:rPr spc="-10" dirty="0"/>
              <a:t>identify</a:t>
            </a:r>
            <a:r>
              <a:rPr spc="25" dirty="0"/>
              <a:t> </a:t>
            </a:r>
            <a:r>
              <a:rPr spc="-10" dirty="0"/>
              <a:t>‘live’</a:t>
            </a:r>
            <a:r>
              <a:rPr spc="55" dirty="0"/>
              <a:t> </a:t>
            </a:r>
            <a:r>
              <a:rPr spc="-5" dirty="0"/>
              <a:t>memory</a:t>
            </a: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Starts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from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root set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mutator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threads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Does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depth-first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breadth-first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walk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 graph</a:t>
            </a:r>
            <a:endParaRPr sz="2000">
              <a:latin typeface="Microsoft Sans Serif"/>
              <a:cs typeface="Microsoft Sans Serif"/>
            </a:endParaRPr>
          </a:p>
          <a:p>
            <a:pPr marL="814069" marR="5080" lvl="1" indent="-342900">
              <a:lnSpc>
                <a:spcPts val="2160"/>
              </a:lnSpc>
              <a:spcBef>
                <a:spcPts val="51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‘Marks’</a:t>
            </a:r>
            <a:r>
              <a:rPr sz="2000" dirty="0">
                <a:latin typeface="Microsoft Sans Serif"/>
                <a:cs typeface="Microsoft Sans Serif"/>
              </a:rPr>
              <a:t> each</a:t>
            </a:r>
            <a:r>
              <a:rPr sz="2000" spc="-5" dirty="0">
                <a:latin typeface="Microsoft Sans Serif"/>
                <a:cs typeface="Microsoft Sans Serif"/>
              </a:rPr>
              <a:t> object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found,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i.e.,</a:t>
            </a:r>
            <a:r>
              <a:rPr sz="2000" dirty="0">
                <a:latin typeface="Microsoft Sans Serif"/>
                <a:cs typeface="Microsoft Sans Serif"/>
              </a:rPr>
              <a:t> sets 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liveness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bitmap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04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Referred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</a:t>
            </a:r>
            <a:r>
              <a:rPr sz="2000" spc="-5" dirty="0">
                <a:latin typeface="Microsoft Sans Serif"/>
                <a:cs typeface="Microsoft Sans Serif"/>
              </a:rPr>
              <a:t>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‘mark-phase’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3660495"/>
            <a:ext cx="4117975" cy="1031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9FA8"/>
              </a:buClr>
              <a:buSzPct val="90000"/>
              <a:buChar char="—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Could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reference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counting</a:t>
            </a:r>
            <a:endParaRPr sz="2000">
              <a:latin typeface="Microsoft Sans Serif"/>
              <a:cs typeface="Microsoft Sans Serif"/>
            </a:endParaRPr>
          </a:p>
          <a:p>
            <a:pPr marL="812800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2800" algn="l"/>
                <a:tab pos="813435" algn="l"/>
              </a:tabLst>
            </a:pPr>
            <a:r>
              <a:rPr sz="2000" dirty="0">
                <a:latin typeface="Microsoft Sans Serif"/>
                <a:cs typeface="Microsoft Sans Serif"/>
              </a:rPr>
              <a:t>Problems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cyclic </a:t>
            </a:r>
            <a:r>
              <a:rPr sz="2000" dirty="0">
                <a:latin typeface="Microsoft Sans Serif"/>
                <a:cs typeface="Microsoft Sans Serif"/>
              </a:rPr>
              <a:t>garbage</a:t>
            </a:r>
            <a:endParaRPr sz="2000">
              <a:latin typeface="Microsoft Sans Serif"/>
              <a:cs typeface="Microsoft Sans Serif"/>
            </a:endParaRPr>
          </a:p>
          <a:p>
            <a:pPr marL="812800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2800" algn="l"/>
                <a:tab pos="813435" algn="l"/>
              </a:tabLst>
            </a:pPr>
            <a:r>
              <a:rPr sz="2000" dirty="0">
                <a:latin typeface="Microsoft Sans Serif"/>
                <a:cs typeface="Microsoft Sans Serif"/>
              </a:rPr>
              <a:t>Problems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dirty="0">
                <a:latin typeface="Microsoft Sans Serif"/>
                <a:cs typeface="Microsoft Sans Serif"/>
              </a:rPr>
              <a:t> fragmentation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8875" y="3637026"/>
            <a:ext cx="468630" cy="481330"/>
          </a:xfrm>
          <a:custGeom>
            <a:avLst/>
            <a:gdLst/>
            <a:ahLst/>
            <a:cxnLst/>
            <a:rect l="l" t="t" r="r" b="b"/>
            <a:pathLst>
              <a:path w="468629" h="481329">
                <a:moveTo>
                  <a:pt x="0" y="240411"/>
                </a:moveTo>
                <a:lnTo>
                  <a:pt x="4754" y="191940"/>
                </a:lnTo>
                <a:lnTo>
                  <a:pt x="18393" y="146804"/>
                </a:lnTo>
                <a:lnTo>
                  <a:pt x="39975" y="105965"/>
                </a:lnTo>
                <a:lnTo>
                  <a:pt x="68564" y="70389"/>
                </a:lnTo>
                <a:lnTo>
                  <a:pt x="103218" y="41040"/>
                </a:lnTo>
                <a:lnTo>
                  <a:pt x="143000" y="18883"/>
                </a:lnTo>
                <a:lnTo>
                  <a:pt x="186969" y="4881"/>
                </a:lnTo>
                <a:lnTo>
                  <a:pt x="234187" y="0"/>
                </a:lnTo>
                <a:lnTo>
                  <a:pt x="281369" y="4881"/>
                </a:lnTo>
                <a:lnTo>
                  <a:pt x="325322" y="18883"/>
                </a:lnTo>
                <a:lnTo>
                  <a:pt x="365101" y="41040"/>
                </a:lnTo>
                <a:lnTo>
                  <a:pt x="399764" y="70389"/>
                </a:lnTo>
                <a:lnTo>
                  <a:pt x="428366" y="105965"/>
                </a:lnTo>
                <a:lnTo>
                  <a:pt x="449964" y="146804"/>
                </a:lnTo>
                <a:lnTo>
                  <a:pt x="463615" y="191940"/>
                </a:lnTo>
                <a:lnTo>
                  <a:pt x="468375" y="240411"/>
                </a:lnTo>
                <a:lnTo>
                  <a:pt x="463615" y="288886"/>
                </a:lnTo>
                <a:lnTo>
                  <a:pt x="449964" y="334037"/>
                </a:lnTo>
                <a:lnTo>
                  <a:pt x="428366" y="374896"/>
                </a:lnTo>
                <a:lnTo>
                  <a:pt x="399764" y="410495"/>
                </a:lnTo>
                <a:lnTo>
                  <a:pt x="365101" y="439867"/>
                </a:lnTo>
                <a:lnTo>
                  <a:pt x="325322" y="462045"/>
                </a:lnTo>
                <a:lnTo>
                  <a:pt x="281369" y="476061"/>
                </a:lnTo>
                <a:lnTo>
                  <a:pt x="234187" y="480949"/>
                </a:lnTo>
                <a:lnTo>
                  <a:pt x="186969" y="476061"/>
                </a:lnTo>
                <a:lnTo>
                  <a:pt x="143000" y="462045"/>
                </a:lnTo>
                <a:lnTo>
                  <a:pt x="103218" y="439867"/>
                </a:lnTo>
                <a:lnTo>
                  <a:pt x="68564" y="410495"/>
                </a:lnTo>
                <a:lnTo>
                  <a:pt x="39975" y="374896"/>
                </a:lnTo>
                <a:lnTo>
                  <a:pt x="18393" y="334037"/>
                </a:lnTo>
                <a:lnTo>
                  <a:pt x="4754" y="288886"/>
                </a:lnTo>
                <a:lnTo>
                  <a:pt x="0" y="2404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87210" y="373507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6951" y="4319523"/>
            <a:ext cx="468630" cy="481330"/>
          </a:xfrm>
          <a:custGeom>
            <a:avLst/>
            <a:gdLst/>
            <a:ahLst/>
            <a:cxnLst/>
            <a:rect l="l" t="t" r="r" b="b"/>
            <a:pathLst>
              <a:path w="468629" h="481329">
                <a:moveTo>
                  <a:pt x="0" y="240537"/>
                </a:moveTo>
                <a:lnTo>
                  <a:pt x="4754" y="192062"/>
                </a:lnTo>
                <a:lnTo>
                  <a:pt x="18391" y="146911"/>
                </a:lnTo>
                <a:lnTo>
                  <a:pt x="39969" y="106052"/>
                </a:lnTo>
                <a:lnTo>
                  <a:pt x="68548" y="70453"/>
                </a:lnTo>
                <a:lnTo>
                  <a:pt x="103187" y="41081"/>
                </a:lnTo>
                <a:lnTo>
                  <a:pt x="142946" y="18903"/>
                </a:lnTo>
                <a:lnTo>
                  <a:pt x="186884" y="4887"/>
                </a:lnTo>
                <a:lnTo>
                  <a:pt x="234060" y="0"/>
                </a:lnTo>
                <a:lnTo>
                  <a:pt x="281279" y="4887"/>
                </a:lnTo>
                <a:lnTo>
                  <a:pt x="325248" y="18903"/>
                </a:lnTo>
                <a:lnTo>
                  <a:pt x="365030" y="41081"/>
                </a:lnTo>
                <a:lnTo>
                  <a:pt x="399684" y="70453"/>
                </a:lnTo>
                <a:lnTo>
                  <a:pt x="428273" y="106052"/>
                </a:lnTo>
                <a:lnTo>
                  <a:pt x="449855" y="146911"/>
                </a:lnTo>
                <a:lnTo>
                  <a:pt x="463494" y="192062"/>
                </a:lnTo>
                <a:lnTo>
                  <a:pt x="468249" y="240537"/>
                </a:lnTo>
                <a:lnTo>
                  <a:pt x="463494" y="289013"/>
                </a:lnTo>
                <a:lnTo>
                  <a:pt x="449855" y="334164"/>
                </a:lnTo>
                <a:lnTo>
                  <a:pt x="428273" y="375023"/>
                </a:lnTo>
                <a:lnTo>
                  <a:pt x="399684" y="410622"/>
                </a:lnTo>
                <a:lnTo>
                  <a:pt x="365030" y="439994"/>
                </a:lnTo>
                <a:lnTo>
                  <a:pt x="325248" y="462172"/>
                </a:lnTo>
                <a:lnTo>
                  <a:pt x="281279" y="476188"/>
                </a:lnTo>
                <a:lnTo>
                  <a:pt x="234060" y="481075"/>
                </a:lnTo>
                <a:lnTo>
                  <a:pt x="186884" y="476188"/>
                </a:lnTo>
                <a:lnTo>
                  <a:pt x="142946" y="462172"/>
                </a:lnTo>
                <a:lnTo>
                  <a:pt x="103187" y="439994"/>
                </a:lnTo>
                <a:lnTo>
                  <a:pt x="68548" y="410622"/>
                </a:lnTo>
                <a:lnTo>
                  <a:pt x="39969" y="375023"/>
                </a:lnTo>
                <a:lnTo>
                  <a:pt x="18391" y="334164"/>
                </a:lnTo>
                <a:lnTo>
                  <a:pt x="4754" y="289013"/>
                </a:lnTo>
                <a:lnTo>
                  <a:pt x="0" y="2405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95286" y="4417821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67451" y="4743450"/>
            <a:ext cx="468630" cy="481330"/>
          </a:xfrm>
          <a:custGeom>
            <a:avLst/>
            <a:gdLst/>
            <a:ahLst/>
            <a:cxnLst/>
            <a:rect l="l" t="t" r="r" b="b"/>
            <a:pathLst>
              <a:path w="468629" h="481329">
                <a:moveTo>
                  <a:pt x="0" y="240537"/>
                </a:moveTo>
                <a:lnTo>
                  <a:pt x="4754" y="192062"/>
                </a:lnTo>
                <a:lnTo>
                  <a:pt x="18391" y="146911"/>
                </a:lnTo>
                <a:lnTo>
                  <a:pt x="39969" y="106052"/>
                </a:lnTo>
                <a:lnTo>
                  <a:pt x="68548" y="70453"/>
                </a:lnTo>
                <a:lnTo>
                  <a:pt x="103187" y="41081"/>
                </a:lnTo>
                <a:lnTo>
                  <a:pt x="142946" y="18903"/>
                </a:lnTo>
                <a:lnTo>
                  <a:pt x="186884" y="4887"/>
                </a:lnTo>
                <a:lnTo>
                  <a:pt x="234061" y="0"/>
                </a:lnTo>
                <a:lnTo>
                  <a:pt x="281279" y="4887"/>
                </a:lnTo>
                <a:lnTo>
                  <a:pt x="325248" y="18903"/>
                </a:lnTo>
                <a:lnTo>
                  <a:pt x="365030" y="41081"/>
                </a:lnTo>
                <a:lnTo>
                  <a:pt x="399684" y="70453"/>
                </a:lnTo>
                <a:lnTo>
                  <a:pt x="428273" y="106052"/>
                </a:lnTo>
                <a:lnTo>
                  <a:pt x="449855" y="146911"/>
                </a:lnTo>
                <a:lnTo>
                  <a:pt x="463494" y="192062"/>
                </a:lnTo>
                <a:lnTo>
                  <a:pt x="468249" y="240537"/>
                </a:lnTo>
                <a:lnTo>
                  <a:pt x="463494" y="289013"/>
                </a:lnTo>
                <a:lnTo>
                  <a:pt x="449855" y="334164"/>
                </a:lnTo>
                <a:lnTo>
                  <a:pt x="428273" y="375023"/>
                </a:lnTo>
                <a:lnTo>
                  <a:pt x="399684" y="410622"/>
                </a:lnTo>
                <a:lnTo>
                  <a:pt x="365030" y="439994"/>
                </a:lnTo>
                <a:lnTo>
                  <a:pt x="325248" y="462172"/>
                </a:lnTo>
                <a:lnTo>
                  <a:pt x="281279" y="476188"/>
                </a:lnTo>
                <a:lnTo>
                  <a:pt x="234061" y="481075"/>
                </a:lnTo>
                <a:lnTo>
                  <a:pt x="186884" y="476188"/>
                </a:lnTo>
                <a:lnTo>
                  <a:pt x="142946" y="462172"/>
                </a:lnTo>
                <a:lnTo>
                  <a:pt x="103187" y="439994"/>
                </a:lnTo>
                <a:lnTo>
                  <a:pt x="68548" y="410622"/>
                </a:lnTo>
                <a:lnTo>
                  <a:pt x="39969" y="375023"/>
                </a:lnTo>
                <a:lnTo>
                  <a:pt x="18391" y="334164"/>
                </a:lnTo>
                <a:lnTo>
                  <a:pt x="4754" y="289013"/>
                </a:lnTo>
                <a:lnTo>
                  <a:pt x="0" y="2405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15659" y="4841875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6951" y="5478526"/>
            <a:ext cx="468630" cy="481330"/>
          </a:xfrm>
          <a:custGeom>
            <a:avLst/>
            <a:gdLst/>
            <a:ahLst/>
            <a:cxnLst/>
            <a:rect l="l" t="t" r="r" b="b"/>
            <a:pathLst>
              <a:path w="468629" h="481329">
                <a:moveTo>
                  <a:pt x="0" y="240436"/>
                </a:moveTo>
                <a:lnTo>
                  <a:pt x="4754" y="191957"/>
                </a:lnTo>
                <a:lnTo>
                  <a:pt x="18391" y="146814"/>
                </a:lnTo>
                <a:lnTo>
                  <a:pt x="39969" y="105971"/>
                </a:lnTo>
                <a:lnTo>
                  <a:pt x="68548" y="70392"/>
                </a:lnTo>
                <a:lnTo>
                  <a:pt x="103187" y="41042"/>
                </a:lnTo>
                <a:lnTo>
                  <a:pt x="142946" y="18883"/>
                </a:lnTo>
                <a:lnTo>
                  <a:pt x="186884" y="4881"/>
                </a:lnTo>
                <a:lnTo>
                  <a:pt x="234061" y="0"/>
                </a:lnTo>
                <a:lnTo>
                  <a:pt x="281279" y="4881"/>
                </a:lnTo>
                <a:lnTo>
                  <a:pt x="325248" y="18883"/>
                </a:lnTo>
                <a:lnTo>
                  <a:pt x="365030" y="41042"/>
                </a:lnTo>
                <a:lnTo>
                  <a:pt x="399684" y="70392"/>
                </a:lnTo>
                <a:lnTo>
                  <a:pt x="428273" y="105971"/>
                </a:lnTo>
                <a:lnTo>
                  <a:pt x="449855" y="146814"/>
                </a:lnTo>
                <a:lnTo>
                  <a:pt x="463494" y="191957"/>
                </a:lnTo>
                <a:lnTo>
                  <a:pt x="468249" y="240436"/>
                </a:lnTo>
                <a:lnTo>
                  <a:pt x="463494" y="288907"/>
                </a:lnTo>
                <a:lnTo>
                  <a:pt x="449855" y="334053"/>
                </a:lnTo>
                <a:lnTo>
                  <a:pt x="428273" y="374908"/>
                </a:lnTo>
                <a:lnTo>
                  <a:pt x="399684" y="410503"/>
                </a:lnTo>
                <a:lnTo>
                  <a:pt x="365030" y="439872"/>
                </a:lnTo>
                <a:lnTo>
                  <a:pt x="325248" y="462048"/>
                </a:lnTo>
                <a:lnTo>
                  <a:pt x="281279" y="476062"/>
                </a:lnTo>
                <a:lnTo>
                  <a:pt x="234061" y="480949"/>
                </a:lnTo>
                <a:lnTo>
                  <a:pt x="186884" y="476062"/>
                </a:lnTo>
                <a:lnTo>
                  <a:pt x="142946" y="462048"/>
                </a:lnTo>
                <a:lnTo>
                  <a:pt x="103187" y="439872"/>
                </a:lnTo>
                <a:lnTo>
                  <a:pt x="68548" y="410503"/>
                </a:lnTo>
                <a:lnTo>
                  <a:pt x="39969" y="374908"/>
                </a:lnTo>
                <a:lnTo>
                  <a:pt x="18391" y="334053"/>
                </a:lnTo>
                <a:lnTo>
                  <a:pt x="4754" y="288907"/>
                </a:lnTo>
                <a:lnTo>
                  <a:pt x="0" y="2404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25159" y="557702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9250" y="5441950"/>
            <a:ext cx="468630" cy="481330"/>
          </a:xfrm>
          <a:custGeom>
            <a:avLst/>
            <a:gdLst/>
            <a:ahLst/>
            <a:cxnLst/>
            <a:rect l="l" t="t" r="r" b="b"/>
            <a:pathLst>
              <a:path w="468629" h="481329">
                <a:moveTo>
                  <a:pt x="0" y="240512"/>
                </a:moveTo>
                <a:lnTo>
                  <a:pt x="4754" y="192045"/>
                </a:lnTo>
                <a:lnTo>
                  <a:pt x="18393" y="146900"/>
                </a:lnTo>
                <a:lnTo>
                  <a:pt x="39975" y="106046"/>
                </a:lnTo>
                <a:lnTo>
                  <a:pt x="68564" y="70450"/>
                </a:lnTo>
                <a:lnTo>
                  <a:pt x="103218" y="41079"/>
                </a:lnTo>
                <a:lnTo>
                  <a:pt x="143000" y="18902"/>
                </a:lnTo>
                <a:lnTo>
                  <a:pt x="186969" y="4886"/>
                </a:lnTo>
                <a:lnTo>
                  <a:pt x="234188" y="0"/>
                </a:lnTo>
                <a:lnTo>
                  <a:pt x="281369" y="4886"/>
                </a:lnTo>
                <a:lnTo>
                  <a:pt x="325322" y="18902"/>
                </a:lnTo>
                <a:lnTo>
                  <a:pt x="365101" y="41079"/>
                </a:lnTo>
                <a:lnTo>
                  <a:pt x="399764" y="70450"/>
                </a:lnTo>
                <a:lnTo>
                  <a:pt x="428366" y="106046"/>
                </a:lnTo>
                <a:lnTo>
                  <a:pt x="449964" y="146900"/>
                </a:lnTo>
                <a:lnTo>
                  <a:pt x="463615" y="192045"/>
                </a:lnTo>
                <a:lnTo>
                  <a:pt x="468375" y="240512"/>
                </a:lnTo>
                <a:lnTo>
                  <a:pt x="463615" y="288979"/>
                </a:lnTo>
                <a:lnTo>
                  <a:pt x="449964" y="334122"/>
                </a:lnTo>
                <a:lnTo>
                  <a:pt x="428366" y="374974"/>
                </a:lnTo>
                <a:lnTo>
                  <a:pt x="399764" y="410568"/>
                </a:lnTo>
                <a:lnTo>
                  <a:pt x="365101" y="439936"/>
                </a:lnTo>
                <a:lnTo>
                  <a:pt x="325322" y="462111"/>
                </a:lnTo>
                <a:lnTo>
                  <a:pt x="281369" y="476126"/>
                </a:lnTo>
                <a:lnTo>
                  <a:pt x="234188" y="481012"/>
                </a:lnTo>
                <a:lnTo>
                  <a:pt x="186969" y="476126"/>
                </a:lnTo>
                <a:lnTo>
                  <a:pt x="143000" y="462111"/>
                </a:lnTo>
                <a:lnTo>
                  <a:pt x="103218" y="439936"/>
                </a:lnTo>
                <a:lnTo>
                  <a:pt x="68564" y="410568"/>
                </a:lnTo>
                <a:lnTo>
                  <a:pt x="39975" y="374974"/>
                </a:lnTo>
                <a:lnTo>
                  <a:pt x="18393" y="334122"/>
                </a:lnTo>
                <a:lnTo>
                  <a:pt x="4754" y="288979"/>
                </a:lnTo>
                <a:lnTo>
                  <a:pt x="0" y="2405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47713" y="5540451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31916" y="4042663"/>
            <a:ext cx="1156335" cy="1506220"/>
          </a:xfrm>
          <a:custGeom>
            <a:avLst/>
            <a:gdLst/>
            <a:ahLst/>
            <a:cxnLst/>
            <a:rect l="l" t="t" r="r" b="b"/>
            <a:pathLst>
              <a:path w="1156334" h="1506220">
                <a:moveTo>
                  <a:pt x="103124" y="1421130"/>
                </a:moveTo>
                <a:lnTo>
                  <a:pt x="102362" y="1417066"/>
                </a:lnTo>
                <a:lnTo>
                  <a:pt x="99441" y="1415161"/>
                </a:lnTo>
                <a:lnTo>
                  <a:pt x="96520" y="1413129"/>
                </a:lnTo>
                <a:lnTo>
                  <a:pt x="92583" y="1413891"/>
                </a:lnTo>
                <a:lnTo>
                  <a:pt x="90678" y="1416812"/>
                </a:lnTo>
                <a:lnTo>
                  <a:pt x="54038" y="1470139"/>
                </a:lnTo>
                <a:lnTo>
                  <a:pt x="75184" y="1182243"/>
                </a:lnTo>
                <a:lnTo>
                  <a:pt x="62484" y="1181354"/>
                </a:lnTo>
                <a:lnTo>
                  <a:pt x="41338" y="1469186"/>
                </a:lnTo>
                <a:lnTo>
                  <a:pt x="12954" y="1411097"/>
                </a:lnTo>
                <a:lnTo>
                  <a:pt x="11303" y="1407922"/>
                </a:lnTo>
                <a:lnTo>
                  <a:pt x="7620" y="1406652"/>
                </a:lnTo>
                <a:lnTo>
                  <a:pt x="1270" y="1409700"/>
                </a:lnTo>
                <a:lnTo>
                  <a:pt x="0" y="1413510"/>
                </a:lnTo>
                <a:lnTo>
                  <a:pt x="1701" y="1417066"/>
                </a:lnTo>
                <a:lnTo>
                  <a:pt x="44958" y="1505712"/>
                </a:lnTo>
                <a:lnTo>
                  <a:pt x="53314" y="1493520"/>
                </a:lnTo>
                <a:lnTo>
                  <a:pt x="101092" y="1423924"/>
                </a:lnTo>
                <a:lnTo>
                  <a:pt x="103124" y="1421130"/>
                </a:lnTo>
                <a:close/>
              </a:path>
              <a:path w="1156334" h="1506220">
                <a:moveTo>
                  <a:pt x="381000" y="8001"/>
                </a:moveTo>
                <a:lnTo>
                  <a:pt x="369443" y="2921"/>
                </a:lnTo>
                <a:lnTo>
                  <a:pt x="77571" y="665124"/>
                </a:lnTo>
                <a:lnTo>
                  <a:pt x="70231" y="600964"/>
                </a:lnTo>
                <a:lnTo>
                  <a:pt x="69850" y="597408"/>
                </a:lnTo>
                <a:lnTo>
                  <a:pt x="66675" y="594868"/>
                </a:lnTo>
                <a:lnTo>
                  <a:pt x="63246" y="595376"/>
                </a:lnTo>
                <a:lnTo>
                  <a:pt x="59690" y="595757"/>
                </a:lnTo>
                <a:lnTo>
                  <a:pt x="57277" y="598805"/>
                </a:lnTo>
                <a:lnTo>
                  <a:pt x="57658" y="602361"/>
                </a:lnTo>
                <a:lnTo>
                  <a:pt x="68834" y="700786"/>
                </a:lnTo>
                <a:lnTo>
                  <a:pt x="81076" y="691896"/>
                </a:lnTo>
                <a:lnTo>
                  <a:pt x="148971" y="642620"/>
                </a:lnTo>
                <a:lnTo>
                  <a:pt x="151892" y="640588"/>
                </a:lnTo>
                <a:lnTo>
                  <a:pt x="152527" y="636524"/>
                </a:lnTo>
                <a:lnTo>
                  <a:pt x="150495" y="633730"/>
                </a:lnTo>
                <a:lnTo>
                  <a:pt x="148336" y="630936"/>
                </a:lnTo>
                <a:lnTo>
                  <a:pt x="144399" y="630301"/>
                </a:lnTo>
                <a:lnTo>
                  <a:pt x="89242" y="670344"/>
                </a:lnTo>
                <a:lnTo>
                  <a:pt x="381000" y="8001"/>
                </a:lnTo>
                <a:close/>
              </a:path>
              <a:path w="1156334" h="1506220">
                <a:moveTo>
                  <a:pt x="1149985" y="276987"/>
                </a:moveTo>
                <a:lnTo>
                  <a:pt x="1149299" y="275717"/>
                </a:lnTo>
                <a:lnTo>
                  <a:pt x="1101344" y="186563"/>
                </a:lnTo>
                <a:lnTo>
                  <a:pt x="1097534" y="185420"/>
                </a:lnTo>
                <a:lnTo>
                  <a:pt x="1094486" y="187071"/>
                </a:lnTo>
                <a:lnTo>
                  <a:pt x="1091311" y="188722"/>
                </a:lnTo>
                <a:lnTo>
                  <a:pt x="1090168" y="192532"/>
                </a:lnTo>
                <a:lnTo>
                  <a:pt x="1122502" y="252679"/>
                </a:lnTo>
                <a:lnTo>
                  <a:pt x="710311" y="0"/>
                </a:lnTo>
                <a:lnTo>
                  <a:pt x="703707" y="10922"/>
                </a:lnTo>
                <a:lnTo>
                  <a:pt x="1115987" y="263537"/>
                </a:lnTo>
                <a:lnTo>
                  <a:pt x="1051179" y="262128"/>
                </a:lnTo>
                <a:lnTo>
                  <a:pt x="1047623" y="262001"/>
                </a:lnTo>
                <a:lnTo>
                  <a:pt x="1044702" y="264795"/>
                </a:lnTo>
                <a:lnTo>
                  <a:pt x="1044575" y="271780"/>
                </a:lnTo>
                <a:lnTo>
                  <a:pt x="1047369" y="274701"/>
                </a:lnTo>
                <a:lnTo>
                  <a:pt x="1050925" y="274828"/>
                </a:lnTo>
                <a:lnTo>
                  <a:pt x="1149985" y="276987"/>
                </a:lnTo>
                <a:close/>
              </a:path>
              <a:path w="1156334" h="1506220">
                <a:moveTo>
                  <a:pt x="1156081" y="759333"/>
                </a:moveTo>
                <a:lnTo>
                  <a:pt x="1143762" y="756539"/>
                </a:lnTo>
                <a:lnTo>
                  <a:pt x="1004138" y="1362621"/>
                </a:lnTo>
                <a:lnTo>
                  <a:pt x="983869" y="1297559"/>
                </a:lnTo>
                <a:lnTo>
                  <a:pt x="980313" y="1295654"/>
                </a:lnTo>
                <a:lnTo>
                  <a:pt x="977011" y="1296797"/>
                </a:lnTo>
                <a:lnTo>
                  <a:pt x="973582" y="1297813"/>
                </a:lnTo>
                <a:lnTo>
                  <a:pt x="971804" y="1301369"/>
                </a:lnTo>
                <a:lnTo>
                  <a:pt x="1002284" y="1399286"/>
                </a:lnTo>
                <a:lnTo>
                  <a:pt x="1012431" y="1388491"/>
                </a:lnTo>
                <a:lnTo>
                  <a:pt x="1070102" y="1327150"/>
                </a:lnTo>
                <a:lnTo>
                  <a:pt x="1072515" y="1324483"/>
                </a:lnTo>
                <a:lnTo>
                  <a:pt x="1072388" y="1320546"/>
                </a:lnTo>
                <a:lnTo>
                  <a:pt x="1067308" y="1315720"/>
                </a:lnTo>
                <a:lnTo>
                  <a:pt x="1063244" y="1315847"/>
                </a:lnTo>
                <a:lnTo>
                  <a:pt x="1060831" y="1318387"/>
                </a:lnTo>
                <a:lnTo>
                  <a:pt x="1016584" y="1365529"/>
                </a:lnTo>
                <a:lnTo>
                  <a:pt x="1156081" y="759333"/>
                </a:lnTo>
                <a:close/>
              </a:path>
            </a:pathLst>
          </a:custGeom>
          <a:solidFill>
            <a:srgbClr val="696F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4810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dirty="0"/>
              <a:t> </a:t>
            </a:r>
            <a:r>
              <a:rPr spc="-10" dirty="0"/>
              <a:t>Collection</a:t>
            </a:r>
            <a:r>
              <a:rPr spc="25" dirty="0"/>
              <a:t> </a:t>
            </a:r>
            <a:r>
              <a:rPr spc="-5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568957"/>
            <a:ext cx="727583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936750" indent="-285115">
              <a:lnSpc>
                <a:spcPct val="130000"/>
              </a:lnSpc>
              <a:spcBef>
                <a:spcPts val="10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How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recycle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‘dead’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Sweep: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Font typeface="Microsoft Sans Serif"/>
              <a:buChar char="—"/>
              <a:tabLst>
                <a:tab pos="814069" algn="l"/>
                <a:tab pos="814705" algn="l"/>
              </a:tabLst>
            </a:pPr>
            <a:r>
              <a:rPr sz="2000" i="1" dirty="0">
                <a:latin typeface="Arial"/>
                <a:cs typeface="Arial"/>
              </a:rPr>
              <a:t>Sweep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‘dead’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blocks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free-lists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sorted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size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Hand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right sized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 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allocation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requests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Pros: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Easy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 without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stopping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mutator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threads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Cons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Slows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down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allocation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path, </a:t>
            </a:r>
            <a:r>
              <a:rPr sz="2000" dirty="0">
                <a:latin typeface="Microsoft Sans Serif"/>
                <a:cs typeface="Microsoft Sans Serif"/>
              </a:rPr>
              <a:t>reduces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throughput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causes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fragmentation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4810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dirty="0"/>
              <a:t> </a:t>
            </a:r>
            <a:r>
              <a:rPr spc="-10" dirty="0"/>
              <a:t>Collection</a:t>
            </a:r>
            <a:r>
              <a:rPr spc="25" dirty="0"/>
              <a:t> </a:t>
            </a: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568957"/>
            <a:ext cx="7601584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2261870" indent="-285115">
              <a:lnSpc>
                <a:spcPct val="130000"/>
              </a:lnSpc>
              <a:spcBef>
                <a:spcPts val="10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How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recycle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‘dead’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Compaction: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Font typeface="Microsoft Sans Serif"/>
              <a:buChar char="—"/>
              <a:tabLst>
                <a:tab pos="814069" algn="l"/>
                <a:tab pos="814705" algn="l"/>
              </a:tabLst>
            </a:pPr>
            <a:r>
              <a:rPr sz="2000" i="1" dirty="0">
                <a:latin typeface="Arial"/>
                <a:cs typeface="Arial"/>
              </a:rPr>
              <a:t>Copy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‘live’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5" dirty="0">
                <a:latin typeface="Microsoft Sans Serif"/>
                <a:cs typeface="Microsoft Sans Serif"/>
              </a:rPr>
              <a:t> blocks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contiguous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locations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Update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pointers to </a:t>
            </a:r>
            <a:r>
              <a:rPr sz="2000" spc="-5" dirty="0">
                <a:latin typeface="Microsoft Sans Serif"/>
                <a:cs typeface="Microsoft Sans Serif"/>
              </a:rPr>
              <a:t>old-locations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Recycle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original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5" dirty="0">
                <a:latin typeface="Microsoft Sans Serif"/>
                <a:cs typeface="Microsoft Sans Serif"/>
              </a:rPr>
              <a:t> locations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live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Pros: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Supports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higher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allocation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rates,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i.e.,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higher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throughputs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Gets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rid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fragmentation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Cons: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Concurrent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versions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hard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get right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78338" y="5592762"/>
            <a:ext cx="920750" cy="563880"/>
            <a:chOff x="3978338" y="5592762"/>
            <a:chExt cx="920750" cy="563880"/>
          </a:xfrm>
        </p:grpSpPr>
        <p:sp>
          <p:nvSpPr>
            <p:cNvPr id="5" name="object 5"/>
            <p:cNvSpPr/>
            <p:nvPr/>
          </p:nvSpPr>
          <p:spPr>
            <a:xfrm>
              <a:off x="3983101" y="5597525"/>
              <a:ext cx="911225" cy="554355"/>
            </a:xfrm>
            <a:custGeom>
              <a:avLst/>
              <a:gdLst/>
              <a:ahLst/>
              <a:cxnLst/>
              <a:rect l="l" t="t" r="r" b="b"/>
              <a:pathLst>
                <a:path w="911225" h="554354">
                  <a:moveTo>
                    <a:pt x="634111" y="0"/>
                  </a:moveTo>
                  <a:lnTo>
                    <a:pt x="634111" y="138506"/>
                  </a:lnTo>
                  <a:lnTo>
                    <a:pt x="0" y="138506"/>
                  </a:lnTo>
                  <a:lnTo>
                    <a:pt x="0" y="415531"/>
                  </a:lnTo>
                  <a:lnTo>
                    <a:pt x="634111" y="415531"/>
                  </a:lnTo>
                  <a:lnTo>
                    <a:pt x="634111" y="554037"/>
                  </a:lnTo>
                  <a:lnTo>
                    <a:pt x="911225" y="277012"/>
                  </a:lnTo>
                  <a:lnTo>
                    <a:pt x="634111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83101" y="5597525"/>
              <a:ext cx="911225" cy="554355"/>
            </a:xfrm>
            <a:custGeom>
              <a:avLst/>
              <a:gdLst/>
              <a:ahLst/>
              <a:cxnLst/>
              <a:rect l="l" t="t" r="r" b="b"/>
              <a:pathLst>
                <a:path w="911225" h="554354">
                  <a:moveTo>
                    <a:pt x="0" y="138506"/>
                  </a:moveTo>
                  <a:lnTo>
                    <a:pt x="634111" y="138506"/>
                  </a:lnTo>
                  <a:lnTo>
                    <a:pt x="634111" y="0"/>
                  </a:lnTo>
                  <a:lnTo>
                    <a:pt x="911225" y="277012"/>
                  </a:lnTo>
                  <a:lnTo>
                    <a:pt x="634111" y="554037"/>
                  </a:lnTo>
                  <a:lnTo>
                    <a:pt x="634111" y="415531"/>
                  </a:lnTo>
                  <a:lnTo>
                    <a:pt x="0" y="415531"/>
                  </a:lnTo>
                  <a:lnTo>
                    <a:pt x="0" y="138506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17600" y="5160898"/>
            <a:ext cx="2462530" cy="1316355"/>
            <a:chOff x="1117600" y="5160898"/>
            <a:chExt cx="2462530" cy="1316355"/>
          </a:xfrm>
        </p:grpSpPr>
        <p:sp>
          <p:nvSpPr>
            <p:cNvPr id="8" name="object 8"/>
            <p:cNvSpPr/>
            <p:nvPr/>
          </p:nvSpPr>
          <p:spPr>
            <a:xfrm>
              <a:off x="1122362" y="5165661"/>
              <a:ext cx="2453005" cy="1306830"/>
            </a:xfrm>
            <a:custGeom>
              <a:avLst/>
              <a:gdLst/>
              <a:ahLst/>
              <a:cxnLst/>
              <a:rect l="l" t="t" r="r" b="b"/>
              <a:pathLst>
                <a:path w="2453004" h="1306829">
                  <a:moveTo>
                    <a:pt x="2452624" y="0"/>
                  </a:moveTo>
                  <a:lnTo>
                    <a:pt x="0" y="0"/>
                  </a:lnTo>
                  <a:lnTo>
                    <a:pt x="0" y="1306576"/>
                  </a:lnTo>
                  <a:lnTo>
                    <a:pt x="2452624" y="1306576"/>
                  </a:lnTo>
                  <a:lnTo>
                    <a:pt x="2452624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2362" y="5165661"/>
              <a:ext cx="2453005" cy="1306830"/>
            </a:xfrm>
            <a:custGeom>
              <a:avLst/>
              <a:gdLst/>
              <a:ahLst/>
              <a:cxnLst/>
              <a:rect l="l" t="t" r="r" b="b"/>
              <a:pathLst>
                <a:path w="2453004" h="1306829">
                  <a:moveTo>
                    <a:pt x="0" y="1306576"/>
                  </a:moveTo>
                  <a:lnTo>
                    <a:pt x="2452624" y="1306576"/>
                  </a:lnTo>
                  <a:lnTo>
                    <a:pt x="2452624" y="0"/>
                  </a:lnTo>
                  <a:lnTo>
                    <a:pt x="0" y="0"/>
                  </a:lnTo>
                  <a:lnTo>
                    <a:pt x="0" y="1306576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5615" y="5165699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529971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29971" y="295808"/>
                  </a:lnTo>
                  <a:lnTo>
                    <a:pt x="529971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5615" y="5165699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0" y="295808"/>
                  </a:moveTo>
                  <a:lnTo>
                    <a:pt x="529971" y="295808"/>
                  </a:lnTo>
                  <a:lnTo>
                    <a:pt x="529971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1900" y="5170144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529970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29970" y="295808"/>
                  </a:lnTo>
                  <a:lnTo>
                    <a:pt x="529970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1900" y="5170144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0" y="295808"/>
                  </a:moveTo>
                  <a:lnTo>
                    <a:pt x="529970" y="295808"/>
                  </a:lnTo>
                  <a:lnTo>
                    <a:pt x="529970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6807" y="5749480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529970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29970" y="295808"/>
                  </a:lnTo>
                  <a:lnTo>
                    <a:pt x="529970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6807" y="5749480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0" y="295808"/>
                  </a:moveTo>
                  <a:lnTo>
                    <a:pt x="529970" y="295808"/>
                  </a:lnTo>
                  <a:lnTo>
                    <a:pt x="529970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4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7204" y="6156223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529970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29970" y="295808"/>
                  </a:lnTo>
                  <a:lnTo>
                    <a:pt x="529970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7204" y="6156223"/>
              <a:ext cx="530225" cy="295910"/>
            </a:xfrm>
            <a:custGeom>
              <a:avLst/>
              <a:gdLst/>
              <a:ahLst/>
              <a:cxnLst/>
              <a:rect l="l" t="t" r="r" b="b"/>
              <a:pathLst>
                <a:path w="530225" h="295910">
                  <a:moveTo>
                    <a:pt x="0" y="295808"/>
                  </a:moveTo>
                  <a:lnTo>
                    <a:pt x="529970" y="295808"/>
                  </a:lnTo>
                  <a:lnTo>
                    <a:pt x="529970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13362" y="5129148"/>
            <a:ext cx="2463800" cy="1316355"/>
            <a:chOff x="5313362" y="5129148"/>
            <a:chExt cx="2463800" cy="1316355"/>
          </a:xfrm>
        </p:grpSpPr>
        <p:sp>
          <p:nvSpPr>
            <p:cNvPr id="19" name="object 19"/>
            <p:cNvSpPr/>
            <p:nvPr/>
          </p:nvSpPr>
          <p:spPr>
            <a:xfrm>
              <a:off x="5318125" y="5133911"/>
              <a:ext cx="2454275" cy="1306830"/>
            </a:xfrm>
            <a:custGeom>
              <a:avLst/>
              <a:gdLst/>
              <a:ahLst/>
              <a:cxnLst/>
              <a:rect l="l" t="t" r="r" b="b"/>
              <a:pathLst>
                <a:path w="2454275" h="1306829">
                  <a:moveTo>
                    <a:pt x="2454275" y="0"/>
                  </a:moveTo>
                  <a:lnTo>
                    <a:pt x="0" y="0"/>
                  </a:lnTo>
                  <a:lnTo>
                    <a:pt x="0" y="1306576"/>
                  </a:lnTo>
                  <a:lnTo>
                    <a:pt x="2454275" y="1306576"/>
                  </a:lnTo>
                  <a:lnTo>
                    <a:pt x="24542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18125" y="5133911"/>
              <a:ext cx="2454275" cy="1306830"/>
            </a:xfrm>
            <a:custGeom>
              <a:avLst/>
              <a:gdLst/>
              <a:ahLst/>
              <a:cxnLst/>
              <a:rect l="l" t="t" r="r" b="b"/>
              <a:pathLst>
                <a:path w="2454275" h="1306829">
                  <a:moveTo>
                    <a:pt x="0" y="1306576"/>
                  </a:moveTo>
                  <a:lnTo>
                    <a:pt x="2454275" y="1306576"/>
                  </a:lnTo>
                  <a:lnTo>
                    <a:pt x="2454275" y="0"/>
                  </a:lnTo>
                  <a:lnTo>
                    <a:pt x="0" y="0"/>
                  </a:lnTo>
                  <a:lnTo>
                    <a:pt x="0" y="1306576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18125" y="5133949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60" h="295910">
                  <a:moveTo>
                    <a:pt x="530313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30313" y="295808"/>
                  </a:lnTo>
                  <a:lnTo>
                    <a:pt x="530313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18125" y="5133949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60" h="295910">
                  <a:moveTo>
                    <a:pt x="0" y="295808"/>
                  </a:moveTo>
                  <a:lnTo>
                    <a:pt x="530313" y="295808"/>
                  </a:lnTo>
                  <a:lnTo>
                    <a:pt x="530313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5241" y="5138394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60" h="295910">
                  <a:moveTo>
                    <a:pt x="530313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30313" y="295808"/>
                  </a:lnTo>
                  <a:lnTo>
                    <a:pt x="530313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5241" y="5138394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60" h="295910">
                  <a:moveTo>
                    <a:pt x="0" y="295808"/>
                  </a:moveTo>
                  <a:lnTo>
                    <a:pt x="530313" y="295808"/>
                  </a:lnTo>
                  <a:lnTo>
                    <a:pt x="530313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8136" y="5138394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59" h="295910">
                  <a:moveTo>
                    <a:pt x="530326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30326" y="295808"/>
                  </a:lnTo>
                  <a:lnTo>
                    <a:pt x="530326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8136" y="5138394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59" h="295910">
                  <a:moveTo>
                    <a:pt x="0" y="295808"/>
                  </a:moveTo>
                  <a:lnTo>
                    <a:pt x="530326" y="295808"/>
                  </a:lnTo>
                  <a:lnTo>
                    <a:pt x="530326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7911" y="5138394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59" h="295910">
                  <a:moveTo>
                    <a:pt x="530326" y="0"/>
                  </a:moveTo>
                  <a:lnTo>
                    <a:pt x="0" y="0"/>
                  </a:lnTo>
                  <a:lnTo>
                    <a:pt x="0" y="295808"/>
                  </a:lnTo>
                  <a:lnTo>
                    <a:pt x="530326" y="295808"/>
                  </a:lnTo>
                  <a:lnTo>
                    <a:pt x="530326" y="0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07911" y="5138394"/>
              <a:ext cx="530860" cy="295910"/>
            </a:xfrm>
            <a:custGeom>
              <a:avLst/>
              <a:gdLst/>
              <a:ahLst/>
              <a:cxnLst/>
              <a:rect l="l" t="t" r="r" b="b"/>
              <a:pathLst>
                <a:path w="530859" h="295910">
                  <a:moveTo>
                    <a:pt x="0" y="295808"/>
                  </a:moveTo>
                  <a:lnTo>
                    <a:pt x="530326" y="295808"/>
                  </a:lnTo>
                  <a:lnTo>
                    <a:pt x="530326" y="0"/>
                  </a:lnTo>
                  <a:lnTo>
                    <a:pt x="0" y="0"/>
                  </a:lnTo>
                  <a:lnTo>
                    <a:pt x="0" y="295808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3500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Garbage</a:t>
            </a:r>
            <a:r>
              <a:rPr spc="-25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043"/>
            <a:ext cx="7443470" cy="28606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Desired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Characteristics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Concurrent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70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Compacting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Low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application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overhead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–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Scalable to</a:t>
            </a:r>
            <a:r>
              <a:rPr sz="2200" spc="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large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heaps</a:t>
            </a:r>
            <a:endParaRPr sz="22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9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These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current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application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characteristics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These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current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multi-core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hardware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1425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</a:t>
            </a:r>
            <a:r>
              <a:rPr spc="-15" dirty="0"/>
              <a:t>e</a:t>
            </a:r>
            <a:r>
              <a:rPr dirty="0"/>
              <a:t>n</a:t>
            </a:r>
            <a:r>
              <a:rPr spc="-10" dirty="0"/>
              <a:t>d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06642"/>
            <a:ext cx="5004435" cy="28473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6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What </a:t>
            </a:r>
            <a:r>
              <a:rPr sz="2400" spc="-15" dirty="0">
                <a:latin typeface="Microsoft Sans Serif"/>
                <a:cs typeface="Microsoft Sans Serif"/>
              </a:rPr>
              <a:t>is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JVM?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JVM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Components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JVM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Concepts/Terminology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Garbage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Collection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Basics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Concurrent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Garbage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Collection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Tools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analyzing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memory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issues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8072755" cy="3190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works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two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phases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Mark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Phase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Recycle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Phase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(Sweep/Compacting)</a:t>
            </a:r>
            <a:endParaRPr sz="2000">
              <a:latin typeface="Microsoft Sans Serif"/>
              <a:cs typeface="Microsoft Sans Serif"/>
            </a:endParaRPr>
          </a:p>
          <a:p>
            <a:pPr marL="297180" marR="5080" indent="-285115">
              <a:lnSpc>
                <a:spcPts val="2590"/>
              </a:lnSpc>
              <a:spcBef>
                <a:spcPts val="119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Either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both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phases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concurrent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with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mutator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threads</a:t>
            </a:r>
            <a:endParaRPr sz="2400">
              <a:latin typeface="Microsoft Sans Serif"/>
              <a:cs typeface="Microsoft Sans Serif"/>
            </a:endParaRPr>
          </a:p>
          <a:p>
            <a:pPr marL="297180" marR="485140" indent="-285115">
              <a:lnSpc>
                <a:spcPts val="2590"/>
              </a:lnSpc>
              <a:spcBef>
                <a:spcPts val="115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Different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problems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implement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two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phases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concurrently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3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needs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synchronize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application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568957"/>
            <a:ext cx="7922259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30000"/>
              </a:lnSpc>
              <a:spcBef>
                <a:spcPts val="10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Synchronization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mechanisms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mutators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Read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Barrier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Synchronization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mechanism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between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mutators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Implemented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only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mutator</a:t>
            </a:r>
            <a:endParaRPr sz="2000">
              <a:latin typeface="Microsoft Sans Serif"/>
              <a:cs typeface="Microsoft Sans Serif"/>
            </a:endParaRPr>
          </a:p>
          <a:p>
            <a:pPr marL="814069" marR="23495" lvl="1" indent="-342900">
              <a:lnSpc>
                <a:spcPts val="2160"/>
              </a:lnSpc>
              <a:spcBef>
                <a:spcPts val="509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Instruction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instructions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</a:t>
            </a:r>
            <a:r>
              <a:rPr sz="2000" spc="-5" dirty="0">
                <a:latin typeface="Microsoft Sans Serif"/>
                <a:cs typeface="Microsoft Sans Serif"/>
              </a:rPr>
              <a:t>follow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load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reference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1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JIT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compiler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spits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‘read-barrier’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Precedes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‘use’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loaded</a:t>
            </a:r>
            <a:r>
              <a:rPr sz="2000" dirty="0">
                <a:latin typeface="Microsoft Sans Serif"/>
                <a:cs typeface="Microsoft Sans Serif"/>
              </a:rPr>
              <a:t> reference.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Used 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check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invariants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loaded</a:t>
            </a:r>
            <a:r>
              <a:rPr sz="2000" dirty="0">
                <a:latin typeface="Microsoft Sans Serif"/>
                <a:cs typeface="Microsoft Sans Serif"/>
              </a:rPr>
              <a:t> reference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Expensive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because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frequency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reads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–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Functionality depends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‘algorithm’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568957"/>
            <a:ext cx="7922259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30000"/>
              </a:lnSpc>
              <a:spcBef>
                <a:spcPts val="10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Synchronization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mechanisms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mutators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Write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Barrier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Similar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read-barrier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Implemented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only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mutator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Instruction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 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instructions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follow/precede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write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JIT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compiler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spits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‘write-barrier’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Generally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track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pointer </a:t>
            </a:r>
            <a:r>
              <a:rPr sz="2000" spc="-5" dirty="0">
                <a:latin typeface="Microsoft Sans Serif"/>
                <a:cs typeface="Microsoft Sans Serif"/>
              </a:rPr>
              <a:t>writes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Cheaper,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since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writes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less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common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Functionality depends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‘algorithm’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043"/>
            <a:ext cx="7321550" cy="22047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Concurrent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Mark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ts val="251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Scanning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heap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graph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while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mutators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are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actively</a:t>
            </a:r>
            <a:endParaRPr sz="2200">
              <a:latin typeface="Microsoft Sans Serif"/>
              <a:cs typeface="Microsoft Sans Serif"/>
            </a:endParaRPr>
          </a:p>
          <a:p>
            <a:pPr marL="814069">
              <a:lnSpc>
                <a:spcPts val="2510"/>
              </a:lnSpc>
            </a:pPr>
            <a:r>
              <a:rPr sz="2200" spc="-5" dirty="0">
                <a:latin typeface="Microsoft Sans Serif"/>
                <a:cs typeface="Microsoft Sans Serif"/>
              </a:rPr>
              <a:t>changing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it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Multiple-readers,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single-writer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coherence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problem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Mutators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are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multiple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writers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GC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only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needs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read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graph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structure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043"/>
            <a:ext cx="7601584" cy="14668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Concurrent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Mark: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What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can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go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wrong?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ts val="251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•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Mutator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writes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pointer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yet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‘unseen’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object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into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an</a:t>
            </a:r>
            <a:endParaRPr sz="2200">
              <a:latin typeface="Microsoft Sans Serif"/>
              <a:cs typeface="Microsoft Sans Serif"/>
            </a:endParaRPr>
          </a:p>
          <a:p>
            <a:pPr marL="814069">
              <a:lnSpc>
                <a:spcPts val="2510"/>
              </a:lnSpc>
            </a:pPr>
            <a:r>
              <a:rPr sz="2200" spc="-10" dirty="0">
                <a:latin typeface="Microsoft Sans Serif"/>
                <a:cs typeface="Microsoft Sans Serif"/>
              </a:rPr>
              <a:t>object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already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‘marked-through’</a:t>
            </a:r>
            <a:r>
              <a:rPr sz="2200" spc="6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by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GC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•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Can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caught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write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barriers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49" y="3117595"/>
            <a:ext cx="5154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9FA8"/>
              </a:buClr>
              <a:buSzPct val="88636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Can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caught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by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read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barriers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well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8650" y="2909951"/>
            <a:ext cx="530225" cy="554355"/>
          </a:xfrm>
          <a:custGeom>
            <a:avLst/>
            <a:gdLst/>
            <a:ahLst/>
            <a:cxnLst/>
            <a:rect l="l" t="t" r="r" b="b"/>
            <a:pathLst>
              <a:path w="530225" h="554354">
                <a:moveTo>
                  <a:pt x="0" y="276987"/>
                </a:moveTo>
                <a:lnTo>
                  <a:pt x="4273" y="227182"/>
                </a:lnTo>
                <a:lnTo>
                  <a:pt x="16592" y="180313"/>
                </a:lnTo>
                <a:lnTo>
                  <a:pt x="36209" y="137160"/>
                </a:lnTo>
                <a:lnTo>
                  <a:pt x="62373" y="98503"/>
                </a:lnTo>
                <a:lnTo>
                  <a:pt x="94335" y="65124"/>
                </a:lnTo>
                <a:lnTo>
                  <a:pt x="131346" y="37803"/>
                </a:lnTo>
                <a:lnTo>
                  <a:pt x="172656" y="17322"/>
                </a:lnTo>
                <a:lnTo>
                  <a:pt x="217515" y="4460"/>
                </a:lnTo>
                <a:lnTo>
                  <a:pt x="265175" y="0"/>
                </a:lnTo>
                <a:lnTo>
                  <a:pt x="312798" y="4460"/>
                </a:lnTo>
                <a:lnTo>
                  <a:pt x="357628" y="17322"/>
                </a:lnTo>
                <a:lnTo>
                  <a:pt x="398916" y="37803"/>
                </a:lnTo>
                <a:lnTo>
                  <a:pt x="435911" y="65124"/>
                </a:lnTo>
                <a:lnTo>
                  <a:pt x="467862" y="98503"/>
                </a:lnTo>
                <a:lnTo>
                  <a:pt x="494020" y="137160"/>
                </a:lnTo>
                <a:lnTo>
                  <a:pt x="513633" y="180313"/>
                </a:lnTo>
                <a:lnTo>
                  <a:pt x="525952" y="227182"/>
                </a:lnTo>
                <a:lnTo>
                  <a:pt x="530225" y="276987"/>
                </a:lnTo>
                <a:lnTo>
                  <a:pt x="525952" y="326757"/>
                </a:lnTo>
                <a:lnTo>
                  <a:pt x="513633" y="373609"/>
                </a:lnTo>
                <a:lnTo>
                  <a:pt x="494020" y="416757"/>
                </a:lnTo>
                <a:lnTo>
                  <a:pt x="467862" y="455418"/>
                </a:lnTo>
                <a:lnTo>
                  <a:pt x="435911" y="488807"/>
                </a:lnTo>
                <a:lnTo>
                  <a:pt x="398916" y="516142"/>
                </a:lnTo>
                <a:lnTo>
                  <a:pt x="357628" y="536637"/>
                </a:lnTo>
                <a:lnTo>
                  <a:pt x="312798" y="549509"/>
                </a:lnTo>
                <a:lnTo>
                  <a:pt x="265175" y="553974"/>
                </a:lnTo>
                <a:lnTo>
                  <a:pt x="217515" y="549509"/>
                </a:lnTo>
                <a:lnTo>
                  <a:pt x="172656" y="536637"/>
                </a:lnTo>
                <a:lnTo>
                  <a:pt x="131346" y="516142"/>
                </a:lnTo>
                <a:lnTo>
                  <a:pt x="94335" y="488807"/>
                </a:lnTo>
                <a:lnTo>
                  <a:pt x="62373" y="455418"/>
                </a:lnTo>
                <a:lnTo>
                  <a:pt x="36209" y="416757"/>
                </a:lnTo>
                <a:lnTo>
                  <a:pt x="16592" y="373609"/>
                </a:lnTo>
                <a:lnTo>
                  <a:pt x="4273" y="326757"/>
                </a:lnTo>
                <a:lnTo>
                  <a:pt x="0" y="276987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36130" y="301853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3701" y="3765550"/>
            <a:ext cx="530225" cy="554355"/>
          </a:xfrm>
          <a:custGeom>
            <a:avLst/>
            <a:gdLst/>
            <a:ahLst/>
            <a:cxnLst/>
            <a:rect l="l" t="t" r="r" b="b"/>
            <a:pathLst>
              <a:path w="530225" h="554354">
                <a:moveTo>
                  <a:pt x="0" y="276987"/>
                </a:moveTo>
                <a:lnTo>
                  <a:pt x="4268" y="227216"/>
                </a:lnTo>
                <a:lnTo>
                  <a:pt x="16576" y="180364"/>
                </a:lnTo>
                <a:lnTo>
                  <a:pt x="36176" y="137216"/>
                </a:lnTo>
                <a:lnTo>
                  <a:pt x="62320" y="98555"/>
                </a:lnTo>
                <a:lnTo>
                  <a:pt x="94261" y="65166"/>
                </a:lnTo>
                <a:lnTo>
                  <a:pt x="131252" y="37831"/>
                </a:lnTo>
                <a:lnTo>
                  <a:pt x="172545" y="17336"/>
                </a:lnTo>
                <a:lnTo>
                  <a:pt x="217393" y="4464"/>
                </a:lnTo>
                <a:lnTo>
                  <a:pt x="265049" y="0"/>
                </a:lnTo>
                <a:lnTo>
                  <a:pt x="312709" y="4464"/>
                </a:lnTo>
                <a:lnTo>
                  <a:pt x="357568" y="17336"/>
                </a:lnTo>
                <a:lnTo>
                  <a:pt x="398878" y="37831"/>
                </a:lnTo>
                <a:lnTo>
                  <a:pt x="435889" y="65166"/>
                </a:lnTo>
                <a:lnTo>
                  <a:pt x="467851" y="98555"/>
                </a:lnTo>
                <a:lnTo>
                  <a:pt x="494015" y="137216"/>
                </a:lnTo>
                <a:lnTo>
                  <a:pt x="513632" y="180364"/>
                </a:lnTo>
                <a:lnTo>
                  <a:pt x="525951" y="227216"/>
                </a:lnTo>
                <a:lnTo>
                  <a:pt x="530225" y="276987"/>
                </a:lnTo>
                <a:lnTo>
                  <a:pt x="525951" y="326791"/>
                </a:lnTo>
                <a:lnTo>
                  <a:pt x="513632" y="373660"/>
                </a:lnTo>
                <a:lnTo>
                  <a:pt x="494015" y="416814"/>
                </a:lnTo>
                <a:lnTo>
                  <a:pt x="467851" y="455470"/>
                </a:lnTo>
                <a:lnTo>
                  <a:pt x="435889" y="488849"/>
                </a:lnTo>
                <a:lnTo>
                  <a:pt x="398878" y="516170"/>
                </a:lnTo>
                <a:lnTo>
                  <a:pt x="357568" y="536651"/>
                </a:lnTo>
                <a:lnTo>
                  <a:pt x="312709" y="549513"/>
                </a:lnTo>
                <a:lnTo>
                  <a:pt x="265049" y="553974"/>
                </a:lnTo>
                <a:lnTo>
                  <a:pt x="217393" y="549513"/>
                </a:lnTo>
                <a:lnTo>
                  <a:pt x="172545" y="536651"/>
                </a:lnTo>
                <a:lnTo>
                  <a:pt x="131252" y="516170"/>
                </a:lnTo>
                <a:lnTo>
                  <a:pt x="94261" y="488849"/>
                </a:lnTo>
                <a:lnTo>
                  <a:pt x="62320" y="455470"/>
                </a:lnTo>
                <a:lnTo>
                  <a:pt x="36176" y="416813"/>
                </a:lnTo>
                <a:lnTo>
                  <a:pt x="16576" y="373660"/>
                </a:lnTo>
                <a:lnTo>
                  <a:pt x="4268" y="326791"/>
                </a:lnTo>
                <a:lnTo>
                  <a:pt x="0" y="276987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00927" y="3874389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2126" y="3802126"/>
            <a:ext cx="530225" cy="554355"/>
          </a:xfrm>
          <a:custGeom>
            <a:avLst/>
            <a:gdLst/>
            <a:ahLst/>
            <a:cxnLst/>
            <a:rect l="l" t="t" r="r" b="b"/>
            <a:pathLst>
              <a:path w="530225" h="554354">
                <a:moveTo>
                  <a:pt x="0" y="276987"/>
                </a:moveTo>
                <a:lnTo>
                  <a:pt x="4268" y="227182"/>
                </a:lnTo>
                <a:lnTo>
                  <a:pt x="16576" y="180313"/>
                </a:lnTo>
                <a:lnTo>
                  <a:pt x="36176" y="137159"/>
                </a:lnTo>
                <a:lnTo>
                  <a:pt x="62320" y="98503"/>
                </a:lnTo>
                <a:lnTo>
                  <a:pt x="94261" y="65124"/>
                </a:lnTo>
                <a:lnTo>
                  <a:pt x="131252" y="37803"/>
                </a:lnTo>
                <a:lnTo>
                  <a:pt x="172545" y="17322"/>
                </a:lnTo>
                <a:lnTo>
                  <a:pt x="217393" y="4460"/>
                </a:lnTo>
                <a:lnTo>
                  <a:pt x="265049" y="0"/>
                </a:lnTo>
                <a:lnTo>
                  <a:pt x="312709" y="4460"/>
                </a:lnTo>
                <a:lnTo>
                  <a:pt x="357568" y="17322"/>
                </a:lnTo>
                <a:lnTo>
                  <a:pt x="398878" y="37803"/>
                </a:lnTo>
                <a:lnTo>
                  <a:pt x="435889" y="65124"/>
                </a:lnTo>
                <a:lnTo>
                  <a:pt x="467851" y="98503"/>
                </a:lnTo>
                <a:lnTo>
                  <a:pt x="494015" y="137160"/>
                </a:lnTo>
                <a:lnTo>
                  <a:pt x="513632" y="180313"/>
                </a:lnTo>
                <a:lnTo>
                  <a:pt x="525951" y="227182"/>
                </a:lnTo>
                <a:lnTo>
                  <a:pt x="530225" y="276987"/>
                </a:lnTo>
                <a:lnTo>
                  <a:pt x="525951" y="326757"/>
                </a:lnTo>
                <a:lnTo>
                  <a:pt x="513632" y="373609"/>
                </a:lnTo>
                <a:lnTo>
                  <a:pt x="494015" y="416757"/>
                </a:lnTo>
                <a:lnTo>
                  <a:pt x="467851" y="455418"/>
                </a:lnTo>
                <a:lnTo>
                  <a:pt x="435889" y="488807"/>
                </a:lnTo>
                <a:lnTo>
                  <a:pt x="398878" y="516142"/>
                </a:lnTo>
                <a:lnTo>
                  <a:pt x="357568" y="536637"/>
                </a:lnTo>
                <a:lnTo>
                  <a:pt x="312709" y="549509"/>
                </a:lnTo>
                <a:lnTo>
                  <a:pt x="265049" y="553974"/>
                </a:lnTo>
                <a:lnTo>
                  <a:pt x="217393" y="549509"/>
                </a:lnTo>
                <a:lnTo>
                  <a:pt x="172545" y="536637"/>
                </a:lnTo>
                <a:lnTo>
                  <a:pt x="131252" y="516142"/>
                </a:lnTo>
                <a:lnTo>
                  <a:pt x="94261" y="488807"/>
                </a:lnTo>
                <a:lnTo>
                  <a:pt x="62320" y="455418"/>
                </a:lnTo>
                <a:lnTo>
                  <a:pt x="36176" y="416757"/>
                </a:lnTo>
                <a:lnTo>
                  <a:pt x="16576" y="373609"/>
                </a:lnTo>
                <a:lnTo>
                  <a:pt x="4268" y="326757"/>
                </a:lnTo>
                <a:lnTo>
                  <a:pt x="0" y="276987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69732" y="3910965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96075" y="3378326"/>
            <a:ext cx="1181100" cy="719455"/>
          </a:xfrm>
          <a:custGeom>
            <a:avLst/>
            <a:gdLst/>
            <a:ahLst/>
            <a:cxnLst/>
            <a:rect l="l" t="t" r="r" b="b"/>
            <a:pathLst>
              <a:path w="1181100" h="719454">
                <a:moveTo>
                  <a:pt x="53594" y="409575"/>
                </a:moveTo>
                <a:lnTo>
                  <a:pt x="43561" y="401828"/>
                </a:lnTo>
                <a:lnTo>
                  <a:pt x="20193" y="431927"/>
                </a:lnTo>
                <a:lnTo>
                  <a:pt x="30226" y="439674"/>
                </a:lnTo>
                <a:lnTo>
                  <a:pt x="53594" y="409575"/>
                </a:lnTo>
                <a:close/>
              </a:path>
              <a:path w="1181100" h="719454">
                <a:moveTo>
                  <a:pt x="84709" y="369443"/>
                </a:moveTo>
                <a:lnTo>
                  <a:pt x="74803" y="361696"/>
                </a:lnTo>
                <a:lnTo>
                  <a:pt x="51308" y="391795"/>
                </a:lnTo>
                <a:lnTo>
                  <a:pt x="61341" y="399542"/>
                </a:lnTo>
                <a:lnTo>
                  <a:pt x="84709" y="369443"/>
                </a:lnTo>
                <a:close/>
              </a:path>
              <a:path w="1181100" h="719454">
                <a:moveTo>
                  <a:pt x="96774" y="426212"/>
                </a:moveTo>
                <a:lnTo>
                  <a:pt x="95504" y="423037"/>
                </a:lnTo>
                <a:lnTo>
                  <a:pt x="94107" y="419735"/>
                </a:lnTo>
                <a:lnTo>
                  <a:pt x="90424" y="418211"/>
                </a:lnTo>
                <a:lnTo>
                  <a:pt x="18821" y="446963"/>
                </a:lnTo>
                <a:lnTo>
                  <a:pt x="15887" y="444665"/>
                </a:lnTo>
                <a:lnTo>
                  <a:pt x="16256" y="441960"/>
                </a:lnTo>
                <a:lnTo>
                  <a:pt x="25654" y="371602"/>
                </a:lnTo>
                <a:lnTo>
                  <a:pt x="26162" y="368173"/>
                </a:lnTo>
                <a:lnTo>
                  <a:pt x="23749" y="364998"/>
                </a:lnTo>
                <a:lnTo>
                  <a:pt x="20193" y="364490"/>
                </a:lnTo>
                <a:lnTo>
                  <a:pt x="16764" y="364109"/>
                </a:lnTo>
                <a:lnTo>
                  <a:pt x="13589" y="366522"/>
                </a:lnTo>
                <a:lnTo>
                  <a:pt x="13081" y="369951"/>
                </a:lnTo>
                <a:lnTo>
                  <a:pt x="0" y="468249"/>
                </a:lnTo>
                <a:lnTo>
                  <a:pt x="15163" y="462153"/>
                </a:lnTo>
                <a:lnTo>
                  <a:pt x="91948" y="431292"/>
                </a:lnTo>
                <a:lnTo>
                  <a:pt x="95250" y="430022"/>
                </a:lnTo>
                <a:lnTo>
                  <a:pt x="96774" y="426212"/>
                </a:lnTo>
                <a:close/>
              </a:path>
              <a:path w="1181100" h="719454">
                <a:moveTo>
                  <a:pt x="115951" y="329438"/>
                </a:moveTo>
                <a:lnTo>
                  <a:pt x="105918" y="321564"/>
                </a:lnTo>
                <a:lnTo>
                  <a:pt x="82550" y="351663"/>
                </a:lnTo>
                <a:lnTo>
                  <a:pt x="92583" y="359410"/>
                </a:lnTo>
                <a:lnTo>
                  <a:pt x="115951" y="329438"/>
                </a:lnTo>
                <a:close/>
              </a:path>
              <a:path w="1181100" h="719454">
                <a:moveTo>
                  <a:pt x="147066" y="289306"/>
                </a:moveTo>
                <a:lnTo>
                  <a:pt x="137160" y="281432"/>
                </a:lnTo>
                <a:lnTo>
                  <a:pt x="113665" y="311531"/>
                </a:lnTo>
                <a:lnTo>
                  <a:pt x="123698" y="319405"/>
                </a:lnTo>
                <a:lnTo>
                  <a:pt x="147066" y="289306"/>
                </a:lnTo>
                <a:close/>
              </a:path>
              <a:path w="1181100" h="719454">
                <a:moveTo>
                  <a:pt x="178308" y="249174"/>
                </a:moveTo>
                <a:lnTo>
                  <a:pt x="168275" y="241427"/>
                </a:lnTo>
                <a:lnTo>
                  <a:pt x="144907" y="271399"/>
                </a:lnTo>
                <a:lnTo>
                  <a:pt x="154940" y="279273"/>
                </a:lnTo>
                <a:lnTo>
                  <a:pt x="178308" y="249174"/>
                </a:lnTo>
                <a:close/>
              </a:path>
              <a:path w="1181100" h="719454">
                <a:moveTo>
                  <a:pt x="209423" y="209054"/>
                </a:moveTo>
                <a:lnTo>
                  <a:pt x="199517" y="201295"/>
                </a:lnTo>
                <a:lnTo>
                  <a:pt x="176022" y="231394"/>
                </a:lnTo>
                <a:lnTo>
                  <a:pt x="186055" y="239141"/>
                </a:lnTo>
                <a:lnTo>
                  <a:pt x="209423" y="209054"/>
                </a:lnTo>
                <a:close/>
              </a:path>
              <a:path w="1181100" h="719454">
                <a:moveTo>
                  <a:pt x="240665" y="168910"/>
                </a:moveTo>
                <a:lnTo>
                  <a:pt x="230632" y="161163"/>
                </a:lnTo>
                <a:lnTo>
                  <a:pt x="207264" y="191262"/>
                </a:lnTo>
                <a:lnTo>
                  <a:pt x="217297" y="199009"/>
                </a:lnTo>
                <a:lnTo>
                  <a:pt x="240665" y="168910"/>
                </a:lnTo>
                <a:close/>
              </a:path>
              <a:path w="1181100" h="719454">
                <a:moveTo>
                  <a:pt x="271780" y="128905"/>
                </a:moveTo>
                <a:lnTo>
                  <a:pt x="261874" y="121031"/>
                </a:lnTo>
                <a:lnTo>
                  <a:pt x="238379" y="151142"/>
                </a:lnTo>
                <a:lnTo>
                  <a:pt x="248412" y="158877"/>
                </a:lnTo>
                <a:lnTo>
                  <a:pt x="271780" y="128905"/>
                </a:lnTo>
                <a:close/>
              </a:path>
              <a:path w="1181100" h="719454">
                <a:moveTo>
                  <a:pt x="303022" y="88773"/>
                </a:moveTo>
                <a:lnTo>
                  <a:pt x="292989" y="80899"/>
                </a:lnTo>
                <a:lnTo>
                  <a:pt x="269621" y="110998"/>
                </a:lnTo>
                <a:lnTo>
                  <a:pt x="279654" y="118872"/>
                </a:lnTo>
                <a:lnTo>
                  <a:pt x="303022" y="88773"/>
                </a:lnTo>
                <a:close/>
              </a:path>
              <a:path w="1181100" h="719454">
                <a:moveTo>
                  <a:pt x="334137" y="48641"/>
                </a:moveTo>
                <a:lnTo>
                  <a:pt x="324231" y="40894"/>
                </a:lnTo>
                <a:lnTo>
                  <a:pt x="300736" y="70866"/>
                </a:lnTo>
                <a:lnTo>
                  <a:pt x="310769" y="78740"/>
                </a:lnTo>
                <a:lnTo>
                  <a:pt x="334137" y="48641"/>
                </a:lnTo>
                <a:close/>
              </a:path>
              <a:path w="1181100" h="719454">
                <a:moveTo>
                  <a:pt x="365379" y="8509"/>
                </a:moveTo>
                <a:lnTo>
                  <a:pt x="355346" y="762"/>
                </a:lnTo>
                <a:lnTo>
                  <a:pt x="331978" y="30861"/>
                </a:lnTo>
                <a:lnTo>
                  <a:pt x="342011" y="38608"/>
                </a:lnTo>
                <a:lnTo>
                  <a:pt x="365379" y="8509"/>
                </a:lnTo>
                <a:close/>
              </a:path>
              <a:path w="1181100" h="719454">
                <a:moveTo>
                  <a:pt x="916305" y="695198"/>
                </a:moveTo>
                <a:lnTo>
                  <a:pt x="114046" y="658799"/>
                </a:lnTo>
                <a:lnTo>
                  <a:pt x="116065" y="657733"/>
                </a:lnTo>
                <a:lnTo>
                  <a:pt x="171450" y="628650"/>
                </a:lnTo>
                <a:lnTo>
                  <a:pt x="174498" y="627126"/>
                </a:lnTo>
                <a:lnTo>
                  <a:pt x="175768" y="623189"/>
                </a:lnTo>
                <a:lnTo>
                  <a:pt x="174117" y="620141"/>
                </a:lnTo>
                <a:lnTo>
                  <a:pt x="172466" y="616966"/>
                </a:lnTo>
                <a:lnTo>
                  <a:pt x="168656" y="615823"/>
                </a:lnTo>
                <a:lnTo>
                  <a:pt x="77724" y="663448"/>
                </a:lnTo>
                <a:lnTo>
                  <a:pt x="163957" y="719074"/>
                </a:lnTo>
                <a:lnTo>
                  <a:pt x="167894" y="718312"/>
                </a:lnTo>
                <a:lnTo>
                  <a:pt x="169799" y="715391"/>
                </a:lnTo>
                <a:lnTo>
                  <a:pt x="171704" y="712343"/>
                </a:lnTo>
                <a:lnTo>
                  <a:pt x="170815" y="708406"/>
                </a:lnTo>
                <a:lnTo>
                  <a:pt x="113576" y="671385"/>
                </a:lnTo>
                <a:lnTo>
                  <a:pt x="915670" y="707898"/>
                </a:lnTo>
                <a:lnTo>
                  <a:pt x="916305" y="695198"/>
                </a:lnTo>
                <a:close/>
              </a:path>
              <a:path w="1181100" h="719454">
                <a:moveTo>
                  <a:pt x="1181100" y="423799"/>
                </a:moveTo>
                <a:lnTo>
                  <a:pt x="1179893" y="419735"/>
                </a:lnTo>
                <a:lnTo>
                  <a:pt x="1151890" y="325374"/>
                </a:lnTo>
                <a:lnTo>
                  <a:pt x="1148334" y="323469"/>
                </a:lnTo>
                <a:lnTo>
                  <a:pt x="1141730" y="325501"/>
                </a:lnTo>
                <a:lnTo>
                  <a:pt x="1139698" y="329057"/>
                </a:lnTo>
                <a:lnTo>
                  <a:pt x="1140714" y="332359"/>
                </a:lnTo>
                <a:lnTo>
                  <a:pt x="1159141" y="394385"/>
                </a:lnTo>
                <a:lnTo>
                  <a:pt x="739394" y="0"/>
                </a:lnTo>
                <a:lnTo>
                  <a:pt x="730631" y="9271"/>
                </a:lnTo>
                <a:lnTo>
                  <a:pt x="1150543" y="403694"/>
                </a:lnTo>
                <a:lnTo>
                  <a:pt x="1083945" y="388366"/>
                </a:lnTo>
                <a:lnTo>
                  <a:pt x="1080516" y="390525"/>
                </a:lnTo>
                <a:lnTo>
                  <a:pt x="1078992" y="397383"/>
                </a:lnTo>
                <a:lnTo>
                  <a:pt x="1081151" y="400685"/>
                </a:lnTo>
                <a:lnTo>
                  <a:pt x="1084580" y="401574"/>
                </a:lnTo>
                <a:lnTo>
                  <a:pt x="1181100" y="423799"/>
                </a:lnTo>
                <a:close/>
              </a:path>
            </a:pathLst>
          </a:custGeom>
          <a:solidFill>
            <a:srgbClr val="696F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61379" y="3456559"/>
            <a:ext cx="9798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Microsoft Sans Serif"/>
                <a:cs typeface="Microsoft Sans Serif"/>
              </a:rPr>
              <a:t>Mutator </a:t>
            </a:r>
            <a:r>
              <a:rPr sz="1300" spc="-10" dirty="0">
                <a:latin typeface="Microsoft Sans Serif"/>
                <a:cs typeface="Microsoft Sans Serif"/>
              </a:rPr>
              <a:t>write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8875" y="4870386"/>
            <a:ext cx="481330" cy="259079"/>
          </a:xfrm>
          <a:custGeom>
            <a:avLst/>
            <a:gdLst/>
            <a:ahLst/>
            <a:cxnLst/>
            <a:rect l="l" t="t" r="r" b="b"/>
            <a:pathLst>
              <a:path w="481329" h="259079">
                <a:moveTo>
                  <a:pt x="0" y="258762"/>
                </a:moveTo>
                <a:lnTo>
                  <a:pt x="481012" y="258762"/>
                </a:lnTo>
                <a:lnTo>
                  <a:pt x="481012" y="0"/>
                </a:lnTo>
                <a:lnTo>
                  <a:pt x="0" y="0"/>
                </a:lnTo>
                <a:lnTo>
                  <a:pt x="0" y="258762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238938" y="5276850"/>
            <a:ext cx="490855" cy="268605"/>
            <a:chOff x="6238938" y="5276850"/>
            <a:chExt cx="490855" cy="268605"/>
          </a:xfrm>
        </p:grpSpPr>
        <p:sp>
          <p:nvSpPr>
            <p:cNvPr id="15" name="object 15"/>
            <p:cNvSpPr/>
            <p:nvPr/>
          </p:nvSpPr>
          <p:spPr>
            <a:xfrm>
              <a:off x="6243701" y="5281612"/>
              <a:ext cx="481330" cy="259079"/>
            </a:xfrm>
            <a:custGeom>
              <a:avLst/>
              <a:gdLst/>
              <a:ahLst/>
              <a:cxnLst/>
              <a:rect l="l" t="t" r="r" b="b"/>
              <a:pathLst>
                <a:path w="481329" h="259079">
                  <a:moveTo>
                    <a:pt x="481012" y="0"/>
                  </a:moveTo>
                  <a:lnTo>
                    <a:pt x="0" y="0"/>
                  </a:lnTo>
                  <a:lnTo>
                    <a:pt x="0" y="258762"/>
                  </a:lnTo>
                  <a:lnTo>
                    <a:pt x="481012" y="258762"/>
                  </a:lnTo>
                  <a:lnTo>
                    <a:pt x="4810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3701" y="5281612"/>
              <a:ext cx="481330" cy="259079"/>
            </a:xfrm>
            <a:custGeom>
              <a:avLst/>
              <a:gdLst/>
              <a:ahLst/>
              <a:cxnLst/>
              <a:rect l="l" t="t" r="r" b="b"/>
              <a:pathLst>
                <a:path w="481329" h="259079">
                  <a:moveTo>
                    <a:pt x="0" y="258762"/>
                  </a:moveTo>
                  <a:lnTo>
                    <a:pt x="481012" y="258762"/>
                  </a:lnTo>
                  <a:lnTo>
                    <a:pt x="481012" y="0"/>
                  </a:lnTo>
                  <a:lnTo>
                    <a:pt x="0" y="0"/>
                  </a:lnTo>
                  <a:lnTo>
                    <a:pt x="0" y="258762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238938" y="5695950"/>
            <a:ext cx="490855" cy="268605"/>
            <a:chOff x="6238938" y="5695950"/>
            <a:chExt cx="490855" cy="268605"/>
          </a:xfrm>
        </p:grpSpPr>
        <p:sp>
          <p:nvSpPr>
            <p:cNvPr id="18" name="object 18"/>
            <p:cNvSpPr/>
            <p:nvPr/>
          </p:nvSpPr>
          <p:spPr>
            <a:xfrm>
              <a:off x="6243701" y="5700712"/>
              <a:ext cx="481330" cy="259079"/>
            </a:xfrm>
            <a:custGeom>
              <a:avLst/>
              <a:gdLst/>
              <a:ahLst/>
              <a:cxnLst/>
              <a:rect l="l" t="t" r="r" b="b"/>
              <a:pathLst>
                <a:path w="481329" h="259079">
                  <a:moveTo>
                    <a:pt x="481012" y="0"/>
                  </a:moveTo>
                  <a:lnTo>
                    <a:pt x="0" y="0"/>
                  </a:lnTo>
                  <a:lnTo>
                    <a:pt x="0" y="258762"/>
                  </a:lnTo>
                  <a:lnTo>
                    <a:pt x="481012" y="258762"/>
                  </a:lnTo>
                  <a:lnTo>
                    <a:pt x="48101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3701" y="5700712"/>
              <a:ext cx="481330" cy="259079"/>
            </a:xfrm>
            <a:custGeom>
              <a:avLst/>
              <a:gdLst/>
              <a:ahLst/>
              <a:cxnLst/>
              <a:rect l="l" t="t" r="r" b="b"/>
              <a:pathLst>
                <a:path w="481329" h="259079">
                  <a:moveTo>
                    <a:pt x="0" y="258762"/>
                  </a:moveTo>
                  <a:lnTo>
                    <a:pt x="481012" y="258762"/>
                  </a:lnTo>
                  <a:lnTo>
                    <a:pt x="481012" y="0"/>
                  </a:lnTo>
                  <a:lnTo>
                    <a:pt x="0" y="0"/>
                  </a:lnTo>
                  <a:lnTo>
                    <a:pt x="0" y="258762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09256" y="4887214"/>
            <a:ext cx="73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Un</a:t>
            </a:r>
            <a:r>
              <a:rPr sz="1200" dirty="0">
                <a:latin typeface="Microsoft Sans Serif"/>
                <a:cs typeface="Microsoft Sans Serif"/>
              </a:rPr>
              <a:t>m</a:t>
            </a:r>
            <a:r>
              <a:rPr sz="1200" spc="-5" dirty="0">
                <a:latin typeface="Microsoft Sans Serif"/>
                <a:cs typeface="Microsoft Sans Serif"/>
              </a:rPr>
              <a:t>arked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37958" y="5298440"/>
            <a:ext cx="11696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Marked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2984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Marked-Through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0391" y="3761613"/>
            <a:ext cx="439229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indent="-158750">
              <a:lnSpc>
                <a:spcPct val="100000"/>
              </a:lnSpc>
              <a:spcBef>
                <a:spcPts val="100"/>
              </a:spcBef>
              <a:buChar char="•"/>
              <a:tabLst>
                <a:tab pos="171450" algn="l"/>
              </a:tabLst>
            </a:pPr>
            <a:r>
              <a:rPr sz="2000" dirty="0">
                <a:latin typeface="Microsoft Sans Serif"/>
                <a:cs typeface="Microsoft Sans Serif"/>
              </a:rPr>
              <a:t>GC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considers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object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 ‘dead’.</a:t>
            </a:r>
            <a:endParaRPr sz="2000">
              <a:latin typeface="Microsoft Sans Serif"/>
              <a:cs typeface="Microsoft Sans Serif"/>
            </a:endParaRPr>
          </a:p>
          <a:p>
            <a:pPr marL="170815" indent="-158750">
              <a:lnSpc>
                <a:spcPct val="100000"/>
              </a:lnSpc>
              <a:buChar char="•"/>
              <a:tabLst>
                <a:tab pos="17145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recycle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C,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causing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crash</a:t>
            </a:r>
            <a:endParaRPr sz="2000">
              <a:latin typeface="Microsoft Sans Serif"/>
              <a:cs typeface="Microsoft Sans Serif"/>
            </a:endParaRPr>
          </a:p>
          <a:p>
            <a:pPr marL="157480" indent="-145415">
              <a:lnSpc>
                <a:spcPct val="100000"/>
              </a:lnSpc>
              <a:buChar char="•"/>
              <a:tabLst>
                <a:tab pos="15811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Avoid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by:</a:t>
            </a:r>
            <a:endParaRPr sz="2000">
              <a:latin typeface="Microsoft Sans Serif"/>
              <a:cs typeface="Microsoft Sans Serif"/>
            </a:endParaRPr>
          </a:p>
          <a:p>
            <a:pPr marL="628650" lvl="1" indent="-159385">
              <a:lnSpc>
                <a:spcPct val="100000"/>
              </a:lnSpc>
              <a:spcBef>
                <a:spcPts val="5"/>
              </a:spcBef>
              <a:buChar char="•"/>
              <a:tabLst>
                <a:tab pos="629285" algn="l"/>
                <a:tab pos="3230245" algn="l"/>
              </a:tabLst>
            </a:pPr>
            <a:r>
              <a:rPr sz="2000" dirty="0">
                <a:latin typeface="Microsoft Sans Serif"/>
                <a:cs typeface="Microsoft Sans Serif"/>
              </a:rPr>
              <a:t>Marking</a:t>
            </a:r>
            <a:r>
              <a:rPr sz="2000" spc="-5" dirty="0">
                <a:latin typeface="Microsoft Sans Serif"/>
                <a:cs typeface="Microsoft Sans Serif"/>
              </a:rPr>
              <a:t> object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‘live’	</a:t>
            </a:r>
            <a:r>
              <a:rPr sz="2000" spc="-5" dirty="0">
                <a:latin typeface="Microsoft Sans Serif"/>
                <a:cs typeface="Microsoft Sans Serif"/>
              </a:rPr>
              <a:t>OR</a:t>
            </a:r>
            <a:endParaRPr sz="2000">
              <a:latin typeface="Microsoft Sans Serif"/>
              <a:cs typeface="Microsoft Sans Serif"/>
            </a:endParaRPr>
          </a:p>
          <a:p>
            <a:pPr marL="628650" lvl="1" indent="-159385">
              <a:lnSpc>
                <a:spcPct val="100000"/>
              </a:lnSpc>
              <a:buChar char="•"/>
              <a:tabLst>
                <a:tab pos="62928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Re-traverse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object</a:t>
            </a:r>
            <a:r>
              <a:rPr sz="2000" spc="-1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043"/>
            <a:ext cx="7661909" cy="796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Concurrent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Compaction: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What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wrong</a:t>
            </a:r>
            <a:endParaRPr sz="2400">
              <a:latin typeface="Microsoft Sans Serif"/>
              <a:cs typeface="Microsoft Sans Serif"/>
            </a:endParaRPr>
          </a:p>
          <a:p>
            <a:pPr marL="471170">
              <a:lnSpc>
                <a:spcPct val="100000"/>
              </a:lnSpc>
              <a:spcBef>
                <a:spcPts val="260"/>
              </a:spcBef>
              <a:tabLst>
                <a:tab pos="814069" algn="l"/>
              </a:tabLst>
            </a:pPr>
            <a:r>
              <a:rPr sz="1950" spc="260" dirty="0">
                <a:solidFill>
                  <a:srgbClr val="999FA8"/>
                </a:solidFill>
                <a:latin typeface="Microsoft Sans Serif"/>
                <a:cs typeface="Microsoft Sans Serif"/>
              </a:rPr>
              <a:t>—	</a:t>
            </a:r>
            <a:r>
              <a:rPr sz="2200" spc="-5" dirty="0">
                <a:latin typeface="Microsoft Sans Serif"/>
                <a:cs typeface="Microsoft Sans Serif"/>
              </a:rPr>
              <a:t>Concurrent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writes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old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locations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objects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can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lost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325" y="3830446"/>
            <a:ext cx="7231380" cy="118110"/>
          </a:xfrm>
          <a:custGeom>
            <a:avLst/>
            <a:gdLst/>
            <a:ahLst/>
            <a:cxnLst/>
            <a:rect l="l" t="t" r="r" b="b"/>
            <a:pathLst>
              <a:path w="7231380" h="118110">
                <a:moveTo>
                  <a:pt x="7130033" y="0"/>
                </a:moveTo>
                <a:lnTo>
                  <a:pt x="7122286" y="2031"/>
                </a:lnTo>
                <a:lnTo>
                  <a:pt x="7118731" y="8000"/>
                </a:lnTo>
                <a:lnTo>
                  <a:pt x="7115175" y="14096"/>
                </a:lnTo>
                <a:lnTo>
                  <a:pt x="7117207" y="21843"/>
                </a:lnTo>
                <a:lnTo>
                  <a:pt x="7158989" y="46217"/>
                </a:lnTo>
                <a:lnTo>
                  <a:pt x="7205980" y="46227"/>
                </a:lnTo>
                <a:lnTo>
                  <a:pt x="7205980" y="71627"/>
                </a:lnTo>
                <a:lnTo>
                  <a:pt x="7158900" y="71627"/>
                </a:lnTo>
                <a:lnTo>
                  <a:pt x="7117207" y="95884"/>
                </a:lnTo>
                <a:lnTo>
                  <a:pt x="7115175" y="103631"/>
                </a:lnTo>
                <a:lnTo>
                  <a:pt x="7122286" y="115823"/>
                </a:lnTo>
                <a:lnTo>
                  <a:pt x="7130033" y="117855"/>
                </a:lnTo>
                <a:lnTo>
                  <a:pt x="7209338" y="71627"/>
                </a:lnTo>
                <a:lnTo>
                  <a:pt x="7205980" y="71627"/>
                </a:lnTo>
                <a:lnTo>
                  <a:pt x="7209357" y="71617"/>
                </a:lnTo>
                <a:lnTo>
                  <a:pt x="7231126" y="58927"/>
                </a:lnTo>
                <a:lnTo>
                  <a:pt x="7136130" y="3428"/>
                </a:lnTo>
                <a:lnTo>
                  <a:pt x="7130033" y="0"/>
                </a:lnTo>
                <a:close/>
              </a:path>
              <a:path w="7231380" h="118110">
                <a:moveTo>
                  <a:pt x="7180754" y="58913"/>
                </a:moveTo>
                <a:lnTo>
                  <a:pt x="7158919" y="71617"/>
                </a:lnTo>
                <a:lnTo>
                  <a:pt x="7205980" y="71627"/>
                </a:lnTo>
                <a:lnTo>
                  <a:pt x="7205980" y="69850"/>
                </a:lnTo>
                <a:lnTo>
                  <a:pt x="7199503" y="69850"/>
                </a:lnTo>
                <a:lnTo>
                  <a:pt x="7180754" y="58913"/>
                </a:lnTo>
                <a:close/>
              </a:path>
              <a:path w="7231380" h="118110">
                <a:moveTo>
                  <a:pt x="0" y="44576"/>
                </a:moveTo>
                <a:lnTo>
                  <a:pt x="0" y="69976"/>
                </a:lnTo>
                <a:lnTo>
                  <a:pt x="7158919" y="71617"/>
                </a:lnTo>
                <a:lnTo>
                  <a:pt x="7180754" y="58913"/>
                </a:lnTo>
                <a:lnTo>
                  <a:pt x="7158989" y="46217"/>
                </a:lnTo>
                <a:lnTo>
                  <a:pt x="0" y="44576"/>
                </a:lnTo>
                <a:close/>
              </a:path>
              <a:path w="7231380" h="118110">
                <a:moveTo>
                  <a:pt x="7199503" y="48005"/>
                </a:moveTo>
                <a:lnTo>
                  <a:pt x="7180754" y="58913"/>
                </a:lnTo>
                <a:lnTo>
                  <a:pt x="7199503" y="69850"/>
                </a:lnTo>
                <a:lnTo>
                  <a:pt x="7199503" y="48005"/>
                </a:lnTo>
                <a:close/>
              </a:path>
              <a:path w="7231380" h="118110">
                <a:moveTo>
                  <a:pt x="7205980" y="48005"/>
                </a:moveTo>
                <a:lnTo>
                  <a:pt x="7199503" y="48005"/>
                </a:lnTo>
                <a:lnTo>
                  <a:pt x="7199503" y="69850"/>
                </a:lnTo>
                <a:lnTo>
                  <a:pt x="7205980" y="69850"/>
                </a:lnTo>
                <a:lnTo>
                  <a:pt x="7205980" y="48005"/>
                </a:lnTo>
                <a:close/>
              </a:path>
              <a:path w="7231380" h="118110">
                <a:moveTo>
                  <a:pt x="7158989" y="46217"/>
                </a:moveTo>
                <a:lnTo>
                  <a:pt x="7180754" y="58913"/>
                </a:lnTo>
                <a:lnTo>
                  <a:pt x="7199503" y="48005"/>
                </a:lnTo>
                <a:lnTo>
                  <a:pt x="7205980" y="48005"/>
                </a:lnTo>
                <a:lnTo>
                  <a:pt x="7205980" y="46227"/>
                </a:lnTo>
                <a:lnTo>
                  <a:pt x="7158989" y="46217"/>
                </a:lnTo>
                <a:close/>
              </a:path>
            </a:pathLst>
          </a:custGeom>
          <a:solidFill>
            <a:srgbClr val="006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800" y="2833687"/>
          <a:ext cx="1344930" cy="87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87">
                <a:tc>
                  <a:txBody>
                    <a:bodyPr/>
                    <a:lstStyle/>
                    <a:p>
                      <a:pPr marL="276225">
                        <a:lnSpc>
                          <a:spcPts val="161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1614"/>
                        </a:lnSpc>
                      </a:pPr>
                      <a:r>
                        <a:rPr sz="1400" spc="-110" dirty="0">
                          <a:latin typeface="Microsoft Sans Serif"/>
                          <a:cs typeface="Microsoft Sans Serif"/>
                        </a:rPr>
                        <a:t>A’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62">
                <a:tc>
                  <a:txBody>
                    <a:bodyPr/>
                    <a:lstStyle/>
                    <a:p>
                      <a:pPr marL="288290">
                        <a:lnSpc>
                          <a:spcPts val="157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1270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154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043">
                <a:tc>
                  <a:txBody>
                    <a:bodyPr/>
                    <a:lstStyle/>
                    <a:p>
                      <a:pPr marL="285115">
                        <a:lnSpc>
                          <a:spcPts val="165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2700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ts val="164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93">
                <a:tc>
                  <a:txBody>
                    <a:bodyPr/>
                    <a:lstStyle/>
                    <a:p>
                      <a:pPr marL="281940">
                        <a:lnSpc>
                          <a:spcPts val="1635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65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88975" y="2840037"/>
            <a:ext cx="675005" cy="220979"/>
          </a:xfrm>
          <a:custGeom>
            <a:avLst/>
            <a:gdLst/>
            <a:ahLst/>
            <a:cxnLst/>
            <a:rect l="l" t="t" r="r" b="b"/>
            <a:pathLst>
              <a:path w="675005" h="220980">
                <a:moveTo>
                  <a:pt x="674687" y="0"/>
                </a:moveTo>
                <a:lnTo>
                  <a:pt x="0" y="0"/>
                </a:lnTo>
                <a:lnTo>
                  <a:pt x="0" y="220662"/>
                </a:lnTo>
                <a:lnTo>
                  <a:pt x="674687" y="220662"/>
                </a:lnTo>
                <a:lnTo>
                  <a:pt x="674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0550" y="3265551"/>
            <a:ext cx="673100" cy="219075"/>
          </a:xfrm>
          <a:custGeom>
            <a:avLst/>
            <a:gdLst/>
            <a:ahLst/>
            <a:cxnLst/>
            <a:rect l="l" t="t" r="r" b="b"/>
            <a:pathLst>
              <a:path w="673100" h="219075">
                <a:moveTo>
                  <a:pt x="673100" y="0"/>
                </a:moveTo>
                <a:lnTo>
                  <a:pt x="0" y="0"/>
                </a:lnTo>
                <a:lnTo>
                  <a:pt x="0" y="219075"/>
                </a:lnTo>
                <a:lnTo>
                  <a:pt x="673100" y="219075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52080" y="3973195"/>
            <a:ext cx="647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Timeline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379726" y="2817812"/>
          <a:ext cx="1344295" cy="87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marL="274955">
                        <a:lnSpc>
                          <a:spcPts val="163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639"/>
                        </a:lnSpc>
                      </a:pPr>
                      <a:r>
                        <a:rPr sz="1400" spc="-110" dirty="0">
                          <a:latin typeface="Microsoft Sans Serif"/>
                          <a:cs typeface="Microsoft Sans Serif"/>
                        </a:rPr>
                        <a:t>A’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2700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94">
                <a:tc>
                  <a:txBody>
                    <a:bodyPr/>
                    <a:lstStyle/>
                    <a:p>
                      <a:pPr marL="288925">
                        <a:lnSpc>
                          <a:spcPts val="154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4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1270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7">
                <a:tc>
                  <a:txBody>
                    <a:bodyPr/>
                    <a:lstStyle/>
                    <a:p>
                      <a:pPr marL="285750">
                        <a:lnSpc>
                          <a:spcPts val="1664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2857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93">
                <a:tc>
                  <a:txBody>
                    <a:bodyPr/>
                    <a:lstStyle/>
                    <a:p>
                      <a:pPr marL="281940">
                        <a:lnSpc>
                          <a:spcPts val="1635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9050">
                      <a:solidFill>
                        <a:srgbClr val="005FCC"/>
                      </a:solidFill>
                      <a:prstDash val="solid"/>
                    </a:lnR>
                    <a:lnT w="2857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382901" y="2824162"/>
            <a:ext cx="673100" cy="220979"/>
          </a:xfrm>
          <a:custGeom>
            <a:avLst/>
            <a:gdLst/>
            <a:ahLst/>
            <a:cxnLst/>
            <a:rect l="l" t="t" r="r" b="b"/>
            <a:pathLst>
              <a:path w="673100" h="220980">
                <a:moveTo>
                  <a:pt x="673100" y="0"/>
                </a:moveTo>
                <a:lnTo>
                  <a:pt x="0" y="0"/>
                </a:lnTo>
                <a:lnTo>
                  <a:pt x="0" y="220662"/>
                </a:lnTo>
                <a:lnTo>
                  <a:pt x="673100" y="220662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4350" y="3248088"/>
            <a:ext cx="673100" cy="220979"/>
          </a:xfrm>
          <a:custGeom>
            <a:avLst/>
            <a:gdLst/>
            <a:ahLst/>
            <a:cxnLst/>
            <a:rect l="l" t="t" r="r" b="b"/>
            <a:pathLst>
              <a:path w="673100" h="220979">
                <a:moveTo>
                  <a:pt x="673100" y="0"/>
                </a:moveTo>
                <a:lnTo>
                  <a:pt x="0" y="0"/>
                </a:lnTo>
                <a:lnTo>
                  <a:pt x="0" y="220662"/>
                </a:lnTo>
                <a:lnTo>
                  <a:pt x="673100" y="220662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087876" y="2805112"/>
          <a:ext cx="1344295" cy="877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marL="274955">
                        <a:lnSpc>
                          <a:spcPts val="163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639"/>
                        </a:lnSpc>
                      </a:pPr>
                      <a:r>
                        <a:rPr sz="1400" spc="-110" dirty="0">
                          <a:latin typeface="Microsoft Sans Serif"/>
                          <a:cs typeface="Microsoft Sans Serif"/>
                        </a:rPr>
                        <a:t>A’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2700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94">
                <a:tc>
                  <a:txBody>
                    <a:bodyPr/>
                    <a:lstStyle/>
                    <a:p>
                      <a:pPr marL="288925">
                        <a:lnSpc>
                          <a:spcPts val="154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2700">
                      <a:solidFill>
                        <a:srgbClr val="005FCC"/>
                      </a:solidFill>
                      <a:prstDash val="solid"/>
                    </a:lnB>
                    <a:solidFill>
                      <a:srgbClr val="ABD2FF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54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1270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7">
                <a:tc>
                  <a:txBody>
                    <a:bodyPr/>
                    <a:lstStyle/>
                    <a:p>
                      <a:pPr marL="285750">
                        <a:lnSpc>
                          <a:spcPts val="1664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2700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164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93">
                <a:tc>
                  <a:txBody>
                    <a:bodyPr/>
                    <a:lstStyle/>
                    <a:p>
                      <a:pPr marL="282575">
                        <a:lnSpc>
                          <a:spcPts val="1635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9050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ts val="166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091051" y="2811462"/>
            <a:ext cx="673100" cy="220979"/>
          </a:xfrm>
          <a:custGeom>
            <a:avLst/>
            <a:gdLst/>
            <a:ahLst/>
            <a:cxnLst/>
            <a:rect l="l" t="t" r="r" b="b"/>
            <a:pathLst>
              <a:path w="673100" h="220980">
                <a:moveTo>
                  <a:pt x="673100" y="0"/>
                </a:moveTo>
                <a:lnTo>
                  <a:pt x="0" y="0"/>
                </a:lnTo>
                <a:lnTo>
                  <a:pt x="0" y="220662"/>
                </a:lnTo>
                <a:lnTo>
                  <a:pt x="673100" y="220662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2500" y="3235388"/>
            <a:ext cx="673100" cy="220979"/>
          </a:xfrm>
          <a:custGeom>
            <a:avLst/>
            <a:gdLst/>
            <a:ahLst/>
            <a:cxnLst/>
            <a:rect l="l" t="t" r="r" b="b"/>
            <a:pathLst>
              <a:path w="673100" h="220979">
                <a:moveTo>
                  <a:pt x="673100" y="0"/>
                </a:moveTo>
                <a:lnTo>
                  <a:pt x="0" y="0"/>
                </a:lnTo>
                <a:lnTo>
                  <a:pt x="0" y="220662"/>
                </a:lnTo>
                <a:lnTo>
                  <a:pt x="673100" y="220662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26100" y="2801937"/>
          <a:ext cx="1344295" cy="87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93">
                <a:tc>
                  <a:txBody>
                    <a:bodyPr/>
                    <a:lstStyle/>
                    <a:p>
                      <a:pPr marL="275590">
                        <a:lnSpc>
                          <a:spcPts val="160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605"/>
                        </a:lnSpc>
                      </a:pPr>
                      <a:r>
                        <a:rPr sz="1400" spc="-110" dirty="0">
                          <a:latin typeface="Microsoft Sans Serif"/>
                          <a:cs typeface="Microsoft Sans Serif"/>
                        </a:rPr>
                        <a:t>A’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2700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899">
                <a:tc>
                  <a:txBody>
                    <a:bodyPr/>
                    <a:lstStyle/>
                    <a:p>
                      <a:pPr marL="289560">
                        <a:lnSpc>
                          <a:spcPts val="157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1270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4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1270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7">
                <a:tc>
                  <a:txBody>
                    <a:bodyPr/>
                    <a:lstStyle/>
                    <a:p>
                      <a:pPr marL="286385">
                        <a:lnSpc>
                          <a:spcPts val="1664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2700">
                      <a:solidFill>
                        <a:srgbClr val="005FCC"/>
                      </a:solidFill>
                      <a:prstDash val="solid"/>
                    </a:lnT>
                    <a:lnB w="19050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9525">
                      <a:solidFill>
                        <a:srgbClr val="005FCC"/>
                      </a:solidFill>
                      <a:prstDash val="solid"/>
                    </a:lnT>
                    <a:lnB w="2857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56">
                <a:tc>
                  <a:txBody>
                    <a:bodyPr/>
                    <a:lstStyle/>
                    <a:p>
                      <a:pPr marL="282575">
                        <a:lnSpc>
                          <a:spcPts val="1635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5FCC"/>
                      </a:solidFill>
                      <a:prstDash val="solid"/>
                    </a:lnL>
                    <a:lnR w="12700">
                      <a:solidFill>
                        <a:srgbClr val="005FCC"/>
                      </a:solidFill>
                      <a:prstDash val="solid"/>
                    </a:lnR>
                    <a:lnT w="19050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5FCC"/>
                      </a:solidFill>
                      <a:prstDash val="solid"/>
                    </a:lnL>
                    <a:lnR w="9525">
                      <a:solidFill>
                        <a:srgbClr val="005FCC"/>
                      </a:solidFill>
                      <a:prstDash val="solid"/>
                    </a:lnR>
                    <a:lnT w="28575">
                      <a:solidFill>
                        <a:srgbClr val="005FCC"/>
                      </a:solidFill>
                      <a:prstDash val="solid"/>
                    </a:lnT>
                    <a:lnB w="9525">
                      <a:solidFill>
                        <a:srgbClr val="005F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629275" y="2808287"/>
            <a:ext cx="673100" cy="220979"/>
          </a:xfrm>
          <a:custGeom>
            <a:avLst/>
            <a:gdLst/>
            <a:ahLst/>
            <a:cxnLst/>
            <a:rect l="l" t="t" r="r" b="b"/>
            <a:pathLst>
              <a:path w="673100" h="220980">
                <a:moveTo>
                  <a:pt x="673100" y="0"/>
                </a:moveTo>
                <a:lnTo>
                  <a:pt x="0" y="0"/>
                </a:lnTo>
                <a:lnTo>
                  <a:pt x="0" y="220662"/>
                </a:lnTo>
                <a:lnTo>
                  <a:pt x="673100" y="220662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0851" y="3232086"/>
            <a:ext cx="673100" cy="220979"/>
          </a:xfrm>
          <a:custGeom>
            <a:avLst/>
            <a:gdLst/>
            <a:ahLst/>
            <a:cxnLst/>
            <a:rect l="l" t="t" r="r" b="b"/>
            <a:pathLst>
              <a:path w="673100" h="220979">
                <a:moveTo>
                  <a:pt x="673100" y="0"/>
                </a:moveTo>
                <a:lnTo>
                  <a:pt x="0" y="0"/>
                </a:lnTo>
                <a:lnTo>
                  <a:pt x="0" y="220662"/>
                </a:lnTo>
                <a:lnTo>
                  <a:pt x="673100" y="220662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8340" y="3738280"/>
            <a:ext cx="6099810" cy="1682114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430"/>
              </a:spcBef>
              <a:tabLst>
                <a:tab pos="3496945" algn="l"/>
                <a:tab pos="5121275" algn="l"/>
              </a:tabLst>
            </a:pPr>
            <a:r>
              <a:rPr sz="2000" spc="-5" dirty="0">
                <a:latin typeface="Calibri"/>
                <a:cs typeface="Calibri"/>
              </a:rPr>
              <a:t>Start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Copy	</a:t>
            </a:r>
            <a:r>
              <a:rPr sz="2000" spc="-10" dirty="0">
                <a:latin typeface="Calibri"/>
                <a:cs typeface="Calibri"/>
              </a:rPr>
              <a:t>Mutator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Write	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Copy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5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Object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copied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new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location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A’</a:t>
            </a:r>
            <a:endParaRPr sz="16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19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‘From-Object’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;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65" dirty="0">
                <a:latin typeface="Microsoft Sans Serif"/>
                <a:cs typeface="Microsoft Sans Serif"/>
              </a:rPr>
              <a:t>A’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To-Object</a:t>
            </a:r>
            <a:endParaRPr sz="16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19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Mutator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writes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‘From-Object’</a:t>
            </a:r>
            <a:r>
              <a:rPr sz="1600" spc="-10" dirty="0">
                <a:latin typeface="Microsoft Sans Serif"/>
                <a:cs typeface="Microsoft Sans Serif"/>
              </a:rPr>
              <a:t> field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after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copied</a:t>
            </a:r>
            <a:endParaRPr sz="16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19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Happens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because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mutator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holds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pointer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‘From-Object’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8340" y="5688279"/>
            <a:ext cx="806450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730"/>
              </a:lnSpc>
              <a:spcBef>
                <a:spcPts val="310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Need to</a:t>
            </a:r>
            <a:r>
              <a:rPr sz="16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make</a:t>
            </a:r>
            <a:r>
              <a:rPr sz="16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sure</a:t>
            </a:r>
            <a:r>
              <a:rPr sz="16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1600" b="1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writes</a:t>
            </a:r>
            <a:r>
              <a:rPr sz="1600" b="1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600" b="1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r>
              <a:rPr sz="1600" b="1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A,</a:t>
            </a:r>
            <a:r>
              <a:rPr sz="16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during</a:t>
            </a:r>
            <a:r>
              <a:rPr sz="16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sz="16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copy</a:t>
            </a:r>
            <a:r>
              <a:rPr sz="1600" b="1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6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reflected</a:t>
            </a:r>
            <a:r>
              <a:rPr sz="16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600" b="1" i="1" spc="-4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6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new</a:t>
            </a:r>
            <a:r>
              <a:rPr sz="1600" b="1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location</a:t>
            </a:r>
            <a:r>
              <a:rPr sz="1600" b="1" i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45" dirty="0">
                <a:solidFill>
                  <a:srgbClr val="FF0000"/>
                </a:solidFill>
                <a:latin typeface="Arial"/>
                <a:cs typeface="Arial"/>
              </a:rPr>
              <a:t>A’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443" y="1491007"/>
            <a:ext cx="6548755" cy="85216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600" dirty="0">
                <a:latin typeface="Microsoft Sans Serif"/>
                <a:cs typeface="Microsoft Sans Serif"/>
              </a:rPr>
              <a:t>Concurrent Compaction: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What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can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go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wrong</a:t>
            </a:r>
            <a:endParaRPr sz="2600">
              <a:latin typeface="Microsoft Sans Serif"/>
              <a:cs typeface="Microsoft Sans Serif"/>
            </a:endParaRPr>
          </a:p>
          <a:p>
            <a:pPr marL="17145">
              <a:lnSpc>
                <a:spcPct val="100000"/>
              </a:lnSpc>
              <a:spcBef>
                <a:spcPts val="244"/>
              </a:spcBef>
            </a:pPr>
            <a:r>
              <a:rPr sz="2400" spc="-15" dirty="0">
                <a:latin typeface="Calibri"/>
                <a:cs typeface="Calibri"/>
              </a:rPr>
              <a:t>Propagating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pointers 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old-location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5800" y="3065398"/>
            <a:ext cx="584200" cy="571500"/>
          </a:xfrm>
          <a:custGeom>
            <a:avLst/>
            <a:gdLst/>
            <a:ahLst/>
            <a:cxnLst/>
            <a:rect l="l" t="t" r="r" b="b"/>
            <a:pathLst>
              <a:path w="584200" h="571500">
                <a:moveTo>
                  <a:pt x="0" y="285750"/>
                </a:moveTo>
                <a:lnTo>
                  <a:pt x="3823" y="239419"/>
                </a:lnTo>
                <a:lnTo>
                  <a:pt x="14894" y="195462"/>
                </a:lnTo>
                <a:lnTo>
                  <a:pt x="32609" y="154467"/>
                </a:lnTo>
                <a:lnTo>
                  <a:pt x="56367" y="117024"/>
                </a:lnTo>
                <a:lnTo>
                  <a:pt x="85566" y="83724"/>
                </a:lnTo>
                <a:lnTo>
                  <a:pt x="119603" y="55156"/>
                </a:lnTo>
                <a:lnTo>
                  <a:pt x="157877" y="31910"/>
                </a:lnTo>
                <a:lnTo>
                  <a:pt x="199786" y="14575"/>
                </a:lnTo>
                <a:lnTo>
                  <a:pt x="244727" y="3742"/>
                </a:lnTo>
                <a:lnTo>
                  <a:pt x="292100" y="0"/>
                </a:lnTo>
                <a:lnTo>
                  <a:pt x="339472" y="3742"/>
                </a:lnTo>
                <a:lnTo>
                  <a:pt x="384413" y="14575"/>
                </a:lnTo>
                <a:lnTo>
                  <a:pt x="426322" y="31910"/>
                </a:lnTo>
                <a:lnTo>
                  <a:pt x="464596" y="55156"/>
                </a:lnTo>
                <a:lnTo>
                  <a:pt x="498633" y="83724"/>
                </a:lnTo>
                <a:lnTo>
                  <a:pt x="527832" y="117024"/>
                </a:lnTo>
                <a:lnTo>
                  <a:pt x="551590" y="154467"/>
                </a:lnTo>
                <a:lnTo>
                  <a:pt x="569305" y="195462"/>
                </a:lnTo>
                <a:lnTo>
                  <a:pt x="580376" y="239419"/>
                </a:lnTo>
                <a:lnTo>
                  <a:pt x="584200" y="285750"/>
                </a:lnTo>
                <a:lnTo>
                  <a:pt x="580376" y="332111"/>
                </a:lnTo>
                <a:lnTo>
                  <a:pt x="569305" y="376086"/>
                </a:lnTo>
                <a:lnTo>
                  <a:pt x="551590" y="417088"/>
                </a:lnTo>
                <a:lnTo>
                  <a:pt x="527832" y="454529"/>
                </a:lnTo>
                <a:lnTo>
                  <a:pt x="498633" y="487822"/>
                </a:lnTo>
                <a:lnTo>
                  <a:pt x="464596" y="516379"/>
                </a:lnTo>
                <a:lnTo>
                  <a:pt x="426322" y="539613"/>
                </a:lnTo>
                <a:lnTo>
                  <a:pt x="384413" y="556936"/>
                </a:lnTo>
                <a:lnTo>
                  <a:pt x="339472" y="567761"/>
                </a:lnTo>
                <a:lnTo>
                  <a:pt x="292100" y="571500"/>
                </a:lnTo>
                <a:lnTo>
                  <a:pt x="244727" y="567761"/>
                </a:lnTo>
                <a:lnTo>
                  <a:pt x="199786" y="556936"/>
                </a:lnTo>
                <a:lnTo>
                  <a:pt x="157877" y="539613"/>
                </a:lnTo>
                <a:lnTo>
                  <a:pt x="119603" y="516379"/>
                </a:lnTo>
                <a:lnTo>
                  <a:pt x="85566" y="487822"/>
                </a:lnTo>
                <a:lnTo>
                  <a:pt x="56367" y="454529"/>
                </a:lnTo>
                <a:lnTo>
                  <a:pt x="32609" y="417088"/>
                </a:lnTo>
                <a:lnTo>
                  <a:pt x="14894" y="376086"/>
                </a:lnTo>
                <a:lnTo>
                  <a:pt x="3823" y="332111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7508" y="3212718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2647950"/>
            <a:ext cx="582930" cy="570230"/>
          </a:xfrm>
          <a:custGeom>
            <a:avLst/>
            <a:gdLst/>
            <a:ahLst/>
            <a:cxnLst/>
            <a:rect l="l" t="t" r="r" b="b"/>
            <a:pathLst>
              <a:path w="582930" h="570230">
                <a:moveTo>
                  <a:pt x="0" y="284988"/>
                </a:moveTo>
                <a:lnTo>
                  <a:pt x="3812" y="238771"/>
                </a:lnTo>
                <a:lnTo>
                  <a:pt x="14850" y="194925"/>
                </a:lnTo>
                <a:lnTo>
                  <a:pt x="32514" y="154037"/>
                </a:lnTo>
                <a:lnTo>
                  <a:pt x="56203" y="116695"/>
                </a:lnTo>
                <a:lnTo>
                  <a:pt x="85320" y="83486"/>
                </a:lnTo>
                <a:lnTo>
                  <a:pt x="119263" y="54998"/>
                </a:lnTo>
                <a:lnTo>
                  <a:pt x="157433" y="31817"/>
                </a:lnTo>
                <a:lnTo>
                  <a:pt x="199231" y="14532"/>
                </a:lnTo>
                <a:lnTo>
                  <a:pt x="244058" y="3731"/>
                </a:lnTo>
                <a:lnTo>
                  <a:pt x="291312" y="0"/>
                </a:lnTo>
                <a:lnTo>
                  <a:pt x="338577" y="3731"/>
                </a:lnTo>
                <a:lnTo>
                  <a:pt x="383413" y="14532"/>
                </a:lnTo>
                <a:lnTo>
                  <a:pt x="425219" y="31817"/>
                </a:lnTo>
                <a:lnTo>
                  <a:pt x="463396" y="54998"/>
                </a:lnTo>
                <a:lnTo>
                  <a:pt x="497344" y="83486"/>
                </a:lnTo>
                <a:lnTo>
                  <a:pt x="526465" y="116695"/>
                </a:lnTo>
                <a:lnTo>
                  <a:pt x="550158" y="154037"/>
                </a:lnTo>
                <a:lnTo>
                  <a:pt x="567823" y="194925"/>
                </a:lnTo>
                <a:lnTo>
                  <a:pt x="578863" y="238771"/>
                </a:lnTo>
                <a:lnTo>
                  <a:pt x="582676" y="284988"/>
                </a:lnTo>
                <a:lnTo>
                  <a:pt x="578863" y="331204"/>
                </a:lnTo>
                <a:lnTo>
                  <a:pt x="567823" y="375050"/>
                </a:lnTo>
                <a:lnTo>
                  <a:pt x="550158" y="415938"/>
                </a:lnTo>
                <a:lnTo>
                  <a:pt x="526465" y="453280"/>
                </a:lnTo>
                <a:lnTo>
                  <a:pt x="497344" y="486489"/>
                </a:lnTo>
                <a:lnTo>
                  <a:pt x="463396" y="514977"/>
                </a:lnTo>
                <a:lnTo>
                  <a:pt x="425219" y="538158"/>
                </a:lnTo>
                <a:lnTo>
                  <a:pt x="383413" y="555443"/>
                </a:lnTo>
                <a:lnTo>
                  <a:pt x="338577" y="566244"/>
                </a:lnTo>
                <a:lnTo>
                  <a:pt x="291312" y="569976"/>
                </a:lnTo>
                <a:lnTo>
                  <a:pt x="244058" y="566244"/>
                </a:lnTo>
                <a:lnTo>
                  <a:pt x="199231" y="555443"/>
                </a:lnTo>
                <a:lnTo>
                  <a:pt x="157433" y="538158"/>
                </a:lnTo>
                <a:lnTo>
                  <a:pt x="119263" y="514977"/>
                </a:lnTo>
                <a:lnTo>
                  <a:pt x="85320" y="486489"/>
                </a:lnTo>
                <a:lnTo>
                  <a:pt x="56203" y="453280"/>
                </a:lnTo>
                <a:lnTo>
                  <a:pt x="32514" y="415938"/>
                </a:lnTo>
                <a:lnTo>
                  <a:pt x="14850" y="375050"/>
                </a:lnTo>
                <a:lnTo>
                  <a:pt x="3812" y="331204"/>
                </a:lnTo>
                <a:lnTo>
                  <a:pt x="0" y="284988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8308" y="2794254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3830701"/>
            <a:ext cx="582930" cy="571500"/>
          </a:xfrm>
          <a:custGeom>
            <a:avLst/>
            <a:gdLst/>
            <a:ahLst/>
            <a:cxnLst/>
            <a:rect l="l" t="t" r="r" b="b"/>
            <a:pathLst>
              <a:path w="582930" h="571500">
                <a:moveTo>
                  <a:pt x="0" y="285750"/>
                </a:moveTo>
                <a:lnTo>
                  <a:pt x="3812" y="239388"/>
                </a:lnTo>
                <a:lnTo>
                  <a:pt x="14850" y="195413"/>
                </a:lnTo>
                <a:lnTo>
                  <a:pt x="32514" y="154411"/>
                </a:lnTo>
                <a:lnTo>
                  <a:pt x="56203" y="116970"/>
                </a:lnTo>
                <a:lnTo>
                  <a:pt x="85320" y="83677"/>
                </a:lnTo>
                <a:lnTo>
                  <a:pt x="119263" y="55120"/>
                </a:lnTo>
                <a:lnTo>
                  <a:pt x="157433" y="31886"/>
                </a:lnTo>
                <a:lnTo>
                  <a:pt x="199231" y="14563"/>
                </a:lnTo>
                <a:lnTo>
                  <a:pt x="244058" y="3738"/>
                </a:lnTo>
                <a:lnTo>
                  <a:pt x="291312" y="0"/>
                </a:lnTo>
                <a:lnTo>
                  <a:pt x="338577" y="3738"/>
                </a:lnTo>
                <a:lnTo>
                  <a:pt x="383413" y="14563"/>
                </a:lnTo>
                <a:lnTo>
                  <a:pt x="425219" y="31886"/>
                </a:lnTo>
                <a:lnTo>
                  <a:pt x="463396" y="55120"/>
                </a:lnTo>
                <a:lnTo>
                  <a:pt x="497344" y="83677"/>
                </a:lnTo>
                <a:lnTo>
                  <a:pt x="526465" y="116970"/>
                </a:lnTo>
                <a:lnTo>
                  <a:pt x="550158" y="154411"/>
                </a:lnTo>
                <a:lnTo>
                  <a:pt x="567823" y="195413"/>
                </a:lnTo>
                <a:lnTo>
                  <a:pt x="578863" y="239388"/>
                </a:lnTo>
                <a:lnTo>
                  <a:pt x="582676" y="285750"/>
                </a:lnTo>
                <a:lnTo>
                  <a:pt x="578863" y="332080"/>
                </a:lnTo>
                <a:lnTo>
                  <a:pt x="567823" y="376037"/>
                </a:lnTo>
                <a:lnTo>
                  <a:pt x="550158" y="417032"/>
                </a:lnTo>
                <a:lnTo>
                  <a:pt x="526465" y="454475"/>
                </a:lnTo>
                <a:lnTo>
                  <a:pt x="497344" y="487775"/>
                </a:lnTo>
                <a:lnTo>
                  <a:pt x="463396" y="516343"/>
                </a:lnTo>
                <a:lnTo>
                  <a:pt x="425219" y="539589"/>
                </a:lnTo>
                <a:lnTo>
                  <a:pt x="383413" y="556924"/>
                </a:lnTo>
                <a:lnTo>
                  <a:pt x="338577" y="567757"/>
                </a:lnTo>
                <a:lnTo>
                  <a:pt x="291312" y="571500"/>
                </a:lnTo>
                <a:lnTo>
                  <a:pt x="244058" y="567757"/>
                </a:lnTo>
                <a:lnTo>
                  <a:pt x="199231" y="556924"/>
                </a:lnTo>
                <a:lnTo>
                  <a:pt x="157433" y="539589"/>
                </a:lnTo>
                <a:lnTo>
                  <a:pt x="119263" y="516343"/>
                </a:lnTo>
                <a:lnTo>
                  <a:pt x="85320" y="487775"/>
                </a:lnTo>
                <a:lnTo>
                  <a:pt x="56203" y="454475"/>
                </a:lnTo>
                <a:lnTo>
                  <a:pt x="32514" y="417032"/>
                </a:lnTo>
                <a:lnTo>
                  <a:pt x="14850" y="376037"/>
                </a:lnTo>
                <a:lnTo>
                  <a:pt x="3812" y="33208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3736" y="397802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0000" y="3984625"/>
            <a:ext cx="582930" cy="570230"/>
          </a:xfrm>
          <a:custGeom>
            <a:avLst/>
            <a:gdLst/>
            <a:ahLst/>
            <a:cxnLst/>
            <a:rect l="l" t="t" r="r" b="b"/>
            <a:pathLst>
              <a:path w="582930" h="570229">
                <a:moveTo>
                  <a:pt x="0" y="284988"/>
                </a:moveTo>
                <a:lnTo>
                  <a:pt x="3812" y="238771"/>
                </a:lnTo>
                <a:lnTo>
                  <a:pt x="14851" y="194925"/>
                </a:lnTo>
                <a:lnTo>
                  <a:pt x="32517" y="154037"/>
                </a:lnTo>
                <a:lnTo>
                  <a:pt x="56209" y="116695"/>
                </a:lnTo>
                <a:lnTo>
                  <a:pt x="85328" y="83486"/>
                </a:lnTo>
                <a:lnTo>
                  <a:pt x="119274" y="54998"/>
                </a:lnTo>
                <a:lnTo>
                  <a:pt x="157448" y="31817"/>
                </a:lnTo>
                <a:lnTo>
                  <a:pt x="199249" y="14532"/>
                </a:lnTo>
                <a:lnTo>
                  <a:pt x="244079" y="3731"/>
                </a:lnTo>
                <a:lnTo>
                  <a:pt x="291338" y="0"/>
                </a:lnTo>
                <a:lnTo>
                  <a:pt x="338596" y="3731"/>
                </a:lnTo>
                <a:lnTo>
                  <a:pt x="383426" y="14532"/>
                </a:lnTo>
                <a:lnTo>
                  <a:pt x="425227" y="31817"/>
                </a:lnTo>
                <a:lnTo>
                  <a:pt x="463401" y="54998"/>
                </a:lnTo>
                <a:lnTo>
                  <a:pt x="497347" y="83486"/>
                </a:lnTo>
                <a:lnTo>
                  <a:pt x="526466" y="116695"/>
                </a:lnTo>
                <a:lnTo>
                  <a:pt x="550158" y="154037"/>
                </a:lnTo>
                <a:lnTo>
                  <a:pt x="567824" y="194925"/>
                </a:lnTo>
                <a:lnTo>
                  <a:pt x="578863" y="238771"/>
                </a:lnTo>
                <a:lnTo>
                  <a:pt x="582676" y="284988"/>
                </a:lnTo>
                <a:lnTo>
                  <a:pt x="578863" y="331204"/>
                </a:lnTo>
                <a:lnTo>
                  <a:pt x="567824" y="375050"/>
                </a:lnTo>
                <a:lnTo>
                  <a:pt x="550158" y="415938"/>
                </a:lnTo>
                <a:lnTo>
                  <a:pt x="526466" y="453280"/>
                </a:lnTo>
                <a:lnTo>
                  <a:pt x="497347" y="486489"/>
                </a:lnTo>
                <a:lnTo>
                  <a:pt x="463401" y="514977"/>
                </a:lnTo>
                <a:lnTo>
                  <a:pt x="425227" y="538158"/>
                </a:lnTo>
                <a:lnTo>
                  <a:pt x="383426" y="555443"/>
                </a:lnTo>
                <a:lnTo>
                  <a:pt x="338596" y="566244"/>
                </a:lnTo>
                <a:lnTo>
                  <a:pt x="291338" y="569976"/>
                </a:lnTo>
                <a:lnTo>
                  <a:pt x="244079" y="566244"/>
                </a:lnTo>
                <a:lnTo>
                  <a:pt x="199249" y="555443"/>
                </a:lnTo>
                <a:lnTo>
                  <a:pt x="157448" y="538158"/>
                </a:lnTo>
                <a:lnTo>
                  <a:pt x="119274" y="514977"/>
                </a:lnTo>
                <a:lnTo>
                  <a:pt x="85328" y="486489"/>
                </a:lnTo>
                <a:lnTo>
                  <a:pt x="56209" y="453280"/>
                </a:lnTo>
                <a:lnTo>
                  <a:pt x="32517" y="415938"/>
                </a:lnTo>
                <a:lnTo>
                  <a:pt x="14851" y="375050"/>
                </a:lnTo>
                <a:lnTo>
                  <a:pt x="3812" y="331204"/>
                </a:lnTo>
                <a:lnTo>
                  <a:pt x="0" y="284988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5994" y="413130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30833" y="3122676"/>
            <a:ext cx="3249295" cy="862330"/>
            <a:chOff x="1330833" y="3122676"/>
            <a:chExt cx="3249295" cy="862330"/>
          </a:xfrm>
        </p:grpSpPr>
        <p:sp>
          <p:nvSpPr>
            <p:cNvPr id="13" name="object 13"/>
            <p:cNvSpPr/>
            <p:nvPr/>
          </p:nvSpPr>
          <p:spPr>
            <a:xfrm>
              <a:off x="1330833" y="3122675"/>
              <a:ext cx="1416050" cy="862330"/>
            </a:xfrm>
            <a:custGeom>
              <a:avLst/>
              <a:gdLst/>
              <a:ahLst/>
              <a:cxnLst/>
              <a:rect l="l" t="t" r="r" b="b"/>
              <a:pathLst>
                <a:path w="1416050" h="862329">
                  <a:moveTo>
                    <a:pt x="674243" y="95250"/>
                  </a:moveTo>
                  <a:lnTo>
                    <a:pt x="586740" y="28575"/>
                  </a:lnTo>
                  <a:lnTo>
                    <a:pt x="581152" y="24257"/>
                  </a:lnTo>
                  <a:lnTo>
                    <a:pt x="573151" y="25400"/>
                  </a:lnTo>
                  <a:lnTo>
                    <a:pt x="568960" y="30988"/>
                  </a:lnTo>
                  <a:lnTo>
                    <a:pt x="564642" y="36576"/>
                  </a:lnTo>
                  <a:lnTo>
                    <a:pt x="565785" y="44450"/>
                  </a:lnTo>
                  <a:lnTo>
                    <a:pt x="571373" y="48768"/>
                  </a:lnTo>
                  <a:lnTo>
                    <a:pt x="604113" y="73748"/>
                  </a:lnTo>
                  <a:lnTo>
                    <a:pt x="7366" y="0"/>
                  </a:lnTo>
                  <a:lnTo>
                    <a:pt x="4318" y="25273"/>
                  </a:lnTo>
                  <a:lnTo>
                    <a:pt x="601103" y="98907"/>
                  </a:lnTo>
                  <a:lnTo>
                    <a:pt x="556641" y="117983"/>
                  </a:lnTo>
                  <a:lnTo>
                    <a:pt x="553720" y="125476"/>
                  </a:lnTo>
                  <a:lnTo>
                    <a:pt x="556514" y="131826"/>
                  </a:lnTo>
                  <a:lnTo>
                    <a:pt x="559181" y="138303"/>
                  </a:lnTo>
                  <a:lnTo>
                    <a:pt x="566674" y="141351"/>
                  </a:lnTo>
                  <a:lnTo>
                    <a:pt x="652297" y="104648"/>
                  </a:lnTo>
                  <a:lnTo>
                    <a:pt x="674243" y="95250"/>
                  </a:lnTo>
                  <a:close/>
                </a:path>
                <a:path w="1416050" h="862329">
                  <a:moveTo>
                    <a:pt x="710692" y="430149"/>
                  </a:moveTo>
                  <a:lnTo>
                    <a:pt x="593852" y="423799"/>
                  </a:lnTo>
                  <a:lnTo>
                    <a:pt x="587883" y="429260"/>
                  </a:lnTo>
                  <a:lnTo>
                    <a:pt x="587121" y="443230"/>
                  </a:lnTo>
                  <a:lnTo>
                    <a:pt x="592582" y="449199"/>
                  </a:lnTo>
                  <a:lnTo>
                    <a:pt x="640638" y="451777"/>
                  </a:lnTo>
                  <a:lnTo>
                    <a:pt x="0" y="780796"/>
                  </a:lnTo>
                  <a:lnTo>
                    <a:pt x="11684" y="803402"/>
                  </a:lnTo>
                  <a:lnTo>
                    <a:pt x="652437" y="474332"/>
                  </a:lnTo>
                  <a:lnTo>
                    <a:pt x="691451" y="454279"/>
                  </a:lnTo>
                  <a:lnTo>
                    <a:pt x="694182" y="452894"/>
                  </a:lnTo>
                  <a:lnTo>
                    <a:pt x="652437" y="474332"/>
                  </a:lnTo>
                  <a:lnTo>
                    <a:pt x="626364" y="515112"/>
                  </a:lnTo>
                  <a:lnTo>
                    <a:pt x="628142" y="522859"/>
                  </a:lnTo>
                  <a:lnTo>
                    <a:pt x="633984" y="526669"/>
                  </a:lnTo>
                  <a:lnTo>
                    <a:pt x="639953" y="530479"/>
                  </a:lnTo>
                  <a:lnTo>
                    <a:pt x="647827" y="528701"/>
                  </a:lnTo>
                  <a:lnTo>
                    <a:pt x="651510" y="522859"/>
                  </a:lnTo>
                  <a:lnTo>
                    <a:pt x="710603" y="430276"/>
                  </a:lnTo>
                  <a:lnTo>
                    <a:pt x="710692" y="430149"/>
                  </a:lnTo>
                  <a:close/>
                </a:path>
                <a:path w="1416050" h="862329">
                  <a:moveTo>
                    <a:pt x="1415542" y="861949"/>
                  </a:moveTo>
                  <a:lnTo>
                    <a:pt x="1414627" y="848233"/>
                  </a:lnTo>
                  <a:lnTo>
                    <a:pt x="1408303" y="752221"/>
                  </a:lnTo>
                  <a:lnTo>
                    <a:pt x="1407795" y="745236"/>
                  </a:lnTo>
                  <a:lnTo>
                    <a:pt x="1401699" y="739902"/>
                  </a:lnTo>
                  <a:lnTo>
                    <a:pt x="1387729" y="740918"/>
                  </a:lnTo>
                  <a:lnTo>
                    <a:pt x="1382395" y="746887"/>
                  </a:lnTo>
                  <a:lnTo>
                    <a:pt x="1382903" y="753999"/>
                  </a:lnTo>
                  <a:lnTo>
                    <a:pt x="1385620" y="795045"/>
                  </a:lnTo>
                  <a:lnTo>
                    <a:pt x="1133983" y="423037"/>
                  </a:lnTo>
                  <a:lnTo>
                    <a:pt x="1112901" y="437261"/>
                  </a:lnTo>
                  <a:lnTo>
                    <a:pt x="1364589" y="809358"/>
                  </a:lnTo>
                  <a:lnTo>
                    <a:pt x="1321181" y="788416"/>
                  </a:lnTo>
                  <a:lnTo>
                    <a:pt x="1313561" y="791083"/>
                  </a:lnTo>
                  <a:lnTo>
                    <a:pt x="1307465" y="803783"/>
                  </a:lnTo>
                  <a:lnTo>
                    <a:pt x="1310132" y="811276"/>
                  </a:lnTo>
                  <a:lnTo>
                    <a:pt x="1415542" y="861949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2675" y="3179826"/>
              <a:ext cx="1452880" cy="663575"/>
            </a:xfrm>
            <a:custGeom>
              <a:avLst/>
              <a:gdLst/>
              <a:ahLst/>
              <a:cxnLst/>
              <a:rect l="l" t="t" r="r" b="b"/>
              <a:pathLst>
                <a:path w="1452879" h="663575">
                  <a:moveTo>
                    <a:pt x="0" y="165862"/>
                  </a:moveTo>
                  <a:lnTo>
                    <a:pt x="1120775" y="165862"/>
                  </a:lnTo>
                  <a:lnTo>
                    <a:pt x="1120775" y="0"/>
                  </a:lnTo>
                  <a:lnTo>
                    <a:pt x="1452499" y="331724"/>
                  </a:lnTo>
                  <a:lnTo>
                    <a:pt x="1120775" y="663575"/>
                  </a:lnTo>
                  <a:lnTo>
                    <a:pt x="1120775" y="497586"/>
                  </a:lnTo>
                  <a:lnTo>
                    <a:pt x="0" y="497586"/>
                  </a:lnTo>
                  <a:lnTo>
                    <a:pt x="0" y="165862"/>
                  </a:lnTo>
                  <a:close/>
                </a:path>
              </a:pathLst>
            </a:custGeom>
            <a:ln w="9525">
              <a:solidFill>
                <a:srgbClr val="005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702300" y="3208401"/>
            <a:ext cx="584200" cy="571500"/>
          </a:xfrm>
          <a:custGeom>
            <a:avLst/>
            <a:gdLst/>
            <a:ahLst/>
            <a:cxnLst/>
            <a:rect l="l" t="t" r="r" b="b"/>
            <a:pathLst>
              <a:path w="584200" h="571500">
                <a:moveTo>
                  <a:pt x="0" y="285750"/>
                </a:moveTo>
                <a:lnTo>
                  <a:pt x="3823" y="239388"/>
                </a:lnTo>
                <a:lnTo>
                  <a:pt x="14894" y="195413"/>
                </a:lnTo>
                <a:lnTo>
                  <a:pt x="32609" y="154411"/>
                </a:lnTo>
                <a:lnTo>
                  <a:pt x="56367" y="116970"/>
                </a:lnTo>
                <a:lnTo>
                  <a:pt x="85566" y="83677"/>
                </a:lnTo>
                <a:lnTo>
                  <a:pt x="119603" y="55120"/>
                </a:lnTo>
                <a:lnTo>
                  <a:pt x="157877" y="31886"/>
                </a:lnTo>
                <a:lnTo>
                  <a:pt x="199786" y="14563"/>
                </a:lnTo>
                <a:lnTo>
                  <a:pt x="244727" y="3738"/>
                </a:lnTo>
                <a:lnTo>
                  <a:pt x="292100" y="0"/>
                </a:lnTo>
                <a:lnTo>
                  <a:pt x="339472" y="3738"/>
                </a:lnTo>
                <a:lnTo>
                  <a:pt x="384413" y="14563"/>
                </a:lnTo>
                <a:lnTo>
                  <a:pt x="426322" y="31886"/>
                </a:lnTo>
                <a:lnTo>
                  <a:pt x="464596" y="55120"/>
                </a:lnTo>
                <a:lnTo>
                  <a:pt x="498633" y="83677"/>
                </a:lnTo>
                <a:lnTo>
                  <a:pt x="527832" y="116970"/>
                </a:lnTo>
                <a:lnTo>
                  <a:pt x="551590" y="154411"/>
                </a:lnTo>
                <a:lnTo>
                  <a:pt x="569305" y="195413"/>
                </a:lnTo>
                <a:lnTo>
                  <a:pt x="580376" y="239388"/>
                </a:lnTo>
                <a:lnTo>
                  <a:pt x="584200" y="285750"/>
                </a:lnTo>
                <a:lnTo>
                  <a:pt x="580376" y="332080"/>
                </a:lnTo>
                <a:lnTo>
                  <a:pt x="569305" y="376037"/>
                </a:lnTo>
                <a:lnTo>
                  <a:pt x="551590" y="417032"/>
                </a:lnTo>
                <a:lnTo>
                  <a:pt x="527832" y="454475"/>
                </a:lnTo>
                <a:lnTo>
                  <a:pt x="498633" y="487775"/>
                </a:lnTo>
                <a:lnTo>
                  <a:pt x="464596" y="516343"/>
                </a:lnTo>
                <a:lnTo>
                  <a:pt x="426322" y="539589"/>
                </a:lnTo>
                <a:lnTo>
                  <a:pt x="384413" y="556924"/>
                </a:lnTo>
                <a:lnTo>
                  <a:pt x="339472" y="567757"/>
                </a:lnTo>
                <a:lnTo>
                  <a:pt x="292100" y="571500"/>
                </a:lnTo>
                <a:lnTo>
                  <a:pt x="244727" y="567757"/>
                </a:lnTo>
                <a:lnTo>
                  <a:pt x="199786" y="556924"/>
                </a:lnTo>
                <a:lnTo>
                  <a:pt x="157877" y="539589"/>
                </a:lnTo>
                <a:lnTo>
                  <a:pt x="119603" y="516343"/>
                </a:lnTo>
                <a:lnTo>
                  <a:pt x="85566" y="487775"/>
                </a:lnTo>
                <a:lnTo>
                  <a:pt x="56367" y="454475"/>
                </a:lnTo>
                <a:lnTo>
                  <a:pt x="32609" y="417032"/>
                </a:lnTo>
                <a:lnTo>
                  <a:pt x="14894" y="376037"/>
                </a:lnTo>
                <a:lnTo>
                  <a:pt x="3823" y="33208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14771" y="3355594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14925" y="2682875"/>
            <a:ext cx="582930" cy="571500"/>
          </a:xfrm>
          <a:custGeom>
            <a:avLst/>
            <a:gdLst/>
            <a:ahLst/>
            <a:cxnLst/>
            <a:rect l="l" t="t" r="r" b="b"/>
            <a:pathLst>
              <a:path w="582929" h="571500">
                <a:moveTo>
                  <a:pt x="0" y="285750"/>
                </a:moveTo>
                <a:lnTo>
                  <a:pt x="3812" y="239388"/>
                </a:lnTo>
                <a:lnTo>
                  <a:pt x="14851" y="195413"/>
                </a:lnTo>
                <a:lnTo>
                  <a:pt x="32517" y="154411"/>
                </a:lnTo>
                <a:lnTo>
                  <a:pt x="56209" y="116970"/>
                </a:lnTo>
                <a:lnTo>
                  <a:pt x="85328" y="83677"/>
                </a:lnTo>
                <a:lnTo>
                  <a:pt x="119274" y="55120"/>
                </a:lnTo>
                <a:lnTo>
                  <a:pt x="157448" y="31886"/>
                </a:lnTo>
                <a:lnTo>
                  <a:pt x="199249" y="14563"/>
                </a:lnTo>
                <a:lnTo>
                  <a:pt x="244079" y="3738"/>
                </a:lnTo>
                <a:lnTo>
                  <a:pt x="291338" y="0"/>
                </a:lnTo>
                <a:lnTo>
                  <a:pt x="338596" y="3738"/>
                </a:lnTo>
                <a:lnTo>
                  <a:pt x="383426" y="14563"/>
                </a:lnTo>
                <a:lnTo>
                  <a:pt x="425227" y="31886"/>
                </a:lnTo>
                <a:lnTo>
                  <a:pt x="463401" y="55120"/>
                </a:lnTo>
                <a:lnTo>
                  <a:pt x="497347" y="83677"/>
                </a:lnTo>
                <a:lnTo>
                  <a:pt x="526466" y="116970"/>
                </a:lnTo>
                <a:lnTo>
                  <a:pt x="550158" y="154411"/>
                </a:lnTo>
                <a:lnTo>
                  <a:pt x="567824" y="195413"/>
                </a:lnTo>
                <a:lnTo>
                  <a:pt x="578863" y="239388"/>
                </a:lnTo>
                <a:lnTo>
                  <a:pt x="582676" y="285750"/>
                </a:lnTo>
                <a:lnTo>
                  <a:pt x="578863" y="332111"/>
                </a:lnTo>
                <a:lnTo>
                  <a:pt x="567824" y="376086"/>
                </a:lnTo>
                <a:lnTo>
                  <a:pt x="550158" y="417088"/>
                </a:lnTo>
                <a:lnTo>
                  <a:pt x="526466" y="454529"/>
                </a:lnTo>
                <a:lnTo>
                  <a:pt x="497347" y="487822"/>
                </a:lnTo>
                <a:lnTo>
                  <a:pt x="463401" y="516379"/>
                </a:lnTo>
                <a:lnTo>
                  <a:pt x="425227" y="539613"/>
                </a:lnTo>
                <a:lnTo>
                  <a:pt x="383426" y="556936"/>
                </a:lnTo>
                <a:lnTo>
                  <a:pt x="338596" y="567761"/>
                </a:lnTo>
                <a:lnTo>
                  <a:pt x="291338" y="571500"/>
                </a:lnTo>
                <a:lnTo>
                  <a:pt x="244079" y="567761"/>
                </a:lnTo>
                <a:lnTo>
                  <a:pt x="199249" y="556936"/>
                </a:lnTo>
                <a:lnTo>
                  <a:pt x="157448" y="539613"/>
                </a:lnTo>
                <a:lnTo>
                  <a:pt x="119274" y="516379"/>
                </a:lnTo>
                <a:lnTo>
                  <a:pt x="85328" y="487822"/>
                </a:lnTo>
                <a:lnTo>
                  <a:pt x="56209" y="454529"/>
                </a:lnTo>
                <a:lnTo>
                  <a:pt x="32517" y="417088"/>
                </a:lnTo>
                <a:lnTo>
                  <a:pt x="14851" y="376086"/>
                </a:lnTo>
                <a:lnTo>
                  <a:pt x="3812" y="332111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25871" y="2830194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B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5476" y="3930650"/>
            <a:ext cx="582930" cy="571500"/>
          </a:xfrm>
          <a:custGeom>
            <a:avLst/>
            <a:gdLst/>
            <a:ahLst/>
            <a:cxnLst/>
            <a:rect l="l" t="t" r="r" b="b"/>
            <a:pathLst>
              <a:path w="582929" h="571500">
                <a:moveTo>
                  <a:pt x="0" y="285750"/>
                </a:moveTo>
                <a:lnTo>
                  <a:pt x="3809" y="239388"/>
                </a:lnTo>
                <a:lnTo>
                  <a:pt x="14838" y="195413"/>
                </a:lnTo>
                <a:lnTo>
                  <a:pt x="32489" y="154411"/>
                </a:lnTo>
                <a:lnTo>
                  <a:pt x="56164" y="116970"/>
                </a:lnTo>
                <a:lnTo>
                  <a:pt x="85264" y="83677"/>
                </a:lnTo>
                <a:lnTo>
                  <a:pt x="119192" y="55120"/>
                </a:lnTo>
                <a:lnTo>
                  <a:pt x="157348" y="31886"/>
                </a:lnTo>
                <a:lnTo>
                  <a:pt x="199136" y="14563"/>
                </a:lnTo>
                <a:lnTo>
                  <a:pt x="243956" y="3738"/>
                </a:lnTo>
                <a:lnTo>
                  <a:pt x="291211" y="0"/>
                </a:lnTo>
                <a:lnTo>
                  <a:pt x="338469" y="3738"/>
                </a:lnTo>
                <a:lnTo>
                  <a:pt x="383299" y="14563"/>
                </a:lnTo>
                <a:lnTo>
                  <a:pt x="425100" y="31886"/>
                </a:lnTo>
                <a:lnTo>
                  <a:pt x="463274" y="55120"/>
                </a:lnTo>
                <a:lnTo>
                  <a:pt x="497220" y="83677"/>
                </a:lnTo>
                <a:lnTo>
                  <a:pt x="526339" y="116970"/>
                </a:lnTo>
                <a:lnTo>
                  <a:pt x="550031" y="154411"/>
                </a:lnTo>
                <a:lnTo>
                  <a:pt x="567697" y="195413"/>
                </a:lnTo>
                <a:lnTo>
                  <a:pt x="578736" y="239388"/>
                </a:lnTo>
                <a:lnTo>
                  <a:pt x="582549" y="285750"/>
                </a:lnTo>
                <a:lnTo>
                  <a:pt x="578736" y="332111"/>
                </a:lnTo>
                <a:lnTo>
                  <a:pt x="567697" y="376086"/>
                </a:lnTo>
                <a:lnTo>
                  <a:pt x="550031" y="417088"/>
                </a:lnTo>
                <a:lnTo>
                  <a:pt x="526339" y="454529"/>
                </a:lnTo>
                <a:lnTo>
                  <a:pt x="497220" y="487822"/>
                </a:lnTo>
                <a:lnTo>
                  <a:pt x="463274" y="516379"/>
                </a:lnTo>
                <a:lnTo>
                  <a:pt x="425100" y="539613"/>
                </a:lnTo>
                <a:lnTo>
                  <a:pt x="383299" y="556936"/>
                </a:lnTo>
                <a:lnTo>
                  <a:pt x="338469" y="567761"/>
                </a:lnTo>
                <a:lnTo>
                  <a:pt x="291211" y="571500"/>
                </a:lnTo>
                <a:lnTo>
                  <a:pt x="243956" y="567761"/>
                </a:lnTo>
                <a:lnTo>
                  <a:pt x="199136" y="556936"/>
                </a:lnTo>
                <a:lnTo>
                  <a:pt x="157348" y="539613"/>
                </a:lnTo>
                <a:lnTo>
                  <a:pt x="119192" y="516379"/>
                </a:lnTo>
                <a:lnTo>
                  <a:pt x="85264" y="487822"/>
                </a:lnTo>
                <a:lnTo>
                  <a:pt x="56164" y="454529"/>
                </a:lnTo>
                <a:lnTo>
                  <a:pt x="32489" y="417088"/>
                </a:lnTo>
                <a:lnTo>
                  <a:pt x="14838" y="376086"/>
                </a:lnTo>
                <a:lnTo>
                  <a:pt x="3809" y="332111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1851" y="407797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C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5201" y="4019550"/>
            <a:ext cx="584200" cy="570230"/>
          </a:xfrm>
          <a:custGeom>
            <a:avLst/>
            <a:gdLst/>
            <a:ahLst/>
            <a:cxnLst/>
            <a:rect l="l" t="t" r="r" b="b"/>
            <a:pathLst>
              <a:path w="584200" h="570229">
                <a:moveTo>
                  <a:pt x="0" y="284988"/>
                </a:moveTo>
                <a:lnTo>
                  <a:pt x="3820" y="238771"/>
                </a:lnTo>
                <a:lnTo>
                  <a:pt x="14882" y="194925"/>
                </a:lnTo>
                <a:lnTo>
                  <a:pt x="32585" y="154037"/>
                </a:lnTo>
                <a:lnTo>
                  <a:pt x="56331" y="116695"/>
                </a:lnTo>
                <a:lnTo>
                  <a:pt x="85518" y="83486"/>
                </a:lnTo>
                <a:lnTo>
                  <a:pt x="119548" y="54998"/>
                </a:lnTo>
                <a:lnTo>
                  <a:pt x="157821" y="31817"/>
                </a:lnTo>
                <a:lnTo>
                  <a:pt x="199737" y="14532"/>
                </a:lnTo>
                <a:lnTo>
                  <a:pt x="244696" y="3731"/>
                </a:lnTo>
                <a:lnTo>
                  <a:pt x="292100" y="0"/>
                </a:lnTo>
                <a:lnTo>
                  <a:pt x="339472" y="3731"/>
                </a:lnTo>
                <a:lnTo>
                  <a:pt x="384413" y="14532"/>
                </a:lnTo>
                <a:lnTo>
                  <a:pt x="426322" y="31817"/>
                </a:lnTo>
                <a:lnTo>
                  <a:pt x="464596" y="54998"/>
                </a:lnTo>
                <a:lnTo>
                  <a:pt x="498633" y="83486"/>
                </a:lnTo>
                <a:lnTo>
                  <a:pt x="527832" y="116695"/>
                </a:lnTo>
                <a:lnTo>
                  <a:pt x="551590" y="154037"/>
                </a:lnTo>
                <a:lnTo>
                  <a:pt x="569305" y="194925"/>
                </a:lnTo>
                <a:lnTo>
                  <a:pt x="580376" y="238771"/>
                </a:lnTo>
                <a:lnTo>
                  <a:pt x="584200" y="284988"/>
                </a:lnTo>
                <a:lnTo>
                  <a:pt x="580376" y="331204"/>
                </a:lnTo>
                <a:lnTo>
                  <a:pt x="569305" y="375050"/>
                </a:lnTo>
                <a:lnTo>
                  <a:pt x="551590" y="415938"/>
                </a:lnTo>
                <a:lnTo>
                  <a:pt x="527832" y="453280"/>
                </a:lnTo>
                <a:lnTo>
                  <a:pt x="498633" y="486489"/>
                </a:lnTo>
                <a:lnTo>
                  <a:pt x="464596" y="514977"/>
                </a:lnTo>
                <a:lnTo>
                  <a:pt x="426322" y="538158"/>
                </a:lnTo>
                <a:lnTo>
                  <a:pt x="384413" y="555443"/>
                </a:lnTo>
                <a:lnTo>
                  <a:pt x="339472" y="566244"/>
                </a:lnTo>
                <a:lnTo>
                  <a:pt x="292100" y="569976"/>
                </a:lnTo>
                <a:lnTo>
                  <a:pt x="244696" y="566244"/>
                </a:lnTo>
                <a:lnTo>
                  <a:pt x="199737" y="555443"/>
                </a:lnTo>
                <a:lnTo>
                  <a:pt x="157821" y="538158"/>
                </a:lnTo>
                <a:lnTo>
                  <a:pt x="119548" y="514977"/>
                </a:lnTo>
                <a:lnTo>
                  <a:pt x="85518" y="486489"/>
                </a:lnTo>
                <a:lnTo>
                  <a:pt x="56331" y="453280"/>
                </a:lnTo>
                <a:lnTo>
                  <a:pt x="32585" y="415938"/>
                </a:lnTo>
                <a:lnTo>
                  <a:pt x="14882" y="375050"/>
                </a:lnTo>
                <a:lnTo>
                  <a:pt x="3820" y="331204"/>
                </a:lnTo>
                <a:lnTo>
                  <a:pt x="0" y="284988"/>
                </a:lnTo>
                <a:close/>
              </a:path>
            </a:pathLst>
          </a:custGeom>
          <a:ln w="9524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21448" y="416610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1550" y="3135376"/>
            <a:ext cx="582930" cy="570230"/>
          </a:xfrm>
          <a:custGeom>
            <a:avLst/>
            <a:gdLst/>
            <a:ahLst/>
            <a:cxnLst/>
            <a:rect l="l" t="t" r="r" b="b"/>
            <a:pathLst>
              <a:path w="582929" h="570229">
                <a:moveTo>
                  <a:pt x="0" y="284861"/>
                </a:moveTo>
                <a:lnTo>
                  <a:pt x="3812" y="238648"/>
                </a:lnTo>
                <a:lnTo>
                  <a:pt x="14851" y="194811"/>
                </a:lnTo>
                <a:lnTo>
                  <a:pt x="32517" y="153938"/>
                </a:lnTo>
                <a:lnTo>
                  <a:pt x="56209" y="116613"/>
                </a:lnTo>
                <a:lnTo>
                  <a:pt x="85328" y="83423"/>
                </a:lnTo>
                <a:lnTo>
                  <a:pt x="119274" y="54953"/>
                </a:lnTo>
                <a:lnTo>
                  <a:pt x="157448" y="31790"/>
                </a:lnTo>
                <a:lnTo>
                  <a:pt x="199249" y="14519"/>
                </a:lnTo>
                <a:lnTo>
                  <a:pt x="244079" y="3727"/>
                </a:lnTo>
                <a:lnTo>
                  <a:pt x="291338" y="0"/>
                </a:lnTo>
                <a:lnTo>
                  <a:pt x="338596" y="3727"/>
                </a:lnTo>
                <a:lnTo>
                  <a:pt x="383426" y="14519"/>
                </a:lnTo>
                <a:lnTo>
                  <a:pt x="425227" y="31790"/>
                </a:lnTo>
                <a:lnTo>
                  <a:pt x="463401" y="54953"/>
                </a:lnTo>
                <a:lnTo>
                  <a:pt x="497347" y="83423"/>
                </a:lnTo>
                <a:lnTo>
                  <a:pt x="526466" y="116613"/>
                </a:lnTo>
                <a:lnTo>
                  <a:pt x="550158" y="153938"/>
                </a:lnTo>
                <a:lnTo>
                  <a:pt x="567824" y="194811"/>
                </a:lnTo>
                <a:lnTo>
                  <a:pt x="578863" y="238648"/>
                </a:lnTo>
                <a:lnTo>
                  <a:pt x="582676" y="284861"/>
                </a:lnTo>
                <a:lnTo>
                  <a:pt x="578863" y="331077"/>
                </a:lnTo>
                <a:lnTo>
                  <a:pt x="567824" y="374923"/>
                </a:lnTo>
                <a:lnTo>
                  <a:pt x="550158" y="415811"/>
                </a:lnTo>
                <a:lnTo>
                  <a:pt x="526466" y="453153"/>
                </a:lnTo>
                <a:lnTo>
                  <a:pt x="497347" y="486362"/>
                </a:lnTo>
                <a:lnTo>
                  <a:pt x="463401" y="514850"/>
                </a:lnTo>
                <a:lnTo>
                  <a:pt x="425227" y="538031"/>
                </a:lnTo>
                <a:lnTo>
                  <a:pt x="383426" y="555316"/>
                </a:lnTo>
                <a:lnTo>
                  <a:pt x="338596" y="566117"/>
                </a:lnTo>
                <a:lnTo>
                  <a:pt x="291338" y="569849"/>
                </a:lnTo>
                <a:lnTo>
                  <a:pt x="244079" y="566117"/>
                </a:lnTo>
                <a:lnTo>
                  <a:pt x="199249" y="555316"/>
                </a:lnTo>
                <a:lnTo>
                  <a:pt x="157448" y="538031"/>
                </a:lnTo>
                <a:lnTo>
                  <a:pt x="119274" y="514850"/>
                </a:lnTo>
                <a:lnTo>
                  <a:pt x="85328" y="486362"/>
                </a:lnTo>
                <a:lnTo>
                  <a:pt x="56209" y="453153"/>
                </a:lnTo>
                <a:lnTo>
                  <a:pt x="32517" y="415811"/>
                </a:lnTo>
                <a:lnTo>
                  <a:pt x="14851" y="374923"/>
                </a:lnTo>
                <a:lnTo>
                  <a:pt x="3812" y="331077"/>
                </a:lnTo>
                <a:lnTo>
                  <a:pt x="0" y="284861"/>
                </a:lnTo>
                <a:close/>
              </a:path>
            </a:pathLst>
          </a:custGeom>
          <a:ln w="9525">
            <a:solidFill>
              <a:srgbClr val="005F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17638" y="3281934"/>
            <a:ext cx="178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5" dirty="0">
                <a:latin typeface="Microsoft Sans Serif"/>
                <a:cs typeface="Microsoft Sans Serif"/>
              </a:rPr>
              <a:t>A’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98871" y="2950082"/>
            <a:ext cx="1845945" cy="2006600"/>
            <a:chOff x="5698871" y="2950082"/>
            <a:chExt cx="1845945" cy="2006600"/>
          </a:xfrm>
        </p:grpSpPr>
        <p:sp>
          <p:nvSpPr>
            <p:cNvPr id="26" name="object 26"/>
            <p:cNvSpPr/>
            <p:nvPr/>
          </p:nvSpPr>
          <p:spPr>
            <a:xfrm>
              <a:off x="5698871" y="2950082"/>
              <a:ext cx="1845945" cy="1127125"/>
            </a:xfrm>
            <a:custGeom>
              <a:avLst/>
              <a:gdLst/>
              <a:ahLst/>
              <a:cxnLst/>
              <a:rect l="l" t="t" r="r" b="b"/>
              <a:pathLst>
                <a:path w="1845945" h="1127125">
                  <a:moveTo>
                    <a:pt x="1614805" y="463042"/>
                  </a:moveTo>
                  <a:lnTo>
                    <a:pt x="1533398" y="379095"/>
                  </a:lnTo>
                  <a:lnTo>
                    <a:pt x="1525270" y="378968"/>
                  </a:lnTo>
                  <a:lnTo>
                    <a:pt x="1515237" y="388747"/>
                  </a:lnTo>
                  <a:lnTo>
                    <a:pt x="1515110" y="396748"/>
                  </a:lnTo>
                  <a:lnTo>
                    <a:pt x="1548650" y="431317"/>
                  </a:lnTo>
                  <a:lnTo>
                    <a:pt x="6858" y="0"/>
                  </a:lnTo>
                  <a:lnTo>
                    <a:pt x="0" y="24384"/>
                  </a:lnTo>
                  <a:lnTo>
                    <a:pt x="1541830" y="455841"/>
                  </a:lnTo>
                  <a:lnTo>
                    <a:pt x="1495171" y="467995"/>
                  </a:lnTo>
                  <a:lnTo>
                    <a:pt x="1491107" y="474980"/>
                  </a:lnTo>
                  <a:lnTo>
                    <a:pt x="1492885" y="481711"/>
                  </a:lnTo>
                  <a:lnTo>
                    <a:pt x="1494663" y="488569"/>
                  </a:lnTo>
                  <a:lnTo>
                    <a:pt x="1501648" y="492633"/>
                  </a:lnTo>
                  <a:lnTo>
                    <a:pt x="1593900" y="468503"/>
                  </a:lnTo>
                  <a:lnTo>
                    <a:pt x="1614805" y="463042"/>
                  </a:lnTo>
                  <a:close/>
                </a:path>
                <a:path w="1845945" h="1127125">
                  <a:moveTo>
                    <a:pt x="1706880" y="667766"/>
                  </a:moveTo>
                  <a:lnTo>
                    <a:pt x="1685429" y="661162"/>
                  </a:lnTo>
                  <a:lnTo>
                    <a:pt x="1595120" y="633361"/>
                  </a:lnTo>
                  <a:lnTo>
                    <a:pt x="1588008" y="637032"/>
                  </a:lnTo>
                  <a:lnTo>
                    <a:pt x="1585849" y="643775"/>
                  </a:lnTo>
                  <a:lnTo>
                    <a:pt x="1583817" y="650494"/>
                  </a:lnTo>
                  <a:lnTo>
                    <a:pt x="1587627" y="657606"/>
                  </a:lnTo>
                  <a:lnTo>
                    <a:pt x="1633677" y="671830"/>
                  </a:lnTo>
                  <a:lnTo>
                    <a:pt x="508" y="1052322"/>
                  </a:lnTo>
                  <a:lnTo>
                    <a:pt x="6350" y="1077087"/>
                  </a:lnTo>
                  <a:lnTo>
                    <a:pt x="1639468" y="696582"/>
                  </a:lnTo>
                  <a:lnTo>
                    <a:pt x="1604391" y="729742"/>
                  </a:lnTo>
                  <a:lnTo>
                    <a:pt x="1604137" y="737743"/>
                  </a:lnTo>
                  <a:lnTo>
                    <a:pt x="1613789" y="747903"/>
                  </a:lnTo>
                  <a:lnTo>
                    <a:pt x="1621790" y="748157"/>
                  </a:lnTo>
                  <a:lnTo>
                    <a:pt x="1706880" y="667766"/>
                  </a:lnTo>
                  <a:close/>
                </a:path>
                <a:path w="1845945" h="1127125">
                  <a:moveTo>
                    <a:pt x="1845818" y="771906"/>
                  </a:moveTo>
                  <a:lnTo>
                    <a:pt x="1824990" y="757428"/>
                  </a:lnTo>
                  <a:lnTo>
                    <a:pt x="1615211" y="1060145"/>
                  </a:lnTo>
                  <a:lnTo>
                    <a:pt x="1618488" y="1019048"/>
                  </a:lnTo>
                  <a:lnTo>
                    <a:pt x="1618996" y="1011936"/>
                  </a:lnTo>
                  <a:lnTo>
                    <a:pt x="1613789" y="1005840"/>
                  </a:lnTo>
                  <a:lnTo>
                    <a:pt x="1599819" y="1004824"/>
                  </a:lnTo>
                  <a:lnTo>
                    <a:pt x="1593596" y="1010031"/>
                  </a:lnTo>
                  <a:lnTo>
                    <a:pt x="1593088" y="1017016"/>
                  </a:lnTo>
                  <a:lnTo>
                    <a:pt x="1584579" y="1126617"/>
                  </a:lnTo>
                  <a:lnTo>
                    <a:pt x="1613408" y="1113155"/>
                  </a:lnTo>
                  <a:lnTo>
                    <a:pt x="1684147" y="1080135"/>
                  </a:lnTo>
                  <a:lnTo>
                    <a:pt x="1690624" y="1077214"/>
                  </a:lnTo>
                  <a:lnTo>
                    <a:pt x="1693291" y="1069594"/>
                  </a:lnTo>
                  <a:lnTo>
                    <a:pt x="1690370" y="1063244"/>
                  </a:lnTo>
                  <a:lnTo>
                    <a:pt x="1687322" y="1056894"/>
                  </a:lnTo>
                  <a:lnTo>
                    <a:pt x="1679829" y="1054100"/>
                  </a:lnTo>
                  <a:lnTo>
                    <a:pt x="1673479" y="1057148"/>
                  </a:lnTo>
                  <a:lnTo>
                    <a:pt x="1636039" y="1074623"/>
                  </a:lnTo>
                  <a:lnTo>
                    <a:pt x="1845818" y="771906"/>
                  </a:lnTo>
                  <a:close/>
                </a:path>
              </a:pathLst>
            </a:custGeom>
            <a:solidFill>
              <a:srgbClr val="006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2426" y="4381499"/>
              <a:ext cx="584200" cy="570230"/>
            </a:xfrm>
            <a:custGeom>
              <a:avLst/>
              <a:gdLst/>
              <a:ahLst/>
              <a:cxnLst/>
              <a:rect l="l" t="t" r="r" b="b"/>
              <a:pathLst>
                <a:path w="584200" h="570229">
                  <a:moveTo>
                    <a:pt x="292100" y="0"/>
                  </a:moveTo>
                  <a:lnTo>
                    <a:pt x="244696" y="3731"/>
                  </a:lnTo>
                  <a:lnTo>
                    <a:pt x="199737" y="14532"/>
                  </a:lnTo>
                  <a:lnTo>
                    <a:pt x="157821" y="31817"/>
                  </a:lnTo>
                  <a:lnTo>
                    <a:pt x="119548" y="54998"/>
                  </a:lnTo>
                  <a:lnTo>
                    <a:pt x="85518" y="83486"/>
                  </a:lnTo>
                  <a:lnTo>
                    <a:pt x="56331" y="116695"/>
                  </a:lnTo>
                  <a:lnTo>
                    <a:pt x="32585" y="154037"/>
                  </a:lnTo>
                  <a:lnTo>
                    <a:pt x="14882" y="194925"/>
                  </a:lnTo>
                  <a:lnTo>
                    <a:pt x="3820" y="238771"/>
                  </a:lnTo>
                  <a:lnTo>
                    <a:pt x="0" y="284988"/>
                  </a:lnTo>
                  <a:lnTo>
                    <a:pt x="3820" y="331204"/>
                  </a:lnTo>
                  <a:lnTo>
                    <a:pt x="14882" y="375050"/>
                  </a:lnTo>
                  <a:lnTo>
                    <a:pt x="32585" y="415938"/>
                  </a:lnTo>
                  <a:lnTo>
                    <a:pt x="56331" y="453280"/>
                  </a:lnTo>
                  <a:lnTo>
                    <a:pt x="85518" y="486489"/>
                  </a:lnTo>
                  <a:lnTo>
                    <a:pt x="119548" y="514977"/>
                  </a:lnTo>
                  <a:lnTo>
                    <a:pt x="157821" y="538158"/>
                  </a:lnTo>
                  <a:lnTo>
                    <a:pt x="199737" y="555443"/>
                  </a:lnTo>
                  <a:lnTo>
                    <a:pt x="244696" y="566244"/>
                  </a:lnTo>
                  <a:lnTo>
                    <a:pt x="292100" y="569976"/>
                  </a:lnTo>
                  <a:lnTo>
                    <a:pt x="339472" y="566244"/>
                  </a:lnTo>
                  <a:lnTo>
                    <a:pt x="384413" y="555443"/>
                  </a:lnTo>
                  <a:lnTo>
                    <a:pt x="426322" y="538158"/>
                  </a:lnTo>
                  <a:lnTo>
                    <a:pt x="464596" y="514977"/>
                  </a:lnTo>
                  <a:lnTo>
                    <a:pt x="498633" y="486489"/>
                  </a:lnTo>
                  <a:lnTo>
                    <a:pt x="527832" y="453280"/>
                  </a:lnTo>
                  <a:lnTo>
                    <a:pt x="551590" y="415938"/>
                  </a:lnTo>
                  <a:lnTo>
                    <a:pt x="569305" y="375050"/>
                  </a:lnTo>
                  <a:lnTo>
                    <a:pt x="580376" y="331204"/>
                  </a:lnTo>
                  <a:lnTo>
                    <a:pt x="584200" y="284988"/>
                  </a:lnTo>
                  <a:lnTo>
                    <a:pt x="580376" y="238771"/>
                  </a:lnTo>
                  <a:lnTo>
                    <a:pt x="569305" y="194925"/>
                  </a:lnTo>
                  <a:lnTo>
                    <a:pt x="551590" y="154037"/>
                  </a:lnTo>
                  <a:lnTo>
                    <a:pt x="527832" y="116695"/>
                  </a:lnTo>
                  <a:lnTo>
                    <a:pt x="498633" y="83486"/>
                  </a:lnTo>
                  <a:lnTo>
                    <a:pt x="464596" y="54998"/>
                  </a:lnTo>
                  <a:lnTo>
                    <a:pt x="426322" y="31817"/>
                  </a:lnTo>
                  <a:lnTo>
                    <a:pt x="384413" y="14532"/>
                  </a:lnTo>
                  <a:lnTo>
                    <a:pt x="339472" y="3731"/>
                  </a:lnTo>
                  <a:lnTo>
                    <a:pt x="2921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02426" y="4381499"/>
              <a:ext cx="584200" cy="570230"/>
            </a:xfrm>
            <a:custGeom>
              <a:avLst/>
              <a:gdLst/>
              <a:ahLst/>
              <a:cxnLst/>
              <a:rect l="l" t="t" r="r" b="b"/>
              <a:pathLst>
                <a:path w="584200" h="570229">
                  <a:moveTo>
                    <a:pt x="0" y="284988"/>
                  </a:moveTo>
                  <a:lnTo>
                    <a:pt x="3820" y="238771"/>
                  </a:lnTo>
                  <a:lnTo>
                    <a:pt x="14882" y="194925"/>
                  </a:lnTo>
                  <a:lnTo>
                    <a:pt x="32585" y="154037"/>
                  </a:lnTo>
                  <a:lnTo>
                    <a:pt x="56331" y="116695"/>
                  </a:lnTo>
                  <a:lnTo>
                    <a:pt x="85518" y="83486"/>
                  </a:lnTo>
                  <a:lnTo>
                    <a:pt x="119548" y="54998"/>
                  </a:lnTo>
                  <a:lnTo>
                    <a:pt x="157821" y="31817"/>
                  </a:lnTo>
                  <a:lnTo>
                    <a:pt x="199737" y="14532"/>
                  </a:lnTo>
                  <a:lnTo>
                    <a:pt x="244696" y="3731"/>
                  </a:lnTo>
                  <a:lnTo>
                    <a:pt x="292100" y="0"/>
                  </a:lnTo>
                  <a:lnTo>
                    <a:pt x="339472" y="3731"/>
                  </a:lnTo>
                  <a:lnTo>
                    <a:pt x="384413" y="14532"/>
                  </a:lnTo>
                  <a:lnTo>
                    <a:pt x="426322" y="31817"/>
                  </a:lnTo>
                  <a:lnTo>
                    <a:pt x="464596" y="54998"/>
                  </a:lnTo>
                  <a:lnTo>
                    <a:pt x="498633" y="83486"/>
                  </a:lnTo>
                  <a:lnTo>
                    <a:pt x="527832" y="116695"/>
                  </a:lnTo>
                  <a:lnTo>
                    <a:pt x="551590" y="154037"/>
                  </a:lnTo>
                  <a:lnTo>
                    <a:pt x="569305" y="194925"/>
                  </a:lnTo>
                  <a:lnTo>
                    <a:pt x="580376" y="238771"/>
                  </a:lnTo>
                  <a:lnTo>
                    <a:pt x="584200" y="284988"/>
                  </a:lnTo>
                  <a:lnTo>
                    <a:pt x="580376" y="331204"/>
                  </a:lnTo>
                  <a:lnTo>
                    <a:pt x="569305" y="375050"/>
                  </a:lnTo>
                  <a:lnTo>
                    <a:pt x="551590" y="415938"/>
                  </a:lnTo>
                  <a:lnTo>
                    <a:pt x="527832" y="453280"/>
                  </a:lnTo>
                  <a:lnTo>
                    <a:pt x="498633" y="486489"/>
                  </a:lnTo>
                  <a:lnTo>
                    <a:pt x="464596" y="514977"/>
                  </a:lnTo>
                  <a:lnTo>
                    <a:pt x="426322" y="538158"/>
                  </a:lnTo>
                  <a:lnTo>
                    <a:pt x="384413" y="555443"/>
                  </a:lnTo>
                  <a:lnTo>
                    <a:pt x="339472" y="566244"/>
                  </a:lnTo>
                  <a:lnTo>
                    <a:pt x="292100" y="569976"/>
                  </a:lnTo>
                  <a:lnTo>
                    <a:pt x="244696" y="566244"/>
                  </a:lnTo>
                  <a:lnTo>
                    <a:pt x="199737" y="555443"/>
                  </a:lnTo>
                  <a:lnTo>
                    <a:pt x="157821" y="538158"/>
                  </a:lnTo>
                  <a:lnTo>
                    <a:pt x="119548" y="514977"/>
                  </a:lnTo>
                  <a:lnTo>
                    <a:pt x="85518" y="486489"/>
                  </a:lnTo>
                  <a:lnTo>
                    <a:pt x="56331" y="453280"/>
                  </a:lnTo>
                  <a:lnTo>
                    <a:pt x="32585" y="415938"/>
                  </a:lnTo>
                  <a:lnTo>
                    <a:pt x="14882" y="375050"/>
                  </a:lnTo>
                  <a:lnTo>
                    <a:pt x="3820" y="331204"/>
                  </a:lnTo>
                  <a:lnTo>
                    <a:pt x="0" y="284988"/>
                  </a:lnTo>
                  <a:close/>
                </a:path>
              </a:pathLst>
            </a:custGeom>
            <a:ln w="9524">
              <a:solidFill>
                <a:srgbClr val="005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63010" y="3372992"/>
            <a:ext cx="1006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Rel</a:t>
            </a:r>
            <a:r>
              <a:rPr sz="1600" spc="-5" dirty="0">
                <a:latin typeface="Microsoft Sans Serif"/>
                <a:cs typeface="Microsoft Sans Serif"/>
              </a:rPr>
              <a:t>ocate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14896" y="4528184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1776" y="3721100"/>
            <a:ext cx="321310" cy="690880"/>
          </a:xfrm>
          <a:custGeom>
            <a:avLst/>
            <a:gdLst/>
            <a:ahLst/>
            <a:cxnLst/>
            <a:rect l="l" t="t" r="r" b="b"/>
            <a:pathLst>
              <a:path w="321310" h="690879">
                <a:moveTo>
                  <a:pt x="34166" y="46225"/>
                </a:moveTo>
                <a:lnTo>
                  <a:pt x="31070" y="71324"/>
                </a:lnTo>
                <a:lnTo>
                  <a:pt x="297814" y="690880"/>
                </a:lnTo>
                <a:lnTo>
                  <a:pt x="321183" y="680719"/>
                </a:lnTo>
                <a:lnTo>
                  <a:pt x="54387" y="61164"/>
                </a:lnTo>
                <a:lnTo>
                  <a:pt x="34166" y="46225"/>
                </a:lnTo>
                <a:close/>
              </a:path>
              <a:path w="321310" h="690879">
                <a:moveTo>
                  <a:pt x="14224" y="0"/>
                </a:moveTo>
                <a:lnTo>
                  <a:pt x="888" y="109093"/>
                </a:lnTo>
                <a:lnTo>
                  <a:pt x="0" y="116077"/>
                </a:lnTo>
                <a:lnTo>
                  <a:pt x="4952" y="122427"/>
                </a:lnTo>
                <a:lnTo>
                  <a:pt x="11937" y="123317"/>
                </a:lnTo>
                <a:lnTo>
                  <a:pt x="18923" y="124079"/>
                </a:lnTo>
                <a:lnTo>
                  <a:pt x="25273" y="119125"/>
                </a:lnTo>
                <a:lnTo>
                  <a:pt x="26035" y="112141"/>
                </a:lnTo>
                <a:lnTo>
                  <a:pt x="31070" y="71324"/>
                </a:lnTo>
                <a:lnTo>
                  <a:pt x="12446" y="28067"/>
                </a:lnTo>
                <a:lnTo>
                  <a:pt x="35813" y="18033"/>
                </a:lnTo>
                <a:lnTo>
                  <a:pt x="38643" y="18033"/>
                </a:lnTo>
                <a:lnTo>
                  <a:pt x="14224" y="0"/>
                </a:lnTo>
                <a:close/>
              </a:path>
              <a:path w="321310" h="690879">
                <a:moveTo>
                  <a:pt x="38643" y="18033"/>
                </a:moveTo>
                <a:lnTo>
                  <a:pt x="35813" y="18033"/>
                </a:lnTo>
                <a:lnTo>
                  <a:pt x="54387" y="61164"/>
                </a:lnTo>
                <a:lnTo>
                  <a:pt x="87629" y="85725"/>
                </a:lnTo>
                <a:lnTo>
                  <a:pt x="93218" y="89916"/>
                </a:lnTo>
                <a:lnTo>
                  <a:pt x="101219" y="88645"/>
                </a:lnTo>
                <a:lnTo>
                  <a:pt x="105283" y="83057"/>
                </a:lnTo>
                <a:lnTo>
                  <a:pt x="109474" y="77469"/>
                </a:lnTo>
                <a:lnTo>
                  <a:pt x="108331" y="69468"/>
                </a:lnTo>
                <a:lnTo>
                  <a:pt x="38643" y="18033"/>
                </a:lnTo>
                <a:close/>
              </a:path>
              <a:path w="321310" h="690879">
                <a:moveTo>
                  <a:pt x="35813" y="18033"/>
                </a:moveTo>
                <a:lnTo>
                  <a:pt x="12446" y="28067"/>
                </a:lnTo>
                <a:lnTo>
                  <a:pt x="31070" y="71324"/>
                </a:lnTo>
                <a:lnTo>
                  <a:pt x="34166" y="46225"/>
                </a:lnTo>
                <a:lnTo>
                  <a:pt x="16637" y="33274"/>
                </a:lnTo>
                <a:lnTo>
                  <a:pt x="36829" y="24637"/>
                </a:lnTo>
                <a:lnTo>
                  <a:pt x="38657" y="24637"/>
                </a:lnTo>
                <a:lnTo>
                  <a:pt x="35813" y="18033"/>
                </a:lnTo>
                <a:close/>
              </a:path>
              <a:path w="321310" h="690879">
                <a:moveTo>
                  <a:pt x="38657" y="24637"/>
                </a:moveTo>
                <a:lnTo>
                  <a:pt x="36829" y="24637"/>
                </a:lnTo>
                <a:lnTo>
                  <a:pt x="34166" y="46225"/>
                </a:lnTo>
                <a:lnTo>
                  <a:pt x="54387" y="61164"/>
                </a:lnTo>
                <a:lnTo>
                  <a:pt x="38657" y="24637"/>
                </a:lnTo>
                <a:close/>
              </a:path>
              <a:path w="321310" h="690879">
                <a:moveTo>
                  <a:pt x="36829" y="24637"/>
                </a:moveTo>
                <a:lnTo>
                  <a:pt x="16637" y="33274"/>
                </a:lnTo>
                <a:lnTo>
                  <a:pt x="34166" y="46225"/>
                </a:lnTo>
                <a:lnTo>
                  <a:pt x="36829" y="2463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4890" y="4981397"/>
            <a:ext cx="7774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During or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5" dirty="0">
                <a:latin typeface="Calibri"/>
                <a:cs typeface="Calibri"/>
              </a:rPr>
              <a:t>copy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done,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mutator </a:t>
            </a:r>
            <a:r>
              <a:rPr sz="2400" spc="-5" dirty="0">
                <a:latin typeface="Calibri"/>
                <a:cs typeface="Calibri"/>
              </a:rPr>
              <a:t>writes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 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old-location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in an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620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Concurrent</a:t>
            </a:r>
            <a:r>
              <a:rPr spc="-5" dirty="0"/>
              <a:t> Garbage 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043"/>
            <a:ext cx="7945120" cy="31559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Propagating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pointers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old-location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Collector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thinks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object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has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been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copied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A’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7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Recycles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old-location</a:t>
            </a:r>
            <a:r>
              <a:rPr sz="220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Mutator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attempts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to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access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via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object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E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and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crashes</a:t>
            </a:r>
            <a:endParaRPr sz="22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9FA8"/>
              </a:buClr>
              <a:buFont typeface="Microsoft Sans Serif"/>
              <a:buChar char="—"/>
            </a:pPr>
            <a:endParaRPr sz="335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buClr>
                <a:srgbClr val="001F9C"/>
              </a:buClr>
              <a:buSzPct val="109615"/>
              <a:buChar char="•"/>
              <a:tabLst>
                <a:tab pos="297180" algn="l"/>
                <a:tab pos="297815" algn="l"/>
              </a:tabLst>
            </a:pPr>
            <a:r>
              <a:rPr sz="2600" dirty="0">
                <a:latin typeface="Microsoft Sans Serif"/>
                <a:cs typeface="Microsoft Sans Serif"/>
              </a:rPr>
              <a:t>Can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prevented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by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using</a:t>
            </a:r>
            <a:endParaRPr sz="26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70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10" dirty="0">
                <a:latin typeface="Microsoft Sans Serif"/>
                <a:cs typeface="Microsoft Sans Serif"/>
              </a:rPr>
              <a:t>Read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barriers,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e.g.,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Azul’s</a:t>
            </a:r>
            <a:r>
              <a:rPr sz="2200" spc="1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C4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Collector</a:t>
            </a:r>
            <a:endParaRPr sz="22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8636"/>
              <a:buChar char="—"/>
              <a:tabLst>
                <a:tab pos="814069" algn="l"/>
                <a:tab pos="814705" algn="l"/>
              </a:tabLst>
            </a:pPr>
            <a:r>
              <a:rPr sz="2200" spc="-5" dirty="0">
                <a:latin typeface="Microsoft Sans Serif"/>
                <a:cs typeface="Microsoft Sans Serif"/>
              </a:rPr>
              <a:t>Compacting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in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‘stop-the-world’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mode,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e.g.,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CMS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Collector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61404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Biggest</a:t>
            </a:r>
            <a:r>
              <a:rPr spc="5" dirty="0"/>
              <a:t> </a:t>
            </a:r>
            <a:r>
              <a:rPr dirty="0"/>
              <a:t>Java</a:t>
            </a:r>
            <a:r>
              <a:rPr spc="10" dirty="0"/>
              <a:t> </a:t>
            </a:r>
            <a:r>
              <a:rPr spc="-10" dirty="0"/>
              <a:t>Scalability</a:t>
            </a:r>
            <a:r>
              <a:rPr spc="25" dirty="0"/>
              <a:t> </a:t>
            </a:r>
            <a:r>
              <a:rPr spc="-10" dirty="0"/>
              <a:t>Limitation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78685"/>
            <a:ext cx="7909559" cy="49168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180" marR="5080" indent="-285115">
              <a:lnSpc>
                <a:spcPts val="2590"/>
              </a:lnSpc>
              <a:spcBef>
                <a:spcPts val="425"/>
              </a:spcBef>
              <a:buClr>
                <a:srgbClr val="001F9C"/>
              </a:buClr>
              <a:buSzPct val="110416"/>
              <a:buFont typeface="Microsoft Sans Serif"/>
              <a:buChar char="•"/>
              <a:tabLst>
                <a:tab pos="297180" algn="l"/>
                <a:tab pos="297815" algn="l"/>
              </a:tabLst>
            </a:pPr>
            <a:r>
              <a:rPr sz="2400" b="1" dirty="0">
                <a:latin typeface="Arial"/>
                <a:cs typeface="Arial"/>
              </a:rPr>
              <a:t>For MOST </a:t>
            </a:r>
            <a:r>
              <a:rPr sz="2400" b="1" spc="-5" dirty="0">
                <a:latin typeface="Arial"/>
                <a:cs typeface="Arial"/>
              </a:rPr>
              <a:t>JVMs, compaction pauses are the </a:t>
            </a:r>
            <a:r>
              <a:rPr sz="2400" b="1" dirty="0">
                <a:latin typeface="Arial"/>
                <a:cs typeface="Arial"/>
              </a:rPr>
              <a:t>biggest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current challenge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5" dirty="0">
                <a:latin typeface="Arial"/>
                <a:cs typeface="Arial"/>
              </a:rPr>
              <a:t>key limiting factor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Java </a:t>
            </a:r>
            <a:r>
              <a:rPr sz="2400" b="1" dirty="0">
                <a:latin typeface="Arial"/>
                <a:cs typeface="Arial"/>
              </a:rPr>
              <a:t> scalability</a:t>
            </a:r>
            <a:endParaRPr sz="2400">
              <a:latin typeface="Arial"/>
              <a:cs typeface="Arial"/>
            </a:endParaRPr>
          </a:p>
          <a:p>
            <a:pPr marL="297180" marR="147320" indent="-285115">
              <a:lnSpc>
                <a:spcPts val="2590"/>
              </a:lnSpc>
              <a:spcBef>
                <a:spcPts val="11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larger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heap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live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/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references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follow,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bigger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challenge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compaction</a:t>
            </a:r>
            <a:endParaRPr sz="24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3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Today: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most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JVMs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limited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3-4GB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keep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“FullGC” pause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within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SLAs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Design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limitations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make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survive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4GB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chunks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Horizontal</a:t>
            </a:r>
            <a:r>
              <a:rPr sz="2000" dirty="0">
                <a:latin typeface="Microsoft Sans Serif"/>
                <a:cs typeface="Microsoft Sans Serif"/>
              </a:rPr>
              <a:t> scale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out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/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clustering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solutions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spite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machine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5" dirty="0">
                <a:latin typeface="Microsoft Sans Serif"/>
                <a:cs typeface="Microsoft Sans Serif"/>
              </a:rPr>
              <a:t> increasing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over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45" dirty="0">
                <a:latin typeface="Microsoft Sans Serif"/>
                <a:cs typeface="Microsoft Sans Serif"/>
              </a:rPr>
              <a:t>years…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Microsoft Sans Serif"/>
              <a:cs typeface="Microsoft Sans Serif"/>
            </a:endParaRPr>
          </a:p>
          <a:p>
            <a:pPr marL="297180" marR="495300" indent="-285115">
              <a:lnSpc>
                <a:spcPts val="1939"/>
              </a:lnSpc>
              <a:buClr>
                <a:srgbClr val="001F9C"/>
              </a:buClr>
              <a:buSzPct val="108333"/>
              <a:buFont typeface="Wingdings"/>
              <a:buChar char=""/>
              <a:tabLst>
                <a:tab pos="297815" algn="l"/>
              </a:tabLst>
            </a:pPr>
            <a:r>
              <a:rPr sz="1800" i="1" spc="-5" dirty="0">
                <a:latin typeface="Arial"/>
                <a:cs typeface="Arial"/>
              </a:rPr>
              <a:t>This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why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find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Zing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so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interesting,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has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implemented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concurrent </a:t>
            </a:r>
            <a:r>
              <a:rPr sz="1800" i="1" spc="-484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compaction…</a:t>
            </a:r>
            <a:endParaRPr sz="18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90"/>
              </a:spcBef>
              <a:tabLst>
                <a:tab pos="814069" algn="l"/>
              </a:tabLst>
            </a:pPr>
            <a:r>
              <a:rPr sz="1600" spc="210" dirty="0">
                <a:solidFill>
                  <a:srgbClr val="999FA8"/>
                </a:solidFill>
                <a:latin typeface="Microsoft Sans Serif"/>
                <a:cs typeface="Microsoft Sans Serif"/>
              </a:rPr>
              <a:t>—	</a:t>
            </a:r>
            <a:r>
              <a:rPr sz="1800" i="1" spc="-5" dirty="0">
                <a:latin typeface="Arial"/>
                <a:cs typeface="Arial"/>
              </a:rPr>
              <a:t>But that is not</a:t>
            </a:r>
            <a:r>
              <a:rPr sz="1800" i="1" dirty="0">
                <a:latin typeface="Arial"/>
                <a:cs typeface="Arial"/>
              </a:rPr>
              <a:t> the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topic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5" dirty="0">
                <a:latin typeface="Arial"/>
                <a:cs typeface="Arial"/>
              </a:rPr>
              <a:t> presentation…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900" spc="-85" dirty="0">
                <a:latin typeface="Wingdings"/>
                <a:cs typeface="Wingdings"/>
              </a:rPr>
              <a:t></a:t>
            </a:r>
            <a:endParaRPr sz="19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4583" y="1464691"/>
            <a:ext cx="7994650" cy="5165090"/>
            <a:chOff x="554583" y="1464691"/>
            <a:chExt cx="7994650" cy="5165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583" y="1464691"/>
              <a:ext cx="7683754" cy="51647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57912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22860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3996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-10" dirty="0"/>
              <a:t> </a:t>
            </a:r>
            <a:r>
              <a:rPr spc="-5" dirty="0"/>
              <a:t>Memory</a:t>
            </a:r>
            <a:r>
              <a:rPr spc="-10" dirty="0"/>
              <a:t> </a:t>
            </a:r>
            <a:r>
              <a:rPr dirty="0"/>
              <a:t>Usage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824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Java</a:t>
            </a:r>
            <a:r>
              <a:rPr spc="5" dirty="0"/>
              <a:t> </a:t>
            </a:r>
            <a:r>
              <a:rPr spc="-10" dirty="0"/>
              <a:t>Virtual</a:t>
            </a:r>
            <a:r>
              <a:rPr spc="20" dirty="0"/>
              <a:t> </a:t>
            </a:r>
            <a:r>
              <a:rPr spc="-5" dirty="0"/>
              <a:t>Machine?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71066"/>
            <a:ext cx="7470140" cy="3384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7180" marR="41910" indent="-285115">
              <a:lnSpc>
                <a:spcPts val="3020"/>
              </a:lnSpc>
              <a:spcBef>
                <a:spcPts val="480"/>
              </a:spcBef>
              <a:buClr>
                <a:srgbClr val="001F9C"/>
              </a:buClr>
              <a:buSzPct val="108928"/>
              <a:buFont typeface="Microsoft Sans Serif"/>
              <a:buChar char="•"/>
              <a:tabLst>
                <a:tab pos="297815" algn="l"/>
              </a:tabLst>
            </a:pPr>
            <a:r>
              <a:rPr sz="2800" i="1" spc="-5" dirty="0">
                <a:latin typeface="Arial"/>
                <a:cs typeface="Arial"/>
              </a:rPr>
              <a:t>Abstraction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driving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principal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Java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Language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specification</a:t>
            </a:r>
            <a:endParaRPr sz="28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Bytecodes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=&gt;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processor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instruction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set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85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Java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memory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model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=&gt;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hardware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model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Java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model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=&gt;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threading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model</a:t>
            </a:r>
            <a:endParaRPr sz="2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9FA8"/>
              </a:buClr>
              <a:buFont typeface="Microsoft Sans Serif"/>
              <a:buChar char="—"/>
            </a:pPr>
            <a:endParaRPr sz="4000">
              <a:latin typeface="Microsoft Sans Serif"/>
              <a:cs typeface="Microsoft Sans Serif"/>
            </a:endParaRPr>
          </a:p>
          <a:p>
            <a:pPr marL="297180" marR="20320" indent="-285115">
              <a:lnSpc>
                <a:spcPts val="3020"/>
              </a:lnSpc>
              <a:buClr>
                <a:srgbClr val="001F9C"/>
              </a:buClr>
              <a:buSzPct val="108928"/>
              <a:buChar char="•"/>
              <a:tabLst>
                <a:tab pos="2978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Abstract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‘underlying’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platform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details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and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provide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standard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development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environment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6825" y="1543394"/>
            <a:ext cx="8059420" cy="5039995"/>
            <a:chOff x="946825" y="1543394"/>
            <a:chExt cx="8059420" cy="5039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825" y="1543394"/>
              <a:ext cx="7256834" cy="50395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81200" y="4648199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22860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982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10" dirty="0"/>
              <a:t> </a:t>
            </a:r>
            <a:r>
              <a:rPr spc="-5" dirty="0"/>
              <a:t>Memory</a:t>
            </a:r>
            <a:r>
              <a:rPr spc="10" dirty="0"/>
              <a:t> </a:t>
            </a:r>
            <a:r>
              <a:rPr dirty="0"/>
              <a:t>Usage</a:t>
            </a:r>
            <a:r>
              <a:rPr spc="5" dirty="0"/>
              <a:t> </a:t>
            </a:r>
            <a:r>
              <a:rPr spc="-5" dirty="0"/>
              <a:t>Increasing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2123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-55" dirty="0"/>
              <a:t> </a:t>
            </a:r>
            <a:r>
              <a:rPr spc="-10" dirty="0"/>
              <a:t>jmap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61312"/>
            <a:ext cx="3464560" cy="15347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Microsoft Sans Serif"/>
                <a:cs typeface="Microsoft Sans Serif"/>
              </a:rPr>
              <a:t>Usage:</a:t>
            </a:r>
            <a:endParaRPr sz="1000">
              <a:latin typeface="Microsoft Sans Serif"/>
              <a:cs typeface="Microsoft Sans Serif"/>
            </a:endParaRPr>
          </a:p>
          <a:p>
            <a:pPr marL="152400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latin typeface="Arial"/>
                <a:cs typeface="Arial"/>
              </a:rPr>
              <a:t>jmap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[option] &lt;pid&gt;</a:t>
            </a:r>
            <a:endParaRPr sz="1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latin typeface="Arial"/>
                <a:cs typeface="Arial"/>
              </a:rPr>
              <a:t>(to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connect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to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running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process)</a:t>
            </a:r>
            <a:endParaRPr sz="1000">
              <a:latin typeface="Arial"/>
              <a:cs typeface="Arial"/>
            </a:endParaRPr>
          </a:p>
          <a:p>
            <a:pPr marL="291465" marR="1435100" indent="-139065">
              <a:lnSpc>
                <a:spcPct val="110000"/>
              </a:lnSpc>
            </a:pPr>
            <a:r>
              <a:rPr sz="1000" dirty="0">
                <a:latin typeface="Microsoft Sans Serif"/>
                <a:cs typeface="Microsoft Sans Serif"/>
              </a:rPr>
              <a:t>jmap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[option]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&lt;executable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&lt;core&gt;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(to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connect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 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core file)</a:t>
            </a:r>
            <a:endParaRPr sz="1000">
              <a:latin typeface="Microsoft Sans Serif"/>
              <a:cs typeface="Microsoft Sans Serif"/>
            </a:endParaRPr>
          </a:p>
          <a:p>
            <a:pPr marL="1524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Microsoft Sans Serif"/>
                <a:cs typeface="Microsoft Sans Serif"/>
              </a:rPr>
              <a:t>jmap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[option]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[server_id@]&lt;remote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server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IP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hostname&gt;</a:t>
            </a:r>
            <a:endParaRPr sz="1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(to connect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remote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debug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server)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Microsoft Sans Serif"/>
                <a:cs typeface="Microsoft Sans Serif"/>
              </a:rPr>
              <a:t>where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&lt;option&gt;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of: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633" y="3170326"/>
            <a:ext cx="628015" cy="528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00" spc="-10" dirty="0">
                <a:latin typeface="Microsoft Sans Serif"/>
                <a:cs typeface="Microsoft Sans Serif"/>
              </a:rPr>
              <a:t>&lt;none&gt;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-heap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Microsoft Sans Serif"/>
                <a:cs typeface="Microsoft Sans Serif"/>
              </a:rPr>
              <a:t>-histo[:live]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633" y="3840632"/>
            <a:ext cx="705485" cy="3613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00" dirty="0">
                <a:latin typeface="Microsoft Sans Serif"/>
                <a:cs typeface="Microsoft Sans Serif"/>
              </a:rPr>
              <a:t>-permstat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10" dirty="0">
                <a:latin typeface="Microsoft Sans Serif"/>
                <a:cs typeface="Microsoft Sans Serif"/>
              </a:rPr>
              <a:t>-finalizerinfo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9982" y="3170326"/>
            <a:ext cx="299910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847725" indent="71120">
              <a:lnSpc>
                <a:spcPct val="110000"/>
              </a:lnSpc>
              <a:spcBef>
                <a:spcPts val="100"/>
              </a:spcBef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same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info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 </a:t>
            </a:r>
            <a:r>
              <a:rPr sz="1000" spc="-10" dirty="0">
                <a:latin typeface="Microsoft Sans Serif"/>
                <a:cs typeface="Microsoft Sans Serif"/>
              </a:rPr>
              <a:t>Solaris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pmap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java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heap </a:t>
            </a:r>
            <a:r>
              <a:rPr sz="1000" dirty="0">
                <a:latin typeface="Microsoft Sans Serif"/>
                <a:cs typeface="Microsoft Sans Serif"/>
              </a:rPr>
              <a:t>summary</a:t>
            </a:r>
            <a:endParaRPr sz="1000">
              <a:latin typeface="Microsoft Sans Serif"/>
              <a:cs typeface="Microsoft Sans Serif"/>
            </a:endParaRPr>
          </a:p>
          <a:p>
            <a:pPr marL="12700" marR="106680" indent="150495">
              <a:lnSpc>
                <a:spcPct val="11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histogram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java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heap;</a:t>
            </a:r>
            <a:r>
              <a:rPr sz="1000" spc="-10" dirty="0">
                <a:latin typeface="Microsoft Sans Serif"/>
                <a:cs typeface="Microsoft Sans Serif"/>
              </a:rPr>
              <a:t> 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"live"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suboption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specified,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only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count</a:t>
            </a:r>
            <a:r>
              <a:rPr sz="1000" spc="-10" dirty="0">
                <a:latin typeface="Microsoft Sans Serif"/>
                <a:cs typeface="Microsoft Sans Serif"/>
              </a:rPr>
              <a:t> live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objects</a:t>
            </a:r>
            <a:endParaRPr sz="1000">
              <a:latin typeface="Microsoft Sans Serif"/>
              <a:cs typeface="Microsoft Sans Serif"/>
            </a:endParaRPr>
          </a:p>
          <a:p>
            <a:pPr marL="23241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permanent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generation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statistics</a:t>
            </a:r>
            <a:endParaRPr sz="1000">
              <a:latin typeface="Microsoft Sans Serif"/>
              <a:cs typeface="Microsoft Sans Serif"/>
            </a:endParaRPr>
          </a:p>
          <a:p>
            <a:pPr marL="205104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information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objects </a:t>
            </a:r>
            <a:r>
              <a:rPr sz="1000" spc="-10" dirty="0">
                <a:latin typeface="Microsoft Sans Serif"/>
                <a:cs typeface="Microsoft Sans Serif"/>
              </a:rPr>
              <a:t>awaiting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finalization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633" y="4176420"/>
            <a:ext cx="37566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 indent="-733425">
              <a:lnSpc>
                <a:spcPct val="11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-dump:&lt;dump-options&gt;</a:t>
            </a:r>
            <a:r>
              <a:rPr sz="1000" b="1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dump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java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heap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hprof </a:t>
            </a:r>
            <a:r>
              <a:rPr sz="1000" spc="-10" dirty="0">
                <a:latin typeface="Microsoft Sans Serif"/>
                <a:cs typeface="Microsoft Sans Serif"/>
              </a:rPr>
              <a:t>binary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format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dump-options: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086" y="4527550"/>
            <a:ext cx="237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li</a:t>
            </a:r>
            <a:r>
              <a:rPr sz="1000" b="1" dirty="0">
                <a:latin typeface="Arial"/>
                <a:cs typeface="Arial"/>
              </a:rPr>
              <a:t>v</a:t>
            </a:r>
            <a:r>
              <a:rPr sz="1000" b="1" spc="-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4213" y="4511700"/>
            <a:ext cx="22491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latin typeface="Microsoft Sans Serif"/>
                <a:cs typeface="Microsoft Sans Serif"/>
              </a:rPr>
              <a:t>dump</a:t>
            </a:r>
            <a:r>
              <a:rPr sz="1000" spc="-10" dirty="0">
                <a:latin typeface="Microsoft Sans Serif"/>
                <a:cs typeface="Microsoft Sans Serif"/>
              </a:rPr>
              <a:t> only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live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objects;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 specified,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objects</a:t>
            </a:r>
            <a:r>
              <a:rPr sz="1000" spc="-10" dirty="0">
                <a:latin typeface="Microsoft Sans Serif"/>
                <a:cs typeface="Microsoft Sans Serif"/>
              </a:rPr>
              <a:t> 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heap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 dumped.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982" y="4846980"/>
            <a:ext cx="3160395" cy="15347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220"/>
              </a:spcBef>
              <a:tabLst>
                <a:tab pos="760095" algn="l"/>
              </a:tabLst>
            </a:pPr>
            <a:r>
              <a:rPr sz="1000" dirty="0">
                <a:latin typeface="Microsoft Sans Serif"/>
                <a:cs typeface="Microsoft Sans Serif"/>
              </a:rPr>
              <a:t>format=b	</a:t>
            </a:r>
            <a:r>
              <a:rPr sz="1000" spc="-10" dirty="0">
                <a:latin typeface="Microsoft Sans Serif"/>
                <a:cs typeface="Microsoft Sans Serif"/>
              </a:rPr>
              <a:t>binary </a:t>
            </a:r>
            <a:r>
              <a:rPr sz="1000" dirty="0">
                <a:latin typeface="Microsoft Sans Serif"/>
                <a:cs typeface="Microsoft Sans Serif"/>
              </a:rPr>
              <a:t>format</a:t>
            </a:r>
            <a:endParaRPr sz="1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  <a:spcBef>
                <a:spcPts val="120"/>
              </a:spcBef>
            </a:pPr>
            <a:r>
              <a:rPr sz="1000" b="1" spc="-5" dirty="0">
                <a:latin typeface="Arial"/>
                <a:cs typeface="Arial"/>
              </a:rPr>
              <a:t>file=&lt;file&gt;</a:t>
            </a:r>
            <a:r>
              <a:rPr sz="1000" b="1" spc="275" dirty="0">
                <a:latin typeface="Arial"/>
                <a:cs typeface="Arial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dump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heap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&lt;file&gt;</a:t>
            </a:r>
            <a:endParaRPr sz="1000">
              <a:latin typeface="Microsoft Sans Serif"/>
              <a:cs typeface="Microsoft Sans Serif"/>
            </a:endParaRPr>
          </a:p>
          <a:p>
            <a:pPr marL="62230" marR="43180" indent="-50165">
              <a:lnSpc>
                <a:spcPct val="11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Example: </a:t>
            </a:r>
            <a:r>
              <a:rPr sz="1000" dirty="0">
                <a:latin typeface="Microsoft Sans Serif"/>
                <a:cs typeface="Microsoft Sans Serif"/>
              </a:rPr>
              <a:t>jmap </a:t>
            </a:r>
            <a:r>
              <a:rPr sz="1000" spc="-5" dirty="0">
                <a:latin typeface="Microsoft Sans Serif"/>
                <a:cs typeface="Microsoft Sans Serif"/>
              </a:rPr>
              <a:t>-dump:live,format=b,file=heap.bin </a:t>
            </a:r>
            <a:r>
              <a:rPr sz="1000" spc="-10" dirty="0">
                <a:latin typeface="Microsoft Sans Serif"/>
                <a:cs typeface="Microsoft Sans Serif"/>
              </a:rPr>
              <a:t>&lt;pid&gt;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force.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with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-dump:&lt;dump-options&gt;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&lt;pid&gt;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-histo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dirty="0">
                <a:latin typeface="Microsoft Sans Serif"/>
                <a:cs typeface="Microsoft Sans Serif"/>
              </a:rPr>
              <a:t> force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heap </a:t>
            </a:r>
            <a:r>
              <a:rPr sz="1000" dirty="0">
                <a:latin typeface="Microsoft Sans Serif"/>
                <a:cs typeface="Microsoft Sans Serif"/>
              </a:rPr>
              <a:t>dump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histogram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&lt;pid&gt;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does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respond.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"live"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suboption</a:t>
            </a:r>
            <a:r>
              <a:rPr sz="1000" spc="-10" dirty="0">
                <a:latin typeface="Microsoft Sans Serif"/>
                <a:cs typeface="Microsoft Sans Serif"/>
              </a:rPr>
              <a:t> 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supported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Microsoft Sans Serif"/>
                <a:cs typeface="Microsoft Sans Serif"/>
              </a:rPr>
              <a:t>in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this </a:t>
            </a:r>
            <a:r>
              <a:rPr sz="1000" dirty="0">
                <a:latin typeface="Microsoft Sans Serif"/>
                <a:cs typeface="Microsoft Sans Serif"/>
              </a:rPr>
              <a:t>mode.</a:t>
            </a:r>
            <a:endParaRPr sz="1000">
              <a:latin typeface="Microsoft Sans Serif"/>
              <a:cs typeface="Microsoft Sans Serif"/>
            </a:endParaRPr>
          </a:p>
          <a:p>
            <a:pPr marL="15938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this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help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message</a:t>
            </a:r>
            <a:endParaRPr sz="1000">
              <a:latin typeface="Microsoft Sans Serif"/>
              <a:cs typeface="Microsoft Sans Serif"/>
            </a:endParaRPr>
          </a:p>
          <a:p>
            <a:pPr marL="19177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pass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&lt;flag&gt;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directly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runtime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system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633" y="5365750"/>
            <a:ext cx="145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-F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33" y="6020815"/>
            <a:ext cx="521334" cy="3606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000" spc="-5" dirty="0">
                <a:latin typeface="Microsoft Sans Serif"/>
                <a:cs typeface="Microsoft Sans Serif"/>
              </a:rPr>
              <a:t>-h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|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-help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Microsoft Sans Serif"/>
                <a:cs typeface="Microsoft Sans Serif"/>
              </a:rPr>
              <a:t>-J&lt;flag&gt;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913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10" dirty="0"/>
              <a:t> </a:t>
            </a:r>
            <a:r>
              <a:rPr spc="-10" dirty="0"/>
              <a:t>jmap</a:t>
            </a:r>
            <a:r>
              <a:rPr spc="30" dirty="0"/>
              <a:t> </a:t>
            </a:r>
            <a:r>
              <a:rPr spc="-5" dirty="0"/>
              <a:t>Command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10" dirty="0"/>
              <a:t>Collect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2120645"/>
            <a:ext cx="8089900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/jdk6_23/bin/jmap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-dump:live,file=SPECjbb2005_2_warehouses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15395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sizes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1215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-rw-------.</a:t>
            </a:r>
            <a:r>
              <a:rPr sz="1600" spc="5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users	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86</a:t>
            </a:r>
            <a:r>
              <a:rPr sz="1600" i="1" spc="-5" dirty="0">
                <a:latin typeface="Arial"/>
                <a:cs typeface="Arial"/>
              </a:rPr>
              <a:t>659</a:t>
            </a:r>
            <a:r>
              <a:rPr sz="1600" spc="-5" dirty="0">
                <a:latin typeface="Microsoft Sans Serif"/>
                <a:cs typeface="Microsoft Sans Serif"/>
              </a:rPr>
              <a:t>277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2011-06-15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15:23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SPECjbb2005_2_warehouses.hprof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" dirty="0">
                <a:latin typeface="Microsoft Sans Serif"/>
                <a:cs typeface="Microsoft Sans Serif"/>
              </a:rPr>
              <a:t>-rw-------.</a:t>
            </a:r>
            <a:r>
              <a:rPr sz="1600" spc="5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480</a:t>
            </a:r>
            <a:r>
              <a:rPr sz="1600" spc="-5" dirty="0">
                <a:latin typeface="Microsoft Sans Serif"/>
                <a:cs typeface="Microsoft Sans Serif"/>
              </a:rPr>
              <a:t>108823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2011-06-15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15:25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SPECjbb2005_12_warehouses.hprof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" y="1585849"/>
            <a:ext cx="6705600" cy="4175760"/>
            <a:chOff x="800100" y="1585849"/>
            <a:chExt cx="6705600" cy="4175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585849"/>
              <a:ext cx="6705600" cy="3216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3414712"/>
              <a:ext cx="3367151" cy="23463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5" dirty="0"/>
              <a:t> </a:t>
            </a:r>
            <a:r>
              <a:rPr spc="-5" dirty="0"/>
              <a:t>JProfiler</a:t>
            </a:r>
            <a:r>
              <a:rPr spc="15" dirty="0"/>
              <a:t> </a:t>
            </a:r>
            <a:r>
              <a:rPr spc="-5" dirty="0"/>
              <a:t>Memory</a:t>
            </a:r>
            <a:r>
              <a:rPr spc="10" dirty="0"/>
              <a:t> </a:t>
            </a:r>
            <a:r>
              <a:rPr spc="-5" dirty="0"/>
              <a:t>Snapshot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7496175" cy="5226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71348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15" dirty="0"/>
              <a:t> </a:t>
            </a:r>
            <a:r>
              <a:rPr spc="-5" dirty="0"/>
              <a:t>JProfiler</a:t>
            </a:r>
            <a:r>
              <a:rPr spc="15" dirty="0"/>
              <a:t> </a:t>
            </a:r>
            <a:r>
              <a:rPr spc="-5" dirty="0"/>
              <a:t>Objects</a:t>
            </a:r>
            <a:r>
              <a:rPr spc="15" dirty="0"/>
              <a:t> </a:t>
            </a:r>
            <a:r>
              <a:rPr dirty="0"/>
              <a:t>(2</a:t>
            </a:r>
            <a:r>
              <a:rPr spc="35" dirty="0"/>
              <a:t> </a:t>
            </a:r>
            <a:r>
              <a:rPr spc="-5" dirty="0"/>
              <a:t>warehouses)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450" y="1549400"/>
            <a:ext cx="7105650" cy="4933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5" dirty="0"/>
              <a:t> </a:t>
            </a:r>
            <a:r>
              <a:rPr spc="-5" dirty="0"/>
              <a:t>JProfiler</a:t>
            </a:r>
            <a:r>
              <a:rPr spc="10" dirty="0"/>
              <a:t> </a:t>
            </a:r>
            <a:r>
              <a:rPr spc="-5" dirty="0"/>
              <a:t>Biggest</a:t>
            </a:r>
            <a:r>
              <a:rPr spc="20" dirty="0"/>
              <a:t> </a:t>
            </a:r>
            <a:r>
              <a:rPr spc="-5" dirty="0"/>
              <a:t>Retained</a:t>
            </a:r>
            <a:r>
              <a:rPr spc="5" dirty="0"/>
              <a:t> </a:t>
            </a:r>
            <a:r>
              <a:rPr dirty="0"/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5" y="1295400"/>
            <a:ext cx="7524750" cy="523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7358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15" dirty="0"/>
              <a:t> </a:t>
            </a:r>
            <a:r>
              <a:rPr spc="-5" dirty="0"/>
              <a:t>JProfiler</a:t>
            </a:r>
            <a:r>
              <a:rPr spc="20" dirty="0"/>
              <a:t> </a:t>
            </a:r>
            <a:r>
              <a:rPr spc="-5" dirty="0"/>
              <a:t>Objects</a:t>
            </a:r>
            <a:r>
              <a:rPr spc="15" dirty="0"/>
              <a:t> </a:t>
            </a:r>
            <a:r>
              <a:rPr dirty="0"/>
              <a:t>(12</a:t>
            </a:r>
            <a:r>
              <a:rPr spc="15" dirty="0"/>
              <a:t> </a:t>
            </a:r>
            <a:r>
              <a:rPr spc="-5" dirty="0"/>
              <a:t>warehouses)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819" y="1618421"/>
            <a:ext cx="6796434" cy="47194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5" dirty="0"/>
              <a:t> </a:t>
            </a:r>
            <a:r>
              <a:rPr spc="-5" dirty="0"/>
              <a:t>JProfiler</a:t>
            </a:r>
            <a:r>
              <a:rPr spc="10" dirty="0"/>
              <a:t> </a:t>
            </a:r>
            <a:r>
              <a:rPr spc="-5" dirty="0"/>
              <a:t>Biggest</a:t>
            </a:r>
            <a:r>
              <a:rPr spc="20" dirty="0"/>
              <a:t> </a:t>
            </a:r>
            <a:r>
              <a:rPr spc="-5" dirty="0"/>
              <a:t>Retained</a:t>
            </a:r>
            <a:r>
              <a:rPr spc="5" dirty="0"/>
              <a:t> </a:t>
            </a:r>
            <a:r>
              <a:rPr dirty="0"/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00" y="1339850"/>
            <a:ext cx="8431276" cy="5276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7289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15" dirty="0"/>
              <a:t> </a:t>
            </a:r>
            <a:r>
              <a:rPr spc="-5" dirty="0"/>
              <a:t>JProfiler</a:t>
            </a:r>
            <a:r>
              <a:rPr spc="20" dirty="0"/>
              <a:t> </a:t>
            </a:r>
            <a:r>
              <a:rPr spc="-5" dirty="0"/>
              <a:t>Difference</a:t>
            </a:r>
            <a:r>
              <a:rPr spc="20" dirty="0"/>
              <a:t> </a:t>
            </a:r>
            <a:r>
              <a:rPr spc="-5" dirty="0"/>
              <a:t>Between</a:t>
            </a:r>
            <a:r>
              <a:rPr spc="10" dirty="0"/>
              <a:t> </a:t>
            </a:r>
            <a:r>
              <a:rPr spc="-5" dirty="0"/>
              <a:t>2/12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49" y="1707189"/>
            <a:ext cx="6880805" cy="46183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2823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Tools:</a:t>
            </a:r>
            <a:r>
              <a:rPr spc="-45" dirty="0"/>
              <a:t> </a:t>
            </a:r>
            <a:r>
              <a:rPr spc="-5" dirty="0"/>
              <a:t>madmap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5824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15" dirty="0"/>
              <a:t> </a:t>
            </a:r>
            <a:r>
              <a:rPr spc="-10" dirty="0"/>
              <a:t>is</a:t>
            </a:r>
            <a:r>
              <a:rPr spc="1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Java</a:t>
            </a:r>
            <a:r>
              <a:rPr spc="5" dirty="0"/>
              <a:t> </a:t>
            </a:r>
            <a:r>
              <a:rPr spc="-10" dirty="0"/>
              <a:t>Virtual</a:t>
            </a:r>
            <a:r>
              <a:rPr spc="20" dirty="0"/>
              <a:t> </a:t>
            </a:r>
            <a:r>
              <a:rPr spc="-5" dirty="0"/>
              <a:t>Machine?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71066"/>
            <a:ext cx="7875270" cy="43135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7180" marR="449580" indent="-285115">
              <a:lnSpc>
                <a:spcPts val="3020"/>
              </a:lnSpc>
              <a:spcBef>
                <a:spcPts val="480"/>
              </a:spcBef>
              <a:buClr>
                <a:srgbClr val="001F9C"/>
              </a:buClr>
              <a:buSzPct val="108928"/>
              <a:buChar char="•"/>
              <a:tabLst>
                <a:tab pos="2978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Java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Virtual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Machine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along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set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tools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implements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Java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Language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Specification</a:t>
            </a:r>
            <a:endParaRPr sz="28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65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Bytecodes</a:t>
            </a:r>
            <a:endParaRPr sz="24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85"/>
              </a:spcBef>
              <a:buClr>
                <a:srgbClr val="999FA8"/>
              </a:buClr>
              <a:buSzPct val="89583"/>
              <a:buChar char="—"/>
              <a:tabLst>
                <a:tab pos="1271270" algn="l"/>
                <a:tab pos="12719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Generated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Javac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compiler</a:t>
            </a:r>
            <a:endParaRPr sz="2400">
              <a:latin typeface="Microsoft Sans Serif"/>
              <a:cs typeface="Microsoft Sans Serif"/>
            </a:endParaRPr>
          </a:p>
          <a:p>
            <a:pPr marL="1271270" marR="5080" lvl="2" indent="-342900">
              <a:lnSpc>
                <a:spcPts val="2590"/>
              </a:lnSpc>
              <a:spcBef>
                <a:spcPts val="620"/>
              </a:spcBef>
              <a:buClr>
                <a:srgbClr val="999FA8"/>
              </a:buClr>
              <a:buSzPct val="89583"/>
              <a:buChar char="—"/>
              <a:tabLst>
                <a:tab pos="1271270" algn="l"/>
                <a:tab pos="12719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Translated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processor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instruction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JVM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5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Java threads</a:t>
            </a:r>
            <a:endParaRPr sz="24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1271270" algn="l"/>
                <a:tab pos="12719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Mapped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JVM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Java</a:t>
            </a:r>
            <a:r>
              <a:rPr sz="2400" dirty="0">
                <a:latin typeface="Microsoft Sans Serif"/>
                <a:cs typeface="Microsoft Sans Serif"/>
              </a:rPr>
              <a:t> memory </a:t>
            </a:r>
            <a:r>
              <a:rPr sz="2400" spc="-5" dirty="0">
                <a:latin typeface="Microsoft Sans Serif"/>
                <a:cs typeface="Microsoft Sans Serif"/>
              </a:rPr>
              <a:t>model</a:t>
            </a:r>
            <a:endParaRPr sz="24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ts val="2735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1271270" algn="l"/>
                <a:tab pos="12719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JVM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inserts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right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‘memory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barriers’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when</a:t>
            </a:r>
            <a:endParaRPr sz="2400">
              <a:latin typeface="Microsoft Sans Serif"/>
              <a:cs typeface="Microsoft Sans Serif"/>
            </a:endParaRPr>
          </a:p>
          <a:p>
            <a:pPr marL="1271270">
              <a:lnSpc>
                <a:spcPts val="2735"/>
              </a:lnSpc>
            </a:pPr>
            <a:r>
              <a:rPr sz="2400" spc="-10" dirty="0">
                <a:latin typeface="Microsoft Sans Serif"/>
                <a:cs typeface="Microsoft Sans Serif"/>
              </a:rPr>
              <a:t>needed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3860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GC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10" dirty="0"/>
              <a:t>Tool</a:t>
            </a:r>
            <a:r>
              <a:rPr dirty="0"/>
              <a:t> </a:t>
            </a:r>
            <a:r>
              <a:rPr spc="-5" dirty="0"/>
              <a:t>Support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8007350" cy="22453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dump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tools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interface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Walks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object graph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same mechanism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Writes out per-object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 to 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later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analyzed.</a:t>
            </a:r>
            <a:endParaRPr sz="20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GC </a:t>
            </a:r>
            <a:r>
              <a:rPr sz="2400" spc="-5" dirty="0">
                <a:latin typeface="Microsoft Sans Serif"/>
                <a:cs typeface="Microsoft Sans Serif"/>
              </a:rPr>
              <a:t>also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outputs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detailed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logs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These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very useful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identifying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memory</a:t>
            </a:r>
            <a:r>
              <a:rPr sz="2000" spc="-5" dirty="0">
                <a:latin typeface="Microsoft Sans Serif"/>
                <a:cs typeface="Microsoft Sans Serif"/>
              </a:rPr>
              <a:t> related bottle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necks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Quite</a:t>
            </a:r>
            <a:r>
              <a:rPr sz="2000" dirty="0">
                <a:latin typeface="Microsoft Sans Serif"/>
                <a:cs typeface="Microsoft Sans Serif"/>
              </a:rPr>
              <a:t> 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few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tools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available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analyze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logs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16985"/>
            <a:ext cx="3495040" cy="9956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/>
              <a:t>2c</a:t>
            </a:r>
            <a:r>
              <a:rPr spc="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Road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/>
              <a:t>What to (not)</a:t>
            </a:r>
            <a:r>
              <a:rPr sz="2400" spc="-5" dirty="0"/>
              <a:t> Think</a:t>
            </a:r>
            <a:r>
              <a:rPr sz="2400" spc="20" dirty="0"/>
              <a:t> </a:t>
            </a:r>
            <a:r>
              <a:rPr sz="2400" spc="-5" dirty="0"/>
              <a:t>About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8395335" cy="401071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5"/>
              </a:spcBef>
              <a:buClr>
                <a:srgbClr val="001F9C"/>
              </a:buClr>
              <a:buSzPct val="110416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Microsoft Sans Serif"/>
                <a:cs typeface="Microsoft Sans Serif"/>
              </a:rPr>
              <a:t>Why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not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multiple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threads,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when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can?</a:t>
            </a:r>
            <a:endParaRPr sz="2400" dirty="0">
              <a:latin typeface="Microsoft Sans Serif"/>
              <a:cs typeface="Microsoft Sans Serif"/>
            </a:endParaRPr>
          </a:p>
          <a:p>
            <a:pPr marL="928369" lvl="1" indent="-457834">
              <a:lnSpc>
                <a:spcPct val="100000"/>
              </a:lnSpc>
              <a:spcBef>
                <a:spcPts val="195"/>
              </a:spcBef>
              <a:buClr>
                <a:srgbClr val="999FA8"/>
              </a:buClr>
              <a:buSzPct val="90000"/>
              <a:buChar char="—"/>
              <a:tabLst>
                <a:tab pos="928369" algn="l"/>
                <a:tab pos="929005" algn="l"/>
              </a:tabLst>
            </a:pPr>
            <a:r>
              <a:rPr sz="2000" dirty="0">
                <a:latin typeface="Microsoft Sans Serif"/>
                <a:cs typeface="Microsoft Sans Serif"/>
              </a:rPr>
              <a:t>Number</a:t>
            </a:r>
            <a:r>
              <a:rPr sz="2000" spc="-5" dirty="0">
                <a:latin typeface="Microsoft Sans Serif"/>
                <a:cs typeface="Microsoft Sans Serif"/>
              </a:rPr>
              <a:t> 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server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continues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70" dirty="0">
                <a:latin typeface="Microsoft Sans Serif"/>
                <a:cs typeface="Microsoft Sans Serif"/>
              </a:rPr>
              <a:t>grow…</a:t>
            </a:r>
            <a:endParaRPr sz="2000" dirty="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610"/>
              </a:spcBef>
              <a:buClr>
                <a:srgbClr val="001F9C"/>
              </a:buClr>
              <a:buSzPct val="11041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Don’t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afraid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garbage,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good!</a:t>
            </a:r>
            <a:endParaRPr sz="2400" dirty="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001F9C"/>
              </a:buClr>
              <a:buSzPct val="110416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 smtClean="0">
                <a:latin typeface="Microsoft Sans Serif"/>
                <a:cs typeface="Microsoft Sans Serif"/>
              </a:rPr>
              <a:t>Always</a:t>
            </a:r>
            <a:r>
              <a:rPr sz="2400" spc="55" dirty="0" smtClean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careful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around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locking</a:t>
            </a:r>
            <a:endParaRPr sz="2400" dirty="0">
              <a:latin typeface="Microsoft Sans Serif"/>
              <a:cs typeface="Microsoft Sans Serif"/>
            </a:endParaRPr>
          </a:p>
          <a:p>
            <a:pPr marL="928369" lvl="1" indent="-457834">
              <a:lnSpc>
                <a:spcPct val="100000"/>
              </a:lnSpc>
              <a:spcBef>
                <a:spcPts val="195"/>
              </a:spcBef>
              <a:buClr>
                <a:srgbClr val="999FA8"/>
              </a:buClr>
              <a:buSzPct val="90000"/>
              <a:buChar char="—"/>
              <a:tabLst>
                <a:tab pos="928369" algn="l"/>
                <a:tab pos="929005" algn="l"/>
              </a:tabLst>
            </a:pPr>
            <a:r>
              <a:rPr sz="2000" dirty="0">
                <a:latin typeface="Microsoft Sans Serif"/>
                <a:cs typeface="Microsoft Sans Serif"/>
              </a:rPr>
              <a:t>If</a:t>
            </a:r>
            <a:r>
              <a:rPr sz="2000" spc="-5" dirty="0">
                <a:latin typeface="Microsoft Sans Serif"/>
                <a:cs typeface="Microsoft Sans Serif"/>
              </a:rPr>
              <a:t> it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passes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testing,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still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during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production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load</a:t>
            </a:r>
            <a:endParaRPr sz="2000" dirty="0"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ts val="2590"/>
              </a:lnSpc>
              <a:spcBef>
                <a:spcPts val="1185"/>
              </a:spcBef>
              <a:buClr>
                <a:srgbClr val="001F9C"/>
              </a:buClr>
              <a:buSzPct val="110416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Benchmarks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often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focused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throughput,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but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miss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out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GC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impact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test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application!</a:t>
            </a:r>
            <a:endParaRPr sz="2400" dirty="0">
              <a:latin typeface="Microsoft Sans Serif"/>
              <a:cs typeface="Microsoft Sans Serif"/>
            </a:endParaRPr>
          </a:p>
          <a:p>
            <a:pPr marL="928369" lvl="1" indent="-457834">
              <a:lnSpc>
                <a:spcPts val="2280"/>
              </a:lnSpc>
              <a:spcBef>
                <a:spcPts val="210"/>
              </a:spcBef>
              <a:buClr>
                <a:srgbClr val="999FA8"/>
              </a:buClr>
              <a:buSzPct val="90000"/>
              <a:buChar char="—"/>
              <a:tabLst>
                <a:tab pos="928369" algn="l"/>
                <a:tab pos="9290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“Full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GC”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never </a:t>
            </a:r>
            <a:r>
              <a:rPr sz="2000" dirty="0">
                <a:latin typeface="Microsoft Sans Serif"/>
                <a:cs typeface="Microsoft Sans Serif"/>
              </a:rPr>
              <a:t>occurs</a:t>
            </a:r>
            <a:r>
              <a:rPr sz="2000" spc="-5" dirty="0">
                <a:latin typeface="Microsoft Sans Serif"/>
                <a:cs typeface="Microsoft Sans Serif"/>
              </a:rPr>
              <a:t> during</a:t>
            </a:r>
            <a:r>
              <a:rPr sz="2000" dirty="0">
                <a:latin typeface="Microsoft Sans Serif"/>
                <a:cs typeface="Microsoft Sans Serif"/>
              </a:rPr>
              <a:t> 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run,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not</a:t>
            </a:r>
            <a:r>
              <a:rPr sz="2000" dirty="0">
                <a:latin typeface="Microsoft Sans Serif"/>
                <a:cs typeface="Microsoft Sans Serif"/>
              </a:rPr>
              <a:t> running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enough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</a:p>
          <a:p>
            <a:pPr marL="928369">
              <a:lnSpc>
                <a:spcPts val="2280"/>
              </a:lnSpc>
            </a:pPr>
            <a:r>
              <a:rPr sz="2000" dirty="0">
                <a:latin typeface="Microsoft Sans Serif"/>
                <a:cs typeface="Microsoft Sans Serif"/>
              </a:rPr>
              <a:t>see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impact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fragmentation</a:t>
            </a:r>
          </a:p>
          <a:p>
            <a:pPr marL="928369" marR="238125" lvl="1" indent="-457834">
              <a:lnSpc>
                <a:spcPts val="2160"/>
              </a:lnSpc>
              <a:spcBef>
                <a:spcPts val="515"/>
              </a:spcBef>
              <a:buClr>
                <a:srgbClr val="999FA8"/>
              </a:buClr>
              <a:buSzPct val="90000"/>
              <a:buChar char="—"/>
              <a:tabLst>
                <a:tab pos="928369" algn="l"/>
                <a:tab pos="929005" algn="l"/>
              </a:tabLst>
            </a:pPr>
            <a:r>
              <a:rPr sz="2000" dirty="0">
                <a:latin typeface="Microsoft Sans Serif"/>
                <a:cs typeface="Microsoft Sans Serif"/>
              </a:rPr>
              <a:t>Response </a:t>
            </a:r>
            <a:r>
              <a:rPr sz="2000" spc="-5" dirty="0">
                <a:latin typeface="Microsoft Sans Serif"/>
                <a:cs typeface="Microsoft Sans Serif"/>
              </a:rPr>
              <a:t>time </a:t>
            </a:r>
            <a:r>
              <a:rPr sz="2000" dirty="0">
                <a:latin typeface="Microsoft Sans Serif"/>
                <a:cs typeface="Microsoft Sans Serif"/>
              </a:rPr>
              <a:t>std </a:t>
            </a:r>
            <a:r>
              <a:rPr sz="2000" spc="-5" dirty="0">
                <a:latin typeface="Microsoft Sans Serif"/>
                <a:cs typeface="Microsoft Sans Serif"/>
              </a:rPr>
              <a:t>dev and </a:t>
            </a:r>
            <a:r>
              <a:rPr sz="2000" spc="-10" dirty="0">
                <a:latin typeface="Microsoft Sans Serif"/>
                <a:cs typeface="Microsoft Sans Serif"/>
              </a:rPr>
              <a:t>outliers </a:t>
            </a:r>
            <a:r>
              <a:rPr sz="2000" spc="105" dirty="0">
                <a:latin typeface="Microsoft Sans Serif"/>
                <a:cs typeface="Microsoft Sans Serif"/>
              </a:rPr>
              <a:t>(99.9…%)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" dirty="0">
                <a:latin typeface="Microsoft Sans Serif"/>
                <a:cs typeface="Microsoft Sans Serif"/>
              </a:rPr>
              <a:t>of importance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real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world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app,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throughput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alone!!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1763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15" dirty="0"/>
              <a:t>m</a:t>
            </a:r>
            <a:r>
              <a:rPr dirty="0"/>
              <a:t>m</a:t>
            </a:r>
            <a:r>
              <a:rPr spc="-10" dirty="0"/>
              <a:t>a</a:t>
            </a:r>
            <a:r>
              <a:rPr dirty="0"/>
              <a:t>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78685"/>
            <a:ext cx="8089265" cy="3793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180" marR="226060" indent="-285115">
              <a:lnSpc>
                <a:spcPts val="2590"/>
              </a:lnSpc>
              <a:spcBef>
                <a:spcPts val="42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JVM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great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abstraction,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provides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convenient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services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Java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programmer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doesn’t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have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deal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 </a:t>
            </a:r>
            <a:r>
              <a:rPr sz="2400" spc="-5" dirty="0">
                <a:latin typeface="Microsoft Sans Serif"/>
                <a:cs typeface="Microsoft Sans Serif"/>
              </a:rPr>
              <a:t> environment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specific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things</a:t>
            </a:r>
            <a:endParaRPr sz="2400">
              <a:latin typeface="Microsoft Sans Serif"/>
              <a:cs typeface="Microsoft Sans Serif"/>
            </a:endParaRPr>
          </a:p>
          <a:p>
            <a:pPr marL="297180" marR="137160" indent="-285115">
              <a:lnSpc>
                <a:spcPts val="2590"/>
              </a:lnSpc>
              <a:spcBef>
                <a:spcPts val="11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Compiler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“intelligent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context-aware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translator”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who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helps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speed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up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your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application</a:t>
            </a:r>
            <a:endParaRPr sz="2400">
              <a:latin typeface="Microsoft Sans Serif"/>
              <a:cs typeface="Microsoft Sans Serif"/>
            </a:endParaRPr>
          </a:p>
          <a:p>
            <a:pPr marL="297180" marR="580390" indent="-285115">
              <a:lnSpc>
                <a:spcPts val="2590"/>
              </a:lnSpc>
              <a:spcBef>
                <a:spcPts val="11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Garbage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Collector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simplifies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management,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different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flavors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different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needs</a:t>
            </a:r>
            <a:endParaRPr sz="2400">
              <a:latin typeface="Microsoft Sans Serif"/>
              <a:cs typeface="Microsoft Sans Serif"/>
            </a:endParaRPr>
          </a:p>
          <a:p>
            <a:pPr marL="297180" marR="5080" indent="-285115">
              <a:lnSpc>
                <a:spcPts val="2590"/>
              </a:lnSpc>
              <a:spcBef>
                <a:spcPts val="115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Compaction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inevitable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task,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impact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grows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live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size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data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complexity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most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JVMs,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current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largest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limiter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Java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Scalability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3865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Additional</a:t>
            </a:r>
            <a:r>
              <a:rPr spc="-25" dirty="0"/>
              <a:t> </a:t>
            </a:r>
            <a:r>
              <a:rPr dirty="0"/>
              <a:t>Resources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8059420" cy="39477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more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information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340" dirty="0">
                <a:latin typeface="Microsoft Sans Serif"/>
                <a:cs typeface="Microsoft Sans Serif"/>
              </a:rPr>
              <a:t>on…</a:t>
            </a:r>
            <a:endParaRPr sz="2400">
              <a:latin typeface="Microsoft Sans Serif"/>
              <a:cs typeface="Microsoft Sans Serif"/>
            </a:endParaRPr>
          </a:p>
          <a:p>
            <a:pPr marL="471170">
              <a:lnSpc>
                <a:spcPct val="100000"/>
              </a:lnSpc>
              <a:spcBef>
                <a:spcPts val="245"/>
              </a:spcBef>
            </a:pPr>
            <a:r>
              <a:rPr sz="2000" spc="215" dirty="0">
                <a:latin typeface="Microsoft Sans Serif"/>
                <a:cs typeface="Microsoft Sans Serif"/>
              </a:rPr>
              <a:t>…</a:t>
            </a:r>
            <a:r>
              <a:rPr sz="1800" spc="215" dirty="0">
                <a:latin typeface="Microsoft Sans Serif"/>
                <a:cs typeface="Microsoft Sans Serif"/>
              </a:rPr>
              <a:t>JDK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internals: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2"/>
              </a:rPr>
              <a:t>http://openjdk.java.net/</a:t>
            </a:r>
            <a:r>
              <a:rPr sz="1800" spc="55" dirty="0">
                <a:solidFill>
                  <a:srgbClr val="94B329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(JVM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code)</a:t>
            </a:r>
            <a:endParaRPr sz="1800">
              <a:latin typeface="Microsoft Sans Serif"/>
              <a:cs typeface="Microsoft Sans Serif"/>
            </a:endParaRPr>
          </a:p>
          <a:p>
            <a:pPr marL="814069" marR="5080" indent="-342900">
              <a:lnSpc>
                <a:spcPts val="1939"/>
              </a:lnSpc>
              <a:spcBef>
                <a:spcPts val="475"/>
              </a:spcBef>
            </a:pPr>
            <a:r>
              <a:rPr sz="1800" spc="105" dirty="0">
                <a:latin typeface="Microsoft Sans Serif"/>
                <a:cs typeface="Microsoft Sans Serif"/>
              </a:rPr>
              <a:t>…Memory </a:t>
            </a:r>
            <a:r>
              <a:rPr sz="1800" spc="-5" dirty="0">
                <a:latin typeface="Microsoft Sans Serif"/>
                <a:cs typeface="Microsoft Sans Serif"/>
              </a:rPr>
              <a:t>management: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3"/>
              </a:rPr>
              <a:t>http://java.sun.com/j2se/reference/whitepapers/memorymanagement_w </a:t>
            </a:r>
            <a:r>
              <a:rPr sz="1800" spc="-465" dirty="0">
                <a:solidFill>
                  <a:srgbClr val="94B329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3"/>
              </a:rPr>
              <a:t>hitepaper.pdf</a:t>
            </a:r>
            <a:r>
              <a:rPr sz="1800" spc="45" dirty="0">
                <a:solidFill>
                  <a:srgbClr val="94B329"/>
                </a:solidFill>
                <a:latin typeface="Microsoft Sans Serif"/>
                <a:cs typeface="Microsoft Sans Serif"/>
                <a:hlinkClick r:id="rId3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old,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very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comprehensive)</a:t>
            </a:r>
            <a:endParaRPr sz="1800">
              <a:latin typeface="Microsoft Sans Serif"/>
              <a:cs typeface="Microsoft Sans Serif"/>
            </a:endParaRPr>
          </a:p>
          <a:p>
            <a:pPr marL="471170">
              <a:lnSpc>
                <a:spcPts val="2050"/>
              </a:lnSpc>
              <a:spcBef>
                <a:spcPts val="195"/>
              </a:spcBef>
            </a:pPr>
            <a:r>
              <a:rPr sz="1800" spc="90" dirty="0">
                <a:latin typeface="Microsoft Sans Serif"/>
                <a:cs typeface="Microsoft Sans Serif"/>
              </a:rPr>
              <a:t>…Tuning:</a:t>
            </a:r>
            <a:endParaRPr sz="1800">
              <a:latin typeface="Microsoft Sans Serif"/>
              <a:cs typeface="Microsoft Sans Serif"/>
            </a:endParaRPr>
          </a:p>
          <a:p>
            <a:pPr marL="814069" marR="5080">
              <a:lnSpc>
                <a:spcPct val="90000"/>
              </a:lnSpc>
              <a:spcBef>
                <a:spcPts val="110"/>
              </a:spcBef>
              <a:tabLst>
                <a:tab pos="4255770" algn="l"/>
              </a:tabLst>
            </a:pP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4"/>
              </a:rPr>
              <a:t>http://download.oracle.com/docs/cd/E13150_01/jrockit_jvm/jrockit/genin </a:t>
            </a:r>
            <a:r>
              <a:rPr sz="1800" spc="-465" dirty="0">
                <a:solidFill>
                  <a:srgbClr val="94B329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4"/>
              </a:rPr>
              <a:t>fo/diagnos/tune_stable_perf.html</a:t>
            </a:r>
            <a:r>
              <a:rPr sz="1800" spc="-5" dirty="0">
                <a:solidFill>
                  <a:srgbClr val="94B3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latin typeface="Microsoft Sans Serif"/>
                <a:cs typeface="Microsoft Sans Serif"/>
              </a:rPr>
              <a:t>(watch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out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increased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rigidity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re-tuning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pain)</a:t>
            </a:r>
            <a:endParaRPr sz="1800">
              <a:latin typeface="Microsoft Sans Serif"/>
              <a:cs typeface="Microsoft Sans Serif"/>
            </a:endParaRPr>
          </a:p>
          <a:p>
            <a:pPr marL="814069" marR="429895" indent="-279400">
              <a:lnSpc>
                <a:spcPts val="1939"/>
              </a:lnSpc>
              <a:spcBef>
                <a:spcPts val="459"/>
              </a:spcBef>
              <a:tabLst>
                <a:tab pos="609854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…Generational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Pauseless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Garbage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Collection: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5"/>
              </a:rPr>
              <a:t>http://www.azulsystems.com/webinar/pauseless-gc</a:t>
            </a:r>
            <a:r>
              <a:rPr sz="1800" spc="-5" dirty="0">
                <a:solidFill>
                  <a:srgbClr val="94B3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latin typeface="Microsoft Sans Serif"/>
                <a:cs typeface="Microsoft Sans Serif"/>
              </a:rPr>
              <a:t>(webinar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Gil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Tene,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2011)</a:t>
            </a:r>
            <a:endParaRPr sz="1800">
              <a:latin typeface="Microsoft Sans Serif"/>
              <a:cs typeface="Microsoft Sans Serif"/>
            </a:endParaRPr>
          </a:p>
          <a:p>
            <a:pPr marL="471170">
              <a:lnSpc>
                <a:spcPts val="2055"/>
              </a:lnSpc>
              <a:spcBef>
                <a:spcPts val="200"/>
              </a:spcBef>
            </a:pPr>
            <a:r>
              <a:rPr sz="1800" spc="80" dirty="0">
                <a:latin typeface="Microsoft Sans Serif"/>
                <a:cs typeface="Microsoft Sans Serif"/>
              </a:rPr>
              <a:t>…Compiler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internals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optimizations:</a:t>
            </a:r>
            <a:endParaRPr sz="1800">
              <a:latin typeface="Microsoft Sans Serif"/>
              <a:cs typeface="Microsoft Sans Serif"/>
            </a:endParaRPr>
          </a:p>
          <a:p>
            <a:pPr marL="814069">
              <a:lnSpc>
                <a:spcPts val="2055"/>
              </a:lnSpc>
            </a:pPr>
            <a:r>
              <a:rPr sz="1800" u="sng" spc="-5" dirty="0">
                <a:solidFill>
                  <a:srgbClr val="94B329"/>
                </a:solidFill>
                <a:uFill>
                  <a:solidFill>
                    <a:srgbClr val="94B329"/>
                  </a:solidFill>
                </a:uFill>
                <a:latin typeface="Microsoft Sans Serif"/>
                <a:cs typeface="Microsoft Sans Serif"/>
                <a:hlinkClick r:id="rId6"/>
              </a:rPr>
              <a:t>http://www.azulsystems.com/blogs/cliff</a:t>
            </a:r>
            <a:r>
              <a:rPr sz="1800" spc="80" dirty="0">
                <a:solidFill>
                  <a:srgbClr val="94B329"/>
                </a:solidFill>
                <a:latin typeface="Microsoft Sans Serif"/>
                <a:cs typeface="Microsoft Sans Serif"/>
                <a:hlinkClick r:id="rId6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(Dr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Cliff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Click’s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blog)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70205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20" dirty="0"/>
              <a:t> </a:t>
            </a:r>
            <a:r>
              <a:rPr spc="-10" dirty="0"/>
              <a:t>is</a:t>
            </a:r>
            <a:r>
              <a:rPr spc="1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Java</a:t>
            </a:r>
            <a:r>
              <a:rPr spc="10" dirty="0"/>
              <a:t> </a:t>
            </a:r>
            <a:r>
              <a:rPr spc="-10" dirty="0"/>
              <a:t>Virtual</a:t>
            </a:r>
            <a:r>
              <a:rPr spc="20" dirty="0"/>
              <a:t> </a:t>
            </a:r>
            <a:r>
              <a:rPr spc="-5" dirty="0"/>
              <a:t>Machine</a:t>
            </a:r>
            <a:r>
              <a:rPr spc="10" dirty="0"/>
              <a:t> </a:t>
            </a:r>
            <a:r>
              <a:rPr dirty="0"/>
              <a:t>(JVM)?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2154173"/>
            <a:ext cx="4598035" cy="31349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180" marR="5080" indent="-285115">
              <a:lnSpc>
                <a:spcPts val="2590"/>
              </a:lnSpc>
              <a:spcBef>
                <a:spcPts val="42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Layer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platform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application</a:t>
            </a:r>
            <a:endParaRPr sz="2400">
              <a:latin typeface="Microsoft Sans Serif"/>
              <a:cs typeface="Microsoft Sans Serif"/>
            </a:endParaRPr>
          </a:p>
          <a:p>
            <a:pPr marL="297180" marR="871855" indent="-285115">
              <a:lnSpc>
                <a:spcPts val="2590"/>
              </a:lnSpc>
              <a:spcBef>
                <a:spcPts val="11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Abstracts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away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operating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system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details</a:t>
            </a:r>
            <a:endParaRPr sz="2400">
              <a:latin typeface="Microsoft Sans Serif"/>
              <a:cs typeface="Microsoft Sans Serif"/>
            </a:endParaRPr>
          </a:p>
          <a:p>
            <a:pPr marL="297180" marR="871855" indent="-285115">
              <a:lnSpc>
                <a:spcPts val="2590"/>
              </a:lnSpc>
              <a:spcBef>
                <a:spcPts val="11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Abstracts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away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hardware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architecture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details</a:t>
            </a:r>
            <a:endParaRPr sz="2400">
              <a:latin typeface="Microsoft Sans Serif"/>
              <a:cs typeface="Microsoft Sans Serif"/>
            </a:endParaRPr>
          </a:p>
          <a:p>
            <a:pPr marL="297180" marR="327025" indent="-285115">
              <a:lnSpc>
                <a:spcPts val="2590"/>
              </a:lnSpc>
              <a:spcBef>
                <a:spcPts val="1155"/>
              </a:spcBef>
              <a:buClr>
                <a:srgbClr val="001F9C"/>
              </a:buClr>
              <a:buSzPct val="110416"/>
              <a:buFont typeface="Microsoft Sans Serif"/>
              <a:buChar char="•"/>
              <a:tabLst>
                <a:tab pos="381000" algn="l"/>
                <a:tab pos="381635" algn="l"/>
              </a:tabLst>
            </a:pPr>
            <a:r>
              <a:rPr dirty="0"/>
              <a:t>	</a:t>
            </a:r>
            <a:r>
              <a:rPr sz="2400" spc="-5" dirty="0">
                <a:latin typeface="Microsoft Sans Serif"/>
                <a:cs typeface="Microsoft Sans Serif"/>
              </a:rPr>
              <a:t>Key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Java’s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‘</a:t>
            </a:r>
            <a:r>
              <a:rPr sz="2400" i="1" spc="-5" dirty="0">
                <a:latin typeface="Arial"/>
                <a:cs typeface="Arial"/>
              </a:rPr>
              <a:t>write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once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run </a:t>
            </a:r>
            <a:r>
              <a:rPr sz="2400" i="1" spc="-6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anywhere</a:t>
            </a:r>
            <a:r>
              <a:rPr sz="2400" spc="-5" dirty="0">
                <a:latin typeface="Microsoft Sans Serif"/>
                <a:cs typeface="Microsoft Sans Serif"/>
              </a:rPr>
              <a:t>’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capability.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70559" y="2866453"/>
            <a:ext cx="1605280" cy="1092835"/>
            <a:chOff x="7270559" y="2866453"/>
            <a:chExt cx="1605280" cy="1092835"/>
          </a:xfrm>
        </p:grpSpPr>
        <p:sp>
          <p:nvSpPr>
            <p:cNvPr id="5" name="object 5"/>
            <p:cNvSpPr/>
            <p:nvPr/>
          </p:nvSpPr>
          <p:spPr>
            <a:xfrm>
              <a:off x="7278496" y="3405759"/>
              <a:ext cx="1592580" cy="548640"/>
            </a:xfrm>
            <a:custGeom>
              <a:avLst/>
              <a:gdLst/>
              <a:ahLst/>
              <a:cxnLst/>
              <a:rect l="l" t="t" r="r" b="b"/>
              <a:pathLst>
                <a:path w="1592579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01012" y="0"/>
                  </a:lnTo>
                  <a:lnTo>
                    <a:pt x="1536624" y="7179"/>
                  </a:lnTo>
                  <a:lnTo>
                    <a:pt x="1565687" y="26765"/>
                  </a:lnTo>
                  <a:lnTo>
                    <a:pt x="1585273" y="55828"/>
                  </a:lnTo>
                  <a:lnTo>
                    <a:pt x="1592452" y="91439"/>
                  </a:lnTo>
                  <a:lnTo>
                    <a:pt x="1592452" y="457199"/>
                  </a:lnTo>
                  <a:lnTo>
                    <a:pt x="1585273" y="492811"/>
                  </a:lnTo>
                  <a:lnTo>
                    <a:pt x="1565687" y="521874"/>
                  </a:lnTo>
                  <a:lnTo>
                    <a:pt x="1536624" y="541460"/>
                  </a:lnTo>
                  <a:lnTo>
                    <a:pt x="1501012" y="548639"/>
                  </a:lnTo>
                  <a:lnTo>
                    <a:pt x="91439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199"/>
                  </a:lnTo>
                  <a:lnTo>
                    <a:pt x="0" y="91439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5321" y="2871216"/>
              <a:ext cx="1592580" cy="549275"/>
            </a:xfrm>
            <a:custGeom>
              <a:avLst/>
              <a:gdLst/>
              <a:ahLst/>
              <a:cxnLst/>
              <a:rect l="l" t="t" r="r" b="b"/>
              <a:pathLst>
                <a:path w="1592579" h="549275">
                  <a:moveTo>
                    <a:pt x="1501012" y="0"/>
                  </a:moveTo>
                  <a:lnTo>
                    <a:pt x="91567" y="0"/>
                  </a:lnTo>
                  <a:lnTo>
                    <a:pt x="55935" y="7199"/>
                  </a:lnTo>
                  <a:lnTo>
                    <a:pt x="26828" y="26828"/>
                  </a:lnTo>
                  <a:lnTo>
                    <a:pt x="7199" y="55935"/>
                  </a:lnTo>
                  <a:lnTo>
                    <a:pt x="0" y="91567"/>
                  </a:lnTo>
                  <a:lnTo>
                    <a:pt x="0" y="457326"/>
                  </a:lnTo>
                  <a:lnTo>
                    <a:pt x="7199" y="492938"/>
                  </a:lnTo>
                  <a:lnTo>
                    <a:pt x="26828" y="522001"/>
                  </a:lnTo>
                  <a:lnTo>
                    <a:pt x="55935" y="541587"/>
                  </a:lnTo>
                  <a:lnTo>
                    <a:pt x="91567" y="548767"/>
                  </a:lnTo>
                  <a:lnTo>
                    <a:pt x="1501012" y="548767"/>
                  </a:lnTo>
                  <a:lnTo>
                    <a:pt x="1536644" y="541587"/>
                  </a:lnTo>
                  <a:lnTo>
                    <a:pt x="1565751" y="522001"/>
                  </a:lnTo>
                  <a:lnTo>
                    <a:pt x="1585380" y="492938"/>
                  </a:lnTo>
                  <a:lnTo>
                    <a:pt x="1592579" y="457326"/>
                  </a:lnTo>
                  <a:lnTo>
                    <a:pt x="1592579" y="91567"/>
                  </a:lnTo>
                  <a:lnTo>
                    <a:pt x="1585380" y="55935"/>
                  </a:lnTo>
                  <a:lnTo>
                    <a:pt x="1565751" y="26828"/>
                  </a:lnTo>
                  <a:lnTo>
                    <a:pt x="1536644" y="7199"/>
                  </a:lnTo>
                  <a:lnTo>
                    <a:pt x="1501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75321" y="2871216"/>
              <a:ext cx="1592580" cy="549275"/>
            </a:xfrm>
            <a:custGeom>
              <a:avLst/>
              <a:gdLst/>
              <a:ahLst/>
              <a:cxnLst/>
              <a:rect l="l" t="t" r="r" b="b"/>
              <a:pathLst>
                <a:path w="1592579" h="549275">
                  <a:moveTo>
                    <a:pt x="0" y="91567"/>
                  </a:moveTo>
                  <a:lnTo>
                    <a:pt x="7199" y="55935"/>
                  </a:lnTo>
                  <a:lnTo>
                    <a:pt x="26828" y="26828"/>
                  </a:lnTo>
                  <a:lnTo>
                    <a:pt x="55935" y="7199"/>
                  </a:lnTo>
                  <a:lnTo>
                    <a:pt x="91567" y="0"/>
                  </a:lnTo>
                  <a:lnTo>
                    <a:pt x="1501012" y="0"/>
                  </a:lnTo>
                  <a:lnTo>
                    <a:pt x="1536644" y="7199"/>
                  </a:lnTo>
                  <a:lnTo>
                    <a:pt x="1565751" y="26828"/>
                  </a:lnTo>
                  <a:lnTo>
                    <a:pt x="1585380" y="55935"/>
                  </a:lnTo>
                  <a:lnTo>
                    <a:pt x="1592579" y="91567"/>
                  </a:lnTo>
                  <a:lnTo>
                    <a:pt x="1592579" y="457326"/>
                  </a:lnTo>
                  <a:lnTo>
                    <a:pt x="1585380" y="492938"/>
                  </a:lnTo>
                  <a:lnTo>
                    <a:pt x="1565751" y="522001"/>
                  </a:lnTo>
                  <a:lnTo>
                    <a:pt x="1536644" y="541587"/>
                  </a:lnTo>
                  <a:lnTo>
                    <a:pt x="1501012" y="548767"/>
                  </a:lnTo>
                  <a:lnTo>
                    <a:pt x="91567" y="548767"/>
                  </a:lnTo>
                  <a:lnTo>
                    <a:pt x="55935" y="541587"/>
                  </a:lnTo>
                  <a:lnTo>
                    <a:pt x="26828" y="522001"/>
                  </a:lnTo>
                  <a:lnTo>
                    <a:pt x="7199" y="492938"/>
                  </a:lnTo>
                  <a:lnTo>
                    <a:pt x="0" y="457326"/>
                  </a:lnTo>
                  <a:lnTo>
                    <a:pt x="0" y="91567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82027" y="2885058"/>
            <a:ext cx="981710" cy="9251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perati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g  </a:t>
            </a:r>
            <a:r>
              <a:rPr sz="1600" b="1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1330"/>
              </a:spcBef>
            </a:pPr>
            <a:r>
              <a:rPr sz="1600" b="1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72273" y="2323845"/>
            <a:ext cx="1592580" cy="549275"/>
          </a:xfrm>
          <a:custGeom>
            <a:avLst/>
            <a:gdLst/>
            <a:ahLst/>
            <a:cxnLst/>
            <a:rect l="l" t="t" r="r" b="b"/>
            <a:pathLst>
              <a:path w="1592579" h="549275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501012" y="0"/>
                </a:lnTo>
                <a:lnTo>
                  <a:pt x="1536624" y="7179"/>
                </a:lnTo>
                <a:lnTo>
                  <a:pt x="1565687" y="26765"/>
                </a:lnTo>
                <a:lnTo>
                  <a:pt x="1585273" y="55828"/>
                </a:lnTo>
                <a:lnTo>
                  <a:pt x="1592452" y="91439"/>
                </a:lnTo>
                <a:lnTo>
                  <a:pt x="1592452" y="457326"/>
                </a:lnTo>
                <a:lnTo>
                  <a:pt x="1585273" y="492885"/>
                </a:lnTo>
                <a:lnTo>
                  <a:pt x="1565687" y="521954"/>
                </a:lnTo>
                <a:lnTo>
                  <a:pt x="1536624" y="541569"/>
                </a:lnTo>
                <a:lnTo>
                  <a:pt x="1501012" y="548766"/>
                </a:lnTo>
                <a:lnTo>
                  <a:pt x="91440" y="548766"/>
                </a:lnTo>
                <a:lnTo>
                  <a:pt x="55828" y="541569"/>
                </a:lnTo>
                <a:lnTo>
                  <a:pt x="26765" y="521954"/>
                </a:lnTo>
                <a:lnTo>
                  <a:pt x="7179" y="492885"/>
                </a:lnTo>
                <a:lnTo>
                  <a:pt x="0" y="457326"/>
                </a:lnTo>
                <a:lnTo>
                  <a:pt x="0" y="91439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8727" y="2459481"/>
            <a:ext cx="443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JVM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69226" y="1776476"/>
            <a:ext cx="1592580" cy="548640"/>
          </a:xfrm>
          <a:custGeom>
            <a:avLst/>
            <a:gdLst/>
            <a:ahLst/>
            <a:cxnLst/>
            <a:rect l="l" t="t" r="r" b="b"/>
            <a:pathLst>
              <a:path w="1592579" h="548639">
                <a:moveTo>
                  <a:pt x="0" y="91439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500885" y="0"/>
                </a:lnTo>
                <a:lnTo>
                  <a:pt x="1536517" y="7179"/>
                </a:lnTo>
                <a:lnTo>
                  <a:pt x="1565624" y="26765"/>
                </a:lnTo>
                <a:lnTo>
                  <a:pt x="1585253" y="55828"/>
                </a:lnTo>
                <a:lnTo>
                  <a:pt x="1592452" y="91439"/>
                </a:lnTo>
                <a:lnTo>
                  <a:pt x="1592452" y="457200"/>
                </a:lnTo>
                <a:lnTo>
                  <a:pt x="1585253" y="492811"/>
                </a:lnTo>
                <a:lnTo>
                  <a:pt x="1565624" y="521874"/>
                </a:lnTo>
                <a:lnTo>
                  <a:pt x="1536517" y="541460"/>
                </a:lnTo>
                <a:lnTo>
                  <a:pt x="1500885" y="548639"/>
                </a:lnTo>
                <a:lnTo>
                  <a:pt x="91440" y="548639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39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03921" y="1790192"/>
            <a:ext cx="1124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5755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Java 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lic</a:t>
            </a:r>
            <a:r>
              <a:rPr sz="1600" b="1" spc="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11787" y="2305113"/>
            <a:ext cx="1608455" cy="1640205"/>
            <a:chOff x="5411787" y="2305113"/>
            <a:chExt cx="1608455" cy="1640205"/>
          </a:xfrm>
        </p:grpSpPr>
        <p:sp>
          <p:nvSpPr>
            <p:cNvPr id="14" name="object 14"/>
            <p:cNvSpPr/>
            <p:nvPr/>
          </p:nvSpPr>
          <p:spPr>
            <a:xfrm>
              <a:off x="5422773" y="3391535"/>
              <a:ext cx="1592580" cy="548640"/>
            </a:xfrm>
            <a:custGeom>
              <a:avLst/>
              <a:gdLst/>
              <a:ahLst/>
              <a:cxnLst/>
              <a:rect l="l" t="t" r="r" b="b"/>
              <a:pathLst>
                <a:path w="1592579" h="548639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00885" y="0"/>
                  </a:lnTo>
                  <a:lnTo>
                    <a:pt x="1536517" y="7179"/>
                  </a:lnTo>
                  <a:lnTo>
                    <a:pt x="1565624" y="26765"/>
                  </a:lnTo>
                  <a:lnTo>
                    <a:pt x="1585253" y="55828"/>
                  </a:lnTo>
                  <a:lnTo>
                    <a:pt x="1592452" y="91439"/>
                  </a:lnTo>
                  <a:lnTo>
                    <a:pt x="1592452" y="457200"/>
                  </a:lnTo>
                  <a:lnTo>
                    <a:pt x="1585253" y="492811"/>
                  </a:lnTo>
                  <a:lnTo>
                    <a:pt x="1565624" y="521874"/>
                  </a:lnTo>
                  <a:lnTo>
                    <a:pt x="1536517" y="541460"/>
                  </a:lnTo>
                  <a:lnTo>
                    <a:pt x="1500885" y="548639"/>
                  </a:lnTo>
                  <a:lnTo>
                    <a:pt x="91439" y="548639"/>
                  </a:lnTo>
                  <a:lnTo>
                    <a:pt x="55828" y="541460"/>
                  </a:lnTo>
                  <a:lnTo>
                    <a:pt x="26765" y="521874"/>
                  </a:lnTo>
                  <a:lnTo>
                    <a:pt x="7179" y="492811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9598" y="2857119"/>
              <a:ext cx="1592580" cy="548640"/>
            </a:xfrm>
            <a:custGeom>
              <a:avLst/>
              <a:gdLst/>
              <a:ahLst/>
              <a:cxnLst/>
              <a:rect l="l" t="t" r="r" b="b"/>
              <a:pathLst>
                <a:path w="1592579" h="548639">
                  <a:moveTo>
                    <a:pt x="1501012" y="0"/>
                  </a:moveTo>
                  <a:lnTo>
                    <a:pt x="91439" y="0"/>
                  </a:lnTo>
                  <a:lnTo>
                    <a:pt x="55881" y="7197"/>
                  </a:lnTo>
                  <a:lnTo>
                    <a:pt x="26812" y="26812"/>
                  </a:lnTo>
                  <a:lnTo>
                    <a:pt x="7197" y="55881"/>
                  </a:lnTo>
                  <a:lnTo>
                    <a:pt x="0" y="91439"/>
                  </a:lnTo>
                  <a:lnTo>
                    <a:pt x="0" y="457200"/>
                  </a:lnTo>
                  <a:lnTo>
                    <a:pt x="7197" y="492811"/>
                  </a:lnTo>
                  <a:lnTo>
                    <a:pt x="26812" y="521874"/>
                  </a:lnTo>
                  <a:lnTo>
                    <a:pt x="55881" y="541460"/>
                  </a:lnTo>
                  <a:lnTo>
                    <a:pt x="91439" y="548639"/>
                  </a:lnTo>
                  <a:lnTo>
                    <a:pt x="1501012" y="548639"/>
                  </a:lnTo>
                  <a:lnTo>
                    <a:pt x="1536624" y="541460"/>
                  </a:lnTo>
                  <a:lnTo>
                    <a:pt x="1565687" y="521874"/>
                  </a:lnTo>
                  <a:lnTo>
                    <a:pt x="1585273" y="492811"/>
                  </a:lnTo>
                  <a:lnTo>
                    <a:pt x="1592452" y="457200"/>
                  </a:lnTo>
                  <a:lnTo>
                    <a:pt x="1592452" y="91439"/>
                  </a:lnTo>
                  <a:lnTo>
                    <a:pt x="1585273" y="55881"/>
                  </a:lnTo>
                  <a:lnTo>
                    <a:pt x="1565687" y="26812"/>
                  </a:lnTo>
                  <a:lnTo>
                    <a:pt x="1536624" y="7197"/>
                  </a:lnTo>
                  <a:lnTo>
                    <a:pt x="1501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6550" y="2309876"/>
              <a:ext cx="1595755" cy="1096010"/>
            </a:xfrm>
            <a:custGeom>
              <a:avLst/>
              <a:gdLst/>
              <a:ahLst/>
              <a:cxnLst/>
              <a:rect l="l" t="t" r="r" b="b"/>
              <a:pathLst>
                <a:path w="1595754" h="1096010">
                  <a:moveTo>
                    <a:pt x="3048" y="638683"/>
                  </a:moveTo>
                  <a:lnTo>
                    <a:pt x="10245" y="603124"/>
                  </a:lnTo>
                  <a:lnTo>
                    <a:pt x="29860" y="574055"/>
                  </a:lnTo>
                  <a:lnTo>
                    <a:pt x="58929" y="554440"/>
                  </a:lnTo>
                  <a:lnTo>
                    <a:pt x="94487" y="547243"/>
                  </a:lnTo>
                  <a:lnTo>
                    <a:pt x="1504060" y="547243"/>
                  </a:lnTo>
                  <a:lnTo>
                    <a:pt x="1539672" y="554440"/>
                  </a:lnTo>
                  <a:lnTo>
                    <a:pt x="1568735" y="574055"/>
                  </a:lnTo>
                  <a:lnTo>
                    <a:pt x="1588321" y="603124"/>
                  </a:lnTo>
                  <a:lnTo>
                    <a:pt x="1595501" y="638683"/>
                  </a:lnTo>
                  <a:lnTo>
                    <a:pt x="1595501" y="1004443"/>
                  </a:lnTo>
                  <a:lnTo>
                    <a:pt x="1588321" y="1040054"/>
                  </a:lnTo>
                  <a:lnTo>
                    <a:pt x="1568735" y="1069117"/>
                  </a:lnTo>
                  <a:lnTo>
                    <a:pt x="1539672" y="1088703"/>
                  </a:lnTo>
                  <a:lnTo>
                    <a:pt x="1504060" y="1095883"/>
                  </a:lnTo>
                  <a:lnTo>
                    <a:pt x="94487" y="1095883"/>
                  </a:lnTo>
                  <a:lnTo>
                    <a:pt x="58929" y="1088703"/>
                  </a:lnTo>
                  <a:lnTo>
                    <a:pt x="29860" y="1069117"/>
                  </a:lnTo>
                  <a:lnTo>
                    <a:pt x="10245" y="1040054"/>
                  </a:lnTo>
                  <a:lnTo>
                    <a:pt x="3048" y="1004443"/>
                  </a:lnTo>
                  <a:lnTo>
                    <a:pt x="3048" y="638683"/>
                  </a:lnTo>
                  <a:close/>
                </a:path>
                <a:path w="1595754" h="1096010">
                  <a:moveTo>
                    <a:pt x="0" y="91439"/>
                  </a:moveTo>
                  <a:lnTo>
                    <a:pt x="7179" y="55828"/>
                  </a:lnTo>
                  <a:lnTo>
                    <a:pt x="26765" y="26765"/>
                  </a:lnTo>
                  <a:lnTo>
                    <a:pt x="55828" y="7179"/>
                  </a:lnTo>
                  <a:lnTo>
                    <a:pt x="91439" y="0"/>
                  </a:lnTo>
                  <a:lnTo>
                    <a:pt x="1501013" y="0"/>
                  </a:lnTo>
                  <a:lnTo>
                    <a:pt x="1536571" y="7179"/>
                  </a:lnTo>
                  <a:lnTo>
                    <a:pt x="1565640" y="26765"/>
                  </a:lnTo>
                  <a:lnTo>
                    <a:pt x="1585255" y="55828"/>
                  </a:lnTo>
                  <a:lnTo>
                    <a:pt x="1592452" y="91439"/>
                  </a:lnTo>
                  <a:lnTo>
                    <a:pt x="1592452" y="457200"/>
                  </a:lnTo>
                  <a:lnTo>
                    <a:pt x="1585255" y="492758"/>
                  </a:lnTo>
                  <a:lnTo>
                    <a:pt x="1565640" y="521827"/>
                  </a:lnTo>
                  <a:lnTo>
                    <a:pt x="1536571" y="541442"/>
                  </a:lnTo>
                  <a:lnTo>
                    <a:pt x="1501013" y="548639"/>
                  </a:lnTo>
                  <a:lnTo>
                    <a:pt x="91439" y="548639"/>
                  </a:lnTo>
                  <a:lnTo>
                    <a:pt x="55828" y="541442"/>
                  </a:lnTo>
                  <a:lnTo>
                    <a:pt x="26765" y="521827"/>
                  </a:lnTo>
                  <a:lnTo>
                    <a:pt x="7179" y="492758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51119" y="2323592"/>
            <a:ext cx="112458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C++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Application</a:t>
            </a:r>
            <a:endParaRPr sz="1600">
              <a:latin typeface="Arial"/>
              <a:cs typeface="Arial"/>
            </a:endParaRPr>
          </a:p>
          <a:p>
            <a:pPr marL="86995" marR="73660" algn="ctr">
              <a:lnSpc>
                <a:spcPct val="100000"/>
              </a:lnSpc>
              <a:spcBef>
                <a:spcPts val="470"/>
              </a:spcBef>
            </a:pP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perati</a:t>
            </a:r>
            <a:r>
              <a:rPr sz="1600" b="1" spc="-10" dirty="0">
                <a:latin typeface="Arial"/>
                <a:cs typeface="Arial"/>
              </a:rPr>
              <a:t>n</a:t>
            </a:r>
            <a:r>
              <a:rPr sz="1600" b="1" spc="-5" dirty="0">
                <a:latin typeface="Arial"/>
                <a:cs typeface="Arial"/>
              </a:rPr>
              <a:t>g  </a:t>
            </a:r>
            <a:r>
              <a:rPr sz="1600" b="1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13970" algn="ctr">
              <a:lnSpc>
                <a:spcPct val="100000"/>
              </a:lnSpc>
              <a:spcBef>
                <a:spcPts val="1330"/>
              </a:spcBef>
            </a:pPr>
            <a:r>
              <a:rPr sz="1600" b="1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16985"/>
            <a:ext cx="4159885" cy="9956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pc="-10" dirty="0"/>
              <a:t>Portability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i="1" spc="-10" dirty="0">
                <a:latin typeface="Arial"/>
                <a:cs typeface="Arial"/>
              </a:rPr>
              <a:t>Compile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once, run everywhere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2762" y="3725862"/>
            <a:ext cx="1716405" cy="2749550"/>
            <a:chOff x="1782762" y="3725862"/>
            <a:chExt cx="1716405" cy="2749550"/>
          </a:xfrm>
        </p:grpSpPr>
        <p:sp>
          <p:nvSpPr>
            <p:cNvPr id="4" name="object 4"/>
            <p:cNvSpPr/>
            <p:nvPr/>
          </p:nvSpPr>
          <p:spPr>
            <a:xfrm>
              <a:off x="3057778" y="3730625"/>
              <a:ext cx="436880" cy="2740025"/>
            </a:xfrm>
            <a:custGeom>
              <a:avLst/>
              <a:gdLst/>
              <a:ahLst/>
              <a:cxnLst/>
              <a:rect l="l" t="t" r="r" b="b"/>
              <a:pathLst>
                <a:path w="436879" h="2740025">
                  <a:moveTo>
                    <a:pt x="436371" y="0"/>
                  </a:moveTo>
                  <a:lnTo>
                    <a:pt x="0" y="436372"/>
                  </a:lnTo>
                  <a:lnTo>
                    <a:pt x="0" y="2740025"/>
                  </a:lnTo>
                  <a:lnTo>
                    <a:pt x="436371" y="2303703"/>
                  </a:lnTo>
                  <a:lnTo>
                    <a:pt x="4363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7525" y="3730625"/>
              <a:ext cx="1706880" cy="436880"/>
            </a:xfrm>
            <a:custGeom>
              <a:avLst/>
              <a:gdLst/>
              <a:ahLst/>
              <a:cxnLst/>
              <a:rect l="l" t="t" r="r" b="b"/>
              <a:pathLst>
                <a:path w="1706879" h="436879">
                  <a:moveTo>
                    <a:pt x="1706626" y="0"/>
                  </a:moveTo>
                  <a:lnTo>
                    <a:pt x="436372" y="0"/>
                  </a:lnTo>
                  <a:lnTo>
                    <a:pt x="0" y="436372"/>
                  </a:lnTo>
                  <a:lnTo>
                    <a:pt x="1270254" y="436372"/>
                  </a:lnTo>
                  <a:lnTo>
                    <a:pt x="170662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7525" y="3730625"/>
              <a:ext cx="1706880" cy="2740025"/>
            </a:xfrm>
            <a:custGeom>
              <a:avLst/>
              <a:gdLst/>
              <a:ahLst/>
              <a:cxnLst/>
              <a:rect l="l" t="t" r="r" b="b"/>
              <a:pathLst>
                <a:path w="1706879" h="2740025">
                  <a:moveTo>
                    <a:pt x="0" y="436372"/>
                  </a:moveTo>
                  <a:lnTo>
                    <a:pt x="436372" y="0"/>
                  </a:lnTo>
                  <a:lnTo>
                    <a:pt x="1706626" y="0"/>
                  </a:lnTo>
                  <a:lnTo>
                    <a:pt x="1706626" y="2303703"/>
                  </a:lnTo>
                  <a:lnTo>
                    <a:pt x="1270254" y="2740025"/>
                  </a:lnTo>
                  <a:lnTo>
                    <a:pt x="0" y="2740025"/>
                  </a:lnTo>
                  <a:lnTo>
                    <a:pt x="0" y="436372"/>
                  </a:lnTo>
                  <a:close/>
                </a:path>
                <a:path w="1706879" h="2740025">
                  <a:moveTo>
                    <a:pt x="0" y="436372"/>
                  </a:moveTo>
                  <a:lnTo>
                    <a:pt x="1270254" y="436372"/>
                  </a:lnTo>
                  <a:lnTo>
                    <a:pt x="1706626" y="0"/>
                  </a:lnTo>
                </a:path>
                <a:path w="1706879" h="2740025">
                  <a:moveTo>
                    <a:pt x="1270254" y="436372"/>
                  </a:moveTo>
                  <a:lnTo>
                    <a:pt x="1270254" y="2740025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7525" y="4166996"/>
            <a:ext cx="1270635" cy="230378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250190">
              <a:lnSpc>
                <a:spcPct val="100000"/>
              </a:lnSpc>
              <a:spcBef>
                <a:spcPts val="335"/>
              </a:spcBef>
            </a:pPr>
            <a:r>
              <a:rPr sz="1000" b="1" spc="-5" dirty="0">
                <a:latin typeface="Arial"/>
                <a:cs typeface="Arial"/>
              </a:rPr>
              <a:t>Hardware 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Architecture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#1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8863" y="3122612"/>
            <a:ext cx="1684655" cy="979805"/>
            <a:chOff x="1828863" y="3122612"/>
            <a:chExt cx="1684655" cy="979805"/>
          </a:xfrm>
        </p:grpSpPr>
        <p:sp>
          <p:nvSpPr>
            <p:cNvPr id="9" name="object 9"/>
            <p:cNvSpPr/>
            <p:nvPr/>
          </p:nvSpPr>
          <p:spPr>
            <a:xfrm>
              <a:off x="3031744" y="3127375"/>
              <a:ext cx="476884" cy="970280"/>
            </a:xfrm>
            <a:custGeom>
              <a:avLst/>
              <a:gdLst/>
              <a:ahLst/>
              <a:cxnLst/>
              <a:rect l="l" t="t" r="r" b="b"/>
              <a:pathLst>
                <a:path w="476885" h="970279">
                  <a:moveTo>
                    <a:pt x="476631" y="0"/>
                  </a:moveTo>
                  <a:lnTo>
                    <a:pt x="0" y="476630"/>
                  </a:lnTo>
                  <a:lnTo>
                    <a:pt x="0" y="969899"/>
                  </a:lnTo>
                  <a:lnTo>
                    <a:pt x="476631" y="493394"/>
                  </a:lnTo>
                  <a:lnTo>
                    <a:pt x="476631" y="0"/>
                  </a:lnTo>
                  <a:close/>
                </a:path>
              </a:pathLst>
            </a:custGeom>
            <a:solidFill>
              <a:srgbClr val="A95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3626" y="3127375"/>
              <a:ext cx="1675130" cy="476884"/>
            </a:xfrm>
            <a:custGeom>
              <a:avLst/>
              <a:gdLst/>
              <a:ahLst/>
              <a:cxnLst/>
              <a:rect l="l" t="t" r="r" b="b"/>
              <a:pathLst>
                <a:path w="1675129" h="476885">
                  <a:moveTo>
                    <a:pt x="1674749" y="0"/>
                  </a:moveTo>
                  <a:lnTo>
                    <a:pt x="476504" y="0"/>
                  </a:lnTo>
                  <a:lnTo>
                    <a:pt x="0" y="476630"/>
                  </a:lnTo>
                  <a:lnTo>
                    <a:pt x="1198118" y="476630"/>
                  </a:lnTo>
                  <a:lnTo>
                    <a:pt x="1674749" y="0"/>
                  </a:lnTo>
                  <a:close/>
                </a:path>
              </a:pathLst>
            </a:custGeom>
            <a:solidFill>
              <a:srgbClr val="DB85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3626" y="3127375"/>
              <a:ext cx="1675130" cy="970280"/>
            </a:xfrm>
            <a:custGeom>
              <a:avLst/>
              <a:gdLst/>
              <a:ahLst/>
              <a:cxnLst/>
              <a:rect l="l" t="t" r="r" b="b"/>
              <a:pathLst>
                <a:path w="1675129" h="970279">
                  <a:moveTo>
                    <a:pt x="0" y="476630"/>
                  </a:moveTo>
                  <a:lnTo>
                    <a:pt x="476504" y="0"/>
                  </a:lnTo>
                  <a:lnTo>
                    <a:pt x="1674749" y="0"/>
                  </a:lnTo>
                  <a:lnTo>
                    <a:pt x="1674749" y="493394"/>
                  </a:lnTo>
                  <a:lnTo>
                    <a:pt x="1198118" y="969899"/>
                  </a:lnTo>
                  <a:lnTo>
                    <a:pt x="0" y="969899"/>
                  </a:lnTo>
                  <a:lnTo>
                    <a:pt x="0" y="476630"/>
                  </a:lnTo>
                  <a:close/>
                </a:path>
                <a:path w="1675129" h="970279">
                  <a:moveTo>
                    <a:pt x="0" y="476630"/>
                  </a:moveTo>
                  <a:lnTo>
                    <a:pt x="1198118" y="476630"/>
                  </a:lnTo>
                  <a:lnTo>
                    <a:pt x="1674749" y="0"/>
                  </a:lnTo>
                </a:path>
                <a:path w="1675129" h="970279">
                  <a:moveTo>
                    <a:pt x="1198118" y="476630"/>
                  </a:moveTo>
                  <a:lnTo>
                    <a:pt x="1198118" y="969899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33626" y="3603942"/>
            <a:ext cx="1198245" cy="493395"/>
          </a:xfrm>
          <a:prstGeom prst="rect">
            <a:avLst/>
          </a:prstGeom>
          <a:solidFill>
            <a:srgbClr val="D269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 marR="50038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Ope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ating  </a:t>
            </a:r>
            <a:r>
              <a:rPr sz="1000" b="1" spc="-10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6262" y="2940113"/>
            <a:ext cx="1529080" cy="586105"/>
            <a:chOff x="1846262" y="2940113"/>
            <a:chExt cx="1529080" cy="586105"/>
          </a:xfrm>
        </p:grpSpPr>
        <p:sp>
          <p:nvSpPr>
            <p:cNvPr id="14" name="object 14"/>
            <p:cNvSpPr/>
            <p:nvPr/>
          </p:nvSpPr>
          <p:spPr>
            <a:xfrm>
              <a:off x="1860550" y="3228136"/>
              <a:ext cx="1226820" cy="283845"/>
            </a:xfrm>
            <a:custGeom>
              <a:avLst/>
              <a:gdLst/>
              <a:ahLst/>
              <a:cxnLst/>
              <a:rect l="l" t="t" r="r" b="b"/>
              <a:pathLst>
                <a:path w="1226820" h="283845">
                  <a:moveTo>
                    <a:pt x="1226388" y="0"/>
                  </a:moveTo>
                  <a:lnTo>
                    <a:pt x="0" y="0"/>
                  </a:lnTo>
                  <a:lnTo>
                    <a:pt x="0" y="283413"/>
                  </a:lnTo>
                  <a:lnTo>
                    <a:pt x="1226388" y="283413"/>
                  </a:lnTo>
                  <a:lnTo>
                    <a:pt x="1226388" y="0"/>
                  </a:lnTo>
                  <a:close/>
                </a:path>
              </a:pathLst>
            </a:custGeom>
            <a:solidFill>
              <a:srgbClr val="708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6988" y="2954401"/>
              <a:ext cx="274320" cy="557530"/>
            </a:xfrm>
            <a:custGeom>
              <a:avLst/>
              <a:gdLst/>
              <a:ahLst/>
              <a:cxnLst/>
              <a:rect l="l" t="t" r="r" b="b"/>
              <a:pathLst>
                <a:path w="274320" h="557529">
                  <a:moveTo>
                    <a:pt x="273812" y="0"/>
                  </a:moveTo>
                  <a:lnTo>
                    <a:pt x="0" y="273685"/>
                  </a:lnTo>
                  <a:lnTo>
                    <a:pt x="0" y="557149"/>
                  </a:lnTo>
                  <a:lnTo>
                    <a:pt x="273812" y="283337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5B7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60550" y="2954401"/>
              <a:ext cx="1500505" cy="273685"/>
            </a:xfrm>
            <a:custGeom>
              <a:avLst/>
              <a:gdLst/>
              <a:ahLst/>
              <a:cxnLst/>
              <a:rect l="l" t="t" r="r" b="b"/>
              <a:pathLst>
                <a:path w="1500504" h="273685">
                  <a:moveTo>
                    <a:pt x="1500251" y="0"/>
                  </a:moveTo>
                  <a:lnTo>
                    <a:pt x="273812" y="0"/>
                  </a:lnTo>
                  <a:lnTo>
                    <a:pt x="0" y="273685"/>
                  </a:lnTo>
                  <a:lnTo>
                    <a:pt x="1226439" y="273685"/>
                  </a:lnTo>
                  <a:lnTo>
                    <a:pt x="1500251" y="0"/>
                  </a:lnTo>
                  <a:close/>
                </a:path>
              </a:pathLst>
            </a:custGeom>
            <a:solidFill>
              <a:srgbClr val="8D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0550" y="2954401"/>
              <a:ext cx="1500505" cy="557530"/>
            </a:xfrm>
            <a:custGeom>
              <a:avLst/>
              <a:gdLst/>
              <a:ahLst/>
              <a:cxnLst/>
              <a:rect l="l" t="t" r="r" b="b"/>
              <a:pathLst>
                <a:path w="1500504" h="557529">
                  <a:moveTo>
                    <a:pt x="0" y="273685"/>
                  </a:moveTo>
                  <a:lnTo>
                    <a:pt x="273812" y="0"/>
                  </a:lnTo>
                  <a:lnTo>
                    <a:pt x="1500251" y="0"/>
                  </a:lnTo>
                  <a:lnTo>
                    <a:pt x="1500251" y="283337"/>
                  </a:lnTo>
                  <a:lnTo>
                    <a:pt x="1226439" y="557149"/>
                  </a:lnTo>
                  <a:lnTo>
                    <a:pt x="0" y="557149"/>
                  </a:lnTo>
                  <a:lnTo>
                    <a:pt x="0" y="273685"/>
                  </a:lnTo>
                  <a:close/>
                </a:path>
                <a:path w="1500504" h="557529">
                  <a:moveTo>
                    <a:pt x="0" y="273685"/>
                  </a:moveTo>
                  <a:lnTo>
                    <a:pt x="1226439" y="273685"/>
                  </a:lnTo>
                  <a:lnTo>
                    <a:pt x="1500251" y="0"/>
                  </a:lnTo>
                </a:path>
                <a:path w="1500504" h="557529">
                  <a:moveTo>
                    <a:pt x="1226439" y="273685"/>
                  </a:moveTo>
                  <a:lnTo>
                    <a:pt x="1226439" y="557149"/>
                  </a:lnTo>
                </a:path>
              </a:pathLst>
            </a:custGeom>
            <a:ln w="285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60550" y="3258692"/>
            <a:ext cx="1212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JVM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71662" y="2187638"/>
            <a:ext cx="1449705" cy="944880"/>
            <a:chOff x="1871662" y="2187638"/>
            <a:chExt cx="1449705" cy="944880"/>
          </a:xfrm>
        </p:grpSpPr>
        <p:sp>
          <p:nvSpPr>
            <p:cNvPr id="20" name="object 20"/>
            <p:cNvSpPr/>
            <p:nvPr/>
          </p:nvSpPr>
          <p:spPr>
            <a:xfrm>
              <a:off x="1876425" y="2515273"/>
              <a:ext cx="1116965" cy="612140"/>
            </a:xfrm>
            <a:custGeom>
              <a:avLst/>
              <a:gdLst/>
              <a:ahLst/>
              <a:cxnLst/>
              <a:rect l="l" t="t" r="r" b="b"/>
              <a:pathLst>
                <a:path w="1116964" h="612139">
                  <a:moveTo>
                    <a:pt x="1116926" y="0"/>
                  </a:moveTo>
                  <a:lnTo>
                    <a:pt x="0" y="0"/>
                  </a:lnTo>
                  <a:lnTo>
                    <a:pt x="0" y="612101"/>
                  </a:lnTo>
                  <a:lnTo>
                    <a:pt x="1116926" y="612101"/>
                  </a:lnTo>
                  <a:lnTo>
                    <a:pt x="111692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3389" y="2192401"/>
              <a:ext cx="323215" cy="935355"/>
            </a:xfrm>
            <a:custGeom>
              <a:avLst/>
              <a:gdLst/>
              <a:ahLst/>
              <a:cxnLst/>
              <a:rect l="l" t="t" r="r" b="b"/>
              <a:pathLst>
                <a:path w="323214" h="935355">
                  <a:moveTo>
                    <a:pt x="322961" y="0"/>
                  </a:moveTo>
                  <a:lnTo>
                    <a:pt x="0" y="322834"/>
                  </a:lnTo>
                  <a:lnTo>
                    <a:pt x="0" y="934974"/>
                  </a:lnTo>
                  <a:lnTo>
                    <a:pt x="322961" y="612013"/>
                  </a:lnTo>
                  <a:lnTo>
                    <a:pt x="322961" y="0"/>
                  </a:lnTo>
                  <a:close/>
                </a:path>
              </a:pathLst>
            </a:custGeom>
            <a:solidFill>
              <a:srgbClr val="75A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6425" y="2192401"/>
              <a:ext cx="1440180" cy="323215"/>
            </a:xfrm>
            <a:custGeom>
              <a:avLst/>
              <a:gdLst/>
              <a:ahLst/>
              <a:cxnLst/>
              <a:rect l="l" t="t" r="r" b="b"/>
              <a:pathLst>
                <a:path w="1440179" h="323214">
                  <a:moveTo>
                    <a:pt x="1439926" y="0"/>
                  </a:moveTo>
                  <a:lnTo>
                    <a:pt x="322961" y="0"/>
                  </a:lnTo>
                  <a:lnTo>
                    <a:pt x="0" y="322834"/>
                  </a:lnTo>
                  <a:lnTo>
                    <a:pt x="1116964" y="322834"/>
                  </a:lnTo>
                  <a:lnTo>
                    <a:pt x="1439926" y="0"/>
                  </a:lnTo>
                  <a:close/>
                </a:path>
              </a:pathLst>
            </a:custGeom>
            <a:solidFill>
              <a:srgbClr val="A7D9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76425" y="2192401"/>
              <a:ext cx="1440180" cy="935355"/>
            </a:xfrm>
            <a:custGeom>
              <a:avLst/>
              <a:gdLst/>
              <a:ahLst/>
              <a:cxnLst/>
              <a:rect l="l" t="t" r="r" b="b"/>
              <a:pathLst>
                <a:path w="1440179" h="935355">
                  <a:moveTo>
                    <a:pt x="0" y="322834"/>
                  </a:moveTo>
                  <a:lnTo>
                    <a:pt x="322961" y="0"/>
                  </a:lnTo>
                  <a:lnTo>
                    <a:pt x="1439926" y="0"/>
                  </a:lnTo>
                  <a:lnTo>
                    <a:pt x="1439926" y="612013"/>
                  </a:lnTo>
                  <a:lnTo>
                    <a:pt x="1116964" y="934974"/>
                  </a:lnTo>
                  <a:lnTo>
                    <a:pt x="0" y="934974"/>
                  </a:lnTo>
                  <a:lnTo>
                    <a:pt x="0" y="322834"/>
                  </a:lnTo>
                  <a:close/>
                </a:path>
                <a:path w="1440179" h="935355">
                  <a:moveTo>
                    <a:pt x="0" y="322834"/>
                  </a:moveTo>
                  <a:lnTo>
                    <a:pt x="1116964" y="322834"/>
                  </a:lnTo>
                  <a:lnTo>
                    <a:pt x="1439926" y="0"/>
                  </a:lnTo>
                </a:path>
                <a:path w="1440179" h="935355">
                  <a:moveTo>
                    <a:pt x="1116964" y="322834"/>
                  </a:moveTo>
                  <a:lnTo>
                    <a:pt x="1116964" y="934974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76425" y="2545842"/>
            <a:ext cx="1112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marR="32766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Java 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4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ppli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22762" y="3725862"/>
            <a:ext cx="1716405" cy="2751455"/>
            <a:chOff x="4322762" y="3725862"/>
            <a:chExt cx="1716405" cy="2751455"/>
          </a:xfrm>
        </p:grpSpPr>
        <p:sp>
          <p:nvSpPr>
            <p:cNvPr id="26" name="object 26"/>
            <p:cNvSpPr/>
            <p:nvPr/>
          </p:nvSpPr>
          <p:spPr>
            <a:xfrm>
              <a:off x="5597778" y="3730625"/>
              <a:ext cx="436880" cy="2741930"/>
            </a:xfrm>
            <a:custGeom>
              <a:avLst/>
              <a:gdLst/>
              <a:ahLst/>
              <a:cxnLst/>
              <a:rect l="l" t="t" r="r" b="b"/>
              <a:pathLst>
                <a:path w="436879" h="2741929">
                  <a:moveTo>
                    <a:pt x="436372" y="0"/>
                  </a:moveTo>
                  <a:lnTo>
                    <a:pt x="0" y="436372"/>
                  </a:lnTo>
                  <a:lnTo>
                    <a:pt x="0" y="2741612"/>
                  </a:lnTo>
                  <a:lnTo>
                    <a:pt x="436372" y="2305291"/>
                  </a:lnTo>
                  <a:lnTo>
                    <a:pt x="4363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7525" y="3730625"/>
              <a:ext cx="1706880" cy="436880"/>
            </a:xfrm>
            <a:custGeom>
              <a:avLst/>
              <a:gdLst/>
              <a:ahLst/>
              <a:cxnLst/>
              <a:rect l="l" t="t" r="r" b="b"/>
              <a:pathLst>
                <a:path w="1706879" h="436879">
                  <a:moveTo>
                    <a:pt x="1706626" y="0"/>
                  </a:moveTo>
                  <a:lnTo>
                    <a:pt x="436372" y="0"/>
                  </a:lnTo>
                  <a:lnTo>
                    <a:pt x="0" y="436372"/>
                  </a:lnTo>
                  <a:lnTo>
                    <a:pt x="1270253" y="436372"/>
                  </a:lnTo>
                  <a:lnTo>
                    <a:pt x="170662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7525" y="3730625"/>
              <a:ext cx="1706880" cy="2741930"/>
            </a:xfrm>
            <a:custGeom>
              <a:avLst/>
              <a:gdLst/>
              <a:ahLst/>
              <a:cxnLst/>
              <a:rect l="l" t="t" r="r" b="b"/>
              <a:pathLst>
                <a:path w="1706879" h="2741929">
                  <a:moveTo>
                    <a:pt x="0" y="436372"/>
                  </a:moveTo>
                  <a:lnTo>
                    <a:pt x="436372" y="0"/>
                  </a:lnTo>
                  <a:lnTo>
                    <a:pt x="1706626" y="0"/>
                  </a:lnTo>
                  <a:lnTo>
                    <a:pt x="1706626" y="2305291"/>
                  </a:lnTo>
                  <a:lnTo>
                    <a:pt x="1270253" y="2741612"/>
                  </a:lnTo>
                  <a:lnTo>
                    <a:pt x="0" y="2741612"/>
                  </a:lnTo>
                  <a:lnTo>
                    <a:pt x="0" y="436372"/>
                  </a:lnTo>
                  <a:close/>
                </a:path>
                <a:path w="1706879" h="2741929">
                  <a:moveTo>
                    <a:pt x="0" y="436372"/>
                  </a:moveTo>
                  <a:lnTo>
                    <a:pt x="1270253" y="436372"/>
                  </a:lnTo>
                  <a:lnTo>
                    <a:pt x="1706626" y="0"/>
                  </a:lnTo>
                </a:path>
                <a:path w="1706879" h="2741929">
                  <a:moveTo>
                    <a:pt x="1270253" y="436372"/>
                  </a:moveTo>
                  <a:lnTo>
                    <a:pt x="1270253" y="2741612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27525" y="4166933"/>
            <a:ext cx="1270635" cy="230568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 marR="25019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Hardware 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Architecture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#2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68863" y="3122612"/>
            <a:ext cx="1684655" cy="979805"/>
            <a:chOff x="4368863" y="3122612"/>
            <a:chExt cx="1684655" cy="979805"/>
          </a:xfrm>
        </p:grpSpPr>
        <p:sp>
          <p:nvSpPr>
            <p:cNvPr id="31" name="object 31"/>
            <p:cNvSpPr/>
            <p:nvPr/>
          </p:nvSpPr>
          <p:spPr>
            <a:xfrm>
              <a:off x="5571744" y="3127375"/>
              <a:ext cx="476884" cy="970280"/>
            </a:xfrm>
            <a:custGeom>
              <a:avLst/>
              <a:gdLst/>
              <a:ahLst/>
              <a:cxnLst/>
              <a:rect l="l" t="t" r="r" b="b"/>
              <a:pathLst>
                <a:path w="476885" h="970279">
                  <a:moveTo>
                    <a:pt x="476630" y="0"/>
                  </a:moveTo>
                  <a:lnTo>
                    <a:pt x="0" y="476630"/>
                  </a:lnTo>
                  <a:lnTo>
                    <a:pt x="0" y="969899"/>
                  </a:lnTo>
                  <a:lnTo>
                    <a:pt x="476630" y="493394"/>
                  </a:lnTo>
                  <a:lnTo>
                    <a:pt x="476630" y="0"/>
                  </a:lnTo>
                  <a:close/>
                </a:path>
              </a:pathLst>
            </a:custGeom>
            <a:solidFill>
              <a:srgbClr val="5A2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73626" y="3127375"/>
              <a:ext cx="1675130" cy="476884"/>
            </a:xfrm>
            <a:custGeom>
              <a:avLst/>
              <a:gdLst/>
              <a:ahLst/>
              <a:cxnLst/>
              <a:rect l="l" t="t" r="r" b="b"/>
              <a:pathLst>
                <a:path w="1675129" h="476885">
                  <a:moveTo>
                    <a:pt x="1674749" y="0"/>
                  </a:moveTo>
                  <a:lnTo>
                    <a:pt x="476503" y="0"/>
                  </a:lnTo>
                  <a:lnTo>
                    <a:pt x="0" y="476630"/>
                  </a:lnTo>
                  <a:lnTo>
                    <a:pt x="1198118" y="476630"/>
                  </a:lnTo>
                  <a:lnTo>
                    <a:pt x="1674749" y="0"/>
                  </a:lnTo>
                  <a:close/>
                </a:path>
              </a:pathLst>
            </a:custGeom>
            <a:solidFill>
              <a:srgbClr val="8B58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73626" y="3127375"/>
              <a:ext cx="1675130" cy="970280"/>
            </a:xfrm>
            <a:custGeom>
              <a:avLst/>
              <a:gdLst/>
              <a:ahLst/>
              <a:cxnLst/>
              <a:rect l="l" t="t" r="r" b="b"/>
              <a:pathLst>
                <a:path w="1675129" h="970279">
                  <a:moveTo>
                    <a:pt x="0" y="476630"/>
                  </a:moveTo>
                  <a:lnTo>
                    <a:pt x="476503" y="0"/>
                  </a:lnTo>
                  <a:lnTo>
                    <a:pt x="1674749" y="0"/>
                  </a:lnTo>
                  <a:lnTo>
                    <a:pt x="1674749" y="493394"/>
                  </a:lnTo>
                  <a:lnTo>
                    <a:pt x="1198118" y="969899"/>
                  </a:lnTo>
                  <a:lnTo>
                    <a:pt x="0" y="969899"/>
                  </a:lnTo>
                  <a:lnTo>
                    <a:pt x="0" y="476630"/>
                  </a:lnTo>
                  <a:close/>
                </a:path>
                <a:path w="1675129" h="970279">
                  <a:moveTo>
                    <a:pt x="0" y="476630"/>
                  </a:moveTo>
                  <a:lnTo>
                    <a:pt x="1198118" y="476630"/>
                  </a:lnTo>
                  <a:lnTo>
                    <a:pt x="1674749" y="0"/>
                  </a:lnTo>
                </a:path>
                <a:path w="1675129" h="970279">
                  <a:moveTo>
                    <a:pt x="1198118" y="476630"/>
                  </a:moveTo>
                  <a:lnTo>
                    <a:pt x="1198118" y="969899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73626" y="3603942"/>
            <a:ext cx="1198245" cy="49339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 marR="50038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Arial"/>
                <a:cs typeface="Arial"/>
              </a:rPr>
              <a:t>Ope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ating  </a:t>
            </a:r>
            <a:r>
              <a:rPr sz="1000" b="1" spc="-10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86262" y="2941637"/>
            <a:ext cx="1529080" cy="586105"/>
            <a:chOff x="4386262" y="2941637"/>
            <a:chExt cx="1529080" cy="586105"/>
          </a:xfrm>
        </p:grpSpPr>
        <p:sp>
          <p:nvSpPr>
            <p:cNvPr id="36" name="object 36"/>
            <p:cNvSpPr/>
            <p:nvPr/>
          </p:nvSpPr>
          <p:spPr>
            <a:xfrm>
              <a:off x="4400550" y="3229660"/>
              <a:ext cx="1226820" cy="283845"/>
            </a:xfrm>
            <a:custGeom>
              <a:avLst/>
              <a:gdLst/>
              <a:ahLst/>
              <a:cxnLst/>
              <a:rect l="l" t="t" r="r" b="b"/>
              <a:pathLst>
                <a:path w="1226820" h="283845">
                  <a:moveTo>
                    <a:pt x="1226388" y="0"/>
                  </a:moveTo>
                  <a:lnTo>
                    <a:pt x="0" y="0"/>
                  </a:lnTo>
                  <a:lnTo>
                    <a:pt x="0" y="283413"/>
                  </a:lnTo>
                  <a:lnTo>
                    <a:pt x="1226388" y="283413"/>
                  </a:lnTo>
                  <a:lnTo>
                    <a:pt x="1226388" y="0"/>
                  </a:lnTo>
                  <a:close/>
                </a:path>
              </a:pathLst>
            </a:custGeom>
            <a:solidFill>
              <a:srgbClr val="708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26988" y="2955925"/>
              <a:ext cx="274320" cy="557530"/>
            </a:xfrm>
            <a:custGeom>
              <a:avLst/>
              <a:gdLst/>
              <a:ahLst/>
              <a:cxnLst/>
              <a:rect l="l" t="t" r="r" b="b"/>
              <a:pathLst>
                <a:path w="274320" h="557529">
                  <a:moveTo>
                    <a:pt x="273812" y="0"/>
                  </a:moveTo>
                  <a:lnTo>
                    <a:pt x="0" y="273812"/>
                  </a:lnTo>
                  <a:lnTo>
                    <a:pt x="0" y="557276"/>
                  </a:lnTo>
                  <a:lnTo>
                    <a:pt x="273812" y="283463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5B7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0550" y="2955925"/>
              <a:ext cx="1500505" cy="274320"/>
            </a:xfrm>
            <a:custGeom>
              <a:avLst/>
              <a:gdLst/>
              <a:ahLst/>
              <a:cxnLst/>
              <a:rect l="l" t="t" r="r" b="b"/>
              <a:pathLst>
                <a:path w="1500504" h="274319">
                  <a:moveTo>
                    <a:pt x="1500251" y="0"/>
                  </a:moveTo>
                  <a:lnTo>
                    <a:pt x="273812" y="0"/>
                  </a:lnTo>
                  <a:lnTo>
                    <a:pt x="0" y="273812"/>
                  </a:lnTo>
                  <a:lnTo>
                    <a:pt x="1226439" y="273812"/>
                  </a:lnTo>
                  <a:lnTo>
                    <a:pt x="1500251" y="0"/>
                  </a:lnTo>
                  <a:close/>
                </a:path>
              </a:pathLst>
            </a:custGeom>
            <a:solidFill>
              <a:srgbClr val="8D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00550" y="2955925"/>
              <a:ext cx="1500505" cy="557530"/>
            </a:xfrm>
            <a:custGeom>
              <a:avLst/>
              <a:gdLst/>
              <a:ahLst/>
              <a:cxnLst/>
              <a:rect l="l" t="t" r="r" b="b"/>
              <a:pathLst>
                <a:path w="1500504" h="557529">
                  <a:moveTo>
                    <a:pt x="0" y="273812"/>
                  </a:moveTo>
                  <a:lnTo>
                    <a:pt x="273812" y="0"/>
                  </a:lnTo>
                  <a:lnTo>
                    <a:pt x="1500251" y="0"/>
                  </a:lnTo>
                  <a:lnTo>
                    <a:pt x="1500251" y="283463"/>
                  </a:lnTo>
                  <a:lnTo>
                    <a:pt x="1226439" y="557276"/>
                  </a:lnTo>
                  <a:lnTo>
                    <a:pt x="0" y="557276"/>
                  </a:lnTo>
                  <a:lnTo>
                    <a:pt x="0" y="273812"/>
                  </a:lnTo>
                  <a:close/>
                </a:path>
                <a:path w="1500504" h="557529">
                  <a:moveTo>
                    <a:pt x="0" y="273812"/>
                  </a:moveTo>
                  <a:lnTo>
                    <a:pt x="1226439" y="273812"/>
                  </a:lnTo>
                  <a:lnTo>
                    <a:pt x="1500251" y="0"/>
                  </a:lnTo>
                </a:path>
                <a:path w="1500504" h="557529">
                  <a:moveTo>
                    <a:pt x="1226439" y="273812"/>
                  </a:moveTo>
                  <a:lnTo>
                    <a:pt x="1226439" y="557276"/>
                  </a:lnTo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400550" y="3260598"/>
            <a:ext cx="1212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JVM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11662" y="2189162"/>
            <a:ext cx="1449705" cy="942975"/>
            <a:chOff x="4411662" y="2189162"/>
            <a:chExt cx="1449705" cy="942975"/>
          </a:xfrm>
        </p:grpSpPr>
        <p:sp>
          <p:nvSpPr>
            <p:cNvPr id="42" name="object 42"/>
            <p:cNvSpPr/>
            <p:nvPr/>
          </p:nvSpPr>
          <p:spPr>
            <a:xfrm>
              <a:off x="4416425" y="2516314"/>
              <a:ext cx="1117600" cy="611505"/>
            </a:xfrm>
            <a:custGeom>
              <a:avLst/>
              <a:gdLst/>
              <a:ahLst/>
              <a:cxnLst/>
              <a:rect l="l" t="t" r="r" b="b"/>
              <a:pathLst>
                <a:path w="1117600" h="611505">
                  <a:moveTo>
                    <a:pt x="1117473" y="0"/>
                  </a:moveTo>
                  <a:lnTo>
                    <a:pt x="0" y="0"/>
                  </a:lnTo>
                  <a:lnTo>
                    <a:pt x="0" y="611060"/>
                  </a:lnTo>
                  <a:lnTo>
                    <a:pt x="1117473" y="611060"/>
                  </a:lnTo>
                  <a:lnTo>
                    <a:pt x="111747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33897" y="2193925"/>
              <a:ext cx="322580" cy="933450"/>
            </a:xfrm>
            <a:custGeom>
              <a:avLst/>
              <a:gdLst/>
              <a:ahLst/>
              <a:cxnLst/>
              <a:rect l="l" t="t" r="r" b="b"/>
              <a:pathLst>
                <a:path w="322579" h="933450">
                  <a:moveTo>
                    <a:pt x="322452" y="0"/>
                  </a:moveTo>
                  <a:lnTo>
                    <a:pt x="0" y="322325"/>
                  </a:lnTo>
                  <a:lnTo>
                    <a:pt x="0" y="933450"/>
                  </a:lnTo>
                  <a:lnTo>
                    <a:pt x="322452" y="611124"/>
                  </a:lnTo>
                  <a:lnTo>
                    <a:pt x="322452" y="0"/>
                  </a:lnTo>
                  <a:close/>
                </a:path>
              </a:pathLst>
            </a:custGeom>
            <a:solidFill>
              <a:srgbClr val="75A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16425" y="2193925"/>
              <a:ext cx="1440180" cy="322580"/>
            </a:xfrm>
            <a:custGeom>
              <a:avLst/>
              <a:gdLst/>
              <a:ahLst/>
              <a:cxnLst/>
              <a:rect l="l" t="t" r="r" b="b"/>
              <a:pathLst>
                <a:path w="1440179" h="322580">
                  <a:moveTo>
                    <a:pt x="1439926" y="0"/>
                  </a:moveTo>
                  <a:lnTo>
                    <a:pt x="322325" y="0"/>
                  </a:lnTo>
                  <a:lnTo>
                    <a:pt x="0" y="322325"/>
                  </a:lnTo>
                  <a:lnTo>
                    <a:pt x="1117473" y="322325"/>
                  </a:lnTo>
                  <a:lnTo>
                    <a:pt x="1439926" y="0"/>
                  </a:lnTo>
                  <a:close/>
                </a:path>
              </a:pathLst>
            </a:custGeom>
            <a:solidFill>
              <a:srgbClr val="A7D9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16425" y="2193925"/>
              <a:ext cx="1440180" cy="933450"/>
            </a:xfrm>
            <a:custGeom>
              <a:avLst/>
              <a:gdLst/>
              <a:ahLst/>
              <a:cxnLst/>
              <a:rect l="l" t="t" r="r" b="b"/>
              <a:pathLst>
                <a:path w="1440179" h="933450">
                  <a:moveTo>
                    <a:pt x="0" y="322325"/>
                  </a:moveTo>
                  <a:lnTo>
                    <a:pt x="322325" y="0"/>
                  </a:lnTo>
                  <a:lnTo>
                    <a:pt x="1439926" y="0"/>
                  </a:lnTo>
                  <a:lnTo>
                    <a:pt x="1439926" y="611124"/>
                  </a:lnTo>
                  <a:lnTo>
                    <a:pt x="1117473" y="933450"/>
                  </a:lnTo>
                  <a:lnTo>
                    <a:pt x="0" y="933450"/>
                  </a:lnTo>
                  <a:lnTo>
                    <a:pt x="0" y="322325"/>
                  </a:lnTo>
                  <a:close/>
                </a:path>
                <a:path w="1440179" h="933450">
                  <a:moveTo>
                    <a:pt x="0" y="322325"/>
                  </a:moveTo>
                  <a:lnTo>
                    <a:pt x="1117473" y="322325"/>
                  </a:lnTo>
                  <a:lnTo>
                    <a:pt x="1439926" y="0"/>
                  </a:lnTo>
                </a:path>
                <a:path w="1440179" h="933450">
                  <a:moveTo>
                    <a:pt x="1117473" y="322325"/>
                  </a:moveTo>
                  <a:lnTo>
                    <a:pt x="1117473" y="933450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16425" y="2546730"/>
            <a:ext cx="1113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 marR="32766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Java 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4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ppli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5" dirty="0">
                <a:latin typeface="Arial"/>
                <a:cs typeface="Arial"/>
              </a:rPr>
              <a:t>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54173" y="1432560"/>
            <a:ext cx="5608955" cy="1000125"/>
            <a:chOff x="2654173" y="1432560"/>
            <a:chExt cx="5608955" cy="1000125"/>
          </a:xfrm>
        </p:grpSpPr>
        <p:sp>
          <p:nvSpPr>
            <p:cNvPr id="48" name="object 48"/>
            <p:cNvSpPr/>
            <p:nvPr/>
          </p:nvSpPr>
          <p:spPr>
            <a:xfrm>
              <a:off x="2654173" y="1690877"/>
              <a:ext cx="3716020" cy="741680"/>
            </a:xfrm>
            <a:custGeom>
              <a:avLst/>
              <a:gdLst/>
              <a:ahLst/>
              <a:cxnLst/>
              <a:rect l="l" t="t" r="r" b="b"/>
              <a:pathLst>
                <a:path w="3716020" h="741680">
                  <a:moveTo>
                    <a:pt x="3715639" y="26543"/>
                  </a:moveTo>
                  <a:lnTo>
                    <a:pt x="3708527" y="14097"/>
                  </a:lnTo>
                  <a:lnTo>
                    <a:pt x="3705987" y="0"/>
                  </a:lnTo>
                  <a:lnTo>
                    <a:pt x="77381" y="667956"/>
                  </a:lnTo>
                  <a:lnTo>
                    <a:pt x="112522" y="637794"/>
                  </a:lnTo>
                  <a:lnTo>
                    <a:pt x="118491" y="632587"/>
                  </a:lnTo>
                  <a:lnTo>
                    <a:pt x="119126" y="623570"/>
                  </a:lnTo>
                  <a:lnTo>
                    <a:pt x="114046" y="617601"/>
                  </a:lnTo>
                  <a:lnTo>
                    <a:pt x="108839" y="611632"/>
                  </a:lnTo>
                  <a:lnTo>
                    <a:pt x="99822" y="610870"/>
                  </a:lnTo>
                  <a:lnTo>
                    <a:pt x="93853" y="616077"/>
                  </a:lnTo>
                  <a:lnTo>
                    <a:pt x="0" y="696722"/>
                  </a:lnTo>
                  <a:lnTo>
                    <a:pt x="123825" y="741426"/>
                  </a:lnTo>
                  <a:lnTo>
                    <a:pt x="132080" y="737489"/>
                  </a:lnTo>
                  <a:lnTo>
                    <a:pt x="134747" y="730123"/>
                  </a:lnTo>
                  <a:lnTo>
                    <a:pt x="137414" y="722630"/>
                  </a:lnTo>
                  <a:lnTo>
                    <a:pt x="133604" y="714502"/>
                  </a:lnTo>
                  <a:lnTo>
                    <a:pt x="108839" y="705612"/>
                  </a:lnTo>
                  <a:lnTo>
                    <a:pt x="82359" y="696074"/>
                  </a:lnTo>
                  <a:lnTo>
                    <a:pt x="30480" y="705612"/>
                  </a:lnTo>
                  <a:lnTo>
                    <a:pt x="47726" y="702437"/>
                  </a:lnTo>
                  <a:lnTo>
                    <a:pt x="82359" y="696074"/>
                  </a:lnTo>
                  <a:lnTo>
                    <a:pt x="3628110" y="43472"/>
                  </a:lnTo>
                  <a:lnTo>
                    <a:pt x="2552725" y="656844"/>
                  </a:lnTo>
                  <a:lnTo>
                    <a:pt x="2575941" y="616712"/>
                  </a:lnTo>
                  <a:lnTo>
                    <a:pt x="2579878" y="609854"/>
                  </a:lnTo>
                  <a:lnTo>
                    <a:pt x="2577592" y="601091"/>
                  </a:lnTo>
                  <a:lnTo>
                    <a:pt x="2563876" y="593217"/>
                  </a:lnTo>
                  <a:lnTo>
                    <a:pt x="2555240" y="595503"/>
                  </a:lnTo>
                  <a:lnTo>
                    <a:pt x="2551176" y="602361"/>
                  </a:lnTo>
                  <a:lnTo>
                    <a:pt x="2489327" y="709422"/>
                  </a:lnTo>
                  <a:lnTo>
                    <a:pt x="2613025" y="710692"/>
                  </a:lnTo>
                  <a:lnTo>
                    <a:pt x="2620899" y="710692"/>
                  </a:lnTo>
                  <a:lnTo>
                    <a:pt x="2623934" y="707771"/>
                  </a:lnTo>
                  <a:lnTo>
                    <a:pt x="2627376" y="704469"/>
                  </a:lnTo>
                  <a:lnTo>
                    <a:pt x="2627503" y="688594"/>
                  </a:lnTo>
                  <a:lnTo>
                    <a:pt x="2621153" y="682117"/>
                  </a:lnTo>
                  <a:lnTo>
                    <a:pt x="2613279" y="682117"/>
                  </a:lnTo>
                  <a:lnTo>
                    <a:pt x="2566771" y="681647"/>
                  </a:lnTo>
                  <a:lnTo>
                    <a:pt x="3715639" y="26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5456" y="1458468"/>
              <a:ext cx="1947672" cy="5334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9068" y="1432560"/>
              <a:ext cx="1888236" cy="61874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2700" y="1485900"/>
              <a:ext cx="1852676" cy="43815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362700" y="1485900"/>
            <a:ext cx="1852930" cy="438150"/>
          </a:xfrm>
          <a:prstGeom prst="rect">
            <a:avLst/>
          </a:prstGeom>
          <a:ln w="9525">
            <a:solidFill>
              <a:srgbClr val="005F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b="1" spc="-5" dirty="0">
                <a:latin typeface="Arial"/>
                <a:cs typeface="Arial"/>
              </a:rPr>
              <a:t>Same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code!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4066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JVM</a:t>
            </a:r>
            <a:r>
              <a:rPr spc="2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42182"/>
            <a:ext cx="7091680" cy="41967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385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An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Interpreter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ts val="228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Straightforward translation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from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byte-codes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hardware</a:t>
            </a:r>
            <a:endParaRPr sz="2000">
              <a:latin typeface="Microsoft Sans Serif"/>
              <a:cs typeface="Microsoft Sans Serif"/>
            </a:endParaRPr>
          </a:p>
          <a:p>
            <a:pPr marL="814069">
              <a:lnSpc>
                <a:spcPts val="2280"/>
              </a:lnSpc>
            </a:pPr>
            <a:r>
              <a:rPr sz="2000" dirty="0">
                <a:latin typeface="Microsoft Sans Serif"/>
                <a:cs typeface="Microsoft Sans Serif"/>
              </a:rPr>
              <a:t>instructions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byte-code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time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optimizations,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simple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translation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engine</a:t>
            </a:r>
            <a:endParaRPr sz="2000">
              <a:latin typeface="Microsoft Sans Serif"/>
              <a:cs typeface="Microsoft Sans Serif"/>
            </a:endParaRPr>
          </a:p>
          <a:p>
            <a:pPr marL="297180" indent="-285115">
              <a:lnSpc>
                <a:spcPct val="100000"/>
              </a:lnSpc>
              <a:spcBef>
                <a:spcPts val="860"/>
              </a:spcBef>
              <a:buClr>
                <a:srgbClr val="001F9C"/>
              </a:buClr>
              <a:buSzPct val="110416"/>
              <a:buChar char="•"/>
              <a:tabLst>
                <a:tab pos="297180" algn="l"/>
                <a:tab pos="297815" algn="l"/>
              </a:tabLst>
            </a:pPr>
            <a:r>
              <a:rPr sz="2400" dirty="0">
                <a:latin typeface="Microsoft Sans Serif"/>
                <a:cs typeface="Microsoft Sans Serif"/>
              </a:rPr>
              <a:t>JIT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Compilers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Compiles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byte-codes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hardware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instructions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optimizations</a:t>
            </a:r>
            <a:endParaRPr sz="20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814069" algn="l"/>
                <a:tab pos="814705" algn="l"/>
              </a:tabLst>
            </a:pP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different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flavors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targeting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different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optimizations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  <a:tab pos="20624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Client	compiler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short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running</a:t>
            </a:r>
            <a:r>
              <a:rPr sz="2000" spc="-5" dirty="0">
                <a:latin typeface="Microsoft Sans Serif"/>
                <a:cs typeface="Microsoft Sans Serif"/>
              </a:rPr>
              <a:t> applications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0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Server</a:t>
            </a:r>
            <a:r>
              <a:rPr sz="2000" spc="-5" dirty="0">
                <a:latin typeface="Microsoft Sans Serif"/>
                <a:cs typeface="Microsoft Sans Serif"/>
              </a:rPr>
              <a:t> compiler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long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running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endParaRPr sz="20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45"/>
              </a:spcBef>
              <a:buClr>
                <a:srgbClr val="999FA8"/>
              </a:buClr>
              <a:buSzPct val="90000"/>
              <a:buChar char="—"/>
              <a:tabLst>
                <a:tab pos="1271270" algn="l"/>
                <a:tab pos="1271905" algn="l"/>
              </a:tabLst>
            </a:pPr>
            <a:r>
              <a:rPr sz="2000" dirty="0">
                <a:latin typeface="Microsoft Sans Serif"/>
                <a:cs typeface="Microsoft Sans Serif"/>
              </a:rPr>
              <a:t>Server</a:t>
            </a:r>
            <a:r>
              <a:rPr sz="2000" spc="-5" dirty="0">
                <a:latin typeface="Microsoft Sans Serif"/>
                <a:cs typeface="Microsoft Sans Serif"/>
              </a:rPr>
              <a:t> compiler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generates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 </a:t>
            </a:r>
            <a:r>
              <a:rPr sz="2000" spc="-5" dirty="0">
                <a:latin typeface="Microsoft Sans Serif"/>
                <a:cs typeface="Microsoft Sans Serif"/>
              </a:rPr>
              <a:t>optimized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4066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JVM</a:t>
            </a:r>
            <a:r>
              <a:rPr spc="2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425" y="1625969"/>
            <a:ext cx="7417434" cy="33159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450"/>
              </a:spcBef>
              <a:buClr>
                <a:srgbClr val="001F9C"/>
              </a:buClr>
              <a:buSzPct val="108928"/>
              <a:buChar char="•"/>
              <a:tabLst>
                <a:tab pos="2978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Runtime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environment</a:t>
            </a:r>
            <a:endParaRPr sz="28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305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Implements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threading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model</a:t>
            </a:r>
            <a:endParaRPr sz="24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Font typeface="Wingdings"/>
              <a:buChar char=""/>
              <a:tabLst>
                <a:tab pos="1271270" algn="l"/>
                <a:tab pos="12719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Creates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manages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Java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threads</a:t>
            </a:r>
            <a:endParaRPr sz="2400">
              <a:latin typeface="Microsoft Sans Serif"/>
              <a:cs typeface="Microsoft Sans Serif"/>
            </a:endParaRPr>
          </a:p>
          <a:p>
            <a:pPr marL="1271270" lvl="2" indent="-343535">
              <a:lnSpc>
                <a:spcPct val="100000"/>
              </a:lnSpc>
              <a:spcBef>
                <a:spcPts val="285"/>
              </a:spcBef>
              <a:buClr>
                <a:srgbClr val="999FA8"/>
              </a:buClr>
              <a:buSzPct val="89583"/>
              <a:buFont typeface="Wingdings"/>
              <a:buChar char=""/>
              <a:tabLst>
                <a:tab pos="1271270" algn="l"/>
                <a:tab pos="12719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Each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thread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maps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thread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Implements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synchronization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primitives,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i.e.,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locks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Implements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dynamic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loading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&amp;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unloading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Implements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features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such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Reflection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85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Implements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support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tools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602093"/>
            <a:ext cx="5725795" cy="17062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450"/>
              </a:spcBef>
              <a:buClr>
                <a:srgbClr val="001F9C"/>
              </a:buClr>
              <a:buSzPct val="108928"/>
              <a:buChar char="•"/>
              <a:tabLst>
                <a:tab pos="29781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Memory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management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module</a:t>
            </a:r>
            <a:endParaRPr sz="28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305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Manages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program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Handles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allocation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requests</a:t>
            </a:r>
            <a:endParaRPr sz="2400">
              <a:latin typeface="Microsoft Sans Serif"/>
              <a:cs typeface="Microsoft Sans Serif"/>
            </a:endParaRPr>
          </a:p>
          <a:p>
            <a:pPr marL="814069" lvl="1" indent="-343535">
              <a:lnSpc>
                <a:spcPct val="100000"/>
              </a:lnSpc>
              <a:spcBef>
                <a:spcPts val="290"/>
              </a:spcBef>
              <a:buClr>
                <a:srgbClr val="999FA8"/>
              </a:buClr>
              <a:buSzPct val="89583"/>
              <a:buChar char="—"/>
              <a:tabLst>
                <a:tab pos="814069" algn="l"/>
                <a:tab pos="8147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Recycles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unused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memory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301" y="284480"/>
            <a:ext cx="4066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JVM</a:t>
            </a:r>
            <a:r>
              <a:rPr spc="20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/>
          <p:nvPr/>
        </p:nvSpPr>
        <p:spPr>
          <a:xfrm>
            <a:off x="2387600" y="3657600"/>
            <a:ext cx="1198880" cy="657225"/>
          </a:xfrm>
          <a:custGeom>
            <a:avLst/>
            <a:gdLst/>
            <a:ahLst/>
            <a:cxnLst/>
            <a:rect l="l" t="t" r="r" b="b"/>
            <a:pathLst>
              <a:path w="1198879" h="657225">
                <a:moveTo>
                  <a:pt x="0" y="109600"/>
                </a:moveTo>
                <a:lnTo>
                  <a:pt x="8606" y="66919"/>
                </a:lnTo>
                <a:lnTo>
                  <a:pt x="32083" y="32083"/>
                </a:lnTo>
                <a:lnTo>
                  <a:pt x="66919" y="8606"/>
                </a:lnTo>
                <a:lnTo>
                  <a:pt x="109600" y="0"/>
                </a:lnTo>
                <a:lnTo>
                  <a:pt x="1089025" y="0"/>
                </a:lnTo>
                <a:lnTo>
                  <a:pt x="1131653" y="8606"/>
                </a:lnTo>
                <a:lnTo>
                  <a:pt x="1166495" y="32083"/>
                </a:lnTo>
                <a:lnTo>
                  <a:pt x="1190001" y="66919"/>
                </a:lnTo>
                <a:lnTo>
                  <a:pt x="1198626" y="109600"/>
                </a:lnTo>
                <a:lnTo>
                  <a:pt x="1198626" y="547624"/>
                </a:lnTo>
                <a:lnTo>
                  <a:pt x="1190001" y="590305"/>
                </a:lnTo>
                <a:lnTo>
                  <a:pt x="1166495" y="625141"/>
                </a:lnTo>
                <a:lnTo>
                  <a:pt x="1131653" y="648618"/>
                </a:lnTo>
                <a:lnTo>
                  <a:pt x="1089025" y="657225"/>
                </a:lnTo>
                <a:lnTo>
                  <a:pt x="109600" y="657225"/>
                </a:lnTo>
                <a:lnTo>
                  <a:pt x="66919" y="648618"/>
                </a:lnTo>
                <a:lnTo>
                  <a:pt x="32083" y="625141"/>
                </a:lnTo>
                <a:lnTo>
                  <a:pt x="8606" y="590305"/>
                </a:lnTo>
                <a:lnTo>
                  <a:pt x="0" y="547624"/>
                </a:lnTo>
                <a:lnTo>
                  <a:pt x="0" y="109600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34742" y="3717416"/>
            <a:ext cx="711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Free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7350" y="4279900"/>
            <a:ext cx="1200150" cy="659130"/>
          </a:xfrm>
          <a:custGeom>
            <a:avLst/>
            <a:gdLst/>
            <a:ahLst/>
            <a:cxnLst/>
            <a:rect l="l" t="t" r="r" b="b"/>
            <a:pathLst>
              <a:path w="1200150" h="659129">
                <a:moveTo>
                  <a:pt x="0" y="109855"/>
                </a:moveTo>
                <a:lnTo>
                  <a:pt x="8628" y="67079"/>
                </a:lnTo>
                <a:lnTo>
                  <a:pt x="32162" y="32162"/>
                </a:lnTo>
                <a:lnTo>
                  <a:pt x="67079" y="8628"/>
                </a:lnTo>
                <a:lnTo>
                  <a:pt x="109854" y="0"/>
                </a:lnTo>
                <a:lnTo>
                  <a:pt x="1090295" y="0"/>
                </a:lnTo>
                <a:lnTo>
                  <a:pt x="1133070" y="8628"/>
                </a:lnTo>
                <a:lnTo>
                  <a:pt x="1167987" y="32162"/>
                </a:lnTo>
                <a:lnTo>
                  <a:pt x="1191521" y="67079"/>
                </a:lnTo>
                <a:lnTo>
                  <a:pt x="1200150" y="109855"/>
                </a:lnTo>
                <a:lnTo>
                  <a:pt x="1200150" y="549020"/>
                </a:lnTo>
                <a:lnTo>
                  <a:pt x="1191521" y="591722"/>
                </a:lnTo>
                <a:lnTo>
                  <a:pt x="1167987" y="626602"/>
                </a:lnTo>
                <a:lnTo>
                  <a:pt x="1133070" y="650122"/>
                </a:lnTo>
                <a:lnTo>
                  <a:pt x="1090295" y="658749"/>
                </a:lnTo>
                <a:lnTo>
                  <a:pt x="109854" y="658749"/>
                </a:lnTo>
                <a:lnTo>
                  <a:pt x="67079" y="650122"/>
                </a:lnTo>
                <a:lnTo>
                  <a:pt x="32162" y="626602"/>
                </a:lnTo>
                <a:lnTo>
                  <a:pt x="8628" y="591722"/>
                </a:lnTo>
                <a:lnTo>
                  <a:pt x="0" y="549020"/>
                </a:lnTo>
                <a:lnTo>
                  <a:pt x="0" y="109855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1114" y="4339844"/>
            <a:ext cx="914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067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  Use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81960" y="3968813"/>
            <a:ext cx="1852295" cy="1465580"/>
            <a:chOff x="2981960" y="3968813"/>
            <a:chExt cx="1852295" cy="1465580"/>
          </a:xfrm>
        </p:grpSpPr>
        <p:sp>
          <p:nvSpPr>
            <p:cNvPr id="9" name="object 9"/>
            <p:cNvSpPr/>
            <p:nvPr/>
          </p:nvSpPr>
          <p:spPr>
            <a:xfrm>
              <a:off x="3598926" y="3973576"/>
              <a:ext cx="1177290" cy="12065"/>
            </a:xfrm>
            <a:custGeom>
              <a:avLst/>
              <a:gdLst/>
              <a:ahLst/>
              <a:cxnLst/>
              <a:rect l="l" t="t" r="r" b="b"/>
              <a:pathLst>
                <a:path w="1177289" h="12064">
                  <a:moveTo>
                    <a:pt x="0" y="11684"/>
                  </a:moveTo>
                  <a:lnTo>
                    <a:pt x="1176909" y="0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3724" y="3973194"/>
              <a:ext cx="1200785" cy="1461135"/>
            </a:xfrm>
            <a:custGeom>
              <a:avLst/>
              <a:gdLst/>
              <a:ahLst/>
              <a:cxnLst/>
              <a:rect l="l" t="t" r="r" b="b"/>
              <a:pathLst>
                <a:path w="1200785" h="1461135">
                  <a:moveTo>
                    <a:pt x="1170051" y="1405255"/>
                  </a:moveTo>
                  <a:lnTo>
                    <a:pt x="33997" y="1416100"/>
                  </a:lnTo>
                  <a:lnTo>
                    <a:pt x="23990" y="1422488"/>
                  </a:lnTo>
                  <a:lnTo>
                    <a:pt x="32270" y="1417193"/>
                  </a:lnTo>
                  <a:lnTo>
                    <a:pt x="33997" y="1416100"/>
                  </a:lnTo>
                  <a:lnTo>
                    <a:pt x="65913" y="1395730"/>
                  </a:lnTo>
                  <a:lnTo>
                    <a:pt x="68834" y="1393825"/>
                  </a:lnTo>
                  <a:lnTo>
                    <a:pt x="69723" y="1389888"/>
                  </a:lnTo>
                  <a:lnTo>
                    <a:pt x="65913" y="1384046"/>
                  </a:lnTo>
                  <a:lnTo>
                    <a:pt x="61976" y="1383157"/>
                  </a:lnTo>
                  <a:lnTo>
                    <a:pt x="59055" y="1385062"/>
                  </a:lnTo>
                  <a:lnTo>
                    <a:pt x="0" y="1422781"/>
                  </a:lnTo>
                  <a:lnTo>
                    <a:pt x="59817" y="1459230"/>
                  </a:lnTo>
                  <a:lnTo>
                    <a:pt x="62738" y="1461135"/>
                  </a:lnTo>
                  <a:lnTo>
                    <a:pt x="66675" y="1460119"/>
                  </a:lnTo>
                  <a:lnTo>
                    <a:pt x="68453" y="1457198"/>
                  </a:lnTo>
                  <a:lnTo>
                    <a:pt x="70358" y="1454150"/>
                  </a:lnTo>
                  <a:lnTo>
                    <a:pt x="69342" y="1450340"/>
                  </a:lnTo>
                  <a:lnTo>
                    <a:pt x="66421" y="1448435"/>
                  </a:lnTo>
                  <a:lnTo>
                    <a:pt x="34658" y="1429004"/>
                  </a:lnTo>
                  <a:lnTo>
                    <a:pt x="34315" y="1428800"/>
                  </a:lnTo>
                  <a:lnTo>
                    <a:pt x="1170051" y="1417955"/>
                  </a:lnTo>
                  <a:lnTo>
                    <a:pt x="1170051" y="1405255"/>
                  </a:lnTo>
                  <a:close/>
                </a:path>
                <a:path w="1200785" h="1461135">
                  <a:moveTo>
                    <a:pt x="1200531" y="192278"/>
                  </a:moveTo>
                  <a:lnTo>
                    <a:pt x="1199388" y="188341"/>
                  </a:lnTo>
                  <a:lnTo>
                    <a:pt x="1196340" y="186690"/>
                  </a:lnTo>
                  <a:lnTo>
                    <a:pt x="1193165" y="185039"/>
                  </a:lnTo>
                  <a:lnTo>
                    <a:pt x="1189355" y="186309"/>
                  </a:lnTo>
                  <a:lnTo>
                    <a:pt x="1187704" y="189357"/>
                  </a:lnTo>
                  <a:lnTo>
                    <a:pt x="1157389" y="246621"/>
                  </a:lnTo>
                  <a:lnTo>
                    <a:pt x="1147191" y="0"/>
                  </a:lnTo>
                  <a:lnTo>
                    <a:pt x="1134491" y="635"/>
                  </a:lnTo>
                  <a:lnTo>
                    <a:pt x="1144689" y="247167"/>
                  </a:lnTo>
                  <a:lnTo>
                    <a:pt x="1109764" y="192532"/>
                  </a:lnTo>
                  <a:lnTo>
                    <a:pt x="1107948" y="189611"/>
                  </a:lnTo>
                  <a:lnTo>
                    <a:pt x="1104011" y="188849"/>
                  </a:lnTo>
                  <a:lnTo>
                    <a:pt x="1101090" y="190754"/>
                  </a:lnTo>
                  <a:lnTo>
                    <a:pt x="1098169" y="192532"/>
                  </a:lnTo>
                  <a:lnTo>
                    <a:pt x="1097280" y="196469"/>
                  </a:lnTo>
                  <a:lnTo>
                    <a:pt x="1099185" y="199517"/>
                  </a:lnTo>
                  <a:lnTo>
                    <a:pt x="1152652" y="282956"/>
                  </a:lnTo>
                  <a:lnTo>
                    <a:pt x="1159141" y="270637"/>
                  </a:lnTo>
                  <a:lnTo>
                    <a:pt x="1198880" y="195326"/>
                  </a:lnTo>
                  <a:lnTo>
                    <a:pt x="1200531" y="192278"/>
                  </a:lnTo>
                  <a:close/>
                </a:path>
              </a:pathLst>
            </a:custGeom>
            <a:solidFill>
              <a:srgbClr val="696F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86376" y="4903724"/>
              <a:ext cx="11430" cy="470534"/>
            </a:xfrm>
            <a:custGeom>
              <a:avLst/>
              <a:gdLst/>
              <a:ahLst/>
              <a:cxnLst/>
              <a:rect l="l" t="t" r="r" b="b"/>
              <a:pathLst>
                <a:path w="11429" h="470535">
                  <a:moveTo>
                    <a:pt x="11049" y="4700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696F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1960" y="4303649"/>
              <a:ext cx="103505" cy="762000"/>
            </a:xfrm>
            <a:custGeom>
              <a:avLst/>
              <a:gdLst/>
              <a:ahLst/>
              <a:cxnLst/>
              <a:rect l="l" t="t" r="r" b="b"/>
              <a:pathLst>
                <a:path w="103505" h="762000">
                  <a:moveTo>
                    <a:pt x="51752" y="25345"/>
                  </a:moveTo>
                  <a:lnTo>
                    <a:pt x="45465" y="36122"/>
                  </a:lnTo>
                  <a:lnTo>
                    <a:pt x="45465" y="762000"/>
                  </a:lnTo>
                  <a:lnTo>
                    <a:pt x="58165" y="762000"/>
                  </a:lnTo>
                  <a:lnTo>
                    <a:pt x="58038" y="36122"/>
                  </a:lnTo>
                  <a:lnTo>
                    <a:pt x="51752" y="25345"/>
                  </a:lnTo>
                  <a:close/>
                </a:path>
                <a:path w="103505" h="762000">
                  <a:moveTo>
                    <a:pt x="51815" y="0"/>
                  </a:moveTo>
                  <a:lnTo>
                    <a:pt x="0" y="88645"/>
                  </a:lnTo>
                  <a:lnTo>
                    <a:pt x="1015" y="92582"/>
                  </a:lnTo>
                  <a:lnTo>
                    <a:pt x="7112" y="96138"/>
                  </a:lnTo>
                  <a:lnTo>
                    <a:pt x="11048" y="95123"/>
                  </a:lnTo>
                  <a:lnTo>
                    <a:pt x="45338" y="36340"/>
                  </a:lnTo>
                  <a:lnTo>
                    <a:pt x="45465" y="12573"/>
                  </a:lnTo>
                  <a:lnTo>
                    <a:pt x="59147" y="12573"/>
                  </a:lnTo>
                  <a:lnTo>
                    <a:pt x="51815" y="0"/>
                  </a:lnTo>
                  <a:close/>
                </a:path>
                <a:path w="103505" h="762000">
                  <a:moveTo>
                    <a:pt x="59147" y="12573"/>
                  </a:moveTo>
                  <a:lnTo>
                    <a:pt x="58165" y="12573"/>
                  </a:lnTo>
                  <a:lnTo>
                    <a:pt x="58165" y="36340"/>
                  </a:lnTo>
                  <a:lnTo>
                    <a:pt x="92456" y="95123"/>
                  </a:lnTo>
                  <a:lnTo>
                    <a:pt x="96392" y="96138"/>
                  </a:lnTo>
                  <a:lnTo>
                    <a:pt x="102488" y="92582"/>
                  </a:lnTo>
                  <a:lnTo>
                    <a:pt x="103504" y="88645"/>
                  </a:lnTo>
                  <a:lnTo>
                    <a:pt x="59147" y="12573"/>
                  </a:lnTo>
                  <a:close/>
                </a:path>
                <a:path w="103505" h="762000">
                  <a:moveTo>
                    <a:pt x="58165" y="15875"/>
                  </a:moveTo>
                  <a:lnTo>
                    <a:pt x="57276" y="15875"/>
                  </a:lnTo>
                  <a:lnTo>
                    <a:pt x="51752" y="25345"/>
                  </a:lnTo>
                  <a:lnTo>
                    <a:pt x="58165" y="36340"/>
                  </a:lnTo>
                  <a:lnTo>
                    <a:pt x="58165" y="15875"/>
                  </a:lnTo>
                  <a:close/>
                </a:path>
                <a:path w="103505" h="762000">
                  <a:moveTo>
                    <a:pt x="58165" y="12573"/>
                  </a:moveTo>
                  <a:lnTo>
                    <a:pt x="45465" y="12573"/>
                  </a:lnTo>
                  <a:lnTo>
                    <a:pt x="45465" y="36122"/>
                  </a:lnTo>
                  <a:lnTo>
                    <a:pt x="51752" y="25345"/>
                  </a:lnTo>
                  <a:lnTo>
                    <a:pt x="46227" y="15875"/>
                  </a:lnTo>
                  <a:lnTo>
                    <a:pt x="58165" y="15875"/>
                  </a:lnTo>
                  <a:lnTo>
                    <a:pt x="58165" y="12573"/>
                  </a:lnTo>
                  <a:close/>
                </a:path>
                <a:path w="103505" h="762000">
                  <a:moveTo>
                    <a:pt x="57276" y="15875"/>
                  </a:moveTo>
                  <a:lnTo>
                    <a:pt x="46227" y="15875"/>
                  </a:lnTo>
                  <a:lnTo>
                    <a:pt x="51752" y="25345"/>
                  </a:lnTo>
                  <a:lnTo>
                    <a:pt x="57276" y="15875"/>
                  </a:lnTo>
                  <a:close/>
                </a:path>
              </a:pathLst>
            </a:custGeom>
            <a:solidFill>
              <a:srgbClr val="696F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06697" y="3756786"/>
            <a:ext cx="687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Allocation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3701" y="5067300"/>
            <a:ext cx="1200150" cy="659130"/>
          </a:xfrm>
          <a:custGeom>
            <a:avLst/>
            <a:gdLst/>
            <a:ahLst/>
            <a:cxnLst/>
            <a:rect l="l" t="t" r="r" b="b"/>
            <a:pathLst>
              <a:path w="1200150" h="659129">
                <a:moveTo>
                  <a:pt x="0" y="109855"/>
                </a:moveTo>
                <a:lnTo>
                  <a:pt x="8626" y="67079"/>
                </a:lnTo>
                <a:lnTo>
                  <a:pt x="32146" y="32162"/>
                </a:lnTo>
                <a:lnTo>
                  <a:pt x="67026" y="8628"/>
                </a:lnTo>
                <a:lnTo>
                  <a:pt x="109728" y="0"/>
                </a:lnTo>
                <a:lnTo>
                  <a:pt x="1090295" y="0"/>
                </a:lnTo>
                <a:lnTo>
                  <a:pt x="1133016" y="8628"/>
                </a:lnTo>
                <a:lnTo>
                  <a:pt x="1167939" y="32162"/>
                </a:lnTo>
                <a:lnTo>
                  <a:pt x="1191504" y="67079"/>
                </a:lnTo>
                <a:lnTo>
                  <a:pt x="1200150" y="109855"/>
                </a:lnTo>
                <a:lnTo>
                  <a:pt x="1200150" y="549008"/>
                </a:lnTo>
                <a:lnTo>
                  <a:pt x="1191504" y="591748"/>
                </a:lnTo>
                <a:lnTo>
                  <a:pt x="1167939" y="626651"/>
                </a:lnTo>
                <a:lnTo>
                  <a:pt x="1133016" y="650183"/>
                </a:lnTo>
                <a:lnTo>
                  <a:pt x="1090295" y="658812"/>
                </a:lnTo>
                <a:lnTo>
                  <a:pt x="109728" y="658812"/>
                </a:lnTo>
                <a:lnTo>
                  <a:pt x="67026" y="650183"/>
                </a:lnTo>
                <a:lnTo>
                  <a:pt x="32146" y="626651"/>
                </a:lnTo>
                <a:lnTo>
                  <a:pt x="8626" y="591748"/>
                </a:lnTo>
                <a:lnTo>
                  <a:pt x="0" y="549008"/>
                </a:lnTo>
                <a:lnTo>
                  <a:pt x="0" y="109855"/>
                </a:lnTo>
                <a:close/>
              </a:path>
            </a:pathLst>
          </a:custGeom>
          <a:ln w="9525">
            <a:solidFill>
              <a:srgbClr val="696F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80842" y="5127497"/>
            <a:ext cx="711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Unused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em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©2011</a:t>
            </a:r>
            <a:r>
              <a:rPr spc="15" dirty="0"/>
              <a:t> </a:t>
            </a:r>
            <a:r>
              <a:rPr spc="-5" dirty="0"/>
              <a:t>Azul </a:t>
            </a:r>
            <a:r>
              <a:rPr dirty="0"/>
              <a:t>Systems,</a:t>
            </a:r>
            <a:r>
              <a:rPr spc="-45" dirty="0"/>
              <a:t> </a:t>
            </a:r>
            <a:r>
              <a:rPr dirty="0"/>
              <a:t>Inc.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65626" y="5462117"/>
            <a:ext cx="112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icrosoft Sans Serif"/>
                <a:cs typeface="Microsoft Sans Serif"/>
              </a:rPr>
              <a:t>P</a:t>
            </a:r>
            <a:r>
              <a:rPr sz="1200" spc="-5" dirty="0">
                <a:latin typeface="Microsoft Sans Serif"/>
                <a:cs typeface="Microsoft Sans Serif"/>
              </a:rPr>
              <a:t>ro</a:t>
            </a:r>
            <a:r>
              <a:rPr sz="1200" spc="-15" dirty="0">
                <a:latin typeface="Microsoft Sans Serif"/>
                <a:cs typeface="Microsoft Sans Serif"/>
              </a:rPr>
              <a:t>g</a:t>
            </a:r>
            <a:r>
              <a:rPr sz="1200" spc="-5" dirty="0">
                <a:latin typeface="Microsoft Sans Serif"/>
                <a:cs typeface="Microsoft Sans Serif"/>
              </a:rPr>
              <a:t>ram</a:t>
            </a:r>
            <a:r>
              <a:rPr sz="1200" spc="-6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cti</a:t>
            </a:r>
            <a:r>
              <a:rPr sz="1200" spc="-20" dirty="0">
                <a:latin typeface="Microsoft Sans Serif"/>
                <a:cs typeface="Microsoft Sans Serif"/>
              </a:rPr>
              <a:t>v</a:t>
            </a:r>
            <a:r>
              <a:rPr sz="1200" spc="-5" dirty="0">
                <a:latin typeface="Microsoft Sans Serif"/>
                <a:cs typeface="Microsoft Sans Serif"/>
              </a:rPr>
              <a:t>ity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7670" y="4544314"/>
            <a:ext cx="1328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Garbage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Collection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B32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2292</Words>
  <Application>Microsoft Office PowerPoint</Application>
  <PresentationFormat>On-screen Show (4:3)</PresentationFormat>
  <Paragraphs>476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Microsoft Sans Serif</vt:lpstr>
      <vt:lpstr>Wingdings</vt:lpstr>
      <vt:lpstr>Office Theme</vt:lpstr>
      <vt:lpstr>JVM: Memory  Management Details</vt:lpstr>
      <vt:lpstr>Agenda</vt:lpstr>
      <vt:lpstr>What is a Java Virtual Machine?</vt:lpstr>
      <vt:lpstr>What is a Java Virtual Machine?</vt:lpstr>
      <vt:lpstr>What is a Java Virtual Machine (JVM)?</vt:lpstr>
      <vt:lpstr>Portability Compile once, run everywhere</vt:lpstr>
      <vt:lpstr>The JVM Components</vt:lpstr>
      <vt:lpstr>The JVM Components</vt:lpstr>
      <vt:lpstr>The JVM Components</vt:lpstr>
      <vt:lpstr>JVM Concepts/Terminology</vt:lpstr>
      <vt:lpstr>JVM Concepts/Terminology</vt:lpstr>
      <vt:lpstr>JVM Concepts/Terminology</vt:lpstr>
      <vt:lpstr>Garbage Collection Taxonomy</vt:lpstr>
      <vt:lpstr>Garbage Collection Taxonomy</vt:lpstr>
      <vt:lpstr>Garbage Collection Basics</vt:lpstr>
      <vt:lpstr>Garbage Collection</vt:lpstr>
      <vt:lpstr>Garbage Collection Basics</vt:lpstr>
      <vt:lpstr>Garbage Collection Basics</vt:lpstr>
      <vt:lpstr>Garbage Collection</vt:lpstr>
      <vt:lpstr>Concurrent Garbage Collection</vt:lpstr>
      <vt:lpstr>Concurrent Garbage Collection</vt:lpstr>
      <vt:lpstr>Concurrent Garbage Collection</vt:lpstr>
      <vt:lpstr>Concurrent Garbage Collection</vt:lpstr>
      <vt:lpstr>Concurrent Garbage Collection</vt:lpstr>
      <vt:lpstr>Concurrent Garbage Collection</vt:lpstr>
      <vt:lpstr>Concurrent Garbage Collection</vt:lpstr>
      <vt:lpstr>Concurrent Garbage Collection</vt:lpstr>
      <vt:lpstr>Biggest Java Scalability Limitation</vt:lpstr>
      <vt:lpstr>Tools: Memory Usage</vt:lpstr>
      <vt:lpstr>Tools: Memory Usage Increasing</vt:lpstr>
      <vt:lpstr>Tools: jmap</vt:lpstr>
      <vt:lpstr>Tools: jmap Command to Collect</vt:lpstr>
      <vt:lpstr>Tools: JProfiler Memory Snapshot</vt:lpstr>
      <vt:lpstr>Tools: JProfiler Objects (2 warehouses)</vt:lpstr>
      <vt:lpstr>Tools: JProfiler Biggest Retained Sets</vt:lpstr>
      <vt:lpstr>Tools: JProfiler Objects (12 warehouses)</vt:lpstr>
      <vt:lpstr>Tools: JProfiler Biggest Retained Sets</vt:lpstr>
      <vt:lpstr>Tools: JProfiler Difference Between 2/12</vt:lpstr>
      <vt:lpstr>Tools: madmap</vt:lpstr>
      <vt:lpstr>GC and Tool Support</vt:lpstr>
      <vt:lpstr>2c for the Road What to (not) Think About</vt:lpstr>
      <vt:lpstr>Summary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Systems Presentation</dc:title>
  <dc:subject>Azul Systems, Inc.</dc:subject>
  <dc:creator>Scott Sellers</dc:creator>
  <cp:lastModifiedBy>pariweshg@gmail.com</cp:lastModifiedBy>
  <cp:revision>3</cp:revision>
  <dcterms:created xsi:type="dcterms:W3CDTF">2021-04-20T06:36:25Z</dcterms:created>
  <dcterms:modified xsi:type="dcterms:W3CDTF">2021-06-23T02:32:33Z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2021-04-20T00:00:00Z</vt:filetime>
  </property>
</Properties>
</file>