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59" r:id="rId6"/>
    <p:sldId id="263" r:id="rId7"/>
    <p:sldId id="260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letusosa" id="{C3F51B79-1571-44F9-8DF3-0EDBBF9FEB63}">
          <p14:sldIdLst>
            <p14:sldId id="256"/>
            <p14:sldId id="257"/>
            <p14:sldId id="258"/>
            <p14:sldId id="262"/>
            <p14:sldId id="259"/>
            <p14:sldId id="263"/>
            <p14:sldId id="260"/>
            <p14:sldId id="264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4F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84FA8-6991-450F-A0BA-FF09BEC0681A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528748-6319-4C7B-AFEC-625845A2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70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  <a:p>
            <a:endParaRPr lang="en-US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28748-6319-4C7B-AFEC-625845A24D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42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28748-6319-4C7B-AFEC-625845A24D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86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amakuva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i-FI"/>
              <a:t>Lisää kuva napsauttamalla kuvaketta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tsikko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s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arak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uvan sara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i-FI"/>
              <a:t>Lisää kuva napsauttamalla kuvaketta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i-FI"/>
              <a:t>Lisää kuva napsauttamalla kuvaketta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i-FI"/>
              <a:t>Lisää kuva napsauttamalla kuvaketta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Lisää kuva napsauttamalla kuvaketta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714BFBC-E584-4B4B-BDD0-D1AA147269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sz="6600" dirty="0"/>
              <a:t>lämpötilaseuranta</a:t>
            </a:r>
            <a:endParaRPr lang="en-US" dirty="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A481FEDD-1347-4EFF-A7D0-02C9D2CBDE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i-FI" sz="1800" dirty="0"/>
              <a:t>Joakim </a:t>
            </a:r>
            <a:r>
              <a:rPr lang="fi-FI" sz="1800" dirty="0" err="1"/>
              <a:t>Selander</a:t>
            </a:r>
            <a:r>
              <a:rPr lang="fi-FI" sz="1800"/>
              <a:t>, matti </a:t>
            </a:r>
            <a:r>
              <a:rPr lang="fi-FI" sz="1800" err="1"/>
              <a:t>heikkinen</a:t>
            </a:r>
            <a:r>
              <a:rPr lang="fi-FI" sz="1800"/>
              <a:t>, Jukka </a:t>
            </a:r>
            <a:r>
              <a:rPr lang="fi-FI" sz="1800" err="1"/>
              <a:t>suni</a:t>
            </a:r>
            <a:endParaRPr lang="fi-FI" sz="1800"/>
          </a:p>
          <a:p>
            <a:r>
              <a:rPr lang="fi-FI" sz="1800"/>
              <a:t>HAMK / INTIM17A6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3530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B6D2ACB-8366-4C21-AADD-54D5CFF17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90331"/>
            <a:ext cx="9905998" cy="675860"/>
          </a:xfrm>
        </p:spPr>
        <p:txBody>
          <a:bodyPr>
            <a:normAutofit/>
          </a:bodyPr>
          <a:lstStyle/>
          <a:p>
            <a:r>
              <a:rPr lang="fi-FI"/>
              <a:t>Osa-alueet</a:t>
            </a:r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4AF6454-6651-4241-96CC-19D2916B7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166192"/>
            <a:ext cx="10493996" cy="532737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i-FI"/>
              <a:t>Kaksi lämpötilan keräyspistettä -&gt; kaksi asiakasta, joilla omat käyttäjätunnukset</a:t>
            </a:r>
          </a:p>
          <a:p>
            <a:pPr lvl="1"/>
            <a:r>
              <a:rPr lang="fi-FI" sz="2400"/>
              <a:t>Tässä toteutuksessa käytetään satunnaislukugeneraattoreita simuloimaan antureita. Fyysinen laite toteutetaan jos sille jää aikaa tai sellainen vaaditaan.</a:t>
            </a:r>
          </a:p>
          <a:p>
            <a:pPr lvl="1"/>
            <a:r>
              <a:rPr lang="fi-FI" sz="2400"/>
              <a:t>Tiedot lähetetään JAVA palvelinsovellukselle</a:t>
            </a:r>
          </a:p>
          <a:p>
            <a:r>
              <a:rPr lang="fi-FI"/>
              <a:t>JAVA palvelinsovellus käsittelee tiedot, lähettää ne tietokantaan ja kirjoittaa tilatietoja konsoliin. Konsolin sisältö voidaan myös tulostaa tiedostoon.</a:t>
            </a:r>
          </a:p>
          <a:p>
            <a:r>
              <a:rPr lang="fi-FI"/>
              <a:t>JAVA asiakassovelluksilla voidaan kirjautua palveluun ja suorittaa siellä komentoja: listata käyttäjät, tehdä hakuja tietokannasta tai tulostaa loki</a:t>
            </a:r>
          </a:p>
          <a:p>
            <a:r>
              <a:rPr lang="fi-FI"/>
              <a:t>Projekti suoritetaan neljässä kahden viikon sprintissä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05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A0E55D9-1ABD-4BC1-A562-BF87AA31B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11050588" cy="1478570"/>
          </a:xfrm>
        </p:spPr>
        <p:txBody>
          <a:bodyPr/>
          <a:lstStyle/>
          <a:p>
            <a:r>
              <a:rPr lang="fi-FI" dirty="0"/>
              <a:t>Sprint 1	</a:t>
            </a:r>
            <a:r>
              <a:rPr lang="fi-FI" sz="2000" dirty="0"/>
              <a:t>(17.-31.1.2018 – TOTEUTUNUT AIKATAULUSSA)</a:t>
            </a:r>
            <a:endParaRPr lang="en-US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B9F68DCA-7D4D-43F5-9039-F482C2817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 dirty="0"/>
              <a:t>JAVA konsolisovellus, jossa sisäänkirjautuminen ja perustoiminnot</a:t>
            </a:r>
          </a:p>
          <a:p>
            <a:pPr lvl="1"/>
            <a:r>
              <a:rPr lang="fi-FI" dirty="0"/>
              <a:t>help, </a:t>
            </a:r>
            <a:r>
              <a:rPr lang="en-US" dirty="0" err="1"/>
              <a:t>fileout</a:t>
            </a:r>
            <a:r>
              <a:rPr lang="fi-FI" dirty="0"/>
              <a:t> </a:t>
            </a:r>
            <a:r>
              <a:rPr lang="en-US" dirty="0"/>
              <a:t>console/users, exit</a:t>
            </a:r>
          </a:p>
          <a:p>
            <a:r>
              <a:rPr lang="fi-FI" dirty="0"/>
              <a:t>Kirjautumisvirheiden tallennus lokitiedostoon (.txt)</a:t>
            </a:r>
          </a:p>
          <a:p>
            <a:r>
              <a:rPr lang="fi-FI" dirty="0"/>
              <a:t>Konsolin tulostus tiedostoon (.txt)</a:t>
            </a:r>
          </a:p>
          <a:p>
            <a:pPr lvl="1"/>
            <a:r>
              <a:rPr lang="fi-FI" dirty="0">
                <a:sym typeface="Wingdings" panose="05000000000000000000" pitchFamily="2" charset="2"/>
              </a:rPr>
              <a:t></a:t>
            </a:r>
            <a:r>
              <a:rPr lang="fi-FI" dirty="0"/>
              <a:t> Toteutettu komentohistorian tulostuksella tiedostoon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364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orakulmio 11">
            <a:extLst>
              <a:ext uri="{FF2B5EF4-FFF2-40B4-BE49-F238E27FC236}">
                <a16:creationId xmlns:a16="http://schemas.microsoft.com/office/drawing/2014/main" id="{AA20D984-E85B-470B-9766-2EF8695A3891}"/>
              </a:ext>
            </a:extLst>
          </p:cNvPr>
          <p:cNvSpPr/>
          <p:nvPr/>
        </p:nvSpPr>
        <p:spPr>
          <a:xfrm>
            <a:off x="731519" y="285135"/>
            <a:ext cx="10700825" cy="5999759"/>
          </a:xfrm>
          <a:prstGeom prst="rect">
            <a:avLst/>
          </a:prstGeom>
          <a:solidFill>
            <a:srgbClr val="3C4FDE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Kuva 5">
            <a:extLst>
              <a:ext uri="{FF2B5EF4-FFF2-40B4-BE49-F238E27FC236}">
                <a16:creationId xmlns:a16="http://schemas.microsoft.com/office/drawing/2014/main" id="{20199BCD-6603-4E8D-8F95-9E0200535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55" y="664028"/>
            <a:ext cx="10717612" cy="5435482"/>
          </a:xfrm>
          <a:prstGeom prst="rect">
            <a:avLst/>
          </a:prstGeom>
        </p:spPr>
      </p:pic>
      <p:sp>
        <p:nvSpPr>
          <p:cNvPr id="10" name="Otsikko 1">
            <a:extLst>
              <a:ext uri="{FF2B5EF4-FFF2-40B4-BE49-F238E27FC236}">
                <a16:creationId xmlns:a16="http://schemas.microsoft.com/office/drawing/2014/main" id="{32E69732-A8F6-44AE-981B-C743876E8D6C}"/>
              </a:ext>
            </a:extLst>
          </p:cNvPr>
          <p:cNvSpPr txBox="1">
            <a:spLocks/>
          </p:cNvSpPr>
          <p:nvPr/>
        </p:nvSpPr>
        <p:spPr>
          <a:xfrm>
            <a:off x="1141412" y="0"/>
            <a:ext cx="1105058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dirty="0"/>
              <a:t>Sprint 1	</a:t>
            </a:r>
            <a:r>
              <a:rPr lang="fi-FI" sz="2000" dirty="0"/>
              <a:t>(17.-31.1.2018 – TOTEUTUNUT AIKATAULUSSA)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649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C460055-3D7A-4544-B450-EBFB70BD6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11050588" cy="1478570"/>
          </a:xfrm>
        </p:spPr>
        <p:txBody>
          <a:bodyPr/>
          <a:lstStyle/>
          <a:p>
            <a:r>
              <a:rPr lang="fi-FI" dirty="0"/>
              <a:t>Sprint 2  </a:t>
            </a:r>
            <a:r>
              <a:rPr lang="fi-FI" sz="2000" dirty="0"/>
              <a:t>(1.-14.2.2018 – Toteutunut aikataulussa)</a:t>
            </a:r>
            <a:endParaRPr lang="en-US" sz="2000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C05988E5-4CAF-460E-876C-E40252F7E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330152" cy="354171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fi-FI" dirty="0"/>
              <a:t>Tietokantayhteys</a:t>
            </a:r>
            <a:endParaRPr lang="en-US" dirty="0"/>
          </a:p>
          <a:p>
            <a:pPr lvl="1"/>
            <a:r>
              <a:rPr lang="fi-FI" dirty="0"/>
              <a:t>Kirjautumistunnusten siirto tietokantaan						</a:t>
            </a:r>
            <a:r>
              <a:rPr lang="fi-FI" dirty="0">
                <a:sym typeface="Wingdings" panose="05000000000000000000" pitchFamily="2" charset="2"/>
              </a:rPr>
              <a:t> Valmis</a:t>
            </a:r>
            <a:endParaRPr lang="fi-FI" dirty="0"/>
          </a:p>
          <a:p>
            <a:pPr lvl="1">
              <a:buFont typeface="Arial"/>
            </a:pPr>
            <a:r>
              <a:rPr lang="fi-FI" dirty="0"/>
              <a:t>Käyttäjätunnukset ja eri oikeudet "anturikäyttäjille" ja asiakkaille			</a:t>
            </a:r>
            <a:r>
              <a:rPr lang="fi-FI" dirty="0">
                <a:sym typeface="Wingdings" panose="05000000000000000000" pitchFamily="2" charset="2"/>
              </a:rPr>
              <a:t> Valmis</a:t>
            </a:r>
            <a:endParaRPr lang="en-US" dirty="0"/>
          </a:p>
          <a:p>
            <a:pPr lvl="1">
              <a:buFont typeface="Arial"/>
            </a:pPr>
            <a:r>
              <a:rPr lang="fi-FI" dirty="0"/>
              <a:t>Oma taulu lämpötiloille, jossa generoitua dataa				</a:t>
            </a:r>
            <a:r>
              <a:rPr lang="fi-FI" dirty="0">
                <a:sym typeface="Wingdings" panose="05000000000000000000" pitchFamily="2" charset="2"/>
              </a:rPr>
              <a:t> Valmis</a:t>
            </a:r>
            <a:endParaRPr lang="en-US" dirty="0"/>
          </a:p>
          <a:p>
            <a:pPr lvl="1">
              <a:buFont typeface="Arial"/>
            </a:pPr>
            <a:r>
              <a:rPr lang="fi-FI" dirty="0"/>
              <a:t>Haku lämpötilojen ja käyttäjien tauluista tulostettuna konsoliin			</a:t>
            </a:r>
            <a:r>
              <a:rPr lang="fi-FI" dirty="0">
                <a:sym typeface="Wingdings" panose="05000000000000000000" pitchFamily="2" charset="2"/>
              </a:rPr>
              <a:t> Valmis</a:t>
            </a:r>
            <a:endParaRPr lang="en-US" dirty="0"/>
          </a:p>
          <a:p>
            <a:r>
              <a:rPr lang="fi-FI" dirty="0"/>
              <a:t>Lämpötilojen kirjauspalvelun ohjaus</a:t>
            </a:r>
          </a:p>
          <a:p>
            <a:pPr lvl="1"/>
            <a:r>
              <a:rPr lang="fi-FI" dirty="0"/>
              <a:t>Oma luokka valmiiksi, käytännössä tulevat käyttöön vasta automatiikan myötä	</a:t>
            </a:r>
            <a:r>
              <a:rPr lang="fi-FI" dirty="0">
                <a:sym typeface="Wingdings" panose="05000000000000000000" pitchFamily="2" charset="2"/>
              </a:rPr>
              <a:t> Valmis</a:t>
            </a:r>
            <a:endParaRPr lang="fi-FI" dirty="0"/>
          </a:p>
          <a:p>
            <a:pPr lvl="1"/>
            <a:r>
              <a:rPr lang="fi-FI" dirty="0"/>
              <a:t>Toimintaa voidaan alkaa kokeilemaan </a:t>
            </a:r>
            <a:r>
              <a:rPr lang="en-US" dirty="0"/>
              <a:t>add temp </a:t>
            </a:r>
            <a:r>
              <a:rPr lang="fi-FI" dirty="0"/>
              <a:t>-käskyllä kun palvelu "päällä”	</a:t>
            </a:r>
            <a:r>
              <a:rPr lang="fi-FI" dirty="0">
                <a:sym typeface="Wingdings" panose="05000000000000000000" pitchFamily="2" charset="2"/>
              </a:rPr>
              <a:t> Valmis</a:t>
            </a:r>
            <a:endParaRPr lang="fi-FI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380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orakulmio 8">
            <a:extLst>
              <a:ext uri="{FF2B5EF4-FFF2-40B4-BE49-F238E27FC236}">
                <a16:creationId xmlns:a16="http://schemas.microsoft.com/office/drawing/2014/main" id="{C3EF0EAF-6520-4112-91CD-BFE35017D9F0}"/>
              </a:ext>
            </a:extLst>
          </p:cNvPr>
          <p:cNvSpPr/>
          <p:nvPr/>
        </p:nvSpPr>
        <p:spPr>
          <a:xfrm>
            <a:off x="731520" y="285135"/>
            <a:ext cx="10546080" cy="5999759"/>
          </a:xfrm>
          <a:prstGeom prst="rect">
            <a:avLst/>
          </a:prstGeom>
          <a:solidFill>
            <a:srgbClr val="3C4FDE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uva 3">
            <a:extLst>
              <a:ext uri="{FF2B5EF4-FFF2-40B4-BE49-F238E27FC236}">
                <a16:creationId xmlns:a16="http://schemas.microsoft.com/office/drawing/2014/main" id="{0385A5A4-A158-4739-9E59-62EA18E1A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285135"/>
            <a:ext cx="10424160" cy="5999759"/>
          </a:xfrm>
          <a:prstGeom prst="rect">
            <a:avLst/>
          </a:prstGeom>
        </p:spPr>
      </p:pic>
      <p:sp>
        <p:nvSpPr>
          <p:cNvPr id="8" name="Otsikko 1">
            <a:extLst>
              <a:ext uri="{FF2B5EF4-FFF2-40B4-BE49-F238E27FC236}">
                <a16:creationId xmlns:a16="http://schemas.microsoft.com/office/drawing/2014/main" id="{609116A2-CB2D-44F3-B861-BC2C3522B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11050588" cy="1478570"/>
          </a:xfrm>
        </p:spPr>
        <p:txBody>
          <a:bodyPr/>
          <a:lstStyle/>
          <a:p>
            <a:r>
              <a:rPr lang="fi-FI" dirty="0"/>
              <a:t>Sprint 2  </a:t>
            </a:r>
            <a:r>
              <a:rPr lang="fi-FI" sz="2000" dirty="0"/>
              <a:t>(1.-14.2.2018 – Toteutunut aikataulussa)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6377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81D4C4A-2B07-4017-AEA4-7DD08E6C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11050588" cy="1478570"/>
          </a:xfrm>
        </p:spPr>
        <p:txBody>
          <a:bodyPr/>
          <a:lstStyle/>
          <a:p>
            <a:r>
              <a:rPr lang="fi-FI" dirty="0"/>
              <a:t>Sprint 3  </a:t>
            </a:r>
            <a:r>
              <a:rPr lang="fi-FI" sz="2000" dirty="0"/>
              <a:t>(15.-28.2.2018)</a:t>
            </a:r>
            <a:endParaRPr lang="en-US" sz="2000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070D001-0803-462F-BFBC-212397810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 dirty="0"/>
              <a:t>Erillinen palvelin ja kaksi asiakasohjelmaa</a:t>
            </a:r>
          </a:p>
          <a:p>
            <a:pPr lvl="1"/>
            <a:r>
              <a:rPr lang="fi-FI" dirty="0"/>
              <a:t>JAVA konsolisovelluksen muuttaminen palvelinsovellukseksi		</a:t>
            </a:r>
            <a:r>
              <a:rPr lang="fi-FI" dirty="0">
                <a:sym typeface="Wingdings" panose="05000000000000000000" pitchFamily="2" charset="2"/>
              </a:rPr>
              <a:t> Valmis</a:t>
            </a:r>
            <a:endParaRPr lang="fi-FI" dirty="0"/>
          </a:p>
          <a:p>
            <a:pPr lvl="1"/>
            <a:r>
              <a:rPr lang="fi-FI" dirty="0"/>
              <a:t>Asiakassovellus palvelinsovelluksen etähallintaan			</a:t>
            </a:r>
            <a:r>
              <a:rPr lang="fi-FI" dirty="0">
                <a:sym typeface="Wingdings" panose="05000000000000000000" pitchFamily="2" charset="2"/>
              </a:rPr>
              <a:t> Valmis</a:t>
            </a:r>
            <a:endParaRPr lang="fi-FI" dirty="0"/>
          </a:p>
          <a:p>
            <a:pPr lvl="1"/>
            <a:r>
              <a:rPr lang="fi-FI" dirty="0"/>
              <a:t>Asiakassovellus anturilaitteille tiedon </a:t>
            </a:r>
            <a:r>
              <a:rPr lang="fi-FI"/>
              <a:t>lähettämiseksi palvelimelle	</a:t>
            </a:r>
            <a:endParaRPr lang="fi-FI" dirty="0"/>
          </a:p>
          <a:p>
            <a:pPr lvl="1"/>
            <a:r>
              <a:rPr lang="fi-FI" dirty="0"/>
              <a:t>Käyttäjätunnuksen</a:t>
            </a:r>
            <a:r>
              <a:rPr lang="en-US" dirty="0"/>
              <a:t> </a:t>
            </a:r>
            <a:r>
              <a:rPr lang="fi-FI" dirty="0"/>
              <a:t>oikeudet</a:t>
            </a:r>
            <a:r>
              <a:rPr lang="en-US" dirty="0"/>
              <a:t> </a:t>
            </a:r>
            <a:r>
              <a:rPr lang="fi-FI" dirty="0"/>
              <a:t>määrittävät</a:t>
            </a:r>
            <a:r>
              <a:rPr lang="en-US" dirty="0"/>
              <a:t> </a:t>
            </a:r>
            <a:r>
              <a:rPr lang="fi-FI" dirty="0"/>
              <a:t>palvelimen käyttäytymisen, eli onko oikeus lukea vai kirjoittaa arvoja						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855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orakulmio 5">
            <a:extLst>
              <a:ext uri="{FF2B5EF4-FFF2-40B4-BE49-F238E27FC236}">
                <a16:creationId xmlns:a16="http://schemas.microsoft.com/office/drawing/2014/main" id="{89A7C95D-818A-4FF6-886E-8C41CC91E8DD}"/>
              </a:ext>
            </a:extLst>
          </p:cNvPr>
          <p:cNvSpPr/>
          <p:nvPr/>
        </p:nvSpPr>
        <p:spPr>
          <a:xfrm>
            <a:off x="731520" y="285135"/>
            <a:ext cx="10728960" cy="6203473"/>
          </a:xfrm>
          <a:prstGeom prst="rect">
            <a:avLst/>
          </a:prstGeom>
          <a:solidFill>
            <a:srgbClr val="3C4FDE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Kuva 7">
            <a:extLst>
              <a:ext uri="{FF2B5EF4-FFF2-40B4-BE49-F238E27FC236}">
                <a16:creationId xmlns:a16="http://schemas.microsoft.com/office/drawing/2014/main" id="{AA2EDD13-3516-4814-A1D2-63DE69D61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745" y="285135"/>
            <a:ext cx="10262735" cy="6203473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081D4C4A-2B07-4017-AEA4-7DD08E6C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11050588" cy="1478570"/>
          </a:xfrm>
        </p:spPr>
        <p:txBody>
          <a:bodyPr/>
          <a:lstStyle/>
          <a:p>
            <a:r>
              <a:rPr lang="fi-FI" dirty="0"/>
              <a:t>Sprint 3  </a:t>
            </a:r>
            <a:r>
              <a:rPr lang="fi-FI" sz="2000" dirty="0"/>
              <a:t>(15.-28.2.2018)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23063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6A3860B-8E30-429E-9B72-0EBE2B6FD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11050588" cy="1478570"/>
          </a:xfrm>
        </p:spPr>
        <p:txBody>
          <a:bodyPr/>
          <a:lstStyle/>
          <a:p>
            <a:r>
              <a:rPr lang="fi-FI" dirty="0"/>
              <a:t>Sprint 4  </a:t>
            </a:r>
            <a:r>
              <a:rPr lang="fi-FI" sz="2000" dirty="0"/>
              <a:t>(1.3.-10.3.2018)</a:t>
            </a:r>
            <a:endParaRPr lang="en-US" sz="2000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39BB5A76-0B87-41DE-A760-FE43EB296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/>
              <a:t>Datan kirjoitus tietokantaan 1min välein/asiakassovellus</a:t>
            </a:r>
          </a:p>
          <a:p>
            <a:r>
              <a:rPr lang="fi-FI"/>
              <a:t>Tietokannassa 1000 riviä dataa</a:t>
            </a:r>
          </a:p>
          <a:p>
            <a:r>
              <a:rPr lang="fi-FI"/>
              <a:t>Tarkempi haku tietokannasta</a:t>
            </a:r>
            <a:endParaRPr lang="en-US"/>
          </a:p>
          <a:p>
            <a:pPr lvl="1">
              <a:buFont typeface="Arial"/>
            </a:pPr>
            <a:r>
              <a:rPr lang="fi-FI"/>
              <a:t>Haku päiväyksellä</a:t>
            </a:r>
            <a:endParaRPr lang="en-US"/>
          </a:p>
          <a:p>
            <a:pPr lvl="1">
              <a:buFont typeface="Arial"/>
            </a:pPr>
            <a:r>
              <a:rPr lang="fi-FI"/>
              <a:t>Haku järjestettynä lämpötilojen mukaan</a:t>
            </a:r>
            <a:endParaRPr lang="en-US"/>
          </a:p>
          <a:p>
            <a:endParaRPr lang="fi-FI"/>
          </a:p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591214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iri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184</Words>
  <Application>Microsoft Office PowerPoint</Application>
  <PresentationFormat>Laajakuva</PresentationFormat>
  <Paragraphs>42</Paragraphs>
  <Slides>9</Slides>
  <Notes>2</Notes>
  <HiddenSlides>0</HiddenSlides>
  <MMClips>0</MMClips>
  <ScaleCrop>false</ScaleCrop>
  <HeadingPairs>
    <vt:vector size="6" baseType="variant">
      <vt:variant>
        <vt:lpstr>Käytetyt fontit</vt:lpstr>
      </vt:variant>
      <vt:variant>
        <vt:i4>5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9</vt:i4>
      </vt:variant>
    </vt:vector>
  </HeadingPairs>
  <TitlesOfParts>
    <vt:vector size="15" baseType="lpstr">
      <vt:lpstr>Arial</vt:lpstr>
      <vt:lpstr>Calibri</vt:lpstr>
      <vt:lpstr>Trebuchet MS</vt:lpstr>
      <vt:lpstr>Tw Cen MT</vt:lpstr>
      <vt:lpstr>Wingdings</vt:lpstr>
      <vt:lpstr>Piiri</vt:lpstr>
      <vt:lpstr>lämpötilaseuranta</vt:lpstr>
      <vt:lpstr>Osa-alueet</vt:lpstr>
      <vt:lpstr>Sprint 1 (17.-31.1.2018 – TOTEUTUNUT AIKATAULUSSA)</vt:lpstr>
      <vt:lpstr>PowerPoint-esitys</vt:lpstr>
      <vt:lpstr>Sprint 2  (1.-14.2.2018 – Toteutunut aikataulussa)</vt:lpstr>
      <vt:lpstr>Sprint 2  (1.-14.2.2018 – Toteutunut aikataulussa)</vt:lpstr>
      <vt:lpstr>Sprint 3  (15.-28.2.2018)</vt:lpstr>
      <vt:lpstr>Sprint 3  (15.-28.2.2018)</vt:lpstr>
      <vt:lpstr>Sprint 4  (1.3.-10.3.2018)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lämpötilaseuranta</dc:title>
  <cp:lastModifiedBy>Jukka Suni</cp:lastModifiedBy>
  <cp:revision>28</cp:revision>
  <dcterms:modified xsi:type="dcterms:W3CDTF">2018-02-21T22:14:46Z</dcterms:modified>
</cp:coreProperties>
</file>