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69" r:id="rId7"/>
    <p:sldId id="270" r:id="rId8"/>
    <p:sldId id="271" r:id="rId9"/>
    <p:sldId id="273" r:id="rId10"/>
    <p:sldId id="260" r:id="rId11"/>
    <p:sldId id="266" r:id="rId12"/>
    <p:sldId id="274" r:id="rId13"/>
    <p:sldId id="275" r:id="rId14"/>
    <p:sldId id="276" r:id="rId15"/>
    <p:sldId id="27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63A9-3704-19A0-7E0C-94395C5B7620}" v="1843" dt="2024-10-07T08:28:54.648"/>
    <p1510:client id="{CAF758E9-D866-173E-2331-B9677C184D34}" v="80" dt="2024-10-07T15:54:4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9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E5EB6-D04A-057E-76CC-10145FC921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17993-304C-356B-4CE0-EF3D4911CC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0E166-5A1B-482B-8AF2-D8C815FDF24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1726-6236-252D-3125-CBE2DA5E4B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22961-1CA4-DC23-FD04-7752853CD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641F-8D2E-4B6D-A516-55AB9539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D7DB-A7D3-4580-9EEB-017447174A9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B6B39-1FB3-456D-8568-1EF31093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28760" cy="685800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41" y="-70784"/>
            <a:ext cx="4163783" cy="4290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8" y="1803015"/>
            <a:ext cx="5393532" cy="3670685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DAB823-8DF9-82FE-1C75-C0BED798A8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2468" y="904461"/>
            <a:ext cx="4609760" cy="890909"/>
          </a:xfrm>
        </p:spPr>
        <p:txBody>
          <a:bodyPr lIns="0" rIns="0" anchor="ctr">
            <a:normAutofit/>
          </a:bodyPr>
          <a:lstStyle>
            <a:lvl1pPr marL="0" indent="0" algn="l">
              <a:buNone/>
              <a:defRPr sz="24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9EB697-B782-B0BE-B5BE-74CE1BA5A0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2468" y="5658078"/>
            <a:ext cx="5393532" cy="389251"/>
          </a:xfrm>
        </p:spPr>
        <p:txBody>
          <a:bodyPr lIns="0" anchor="t">
            <a:normAutofit/>
          </a:bodyPr>
          <a:lstStyle>
            <a:lvl1pPr marL="0" indent="0">
              <a:buNone/>
              <a:defRPr sz="16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C78C-D6DB-602E-592B-738F7C0D4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5835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31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921" b="-5281"/>
          <a:stretch/>
        </p:blipFill>
        <p:spPr>
          <a:xfrm rot="16200000" flipV="1">
            <a:off x="7359287" y="2025287"/>
            <a:ext cx="4620983" cy="50444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646"/>
            <a:ext cx="6151794" cy="686564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 b="-775"/>
          <a:stretch/>
        </p:blipFill>
        <p:spPr>
          <a:xfrm rot="5400000" flipV="1">
            <a:off x="620844" y="-620842"/>
            <a:ext cx="6547419" cy="778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79486" y="3162300"/>
            <a:ext cx="5492974" cy="3620240"/>
          </a:xfrm>
        </p:spPr>
        <p:txBody>
          <a:bodyPr lIns="0" anchor="t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C78C-D6DB-602E-592B-738F7C0D4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4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08F0DE-05CF-52D2-524A-39AFB4CD01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9486" y="754602"/>
            <a:ext cx="3724353" cy="2148619"/>
          </a:xfrm>
        </p:spPr>
        <p:txBody>
          <a:bodyPr lIns="0" anchor="b">
            <a:normAutofit/>
          </a:bodyPr>
          <a:lstStyle>
            <a:lvl1pPr marL="0" indent="0" algn="l">
              <a:buNone/>
              <a:defRPr lang="en-US" sz="1600" b="0" kern="1200" cap="all" spc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AB5F830-68FC-D02D-E399-9A7E2D001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0504" b="19513"/>
          <a:stretch/>
        </p:blipFill>
        <p:spPr>
          <a:xfrm rot="16200000">
            <a:off x="10787010" y="371951"/>
            <a:ext cx="1232643" cy="15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98280" y="-7646"/>
            <a:ext cx="3093720" cy="686564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38" y="-70783"/>
            <a:ext cx="4163783" cy="4290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281" y="3040380"/>
            <a:ext cx="5430207" cy="3817620"/>
          </a:xfrm>
        </p:spPr>
        <p:txBody>
          <a:bodyPr lIns="0" anchor="t">
            <a:noAutofit/>
          </a:bodyPr>
          <a:lstStyle>
            <a:lvl1pPr algn="l">
              <a:defRPr sz="7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08F0DE-05CF-52D2-524A-39AFB4CD01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281" y="1225118"/>
            <a:ext cx="4634178" cy="1678103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20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14434B-2F33-1D60-AE02-DDEC3B9CF8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5835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250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5157DB4-9CB7-294E-6FC5-03F67A02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249888" y="0"/>
            <a:ext cx="4942112" cy="685800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52F5AC-18A6-7462-5EB6-6F6F3A40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flipV="1">
            <a:off x="0" y="0"/>
            <a:ext cx="6547419" cy="686564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573256-59FC-E67E-E487-C37703D8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808538"/>
            <a:ext cx="121920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4154558"/>
            <a:ext cx="5324951" cy="2220902"/>
          </a:xfrm>
        </p:spPr>
        <p:txBody>
          <a:bodyPr lIns="0" anchor="b">
            <a:noAutofit/>
          </a:bodyPr>
          <a:lstStyle>
            <a:lvl1pPr algn="l"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7EB4FD7F-9DB9-04F2-0FF6-C32C0396FA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770438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1067FA4B-E31C-2922-DCB4-ACA617981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61960" y="5288279"/>
            <a:ext cx="4130040" cy="1131567"/>
          </a:xfrm>
        </p:spPr>
        <p:txBody>
          <a:bodyPr lIns="0" anchor="ctr">
            <a:normAutofit/>
          </a:bodyPr>
          <a:lstStyle>
            <a:lvl1pPr marL="0" indent="0" algn="ctr">
              <a:buNone/>
              <a:defRPr sz="18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67C73C-A4C3-9198-7F38-8DB5D6BD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764603" y="4925265"/>
            <a:ext cx="870600" cy="18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72122-641A-CA2F-E7AC-6FC3819C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4C80-6993-C1B1-26E6-463B91EB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0"/>
          <a:stretch/>
        </p:blipFill>
        <p:spPr>
          <a:xfrm flipV="1">
            <a:off x="1" y="-7646"/>
            <a:ext cx="12192000" cy="686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5279231" cy="539762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3FB349-AC61-548D-5D7E-37990D16B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469" y="310243"/>
            <a:ext cx="5279231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0227EBE-BEA6-9FE3-015A-377B5C290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9502" y="310242"/>
            <a:ext cx="5279231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8933BF-A0AD-9306-66A0-8F4D31255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69" y="5883730"/>
            <a:ext cx="5279236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79C2CAE-EB6C-AA3C-093C-AA24705AD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9499" y="5331961"/>
            <a:ext cx="5279236" cy="539762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BB16295-2CE6-A516-8527-E895BD912F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502" y="5883730"/>
            <a:ext cx="5279236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2228A6-C5DE-A755-5A92-B53F6AA1B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2209" r="430" b="845"/>
          <a:stretch/>
        </p:blipFill>
        <p:spPr>
          <a:xfrm rot="5400000">
            <a:off x="11092549" y="5460313"/>
            <a:ext cx="1227349" cy="9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5D6890-2EFE-4162-E925-FDAB446DD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1EA913-1C41-0E26-60E1-0458172D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AA5C59-8D1E-6B6F-4640-8F9A700A8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41" y="-70784"/>
            <a:ext cx="4163783" cy="42900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997E53A-1A39-DF71-6DD3-4C26BF7174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3429679" cy="551768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DC4D0A5C-7796-AAF8-E639-4A1710EE93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057" y="310244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C8CBAF88-D501-00F1-9113-12839FB906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2615" y="310243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BED23468-975F-4D90-B86C-207AC5855E9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58261" y="310244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7F1145E-C173-BDD8-4F72-155D6250D8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469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BF823A-1C3D-0F85-D743-C61DEF06F1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1159" y="5331961"/>
            <a:ext cx="3429682" cy="551768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648C783-D079-6E13-C1FF-38EBD5103A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2615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B28A2EA-3D2F-771C-649D-38FA331322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58261" y="5331961"/>
            <a:ext cx="3429682" cy="551768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ACC8F0D-A2D7-0D8A-186B-C4C8AA5DE3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59717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4579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72122-641A-CA2F-E7AC-6FC3819C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4C80-6993-C1B1-26E6-463B91EB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0"/>
          <a:stretch/>
        </p:blipFill>
        <p:spPr>
          <a:xfrm flipV="1">
            <a:off x="1" y="-7646"/>
            <a:ext cx="12192000" cy="686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9613374" cy="361269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3FB349-AC61-548D-5D7E-37990D16B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470" y="310243"/>
            <a:ext cx="10786264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8933BF-A0AD-9306-66A0-8F4D31255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68" y="5883730"/>
            <a:ext cx="9613383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1C231F-6109-C5C5-47F4-03434EDB9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6856" r="430" b="-4515"/>
          <a:stretch/>
        </p:blipFill>
        <p:spPr>
          <a:xfrm rot="5400000">
            <a:off x="10557245" y="4925010"/>
            <a:ext cx="1227349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A8595-5E1A-945B-48C0-A787C7AB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6D0E-99FB-9E9C-1CDE-F0C4727E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1B16-3DFB-505A-9B6D-A3F8632A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2DAAB-1D55-4415-AB44-B6515C192A8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3EA5-DB4A-74DA-ED8F-F7874CF0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339-2527-B263-0B79-347AAB28C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B302-7AB2-46D1-9DDF-1AE20667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0" r:id="rId4"/>
    <p:sldLayoutId id="2147483661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late of brownies and a knife">
            <a:extLst>
              <a:ext uri="{FF2B5EF4-FFF2-40B4-BE49-F238E27FC236}">
                <a16:creationId xmlns:a16="http://schemas.microsoft.com/office/drawing/2014/main" id="{46FC4531-7024-AD71-149B-18A17D67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184" y="531212"/>
            <a:ext cx="4848225" cy="4848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4F5A7-4BCE-88CA-2347-16B9E792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8" y="1803015"/>
            <a:ext cx="5393532" cy="3670685"/>
          </a:xfrm>
        </p:spPr>
        <p:txBody>
          <a:bodyPr/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 err="1"/>
              <a:t>MealMate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A915-24CD-4D2E-2993-5789ADC9F2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468" y="5658078"/>
            <a:ext cx="5393532" cy="389251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Smile Wide, Eat Right!</a:t>
            </a:r>
            <a:endParaRPr lang="en-US" dirty="0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5CC4AE62-CFEB-2FE5-E607-B4B22BF0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10273" y="531603"/>
            <a:ext cx="1232643" cy="2629639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43A3FD4A-7159-F7A4-5C1F-3B488ADE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6925"/>
          <a:stretch/>
        </p:blipFill>
        <p:spPr>
          <a:xfrm rot="5400000">
            <a:off x="10794021" y="4159968"/>
            <a:ext cx="1092624" cy="1703333"/>
          </a:xfrm>
          <a:prstGeom prst="rect">
            <a:avLst/>
          </a:prstGeom>
        </p:spPr>
      </p:pic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0D634FE8-83CF-ACB2-CDA5-68A4DF613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62" y="119363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14AE8D09-7727-55A7-1334-60D72C6AA177}"/>
              </a:ext>
            </a:extLst>
          </p:cNvPr>
          <p:cNvSpPr>
            <a:spLocks noGrp="1"/>
          </p:cNvSpPr>
          <p:nvPr/>
        </p:nvSpPr>
        <p:spPr>
          <a:xfrm>
            <a:off x="206500" y="262483"/>
            <a:ext cx="9128150" cy="975194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cap="all" spc="100" dirty="0">
                <a:solidFill>
                  <a:srgbClr val="FFFFFF"/>
                </a:solidFill>
                <a:ea typeface="+mj-lt"/>
                <a:cs typeface="+mj-lt"/>
              </a:rPr>
              <a:t>Agile Methodology</a:t>
            </a:r>
            <a:endParaRPr lang="en-US" dirty="0"/>
          </a:p>
        </p:txBody>
      </p:sp>
      <p:pic>
        <p:nvPicPr>
          <p:cNvPr id="2" name="Picture 1" descr="A Comprehensive Guide to Understanding Agile Methodology">
            <a:extLst>
              <a:ext uri="{FF2B5EF4-FFF2-40B4-BE49-F238E27FC236}">
                <a16:creationId xmlns:a16="http://schemas.microsoft.com/office/drawing/2014/main" id="{1F7930C8-E540-1386-AFB9-0A0B5D3D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96" t="6127" r="8696" b="7154"/>
          <a:stretch/>
        </p:blipFill>
        <p:spPr>
          <a:xfrm>
            <a:off x="1395048" y="1701365"/>
            <a:ext cx="8710288" cy="4576425"/>
          </a:xfrm>
          <a:prstGeom prst="rect">
            <a:avLst/>
          </a:prstGeom>
        </p:spPr>
      </p:pic>
      <p:pic>
        <p:nvPicPr>
          <p:cNvPr id="5" name="Picture 4" descr="A logo of a restaurant&#10;&#10;Description automatically generated">
            <a:extLst>
              <a:ext uri="{FF2B5EF4-FFF2-40B4-BE49-F238E27FC236}">
                <a16:creationId xmlns:a16="http://schemas.microsoft.com/office/drawing/2014/main" id="{7F48002B-13D3-5E2F-E407-D43B5F31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BE586E5-F07E-C115-198F-1C36B4034B1D}"/>
              </a:ext>
            </a:extLst>
          </p:cNvPr>
          <p:cNvSpPr txBox="1">
            <a:spLocks/>
          </p:cNvSpPr>
          <p:nvPr/>
        </p:nvSpPr>
        <p:spPr>
          <a:xfrm>
            <a:off x="478454" y="358266"/>
            <a:ext cx="7149249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6600">
                <a:solidFill>
                  <a:srgbClr val="FFFFFF"/>
                </a:solidFill>
              </a:rPr>
              <a:t>Project Backlogs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1" name="Title 22">
            <a:extLst>
              <a:ext uri="{FF2B5EF4-FFF2-40B4-BE49-F238E27FC236}">
                <a16:creationId xmlns:a16="http://schemas.microsoft.com/office/drawing/2014/main" id="{A7D5809F-917D-110F-DABC-CA7C86FEC06D}"/>
              </a:ext>
            </a:extLst>
          </p:cNvPr>
          <p:cNvSpPr>
            <a:spLocks noGrp="1"/>
          </p:cNvSpPr>
          <p:nvPr/>
        </p:nvSpPr>
        <p:spPr>
          <a:xfrm>
            <a:off x="1804280" y="2088312"/>
            <a:ext cx="9613374" cy="362725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Arial"/>
              <a:buChar char="•"/>
            </a:pPr>
            <a:endParaRPr lang="en-US" sz="2400" dirty="0">
              <a:latin typeface="WordVisi_MSFontService"/>
            </a:endParaRPr>
          </a:p>
          <a:p>
            <a:endParaRPr lang="en-US">
              <a:latin typeface="WordVisi_MSFontServic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5F96C-651C-FF8F-098F-FE5C2F3BF7C3}"/>
              </a:ext>
            </a:extLst>
          </p:cNvPr>
          <p:cNvSpPr txBox="1"/>
          <p:nvPr/>
        </p:nvSpPr>
        <p:spPr>
          <a:xfrm>
            <a:off x="1981200" y="1899139"/>
            <a:ext cx="82295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spc="100" dirty="0">
                <a:solidFill>
                  <a:srgbClr val="FFFFFF"/>
                </a:solidFill>
                <a:latin typeface="+mj-lt"/>
              </a:rPr>
              <a:t>We will integrate a customer service chatbot for user support.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spc="100" dirty="0">
                <a:solidFill>
                  <a:srgbClr val="FFFFFF"/>
                </a:solidFill>
                <a:latin typeface="+mj-lt"/>
              </a:rPr>
              <a:t>We will implement registration via Google and Facebook.</a:t>
            </a:r>
          </a:p>
          <a:p>
            <a:pPr marL="342900" indent="-342900">
              <a:buFont typeface="Arial"/>
              <a:buChar char="•"/>
            </a:pPr>
            <a:r>
              <a:rPr lang="en-US" sz="2400" spc="100" dirty="0">
                <a:solidFill>
                  <a:srgbClr val="FFFFFF"/>
                </a:solidFill>
                <a:latin typeface="+mj-lt"/>
              </a:rPr>
              <a:t>We will provide a BMI calculator feature for users.</a:t>
            </a:r>
          </a:p>
          <a:p>
            <a:pPr marL="342900" indent="-342900">
              <a:buFont typeface="Arial"/>
              <a:buChar char="•"/>
            </a:pPr>
            <a:r>
              <a:rPr lang="en-US" sz="2400" spc="100" dirty="0">
                <a:solidFill>
                  <a:srgbClr val="FFFFFF"/>
                </a:solidFill>
                <a:latin typeface="+mj-lt"/>
              </a:rPr>
              <a:t>We will offer discount coupons for special offers.</a:t>
            </a:r>
          </a:p>
        </p:txBody>
      </p:sp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E83131AD-0626-25ED-3FD5-D67A7757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9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35F2-FFF8-97EA-5180-EEE2AF35C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Demo of </a:t>
            </a:r>
            <a:r>
              <a:rPr lang="en-US" dirty="0" err="1"/>
              <a:t>MealMate</a:t>
            </a:r>
          </a:p>
        </p:txBody>
      </p:sp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9B644BA1-71CD-6FD6-4CEA-9CF6BE45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16B9-7CE0-E821-2349-D00B35D7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9" y="4154558"/>
            <a:ext cx="5324951" cy="222090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9" name="Picture Placeholder 48" descr="A group of tacos with sauce and limes">
            <a:extLst>
              <a:ext uri="{FF2B5EF4-FFF2-40B4-BE49-F238E27FC236}">
                <a16:creationId xmlns:a16="http://schemas.microsoft.com/office/drawing/2014/main" id="{01D776C5-7456-524D-BDA8-D3613EC750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>
          <a:xfrm>
            <a:off x="0" y="0"/>
            <a:ext cx="12192000" cy="4770438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782C846-E8D4-3E14-ED79-585646B962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1960" y="5288279"/>
            <a:ext cx="4130040" cy="1131567"/>
          </a:xfrm>
        </p:spPr>
        <p:txBody>
          <a:bodyPr/>
          <a:lstStyle/>
          <a:p>
            <a:r>
              <a:rPr lang="en-US" sz="1600" dirty="0"/>
              <a:t>Smile Wide, Eat Right!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0E87-35E7-1657-43F1-CEDA6483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361" y="2222176"/>
            <a:ext cx="5128732" cy="520877"/>
          </a:xfrm>
        </p:spPr>
        <p:txBody>
          <a:bodyPr/>
          <a:lstStyle/>
          <a:p>
            <a:r>
              <a:rPr lang="en-US" sz="3600" err="1"/>
              <a:t>Bokkela</a:t>
            </a:r>
            <a:r>
              <a:rPr lang="en-US" sz="3600"/>
              <a:t> </a:t>
            </a:r>
            <a:r>
              <a:rPr lang="en-US" sz="3600" err="1"/>
              <a:t>Sarathchandra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7CA91-2E4A-C7A4-ABD9-A355BC1CA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4361" y="2732756"/>
            <a:ext cx="3429682" cy="664027"/>
          </a:xfrm>
        </p:spPr>
        <p:txBody>
          <a:bodyPr>
            <a:normAutofit/>
          </a:bodyPr>
          <a:lstStyle/>
          <a:p>
            <a:r>
              <a:rPr lang="en-US" sz="1800"/>
              <a:t>HM0012742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7C1FC7-C1D5-1029-CCDB-B50BC518C5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92106" y="2253069"/>
            <a:ext cx="4335843" cy="562065"/>
          </a:xfrm>
        </p:spPr>
        <p:txBody>
          <a:bodyPr/>
          <a:lstStyle/>
          <a:p>
            <a:r>
              <a:rPr lang="en-US" sz="3600"/>
              <a:t>Illa Sunil Sri Vamsi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B596F6-D331-845C-B68F-0DBE0F1D74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3859" y="2815135"/>
            <a:ext cx="3429682" cy="664027"/>
          </a:xfrm>
        </p:spPr>
        <p:txBody>
          <a:bodyPr>
            <a:normAutofit/>
          </a:bodyPr>
          <a:lstStyle/>
          <a:p>
            <a:r>
              <a:rPr lang="en-US" sz="1800"/>
              <a:t>HM0012729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8899FE-00CF-9537-E25D-4009107873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93073" y="3354879"/>
            <a:ext cx="5746573" cy="500282"/>
          </a:xfrm>
        </p:spPr>
        <p:txBody>
          <a:bodyPr/>
          <a:lstStyle/>
          <a:p>
            <a:r>
              <a:rPr lang="en-US" sz="3600" err="1">
                <a:latin typeface="Chamberi Super Display"/>
                <a:cs typeface="Segoe UI"/>
              </a:rPr>
              <a:t>Annepu</a:t>
            </a:r>
            <a:r>
              <a:rPr lang="en-US" sz="3600">
                <a:latin typeface="Chamberi Super Display"/>
                <a:cs typeface="Segoe UI"/>
              </a:rPr>
              <a:t> </a:t>
            </a:r>
            <a:r>
              <a:rPr lang="en-US" sz="3600" err="1">
                <a:latin typeface="Chamberi Super Display"/>
                <a:cs typeface="Segoe UI"/>
              </a:rPr>
              <a:t>Punyavardhan</a:t>
            </a:r>
            <a:r>
              <a:rPr lang="en-US" sz="3600">
                <a:latin typeface="Chamberi Super Display"/>
                <a:cs typeface="Segoe UI"/>
              </a:rPr>
              <a:t> Raj</a:t>
            </a:r>
            <a:endParaRPr lang="en-US" sz="3600"/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52A6B6-4CB2-0D3D-35C7-E831F3F0DF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43042" y="3916946"/>
            <a:ext cx="3429682" cy="664027"/>
          </a:xfrm>
        </p:spPr>
        <p:txBody>
          <a:bodyPr>
            <a:normAutofit/>
          </a:bodyPr>
          <a:lstStyle/>
          <a:p>
            <a:r>
              <a:rPr lang="en-US" sz="1800"/>
              <a:t>HM0012727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3382A0-0AD3-A8EE-26A2-DDC4E68D62FD}"/>
              </a:ext>
            </a:extLst>
          </p:cNvPr>
          <p:cNvSpPr txBox="1">
            <a:spLocks/>
          </p:cNvSpPr>
          <p:nvPr/>
        </p:nvSpPr>
        <p:spPr>
          <a:xfrm>
            <a:off x="1112302" y="3414604"/>
            <a:ext cx="4294651" cy="5517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/>
              <a:t>Nistala Sravya</a:t>
            </a:r>
            <a:endParaRPr lang="en-US" sz="3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7BB7EE7-0598-55C9-63D4-554637FE7917}"/>
              </a:ext>
            </a:extLst>
          </p:cNvPr>
          <p:cNvSpPr txBox="1">
            <a:spLocks/>
          </p:cNvSpPr>
          <p:nvPr/>
        </p:nvSpPr>
        <p:spPr>
          <a:xfrm>
            <a:off x="1112302" y="3956075"/>
            <a:ext cx="3429682" cy="6640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HM0012738</a:t>
            </a:r>
            <a:endParaRPr lang="en-US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BE586E5-F07E-C115-198F-1C36B4034B1D}"/>
              </a:ext>
            </a:extLst>
          </p:cNvPr>
          <p:cNvSpPr txBox="1">
            <a:spLocks/>
          </p:cNvSpPr>
          <p:nvPr/>
        </p:nvSpPr>
        <p:spPr>
          <a:xfrm>
            <a:off x="377540" y="330543"/>
            <a:ext cx="5765926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6600"/>
              <a:t>Team </a:t>
            </a:r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Members </a:t>
            </a: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279BD8B3-98A3-8B7F-F4DA-9310A1F7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338" y="201741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BE586E5-F07E-C115-198F-1C36B4034B1D}"/>
              </a:ext>
            </a:extLst>
          </p:cNvPr>
          <p:cNvSpPr txBox="1">
            <a:spLocks/>
          </p:cNvSpPr>
          <p:nvPr/>
        </p:nvSpPr>
        <p:spPr>
          <a:xfrm>
            <a:off x="326054" y="299651"/>
            <a:ext cx="5765926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6600" dirty="0"/>
              <a:t>Pain</a:t>
            </a:r>
            <a:r>
              <a:rPr lang="en-US" sz="6600" dirty="0">
                <a:solidFill>
                  <a:srgbClr val="FFFFFF"/>
                </a:solidFill>
                <a:ea typeface="+mj-lt"/>
                <a:cs typeface="+mj-lt"/>
              </a:rPr>
              <a:t> points 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1" name="Title 22">
            <a:extLst>
              <a:ext uri="{FF2B5EF4-FFF2-40B4-BE49-F238E27FC236}">
                <a16:creationId xmlns:a16="http://schemas.microsoft.com/office/drawing/2014/main" id="{A7D5809F-917D-110F-DABC-CA7C86FEC06D}"/>
              </a:ext>
            </a:extLst>
          </p:cNvPr>
          <p:cNvSpPr>
            <a:spLocks noGrp="1"/>
          </p:cNvSpPr>
          <p:nvPr/>
        </p:nvSpPr>
        <p:spPr>
          <a:xfrm>
            <a:off x="1804280" y="2088312"/>
            <a:ext cx="9613374" cy="217359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dirty="0">
                <a:latin typeface="WordVisi_MSFontService"/>
              </a:rPr>
              <a:t>Food Variety and Repetition</a:t>
            </a: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WordVisi_MSFontService"/>
              </a:rPr>
              <a:t>Difficulty in Choosing Meal Plans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WordVisi_MSFontService"/>
              </a:rPr>
              <a:t>Meal Planning Complexity</a:t>
            </a:r>
          </a:p>
          <a:p>
            <a:endParaRPr lang="en-US">
              <a:solidFill>
                <a:srgbClr val="FFFFFF"/>
              </a:solidFill>
              <a:latin typeface="WordVisi_MSFontService"/>
            </a:endParaRPr>
          </a:p>
        </p:txBody>
      </p:sp>
      <p:pic>
        <p:nvPicPr>
          <p:cNvPr id="3" name="Picture 2" descr="A logo of a restaurant&#10;&#10;Description automatically generated">
            <a:extLst>
              <a:ext uri="{FF2B5EF4-FFF2-40B4-BE49-F238E27FC236}">
                <a16:creationId xmlns:a16="http://schemas.microsoft.com/office/drawing/2014/main" id="{4D04183C-6B7F-3A7E-2D22-38D80209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BE586E5-F07E-C115-198F-1C36B4034B1D}"/>
              </a:ext>
            </a:extLst>
          </p:cNvPr>
          <p:cNvSpPr txBox="1">
            <a:spLocks/>
          </p:cNvSpPr>
          <p:nvPr/>
        </p:nvSpPr>
        <p:spPr>
          <a:xfrm>
            <a:off x="326054" y="299651"/>
            <a:ext cx="5765926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6600">
                <a:solidFill>
                  <a:srgbClr val="FFFFFF"/>
                </a:solidFill>
              </a:rPr>
              <a:t>Solutions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1" name="Title 22">
            <a:extLst>
              <a:ext uri="{FF2B5EF4-FFF2-40B4-BE49-F238E27FC236}">
                <a16:creationId xmlns:a16="http://schemas.microsoft.com/office/drawing/2014/main" id="{A7D5809F-917D-110F-DABC-CA7C86FEC06D}"/>
              </a:ext>
            </a:extLst>
          </p:cNvPr>
          <p:cNvSpPr>
            <a:spLocks noGrp="1"/>
          </p:cNvSpPr>
          <p:nvPr/>
        </p:nvSpPr>
        <p:spPr>
          <a:xfrm>
            <a:off x="1804280" y="2088312"/>
            <a:ext cx="9613374" cy="362725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WordVisi_MSFontService"/>
              </a:rPr>
              <a:t>Regularly updated menus with diverse meal options ensure that users experience new dishes, minimizing food fatigue and keeping meals interesting.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WordVisi_MSFontService"/>
              </a:rPr>
              <a:t>MealMate offers a variety of subscription options tailored to different dietary needs.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WordVisi_MSFontService"/>
              </a:rPr>
              <a:t>MealMate includes an intuitive app feature that simplifies meal planning for users, allowing them to easily manage their subscriptions and meal preferences.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WordVisi_MSFontService"/>
              </a:rPr>
              <a:t>MealMate has implemented a reliable delivery system that allows users to choose delivery times and track their orders in real time</a:t>
            </a:r>
            <a:endParaRPr lang="en-US"/>
          </a:p>
          <a:p>
            <a:endParaRPr lang="en-US">
              <a:latin typeface="WordVisi_MSFontService"/>
            </a:endParaRPr>
          </a:p>
        </p:txBody>
      </p:sp>
      <p:pic>
        <p:nvPicPr>
          <p:cNvPr id="3" name="Picture 2" descr="A logo of a restaurant&#10;&#10;Description automatically generated">
            <a:extLst>
              <a:ext uri="{FF2B5EF4-FFF2-40B4-BE49-F238E27FC236}">
                <a16:creationId xmlns:a16="http://schemas.microsoft.com/office/drawing/2014/main" id="{A5165D8E-4CFA-6149-F462-96A9D5E8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0" y="182572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76EB9-7152-BABE-6317-A46D98E0CB9B}"/>
              </a:ext>
            </a:extLst>
          </p:cNvPr>
          <p:cNvSpPr/>
          <p:nvPr/>
        </p:nvSpPr>
        <p:spPr>
          <a:xfrm>
            <a:off x="7398948" y="1949797"/>
            <a:ext cx="3718298" cy="29305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3F4734-2560-3AF9-C0D5-7F6C4B78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5191954"/>
            <a:ext cx="1232643" cy="2090472"/>
          </a:xfrm>
          <a:prstGeom prst="rect">
            <a:avLst/>
          </a:prstGeom>
        </p:spPr>
      </p:pic>
      <p:pic>
        <p:nvPicPr>
          <p:cNvPr id="42" name="Google Shape;328;p19" descr="A screenshot of a computer&#10;&#10;Description automatically generated">
            <a:extLst>
              <a:ext uri="{FF2B5EF4-FFF2-40B4-BE49-F238E27FC236}">
                <a16:creationId xmlns:a16="http://schemas.microsoft.com/office/drawing/2014/main" id="{ECE7EA3D-C3ED-F25F-73B2-FC90CFB5696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78702" y="1587093"/>
            <a:ext cx="4748293" cy="4145024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353;p19">
            <a:extLst>
              <a:ext uri="{FF2B5EF4-FFF2-40B4-BE49-F238E27FC236}">
                <a16:creationId xmlns:a16="http://schemas.microsoft.com/office/drawing/2014/main" id="{CA1FCA2A-98D5-9178-EF70-3EF49D420878}"/>
              </a:ext>
            </a:extLst>
          </p:cNvPr>
          <p:cNvPicPr/>
          <p:nvPr/>
        </p:nvPicPr>
        <p:blipFill>
          <a:blip r:embed="rId5"/>
          <a:srcRect l="5769" r="1923" b="1311"/>
          <a:stretch/>
        </p:blipFill>
        <p:spPr>
          <a:xfrm>
            <a:off x="8834450" y="694467"/>
            <a:ext cx="982628" cy="892087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365;p19">
            <a:extLst>
              <a:ext uri="{FF2B5EF4-FFF2-40B4-BE49-F238E27FC236}">
                <a16:creationId xmlns:a16="http://schemas.microsoft.com/office/drawing/2014/main" id="{D0DD40B4-7B7C-3C2C-312B-D242D3A62063}"/>
              </a:ext>
            </a:extLst>
          </p:cNvPr>
          <p:cNvPicPr/>
          <p:nvPr/>
        </p:nvPicPr>
        <p:blipFill>
          <a:blip r:embed="rId6"/>
          <a:srcRect l="-99972" t="-47965" r="99972" b="47965"/>
          <a:stretch/>
        </p:blipFill>
        <p:spPr>
          <a:xfrm>
            <a:off x="11136563" y="3565476"/>
            <a:ext cx="304200" cy="24876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353;p19" descr="A blue square with white text&#10;&#10;Description automatically generated">
            <a:extLst>
              <a:ext uri="{FF2B5EF4-FFF2-40B4-BE49-F238E27FC236}">
                <a16:creationId xmlns:a16="http://schemas.microsoft.com/office/drawing/2014/main" id="{876F89DE-2491-255A-6405-9B032A0AAB26}"/>
              </a:ext>
            </a:extLst>
          </p:cNvPr>
          <p:cNvPicPr/>
          <p:nvPr/>
        </p:nvPicPr>
        <p:blipFill>
          <a:blip r:embed="rId5"/>
          <a:srcRect l="5769" r="961"/>
          <a:stretch/>
        </p:blipFill>
        <p:spPr>
          <a:xfrm>
            <a:off x="8946876" y="4893063"/>
            <a:ext cx="992869" cy="903942"/>
          </a:xfrm>
          <a:prstGeom prst="rect">
            <a:avLst/>
          </a:prstGeom>
          <a:ln w="0">
            <a:noFill/>
          </a:ln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10602F2E-9C71-8CFB-9D68-71CE4E736223}"/>
              </a:ext>
            </a:extLst>
          </p:cNvPr>
          <p:cNvSpPr/>
          <p:nvPr/>
        </p:nvSpPr>
        <p:spPr>
          <a:xfrm>
            <a:off x="6021374" y="3551067"/>
            <a:ext cx="1065320" cy="308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40F380B4-EAF2-6FF8-4D45-2D30CCFF1BBA}"/>
              </a:ext>
            </a:extLst>
          </p:cNvPr>
          <p:cNvSpPr/>
          <p:nvPr/>
        </p:nvSpPr>
        <p:spPr>
          <a:xfrm rot="5400000">
            <a:off x="9134074" y="4474337"/>
            <a:ext cx="560753" cy="216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11CBD2A-BD43-7F93-6685-C5AE64544479}"/>
              </a:ext>
            </a:extLst>
          </p:cNvPr>
          <p:cNvSpPr/>
          <p:nvPr/>
        </p:nvSpPr>
        <p:spPr>
          <a:xfrm rot="-5400000">
            <a:off x="9010080" y="1799045"/>
            <a:ext cx="632835" cy="2470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1ED59C4-B50A-9DCB-FD32-C0B787F9BAA3}"/>
              </a:ext>
            </a:extLst>
          </p:cNvPr>
          <p:cNvSpPr txBox="1">
            <a:spLocks/>
          </p:cNvSpPr>
          <p:nvPr/>
        </p:nvSpPr>
        <p:spPr>
          <a:xfrm>
            <a:off x="161297" y="268759"/>
            <a:ext cx="5765926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Architecture</a:t>
            </a:r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78CCED2E-B08E-2E2E-D2F8-96A06B2599D8}"/>
              </a:ext>
            </a:extLst>
          </p:cNvPr>
          <p:cNvSpPr/>
          <p:nvPr/>
        </p:nvSpPr>
        <p:spPr>
          <a:xfrm>
            <a:off x="2087806" y="3551067"/>
            <a:ext cx="838780" cy="216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741E89-DA44-240E-712C-BD378610F03D}"/>
              </a:ext>
            </a:extLst>
          </p:cNvPr>
          <p:cNvSpPr/>
          <p:nvPr/>
        </p:nvSpPr>
        <p:spPr>
          <a:xfrm>
            <a:off x="8213772" y="2269595"/>
            <a:ext cx="2393110" cy="7874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MealMate</a:t>
            </a:r>
            <a:br>
              <a:rPr lang="en-US" dirty="0"/>
            </a:br>
            <a:r>
              <a:rPr lang="en-US" dirty="0"/>
              <a:t>Admin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24F2A8-D3B8-B666-BDD1-94DD9C28BAE5}"/>
              </a:ext>
            </a:extLst>
          </p:cNvPr>
          <p:cNvSpPr/>
          <p:nvPr/>
        </p:nvSpPr>
        <p:spPr>
          <a:xfrm>
            <a:off x="8326198" y="3564353"/>
            <a:ext cx="2393110" cy="7874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MealMate</a:t>
            </a:r>
            <a:br>
              <a:rPr lang="en-US" dirty="0"/>
            </a:br>
            <a:r>
              <a:rPr lang="en-US" dirty="0"/>
              <a:t>User</a:t>
            </a:r>
          </a:p>
        </p:txBody>
      </p:sp>
      <p:pic>
        <p:nvPicPr>
          <p:cNvPr id="6" name="Picture 5" descr="A logo of a restaurant&#10;&#10;Description automatically generated">
            <a:extLst>
              <a:ext uri="{FF2B5EF4-FFF2-40B4-BE49-F238E27FC236}">
                <a16:creationId xmlns:a16="http://schemas.microsoft.com/office/drawing/2014/main" id="{5158D775-D6FA-3F7F-047E-E60AAD613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BE586E5-F07E-C115-198F-1C36B4034B1D}"/>
              </a:ext>
            </a:extLst>
          </p:cNvPr>
          <p:cNvSpPr txBox="1">
            <a:spLocks/>
          </p:cNvSpPr>
          <p:nvPr/>
        </p:nvSpPr>
        <p:spPr>
          <a:xfrm>
            <a:off x="326054" y="299651"/>
            <a:ext cx="5765926" cy="113859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6600">
                <a:solidFill>
                  <a:srgbClr val="FFFFFF"/>
                </a:solidFill>
              </a:rPr>
              <a:t>Data Flow</a:t>
            </a:r>
            <a:endParaRPr lang="en-US"/>
          </a:p>
        </p:txBody>
      </p:sp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E6139599-9275-F7A8-90EB-EB4CD139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38" y="2114"/>
            <a:ext cx="8385643" cy="6564964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DDFE0F30-3A42-A917-B0F4-32D7255F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16B9-7CE0-E821-2349-D00B35D7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571" y="165961"/>
            <a:ext cx="4959945" cy="1553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hamberi Super Display"/>
              </a:rPr>
              <a:t>Eureka Server</a:t>
            </a:r>
            <a:endParaRPr lang="en" sz="1400" b="1" dirty="0">
              <a:solidFill>
                <a:srgbClr val="000000"/>
              </a:solidFill>
              <a:latin typeface="Nunito"/>
            </a:endParaRP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24927A-4FA9-F8F6-FB43-06DDD04A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115386"/>
            <a:ext cx="1232643" cy="2090472"/>
          </a:xfrm>
          <a:prstGeom prst="rect">
            <a:avLst/>
          </a:prstGeom>
        </p:spPr>
      </p:pic>
      <p:pic>
        <p:nvPicPr>
          <p:cNvPr id="8" name="Picture 7" descr="Eureka的自我保護模式及註冊中心群集">
            <a:extLst>
              <a:ext uri="{FF2B5EF4-FFF2-40B4-BE49-F238E27FC236}">
                <a16:creationId xmlns:a16="http://schemas.microsoft.com/office/drawing/2014/main" id="{08C4591F-988C-4CF8-BA59-6E6711D0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5" y="1784789"/>
            <a:ext cx="3531030" cy="405740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Google Shape;538;p28">
            <a:extLst>
              <a:ext uri="{FF2B5EF4-FFF2-40B4-BE49-F238E27FC236}">
                <a16:creationId xmlns:a16="http://schemas.microsoft.com/office/drawing/2014/main" id="{9C451485-247B-673C-13DB-2E1E1FC557B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624511" y="2063124"/>
            <a:ext cx="2173680" cy="3022560"/>
          </a:xfrm>
          <a:prstGeom prst="rect">
            <a:avLst/>
          </a:prstGeom>
          <a:ln w="0">
            <a:noFill/>
          </a:ln>
        </p:spPr>
      </p:pic>
      <p:sp>
        <p:nvSpPr>
          <p:cNvPr id="14" name="Google Shape;539;p28">
            <a:extLst>
              <a:ext uri="{FF2B5EF4-FFF2-40B4-BE49-F238E27FC236}">
                <a16:creationId xmlns:a16="http://schemas.microsoft.com/office/drawing/2014/main" id="{F25DF4DC-2CD4-871B-5912-0A5AEEC6DAB8}"/>
              </a:ext>
            </a:extLst>
          </p:cNvPr>
          <p:cNvSpPr/>
          <p:nvPr/>
        </p:nvSpPr>
        <p:spPr>
          <a:xfrm>
            <a:off x="5764716" y="5086402"/>
            <a:ext cx="6920632" cy="11695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  </a:t>
            </a:r>
            <a:r>
              <a:rPr lang="en" sz="9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             </a:t>
            </a:r>
            <a:r>
              <a:rPr lang="en" sz="7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   </a:t>
            </a:r>
            <a:r>
              <a:rPr lang="en" sz="3200" spc="100" dirty="0">
                <a:solidFill>
                  <a:srgbClr val="FFFFFF"/>
                </a:solidFill>
                <a:latin typeface="Chamberi Super Display"/>
                <a:ea typeface="+mj-ea"/>
                <a:cs typeface="+mj-cs"/>
              </a:rPr>
              <a:t>Microservices</a:t>
            </a:r>
            <a:r>
              <a:rPr lang="en" sz="7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</a:t>
            </a:r>
            <a:endParaRPr lang="en-IN" sz="700" b="0" strike="noStrike" spc="-1">
              <a:latin typeface="Arial"/>
              <a:cs typeface="Arial"/>
            </a:endParaRPr>
          </a:p>
          <a:p>
            <a:pPr algn="ctr">
              <a:tabLst>
                <a:tab pos="0" algn="l"/>
              </a:tabLst>
            </a:pPr>
            <a:r>
              <a:rPr lang="en" sz="7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            </a:t>
            </a:r>
            <a:r>
              <a:rPr lang="en" sz="700" spc="-1" dirty="0">
                <a:solidFill>
                  <a:srgbClr val="000000"/>
                </a:solidFill>
                <a:latin typeface="Nunito"/>
                <a:ea typeface="Nunito"/>
              </a:rPr>
              <a:t>                 </a:t>
            </a:r>
            <a:r>
              <a:rPr lang="en" sz="3200" spc="100" dirty="0">
                <a:solidFill>
                  <a:srgbClr val="FFFFFF"/>
                </a:solidFill>
                <a:latin typeface="Chamberi Super Display"/>
                <a:ea typeface="Nunito"/>
              </a:rPr>
              <a:t>(Eureka</a:t>
            </a:r>
            <a:r>
              <a:rPr lang="en" sz="700" b="0" strike="noStrike" spc="-1" dirty="0">
                <a:solidFill>
                  <a:srgbClr val="000000"/>
                </a:solidFill>
                <a:latin typeface="Nunito"/>
                <a:ea typeface="Nunito"/>
              </a:rPr>
              <a:t> </a:t>
            </a:r>
            <a:r>
              <a:rPr lang="en" sz="3200" spc="100" dirty="0">
                <a:solidFill>
                  <a:srgbClr val="FFFFFF"/>
                </a:solidFill>
                <a:latin typeface="Chamberi Super Display"/>
                <a:ea typeface="+mj-ea"/>
                <a:cs typeface="+mj-cs"/>
              </a:rPr>
              <a:t>Client)</a:t>
            </a:r>
            <a:endParaRPr lang="en" sz="3200" b="0" strike="noStrike" spc="-1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9D7A3C-13C6-2690-5912-0702A831AC52}"/>
              </a:ext>
            </a:extLst>
          </p:cNvPr>
          <p:cNvSpPr/>
          <p:nvPr/>
        </p:nvSpPr>
        <p:spPr>
          <a:xfrm rot="10800000">
            <a:off x="4574716" y="2321932"/>
            <a:ext cx="3733429" cy="3061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0150F-18DF-27FB-3200-BEB306C7CBA6}"/>
              </a:ext>
            </a:extLst>
          </p:cNvPr>
          <p:cNvSpPr txBox="1"/>
          <p:nvPr/>
        </p:nvSpPr>
        <p:spPr>
          <a:xfrm>
            <a:off x="5884984" y="206326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Nunito"/>
              </a:rPr>
              <a:t>Register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26979-6B3F-0F5D-2F90-894E5BCB928D}"/>
              </a:ext>
            </a:extLst>
          </p:cNvPr>
          <p:cNvSpPr txBox="1"/>
          <p:nvPr/>
        </p:nvSpPr>
        <p:spPr>
          <a:xfrm>
            <a:off x="5884983" y="28135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>
                <a:latin typeface="Nunito"/>
              </a:rPr>
              <a:t>LookUp</a:t>
            </a:r>
            <a:r>
              <a:rPr lang="en-US" sz="1400" b="1" dirty="0">
                <a:latin typeface="Nunito"/>
              </a:rPr>
              <a:t> / Query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D7B3F956-76C8-595C-7EF9-3EC5BE1D0494}"/>
              </a:ext>
            </a:extLst>
          </p:cNvPr>
          <p:cNvSpPr/>
          <p:nvPr/>
        </p:nvSpPr>
        <p:spPr>
          <a:xfrm rot="16200000">
            <a:off x="6282580" y="2463747"/>
            <a:ext cx="326237" cy="3756503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4685F-DB0C-78D4-5F68-F2C4093B8BA8}"/>
              </a:ext>
            </a:extLst>
          </p:cNvPr>
          <p:cNvSpPr txBox="1"/>
          <p:nvPr/>
        </p:nvSpPr>
        <p:spPr>
          <a:xfrm>
            <a:off x="5884985" y="38100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Nunito"/>
              </a:rPr>
              <a:t>Connect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2570517-95A6-49F5-F548-89B9367256F6}"/>
              </a:ext>
            </a:extLst>
          </p:cNvPr>
          <p:cNvSpPr/>
          <p:nvPr/>
        </p:nvSpPr>
        <p:spPr>
          <a:xfrm>
            <a:off x="4666391" y="3252920"/>
            <a:ext cx="3640172" cy="27107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857A417B-6ECF-A3C5-A38C-93C2430F7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FE7DE-D353-69AD-2B9B-FCBA6D0CB4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6998" y="2691848"/>
            <a:ext cx="3810285" cy="177782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spc="100" dirty="0">
                <a:solidFill>
                  <a:srgbClr val="FFFFFF"/>
                </a:solidFill>
                <a:latin typeface="Chamberi Super Display"/>
                <a:ea typeface="+mj-ea"/>
                <a:cs typeface="+mj-cs"/>
              </a:rPr>
              <a:t>API </a:t>
            </a:r>
            <a:r>
              <a:rPr lang="en-US" sz="6600" spc="100" err="1">
                <a:solidFill>
                  <a:srgbClr val="FFFFFF"/>
                </a:solidFill>
                <a:latin typeface="+mj-lt"/>
              </a:rPr>
              <a:t>GateWay</a:t>
            </a:r>
            <a:endParaRPr lang="en-US" sz="6600" spc="1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ACF734-5971-40C8-B0BD-56DA52524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0" b="36705"/>
          <a:stretch/>
        </p:blipFill>
        <p:spPr>
          <a:xfrm rot="5400000">
            <a:off x="218544" y="421006"/>
            <a:ext cx="1227349" cy="1664439"/>
          </a:xfrm>
          <a:prstGeom prst="rect">
            <a:avLst/>
          </a:prstGeom>
        </p:spPr>
      </p:pic>
      <p:pic>
        <p:nvPicPr>
          <p:cNvPr id="9" name="Picture 8" descr="What is an API Gateway? How Does it Work?">
            <a:extLst>
              <a:ext uri="{FF2B5EF4-FFF2-40B4-BE49-F238E27FC236}">
                <a16:creationId xmlns:a16="http://schemas.microsoft.com/office/drawing/2014/main" id="{A25681E0-8226-9872-FE97-0BE4137AF9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03" t="6000" r="-168" b="286"/>
          <a:stretch/>
        </p:blipFill>
        <p:spPr>
          <a:xfrm>
            <a:off x="4312172" y="1544236"/>
            <a:ext cx="7502630" cy="4094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 descr="A logo of a restaurant&#10;&#10;Description automatically generated">
            <a:extLst>
              <a:ext uri="{FF2B5EF4-FFF2-40B4-BE49-F238E27FC236}">
                <a16:creationId xmlns:a16="http://schemas.microsoft.com/office/drawing/2014/main" id="{2B4455A3-5B6B-799A-ED16-620531489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4040" y="181146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1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llout: Right Arrow 25">
            <a:extLst>
              <a:ext uri="{FF2B5EF4-FFF2-40B4-BE49-F238E27FC236}">
                <a16:creationId xmlns:a16="http://schemas.microsoft.com/office/drawing/2014/main" id="{1B349461-90D6-8E8C-3DDB-4C0FAC747ACD}"/>
              </a:ext>
            </a:extLst>
          </p:cNvPr>
          <p:cNvSpPr/>
          <p:nvPr/>
        </p:nvSpPr>
        <p:spPr>
          <a:xfrm>
            <a:off x="3046686" y="2865657"/>
            <a:ext cx="1236245" cy="2010310"/>
          </a:xfrm>
          <a:prstGeom prst="rightArrowCallou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2FF08C-5D69-B8B8-D9B0-4FEF1A99A733}"/>
              </a:ext>
            </a:extLst>
          </p:cNvPr>
          <p:cNvSpPr/>
          <p:nvPr/>
        </p:nvSpPr>
        <p:spPr>
          <a:xfrm>
            <a:off x="934141" y="4254464"/>
            <a:ext cx="2306438" cy="1219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9D18C-716D-8318-E03A-C5759544162F}"/>
              </a:ext>
            </a:extLst>
          </p:cNvPr>
          <p:cNvSpPr/>
          <p:nvPr/>
        </p:nvSpPr>
        <p:spPr>
          <a:xfrm>
            <a:off x="934142" y="2368203"/>
            <a:ext cx="2306438" cy="1219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34DDD-E9DF-23EF-8491-E09F4109A26A}"/>
              </a:ext>
            </a:extLst>
          </p:cNvPr>
          <p:cNvSpPr/>
          <p:nvPr/>
        </p:nvSpPr>
        <p:spPr>
          <a:xfrm>
            <a:off x="8091946" y="2243285"/>
            <a:ext cx="3318272" cy="353092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14AE8D09-7727-55A7-1334-60D72C6AA177}"/>
              </a:ext>
            </a:extLst>
          </p:cNvPr>
          <p:cNvSpPr>
            <a:spLocks noGrp="1"/>
          </p:cNvSpPr>
          <p:nvPr/>
        </p:nvSpPr>
        <p:spPr>
          <a:xfrm>
            <a:off x="206500" y="731406"/>
            <a:ext cx="7029720" cy="998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600" cap="all" spc="100">
                <a:solidFill>
                  <a:srgbClr val="FFFFFF"/>
                </a:solidFill>
                <a:latin typeface="Chamberi Super Display"/>
              </a:rPr>
              <a:t>Config-server</a:t>
            </a:r>
            <a:endParaRPr lang="en-IN" sz="6600" cap="all" spc="100">
              <a:solidFill>
                <a:srgbClr val="FFFFFF"/>
              </a:solidFill>
              <a:latin typeface="Chamberi Super Display"/>
            </a:endParaRPr>
          </a:p>
        </p:txBody>
      </p:sp>
      <p:sp>
        <p:nvSpPr>
          <p:cNvPr id="4" name="Google Shape;574;p30">
            <a:extLst>
              <a:ext uri="{FF2B5EF4-FFF2-40B4-BE49-F238E27FC236}">
                <a16:creationId xmlns:a16="http://schemas.microsoft.com/office/drawing/2014/main" id="{AC466765-3A7A-1CB7-4D42-F509243CC5C9}"/>
              </a:ext>
            </a:extLst>
          </p:cNvPr>
          <p:cNvSpPr/>
          <p:nvPr/>
        </p:nvSpPr>
        <p:spPr>
          <a:xfrm>
            <a:off x="1298471" y="4546207"/>
            <a:ext cx="1315800" cy="6170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3600" rIns="90000" bIns="1836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pc="-1" dirty="0">
                <a:latin typeface="Nunito"/>
              </a:rPr>
              <a:t>FILE STORE</a:t>
            </a:r>
            <a:endParaRPr lang="en-IN" sz="1600" b="1" spc="-1">
              <a:latin typeface="Nunito"/>
            </a:endParaRPr>
          </a:p>
        </p:txBody>
      </p:sp>
      <p:sp>
        <p:nvSpPr>
          <p:cNvPr id="5" name="Google Shape;576;p30">
            <a:extLst>
              <a:ext uri="{FF2B5EF4-FFF2-40B4-BE49-F238E27FC236}">
                <a16:creationId xmlns:a16="http://schemas.microsoft.com/office/drawing/2014/main" id="{E6F467E7-CC68-039F-010A-967AC3B1BAD8}"/>
              </a:ext>
            </a:extLst>
          </p:cNvPr>
          <p:cNvSpPr/>
          <p:nvPr/>
        </p:nvSpPr>
        <p:spPr>
          <a:xfrm>
            <a:off x="1298040" y="2525497"/>
            <a:ext cx="1686989" cy="677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latin typeface="Nunito"/>
                <a:ea typeface="Nunito"/>
              </a:rPr>
              <a:t>GIT</a:t>
            </a:r>
            <a:endParaRPr lang="en-IN" sz="16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latin typeface="Nunito"/>
                <a:ea typeface="Nunito"/>
              </a:rPr>
              <a:t>REPOSITORY</a:t>
            </a:r>
            <a:endParaRPr lang="en-IN" sz="1600" b="0" strike="noStrike" spc="-1">
              <a:latin typeface="Arial"/>
              <a:cs typeface="Arial"/>
            </a:endParaRPr>
          </a:p>
        </p:txBody>
      </p:sp>
      <p:sp>
        <p:nvSpPr>
          <p:cNvPr id="7" name="Google Shape;582;p30">
            <a:extLst>
              <a:ext uri="{FF2B5EF4-FFF2-40B4-BE49-F238E27FC236}">
                <a16:creationId xmlns:a16="http://schemas.microsoft.com/office/drawing/2014/main" id="{04C36ED1-B62A-40F6-BDE8-44584DC6A4AF}"/>
              </a:ext>
            </a:extLst>
          </p:cNvPr>
          <p:cNvSpPr/>
          <p:nvPr/>
        </p:nvSpPr>
        <p:spPr>
          <a:xfrm>
            <a:off x="8435339" y="2989492"/>
            <a:ext cx="2622696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1" spc="-1" dirty="0" err="1">
                <a:latin typeface="Nunito"/>
              </a:rPr>
              <a:t>MealMateAdmin</a:t>
            </a:r>
          </a:p>
        </p:txBody>
      </p:sp>
      <p:sp>
        <p:nvSpPr>
          <p:cNvPr id="15" name="Google Shape;598;p30">
            <a:extLst>
              <a:ext uri="{FF2B5EF4-FFF2-40B4-BE49-F238E27FC236}">
                <a16:creationId xmlns:a16="http://schemas.microsoft.com/office/drawing/2014/main" id="{B05CE122-D502-A82D-0781-054AA15EDB77}"/>
              </a:ext>
            </a:extLst>
          </p:cNvPr>
          <p:cNvSpPr/>
          <p:nvPr/>
        </p:nvSpPr>
        <p:spPr>
          <a:xfrm>
            <a:off x="8825219" y="2279321"/>
            <a:ext cx="164160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1" u="sng" strike="noStrike" spc="-1" dirty="0">
                <a:latin typeface="Nunito"/>
                <a:ea typeface="Nunito"/>
              </a:rPr>
              <a:t>Microservices</a:t>
            </a:r>
            <a:endParaRPr lang="en-IN" sz="1600" b="0" u="sng" strike="noStrike" spc="-1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0911-DCCE-74E3-212E-349D53AABBAF}"/>
              </a:ext>
            </a:extLst>
          </p:cNvPr>
          <p:cNvSpPr txBox="1"/>
          <p:nvPr/>
        </p:nvSpPr>
        <p:spPr>
          <a:xfrm>
            <a:off x="8434465" y="3725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Nunito"/>
              </a:rPr>
              <a:t>MealMateUser</a:t>
            </a:r>
            <a:r>
              <a:rPr lang="en-US" dirty="0">
                <a:latin typeface="Nunito"/>
              </a:rPr>
              <a:t>​</a:t>
            </a:r>
            <a:endParaRPr lang="en-US" dirty="0"/>
          </a:p>
        </p:txBody>
      </p:sp>
      <p:pic>
        <p:nvPicPr>
          <p:cNvPr id="25" name="Picture 24" descr="Spring Cloud Config ...">
            <a:extLst>
              <a:ext uri="{FF2B5EF4-FFF2-40B4-BE49-F238E27FC236}">
                <a16:creationId xmlns:a16="http://schemas.microsoft.com/office/drawing/2014/main" id="{E840298A-B500-8179-1694-6BDAF7DC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46" y="2989991"/>
            <a:ext cx="2952750" cy="155257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8D96279-8A04-5ED2-7C5F-AAAD80C34B8C}"/>
              </a:ext>
            </a:extLst>
          </p:cNvPr>
          <p:cNvSpPr/>
          <p:nvPr/>
        </p:nvSpPr>
        <p:spPr>
          <a:xfrm>
            <a:off x="7229715" y="3308967"/>
            <a:ext cx="1198706" cy="842840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restaurant&#10;&#10;Description automatically generated">
            <a:extLst>
              <a:ext uri="{FF2B5EF4-FFF2-40B4-BE49-F238E27FC236}">
                <a16:creationId xmlns:a16="http://schemas.microsoft.com/office/drawing/2014/main" id="{B2A30A80-9DCA-1594-980F-9BC61BA8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40" y="170849"/>
            <a:ext cx="1173894" cy="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62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2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37C54"/>
      </a:accent1>
      <a:accent2>
        <a:srgbClr val="BDB5A2"/>
      </a:accent2>
      <a:accent3>
        <a:srgbClr val="4D4247"/>
      </a:accent3>
      <a:accent4>
        <a:srgbClr val="DEC8C9"/>
      </a:accent4>
      <a:accent5>
        <a:srgbClr val="6D7383"/>
      </a:accent5>
      <a:accent6>
        <a:srgbClr val="958381"/>
      </a:accent6>
      <a:hlink>
        <a:srgbClr val="467886"/>
      </a:hlink>
      <a:folHlink>
        <a:srgbClr val="96607D"/>
      </a:folHlink>
    </a:clrScheme>
    <a:fontScheme name="Custom 166">
      <a:majorFont>
        <a:latin typeface="Chamberi Super Display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odScrapbook_Win32_SL_V5" id="{0AA88523-B83D-4B3B-A0FD-B36C0C47AAAA}" vid="{64FE718D-A302-4E96-BFCA-81CBB8AD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F0DB0-6388-44DC-B450-A521CF07B8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F2413-BE50-47CC-8D2C-BF78C94D8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066FC-2E6D-436A-A3C5-70D27862A5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Welcome to MealMate</vt:lpstr>
      <vt:lpstr>Bokkela Sarathchandra</vt:lpstr>
      <vt:lpstr>PowerPoint Presentation</vt:lpstr>
      <vt:lpstr>PowerPoint Presentation</vt:lpstr>
      <vt:lpstr>PowerPoint Presentation</vt:lpstr>
      <vt:lpstr>PowerPoint Presentation</vt:lpstr>
      <vt:lpstr>Eureka Server </vt:lpstr>
      <vt:lpstr>PowerPoint Presentation</vt:lpstr>
      <vt:lpstr>PowerPoint Presentation</vt:lpstr>
      <vt:lpstr>PowerPoint Presentation</vt:lpstr>
      <vt:lpstr>PowerPoint Presentation</vt:lpstr>
      <vt:lpstr>Detailed Demo of MealMate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667</cp:revision>
  <dcterms:created xsi:type="dcterms:W3CDTF">2024-10-06T07:29:32Z</dcterms:created>
  <dcterms:modified xsi:type="dcterms:W3CDTF">2024-10-07T15:55:00Z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