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71" r:id="rId3"/>
    <p:sldId id="257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B48-D870-4E19-867D-534F1A480B9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215CCD-E647-450A-9CA5-CBC055EE18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B48-D870-4E19-867D-534F1A480B9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CCD-E647-450A-9CA5-CBC055EE18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B48-D870-4E19-867D-534F1A480B9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CCD-E647-450A-9CA5-CBC055EE18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B48-D870-4E19-867D-534F1A480B9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CCD-E647-450A-9CA5-CBC055EE18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5F9CB48-D870-4E19-867D-534F1A480B9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215CCD-E647-450A-9CA5-CBC055EE18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B48-D870-4E19-867D-534F1A480B9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CCD-E647-450A-9CA5-CBC055EE18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B48-D870-4E19-867D-534F1A480B9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CCD-E647-450A-9CA5-CBC055EE18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B48-D870-4E19-867D-534F1A480B9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CCD-E647-450A-9CA5-CBC055EE18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B48-D870-4E19-867D-534F1A480B9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CCD-E647-450A-9CA5-CBC055EE18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B48-D870-4E19-867D-534F1A480B9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CCD-E647-450A-9CA5-CBC055EE18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B48-D870-4E19-867D-534F1A480B95}" type="datetimeFigureOut">
              <a:rPr lang="en-GB" smtClean="0"/>
              <a:t>22/01/2025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CCD-E647-450A-9CA5-CBC055EE18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5F9CB48-D870-4E19-867D-534F1A480B9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215CCD-E647-450A-9CA5-CBC055EE182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483" y="725282"/>
            <a:ext cx="7164238" cy="1050036"/>
          </a:xfrm>
        </p:spPr>
        <p:txBody>
          <a:bodyPr>
            <a:normAutofit/>
          </a:bodyPr>
          <a:lstStyle/>
          <a:p>
            <a:r>
              <a:rPr lang="en-GB" sz="3600" dirty="0"/>
              <a:t>Warsaw university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283" y="2178226"/>
            <a:ext cx="7621438" cy="703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FACULTY OF MATERIAL SCIENCE AND ENGINEERING</a:t>
            </a:r>
          </a:p>
        </p:txBody>
      </p:sp>
      <p:pic>
        <p:nvPicPr>
          <p:cNvPr id="4" name="object 2"/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64365" y="180110"/>
            <a:ext cx="1495175" cy="1050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47" y="236019"/>
            <a:ext cx="1140372" cy="1140372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4273617" y="3991310"/>
            <a:ext cx="2540197" cy="584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Bioengineering</a:t>
            </a:r>
          </a:p>
        </p:txBody>
      </p:sp>
      <p:pic>
        <p:nvPicPr>
          <p:cNvPr id="7" name="object 2"/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81452" y="184408"/>
            <a:ext cx="1495175" cy="1050036"/>
          </a:xfrm>
          <a:prstGeom prst="rect">
            <a:avLst/>
          </a:prstGeom>
        </p:spPr>
      </p:pic>
      <p:pic>
        <p:nvPicPr>
          <p:cNvPr id="8" name="object 2"/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67243" y="192708"/>
            <a:ext cx="1495175" cy="1050036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5549013" y="6086277"/>
            <a:ext cx="5798239" cy="1102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dirty="0"/>
              <a:t>Presentation by Temesgen </a:t>
            </a:r>
            <a:r>
              <a:rPr lang="en-GB" dirty="0" err="1"/>
              <a:t>Ufaysa</a:t>
            </a:r>
            <a:r>
              <a:rPr lang="en-GB" dirty="0"/>
              <a:t> Dola</a:t>
            </a:r>
          </a:p>
          <a:p>
            <a:pPr marL="0" indent="0" algn="r">
              <a:buNone/>
            </a:pPr>
            <a:r>
              <a:rPr lang="en-GB" dirty="0"/>
              <a:t>January,2025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6761" y="4942765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Title: </a:t>
            </a:r>
            <a:r>
              <a:rPr lang="en-GB" sz="2400" dirty="0" err="1"/>
              <a:t>Bioceramics</a:t>
            </a:r>
            <a:r>
              <a:rPr lang="en-GB" sz="2400" dirty="0"/>
              <a:t> in Bone regeneration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2226" y="2913074"/>
            <a:ext cx="33134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BIOMATERIALS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324" y="528408"/>
            <a:ext cx="10058400" cy="1609344"/>
          </a:xfrm>
        </p:spPr>
        <p:txBody>
          <a:bodyPr/>
          <a:lstStyle/>
          <a:p>
            <a:r>
              <a:rPr lang="en-GB" b="1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Bioceramics</a:t>
            </a:r>
            <a:r>
              <a:rPr lang="en-GB" dirty="0"/>
              <a:t> are transforming the field of bone regeneration by providing effective solutions for repairing and replacing damaged bone.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Combining advanced materials with emerging technologies ensures continual improvement in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Future innovations promise even more tailored and effective treatments, contributing significantly to patient care.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2" y="192708"/>
            <a:ext cx="1140372" cy="1140372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96825" y="192708"/>
            <a:ext cx="1495175" cy="10500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75" y="438072"/>
            <a:ext cx="10058400" cy="1609344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925" y="1809549"/>
            <a:ext cx="10358227" cy="436265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Ravaglioli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and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Krajewski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1991. </a:t>
            </a:r>
            <a:r>
              <a:rPr lang="en-GB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Bioceramics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materials· properties· applications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Science &amp; Business Media.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Brochu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B.M., Sturm, S.R., Kawase De Queiroz Goncalves, J.A., Mirsky, N.A., Sandino, A.I.,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Panthaki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K.Z.,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Panthaki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K.Z., Nayak, V.V.,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Daunert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Witek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and Coelho, P.G., 2024. Advances in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Bioceramics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Bone Regeneration: A Narrative Review.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Biomimetics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(11), p.690.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Salinas, A.J.,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Esbrit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and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Vallet-Regí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2013. A tissue engineering approach based on the use of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bioceramics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bone repair.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Biomaterials Science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pp.40-51.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Baino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Novajra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 and Vitale-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Brovarone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2015.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Bioceramics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scaffolds: a winning combination for tissue engineering.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Frontiers in bioengineering and biotechnology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p.202.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8" y="209435"/>
            <a:ext cx="1140372" cy="1140372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69047" y="209435"/>
            <a:ext cx="1495175" cy="10500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434" y="2901580"/>
            <a:ext cx="6573329" cy="1609344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Thank you for your attention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9343" y="1252754"/>
            <a:ext cx="26483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THE END  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6" name="Ribbon: Tilted Down 5"/>
          <p:cNvSpPr/>
          <p:nvPr/>
        </p:nvSpPr>
        <p:spPr>
          <a:xfrm>
            <a:off x="3236344" y="769304"/>
            <a:ext cx="4934309" cy="2001328"/>
          </a:xfrm>
          <a:prstGeom prst="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5A00-B35B-4856-A9CD-22570FAE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731" y="319094"/>
            <a:ext cx="10058400" cy="1609344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E3A-785C-46E4-9DCF-DA0FFFF5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72" y="1766683"/>
            <a:ext cx="10058400" cy="4050792"/>
          </a:xfrm>
        </p:spPr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Key properties</a:t>
            </a:r>
          </a:p>
          <a:p>
            <a:r>
              <a:rPr lang="en-GB" dirty="0"/>
              <a:t>Classification</a:t>
            </a:r>
          </a:p>
          <a:p>
            <a:r>
              <a:rPr lang="en-GB" dirty="0"/>
              <a:t>Applications</a:t>
            </a:r>
          </a:p>
          <a:p>
            <a:r>
              <a:rPr lang="en-GB" dirty="0"/>
              <a:t>Advantages</a:t>
            </a:r>
          </a:p>
          <a:p>
            <a:r>
              <a:rPr lang="en-GB" dirty="0"/>
              <a:t>Challenges</a:t>
            </a:r>
          </a:p>
          <a:p>
            <a:r>
              <a:rPr lang="en-GB" dirty="0"/>
              <a:t>Possible solutions for challenges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References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3BF95-CC90-4FDF-90E4-F88DC13C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7" y="192708"/>
            <a:ext cx="1140372" cy="1140372"/>
          </a:xfrm>
          <a:prstGeom prst="rect">
            <a:avLst/>
          </a:prstGeom>
        </p:spPr>
      </p:pic>
      <p:pic>
        <p:nvPicPr>
          <p:cNvPr id="5" name="object 2">
            <a:extLst>
              <a:ext uri="{FF2B5EF4-FFF2-40B4-BE49-F238E27FC236}">
                <a16:creationId xmlns:a16="http://schemas.microsoft.com/office/drawing/2014/main" id="{4D37A376-BDEE-49D1-BCBB-DEE95DB31215}"/>
              </a:ext>
            </a:extLst>
          </p:cNvPr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12029" y="382015"/>
            <a:ext cx="1495175" cy="10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7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383" y="627379"/>
            <a:ext cx="10058400" cy="1609344"/>
          </a:xfrm>
        </p:spPr>
        <p:txBody>
          <a:bodyPr/>
          <a:lstStyle/>
          <a:p>
            <a:r>
              <a:rPr lang="en-GB" b="1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5173297" cy="40507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are </a:t>
            </a:r>
            <a:r>
              <a:rPr lang="en-GB" b="1" dirty="0" err="1"/>
              <a:t>Bioceramics</a:t>
            </a:r>
            <a:r>
              <a:rPr lang="en-GB" b="1" dirty="0"/>
              <a:t>?</a:t>
            </a:r>
            <a:br>
              <a:rPr lang="en-GB" dirty="0"/>
            </a:br>
            <a:r>
              <a:rPr lang="en-GB" dirty="0"/>
              <a:t>Specialized ceramics designed for medical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Why </a:t>
            </a:r>
            <a:r>
              <a:rPr lang="en-GB" b="1" dirty="0" err="1"/>
              <a:t>Bioceramics</a:t>
            </a:r>
            <a:r>
              <a:rPr lang="en-GB" b="1" dirty="0"/>
              <a:t> for Bone Regeneration?</a:t>
            </a:r>
            <a:br>
              <a:rPr lang="en-GB" dirty="0"/>
            </a:br>
            <a:r>
              <a:rPr lang="en-GB" dirty="0"/>
              <a:t>Mimic natural bone, promote healing, and integrate seamlessly with biological tissues.</a:t>
            </a:r>
          </a:p>
          <a:p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1" y="192708"/>
            <a:ext cx="1140372" cy="1140372"/>
          </a:xfrm>
          <a:prstGeom prst="rect">
            <a:avLst/>
          </a:prstGeom>
        </p:spPr>
      </p:pic>
      <p:pic>
        <p:nvPicPr>
          <p:cNvPr id="26" name="object 2"/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8143" y="382015"/>
            <a:ext cx="1495175" cy="1050036"/>
          </a:xfrm>
          <a:prstGeom prst="rect">
            <a:avLst/>
          </a:prstGeom>
        </p:spPr>
      </p:pic>
      <p:pic>
        <p:nvPicPr>
          <p:cNvPr id="4098" name="Picture 2" descr="What is Bioceramics: Process, Properties, Materials, and Types? – Online  Manufacturing for Metal parts and Plastic Parts, XTJ Precision Mfg Ltd">
            <a:extLst>
              <a:ext uri="{FF2B5EF4-FFF2-40B4-BE49-F238E27FC236}">
                <a16:creationId xmlns:a16="http://schemas.microsoft.com/office/drawing/2014/main" id="{E2B18E36-D344-49A8-90BB-01C33FD62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83" y="1801994"/>
            <a:ext cx="5528375" cy="405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4CFC3-D1BD-4524-9421-D8941F0A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7" y="192708"/>
            <a:ext cx="1140372" cy="1140372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684D6E62-DBD2-436F-869A-FBEB0FD752B4}"/>
              </a:ext>
            </a:extLst>
          </p:cNvPr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12029" y="382015"/>
            <a:ext cx="1495175" cy="10500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582" y="772110"/>
            <a:ext cx="10035428" cy="1349298"/>
          </a:xfrm>
        </p:spPr>
        <p:txBody>
          <a:bodyPr>
            <a:normAutofit/>
          </a:bodyPr>
          <a:lstStyle/>
          <a:p>
            <a:r>
              <a:rPr lang="en-GB" sz="4000" b="1" dirty="0"/>
              <a:t>Key Properties of </a:t>
            </a:r>
            <a:r>
              <a:rPr lang="en-GB" sz="4000" b="1" dirty="0" err="1"/>
              <a:t>Bioceramics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b="1" dirty="0"/>
              <a:t>Biocompatibility</a:t>
            </a:r>
            <a:r>
              <a:rPr lang="en-GB" dirty="0"/>
              <a:t>: Non-toxic and compatible with human tissues.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Bioactivity</a:t>
            </a:r>
            <a:r>
              <a:rPr lang="en-GB" dirty="0"/>
              <a:t>: Ability to bond with bone and stimulate growth.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Mechanical Strength</a:t>
            </a:r>
            <a:r>
              <a:rPr lang="en-GB" dirty="0"/>
              <a:t>: Suitable for structural support.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Degradability</a:t>
            </a:r>
            <a:r>
              <a:rPr lang="en-GB" dirty="0"/>
              <a:t>: Gradual resorption to allow natural bone replacement.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7" y="236019"/>
            <a:ext cx="1140372" cy="1140372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67243" y="192708"/>
            <a:ext cx="1495175" cy="1050036"/>
          </a:xfrm>
          <a:prstGeom prst="rect">
            <a:avLst/>
          </a:prstGeom>
        </p:spPr>
      </p:pic>
      <p:pic>
        <p:nvPicPr>
          <p:cNvPr id="6" name="object 2"/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67243" y="203490"/>
            <a:ext cx="1495175" cy="10500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Classification of </a:t>
            </a:r>
            <a:r>
              <a:rPr lang="en-GB" b="1" dirty="0" err="1"/>
              <a:t>Bioceramics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Bioinert Ceramics</a:t>
            </a:r>
            <a:br>
              <a:rPr lang="en-GB" dirty="0"/>
            </a:br>
            <a:r>
              <a:rPr lang="en-GB" dirty="0"/>
              <a:t>Examples: Alumina, Zirconia</a:t>
            </a:r>
            <a:br>
              <a:rPr lang="en-GB" dirty="0"/>
            </a:br>
            <a:r>
              <a:rPr lang="en-GB" dirty="0"/>
              <a:t>Properties: Durable but lack bioactivity.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Bioactive Ceramics</a:t>
            </a:r>
            <a:br>
              <a:rPr lang="en-GB" dirty="0"/>
            </a:br>
            <a:r>
              <a:rPr lang="en-GB" dirty="0"/>
              <a:t>Examples: Hydroxyapatite, </a:t>
            </a:r>
            <a:r>
              <a:rPr lang="en-GB" dirty="0" err="1"/>
              <a:t>Bioglass</a:t>
            </a:r>
            <a:br>
              <a:rPr lang="en-GB" dirty="0"/>
            </a:br>
            <a:r>
              <a:rPr lang="en-GB" dirty="0"/>
              <a:t>Properties: Bond with bone and stimulate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Bioresorbable Ceramics</a:t>
            </a:r>
            <a:br>
              <a:rPr lang="en-GB" dirty="0"/>
            </a:br>
            <a:r>
              <a:rPr lang="en-GB" dirty="0"/>
              <a:t>Examples: Tricalcium Phosphate, Calcium </a:t>
            </a:r>
            <a:r>
              <a:rPr lang="en-GB" dirty="0" err="1"/>
              <a:t>Sulfate</a:t>
            </a:r>
            <a:br>
              <a:rPr lang="en-GB" dirty="0"/>
            </a:br>
            <a:r>
              <a:rPr lang="en-GB" dirty="0"/>
              <a:t>Properties: Gradually degrade and integrate.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4" y="154508"/>
            <a:ext cx="1140372" cy="1140372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16901" y="255995"/>
            <a:ext cx="1495175" cy="10500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328" y="47897"/>
            <a:ext cx="10058400" cy="1609344"/>
          </a:xfrm>
        </p:spPr>
        <p:txBody>
          <a:bodyPr>
            <a:normAutofit/>
          </a:bodyPr>
          <a:lstStyle/>
          <a:p>
            <a:r>
              <a:rPr lang="en-GB" sz="4400" b="1" dirty="0"/>
              <a:t>Applications in Bone Regeneration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75" y="1657241"/>
            <a:ext cx="3742783" cy="452737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Bone Grafts</a:t>
            </a:r>
            <a:endParaRPr lang="en-GB" dirty="0"/>
          </a:p>
          <a:p>
            <a:pPr lvl="1"/>
            <a:r>
              <a:rPr lang="en-GB" dirty="0"/>
              <a:t>Used as fillers or scaffolds to repair bone defects.</a:t>
            </a:r>
          </a:p>
          <a:p>
            <a:pPr marL="457200" lvl="1" indent="0">
              <a:buNone/>
            </a:pPr>
            <a:r>
              <a:rPr lang="en-GB" b="1" dirty="0"/>
              <a:t>Examples</a:t>
            </a:r>
            <a:r>
              <a:rPr lang="en-GB" dirty="0"/>
              <a:t>: Common in craniofacial and spinal surgeries.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Scaffolds in Tissue Engineering</a:t>
            </a:r>
            <a:endParaRPr lang="en-GB" dirty="0"/>
          </a:p>
          <a:p>
            <a:pPr lvl="1"/>
            <a:r>
              <a:rPr lang="en-GB" dirty="0"/>
              <a:t>Porous 3D structures that promote cell attachment, growth, and differentiation.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Orthopedic</a:t>
            </a:r>
            <a:r>
              <a:rPr lang="en-GB" b="1" dirty="0"/>
              <a:t> Implants</a:t>
            </a:r>
            <a:endParaRPr lang="en-GB" dirty="0"/>
          </a:p>
          <a:p>
            <a:pPr lvl="1"/>
            <a:r>
              <a:rPr lang="en-GB" dirty="0" err="1"/>
              <a:t>Bioceramic</a:t>
            </a:r>
            <a:r>
              <a:rPr lang="en-GB" dirty="0"/>
              <a:t> coatings, such as HA, enhance osseointegration and reduce rejection.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Dental Applications</a:t>
            </a:r>
            <a:endParaRPr lang="en-GB" dirty="0"/>
          </a:p>
          <a:p>
            <a:pPr lvl="1"/>
            <a:r>
              <a:rPr lang="en-GB" dirty="0"/>
              <a:t>Used in root canal treatments, jawbone repair, and dental fillings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" y="245437"/>
            <a:ext cx="1140372" cy="1140372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78138" y="47897"/>
            <a:ext cx="1495175" cy="1050036"/>
          </a:xfrm>
          <a:prstGeom prst="rect">
            <a:avLst/>
          </a:prstGeom>
        </p:spPr>
      </p:pic>
      <p:pic>
        <p:nvPicPr>
          <p:cNvPr id="10" name="Picture 2" descr="Bioceramic coating for tissue engineering applications">
            <a:extLst>
              <a:ext uri="{FF2B5EF4-FFF2-40B4-BE49-F238E27FC236}">
                <a16:creationId xmlns:a16="http://schemas.microsoft.com/office/drawing/2014/main" id="{26224B18-9531-4173-8C0E-E1D42A014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17" y="1385809"/>
            <a:ext cx="5889407" cy="48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582" y="677325"/>
            <a:ext cx="10058400" cy="1609344"/>
          </a:xfrm>
        </p:spPr>
        <p:txBody>
          <a:bodyPr>
            <a:normAutofit/>
          </a:bodyPr>
          <a:lstStyle/>
          <a:p>
            <a:r>
              <a:rPr lang="en-GB" sz="4800" b="1" dirty="0"/>
              <a:t>Advantages of </a:t>
            </a:r>
            <a:r>
              <a:rPr lang="en-GB" sz="4800" b="1" dirty="0" err="1"/>
              <a:t>Bioceramics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613342" cy="40507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Promote natural bone growth and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Reduce complications such as implant rejection.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 mechanical stability, especially in load-bearing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Available in resorbable and non-resorbable forms for diverse clinical needs.</a:t>
            </a:r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7" y="236019"/>
            <a:ext cx="1140372" cy="1140372"/>
          </a:xfrm>
          <a:prstGeom prst="rect">
            <a:avLst/>
          </a:prstGeom>
        </p:spPr>
      </p:pic>
      <p:pic>
        <p:nvPicPr>
          <p:cNvPr id="11" name="object 2"/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67243" y="192708"/>
            <a:ext cx="1495175" cy="1050036"/>
          </a:xfrm>
          <a:prstGeom prst="rect">
            <a:avLst/>
          </a:prstGeom>
        </p:spPr>
      </p:pic>
      <p:pic>
        <p:nvPicPr>
          <p:cNvPr id="4104" name="Picture 8" descr="Bioceramics | Medical Application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849" y="2121408"/>
            <a:ext cx="2852303" cy="345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687" y="571719"/>
            <a:ext cx="10058400" cy="1609344"/>
          </a:xfrm>
        </p:spPr>
        <p:txBody>
          <a:bodyPr>
            <a:normAutofit/>
          </a:bodyPr>
          <a:lstStyle/>
          <a:p>
            <a:r>
              <a:rPr lang="en-GB" sz="4800" b="1" dirty="0"/>
              <a:t>Challenges of </a:t>
            </a:r>
            <a:r>
              <a:rPr lang="en-GB" sz="4800" b="1" dirty="0" err="1"/>
              <a:t>Bioceramics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9286935" cy="40507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Brittleness</a:t>
            </a:r>
            <a:r>
              <a:rPr lang="en-GB" dirty="0"/>
              <a:t>: Limits application in high-stress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Degradation Rates</a:t>
            </a:r>
            <a:r>
              <a:rPr lang="en-GB" dirty="0"/>
              <a:t>: Need precise control to match natural bone regeneration.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Cost</a:t>
            </a:r>
            <a:r>
              <a:rPr lang="en-GB" dirty="0"/>
              <a:t>: High production and material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Processing Complexity</a:t>
            </a:r>
            <a:r>
              <a:rPr lang="en-GB" dirty="0"/>
              <a:t>: Difficulties in achieving the desired porosity and mechanical properties simultaneously.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2" y="206192"/>
            <a:ext cx="1140372" cy="1140372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462353" y="296528"/>
            <a:ext cx="1495175" cy="10500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30B7-30E5-4B52-842B-D4965328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possible solutions to overcome the challenges of </a:t>
            </a:r>
            <a:r>
              <a:rPr lang="en-GB" sz="4800" dirty="0" err="1"/>
              <a:t>bioceramics</a:t>
            </a:r>
            <a:endParaRPr lang="en-GB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B42E4-FDE1-41D5-82ED-08AC00F8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14"/>
            <a:ext cx="1140372" cy="1140372"/>
          </a:xfrm>
          <a:prstGeom prst="rect">
            <a:avLst/>
          </a:prstGeom>
        </p:spPr>
      </p:pic>
      <p:pic>
        <p:nvPicPr>
          <p:cNvPr id="5" name="object 2">
            <a:extLst>
              <a:ext uri="{FF2B5EF4-FFF2-40B4-BE49-F238E27FC236}">
                <a16:creationId xmlns:a16="http://schemas.microsoft.com/office/drawing/2014/main" id="{BB3C7E8C-CECC-43F7-AA1E-E30A806DB9FB}"/>
              </a:ext>
            </a:extLst>
          </p:cNvPr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27881" y="205950"/>
            <a:ext cx="1495175" cy="105003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7859B2A-4871-49AE-B037-96E0CEEEF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041" y="2194059"/>
            <a:ext cx="10919015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fontAlgn="base">
              <a:spcAft>
                <a:spcPct val="0"/>
              </a:spcAft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Combine </a:t>
            </a:r>
            <a:r>
              <a:rPr lang="en-US" altLang="en-US" dirty="0" err="1"/>
              <a:t>bioceramics</a:t>
            </a:r>
            <a:r>
              <a:rPr lang="en-US" altLang="en-US" dirty="0"/>
              <a:t> with polymers or </a:t>
            </a:r>
            <a:r>
              <a:rPr lang="en-GB" dirty="0"/>
              <a:t>elastomeric materials</a:t>
            </a:r>
            <a:r>
              <a:rPr lang="en-US" altLang="en-US" dirty="0"/>
              <a:t> to improve toughness and flexibility.</a:t>
            </a:r>
          </a:p>
          <a:p>
            <a:pPr marR="0" lvl="0" fontAlgn="base">
              <a:spcAft>
                <a:spcPct val="0"/>
              </a:spcAft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Add metals like </a:t>
            </a:r>
            <a:r>
              <a:rPr lang="en-US" altLang="en-US" dirty="0" err="1"/>
              <a:t>Ti</a:t>
            </a:r>
            <a:r>
              <a:rPr lang="en-US" altLang="en-US" dirty="0"/>
              <a:t>, Mg or graphene, for enhanced mechanical strength. 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Tailored Composition, Protective Coatings, Scaffold Design to control biodegradability.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Coat </a:t>
            </a:r>
            <a:r>
              <a:rPr lang="en-US" altLang="en-US" dirty="0" err="1"/>
              <a:t>bioceramics</a:t>
            </a:r>
            <a:r>
              <a:rPr lang="en-US" altLang="en-US" dirty="0"/>
              <a:t> with bioactive molecules, or growth factors to stimulate osteogenesis. 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 techniques like plasma spraying, chemical etching, or laser treatment to create rough, porous, or patterned surfaces for better cell attachment and integration.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sz="12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sz="12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sz="12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sz="12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sz="14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89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378</TotalTime>
  <Words>661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Warsaw university of technology</vt:lpstr>
      <vt:lpstr>contents</vt:lpstr>
      <vt:lpstr>Introduction</vt:lpstr>
      <vt:lpstr>Key Properties of Bioceramics</vt:lpstr>
      <vt:lpstr>Classification of Bioceramics</vt:lpstr>
      <vt:lpstr>Applications in Bone Regeneration</vt:lpstr>
      <vt:lpstr>Advantages of Bioceramics</vt:lpstr>
      <vt:lpstr>Challenges of Bioceramics</vt:lpstr>
      <vt:lpstr>possible solutions to overcome the challenges of bioceramics</vt:lpstr>
      <vt:lpstr>Conclusion</vt:lpstr>
      <vt:lpstr>references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Temesgen</dc:creator>
  <cp:lastModifiedBy>Temesgen</cp:lastModifiedBy>
  <cp:revision>27</cp:revision>
  <dcterms:created xsi:type="dcterms:W3CDTF">2025-01-18T14:41:00Z</dcterms:created>
  <dcterms:modified xsi:type="dcterms:W3CDTF">2025-01-22T09:11:10Z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7C671738F2BD4399A3BC123C2389C0F0_12</vt:lpwstr>
  </property>
  <property fmtid="{D5CDD505-2E9C-101B-9397-08002B2CF9AE}" pid="3" name="KSOProductBuildVer">
    <vt:lpwstr>2057-12.2.0.19826</vt:lpwstr>
  </property>
</Properties>
</file>