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9" r:id="rId3"/>
    <p:sldId id="272" r:id="rId4"/>
    <p:sldId id="295" r:id="rId5"/>
    <p:sldId id="301" r:id="rId6"/>
    <p:sldId id="296" r:id="rId7"/>
    <p:sldId id="283" r:id="rId8"/>
    <p:sldId id="285" r:id="rId9"/>
    <p:sldId id="297" r:id="rId10"/>
    <p:sldId id="257" r:id="rId11"/>
    <p:sldId id="299" r:id="rId12"/>
    <p:sldId id="261" r:id="rId13"/>
    <p:sldId id="300" r:id="rId14"/>
    <p:sldId id="279" r:id="rId15"/>
    <p:sldId id="302" r:id="rId16"/>
    <p:sldId id="303" r:id="rId17"/>
    <p:sldId id="308" r:id="rId18"/>
    <p:sldId id="307" r:id="rId19"/>
    <p:sldId id="304" r:id="rId20"/>
    <p:sldId id="282" r:id="rId21"/>
    <p:sldId id="306" r:id="rId22"/>
    <p:sldId id="278" r:id="rId23"/>
  </p:sldIdLst>
  <p:sldSz cx="9144000" cy="5143500" type="screen16x9"/>
  <p:notesSz cx="6858000" cy="9144000"/>
  <p:embeddedFontLst>
    <p:embeddedFont>
      <p:font typeface="Montserrat Light" panose="00000400000000000000" pitchFamily="2" charset="-52"/>
      <p:regular r:id="rId25"/>
      <p: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Montserrat" panose="00000500000000000000" pitchFamily="2" charset="-52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68617F7-BD45-45D3-9494-08AB8ACE10ED}">
  <a:tblStyle styleId="{668617F7-BD45-45D3-9494-08AB8ACE1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9E5840-C12E-4C8B-9978-033B50F8BF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12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53219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30bb4f95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30bb4f95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30bb4f9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30bb4f9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fc25fbfc5_1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fc25fbfc5_1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30bb4f95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30bb4f95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30bb4f95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30bb4f95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30bb4f95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30bb4f95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685800" y="1419622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HR</a:t>
            </a:r>
            <a:r>
              <a:rPr lang="ru-RU" dirty="0"/>
              <a:t> </a:t>
            </a:r>
            <a:r>
              <a:rPr lang="en-US" dirty="0" smtClean="0"/>
              <a:t>SERVICE</a:t>
            </a:r>
            <a:endParaRPr dirty="0"/>
          </a:p>
        </p:txBody>
      </p:sp>
      <p:sp>
        <p:nvSpPr>
          <p:cNvPr id="3" name="Google Shape;87;p12"/>
          <p:cNvSpPr txBox="1">
            <a:spLocks/>
          </p:cNvSpPr>
          <p:nvPr/>
        </p:nvSpPr>
        <p:spPr>
          <a:xfrm>
            <a:off x="754420" y="2147814"/>
            <a:ext cx="7772400" cy="1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sz="3600" dirty="0" smtClean="0"/>
              <a:t>Сервис поиска работы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435184" y="37525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ru-RU" dirty="0"/>
              <a:t>Основные проблемы:</a:t>
            </a:r>
            <a:endParaRPr dirty="0"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9</a:t>
            </a:r>
            <a:endParaRPr dirty="0"/>
          </a:p>
        </p:txBody>
      </p:sp>
      <p:grpSp>
        <p:nvGrpSpPr>
          <p:cNvPr id="23" name="Google Shape;1014;p48"/>
          <p:cNvGrpSpPr/>
          <p:nvPr/>
        </p:nvGrpSpPr>
        <p:grpSpPr>
          <a:xfrm>
            <a:off x="5448624" y="771550"/>
            <a:ext cx="3384376" cy="4069788"/>
            <a:chOff x="4539787" y="1011032"/>
            <a:chExt cx="598958" cy="720261"/>
          </a:xfrm>
        </p:grpSpPr>
        <p:sp>
          <p:nvSpPr>
            <p:cNvPr id="24" name="Google Shape;1015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16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017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18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19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223;p26"/>
          <p:cNvSpPr txBox="1">
            <a:spLocks/>
          </p:cNvSpPr>
          <p:nvPr/>
        </p:nvSpPr>
        <p:spPr>
          <a:xfrm>
            <a:off x="436652" y="3903682"/>
            <a:ext cx="5348444" cy="341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sz="1400" b="0" dirty="0" smtClean="0">
                <a:solidFill>
                  <a:schemeClr val="accent2"/>
                </a:solidFill>
              </a:rPr>
              <a:t>1. Применение </a:t>
            </a:r>
            <a:r>
              <a:rPr lang="ru-RU" sz="1400" b="0" dirty="0">
                <a:solidFill>
                  <a:schemeClr val="accent2"/>
                </a:solidFill>
              </a:rPr>
              <a:t>в решении кадровых задач устаревших медленных и трудоёмких технологий, ручной поиск кандидатов по «проверенным» источникам и т. д</a:t>
            </a:r>
            <a:r>
              <a:rPr lang="ru-RU" sz="1400" b="0" dirty="0" smtClean="0">
                <a:solidFill>
                  <a:schemeClr val="accent2"/>
                </a:solidFill>
              </a:rPr>
              <a:t>.</a:t>
            </a:r>
            <a:endParaRPr lang="en-US" sz="1400" b="0" dirty="0" smtClean="0">
              <a:solidFill>
                <a:schemeClr val="accent2"/>
              </a:solidFill>
            </a:endParaRPr>
          </a:p>
          <a:p>
            <a:endParaRPr lang="ru-RU" sz="1400" b="0" dirty="0" smtClean="0">
              <a:solidFill>
                <a:schemeClr val="accent2"/>
              </a:solidFill>
            </a:endParaRPr>
          </a:p>
          <a:p>
            <a:r>
              <a:rPr lang="ru-RU" sz="1400" b="0" dirty="0" smtClean="0">
                <a:solidFill>
                  <a:schemeClr val="accent2"/>
                </a:solidFill>
              </a:rPr>
              <a:t>2</a:t>
            </a:r>
            <a:r>
              <a:rPr lang="ru-RU" sz="1400" b="0" dirty="0">
                <a:solidFill>
                  <a:schemeClr val="accent2"/>
                </a:solidFill>
              </a:rPr>
              <a:t>. </a:t>
            </a:r>
            <a:r>
              <a:rPr lang="ru-RU" sz="1400" b="0" dirty="0" smtClean="0">
                <a:solidFill>
                  <a:schemeClr val="accent2"/>
                </a:solidFill>
              </a:rPr>
              <a:t>Медленная </a:t>
            </a:r>
            <a:r>
              <a:rPr lang="ru-RU" sz="1400" b="0" dirty="0">
                <a:solidFill>
                  <a:schemeClr val="accent2"/>
                </a:solidFill>
              </a:rPr>
              <a:t>коммуникативная цепочка между: наниматель &lt; - - -&gt; цепочка &lt; - - -&gt; кандидат</a:t>
            </a:r>
            <a:r>
              <a:rPr lang="ru-RU" sz="1400" b="0" dirty="0" smtClean="0">
                <a:solidFill>
                  <a:schemeClr val="accent2"/>
                </a:solidFill>
              </a:rPr>
              <a:t>.</a:t>
            </a:r>
            <a:endParaRPr lang="en-US" sz="1400" b="0" dirty="0" smtClean="0">
              <a:solidFill>
                <a:schemeClr val="accent2"/>
              </a:solidFill>
            </a:endParaRPr>
          </a:p>
          <a:p>
            <a:endParaRPr lang="ru-RU" sz="1400" b="0" dirty="0" smtClean="0">
              <a:solidFill>
                <a:schemeClr val="accent2"/>
              </a:solidFill>
            </a:endParaRPr>
          </a:p>
          <a:p>
            <a:r>
              <a:rPr lang="ru-RU" sz="1400" b="0" dirty="0" smtClean="0">
                <a:solidFill>
                  <a:schemeClr val="accent2"/>
                </a:solidFill>
              </a:rPr>
              <a:t>3</a:t>
            </a:r>
            <a:r>
              <a:rPr lang="ru-RU" sz="1400" b="0" dirty="0">
                <a:solidFill>
                  <a:schemeClr val="accent2"/>
                </a:solidFill>
              </a:rPr>
              <a:t>. </a:t>
            </a:r>
            <a:r>
              <a:rPr lang="ru-RU" sz="1400" b="0" dirty="0" smtClean="0">
                <a:solidFill>
                  <a:schemeClr val="accent2"/>
                </a:solidFill>
              </a:rPr>
              <a:t>Неготовность </a:t>
            </a:r>
            <a:r>
              <a:rPr lang="ru-RU" sz="1400" b="0" dirty="0">
                <a:solidFill>
                  <a:schemeClr val="accent2"/>
                </a:solidFill>
              </a:rPr>
              <a:t>кадровых агентств, реагировать на задачи рынка труда - которые диктуют время</a:t>
            </a:r>
            <a:r>
              <a:rPr lang="ru-RU" sz="1400" b="0" dirty="0" smtClean="0">
                <a:solidFill>
                  <a:schemeClr val="accent2"/>
                </a:solidFill>
              </a:rPr>
              <a:t>.</a:t>
            </a:r>
            <a:endParaRPr lang="en-US" sz="1400" b="0" dirty="0" smtClean="0">
              <a:solidFill>
                <a:schemeClr val="accent2"/>
              </a:solidFill>
            </a:endParaRPr>
          </a:p>
          <a:p>
            <a:endParaRPr lang="ru-RU" sz="1400" b="0" dirty="0">
              <a:solidFill>
                <a:schemeClr val="accent2"/>
              </a:solidFill>
            </a:endParaRPr>
          </a:p>
          <a:p>
            <a:r>
              <a:rPr lang="ru-RU" sz="1400" b="0" dirty="0" smtClean="0">
                <a:solidFill>
                  <a:schemeClr val="accent2"/>
                </a:solidFill>
              </a:rPr>
              <a:t>4</a:t>
            </a:r>
            <a:r>
              <a:rPr lang="ru-RU" sz="1400" b="0" dirty="0">
                <a:solidFill>
                  <a:schemeClr val="accent2"/>
                </a:solidFill>
              </a:rPr>
              <a:t>. </a:t>
            </a:r>
            <a:r>
              <a:rPr lang="ru-RU" sz="1400" b="0" dirty="0" smtClean="0">
                <a:solidFill>
                  <a:schemeClr val="accent2"/>
                </a:solidFill>
              </a:rPr>
              <a:t>Языковые</a:t>
            </a:r>
            <a:r>
              <a:rPr lang="ru-RU" sz="1400" b="0" dirty="0">
                <a:solidFill>
                  <a:schemeClr val="accent2"/>
                </a:solidFill>
              </a:rPr>
              <a:t>, культурологические барьеры в поиске кандидатов и в поиске </a:t>
            </a:r>
            <a:r>
              <a:rPr lang="ru-RU" sz="1400" b="0" dirty="0" smtClean="0">
                <a:solidFill>
                  <a:schemeClr val="accent2"/>
                </a:solidFill>
              </a:rPr>
              <a:t>работы</a:t>
            </a:r>
            <a:endParaRPr lang="en-US" sz="1400" b="0" dirty="0" smtClean="0">
              <a:solidFill>
                <a:schemeClr val="accent2"/>
              </a:solidFill>
            </a:endParaRPr>
          </a:p>
          <a:p>
            <a:endParaRPr lang="en-US" sz="1400" b="0" dirty="0" smtClean="0">
              <a:solidFill>
                <a:schemeClr val="accent2"/>
              </a:solidFill>
            </a:endParaRPr>
          </a:p>
          <a:p>
            <a:r>
              <a:rPr lang="en-US" sz="1400" b="0" dirty="0" smtClean="0">
                <a:solidFill>
                  <a:schemeClr val="accent2"/>
                </a:solidFill>
              </a:rPr>
              <a:t>5. </a:t>
            </a:r>
            <a:r>
              <a:rPr lang="ru-RU" sz="1400" b="0" dirty="0" smtClean="0">
                <a:solidFill>
                  <a:schemeClr val="accent2"/>
                </a:solidFill>
              </a:rPr>
              <a:t>Отсутствие </a:t>
            </a:r>
            <a:r>
              <a:rPr lang="ru-RU" sz="1400" b="0" dirty="0">
                <a:solidFill>
                  <a:schemeClr val="accent2"/>
                </a:solidFill>
              </a:rPr>
              <a:t>инструмента для кадровых агентств и потенциальных кандидатов, инструмента который решал бы вышеизложенные проблемы.</a:t>
            </a:r>
            <a:endParaRPr lang="en" sz="1400" b="0" dirty="0">
              <a:solidFill>
                <a:schemeClr val="accent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902041" y="1419622"/>
            <a:ext cx="13247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Медленное закрытие </a:t>
            </a:r>
            <a:r>
              <a:rPr lang="ru-RU" dirty="0">
                <a:solidFill>
                  <a:schemeClr val="bg1"/>
                </a:solidFill>
              </a:rPr>
              <a:t>вакансий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7353394" y="1370307"/>
            <a:ext cx="13247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Медленная </a:t>
            </a:r>
            <a:r>
              <a:rPr lang="ru-RU" dirty="0">
                <a:solidFill>
                  <a:schemeClr val="bg1"/>
                </a:solidFill>
              </a:rPr>
              <a:t>коммуникативная цепочка 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7375822" y="2763726"/>
            <a:ext cx="13247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Скорость </a:t>
            </a:r>
            <a:r>
              <a:rPr lang="ru-RU" dirty="0">
                <a:solidFill>
                  <a:schemeClr val="bg1"/>
                </a:solidFill>
              </a:rPr>
              <a:t>работы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5548065" y="2625174"/>
            <a:ext cx="12451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Языковые и культурные </a:t>
            </a:r>
            <a:r>
              <a:rPr lang="ru-RU" dirty="0">
                <a:solidFill>
                  <a:schemeClr val="bg1"/>
                </a:solidFill>
              </a:rPr>
              <a:t>барьеры 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6611582" y="3623405"/>
            <a:ext cx="12451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Отсутствие </a:t>
            </a:r>
            <a:r>
              <a:rPr lang="ru-RU" dirty="0">
                <a:solidFill>
                  <a:schemeClr val="bg1"/>
                </a:solidFill>
              </a:rPr>
              <a:t>инструмента </a:t>
            </a:r>
            <a:r>
              <a:rPr lang="ru-RU" dirty="0" smtClean="0">
                <a:solidFill>
                  <a:schemeClr val="bg1"/>
                </a:solidFill>
              </a:rPr>
              <a:t>для агентств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1"/>
                </a:solidFill>
              </a:rPr>
              <a:t>5</a:t>
            </a:r>
            <a:r>
              <a:rPr lang="en" dirty="0" smtClean="0">
                <a:solidFill>
                  <a:schemeClr val="accent1"/>
                </a:solidFill>
              </a:rPr>
              <a:t>.</a:t>
            </a:r>
            <a:endParaRPr dirty="0">
              <a:solidFill>
                <a:schemeClr val="accent1"/>
              </a:solidFill>
            </a:endParaRPr>
          </a:p>
          <a:p>
            <a:pPr lvl="0"/>
            <a:r>
              <a:rPr lang="en-US" dirty="0"/>
              <a:t>HR SERVICE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</a:pPr>
            <a:r>
              <a:rPr lang="ru-RU" dirty="0" smtClean="0"/>
              <a:t>Предложение решений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146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633415" y="287642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Что мы предлагаем: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3703811" y="789164"/>
            <a:ext cx="5256584" cy="6243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1200" dirty="0" smtClean="0"/>
              <a:t>Высокая </a:t>
            </a:r>
            <a:r>
              <a:rPr lang="ru-RU" sz="1200" dirty="0"/>
              <a:t>скорость закрытия вакансии за счёт увеличения скорости коммуникации напрямую через сервис работодатель кандидат</a:t>
            </a:r>
            <a:r>
              <a:rPr lang="ru-RU" sz="1200" dirty="0" smtClean="0"/>
              <a:t>.</a:t>
            </a:r>
            <a:r>
              <a:rPr lang="en" sz="1200" dirty="0" smtClean="0"/>
              <a:t> </a:t>
            </a:r>
            <a:endParaRPr lang="ru-RU" sz="1200" dirty="0" smtClean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11</a:t>
            </a:r>
            <a:endParaRPr dirty="0"/>
          </a:p>
        </p:txBody>
      </p:sp>
      <p:grpSp>
        <p:nvGrpSpPr>
          <p:cNvPr id="5" name="Google Shape;1037;p48"/>
          <p:cNvGrpSpPr/>
          <p:nvPr/>
        </p:nvGrpSpPr>
        <p:grpSpPr>
          <a:xfrm>
            <a:off x="611560" y="988449"/>
            <a:ext cx="3036177" cy="3784448"/>
            <a:chOff x="8930121" y="1079360"/>
            <a:chExt cx="523031" cy="651933"/>
          </a:xfrm>
        </p:grpSpPr>
        <p:sp>
          <p:nvSpPr>
            <p:cNvPr id="6" name="Google Shape;1038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039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40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41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42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Google Shape;1043;p48"/>
            <p:cNvGrpSpPr/>
            <p:nvPr/>
          </p:nvGrpSpPr>
          <p:grpSpPr>
            <a:xfrm>
              <a:off x="9051925" y="1100649"/>
              <a:ext cx="401227" cy="630644"/>
              <a:chOff x="6847311" y="1751307"/>
              <a:chExt cx="401227" cy="630644"/>
            </a:xfrm>
          </p:grpSpPr>
          <p:sp>
            <p:nvSpPr>
              <p:cNvPr id="12" name="Google Shape;1044;p48"/>
              <p:cNvSpPr/>
              <p:nvPr/>
            </p:nvSpPr>
            <p:spPr>
              <a:xfrm rot="1672455">
                <a:off x="7168075" y="1816657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45;p48"/>
              <p:cNvSpPr/>
              <p:nvPr/>
            </p:nvSpPr>
            <p:spPr>
              <a:xfrm rot="470668">
                <a:off x="7130830" y="208129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46;p48"/>
              <p:cNvSpPr/>
              <p:nvPr/>
            </p:nvSpPr>
            <p:spPr>
              <a:xfrm rot="19108587">
                <a:off x="7121570" y="2171214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48;p48"/>
              <p:cNvSpPr/>
              <p:nvPr/>
            </p:nvSpPr>
            <p:spPr>
              <a:xfrm rot="20042289">
                <a:off x="7122980" y="1751307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49;p48"/>
              <p:cNvSpPr/>
              <p:nvPr/>
            </p:nvSpPr>
            <p:spPr>
              <a:xfrm rot="7236272">
                <a:off x="7173356" y="1923101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5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5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5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" name="Google Shape;122;p17"/>
          <p:cNvSpPr txBox="1">
            <a:spLocks/>
          </p:cNvSpPr>
          <p:nvPr/>
        </p:nvSpPr>
        <p:spPr>
          <a:xfrm>
            <a:off x="3707905" y="1537460"/>
            <a:ext cx="5256584" cy="972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buClr>
                <a:schemeClr val="accent2"/>
              </a:buClr>
            </a:pPr>
            <a:r>
              <a:rPr lang="ru-RU" sz="1200" dirty="0" smtClean="0"/>
              <a:t>Предварительная </a:t>
            </a:r>
            <a:r>
              <a:rPr lang="ru-RU" sz="1200" dirty="0"/>
              <a:t>оценка требований к кандидату профессиональных и языковых навыков.</a:t>
            </a:r>
            <a:endParaRPr lang="ru-RU" sz="1200" dirty="0" smtClean="0"/>
          </a:p>
        </p:txBody>
      </p:sp>
      <p:sp>
        <p:nvSpPr>
          <p:cNvPr id="23" name="Google Shape;122;p17"/>
          <p:cNvSpPr txBox="1">
            <a:spLocks/>
          </p:cNvSpPr>
          <p:nvPr/>
        </p:nvSpPr>
        <p:spPr>
          <a:xfrm>
            <a:off x="3707905" y="2170302"/>
            <a:ext cx="5256584" cy="972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buClr>
                <a:schemeClr val="accent3"/>
              </a:buClr>
            </a:pPr>
            <a:r>
              <a:rPr lang="ru-RU" sz="1200" dirty="0" smtClean="0"/>
              <a:t>Пассивная </a:t>
            </a:r>
            <a:r>
              <a:rPr lang="ru-RU" sz="1200" dirty="0"/>
              <a:t>(не требующие усилий со стороны сервиса, сотрудников действий) модель увеличения, прироста и расширение база кандидатов (кадрового резерва) через инструменты сервиса (интернет, соц. сети, партнёры)</a:t>
            </a:r>
            <a:endParaRPr lang="ru-RU" sz="1200" dirty="0" smtClean="0"/>
          </a:p>
        </p:txBody>
      </p:sp>
      <p:sp>
        <p:nvSpPr>
          <p:cNvPr id="24" name="Google Shape;122;p17"/>
          <p:cNvSpPr txBox="1">
            <a:spLocks/>
          </p:cNvSpPr>
          <p:nvPr/>
        </p:nvSpPr>
        <p:spPr>
          <a:xfrm>
            <a:off x="3707905" y="3097143"/>
            <a:ext cx="5256584" cy="972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buClr>
                <a:schemeClr val="accent4"/>
              </a:buClr>
            </a:pPr>
            <a:r>
              <a:rPr lang="ru-RU" sz="1200" dirty="0" smtClean="0"/>
              <a:t>Реализована </a:t>
            </a:r>
            <a:r>
              <a:rPr lang="ru-RU" sz="1200" dirty="0"/>
              <a:t>автоматизация </a:t>
            </a:r>
            <a:r>
              <a:rPr lang="ru-RU" sz="1200" dirty="0" err="1"/>
              <a:t>мультиязычности</a:t>
            </a:r>
            <a:r>
              <a:rPr lang="ru-RU" sz="1200" dirty="0"/>
              <a:t> данных кандидатов и данных по вакансиям (языковой барьер не является принципиальной задачей)</a:t>
            </a:r>
            <a:endParaRPr lang="ru-RU" sz="1200" dirty="0" smtClean="0"/>
          </a:p>
        </p:txBody>
      </p:sp>
      <p:sp>
        <p:nvSpPr>
          <p:cNvPr id="25" name="Google Shape;122;p17"/>
          <p:cNvSpPr txBox="1">
            <a:spLocks/>
          </p:cNvSpPr>
          <p:nvPr/>
        </p:nvSpPr>
        <p:spPr>
          <a:xfrm>
            <a:off x="3707905" y="3772250"/>
            <a:ext cx="5256584" cy="972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buClr>
                <a:schemeClr val="accent5"/>
              </a:buClr>
            </a:pPr>
            <a:r>
              <a:rPr lang="ru-RU" sz="1200" dirty="0" smtClean="0"/>
              <a:t>Высокотехнологические решения, использование лучших программных средств последнего поколения в совместимости с </a:t>
            </a:r>
            <a:r>
              <a:rPr lang="ru-RU" sz="1200" dirty="0" err="1" smtClean="0"/>
              <a:t>наиэфективными</a:t>
            </a:r>
            <a:r>
              <a:rPr lang="ru-RU" sz="1200" dirty="0" smtClean="0"/>
              <a:t> стеками цифровых производств </a:t>
            </a:r>
            <a:endParaRPr lang="ru-RU" sz="12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1"/>
                </a:solidFill>
              </a:rPr>
              <a:t>6</a:t>
            </a:r>
            <a:r>
              <a:rPr lang="en" dirty="0" smtClean="0">
                <a:solidFill>
                  <a:schemeClr val="accent1"/>
                </a:solidFill>
              </a:rPr>
              <a:t>.</a:t>
            </a:r>
            <a:endParaRPr dirty="0">
              <a:solidFill>
                <a:schemeClr val="accent1"/>
              </a:solidFill>
            </a:endParaRPr>
          </a:p>
          <a:p>
            <a:pPr lvl="0"/>
            <a:r>
              <a:rPr lang="en-US" dirty="0"/>
              <a:t>HR SERVICE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</a:pPr>
            <a:r>
              <a:rPr lang="ru-RU" dirty="0" smtClean="0"/>
              <a:t>Алгоритм </a:t>
            </a:r>
            <a:r>
              <a:rPr lang="ru-RU" dirty="0" smtClean="0"/>
              <a:t>действий соискателя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87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>
            <a:spLocks noGrp="1"/>
          </p:cNvSpPr>
          <p:nvPr>
            <p:ph type="title"/>
          </p:nvPr>
        </p:nvSpPr>
        <p:spPr>
          <a:xfrm>
            <a:off x="906210" y="339502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ru-RU" dirty="0"/>
              <a:t>Как это работает для </a:t>
            </a:r>
            <a:r>
              <a:rPr lang="ru-RU" dirty="0" smtClean="0"/>
              <a:t>кандидата:</a:t>
            </a:r>
            <a:endParaRPr dirty="0"/>
          </a:p>
        </p:txBody>
      </p:sp>
      <p:sp>
        <p:nvSpPr>
          <p:cNvPr id="337" name="Google Shape;33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dirty="0"/>
          </a:p>
        </p:txBody>
      </p:sp>
      <p:grpSp>
        <p:nvGrpSpPr>
          <p:cNvPr id="5" name="Google Shape;1285;p48"/>
          <p:cNvGrpSpPr/>
          <p:nvPr/>
        </p:nvGrpSpPr>
        <p:grpSpPr>
          <a:xfrm>
            <a:off x="100236" y="1436470"/>
            <a:ext cx="8981222" cy="3434569"/>
            <a:chOff x="3042485" y="5594633"/>
            <a:chExt cx="1335082" cy="510557"/>
          </a:xfrm>
        </p:grpSpPr>
        <p:sp>
          <p:nvSpPr>
            <p:cNvPr id="6" name="Google Shape;1286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287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288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289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90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294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295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296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297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107504" y="3709590"/>
            <a:ext cx="1547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Кандидат </a:t>
            </a:r>
            <a:r>
              <a:rPr lang="ru-RU" dirty="0">
                <a:solidFill>
                  <a:schemeClr val="bg1"/>
                </a:solidFill>
              </a:rPr>
              <a:t>регистрируется на сервисе.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911929" y="1616880"/>
            <a:ext cx="1669846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</a:rPr>
              <a:t>Автоматически </a:t>
            </a:r>
            <a:r>
              <a:rPr lang="ru-RU" sz="1050" dirty="0">
                <a:solidFill>
                  <a:schemeClr val="bg1"/>
                </a:solidFill>
              </a:rPr>
              <a:t>происходит сопоставление сверка скобка профессиональных навыков и требований нанимателя.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763192" y="3628799"/>
            <a:ext cx="16698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Профессиональные </a:t>
            </a:r>
            <a:r>
              <a:rPr lang="ru-RU" sz="1200" dirty="0">
                <a:solidFill>
                  <a:schemeClr val="bg1"/>
                </a:solidFill>
              </a:rPr>
              <a:t>навыки языковые способности отправляются партнёрам.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5605259" y="1705039"/>
            <a:ext cx="166984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100" dirty="0" smtClean="0">
                <a:solidFill>
                  <a:schemeClr val="bg1"/>
                </a:solidFill>
              </a:rPr>
              <a:t>В </a:t>
            </a:r>
            <a:r>
              <a:rPr lang="ru-RU" sz="1100" dirty="0">
                <a:solidFill>
                  <a:schemeClr val="bg1"/>
                </a:solidFill>
              </a:rPr>
              <a:t>случае сопоставления навыков и требований вакансии и кандидата вакансия закрыта.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429812" y="3531661"/>
            <a:ext cx="16698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dirty="0" smtClean="0">
                <a:solidFill>
                  <a:schemeClr val="bg1"/>
                </a:solidFill>
              </a:rPr>
              <a:t>В </a:t>
            </a:r>
            <a:r>
              <a:rPr lang="ru-RU" sz="900" dirty="0">
                <a:solidFill>
                  <a:schemeClr val="bg1"/>
                </a:solidFill>
              </a:rPr>
              <a:t>ином случае данный кандидата хранятся в сервисе и при поступлении новых вакансий производится автоматическая сверка навыки требования по новой вакансии.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7.</a:t>
            </a:r>
            <a:endParaRPr dirty="0">
              <a:solidFill>
                <a:schemeClr val="accent1"/>
              </a:solidFill>
            </a:endParaRPr>
          </a:p>
          <a:p>
            <a:pPr lvl="0"/>
            <a:r>
              <a:rPr lang="en-US" dirty="0"/>
              <a:t>HR SERVICE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</a:pPr>
            <a:r>
              <a:rPr lang="ru-RU" dirty="0" smtClean="0"/>
              <a:t>Порядок работы работодателя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8149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>
            <a:spLocks noGrp="1"/>
          </p:cNvSpPr>
          <p:nvPr>
            <p:ph type="title"/>
          </p:nvPr>
        </p:nvSpPr>
        <p:spPr>
          <a:xfrm>
            <a:off x="1093401" y="339502"/>
            <a:ext cx="6762134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ru-RU" dirty="0"/>
              <a:t>Как это работает для </a:t>
            </a:r>
            <a:r>
              <a:rPr lang="ru-RU" dirty="0" smtClean="0"/>
              <a:t>партнера:</a:t>
            </a:r>
            <a:endParaRPr dirty="0"/>
          </a:p>
        </p:txBody>
      </p:sp>
      <p:grpSp>
        <p:nvGrpSpPr>
          <p:cNvPr id="19" name="Google Shape;1201;p48"/>
          <p:cNvGrpSpPr/>
          <p:nvPr/>
        </p:nvGrpSpPr>
        <p:grpSpPr>
          <a:xfrm>
            <a:off x="80098" y="1635646"/>
            <a:ext cx="8841528" cy="2206216"/>
            <a:chOff x="1674084" y="3214987"/>
            <a:chExt cx="720142" cy="179696"/>
          </a:xfrm>
        </p:grpSpPr>
        <p:sp>
          <p:nvSpPr>
            <p:cNvPr id="27" name="Google Shape;1204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205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207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>
                <a:gd name="connsiteX0" fmla="*/ 2731 w 10000"/>
                <a:gd name="connsiteY0" fmla="*/ 10000 h 10000"/>
                <a:gd name="connsiteX1" fmla="*/ 2691 w 10000"/>
                <a:gd name="connsiteY1" fmla="*/ 7970 h 10000"/>
                <a:gd name="connsiteX2" fmla="*/ 4096 w 10000"/>
                <a:gd name="connsiteY2" fmla="*/ 7411 h 10000"/>
                <a:gd name="connsiteX3" fmla="*/ 5502 w 10000"/>
                <a:gd name="connsiteY3" fmla="*/ 7970 h 10000"/>
                <a:gd name="connsiteX4" fmla="*/ 5904 w 10000"/>
                <a:gd name="connsiteY4" fmla="*/ 8985 h 10000"/>
                <a:gd name="connsiteX5" fmla="*/ 5502 w 10000"/>
                <a:gd name="connsiteY5" fmla="*/ 10000 h 10000"/>
                <a:gd name="connsiteX6" fmla="*/ 7309 w 10000"/>
                <a:gd name="connsiteY6" fmla="*/ 10000 h 10000"/>
                <a:gd name="connsiteX7" fmla="*/ 7912 w 10000"/>
                <a:gd name="connsiteY7" fmla="*/ 9239 h 10000"/>
                <a:gd name="connsiteX8" fmla="*/ 7912 w 10000"/>
                <a:gd name="connsiteY8" fmla="*/ 6041 h 10000"/>
                <a:gd name="connsiteX9" fmla="*/ 8112 w 10000"/>
                <a:gd name="connsiteY9" fmla="*/ 5838 h 10000"/>
                <a:gd name="connsiteX10" fmla="*/ 8635 w 10000"/>
                <a:gd name="connsiteY10" fmla="*/ 6041 h 10000"/>
                <a:gd name="connsiteX11" fmla="*/ 8835 w 10000"/>
                <a:gd name="connsiteY11" fmla="*/ 6447 h 10000"/>
                <a:gd name="connsiteX12" fmla="*/ 9679 w 10000"/>
                <a:gd name="connsiteY12" fmla="*/ 6548 h 10000"/>
                <a:gd name="connsiteX13" fmla="*/ 10000 w 10000"/>
                <a:gd name="connsiteY13" fmla="*/ 5178 h 10000"/>
                <a:gd name="connsiteX14" fmla="*/ 9679 w 10000"/>
                <a:gd name="connsiteY14" fmla="*/ 3807 h 10000"/>
                <a:gd name="connsiteX15" fmla="*/ 8835 w 10000"/>
                <a:gd name="connsiteY15" fmla="*/ 3909 h 10000"/>
                <a:gd name="connsiteX16" fmla="*/ 8635 w 10000"/>
                <a:gd name="connsiteY16" fmla="*/ 4315 h 10000"/>
                <a:gd name="connsiteX17" fmla="*/ 8112 w 10000"/>
                <a:gd name="connsiteY17" fmla="*/ 4518 h 10000"/>
                <a:gd name="connsiteX18" fmla="*/ 7912 w 10000"/>
                <a:gd name="connsiteY18" fmla="*/ 4315 h 10000"/>
                <a:gd name="connsiteX19" fmla="*/ 7912 w 10000"/>
                <a:gd name="connsiteY19" fmla="*/ 761 h 10000"/>
                <a:gd name="connsiteX20" fmla="*/ 7309 w 10000"/>
                <a:gd name="connsiteY20" fmla="*/ 0 h 10000"/>
                <a:gd name="connsiteX21" fmla="*/ 602 w 10000"/>
                <a:gd name="connsiteY21" fmla="*/ 0 h 10000"/>
                <a:gd name="connsiteX22" fmla="*/ 0 w 10000"/>
                <a:gd name="connsiteY22" fmla="*/ 761 h 10000"/>
                <a:gd name="connsiteX23" fmla="*/ 0 w 10000"/>
                <a:gd name="connsiteY23" fmla="*/ 9239 h 10000"/>
                <a:gd name="connsiteX24" fmla="*/ 602 w 10000"/>
                <a:gd name="connsiteY24" fmla="*/ 10000 h 10000"/>
                <a:gd name="connsiteX25" fmla="*/ 2731 w 10000"/>
                <a:gd name="connsiteY25" fmla="*/ 10000 h 10000"/>
                <a:gd name="connsiteX0" fmla="*/ 2731 w 10000"/>
                <a:gd name="connsiteY0" fmla="*/ 10000 h 10000"/>
                <a:gd name="connsiteX1" fmla="*/ 4096 w 10000"/>
                <a:gd name="connsiteY1" fmla="*/ 7411 h 10000"/>
                <a:gd name="connsiteX2" fmla="*/ 5502 w 10000"/>
                <a:gd name="connsiteY2" fmla="*/ 7970 h 10000"/>
                <a:gd name="connsiteX3" fmla="*/ 5904 w 10000"/>
                <a:gd name="connsiteY3" fmla="*/ 8985 h 10000"/>
                <a:gd name="connsiteX4" fmla="*/ 5502 w 10000"/>
                <a:gd name="connsiteY4" fmla="*/ 10000 h 10000"/>
                <a:gd name="connsiteX5" fmla="*/ 7309 w 10000"/>
                <a:gd name="connsiteY5" fmla="*/ 10000 h 10000"/>
                <a:gd name="connsiteX6" fmla="*/ 7912 w 10000"/>
                <a:gd name="connsiteY6" fmla="*/ 9239 h 10000"/>
                <a:gd name="connsiteX7" fmla="*/ 7912 w 10000"/>
                <a:gd name="connsiteY7" fmla="*/ 6041 h 10000"/>
                <a:gd name="connsiteX8" fmla="*/ 8112 w 10000"/>
                <a:gd name="connsiteY8" fmla="*/ 5838 h 10000"/>
                <a:gd name="connsiteX9" fmla="*/ 8635 w 10000"/>
                <a:gd name="connsiteY9" fmla="*/ 6041 h 10000"/>
                <a:gd name="connsiteX10" fmla="*/ 8835 w 10000"/>
                <a:gd name="connsiteY10" fmla="*/ 6447 h 10000"/>
                <a:gd name="connsiteX11" fmla="*/ 9679 w 10000"/>
                <a:gd name="connsiteY11" fmla="*/ 6548 h 10000"/>
                <a:gd name="connsiteX12" fmla="*/ 10000 w 10000"/>
                <a:gd name="connsiteY12" fmla="*/ 5178 h 10000"/>
                <a:gd name="connsiteX13" fmla="*/ 9679 w 10000"/>
                <a:gd name="connsiteY13" fmla="*/ 3807 h 10000"/>
                <a:gd name="connsiteX14" fmla="*/ 8835 w 10000"/>
                <a:gd name="connsiteY14" fmla="*/ 3909 h 10000"/>
                <a:gd name="connsiteX15" fmla="*/ 8635 w 10000"/>
                <a:gd name="connsiteY15" fmla="*/ 4315 h 10000"/>
                <a:gd name="connsiteX16" fmla="*/ 8112 w 10000"/>
                <a:gd name="connsiteY16" fmla="*/ 4518 h 10000"/>
                <a:gd name="connsiteX17" fmla="*/ 7912 w 10000"/>
                <a:gd name="connsiteY17" fmla="*/ 4315 h 10000"/>
                <a:gd name="connsiteX18" fmla="*/ 7912 w 10000"/>
                <a:gd name="connsiteY18" fmla="*/ 761 h 10000"/>
                <a:gd name="connsiteX19" fmla="*/ 7309 w 10000"/>
                <a:gd name="connsiteY19" fmla="*/ 0 h 10000"/>
                <a:gd name="connsiteX20" fmla="*/ 602 w 10000"/>
                <a:gd name="connsiteY20" fmla="*/ 0 h 10000"/>
                <a:gd name="connsiteX21" fmla="*/ 0 w 10000"/>
                <a:gd name="connsiteY21" fmla="*/ 761 h 10000"/>
                <a:gd name="connsiteX22" fmla="*/ 0 w 10000"/>
                <a:gd name="connsiteY22" fmla="*/ 9239 h 10000"/>
                <a:gd name="connsiteX23" fmla="*/ 602 w 10000"/>
                <a:gd name="connsiteY23" fmla="*/ 10000 h 10000"/>
                <a:gd name="connsiteX24" fmla="*/ 2731 w 10000"/>
                <a:gd name="connsiteY24" fmla="*/ 10000 h 10000"/>
                <a:gd name="connsiteX0" fmla="*/ 5502 w 10000"/>
                <a:gd name="connsiteY0" fmla="*/ 7970 h 10000"/>
                <a:gd name="connsiteX1" fmla="*/ 5904 w 10000"/>
                <a:gd name="connsiteY1" fmla="*/ 8985 h 10000"/>
                <a:gd name="connsiteX2" fmla="*/ 5502 w 10000"/>
                <a:gd name="connsiteY2" fmla="*/ 10000 h 10000"/>
                <a:gd name="connsiteX3" fmla="*/ 7309 w 10000"/>
                <a:gd name="connsiteY3" fmla="*/ 10000 h 10000"/>
                <a:gd name="connsiteX4" fmla="*/ 7912 w 10000"/>
                <a:gd name="connsiteY4" fmla="*/ 9239 h 10000"/>
                <a:gd name="connsiteX5" fmla="*/ 7912 w 10000"/>
                <a:gd name="connsiteY5" fmla="*/ 6041 h 10000"/>
                <a:gd name="connsiteX6" fmla="*/ 8112 w 10000"/>
                <a:gd name="connsiteY6" fmla="*/ 5838 h 10000"/>
                <a:gd name="connsiteX7" fmla="*/ 8635 w 10000"/>
                <a:gd name="connsiteY7" fmla="*/ 6041 h 10000"/>
                <a:gd name="connsiteX8" fmla="*/ 8835 w 10000"/>
                <a:gd name="connsiteY8" fmla="*/ 6447 h 10000"/>
                <a:gd name="connsiteX9" fmla="*/ 9679 w 10000"/>
                <a:gd name="connsiteY9" fmla="*/ 6548 h 10000"/>
                <a:gd name="connsiteX10" fmla="*/ 10000 w 10000"/>
                <a:gd name="connsiteY10" fmla="*/ 5178 h 10000"/>
                <a:gd name="connsiteX11" fmla="*/ 9679 w 10000"/>
                <a:gd name="connsiteY11" fmla="*/ 3807 h 10000"/>
                <a:gd name="connsiteX12" fmla="*/ 8835 w 10000"/>
                <a:gd name="connsiteY12" fmla="*/ 3909 h 10000"/>
                <a:gd name="connsiteX13" fmla="*/ 8635 w 10000"/>
                <a:gd name="connsiteY13" fmla="*/ 4315 h 10000"/>
                <a:gd name="connsiteX14" fmla="*/ 8112 w 10000"/>
                <a:gd name="connsiteY14" fmla="*/ 4518 h 10000"/>
                <a:gd name="connsiteX15" fmla="*/ 7912 w 10000"/>
                <a:gd name="connsiteY15" fmla="*/ 4315 h 10000"/>
                <a:gd name="connsiteX16" fmla="*/ 7912 w 10000"/>
                <a:gd name="connsiteY16" fmla="*/ 761 h 10000"/>
                <a:gd name="connsiteX17" fmla="*/ 7309 w 10000"/>
                <a:gd name="connsiteY17" fmla="*/ 0 h 10000"/>
                <a:gd name="connsiteX18" fmla="*/ 602 w 10000"/>
                <a:gd name="connsiteY18" fmla="*/ 0 h 10000"/>
                <a:gd name="connsiteX19" fmla="*/ 0 w 10000"/>
                <a:gd name="connsiteY19" fmla="*/ 761 h 10000"/>
                <a:gd name="connsiteX20" fmla="*/ 0 w 10000"/>
                <a:gd name="connsiteY20" fmla="*/ 9239 h 10000"/>
                <a:gd name="connsiteX21" fmla="*/ 602 w 10000"/>
                <a:gd name="connsiteY21" fmla="*/ 10000 h 10000"/>
                <a:gd name="connsiteX22" fmla="*/ 2731 w 10000"/>
                <a:gd name="connsiteY22" fmla="*/ 10000 h 10000"/>
                <a:gd name="connsiteX23" fmla="*/ 4980 w 10000"/>
                <a:gd name="connsiteY23" fmla="*/ 8530 h 10000"/>
                <a:gd name="connsiteX0" fmla="*/ 5502 w 10000"/>
                <a:gd name="connsiteY0" fmla="*/ 7970 h 10000"/>
                <a:gd name="connsiteX1" fmla="*/ 5904 w 10000"/>
                <a:gd name="connsiteY1" fmla="*/ 8985 h 10000"/>
                <a:gd name="connsiteX2" fmla="*/ 5502 w 10000"/>
                <a:gd name="connsiteY2" fmla="*/ 10000 h 10000"/>
                <a:gd name="connsiteX3" fmla="*/ 7309 w 10000"/>
                <a:gd name="connsiteY3" fmla="*/ 10000 h 10000"/>
                <a:gd name="connsiteX4" fmla="*/ 7912 w 10000"/>
                <a:gd name="connsiteY4" fmla="*/ 9239 h 10000"/>
                <a:gd name="connsiteX5" fmla="*/ 7912 w 10000"/>
                <a:gd name="connsiteY5" fmla="*/ 6041 h 10000"/>
                <a:gd name="connsiteX6" fmla="*/ 8112 w 10000"/>
                <a:gd name="connsiteY6" fmla="*/ 5838 h 10000"/>
                <a:gd name="connsiteX7" fmla="*/ 8635 w 10000"/>
                <a:gd name="connsiteY7" fmla="*/ 6041 h 10000"/>
                <a:gd name="connsiteX8" fmla="*/ 8835 w 10000"/>
                <a:gd name="connsiteY8" fmla="*/ 6447 h 10000"/>
                <a:gd name="connsiteX9" fmla="*/ 9679 w 10000"/>
                <a:gd name="connsiteY9" fmla="*/ 6548 h 10000"/>
                <a:gd name="connsiteX10" fmla="*/ 10000 w 10000"/>
                <a:gd name="connsiteY10" fmla="*/ 5178 h 10000"/>
                <a:gd name="connsiteX11" fmla="*/ 9679 w 10000"/>
                <a:gd name="connsiteY11" fmla="*/ 3807 h 10000"/>
                <a:gd name="connsiteX12" fmla="*/ 8835 w 10000"/>
                <a:gd name="connsiteY12" fmla="*/ 3909 h 10000"/>
                <a:gd name="connsiteX13" fmla="*/ 8635 w 10000"/>
                <a:gd name="connsiteY13" fmla="*/ 4315 h 10000"/>
                <a:gd name="connsiteX14" fmla="*/ 8112 w 10000"/>
                <a:gd name="connsiteY14" fmla="*/ 4518 h 10000"/>
                <a:gd name="connsiteX15" fmla="*/ 7912 w 10000"/>
                <a:gd name="connsiteY15" fmla="*/ 4315 h 10000"/>
                <a:gd name="connsiteX16" fmla="*/ 7912 w 10000"/>
                <a:gd name="connsiteY16" fmla="*/ 761 h 10000"/>
                <a:gd name="connsiteX17" fmla="*/ 7309 w 10000"/>
                <a:gd name="connsiteY17" fmla="*/ 0 h 10000"/>
                <a:gd name="connsiteX18" fmla="*/ 602 w 10000"/>
                <a:gd name="connsiteY18" fmla="*/ 0 h 10000"/>
                <a:gd name="connsiteX19" fmla="*/ 0 w 10000"/>
                <a:gd name="connsiteY19" fmla="*/ 761 h 10000"/>
                <a:gd name="connsiteX20" fmla="*/ 0 w 10000"/>
                <a:gd name="connsiteY20" fmla="*/ 9239 h 10000"/>
                <a:gd name="connsiteX21" fmla="*/ 602 w 10000"/>
                <a:gd name="connsiteY21" fmla="*/ 10000 h 10000"/>
                <a:gd name="connsiteX22" fmla="*/ 2731 w 10000"/>
                <a:gd name="connsiteY22" fmla="*/ 10000 h 10000"/>
                <a:gd name="connsiteX0" fmla="*/ 5904 w 10000"/>
                <a:gd name="connsiteY0" fmla="*/ 8985 h 10000"/>
                <a:gd name="connsiteX1" fmla="*/ 5502 w 10000"/>
                <a:gd name="connsiteY1" fmla="*/ 10000 h 10000"/>
                <a:gd name="connsiteX2" fmla="*/ 7309 w 10000"/>
                <a:gd name="connsiteY2" fmla="*/ 10000 h 10000"/>
                <a:gd name="connsiteX3" fmla="*/ 7912 w 10000"/>
                <a:gd name="connsiteY3" fmla="*/ 9239 h 10000"/>
                <a:gd name="connsiteX4" fmla="*/ 7912 w 10000"/>
                <a:gd name="connsiteY4" fmla="*/ 6041 h 10000"/>
                <a:gd name="connsiteX5" fmla="*/ 8112 w 10000"/>
                <a:gd name="connsiteY5" fmla="*/ 5838 h 10000"/>
                <a:gd name="connsiteX6" fmla="*/ 8635 w 10000"/>
                <a:gd name="connsiteY6" fmla="*/ 6041 h 10000"/>
                <a:gd name="connsiteX7" fmla="*/ 8835 w 10000"/>
                <a:gd name="connsiteY7" fmla="*/ 6447 h 10000"/>
                <a:gd name="connsiteX8" fmla="*/ 9679 w 10000"/>
                <a:gd name="connsiteY8" fmla="*/ 6548 h 10000"/>
                <a:gd name="connsiteX9" fmla="*/ 10000 w 10000"/>
                <a:gd name="connsiteY9" fmla="*/ 5178 h 10000"/>
                <a:gd name="connsiteX10" fmla="*/ 9679 w 10000"/>
                <a:gd name="connsiteY10" fmla="*/ 3807 h 10000"/>
                <a:gd name="connsiteX11" fmla="*/ 8835 w 10000"/>
                <a:gd name="connsiteY11" fmla="*/ 3909 h 10000"/>
                <a:gd name="connsiteX12" fmla="*/ 8635 w 10000"/>
                <a:gd name="connsiteY12" fmla="*/ 4315 h 10000"/>
                <a:gd name="connsiteX13" fmla="*/ 8112 w 10000"/>
                <a:gd name="connsiteY13" fmla="*/ 4518 h 10000"/>
                <a:gd name="connsiteX14" fmla="*/ 7912 w 10000"/>
                <a:gd name="connsiteY14" fmla="*/ 4315 h 10000"/>
                <a:gd name="connsiteX15" fmla="*/ 7912 w 10000"/>
                <a:gd name="connsiteY15" fmla="*/ 761 h 10000"/>
                <a:gd name="connsiteX16" fmla="*/ 7309 w 10000"/>
                <a:gd name="connsiteY16" fmla="*/ 0 h 10000"/>
                <a:gd name="connsiteX17" fmla="*/ 602 w 10000"/>
                <a:gd name="connsiteY17" fmla="*/ 0 h 10000"/>
                <a:gd name="connsiteX18" fmla="*/ 0 w 10000"/>
                <a:gd name="connsiteY18" fmla="*/ 761 h 10000"/>
                <a:gd name="connsiteX19" fmla="*/ 0 w 10000"/>
                <a:gd name="connsiteY19" fmla="*/ 9239 h 10000"/>
                <a:gd name="connsiteX20" fmla="*/ 602 w 10000"/>
                <a:gd name="connsiteY20" fmla="*/ 10000 h 10000"/>
                <a:gd name="connsiteX21" fmla="*/ 2731 w 10000"/>
                <a:gd name="connsiteY21" fmla="*/ 10000 h 10000"/>
                <a:gd name="connsiteX0" fmla="*/ 5502 w 10000"/>
                <a:gd name="connsiteY0" fmla="*/ 10000 h 10000"/>
                <a:gd name="connsiteX1" fmla="*/ 7309 w 10000"/>
                <a:gd name="connsiteY1" fmla="*/ 10000 h 10000"/>
                <a:gd name="connsiteX2" fmla="*/ 7912 w 10000"/>
                <a:gd name="connsiteY2" fmla="*/ 9239 h 10000"/>
                <a:gd name="connsiteX3" fmla="*/ 7912 w 10000"/>
                <a:gd name="connsiteY3" fmla="*/ 6041 h 10000"/>
                <a:gd name="connsiteX4" fmla="*/ 8112 w 10000"/>
                <a:gd name="connsiteY4" fmla="*/ 5838 h 10000"/>
                <a:gd name="connsiteX5" fmla="*/ 8635 w 10000"/>
                <a:gd name="connsiteY5" fmla="*/ 6041 h 10000"/>
                <a:gd name="connsiteX6" fmla="*/ 8835 w 10000"/>
                <a:gd name="connsiteY6" fmla="*/ 6447 h 10000"/>
                <a:gd name="connsiteX7" fmla="*/ 9679 w 10000"/>
                <a:gd name="connsiteY7" fmla="*/ 6548 h 10000"/>
                <a:gd name="connsiteX8" fmla="*/ 10000 w 10000"/>
                <a:gd name="connsiteY8" fmla="*/ 5178 h 10000"/>
                <a:gd name="connsiteX9" fmla="*/ 9679 w 10000"/>
                <a:gd name="connsiteY9" fmla="*/ 3807 h 10000"/>
                <a:gd name="connsiteX10" fmla="*/ 8835 w 10000"/>
                <a:gd name="connsiteY10" fmla="*/ 3909 h 10000"/>
                <a:gd name="connsiteX11" fmla="*/ 8635 w 10000"/>
                <a:gd name="connsiteY11" fmla="*/ 4315 h 10000"/>
                <a:gd name="connsiteX12" fmla="*/ 8112 w 10000"/>
                <a:gd name="connsiteY12" fmla="*/ 4518 h 10000"/>
                <a:gd name="connsiteX13" fmla="*/ 7912 w 10000"/>
                <a:gd name="connsiteY13" fmla="*/ 4315 h 10000"/>
                <a:gd name="connsiteX14" fmla="*/ 7912 w 10000"/>
                <a:gd name="connsiteY14" fmla="*/ 761 h 10000"/>
                <a:gd name="connsiteX15" fmla="*/ 7309 w 10000"/>
                <a:gd name="connsiteY15" fmla="*/ 0 h 10000"/>
                <a:gd name="connsiteX16" fmla="*/ 602 w 10000"/>
                <a:gd name="connsiteY16" fmla="*/ 0 h 10000"/>
                <a:gd name="connsiteX17" fmla="*/ 0 w 10000"/>
                <a:gd name="connsiteY17" fmla="*/ 761 h 10000"/>
                <a:gd name="connsiteX18" fmla="*/ 0 w 10000"/>
                <a:gd name="connsiteY18" fmla="*/ 9239 h 10000"/>
                <a:gd name="connsiteX19" fmla="*/ 602 w 10000"/>
                <a:gd name="connsiteY19" fmla="*/ 10000 h 10000"/>
                <a:gd name="connsiteX20" fmla="*/ 2731 w 10000"/>
                <a:gd name="connsiteY20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00" h="10000" extrusionOk="0">
                  <a:moveTo>
                    <a:pt x="5502" y="10000"/>
                  </a:moveTo>
                  <a:lnTo>
                    <a:pt x="7309" y="10000"/>
                  </a:lnTo>
                  <a:cubicBezTo>
                    <a:pt x="7671" y="10000"/>
                    <a:pt x="7912" y="9645"/>
                    <a:pt x="7912" y="9239"/>
                  </a:cubicBezTo>
                  <a:lnTo>
                    <a:pt x="7912" y="6041"/>
                  </a:lnTo>
                  <a:cubicBezTo>
                    <a:pt x="7952" y="5939"/>
                    <a:pt x="8032" y="5838"/>
                    <a:pt x="8112" y="5838"/>
                  </a:cubicBezTo>
                  <a:cubicBezTo>
                    <a:pt x="8313" y="5838"/>
                    <a:pt x="8514" y="5838"/>
                    <a:pt x="8635" y="6041"/>
                  </a:cubicBezTo>
                  <a:cubicBezTo>
                    <a:pt x="8715" y="6193"/>
                    <a:pt x="8755" y="6345"/>
                    <a:pt x="8835" y="6447"/>
                  </a:cubicBezTo>
                  <a:cubicBezTo>
                    <a:pt x="9036" y="6853"/>
                    <a:pt x="9438" y="6904"/>
                    <a:pt x="9679" y="6548"/>
                  </a:cubicBezTo>
                  <a:cubicBezTo>
                    <a:pt x="9920" y="6193"/>
                    <a:pt x="10000" y="5685"/>
                    <a:pt x="10000" y="5178"/>
                  </a:cubicBezTo>
                  <a:cubicBezTo>
                    <a:pt x="10000" y="4670"/>
                    <a:pt x="9920" y="4162"/>
                    <a:pt x="9679" y="3807"/>
                  </a:cubicBezTo>
                  <a:cubicBezTo>
                    <a:pt x="9438" y="3452"/>
                    <a:pt x="9036" y="3503"/>
                    <a:pt x="8835" y="3909"/>
                  </a:cubicBezTo>
                  <a:cubicBezTo>
                    <a:pt x="8755" y="4010"/>
                    <a:pt x="8715" y="4162"/>
                    <a:pt x="8635" y="4315"/>
                  </a:cubicBezTo>
                  <a:cubicBezTo>
                    <a:pt x="8514" y="4518"/>
                    <a:pt x="8313" y="4518"/>
                    <a:pt x="8112" y="4518"/>
                  </a:cubicBezTo>
                  <a:cubicBezTo>
                    <a:pt x="8032" y="4518"/>
                    <a:pt x="7952" y="4416"/>
                    <a:pt x="7912" y="4315"/>
                  </a:cubicBezTo>
                  <a:lnTo>
                    <a:pt x="7912" y="761"/>
                  </a:lnTo>
                  <a:cubicBezTo>
                    <a:pt x="7912" y="305"/>
                    <a:pt x="7671" y="0"/>
                    <a:pt x="7309" y="0"/>
                  </a:cubicBezTo>
                  <a:lnTo>
                    <a:pt x="602" y="0"/>
                  </a:lnTo>
                  <a:cubicBezTo>
                    <a:pt x="281" y="0"/>
                    <a:pt x="0" y="305"/>
                    <a:pt x="0" y="761"/>
                  </a:cubicBezTo>
                  <a:lnTo>
                    <a:pt x="0" y="9239"/>
                  </a:lnTo>
                  <a:cubicBezTo>
                    <a:pt x="0" y="9645"/>
                    <a:pt x="281" y="10000"/>
                    <a:pt x="602" y="10000"/>
                  </a:cubicBezTo>
                  <a:lnTo>
                    <a:pt x="2731" y="1000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209;p48"/>
            <p:cNvSpPr/>
            <p:nvPr/>
          </p:nvSpPr>
          <p:spPr>
            <a:xfrm>
              <a:off x="2220560" y="3214987"/>
              <a:ext cx="173666" cy="173599"/>
            </a:xfrm>
            <a:custGeom>
              <a:avLst/>
              <a:gdLst>
                <a:gd name="connsiteX0" fmla="*/ 0 w 10000"/>
                <a:gd name="connsiteY0" fmla="*/ 602 h 9679"/>
                <a:gd name="connsiteX1" fmla="*/ 0 w 10000"/>
                <a:gd name="connsiteY1" fmla="*/ 2691 h 9679"/>
                <a:gd name="connsiteX2" fmla="*/ 1015 w 10000"/>
                <a:gd name="connsiteY2" fmla="*/ 2289 h 9679"/>
                <a:gd name="connsiteX3" fmla="*/ 2030 w 10000"/>
                <a:gd name="connsiteY3" fmla="*/ 2691 h 9679"/>
                <a:gd name="connsiteX4" fmla="*/ 2589 w 10000"/>
                <a:gd name="connsiteY4" fmla="*/ 4096 h 9679"/>
                <a:gd name="connsiteX5" fmla="*/ 2030 w 10000"/>
                <a:gd name="connsiteY5" fmla="*/ 5502 h 9679"/>
                <a:gd name="connsiteX6" fmla="*/ 1015 w 10000"/>
                <a:gd name="connsiteY6" fmla="*/ 5904 h 9679"/>
                <a:gd name="connsiteX7" fmla="*/ 0 w 10000"/>
                <a:gd name="connsiteY7" fmla="*/ 5502 h 9679"/>
                <a:gd name="connsiteX8" fmla="*/ 0 w 10000"/>
                <a:gd name="connsiteY8" fmla="*/ 7309 h 9679"/>
                <a:gd name="connsiteX9" fmla="*/ 761 w 10000"/>
                <a:gd name="connsiteY9" fmla="*/ 7912 h 9679"/>
                <a:gd name="connsiteX10" fmla="*/ 3909 w 10000"/>
                <a:gd name="connsiteY10" fmla="*/ 7912 h 9679"/>
                <a:gd name="connsiteX11" fmla="*/ 4162 w 10000"/>
                <a:gd name="connsiteY11" fmla="*/ 8112 h 9679"/>
                <a:gd name="connsiteX12" fmla="*/ 3909 w 10000"/>
                <a:gd name="connsiteY12" fmla="*/ 8635 h 9679"/>
                <a:gd name="connsiteX13" fmla="*/ 3503 w 10000"/>
                <a:gd name="connsiteY13" fmla="*/ 8795 h 9679"/>
                <a:gd name="connsiteX14" fmla="*/ 3452 w 10000"/>
                <a:gd name="connsiteY14" fmla="*/ 9679 h 9679"/>
                <a:gd name="connsiteX15" fmla="*/ 6193 w 10000"/>
                <a:gd name="connsiteY15" fmla="*/ 9679 h 9679"/>
                <a:gd name="connsiteX16" fmla="*/ 6091 w 10000"/>
                <a:gd name="connsiteY16" fmla="*/ 8795 h 9679"/>
                <a:gd name="connsiteX17" fmla="*/ 5685 w 10000"/>
                <a:gd name="connsiteY17" fmla="*/ 8635 h 9679"/>
                <a:gd name="connsiteX18" fmla="*/ 5482 w 10000"/>
                <a:gd name="connsiteY18" fmla="*/ 8112 h 9679"/>
                <a:gd name="connsiteX19" fmla="*/ 5685 w 10000"/>
                <a:gd name="connsiteY19" fmla="*/ 7912 h 9679"/>
                <a:gd name="connsiteX20" fmla="*/ 9239 w 10000"/>
                <a:gd name="connsiteY20" fmla="*/ 7912 h 9679"/>
                <a:gd name="connsiteX21" fmla="*/ 10000 w 10000"/>
                <a:gd name="connsiteY21" fmla="*/ 7309 h 9679"/>
                <a:gd name="connsiteX22" fmla="*/ 10000 w 10000"/>
                <a:gd name="connsiteY22" fmla="*/ 602 h 9679"/>
                <a:gd name="connsiteX23" fmla="*/ 9239 w 10000"/>
                <a:gd name="connsiteY23" fmla="*/ 0 h 9679"/>
                <a:gd name="connsiteX24" fmla="*/ 761 w 10000"/>
                <a:gd name="connsiteY24" fmla="*/ 0 h 9679"/>
                <a:gd name="connsiteX25" fmla="*/ 0 w 10000"/>
                <a:gd name="connsiteY25" fmla="*/ 602 h 9679"/>
                <a:gd name="connsiteX0" fmla="*/ 0 w 10000"/>
                <a:gd name="connsiteY0" fmla="*/ 622 h 10000"/>
                <a:gd name="connsiteX1" fmla="*/ 0 w 10000"/>
                <a:gd name="connsiteY1" fmla="*/ 2780 h 10000"/>
                <a:gd name="connsiteX2" fmla="*/ 1015 w 10000"/>
                <a:gd name="connsiteY2" fmla="*/ 2365 h 10000"/>
                <a:gd name="connsiteX3" fmla="*/ 2030 w 10000"/>
                <a:gd name="connsiteY3" fmla="*/ 2780 h 10000"/>
                <a:gd name="connsiteX4" fmla="*/ 2589 w 10000"/>
                <a:gd name="connsiteY4" fmla="*/ 4232 h 10000"/>
                <a:gd name="connsiteX5" fmla="*/ 2030 w 10000"/>
                <a:gd name="connsiteY5" fmla="*/ 5684 h 10000"/>
                <a:gd name="connsiteX6" fmla="*/ 1015 w 10000"/>
                <a:gd name="connsiteY6" fmla="*/ 6100 h 10000"/>
                <a:gd name="connsiteX7" fmla="*/ 0 w 10000"/>
                <a:gd name="connsiteY7" fmla="*/ 5684 h 10000"/>
                <a:gd name="connsiteX8" fmla="*/ 0 w 10000"/>
                <a:gd name="connsiteY8" fmla="*/ 7551 h 10000"/>
                <a:gd name="connsiteX9" fmla="*/ 761 w 10000"/>
                <a:gd name="connsiteY9" fmla="*/ 8174 h 10000"/>
                <a:gd name="connsiteX10" fmla="*/ 3909 w 10000"/>
                <a:gd name="connsiteY10" fmla="*/ 8174 h 10000"/>
                <a:gd name="connsiteX11" fmla="*/ 4162 w 10000"/>
                <a:gd name="connsiteY11" fmla="*/ 8381 h 10000"/>
                <a:gd name="connsiteX12" fmla="*/ 3909 w 10000"/>
                <a:gd name="connsiteY12" fmla="*/ 8921 h 10000"/>
                <a:gd name="connsiteX13" fmla="*/ 3503 w 10000"/>
                <a:gd name="connsiteY13" fmla="*/ 9087 h 10000"/>
                <a:gd name="connsiteX14" fmla="*/ 3452 w 10000"/>
                <a:gd name="connsiteY14" fmla="*/ 10000 h 10000"/>
                <a:gd name="connsiteX15" fmla="*/ 6091 w 10000"/>
                <a:gd name="connsiteY15" fmla="*/ 9087 h 10000"/>
                <a:gd name="connsiteX16" fmla="*/ 5685 w 10000"/>
                <a:gd name="connsiteY16" fmla="*/ 8921 h 10000"/>
                <a:gd name="connsiteX17" fmla="*/ 5482 w 10000"/>
                <a:gd name="connsiteY17" fmla="*/ 8381 h 10000"/>
                <a:gd name="connsiteX18" fmla="*/ 5685 w 10000"/>
                <a:gd name="connsiteY18" fmla="*/ 8174 h 10000"/>
                <a:gd name="connsiteX19" fmla="*/ 9239 w 10000"/>
                <a:gd name="connsiteY19" fmla="*/ 8174 h 10000"/>
                <a:gd name="connsiteX20" fmla="*/ 10000 w 10000"/>
                <a:gd name="connsiteY20" fmla="*/ 7551 h 10000"/>
                <a:gd name="connsiteX21" fmla="*/ 10000 w 10000"/>
                <a:gd name="connsiteY21" fmla="*/ 622 h 10000"/>
                <a:gd name="connsiteX22" fmla="*/ 9239 w 10000"/>
                <a:gd name="connsiteY22" fmla="*/ 0 h 10000"/>
                <a:gd name="connsiteX23" fmla="*/ 761 w 10000"/>
                <a:gd name="connsiteY23" fmla="*/ 0 h 10000"/>
                <a:gd name="connsiteX24" fmla="*/ 0 w 10000"/>
                <a:gd name="connsiteY24" fmla="*/ 622 h 10000"/>
                <a:gd name="connsiteX0" fmla="*/ 0 w 10000"/>
                <a:gd name="connsiteY0" fmla="*/ 622 h 9087"/>
                <a:gd name="connsiteX1" fmla="*/ 0 w 10000"/>
                <a:gd name="connsiteY1" fmla="*/ 2780 h 9087"/>
                <a:gd name="connsiteX2" fmla="*/ 1015 w 10000"/>
                <a:gd name="connsiteY2" fmla="*/ 2365 h 9087"/>
                <a:gd name="connsiteX3" fmla="*/ 2030 w 10000"/>
                <a:gd name="connsiteY3" fmla="*/ 2780 h 9087"/>
                <a:gd name="connsiteX4" fmla="*/ 2589 w 10000"/>
                <a:gd name="connsiteY4" fmla="*/ 4232 h 9087"/>
                <a:gd name="connsiteX5" fmla="*/ 2030 w 10000"/>
                <a:gd name="connsiteY5" fmla="*/ 5684 h 9087"/>
                <a:gd name="connsiteX6" fmla="*/ 1015 w 10000"/>
                <a:gd name="connsiteY6" fmla="*/ 6100 h 9087"/>
                <a:gd name="connsiteX7" fmla="*/ 0 w 10000"/>
                <a:gd name="connsiteY7" fmla="*/ 5684 h 9087"/>
                <a:gd name="connsiteX8" fmla="*/ 0 w 10000"/>
                <a:gd name="connsiteY8" fmla="*/ 7551 h 9087"/>
                <a:gd name="connsiteX9" fmla="*/ 761 w 10000"/>
                <a:gd name="connsiteY9" fmla="*/ 8174 h 9087"/>
                <a:gd name="connsiteX10" fmla="*/ 3909 w 10000"/>
                <a:gd name="connsiteY10" fmla="*/ 8174 h 9087"/>
                <a:gd name="connsiteX11" fmla="*/ 4162 w 10000"/>
                <a:gd name="connsiteY11" fmla="*/ 8381 h 9087"/>
                <a:gd name="connsiteX12" fmla="*/ 3909 w 10000"/>
                <a:gd name="connsiteY12" fmla="*/ 8921 h 9087"/>
                <a:gd name="connsiteX13" fmla="*/ 3503 w 10000"/>
                <a:gd name="connsiteY13" fmla="*/ 9087 h 9087"/>
                <a:gd name="connsiteX14" fmla="*/ 6091 w 10000"/>
                <a:gd name="connsiteY14" fmla="*/ 9087 h 9087"/>
                <a:gd name="connsiteX15" fmla="*/ 5685 w 10000"/>
                <a:gd name="connsiteY15" fmla="*/ 8921 h 9087"/>
                <a:gd name="connsiteX16" fmla="*/ 5482 w 10000"/>
                <a:gd name="connsiteY16" fmla="*/ 8381 h 9087"/>
                <a:gd name="connsiteX17" fmla="*/ 5685 w 10000"/>
                <a:gd name="connsiteY17" fmla="*/ 8174 h 9087"/>
                <a:gd name="connsiteX18" fmla="*/ 9239 w 10000"/>
                <a:gd name="connsiteY18" fmla="*/ 8174 h 9087"/>
                <a:gd name="connsiteX19" fmla="*/ 10000 w 10000"/>
                <a:gd name="connsiteY19" fmla="*/ 7551 h 9087"/>
                <a:gd name="connsiteX20" fmla="*/ 10000 w 10000"/>
                <a:gd name="connsiteY20" fmla="*/ 622 h 9087"/>
                <a:gd name="connsiteX21" fmla="*/ 9239 w 10000"/>
                <a:gd name="connsiteY21" fmla="*/ 0 h 9087"/>
                <a:gd name="connsiteX22" fmla="*/ 761 w 10000"/>
                <a:gd name="connsiteY22" fmla="*/ 0 h 9087"/>
                <a:gd name="connsiteX23" fmla="*/ 0 w 10000"/>
                <a:gd name="connsiteY23" fmla="*/ 622 h 9087"/>
                <a:gd name="connsiteX0" fmla="*/ 0 w 10000"/>
                <a:gd name="connsiteY0" fmla="*/ 684 h 10000"/>
                <a:gd name="connsiteX1" fmla="*/ 0 w 10000"/>
                <a:gd name="connsiteY1" fmla="*/ 3059 h 10000"/>
                <a:gd name="connsiteX2" fmla="*/ 1015 w 10000"/>
                <a:gd name="connsiteY2" fmla="*/ 2603 h 10000"/>
                <a:gd name="connsiteX3" fmla="*/ 2030 w 10000"/>
                <a:gd name="connsiteY3" fmla="*/ 3059 h 10000"/>
                <a:gd name="connsiteX4" fmla="*/ 2589 w 10000"/>
                <a:gd name="connsiteY4" fmla="*/ 4657 h 10000"/>
                <a:gd name="connsiteX5" fmla="*/ 2030 w 10000"/>
                <a:gd name="connsiteY5" fmla="*/ 6255 h 10000"/>
                <a:gd name="connsiteX6" fmla="*/ 1015 w 10000"/>
                <a:gd name="connsiteY6" fmla="*/ 6713 h 10000"/>
                <a:gd name="connsiteX7" fmla="*/ 0 w 10000"/>
                <a:gd name="connsiteY7" fmla="*/ 6255 h 10000"/>
                <a:gd name="connsiteX8" fmla="*/ 0 w 10000"/>
                <a:gd name="connsiteY8" fmla="*/ 8310 h 10000"/>
                <a:gd name="connsiteX9" fmla="*/ 761 w 10000"/>
                <a:gd name="connsiteY9" fmla="*/ 8995 h 10000"/>
                <a:gd name="connsiteX10" fmla="*/ 3909 w 10000"/>
                <a:gd name="connsiteY10" fmla="*/ 8995 h 10000"/>
                <a:gd name="connsiteX11" fmla="*/ 4162 w 10000"/>
                <a:gd name="connsiteY11" fmla="*/ 9223 h 10000"/>
                <a:gd name="connsiteX12" fmla="*/ 3503 w 10000"/>
                <a:gd name="connsiteY12" fmla="*/ 10000 h 10000"/>
                <a:gd name="connsiteX13" fmla="*/ 6091 w 10000"/>
                <a:gd name="connsiteY13" fmla="*/ 10000 h 10000"/>
                <a:gd name="connsiteX14" fmla="*/ 5685 w 10000"/>
                <a:gd name="connsiteY14" fmla="*/ 9817 h 10000"/>
                <a:gd name="connsiteX15" fmla="*/ 5482 w 10000"/>
                <a:gd name="connsiteY15" fmla="*/ 9223 h 10000"/>
                <a:gd name="connsiteX16" fmla="*/ 5685 w 10000"/>
                <a:gd name="connsiteY16" fmla="*/ 8995 h 10000"/>
                <a:gd name="connsiteX17" fmla="*/ 9239 w 10000"/>
                <a:gd name="connsiteY17" fmla="*/ 8995 h 10000"/>
                <a:gd name="connsiteX18" fmla="*/ 10000 w 10000"/>
                <a:gd name="connsiteY18" fmla="*/ 8310 h 10000"/>
                <a:gd name="connsiteX19" fmla="*/ 10000 w 10000"/>
                <a:gd name="connsiteY19" fmla="*/ 684 h 10000"/>
                <a:gd name="connsiteX20" fmla="*/ 9239 w 10000"/>
                <a:gd name="connsiteY20" fmla="*/ 0 h 10000"/>
                <a:gd name="connsiteX21" fmla="*/ 761 w 10000"/>
                <a:gd name="connsiteY21" fmla="*/ 0 h 10000"/>
                <a:gd name="connsiteX22" fmla="*/ 0 w 10000"/>
                <a:gd name="connsiteY22" fmla="*/ 684 h 10000"/>
                <a:gd name="connsiteX0" fmla="*/ 0 w 10000"/>
                <a:gd name="connsiteY0" fmla="*/ 684 h 10031"/>
                <a:gd name="connsiteX1" fmla="*/ 0 w 10000"/>
                <a:gd name="connsiteY1" fmla="*/ 3059 h 10031"/>
                <a:gd name="connsiteX2" fmla="*/ 1015 w 10000"/>
                <a:gd name="connsiteY2" fmla="*/ 2603 h 10031"/>
                <a:gd name="connsiteX3" fmla="*/ 2030 w 10000"/>
                <a:gd name="connsiteY3" fmla="*/ 3059 h 10031"/>
                <a:gd name="connsiteX4" fmla="*/ 2589 w 10000"/>
                <a:gd name="connsiteY4" fmla="*/ 4657 h 10031"/>
                <a:gd name="connsiteX5" fmla="*/ 2030 w 10000"/>
                <a:gd name="connsiteY5" fmla="*/ 6255 h 10031"/>
                <a:gd name="connsiteX6" fmla="*/ 1015 w 10000"/>
                <a:gd name="connsiteY6" fmla="*/ 6713 h 10031"/>
                <a:gd name="connsiteX7" fmla="*/ 0 w 10000"/>
                <a:gd name="connsiteY7" fmla="*/ 6255 h 10031"/>
                <a:gd name="connsiteX8" fmla="*/ 0 w 10000"/>
                <a:gd name="connsiteY8" fmla="*/ 8310 h 10031"/>
                <a:gd name="connsiteX9" fmla="*/ 761 w 10000"/>
                <a:gd name="connsiteY9" fmla="*/ 8995 h 10031"/>
                <a:gd name="connsiteX10" fmla="*/ 3909 w 10000"/>
                <a:gd name="connsiteY10" fmla="*/ 8995 h 10031"/>
                <a:gd name="connsiteX11" fmla="*/ 4162 w 10000"/>
                <a:gd name="connsiteY11" fmla="*/ 9223 h 10031"/>
                <a:gd name="connsiteX12" fmla="*/ 3503 w 10000"/>
                <a:gd name="connsiteY12" fmla="*/ 10000 h 10031"/>
                <a:gd name="connsiteX13" fmla="*/ 5685 w 10000"/>
                <a:gd name="connsiteY13" fmla="*/ 9817 h 10031"/>
                <a:gd name="connsiteX14" fmla="*/ 5482 w 10000"/>
                <a:gd name="connsiteY14" fmla="*/ 9223 h 10031"/>
                <a:gd name="connsiteX15" fmla="*/ 5685 w 10000"/>
                <a:gd name="connsiteY15" fmla="*/ 8995 h 10031"/>
                <a:gd name="connsiteX16" fmla="*/ 9239 w 10000"/>
                <a:gd name="connsiteY16" fmla="*/ 8995 h 10031"/>
                <a:gd name="connsiteX17" fmla="*/ 10000 w 10000"/>
                <a:gd name="connsiteY17" fmla="*/ 8310 h 10031"/>
                <a:gd name="connsiteX18" fmla="*/ 10000 w 10000"/>
                <a:gd name="connsiteY18" fmla="*/ 684 h 10031"/>
                <a:gd name="connsiteX19" fmla="*/ 9239 w 10000"/>
                <a:gd name="connsiteY19" fmla="*/ 0 h 10031"/>
                <a:gd name="connsiteX20" fmla="*/ 761 w 10000"/>
                <a:gd name="connsiteY20" fmla="*/ 0 h 10031"/>
                <a:gd name="connsiteX21" fmla="*/ 0 w 10000"/>
                <a:gd name="connsiteY21" fmla="*/ 684 h 10031"/>
                <a:gd name="connsiteX0" fmla="*/ 0 w 10000"/>
                <a:gd name="connsiteY0" fmla="*/ 684 h 9817"/>
                <a:gd name="connsiteX1" fmla="*/ 0 w 10000"/>
                <a:gd name="connsiteY1" fmla="*/ 3059 h 9817"/>
                <a:gd name="connsiteX2" fmla="*/ 1015 w 10000"/>
                <a:gd name="connsiteY2" fmla="*/ 2603 h 9817"/>
                <a:gd name="connsiteX3" fmla="*/ 2030 w 10000"/>
                <a:gd name="connsiteY3" fmla="*/ 3059 h 9817"/>
                <a:gd name="connsiteX4" fmla="*/ 2589 w 10000"/>
                <a:gd name="connsiteY4" fmla="*/ 4657 h 9817"/>
                <a:gd name="connsiteX5" fmla="*/ 2030 w 10000"/>
                <a:gd name="connsiteY5" fmla="*/ 6255 h 9817"/>
                <a:gd name="connsiteX6" fmla="*/ 1015 w 10000"/>
                <a:gd name="connsiteY6" fmla="*/ 6713 h 9817"/>
                <a:gd name="connsiteX7" fmla="*/ 0 w 10000"/>
                <a:gd name="connsiteY7" fmla="*/ 6255 h 9817"/>
                <a:gd name="connsiteX8" fmla="*/ 0 w 10000"/>
                <a:gd name="connsiteY8" fmla="*/ 8310 h 9817"/>
                <a:gd name="connsiteX9" fmla="*/ 761 w 10000"/>
                <a:gd name="connsiteY9" fmla="*/ 8995 h 9817"/>
                <a:gd name="connsiteX10" fmla="*/ 3909 w 10000"/>
                <a:gd name="connsiteY10" fmla="*/ 8995 h 9817"/>
                <a:gd name="connsiteX11" fmla="*/ 4162 w 10000"/>
                <a:gd name="connsiteY11" fmla="*/ 9223 h 9817"/>
                <a:gd name="connsiteX12" fmla="*/ 5685 w 10000"/>
                <a:gd name="connsiteY12" fmla="*/ 9817 h 9817"/>
                <a:gd name="connsiteX13" fmla="*/ 5482 w 10000"/>
                <a:gd name="connsiteY13" fmla="*/ 9223 h 9817"/>
                <a:gd name="connsiteX14" fmla="*/ 5685 w 10000"/>
                <a:gd name="connsiteY14" fmla="*/ 8995 h 9817"/>
                <a:gd name="connsiteX15" fmla="*/ 9239 w 10000"/>
                <a:gd name="connsiteY15" fmla="*/ 8995 h 9817"/>
                <a:gd name="connsiteX16" fmla="*/ 10000 w 10000"/>
                <a:gd name="connsiteY16" fmla="*/ 8310 h 9817"/>
                <a:gd name="connsiteX17" fmla="*/ 10000 w 10000"/>
                <a:gd name="connsiteY17" fmla="*/ 684 h 9817"/>
                <a:gd name="connsiteX18" fmla="*/ 9239 w 10000"/>
                <a:gd name="connsiteY18" fmla="*/ 0 h 9817"/>
                <a:gd name="connsiteX19" fmla="*/ 761 w 10000"/>
                <a:gd name="connsiteY19" fmla="*/ 0 h 9817"/>
                <a:gd name="connsiteX20" fmla="*/ 0 w 10000"/>
                <a:gd name="connsiteY20" fmla="*/ 684 h 9817"/>
                <a:gd name="connsiteX0" fmla="*/ 0 w 10000"/>
                <a:gd name="connsiteY0" fmla="*/ 697 h 9395"/>
                <a:gd name="connsiteX1" fmla="*/ 0 w 10000"/>
                <a:gd name="connsiteY1" fmla="*/ 3116 h 9395"/>
                <a:gd name="connsiteX2" fmla="*/ 1015 w 10000"/>
                <a:gd name="connsiteY2" fmla="*/ 2652 h 9395"/>
                <a:gd name="connsiteX3" fmla="*/ 2030 w 10000"/>
                <a:gd name="connsiteY3" fmla="*/ 3116 h 9395"/>
                <a:gd name="connsiteX4" fmla="*/ 2589 w 10000"/>
                <a:gd name="connsiteY4" fmla="*/ 4744 h 9395"/>
                <a:gd name="connsiteX5" fmla="*/ 2030 w 10000"/>
                <a:gd name="connsiteY5" fmla="*/ 6372 h 9395"/>
                <a:gd name="connsiteX6" fmla="*/ 1015 w 10000"/>
                <a:gd name="connsiteY6" fmla="*/ 6838 h 9395"/>
                <a:gd name="connsiteX7" fmla="*/ 0 w 10000"/>
                <a:gd name="connsiteY7" fmla="*/ 6372 h 9395"/>
                <a:gd name="connsiteX8" fmla="*/ 0 w 10000"/>
                <a:gd name="connsiteY8" fmla="*/ 8465 h 9395"/>
                <a:gd name="connsiteX9" fmla="*/ 761 w 10000"/>
                <a:gd name="connsiteY9" fmla="*/ 9163 h 9395"/>
                <a:gd name="connsiteX10" fmla="*/ 3909 w 10000"/>
                <a:gd name="connsiteY10" fmla="*/ 9163 h 9395"/>
                <a:gd name="connsiteX11" fmla="*/ 4162 w 10000"/>
                <a:gd name="connsiteY11" fmla="*/ 9395 h 9395"/>
                <a:gd name="connsiteX12" fmla="*/ 5482 w 10000"/>
                <a:gd name="connsiteY12" fmla="*/ 9395 h 9395"/>
                <a:gd name="connsiteX13" fmla="*/ 5685 w 10000"/>
                <a:gd name="connsiteY13" fmla="*/ 9163 h 9395"/>
                <a:gd name="connsiteX14" fmla="*/ 9239 w 10000"/>
                <a:gd name="connsiteY14" fmla="*/ 9163 h 9395"/>
                <a:gd name="connsiteX15" fmla="*/ 10000 w 10000"/>
                <a:gd name="connsiteY15" fmla="*/ 8465 h 9395"/>
                <a:gd name="connsiteX16" fmla="*/ 10000 w 10000"/>
                <a:gd name="connsiteY16" fmla="*/ 697 h 9395"/>
                <a:gd name="connsiteX17" fmla="*/ 9239 w 10000"/>
                <a:gd name="connsiteY17" fmla="*/ 0 h 9395"/>
                <a:gd name="connsiteX18" fmla="*/ 761 w 10000"/>
                <a:gd name="connsiteY18" fmla="*/ 0 h 9395"/>
                <a:gd name="connsiteX19" fmla="*/ 0 w 10000"/>
                <a:gd name="connsiteY19" fmla="*/ 697 h 9395"/>
                <a:gd name="connsiteX0" fmla="*/ 0 w 10000"/>
                <a:gd name="connsiteY0" fmla="*/ 742 h 10000"/>
                <a:gd name="connsiteX1" fmla="*/ 0 w 10000"/>
                <a:gd name="connsiteY1" fmla="*/ 3317 h 10000"/>
                <a:gd name="connsiteX2" fmla="*/ 1015 w 10000"/>
                <a:gd name="connsiteY2" fmla="*/ 2823 h 10000"/>
                <a:gd name="connsiteX3" fmla="*/ 2030 w 10000"/>
                <a:gd name="connsiteY3" fmla="*/ 3317 h 10000"/>
                <a:gd name="connsiteX4" fmla="*/ 2589 w 10000"/>
                <a:gd name="connsiteY4" fmla="*/ 5049 h 10000"/>
                <a:gd name="connsiteX5" fmla="*/ 2030 w 10000"/>
                <a:gd name="connsiteY5" fmla="*/ 6782 h 10000"/>
                <a:gd name="connsiteX6" fmla="*/ 1015 w 10000"/>
                <a:gd name="connsiteY6" fmla="*/ 7278 h 10000"/>
                <a:gd name="connsiteX7" fmla="*/ 0 w 10000"/>
                <a:gd name="connsiteY7" fmla="*/ 6782 h 10000"/>
                <a:gd name="connsiteX8" fmla="*/ 0 w 10000"/>
                <a:gd name="connsiteY8" fmla="*/ 9010 h 10000"/>
                <a:gd name="connsiteX9" fmla="*/ 761 w 10000"/>
                <a:gd name="connsiteY9" fmla="*/ 9753 h 10000"/>
                <a:gd name="connsiteX10" fmla="*/ 3909 w 10000"/>
                <a:gd name="connsiteY10" fmla="*/ 9753 h 10000"/>
                <a:gd name="connsiteX11" fmla="*/ 5482 w 10000"/>
                <a:gd name="connsiteY11" fmla="*/ 10000 h 10000"/>
                <a:gd name="connsiteX12" fmla="*/ 5685 w 10000"/>
                <a:gd name="connsiteY12" fmla="*/ 9753 h 10000"/>
                <a:gd name="connsiteX13" fmla="*/ 9239 w 10000"/>
                <a:gd name="connsiteY13" fmla="*/ 9753 h 10000"/>
                <a:gd name="connsiteX14" fmla="*/ 10000 w 10000"/>
                <a:gd name="connsiteY14" fmla="*/ 9010 h 10000"/>
                <a:gd name="connsiteX15" fmla="*/ 10000 w 10000"/>
                <a:gd name="connsiteY15" fmla="*/ 742 h 10000"/>
                <a:gd name="connsiteX16" fmla="*/ 9239 w 10000"/>
                <a:gd name="connsiteY16" fmla="*/ 0 h 10000"/>
                <a:gd name="connsiteX17" fmla="*/ 761 w 10000"/>
                <a:gd name="connsiteY17" fmla="*/ 0 h 10000"/>
                <a:gd name="connsiteX18" fmla="*/ 0 w 10000"/>
                <a:gd name="connsiteY18" fmla="*/ 742 h 10000"/>
                <a:gd name="connsiteX0" fmla="*/ 0 w 10000"/>
                <a:gd name="connsiteY0" fmla="*/ 742 h 9753"/>
                <a:gd name="connsiteX1" fmla="*/ 0 w 10000"/>
                <a:gd name="connsiteY1" fmla="*/ 3317 h 9753"/>
                <a:gd name="connsiteX2" fmla="*/ 1015 w 10000"/>
                <a:gd name="connsiteY2" fmla="*/ 2823 h 9753"/>
                <a:gd name="connsiteX3" fmla="*/ 2030 w 10000"/>
                <a:gd name="connsiteY3" fmla="*/ 3317 h 9753"/>
                <a:gd name="connsiteX4" fmla="*/ 2589 w 10000"/>
                <a:gd name="connsiteY4" fmla="*/ 5049 h 9753"/>
                <a:gd name="connsiteX5" fmla="*/ 2030 w 10000"/>
                <a:gd name="connsiteY5" fmla="*/ 6782 h 9753"/>
                <a:gd name="connsiteX6" fmla="*/ 1015 w 10000"/>
                <a:gd name="connsiteY6" fmla="*/ 7278 h 9753"/>
                <a:gd name="connsiteX7" fmla="*/ 0 w 10000"/>
                <a:gd name="connsiteY7" fmla="*/ 6782 h 9753"/>
                <a:gd name="connsiteX8" fmla="*/ 0 w 10000"/>
                <a:gd name="connsiteY8" fmla="*/ 9010 h 9753"/>
                <a:gd name="connsiteX9" fmla="*/ 761 w 10000"/>
                <a:gd name="connsiteY9" fmla="*/ 9753 h 9753"/>
                <a:gd name="connsiteX10" fmla="*/ 3909 w 10000"/>
                <a:gd name="connsiteY10" fmla="*/ 9753 h 9753"/>
                <a:gd name="connsiteX11" fmla="*/ 5685 w 10000"/>
                <a:gd name="connsiteY11" fmla="*/ 9753 h 9753"/>
                <a:gd name="connsiteX12" fmla="*/ 9239 w 10000"/>
                <a:gd name="connsiteY12" fmla="*/ 9753 h 9753"/>
                <a:gd name="connsiteX13" fmla="*/ 10000 w 10000"/>
                <a:gd name="connsiteY13" fmla="*/ 9010 h 9753"/>
                <a:gd name="connsiteX14" fmla="*/ 10000 w 10000"/>
                <a:gd name="connsiteY14" fmla="*/ 742 h 9753"/>
                <a:gd name="connsiteX15" fmla="*/ 9239 w 10000"/>
                <a:gd name="connsiteY15" fmla="*/ 0 h 9753"/>
                <a:gd name="connsiteX16" fmla="*/ 761 w 10000"/>
                <a:gd name="connsiteY16" fmla="*/ 0 h 9753"/>
                <a:gd name="connsiteX17" fmla="*/ 0 w 10000"/>
                <a:gd name="connsiteY17" fmla="*/ 742 h 9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000" h="9753" extrusionOk="0">
                  <a:moveTo>
                    <a:pt x="0" y="742"/>
                  </a:moveTo>
                  <a:lnTo>
                    <a:pt x="0" y="3317"/>
                  </a:lnTo>
                  <a:cubicBezTo>
                    <a:pt x="254" y="3020"/>
                    <a:pt x="609" y="2823"/>
                    <a:pt x="1015" y="2823"/>
                  </a:cubicBezTo>
                  <a:cubicBezTo>
                    <a:pt x="1421" y="2823"/>
                    <a:pt x="1777" y="3020"/>
                    <a:pt x="2030" y="3317"/>
                  </a:cubicBezTo>
                  <a:cubicBezTo>
                    <a:pt x="2386" y="3763"/>
                    <a:pt x="2589" y="4357"/>
                    <a:pt x="2589" y="5049"/>
                  </a:cubicBezTo>
                  <a:cubicBezTo>
                    <a:pt x="2589" y="5745"/>
                    <a:pt x="2386" y="6337"/>
                    <a:pt x="2030" y="6782"/>
                  </a:cubicBezTo>
                  <a:cubicBezTo>
                    <a:pt x="1777" y="7079"/>
                    <a:pt x="1421" y="7278"/>
                    <a:pt x="1015" y="7278"/>
                  </a:cubicBezTo>
                  <a:cubicBezTo>
                    <a:pt x="609" y="7278"/>
                    <a:pt x="254" y="7079"/>
                    <a:pt x="0" y="6782"/>
                  </a:cubicBezTo>
                  <a:lnTo>
                    <a:pt x="0" y="9010"/>
                  </a:lnTo>
                  <a:cubicBezTo>
                    <a:pt x="0" y="9407"/>
                    <a:pt x="305" y="9753"/>
                    <a:pt x="761" y="9753"/>
                  </a:cubicBezTo>
                  <a:lnTo>
                    <a:pt x="3909" y="9753"/>
                  </a:lnTo>
                  <a:lnTo>
                    <a:pt x="5685" y="9753"/>
                  </a:lnTo>
                  <a:lnTo>
                    <a:pt x="9239" y="9753"/>
                  </a:lnTo>
                  <a:cubicBezTo>
                    <a:pt x="9645" y="9753"/>
                    <a:pt x="10000" y="9407"/>
                    <a:pt x="10000" y="9010"/>
                  </a:cubicBezTo>
                  <a:lnTo>
                    <a:pt x="10000" y="742"/>
                  </a:lnTo>
                  <a:cubicBezTo>
                    <a:pt x="10000" y="297"/>
                    <a:pt x="9645" y="0"/>
                    <a:pt x="9239" y="0"/>
                  </a:cubicBezTo>
                  <a:lnTo>
                    <a:pt x="761" y="0"/>
                  </a:lnTo>
                  <a:cubicBezTo>
                    <a:pt x="305" y="0"/>
                    <a:pt x="0" y="297"/>
                    <a:pt x="0" y="7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Прямоугольник 37"/>
          <p:cNvSpPr/>
          <p:nvPr/>
        </p:nvSpPr>
        <p:spPr>
          <a:xfrm>
            <a:off x="35496" y="2183834"/>
            <a:ext cx="224957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 smtClean="0">
                <a:solidFill>
                  <a:schemeClr val="bg1"/>
                </a:solidFill>
              </a:rPr>
              <a:t>Партнёр </a:t>
            </a:r>
            <a:r>
              <a:rPr lang="ru-RU" sz="2200" dirty="0">
                <a:solidFill>
                  <a:schemeClr val="bg1"/>
                </a:solidFill>
              </a:rPr>
              <a:t>регистрируется </a:t>
            </a:r>
            <a:r>
              <a:rPr lang="ru-RU" sz="2200" dirty="0" smtClean="0">
                <a:solidFill>
                  <a:schemeClr val="bg1"/>
                </a:solidFill>
              </a:rPr>
              <a:t>на сервисе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2789924" y="1851670"/>
            <a:ext cx="17100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Получает </a:t>
            </a:r>
            <a:r>
              <a:rPr lang="ru-RU" dirty="0">
                <a:solidFill>
                  <a:schemeClr val="bg1"/>
                </a:solidFill>
              </a:rPr>
              <a:t>ограниченный доступ к базе данных кандидатов для подбора подходящих кандидатов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4950164" y="2139702"/>
            <a:ext cx="17100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По </a:t>
            </a:r>
            <a:r>
              <a:rPr lang="ru-RU" sz="1600" dirty="0">
                <a:solidFill>
                  <a:schemeClr val="bg1"/>
                </a:solidFill>
              </a:rPr>
              <a:t>запросу получают контактную информацию о специалисте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7308304" y="1938194"/>
            <a:ext cx="16133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Имеет </a:t>
            </a:r>
            <a:r>
              <a:rPr lang="ru-RU" sz="1200" dirty="0">
                <a:solidFill>
                  <a:schemeClr val="bg1"/>
                </a:solidFill>
              </a:rPr>
              <a:t>возможность размещать, регистрировать свои вакансии в базе данных </a:t>
            </a:r>
            <a:r>
              <a:rPr lang="ru-RU" sz="1200" dirty="0" smtClean="0">
                <a:solidFill>
                  <a:schemeClr val="bg1"/>
                </a:solidFill>
              </a:rPr>
              <a:t>сервиса, </a:t>
            </a:r>
            <a:r>
              <a:rPr lang="ru-RU" sz="1200" dirty="0">
                <a:solidFill>
                  <a:schemeClr val="bg1"/>
                </a:solidFill>
              </a:rPr>
              <a:t>для более быстрого закрытия вакансий</a:t>
            </a:r>
          </a:p>
        </p:txBody>
      </p:sp>
    </p:spTree>
    <p:extLst>
      <p:ext uri="{BB962C8B-B14F-4D97-AF65-F5344CB8AC3E}">
        <p14:creationId xmlns:p14="http://schemas.microsoft.com/office/powerpoint/2010/main" val="3031438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1"/>
          <p:cNvSpPr txBox="1">
            <a:spLocks noGrp="1"/>
          </p:cNvSpPr>
          <p:nvPr>
            <p:ph type="title"/>
          </p:nvPr>
        </p:nvSpPr>
        <p:spPr>
          <a:xfrm>
            <a:off x="395536" y="627534"/>
            <a:ext cx="832521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ru-RU" dirty="0"/>
              <a:t>С чем столкнулись участники рынка:</a:t>
            </a:r>
            <a:endParaRPr dirty="0"/>
          </a:p>
        </p:txBody>
      </p:sp>
      <p:sp>
        <p:nvSpPr>
          <p:cNvPr id="439" name="Google Shape;439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6</a:t>
            </a:r>
            <a:endParaRPr dirty="0"/>
          </a:p>
        </p:txBody>
      </p:sp>
      <p:sp>
        <p:nvSpPr>
          <p:cNvPr id="440" name="Google Shape;440;p41"/>
          <p:cNvSpPr/>
          <p:nvPr/>
        </p:nvSpPr>
        <p:spPr>
          <a:xfrm>
            <a:off x="286775" y="13634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Регистрация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Партнёр регистрируется на сервисе</a:t>
            </a:r>
          </a:p>
        </p:txBody>
      </p:sp>
      <p:sp>
        <p:nvSpPr>
          <p:cNvPr id="441" name="Google Shape;441;p41"/>
          <p:cNvSpPr/>
          <p:nvPr/>
        </p:nvSpPr>
        <p:spPr>
          <a:xfrm>
            <a:off x="4667075" y="13634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Подбор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r">
              <a:spcBef>
                <a:spcPts val="600"/>
              </a:spcBef>
              <a:spcAft>
                <a:spcPts val="600"/>
              </a:spcAft>
            </a:pPr>
            <a:r>
              <a:rPr lang="ru-RU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Получает ограниченный доступ к базе данных кандидатов для подбора подходящих кандидатов</a:t>
            </a:r>
          </a:p>
          <a:p>
            <a:pPr lvl="0" algn="r">
              <a:spcBef>
                <a:spcPts val="600"/>
              </a:spcBef>
              <a:spcAft>
                <a:spcPts val="600"/>
              </a:spcAft>
            </a:pPr>
            <a:r>
              <a:rPr lang="ru-RU" sz="13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ru-RU" sz="13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41"/>
          <p:cNvSpPr/>
          <p:nvPr/>
        </p:nvSpPr>
        <p:spPr>
          <a:xfrm>
            <a:off x="286775" y="31219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 запросу получают контактную информацию о специалисте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Запрос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41"/>
          <p:cNvSpPr/>
          <p:nvPr/>
        </p:nvSpPr>
        <p:spPr>
          <a:xfrm>
            <a:off x="4667075" y="31219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lvl="0" algn="r"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Имеет возможность размещать, регистрировать свои вакансии в базе данных сервиса, для более быстрого закрытия вакансий</a:t>
            </a: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Размещение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1"/>
          <p:cNvSpPr/>
          <p:nvPr/>
        </p:nvSpPr>
        <p:spPr>
          <a:xfrm>
            <a:off x="3842100" y="2242577"/>
            <a:ext cx="359450" cy="447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 smtClean="0">
                <a:ln>
                  <a:noFill/>
                </a:ln>
                <a:solidFill>
                  <a:schemeClr val="lt1"/>
                </a:solidFill>
                <a:latin typeface="Montserrat"/>
              </a:rPr>
              <a:t>1</a:t>
            </a:r>
            <a:endParaRPr b="1" i="0" dirty="0">
              <a:ln>
                <a:noFill/>
              </a:ln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4857720" y="2250297"/>
            <a:ext cx="691108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3807513" y="3348952"/>
            <a:ext cx="473091" cy="447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 smtClean="0">
                <a:ln>
                  <a:noFill/>
                </a:ln>
                <a:solidFill>
                  <a:schemeClr val="lt1"/>
                </a:solidFill>
                <a:latin typeface="Montserrat"/>
              </a:rPr>
              <a:t>3</a:t>
            </a:r>
            <a:endParaRPr b="1" i="0" dirty="0">
              <a:ln>
                <a:noFill/>
              </a:ln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4971979" y="3356672"/>
            <a:ext cx="376744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 smtClean="0">
                <a:ln>
                  <a:noFill/>
                </a:ln>
                <a:solidFill>
                  <a:schemeClr val="lt1"/>
                </a:solidFill>
                <a:latin typeface="Montserrat"/>
              </a:rPr>
              <a:t>4</a:t>
            </a:r>
            <a:endParaRPr b="1" i="0" dirty="0">
              <a:ln>
                <a:noFill/>
              </a:ln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6" name="Google Shape;448;p41"/>
          <p:cNvSpPr/>
          <p:nvPr/>
        </p:nvSpPr>
        <p:spPr>
          <a:xfrm>
            <a:off x="4971979" y="2259781"/>
            <a:ext cx="359450" cy="447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solidFill>
                  <a:schemeClr val="lt1"/>
                </a:solidFill>
                <a:latin typeface="Montserrat"/>
              </a:rPr>
              <a:t>2</a:t>
            </a:r>
            <a:endParaRPr b="1" i="0" dirty="0">
              <a:ln>
                <a:noFill/>
              </a:ln>
              <a:solidFill>
                <a:schemeClr val="lt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93267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>
            <a:spLocks noGrp="1"/>
          </p:cNvSpPr>
          <p:nvPr>
            <p:ph type="title"/>
          </p:nvPr>
        </p:nvSpPr>
        <p:spPr>
          <a:xfrm>
            <a:off x="1093401" y="339502"/>
            <a:ext cx="6762134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ru-RU" dirty="0"/>
              <a:t>Как это работает для </a:t>
            </a:r>
            <a:r>
              <a:rPr lang="ru-RU" dirty="0" smtClean="0"/>
              <a:t>партнера:</a:t>
            </a:r>
            <a:endParaRPr dirty="0"/>
          </a:p>
        </p:txBody>
      </p:sp>
      <p:grpSp>
        <p:nvGrpSpPr>
          <p:cNvPr id="12" name="Google Shape;1265;p48"/>
          <p:cNvGrpSpPr/>
          <p:nvPr/>
        </p:nvGrpSpPr>
        <p:grpSpPr>
          <a:xfrm>
            <a:off x="399015" y="988014"/>
            <a:ext cx="7993495" cy="4032703"/>
            <a:chOff x="10759969" y="5743964"/>
            <a:chExt cx="953629" cy="481104"/>
          </a:xfrm>
        </p:grpSpPr>
        <p:sp>
          <p:nvSpPr>
            <p:cNvPr id="13" name="Google Shape;1266;p48"/>
            <p:cNvSpPr/>
            <p:nvPr/>
          </p:nvSpPr>
          <p:spPr>
            <a:xfrm>
              <a:off x="11499098" y="57669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267;p48"/>
            <p:cNvSpPr/>
            <p:nvPr/>
          </p:nvSpPr>
          <p:spPr>
            <a:xfrm>
              <a:off x="11499098" y="6009968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268;p48"/>
            <p:cNvSpPr/>
            <p:nvPr/>
          </p:nvSpPr>
          <p:spPr>
            <a:xfrm>
              <a:off x="10806907" y="5743964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269;p48"/>
            <p:cNvSpPr/>
            <p:nvPr/>
          </p:nvSpPr>
          <p:spPr>
            <a:xfrm>
              <a:off x="10802361" y="5982061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73;p48"/>
            <p:cNvSpPr/>
            <p:nvPr/>
          </p:nvSpPr>
          <p:spPr>
            <a:xfrm rot="16578153">
              <a:off x="10636733" y="5962727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277;p48"/>
            <p:cNvSpPr/>
            <p:nvPr/>
          </p:nvSpPr>
          <p:spPr>
            <a:xfrm rot="16578153">
              <a:off x="10772288" y="5833120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522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1"/>
                </a:solidFill>
              </a:rPr>
              <a:t>8</a:t>
            </a:r>
            <a:r>
              <a:rPr lang="en" dirty="0" smtClean="0">
                <a:solidFill>
                  <a:schemeClr val="accent1"/>
                </a:solidFill>
              </a:rPr>
              <a:t>.</a:t>
            </a:r>
            <a:endParaRPr dirty="0">
              <a:solidFill>
                <a:schemeClr val="accent1"/>
              </a:solidFill>
            </a:endParaRPr>
          </a:p>
          <a:p>
            <a:pPr lvl="0"/>
            <a:r>
              <a:rPr lang="en-US" dirty="0"/>
              <a:t>HR SERVICE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</a:pPr>
            <a:r>
              <a:rPr lang="ru-RU" dirty="0" smtClean="0"/>
              <a:t>Прогресс сервиса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75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1.</a:t>
            </a:r>
            <a:endParaRPr dirty="0">
              <a:solidFill>
                <a:schemeClr val="accent1"/>
              </a:solidFill>
            </a:endParaRPr>
          </a:p>
          <a:p>
            <a:pPr lvl="0"/>
            <a:r>
              <a:rPr lang="en-US" dirty="0"/>
              <a:t>HR SERVICE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</a:pPr>
            <a:r>
              <a:rPr lang="ru-RU" dirty="0"/>
              <a:t>Технологичный сервис нового уровня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 txBox="1">
            <a:spLocks noGrp="1"/>
          </p:cNvSpPr>
          <p:nvPr>
            <p:ph type="title"/>
          </p:nvPr>
        </p:nvSpPr>
        <p:spPr>
          <a:xfrm>
            <a:off x="768924" y="555526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ru-RU" sz="2400" dirty="0"/>
              <a:t>Сервис </a:t>
            </a:r>
            <a:r>
              <a:rPr lang="en" sz="2400" dirty="0"/>
              <a:t>HR</a:t>
            </a:r>
            <a:r>
              <a:rPr lang="ru-RU" sz="2400" dirty="0"/>
              <a:t> </a:t>
            </a:r>
            <a:r>
              <a:rPr lang="en-US" sz="2400" dirty="0" smtClean="0"/>
              <a:t>SERVICE </a:t>
            </a:r>
            <a:r>
              <a:rPr lang="ru-RU" sz="2400" dirty="0" smtClean="0"/>
              <a:t>в </a:t>
            </a:r>
            <a:r>
              <a:rPr lang="ru-RU" sz="2400" dirty="0"/>
              <a:t>цифрах За период 25 дней от логического старта проекта</a:t>
            </a:r>
            <a:endParaRPr sz="2400" dirty="0"/>
          </a:p>
        </p:txBody>
      </p:sp>
      <p:sp>
        <p:nvSpPr>
          <p:cNvPr id="357" name="Google Shape;357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ru-RU" sz="10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25</a:t>
            </a:r>
            <a:endParaRPr sz="1000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ru-RU" sz="10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23</a:t>
            </a:r>
            <a:endParaRPr sz="1000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ru-RU" sz="10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21</a:t>
            </a:r>
            <a:endParaRPr sz="1000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19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17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15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12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9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7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5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3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1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1" name="Google Shape;371;p38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2" name="Google Shape;372;p38"/>
          <p:cNvSpPr txBox="1"/>
          <p:nvPr/>
        </p:nvSpPr>
        <p:spPr>
          <a:xfrm>
            <a:off x="683568" y="167831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9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1a.</a:t>
            </a:r>
            <a:r>
              <a:rPr lang="ru-RU" sz="9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Востребованный </a:t>
            </a:r>
            <a:r>
              <a:rPr lang="ru-RU" sz="9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сервисы как инструмент для решения задач кадровых агентств </a:t>
            </a:r>
          </a:p>
        </p:txBody>
      </p:sp>
      <p:cxnSp>
        <p:nvCxnSpPr>
          <p:cNvPr id="375" name="Google Shape;375;p38"/>
          <p:cNvCxnSpPr/>
          <p:nvPr/>
        </p:nvCxnSpPr>
        <p:spPr>
          <a:xfrm rot="10800000">
            <a:off x="4427116" y="22573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6" name="Google Shape;376;p38"/>
          <p:cNvSpPr txBox="1"/>
          <p:nvPr/>
        </p:nvSpPr>
        <p:spPr>
          <a:xfrm>
            <a:off x="4206226" y="160022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ru-RU" sz="9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US" sz="9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ru-RU" sz="9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В</a:t>
            </a:r>
            <a:r>
              <a:rPr lang="en-US" sz="9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9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базе </a:t>
            </a:r>
            <a:r>
              <a:rPr lang="ru-RU" sz="9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данных кандидатов 140 человек</a:t>
            </a:r>
            <a:endParaRPr sz="9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1" name="Google Shape;381;p38"/>
          <p:cNvCxnSpPr/>
          <p:nvPr/>
        </p:nvCxnSpPr>
        <p:spPr>
          <a:xfrm rot="10800000">
            <a:off x="8362706" y="22573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2" name="Google Shape;382;p38"/>
          <p:cNvSpPr txBox="1"/>
          <p:nvPr/>
        </p:nvSpPr>
        <p:spPr>
          <a:xfrm>
            <a:off x="5754956" y="1727200"/>
            <a:ext cx="3232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ru-RU" sz="9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5.</a:t>
            </a:r>
            <a:r>
              <a:rPr lang="en-US" sz="9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9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Прирост </a:t>
            </a:r>
            <a:r>
              <a:rPr lang="ru-RU" sz="9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по закрытым вакансиям 50% (Наш интерес в конкретном вопросе не количественный показатель, а процентный так как бизнес-модель строится по принципу масштабирования, то есть не принципиальна цифра помещённых в нас людей – это может быть кандидатов: 100.000 или 1 млн человек, или 10 млн человек или весь рынок труда Западной и Восточной Европы)</a:t>
            </a:r>
            <a:endParaRPr sz="9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5" name="Google Shape;385;p38"/>
          <p:cNvCxnSpPr/>
          <p:nvPr/>
        </p:nvCxnSpPr>
        <p:spPr>
          <a:xfrm rot="10800000">
            <a:off x="2915816" y="31495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6" name="Google Shape;386;p38"/>
          <p:cNvSpPr txBox="1"/>
          <p:nvPr/>
        </p:nvSpPr>
        <p:spPr>
          <a:xfrm>
            <a:off x="2770809" y="3782717"/>
            <a:ext cx="151051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105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ru-RU" sz="105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 Прирост </a:t>
            </a:r>
            <a:r>
              <a:rPr lang="ru-RU" sz="105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вакансий составил 40%</a:t>
            </a:r>
            <a:endParaRPr sz="105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9" name="Google Shape;389;p38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0" name="Google Shape;390;p38"/>
          <p:cNvSpPr txBox="1"/>
          <p:nvPr/>
        </p:nvSpPr>
        <p:spPr>
          <a:xfrm>
            <a:off x="5360734" y="3792166"/>
            <a:ext cx="2811665" cy="12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9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ru-RU" sz="9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 Кадровый </a:t>
            </a:r>
            <a:r>
              <a:rPr lang="ru-RU" sz="9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резерв Сервиса </a:t>
            </a:r>
            <a:r>
              <a:rPr lang="ru-RU" sz="9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brave</a:t>
            </a:r>
            <a:r>
              <a:rPr lang="ru-RU" sz="9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9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hr</a:t>
            </a:r>
            <a:r>
              <a:rPr lang="ru-RU" sz="9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составляет 340 кандидатов (Кандидаты обладающие несколькими профессиями и готовые работать на неквалифицированных вакансиях)</a:t>
            </a:r>
            <a:endParaRPr sz="9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" name="Google Shape;371;p38"/>
          <p:cNvCxnSpPr/>
          <p:nvPr/>
        </p:nvCxnSpPr>
        <p:spPr>
          <a:xfrm flipV="1">
            <a:off x="2454535" y="2506650"/>
            <a:ext cx="0" cy="290513"/>
          </a:xfrm>
          <a:prstGeom prst="straightConnector1">
            <a:avLst/>
          </a:prstGeom>
          <a:noFill/>
          <a:ln w="952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" name="Google Shape;372;p38"/>
          <p:cNvSpPr txBox="1"/>
          <p:nvPr/>
        </p:nvSpPr>
        <p:spPr>
          <a:xfrm>
            <a:off x="2454535" y="185167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ru-RU" sz="9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US" sz="9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b. </a:t>
            </a:r>
            <a:r>
              <a:rPr lang="ru-RU" sz="9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Две </a:t>
            </a:r>
            <a:r>
              <a:rPr lang="ru-RU" sz="9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компании проявили интерес к сервису инициировали партнёрские взаимоотношения.</a:t>
            </a:r>
            <a:endParaRPr lang="ru-RU" sz="9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ctrTitle" idx="4294967295"/>
          </p:nvPr>
        </p:nvSpPr>
        <p:spPr>
          <a:xfrm>
            <a:off x="611560" y="267494"/>
            <a:ext cx="7602900" cy="67887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/>
              <a:t>2</a:t>
            </a:r>
            <a:r>
              <a:rPr lang="ru-RU" sz="4400" dirty="0"/>
              <a:t> </a:t>
            </a:r>
            <a:r>
              <a:rPr lang="ru-RU" sz="4400" dirty="0" smtClean="0"/>
              <a:t>Компаний </a:t>
            </a:r>
            <a:endParaRPr sz="4400" dirty="0"/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4294967295"/>
          </p:nvPr>
        </p:nvSpPr>
        <p:spPr>
          <a:xfrm>
            <a:off x="611560" y="890978"/>
            <a:ext cx="803718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 smtClean="0"/>
              <a:t>п</a:t>
            </a:r>
            <a:r>
              <a:rPr lang="ru-RU" sz="2000" dirty="0" smtClean="0"/>
              <a:t>роявили интерес к сервису и инициировали партнерство </a:t>
            </a:r>
            <a:endParaRPr sz="2000" dirty="0"/>
          </a:p>
        </p:txBody>
      </p:sp>
      <p:sp>
        <p:nvSpPr>
          <p:cNvPr id="232" name="Google Shape;232;p27"/>
          <p:cNvSpPr txBox="1">
            <a:spLocks noGrp="1"/>
          </p:cNvSpPr>
          <p:nvPr>
            <p:ph type="ctrTitle" idx="4294967295"/>
          </p:nvPr>
        </p:nvSpPr>
        <p:spPr>
          <a:xfrm>
            <a:off x="611560" y="2283718"/>
            <a:ext cx="7602900" cy="6094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chemeClr val="accent4"/>
                </a:solidFill>
              </a:rPr>
              <a:t>1</a:t>
            </a:r>
            <a:r>
              <a:rPr lang="ru-RU" sz="4400" dirty="0" smtClean="0">
                <a:solidFill>
                  <a:schemeClr val="accent4"/>
                </a:solidFill>
              </a:rPr>
              <a:t>40 человек</a:t>
            </a:r>
            <a:endParaRPr sz="4400" dirty="0">
              <a:solidFill>
                <a:schemeClr val="accent4"/>
              </a:solidFill>
            </a:endParaRPr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4294967295"/>
          </p:nvPr>
        </p:nvSpPr>
        <p:spPr>
          <a:xfrm>
            <a:off x="467544" y="2843096"/>
            <a:ext cx="76029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 smtClean="0"/>
              <a:t> базе данных кандидатов</a:t>
            </a:r>
            <a:endParaRPr sz="2000" dirty="0"/>
          </a:p>
        </p:txBody>
      </p:sp>
      <p:sp>
        <p:nvSpPr>
          <p:cNvPr id="234" name="Google Shape;234;p27"/>
          <p:cNvSpPr txBox="1">
            <a:spLocks noGrp="1"/>
          </p:cNvSpPr>
          <p:nvPr>
            <p:ph type="ctrTitle" idx="4294967295"/>
          </p:nvPr>
        </p:nvSpPr>
        <p:spPr>
          <a:xfrm>
            <a:off x="611560" y="1275605"/>
            <a:ext cx="7602900" cy="638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solidFill>
                  <a:schemeClr val="accent3"/>
                </a:solidFill>
              </a:rPr>
              <a:t>40% Прирост вакансий</a:t>
            </a:r>
            <a:endParaRPr sz="4400" dirty="0">
              <a:solidFill>
                <a:schemeClr val="accent3"/>
              </a:solidFill>
            </a:endParaRPr>
          </a:p>
        </p:txBody>
      </p:sp>
      <p:sp>
        <p:nvSpPr>
          <p:cNvPr id="235" name="Google Shape;235;p27"/>
          <p:cNvSpPr txBox="1">
            <a:spLocks noGrp="1"/>
          </p:cNvSpPr>
          <p:nvPr>
            <p:ph type="subTitle" idx="4294967295"/>
          </p:nvPr>
        </p:nvSpPr>
        <p:spPr>
          <a:xfrm>
            <a:off x="611560" y="1858513"/>
            <a:ext cx="76029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 err="1" smtClean="0"/>
              <a:t>чтотибудь</a:t>
            </a:r>
            <a:r>
              <a:rPr lang="ru-RU" sz="2000" dirty="0" smtClean="0"/>
              <a:t> написать</a:t>
            </a:r>
            <a:endParaRPr sz="2000" dirty="0"/>
          </a:p>
        </p:txBody>
      </p:sp>
      <p:sp>
        <p:nvSpPr>
          <p:cNvPr id="236" name="Google Shape;236;p27"/>
          <p:cNvSpPr txBox="1">
            <a:spLocks noGrp="1"/>
          </p:cNvSpPr>
          <p:nvPr>
            <p:ph type="sldNum" idx="12"/>
          </p:nvPr>
        </p:nvSpPr>
        <p:spPr>
          <a:xfrm>
            <a:off x="8458200" y="474990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21</a:t>
            </a:fld>
            <a:endParaRPr sz="1200" dirty="0"/>
          </a:p>
        </p:txBody>
      </p:sp>
      <p:sp>
        <p:nvSpPr>
          <p:cNvPr id="9" name="Google Shape;232;p27"/>
          <p:cNvSpPr txBox="1">
            <a:spLocks/>
          </p:cNvSpPr>
          <p:nvPr/>
        </p:nvSpPr>
        <p:spPr>
          <a:xfrm>
            <a:off x="672660" y="3291830"/>
            <a:ext cx="7602900" cy="53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sz="4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340 кандидатов</a:t>
            </a:r>
            <a:endParaRPr lang="ru-RU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233;p27"/>
          <p:cNvSpPr txBox="1">
            <a:spLocks/>
          </p:cNvSpPr>
          <p:nvPr/>
        </p:nvSpPr>
        <p:spPr>
          <a:xfrm>
            <a:off x="678236" y="3771298"/>
            <a:ext cx="76029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ru-RU" sz="2000" dirty="0" smtClean="0"/>
              <a:t>составляет кадровый резерв Сервиса</a:t>
            </a:r>
            <a:r>
              <a:rPr lang="en-US" sz="2000" dirty="0" smtClean="0"/>
              <a:t> HR </a:t>
            </a:r>
            <a:r>
              <a:rPr lang="en-US" sz="2000" dirty="0"/>
              <a:t>SERVICE</a:t>
            </a:r>
            <a:r>
              <a:rPr lang="ru-RU" sz="2000" dirty="0" smtClean="0"/>
              <a:t> </a:t>
            </a:r>
            <a:endParaRPr lang="ru-RU" sz="2000" dirty="0"/>
          </a:p>
        </p:txBody>
      </p:sp>
      <p:sp>
        <p:nvSpPr>
          <p:cNvPr id="13" name="Google Shape;232;p27"/>
          <p:cNvSpPr txBox="1">
            <a:spLocks/>
          </p:cNvSpPr>
          <p:nvPr/>
        </p:nvSpPr>
        <p:spPr>
          <a:xfrm>
            <a:off x="672660" y="4083918"/>
            <a:ext cx="9227932" cy="53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sz="4400" dirty="0" smtClean="0">
                <a:solidFill>
                  <a:schemeClr val="accent2">
                    <a:lumMod val="75000"/>
                  </a:schemeClr>
                </a:solidFill>
              </a:rPr>
              <a:t>50% прирост</a:t>
            </a:r>
            <a:endParaRPr lang="ru-RU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Google Shape;233;p27"/>
          <p:cNvSpPr txBox="1">
            <a:spLocks/>
          </p:cNvSpPr>
          <p:nvPr/>
        </p:nvSpPr>
        <p:spPr>
          <a:xfrm>
            <a:off x="678236" y="4563386"/>
            <a:ext cx="76029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ru-RU" sz="2000" dirty="0" smtClean="0"/>
              <a:t>по закрытым вакансиям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66110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>
            <a:spLocks noGrp="1"/>
          </p:cNvSpPr>
          <p:nvPr>
            <p:ph type="ctrTitle" idx="4294967295"/>
          </p:nvPr>
        </p:nvSpPr>
        <p:spPr>
          <a:xfrm>
            <a:off x="685800" y="914388"/>
            <a:ext cx="8566720" cy="131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smtClean="0"/>
              <a:t>Спасибо за внимание</a:t>
            </a:r>
            <a:r>
              <a:rPr lang="en" sz="6000" dirty="0" smtClean="0"/>
              <a:t>!</a:t>
            </a:r>
            <a:endParaRPr sz="6000" dirty="0"/>
          </a:p>
        </p:txBody>
      </p:sp>
      <p:sp>
        <p:nvSpPr>
          <p:cNvPr id="329" name="Google Shape;329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268608"/>
            <a:ext cx="6593700" cy="196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 smtClean="0">
                <a:solidFill>
                  <a:schemeClr val="accent2"/>
                </a:solidFill>
              </a:rPr>
              <a:t>Остались вопросы</a:t>
            </a:r>
            <a:r>
              <a:rPr lang="en" sz="3600" b="1" dirty="0" smtClean="0">
                <a:solidFill>
                  <a:schemeClr val="accent2"/>
                </a:solidFill>
              </a:rPr>
              <a:t>?</a:t>
            </a:r>
            <a:endParaRPr sz="3600" b="1" dirty="0" smtClean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 smtClean="0"/>
              <a:t>Вы можете связаться с нами</a:t>
            </a:r>
            <a:r>
              <a:rPr lang="en" dirty="0" smtClean="0"/>
              <a:t>:</a:t>
            </a:r>
            <a:endParaRPr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http://b</a:t>
            </a:r>
            <a:r>
              <a:rPr lang="en" dirty="0" smtClean="0"/>
              <a:t>ravehr.eu</a:t>
            </a: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bravehr@info.com</a:t>
            </a:r>
            <a:endParaRPr dirty="0"/>
          </a:p>
        </p:txBody>
      </p:sp>
      <p:sp>
        <p:nvSpPr>
          <p:cNvPr id="330" name="Google Shape;330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ru-RU" dirty="0"/>
              <a:t>Технологичный сервис нового уровня для </a:t>
            </a:r>
            <a:r>
              <a:rPr lang="ru-RU" dirty="0" smtClean="0"/>
              <a:t>решения:</a:t>
            </a:r>
            <a:endParaRPr dirty="0"/>
          </a:p>
        </p:txBody>
      </p:sp>
      <p:sp>
        <p:nvSpPr>
          <p:cNvPr id="242" name="Google Shape;242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323513" y="2384101"/>
            <a:ext cx="2952125" cy="1289700"/>
            <a:chOff x="323513" y="2003101"/>
            <a:chExt cx="2952125" cy="1289700"/>
          </a:xfrm>
        </p:grpSpPr>
        <p:sp>
          <p:nvSpPr>
            <p:cNvPr id="244" name="Google Shape;244;p28"/>
            <p:cNvSpPr txBox="1"/>
            <p:nvPr/>
          </p:nvSpPr>
          <p:spPr>
            <a:xfrm>
              <a:off x="323513" y="2003101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dirty="0" smtClean="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Кадровых задач</a:t>
              </a:r>
              <a:endParaRPr sz="1800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lvl="0" algn="r">
                <a:spcAft>
                  <a:spcPts val="1600"/>
                </a:spcAft>
              </a:pPr>
              <a:r>
                <a:rPr lang="ru-RU" sz="1050" dirty="0" smtClean="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Планирование и учет кадров</a:t>
              </a:r>
              <a:r>
                <a:rPr lang="en" sz="1050" dirty="0" smtClean="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.</a:t>
              </a:r>
              <a:r>
                <a:rPr lang="ru-RU" sz="1050" dirty="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 Организационная </a:t>
              </a:r>
              <a:r>
                <a:rPr lang="ru-RU" sz="1050" dirty="0" smtClean="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деятельность. </a:t>
              </a:r>
              <a:r>
                <a:rPr lang="ru-RU" sz="1050" dirty="0" smtClean="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Оптимизация штата. </a:t>
              </a:r>
              <a:endParaRPr lang="ru-RU" sz="1050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cxnSp>
          <p:nvCxnSpPr>
            <p:cNvPr id="245" name="Google Shape;245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46" name="Google Shape;246;p28"/>
          <p:cNvGrpSpPr/>
          <p:nvPr/>
        </p:nvGrpSpPr>
        <p:grpSpPr>
          <a:xfrm>
            <a:off x="4932040" y="1441350"/>
            <a:ext cx="4104456" cy="1289700"/>
            <a:chOff x="5209838" y="1060350"/>
            <a:chExt cx="3610650" cy="1289700"/>
          </a:xfrm>
        </p:grpSpPr>
        <p:sp>
          <p:nvSpPr>
            <p:cNvPr id="247" name="Google Shape;247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dirty="0" smtClean="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Профессионального трудоустройства </a:t>
              </a:r>
              <a:endParaRPr sz="1600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ru-RU" sz="1000" dirty="0" smtClean="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А</a:t>
              </a:r>
              <a:r>
                <a:rPr lang="ru-RU" sz="1000" dirty="0" smtClean="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даптация профессионалов. Мотивация. Обучение или переквалификация.</a:t>
              </a:r>
              <a:endParaRPr sz="1000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cxnSp>
          <p:nvCxnSpPr>
            <p:cNvPr id="248" name="Google Shape;248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49" name="Google Shape;249;p28"/>
          <p:cNvGrpSpPr/>
          <p:nvPr/>
        </p:nvGrpSpPr>
        <p:grpSpPr>
          <a:xfrm>
            <a:off x="5209838" y="3384450"/>
            <a:ext cx="4014916" cy="1289700"/>
            <a:chOff x="5209838" y="3003450"/>
            <a:chExt cx="3523098" cy="1289700"/>
          </a:xfrm>
        </p:grpSpPr>
        <p:sp>
          <p:nvSpPr>
            <p:cNvPr id="250" name="Google Shape;250;p28"/>
            <p:cNvSpPr txBox="1"/>
            <p:nvPr/>
          </p:nvSpPr>
          <p:spPr>
            <a:xfrm>
              <a:off x="6608936" y="3003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dirty="0" smtClean="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Задач рекрутинговых</a:t>
              </a:r>
              <a:endParaRPr sz="1600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ru-RU" sz="1000" dirty="0" smtClean="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Поиск вакансий и кадров.</a:t>
              </a:r>
              <a:r>
                <a:rPr lang="ru-RU" sz="1000" dirty="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 </a:t>
              </a:r>
              <a:r>
                <a:rPr lang="ru-RU" sz="1000" dirty="0" smtClean="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Массовый подбор персонала</a:t>
              </a:r>
              <a:endParaRPr lang="ru-RU" sz="1000" dirty="0" smtClean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cxnSp>
          <p:nvCxnSpPr>
            <p:cNvPr id="251" name="Google Shape;251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52" name="Google Shape;252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253" name="Google Shape;253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grpSp>
          <p:nvGrpSpPr>
            <p:cNvPr id="256" name="Google Shape;256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57" name="Google Shape;257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60" name="Google Shape;260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" name="Google Shape;262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63" name="Google Shape;263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5" name="Google Shape;265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 </a:t>
              </a:r>
              <a:endPara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6" name="Google Shape;266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 </a:t>
              </a:r>
              <a:endPara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7" name="Google Shape;267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 </a:t>
              </a:r>
              <a:endPara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1"/>
                </a:solidFill>
              </a:rPr>
              <a:t>2</a:t>
            </a:r>
            <a:r>
              <a:rPr lang="en" dirty="0" smtClean="0">
                <a:solidFill>
                  <a:schemeClr val="accent1"/>
                </a:solidFill>
              </a:rPr>
              <a:t>.</a:t>
            </a:r>
          </a:p>
          <a:p>
            <a:pPr lvl="0"/>
            <a:r>
              <a:rPr lang="en-US" dirty="0"/>
              <a:t>HR SERVICE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</a:pPr>
            <a:r>
              <a:rPr lang="ru-RU" dirty="0" smtClean="0"/>
              <a:t>Проблемы индустрии подбора персонала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886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08;p25"/>
          <p:cNvSpPr/>
          <p:nvPr/>
        </p:nvSpPr>
        <p:spPr>
          <a:xfrm>
            <a:off x="507150" y="1131590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783204" y="729600"/>
            <a:ext cx="803718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ru-RU" dirty="0"/>
              <a:t>Мировые события, влияющие на отрасль, проявившие проблемы:</a:t>
            </a:r>
            <a:endParaRPr dirty="0"/>
          </a:p>
        </p:txBody>
      </p:sp>
      <p:sp>
        <p:nvSpPr>
          <p:cNvPr id="23" name="Google Shape;223;p26"/>
          <p:cNvSpPr txBox="1">
            <a:spLocks/>
          </p:cNvSpPr>
          <p:nvPr/>
        </p:nvSpPr>
        <p:spPr>
          <a:xfrm>
            <a:off x="791568" y="3881821"/>
            <a:ext cx="7602900" cy="341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sz="2400" dirty="0" smtClean="0">
                <a:solidFill>
                  <a:schemeClr val="accent2"/>
                </a:solidFill>
              </a:rPr>
              <a:t>1. Пандемия</a:t>
            </a:r>
          </a:p>
          <a:p>
            <a:endParaRPr lang="ru-RU" sz="2400" dirty="0" smtClean="0">
              <a:solidFill>
                <a:schemeClr val="accent2"/>
              </a:solidFill>
            </a:endParaRPr>
          </a:p>
          <a:p>
            <a:r>
              <a:rPr lang="ru-RU" sz="2400" dirty="0" smtClean="0">
                <a:solidFill>
                  <a:schemeClr val="accent2"/>
                </a:solidFill>
              </a:rPr>
              <a:t>2. Военный конфликт восточной Европы</a:t>
            </a:r>
          </a:p>
          <a:p>
            <a:endParaRPr lang="ru-RU" sz="2400" dirty="0" smtClean="0">
              <a:solidFill>
                <a:schemeClr val="accent2"/>
              </a:solidFill>
            </a:endParaRPr>
          </a:p>
          <a:p>
            <a:r>
              <a:rPr lang="ru-RU" sz="2400" dirty="0" smtClean="0">
                <a:solidFill>
                  <a:schemeClr val="accent2"/>
                </a:solidFill>
              </a:rPr>
              <a:t>3. Мировые кризисы</a:t>
            </a:r>
          </a:p>
          <a:p>
            <a:endParaRPr lang="ru-RU" sz="2400" dirty="0">
              <a:solidFill>
                <a:schemeClr val="accent2"/>
              </a:solidFill>
            </a:endParaRPr>
          </a:p>
          <a:p>
            <a:r>
              <a:rPr lang="ru-RU" sz="2400" dirty="0" smtClean="0">
                <a:solidFill>
                  <a:schemeClr val="accent2"/>
                </a:solidFill>
              </a:rPr>
              <a:t>4</a:t>
            </a:r>
            <a:r>
              <a:rPr lang="ru-RU" sz="2400" dirty="0">
                <a:solidFill>
                  <a:schemeClr val="accent2"/>
                </a:solidFill>
              </a:rPr>
              <a:t>. </a:t>
            </a:r>
            <a:r>
              <a:rPr lang="ru-RU" sz="2400" dirty="0" smtClean="0">
                <a:solidFill>
                  <a:schemeClr val="accent2"/>
                </a:solidFill>
              </a:rPr>
              <a:t>Локальные </a:t>
            </a:r>
            <a:r>
              <a:rPr lang="ru-RU" sz="2400" dirty="0">
                <a:solidFill>
                  <a:schemeClr val="accent2"/>
                </a:solidFill>
              </a:rPr>
              <a:t>внутригосударственные (микро кризисы)</a:t>
            </a:r>
            <a:endParaRPr lang="en" sz="2400" dirty="0">
              <a:solidFill>
                <a:schemeClr val="accent2"/>
              </a:solidFill>
            </a:endParaRPr>
          </a:p>
        </p:txBody>
      </p:sp>
      <p:sp>
        <p:nvSpPr>
          <p:cNvPr id="29" name="Google Shape;211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0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1"/>
                </a:solidFill>
              </a:rPr>
              <a:t>3</a:t>
            </a:r>
            <a:r>
              <a:rPr lang="en" dirty="0" smtClean="0">
                <a:solidFill>
                  <a:schemeClr val="accent1"/>
                </a:solidFill>
              </a:rPr>
              <a:t>.</a:t>
            </a:r>
            <a:endParaRPr dirty="0">
              <a:solidFill>
                <a:schemeClr val="accent1"/>
              </a:solidFill>
            </a:endParaRPr>
          </a:p>
          <a:p>
            <a:pPr lvl="0"/>
            <a:r>
              <a:rPr lang="en-US" dirty="0"/>
              <a:t>HR SERVICE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</a:pPr>
            <a:r>
              <a:rPr lang="ru-RU" dirty="0" smtClean="0"/>
              <a:t>Развитие индустрии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043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539552" y="411510"/>
            <a:ext cx="803718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ru-RU" dirty="0"/>
              <a:t>С чем столкнулись участники рынка:</a:t>
            </a:r>
            <a:endParaRPr dirty="0"/>
          </a:p>
        </p:txBody>
      </p:sp>
      <p:sp>
        <p:nvSpPr>
          <p:cNvPr id="400" name="Google Shape;400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7</a:t>
            </a:r>
            <a:endParaRPr dirty="0"/>
          </a:p>
        </p:txBody>
      </p:sp>
      <p:sp>
        <p:nvSpPr>
          <p:cNvPr id="401" name="Google Shape;401;p39"/>
          <p:cNvSpPr/>
          <p:nvPr/>
        </p:nvSpPr>
        <p:spPr>
          <a:xfrm>
            <a:off x="-1116465" y="2285036"/>
            <a:ext cx="11575782" cy="1685793"/>
          </a:xfrm>
          <a:custGeom>
            <a:avLst/>
            <a:gdLst>
              <a:gd name="connsiteX0" fmla="*/ 12192000 w 12192000"/>
              <a:gd name="connsiteY0" fmla="*/ 0 h 1348059"/>
              <a:gd name="connsiteX1" fmla="*/ 10837333 w 12192000"/>
              <a:gd name="connsiteY1" fmla="*/ 0 h 1348059"/>
              <a:gd name="connsiteX2" fmla="*/ 10160000 w 12192000"/>
              <a:gd name="connsiteY2" fmla="*/ 674029 h 1348059"/>
              <a:gd name="connsiteX3" fmla="*/ 10160000 w 12192000"/>
              <a:gd name="connsiteY3" fmla="*/ 674029 h 1348059"/>
              <a:gd name="connsiteX4" fmla="*/ 9482667 w 12192000"/>
              <a:gd name="connsiteY4" fmla="*/ 1348059 h 1348059"/>
              <a:gd name="connsiteX5" fmla="*/ 9482667 w 12192000"/>
              <a:gd name="connsiteY5" fmla="*/ 1348059 h 1348059"/>
              <a:gd name="connsiteX6" fmla="*/ 9750575 w 12192000"/>
              <a:gd name="connsiteY6" fmla="*/ 192240 h 1348059"/>
              <a:gd name="connsiteX7" fmla="*/ 8805333 w 12192000"/>
              <a:gd name="connsiteY7" fmla="*/ 674029 h 1348059"/>
              <a:gd name="connsiteX8" fmla="*/ 8805333 w 12192000"/>
              <a:gd name="connsiteY8" fmla="*/ 674029 h 1348059"/>
              <a:gd name="connsiteX9" fmla="*/ 8128000 w 12192000"/>
              <a:gd name="connsiteY9" fmla="*/ 0 h 1348059"/>
              <a:gd name="connsiteX10" fmla="*/ 8128000 w 12192000"/>
              <a:gd name="connsiteY10" fmla="*/ 0 h 1348059"/>
              <a:gd name="connsiteX11" fmla="*/ 7450667 w 12192000"/>
              <a:gd name="connsiteY11" fmla="*/ 674029 h 1348059"/>
              <a:gd name="connsiteX12" fmla="*/ 7450667 w 12192000"/>
              <a:gd name="connsiteY12" fmla="*/ 674029 h 1348059"/>
              <a:gd name="connsiteX13" fmla="*/ 6773334 w 12192000"/>
              <a:gd name="connsiteY13" fmla="*/ 1348059 h 1348059"/>
              <a:gd name="connsiteX14" fmla="*/ 6773334 w 12192000"/>
              <a:gd name="connsiteY14" fmla="*/ 1348059 h 1348059"/>
              <a:gd name="connsiteX15" fmla="*/ 6096000 w 12192000"/>
              <a:gd name="connsiteY15" fmla="*/ 674029 h 1348059"/>
              <a:gd name="connsiteX16" fmla="*/ 6096000 w 12192000"/>
              <a:gd name="connsiteY16" fmla="*/ 674029 h 1348059"/>
              <a:gd name="connsiteX17" fmla="*/ 5418667 w 12192000"/>
              <a:gd name="connsiteY17" fmla="*/ 0 h 1348059"/>
              <a:gd name="connsiteX18" fmla="*/ 5418667 w 12192000"/>
              <a:gd name="connsiteY18" fmla="*/ 0 h 1348059"/>
              <a:gd name="connsiteX19" fmla="*/ 4741334 w 12192000"/>
              <a:gd name="connsiteY19" fmla="*/ 674029 h 1348059"/>
              <a:gd name="connsiteX20" fmla="*/ 4741334 w 12192000"/>
              <a:gd name="connsiteY20" fmla="*/ 674029 h 1348059"/>
              <a:gd name="connsiteX21" fmla="*/ 4064000 w 12192000"/>
              <a:gd name="connsiteY21" fmla="*/ 1348059 h 1348059"/>
              <a:gd name="connsiteX22" fmla="*/ 4064000 w 12192000"/>
              <a:gd name="connsiteY22" fmla="*/ 1348059 h 1348059"/>
              <a:gd name="connsiteX23" fmla="*/ 3386667 w 12192000"/>
              <a:gd name="connsiteY23" fmla="*/ 674029 h 1348059"/>
              <a:gd name="connsiteX24" fmla="*/ 3386667 w 12192000"/>
              <a:gd name="connsiteY24" fmla="*/ 674029 h 1348059"/>
              <a:gd name="connsiteX25" fmla="*/ 2709333 w 12192000"/>
              <a:gd name="connsiteY25" fmla="*/ 0 h 1348059"/>
              <a:gd name="connsiteX26" fmla="*/ 2709333 w 12192000"/>
              <a:gd name="connsiteY26" fmla="*/ 0 h 1348059"/>
              <a:gd name="connsiteX27" fmla="*/ 2032000 w 12192000"/>
              <a:gd name="connsiteY27" fmla="*/ 674029 h 1348059"/>
              <a:gd name="connsiteX28" fmla="*/ 2032000 w 12192000"/>
              <a:gd name="connsiteY28" fmla="*/ 674029 h 1348059"/>
              <a:gd name="connsiteX29" fmla="*/ 1354667 w 12192000"/>
              <a:gd name="connsiteY29" fmla="*/ 1348059 h 1348059"/>
              <a:gd name="connsiteX30" fmla="*/ 0 w 12192000"/>
              <a:gd name="connsiteY30" fmla="*/ 1348059 h 1348059"/>
              <a:gd name="connsiteX0" fmla="*/ 10837333 w 10837333"/>
              <a:gd name="connsiteY0" fmla="*/ 0 h 1348059"/>
              <a:gd name="connsiteX1" fmla="*/ 10160000 w 10837333"/>
              <a:gd name="connsiteY1" fmla="*/ 674029 h 1348059"/>
              <a:gd name="connsiteX2" fmla="*/ 10160000 w 10837333"/>
              <a:gd name="connsiteY2" fmla="*/ 674029 h 1348059"/>
              <a:gd name="connsiteX3" fmla="*/ 9482667 w 10837333"/>
              <a:gd name="connsiteY3" fmla="*/ 1348059 h 1348059"/>
              <a:gd name="connsiteX4" fmla="*/ 9482667 w 10837333"/>
              <a:gd name="connsiteY4" fmla="*/ 1348059 h 1348059"/>
              <a:gd name="connsiteX5" fmla="*/ 9750575 w 10837333"/>
              <a:gd name="connsiteY5" fmla="*/ 192240 h 1348059"/>
              <a:gd name="connsiteX6" fmla="*/ 8805333 w 10837333"/>
              <a:gd name="connsiteY6" fmla="*/ 674029 h 1348059"/>
              <a:gd name="connsiteX7" fmla="*/ 8805333 w 10837333"/>
              <a:gd name="connsiteY7" fmla="*/ 674029 h 1348059"/>
              <a:gd name="connsiteX8" fmla="*/ 8128000 w 10837333"/>
              <a:gd name="connsiteY8" fmla="*/ 0 h 1348059"/>
              <a:gd name="connsiteX9" fmla="*/ 8128000 w 10837333"/>
              <a:gd name="connsiteY9" fmla="*/ 0 h 1348059"/>
              <a:gd name="connsiteX10" fmla="*/ 7450667 w 10837333"/>
              <a:gd name="connsiteY10" fmla="*/ 674029 h 1348059"/>
              <a:gd name="connsiteX11" fmla="*/ 7450667 w 10837333"/>
              <a:gd name="connsiteY11" fmla="*/ 674029 h 1348059"/>
              <a:gd name="connsiteX12" fmla="*/ 6773334 w 10837333"/>
              <a:gd name="connsiteY12" fmla="*/ 1348059 h 1348059"/>
              <a:gd name="connsiteX13" fmla="*/ 6773334 w 10837333"/>
              <a:gd name="connsiteY13" fmla="*/ 1348059 h 1348059"/>
              <a:gd name="connsiteX14" fmla="*/ 6096000 w 10837333"/>
              <a:gd name="connsiteY14" fmla="*/ 674029 h 1348059"/>
              <a:gd name="connsiteX15" fmla="*/ 6096000 w 10837333"/>
              <a:gd name="connsiteY15" fmla="*/ 674029 h 1348059"/>
              <a:gd name="connsiteX16" fmla="*/ 5418667 w 10837333"/>
              <a:gd name="connsiteY16" fmla="*/ 0 h 1348059"/>
              <a:gd name="connsiteX17" fmla="*/ 5418667 w 10837333"/>
              <a:gd name="connsiteY17" fmla="*/ 0 h 1348059"/>
              <a:gd name="connsiteX18" fmla="*/ 4741334 w 10837333"/>
              <a:gd name="connsiteY18" fmla="*/ 674029 h 1348059"/>
              <a:gd name="connsiteX19" fmla="*/ 4741334 w 10837333"/>
              <a:gd name="connsiteY19" fmla="*/ 674029 h 1348059"/>
              <a:gd name="connsiteX20" fmla="*/ 4064000 w 10837333"/>
              <a:gd name="connsiteY20" fmla="*/ 1348059 h 1348059"/>
              <a:gd name="connsiteX21" fmla="*/ 4064000 w 10837333"/>
              <a:gd name="connsiteY21" fmla="*/ 1348059 h 1348059"/>
              <a:gd name="connsiteX22" fmla="*/ 3386667 w 10837333"/>
              <a:gd name="connsiteY22" fmla="*/ 674029 h 1348059"/>
              <a:gd name="connsiteX23" fmla="*/ 3386667 w 10837333"/>
              <a:gd name="connsiteY23" fmla="*/ 674029 h 1348059"/>
              <a:gd name="connsiteX24" fmla="*/ 2709333 w 10837333"/>
              <a:gd name="connsiteY24" fmla="*/ 0 h 1348059"/>
              <a:gd name="connsiteX25" fmla="*/ 2709333 w 10837333"/>
              <a:gd name="connsiteY25" fmla="*/ 0 h 1348059"/>
              <a:gd name="connsiteX26" fmla="*/ 2032000 w 10837333"/>
              <a:gd name="connsiteY26" fmla="*/ 674029 h 1348059"/>
              <a:gd name="connsiteX27" fmla="*/ 2032000 w 10837333"/>
              <a:gd name="connsiteY27" fmla="*/ 674029 h 1348059"/>
              <a:gd name="connsiteX28" fmla="*/ 1354667 w 10837333"/>
              <a:gd name="connsiteY28" fmla="*/ 1348059 h 1348059"/>
              <a:gd name="connsiteX29" fmla="*/ 0 w 10837333"/>
              <a:gd name="connsiteY29" fmla="*/ 1348059 h 1348059"/>
              <a:gd name="connsiteX0" fmla="*/ 10160000 w 10160000"/>
              <a:gd name="connsiteY0" fmla="*/ 674029 h 1348059"/>
              <a:gd name="connsiteX1" fmla="*/ 10160000 w 10160000"/>
              <a:gd name="connsiteY1" fmla="*/ 674029 h 1348059"/>
              <a:gd name="connsiteX2" fmla="*/ 9482667 w 10160000"/>
              <a:gd name="connsiteY2" fmla="*/ 1348059 h 1348059"/>
              <a:gd name="connsiteX3" fmla="*/ 9482667 w 10160000"/>
              <a:gd name="connsiteY3" fmla="*/ 1348059 h 1348059"/>
              <a:gd name="connsiteX4" fmla="*/ 9750575 w 10160000"/>
              <a:gd name="connsiteY4" fmla="*/ 192240 h 1348059"/>
              <a:gd name="connsiteX5" fmla="*/ 8805333 w 10160000"/>
              <a:gd name="connsiteY5" fmla="*/ 674029 h 1348059"/>
              <a:gd name="connsiteX6" fmla="*/ 8805333 w 10160000"/>
              <a:gd name="connsiteY6" fmla="*/ 674029 h 1348059"/>
              <a:gd name="connsiteX7" fmla="*/ 8128000 w 10160000"/>
              <a:gd name="connsiteY7" fmla="*/ 0 h 1348059"/>
              <a:gd name="connsiteX8" fmla="*/ 8128000 w 10160000"/>
              <a:gd name="connsiteY8" fmla="*/ 0 h 1348059"/>
              <a:gd name="connsiteX9" fmla="*/ 7450667 w 10160000"/>
              <a:gd name="connsiteY9" fmla="*/ 674029 h 1348059"/>
              <a:gd name="connsiteX10" fmla="*/ 7450667 w 10160000"/>
              <a:gd name="connsiteY10" fmla="*/ 674029 h 1348059"/>
              <a:gd name="connsiteX11" fmla="*/ 6773334 w 10160000"/>
              <a:gd name="connsiteY11" fmla="*/ 1348059 h 1348059"/>
              <a:gd name="connsiteX12" fmla="*/ 6773334 w 10160000"/>
              <a:gd name="connsiteY12" fmla="*/ 1348059 h 1348059"/>
              <a:gd name="connsiteX13" fmla="*/ 6096000 w 10160000"/>
              <a:gd name="connsiteY13" fmla="*/ 674029 h 1348059"/>
              <a:gd name="connsiteX14" fmla="*/ 6096000 w 10160000"/>
              <a:gd name="connsiteY14" fmla="*/ 674029 h 1348059"/>
              <a:gd name="connsiteX15" fmla="*/ 5418667 w 10160000"/>
              <a:gd name="connsiteY15" fmla="*/ 0 h 1348059"/>
              <a:gd name="connsiteX16" fmla="*/ 5418667 w 10160000"/>
              <a:gd name="connsiteY16" fmla="*/ 0 h 1348059"/>
              <a:gd name="connsiteX17" fmla="*/ 4741334 w 10160000"/>
              <a:gd name="connsiteY17" fmla="*/ 674029 h 1348059"/>
              <a:gd name="connsiteX18" fmla="*/ 4741334 w 10160000"/>
              <a:gd name="connsiteY18" fmla="*/ 674029 h 1348059"/>
              <a:gd name="connsiteX19" fmla="*/ 4064000 w 10160000"/>
              <a:gd name="connsiteY19" fmla="*/ 1348059 h 1348059"/>
              <a:gd name="connsiteX20" fmla="*/ 4064000 w 10160000"/>
              <a:gd name="connsiteY20" fmla="*/ 1348059 h 1348059"/>
              <a:gd name="connsiteX21" fmla="*/ 3386667 w 10160000"/>
              <a:gd name="connsiteY21" fmla="*/ 674029 h 1348059"/>
              <a:gd name="connsiteX22" fmla="*/ 3386667 w 10160000"/>
              <a:gd name="connsiteY22" fmla="*/ 674029 h 1348059"/>
              <a:gd name="connsiteX23" fmla="*/ 2709333 w 10160000"/>
              <a:gd name="connsiteY23" fmla="*/ 0 h 1348059"/>
              <a:gd name="connsiteX24" fmla="*/ 2709333 w 10160000"/>
              <a:gd name="connsiteY24" fmla="*/ 0 h 1348059"/>
              <a:gd name="connsiteX25" fmla="*/ 2032000 w 10160000"/>
              <a:gd name="connsiteY25" fmla="*/ 674029 h 1348059"/>
              <a:gd name="connsiteX26" fmla="*/ 2032000 w 10160000"/>
              <a:gd name="connsiteY26" fmla="*/ 674029 h 1348059"/>
              <a:gd name="connsiteX27" fmla="*/ 1354667 w 10160000"/>
              <a:gd name="connsiteY27" fmla="*/ 1348059 h 1348059"/>
              <a:gd name="connsiteX28" fmla="*/ 0 w 10160000"/>
              <a:gd name="connsiteY28" fmla="*/ 1348059 h 1348059"/>
              <a:gd name="connsiteX0" fmla="*/ 10160000 w 10160000"/>
              <a:gd name="connsiteY0" fmla="*/ 674029 h 1348059"/>
              <a:gd name="connsiteX1" fmla="*/ 9482667 w 10160000"/>
              <a:gd name="connsiteY1" fmla="*/ 1348059 h 1348059"/>
              <a:gd name="connsiteX2" fmla="*/ 9482667 w 10160000"/>
              <a:gd name="connsiteY2" fmla="*/ 1348059 h 1348059"/>
              <a:gd name="connsiteX3" fmla="*/ 9750575 w 10160000"/>
              <a:gd name="connsiteY3" fmla="*/ 192240 h 1348059"/>
              <a:gd name="connsiteX4" fmla="*/ 8805333 w 10160000"/>
              <a:gd name="connsiteY4" fmla="*/ 674029 h 1348059"/>
              <a:gd name="connsiteX5" fmla="*/ 8805333 w 10160000"/>
              <a:gd name="connsiteY5" fmla="*/ 674029 h 1348059"/>
              <a:gd name="connsiteX6" fmla="*/ 8128000 w 10160000"/>
              <a:gd name="connsiteY6" fmla="*/ 0 h 1348059"/>
              <a:gd name="connsiteX7" fmla="*/ 8128000 w 10160000"/>
              <a:gd name="connsiteY7" fmla="*/ 0 h 1348059"/>
              <a:gd name="connsiteX8" fmla="*/ 7450667 w 10160000"/>
              <a:gd name="connsiteY8" fmla="*/ 674029 h 1348059"/>
              <a:gd name="connsiteX9" fmla="*/ 7450667 w 10160000"/>
              <a:gd name="connsiteY9" fmla="*/ 674029 h 1348059"/>
              <a:gd name="connsiteX10" fmla="*/ 6773334 w 10160000"/>
              <a:gd name="connsiteY10" fmla="*/ 1348059 h 1348059"/>
              <a:gd name="connsiteX11" fmla="*/ 6773334 w 10160000"/>
              <a:gd name="connsiteY11" fmla="*/ 1348059 h 1348059"/>
              <a:gd name="connsiteX12" fmla="*/ 6096000 w 10160000"/>
              <a:gd name="connsiteY12" fmla="*/ 674029 h 1348059"/>
              <a:gd name="connsiteX13" fmla="*/ 6096000 w 10160000"/>
              <a:gd name="connsiteY13" fmla="*/ 674029 h 1348059"/>
              <a:gd name="connsiteX14" fmla="*/ 5418667 w 10160000"/>
              <a:gd name="connsiteY14" fmla="*/ 0 h 1348059"/>
              <a:gd name="connsiteX15" fmla="*/ 5418667 w 10160000"/>
              <a:gd name="connsiteY15" fmla="*/ 0 h 1348059"/>
              <a:gd name="connsiteX16" fmla="*/ 4741334 w 10160000"/>
              <a:gd name="connsiteY16" fmla="*/ 674029 h 1348059"/>
              <a:gd name="connsiteX17" fmla="*/ 4741334 w 10160000"/>
              <a:gd name="connsiteY17" fmla="*/ 674029 h 1348059"/>
              <a:gd name="connsiteX18" fmla="*/ 4064000 w 10160000"/>
              <a:gd name="connsiteY18" fmla="*/ 1348059 h 1348059"/>
              <a:gd name="connsiteX19" fmla="*/ 4064000 w 10160000"/>
              <a:gd name="connsiteY19" fmla="*/ 1348059 h 1348059"/>
              <a:gd name="connsiteX20" fmla="*/ 3386667 w 10160000"/>
              <a:gd name="connsiteY20" fmla="*/ 674029 h 1348059"/>
              <a:gd name="connsiteX21" fmla="*/ 3386667 w 10160000"/>
              <a:gd name="connsiteY21" fmla="*/ 674029 h 1348059"/>
              <a:gd name="connsiteX22" fmla="*/ 2709333 w 10160000"/>
              <a:gd name="connsiteY22" fmla="*/ 0 h 1348059"/>
              <a:gd name="connsiteX23" fmla="*/ 2709333 w 10160000"/>
              <a:gd name="connsiteY23" fmla="*/ 0 h 1348059"/>
              <a:gd name="connsiteX24" fmla="*/ 2032000 w 10160000"/>
              <a:gd name="connsiteY24" fmla="*/ 674029 h 1348059"/>
              <a:gd name="connsiteX25" fmla="*/ 2032000 w 10160000"/>
              <a:gd name="connsiteY25" fmla="*/ 674029 h 1348059"/>
              <a:gd name="connsiteX26" fmla="*/ 1354667 w 10160000"/>
              <a:gd name="connsiteY26" fmla="*/ 1348059 h 1348059"/>
              <a:gd name="connsiteX27" fmla="*/ 0 w 10160000"/>
              <a:gd name="connsiteY27" fmla="*/ 1348059 h 1348059"/>
              <a:gd name="connsiteX0" fmla="*/ 9482667 w 9767478"/>
              <a:gd name="connsiteY0" fmla="*/ 1348059 h 1348059"/>
              <a:gd name="connsiteX1" fmla="*/ 9482667 w 9767478"/>
              <a:gd name="connsiteY1" fmla="*/ 1348059 h 1348059"/>
              <a:gd name="connsiteX2" fmla="*/ 9750575 w 9767478"/>
              <a:gd name="connsiteY2" fmla="*/ 192240 h 1348059"/>
              <a:gd name="connsiteX3" fmla="*/ 8805333 w 9767478"/>
              <a:gd name="connsiteY3" fmla="*/ 674029 h 1348059"/>
              <a:gd name="connsiteX4" fmla="*/ 8805333 w 9767478"/>
              <a:gd name="connsiteY4" fmla="*/ 674029 h 1348059"/>
              <a:gd name="connsiteX5" fmla="*/ 8128000 w 9767478"/>
              <a:gd name="connsiteY5" fmla="*/ 0 h 1348059"/>
              <a:gd name="connsiteX6" fmla="*/ 8128000 w 9767478"/>
              <a:gd name="connsiteY6" fmla="*/ 0 h 1348059"/>
              <a:gd name="connsiteX7" fmla="*/ 7450667 w 9767478"/>
              <a:gd name="connsiteY7" fmla="*/ 674029 h 1348059"/>
              <a:gd name="connsiteX8" fmla="*/ 7450667 w 9767478"/>
              <a:gd name="connsiteY8" fmla="*/ 674029 h 1348059"/>
              <a:gd name="connsiteX9" fmla="*/ 6773334 w 9767478"/>
              <a:gd name="connsiteY9" fmla="*/ 1348059 h 1348059"/>
              <a:gd name="connsiteX10" fmla="*/ 6773334 w 9767478"/>
              <a:gd name="connsiteY10" fmla="*/ 1348059 h 1348059"/>
              <a:gd name="connsiteX11" fmla="*/ 6096000 w 9767478"/>
              <a:gd name="connsiteY11" fmla="*/ 674029 h 1348059"/>
              <a:gd name="connsiteX12" fmla="*/ 6096000 w 9767478"/>
              <a:gd name="connsiteY12" fmla="*/ 674029 h 1348059"/>
              <a:gd name="connsiteX13" fmla="*/ 5418667 w 9767478"/>
              <a:gd name="connsiteY13" fmla="*/ 0 h 1348059"/>
              <a:gd name="connsiteX14" fmla="*/ 5418667 w 9767478"/>
              <a:gd name="connsiteY14" fmla="*/ 0 h 1348059"/>
              <a:gd name="connsiteX15" fmla="*/ 4741334 w 9767478"/>
              <a:gd name="connsiteY15" fmla="*/ 674029 h 1348059"/>
              <a:gd name="connsiteX16" fmla="*/ 4741334 w 9767478"/>
              <a:gd name="connsiteY16" fmla="*/ 674029 h 1348059"/>
              <a:gd name="connsiteX17" fmla="*/ 4064000 w 9767478"/>
              <a:gd name="connsiteY17" fmla="*/ 1348059 h 1348059"/>
              <a:gd name="connsiteX18" fmla="*/ 4064000 w 9767478"/>
              <a:gd name="connsiteY18" fmla="*/ 1348059 h 1348059"/>
              <a:gd name="connsiteX19" fmla="*/ 3386667 w 9767478"/>
              <a:gd name="connsiteY19" fmla="*/ 674029 h 1348059"/>
              <a:gd name="connsiteX20" fmla="*/ 3386667 w 9767478"/>
              <a:gd name="connsiteY20" fmla="*/ 674029 h 1348059"/>
              <a:gd name="connsiteX21" fmla="*/ 2709333 w 9767478"/>
              <a:gd name="connsiteY21" fmla="*/ 0 h 1348059"/>
              <a:gd name="connsiteX22" fmla="*/ 2709333 w 9767478"/>
              <a:gd name="connsiteY22" fmla="*/ 0 h 1348059"/>
              <a:gd name="connsiteX23" fmla="*/ 2032000 w 9767478"/>
              <a:gd name="connsiteY23" fmla="*/ 674029 h 1348059"/>
              <a:gd name="connsiteX24" fmla="*/ 2032000 w 9767478"/>
              <a:gd name="connsiteY24" fmla="*/ 674029 h 1348059"/>
              <a:gd name="connsiteX25" fmla="*/ 1354667 w 9767478"/>
              <a:gd name="connsiteY25" fmla="*/ 1348059 h 1348059"/>
              <a:gd name="connsiteX26" fmla="*/ 0 w 9767478"/>
              <a:gd name="connsiteY26" fmla="*/ 1348059 h 1348059"/>
              <a:gd name="connsiteX0" fmla="*/ 9482667 w 9750575"/>
              <a:gd name="connsiteY0" fmla="*/ 1348059 h 1348059"/>
              <a:gd name="connsiteX1" fmla="*/ 9750575 w 9750575"/>
              <a:gd name="connsiteY1" fmla="*/ 192240 h 1348059"/>
              <a:gd name="connsiteX2" fmla="*/ 8805333 w 9750575"/>
              <a:gd name="connsiteY2" fmla="*/ 674029 h 1348059"/>
              <a:gd name="connsiteX3" fmla="*/ 8805333 w 9750575"/>
              <a:gd name="connsiteY3" fmla="*/ 674029 h 1348059"/>
              <a:gd name="connsiteX4" fmla="*/ 8128000 w 9750575"/>
              <a:gd name="connsiteY4" fmla="*/ 0 h 1348059"/>
              <a:gd name="connsiteX5" fmla="*/ 8128000 w 9750575"/>
              <a:gd name="connsiteY5" fmla="*/ 0 h 1348059"/>
              <a:gd name="connsiteX6" fmla="*/ 7450667 w 9750575"/>
              <a:gd name="connsiteY6" fmla="*/ 674029 h 1348059"/>
              <a:gd name="connsiteX7" fmla="*/ 7450667 w 9750575"/>
              <a:gd name="connsiteY7" fmla="*/ 674029 h 1348059"/>
              <a:gd name="connsiteX8" fmla="*/ 6773334 w 9750575"/>
              <a:gd name="connsiteY8" fmla="*/ 1348059 h 1348059"/>
              <a:gd name="connsiteX9" fmla="*/ 6773334 w 9750575"/>
              <a:gd name="connsiteY9" fmla="*/ 1348059 h 1348059"/>
              <a:gd name="connsiteX10" fmla="*/ 6096000 w 9750575"/>
              <a:gd name="connsiteY10" fmla="*/ 674029 h 1348059"/>
              <a:gd name="connsiteX11" fmla="*/ 6096000 w 9750575"/>
              <a:gd name="connsiteY11" fmla="*/ 674029 h 1348059"/>
              <a:gd name="connsiteX12" fmla="*/ 5418667 w 9750575"/>
              <a:gd name="connsiteY12" fmla="*/ 0 h 1348059"/>
              <a:gd name="connsiteX13" fmla="*/ 5418667 w 9750575"/>
              <a:gd name="connsiteY13" fmla="*/ 0 h 1348059"/>
              <a:gd name="connsiteX14" fmla="*/ 4741334 w 9750575"/>
              <a:gd name="connsiteY14" fmla="*/ 674029 h 1348059"/>
              <a:gd name="connsiteX15" fmla="*/ 4741334 w 9750575"/>
              <a:gd name="connsiteY15" fmla="*/ 674029 h 1348059"/>
              <a:gd name="connsiteX16" fmla="*/ 4064000 w 9750575"/>
              <a:gd name="connsiteY16" fmla="*/ 1348059 h 1348059"/>
              <a:gd name="connsiteX17" fmla="*/ 4064000 w 9750575"/>
              <a:gd name="connsiteY17" fmla="*/ 1348059 h 1348059"/>
              <a:gd name="connsiteX18" fmla="*/ 3386667 w 9750575"/>
              <a:gd name="connsiteY18" fmla="*/ 674029 h 1348059"/>
              <a:gd name="connsiteX19" fmla="*/ 3386667 w 9750575"/>
              <a:gd name="connsiteY19" fmla="*/ 674029 h 1348059"/>
              <a:gd name="connsiteX20" fmla="*/ 2709333 w 9750575"/>
              <a:gd name="connsiteY20" fmla="*/ 0 h 1348059"/>
              <a:gd name="connsiteX21" fmla="*/ 2709333 w 9750575"/>
              <a:gd name="connsiteY21" fmla="*/ 0 h 1348059"/>
              <a:gd name="connsiteX22" fmla="*/ 2032000 w 9750575"/>
              <a:gd name="connsiteY22" fmla="*/ 674029 h 1348059"/>
              <a:gd name="connsiteX23" fmla="*/ 2032000 w 9750575"/>
              <a:gd name="connsiteY23" fmla="*/ 674029 h 1348059"/>
              <a:gd name="connsiteX24" fmla="*/ 1354667 w 9750575"/>
              <a:gd name="connsiteY24" fmla="*/ 1348059 h 1348059"/>
              <a:gd name="connsiteX25" fmla="*/ 0 w 9750575"/>
              <a:gd name="connsiteY25" fmla="*/ 1348059 h 1348059"/>
              <a:gd name="connsiteX0" fmla="*/ 9750575 w 9750575"/>
              <a:gd name="connsiteY0" fmla="*/ 192240 h 1348059"/>
              <a:gd name="connsiteX1" fmla="*/ 8805333 w 9750575"/>
              <a:gd name="connsiteY1" fmla="*/ 674029 h 1348059"/>
              <a:gd name="connsiteX2" fmla="*/ 8805333 w 9750575"/>
              <a:gd name="connsiteY2" fmla="*/ 674029 h 1348059"/>
              <a:gd name="connsiteX3" fmla="*/ 8128000 w 9750575"/>
              <a:gd name="connsiteY3" fmla="*/ 0 h 1348059"/>
              <a:gd name="connsiteX4" fmla="*/ 8128000 w 9750575"/>
              <a:gd name="connsiteY4" fmla="*/ 0 h 1348059"/>
              <a:gd name="connsiteX5" fmla="*/ 7450667 w 9750575"/>
              <a:gd name="connsiteY5" fmla="*/ 674029 h 1348059"/>
              <a:gd name="connsiteX6" fmla="*/ 7450667 w 9750575"/>
              <a:gd name="connsiteY6" fmla="*/ 674029 h 1348059"/>
              <a:gd name="connsiteX7" fmla="*/ 6773334 w 9750575"/>
              <a:gd name="connsiteY7" fmla="*/ 1348059 h 1348059"/>
              <a:gd name="connsiteX8" fmla="*/ 6773334 w 9750575"/>
              <a:gd name="connsiteY8" fmla="*/ 1348059 h 1348059"/>
              <a:gd name="connsiteX9" fmla="*/ 6096000 w 9750575"/>
              <a:gd name="connsiteY9" fmla="*/ 674029 h 1348059"/>
              <a:gd name="connsiteX10" fmla="*/ 6096000 w 9750575"/>
              <a:gd name="connsiteY10" fmla="*/ 674029 h 1348059"/>
              <a:gd name="connsiteX11" fmla="*/ 5418667 w 9750575"/>
              <a:gd name="connsiteY11" fmla="*/ 0 h 1348059"/>
              <a:gd name="connsiteX12" fmla="*/ 5418667 w 9750575"/>
              <a:gd name="connsiteY12" fmla="*/ 0 h 1348059"/>
              <a:gd name="connsiteX13" fmla="*/ 4741334 w 9750575"/>
              <a:gd name="connsiteY13" fmla="*/ 674029 h 1348059"/>
              <a:gd name="connsiteX14" fmla="*/ 4741334 w 9750575"/>
              <a:gd name="connsiteY14" fmla="*/ 674029 h 1348059"/>
              <a:gd name="connsiteX15" fmla="*/ 4064000 w 9750575"/>
              <a:gd name="connsiteY15" fmla="*/ 1348059 h 1348059"/>
              <a:gd name="connsiteX16" fmla="*/ 4064000 w 9750575"/>
              <a:gd name="connsiteY16" fmla="*/ 1348059 h 1348059"/>
              <a:gd name="connsiteX17" fmla="*/ 3386667 w 9750575"/>
              <a:gd name="connsiteY17" fmla="*/ 674029 h 1348059"/>
              <a:gd name="connsiteX18" fmla="*/ 3386667 w 9750575"/>
              <a:gd name="connsiteY18" fmla="*/ 674029 h 1348059"/>
              <a:gd name="connsiteX19" fmla="*/ 2709333 w 9750575"/>
              <a:gd name="connsiteY19" fmla="*/ 0 h 1348059"/>
              <a:gd name="connsiteX20" fmla="*/ 2709333 w 9750575"/>
              <a:gd name="connsiteY20" fmla="*/ 0 h 1348059"/>
              <a:gd name="connsiteX21" fmla="*/ 2032000 w 9750575"/>
              <a:gd name="connsiteY21" fmla="*/ 674029 h 1348059"/>
              <a:gd name="connsiteX22" fmla="*/ 2032000 w 9750575"/>
              <a:gd name="connsiteY22" fmla="*/ 674029 h 1348059"/>
              <a:gd name="connsiteX23" fmla="*/ 1354667 w 9750575"/>
              <a:gd name="connsiteY23" fmla="*/ 1348059 h 1348059"/>
              <a:gd name="connsiteX24" fmla="*/ 0 w 9750575"/>
              <a:gd name="connsiteY24" fmla="*/ 1348059 h 1348059"/>
              <a:gd name="connsiteX0" fmla="*/ 8805333 w 8805333"/>
              <a:gd name="connsiteY0" fmla="*/ 674029 h 1348059"/>
              <a:gd name="connsiteX1" fmla="*/ 8805333 w 8805333"/>
              <a:gd name="connsiteY1" fmla="*/ 674029 h 1348059"/>
              <a:gd name="connsiteX2" fmla="*/ 8128000 w 8805333"/>
              <a:gd name="connsiteY2" fmla="*/ 0 h 1348059"/>
              <a:gd name="connsiteX3" fmla="*/ 8128000 w 8805333"/>
              <a:gd name="connsiteY3" fmla="*/ 0 h 1348059"/>
              <a:gd name="connsiteX4" fmla="*/ 7450667 w 8805333"/>
              <a:gd name="connsiteY4" fmla="*/ 674029 h 1348059"/>
              <a:gd name="connsiteX5" fmla="*/ 7450667 w 8805333"/>
              <a:gd name="connsiteY5" fmla="*/ 674029 h 1348059"/>
              <a:gd name="connsiteX6" fmla="*/ 6773334 w 8805333"/>
              <a:gd name="connsiteY6" fmla="*/ 1348059 h 1348059"/>
              <a:gd name="connsiteX7" fmla="*/ 6773334 w 8805333"/>
              <a:gd name="connsiteY7" fmla="*/ 1348059 h 1348059"/>
              <a:gd name="connsiteX8" fmla="*/ 6096000 w 8805333"/>
              <a:gd name="connsiteY8" fmla="*/ 674029 h 1348059"/>
              <a:gd name="connsiteX9" fmla="*/ 6096000 w 8805333"/>
              <a:gd name="connsiteY9" fmla="*/ 674029 h 1348059"/>
              <a:gd name="connsiteX10" fmla="*/ 5418667 w 8805333"/>
              <a:gd name="connsiteY10" fmla="*/ 0 h 1348059"/>
              <a:gd name="connsiteX11" fmla="*/ 5418667 w 8805333"/>
              <a:gd name="connsiteY11" fmla="*/ 0 h 1348059"/>
              <a:gd name="connsiteX12" fmla="*/ 4741334 w 8805333"/>
              <a:gd name="connsiteY12" fmla="*/ 674029 h 1348059"/>
              <a:gd name="connsiteX13" fmla="*/ 4741334 w 8805333"/>
              <a:gd name="connsiteY13" fmla="*/ 674029 h 1348059"/>
              <a:gd name="connsiteX14" fmla="*/ 4064000 w 8805333"/>
              <a:gd name="connsiteY14" fmla="*/ 1348059 h 1348059"/>
              <a:gd name="connsiteX15" fmla="*/ 4064000 w 8805333"/>
              <a:gd name="connsiteY15" fmla="*/ 1348059 h 1348059"/>
              <a:gd name="connsiteX16" fmla="*/ 3386667 w 8805333"/>
              <a:gd name="connsiteY16" fmla="*/ 674029 h 1348059"/>
              <a:gd name="connsiteX17" fmla="*/ 3386667 w 8805333"/>
              <a:gd name="connsiteY17" fmla="*/ 674029 h 1348059"/>
              <a:gd name="connsiteX18" fmla="*/ 2709333 w 8805333"/>
              <a:gd name="connsiteY18" fmla="*/ 0 h 1348059"/>
              <a:gd name="connsiteX19" fmla="*/ 2709333 w 8805333"/>
              <a:gd name="connsiteY19" fmla="*/ 0 h 1348059"/>
              <a:gd name="connsiteX20" fmla="*/ 2032000 w 8805333"/>
              <a:gd name="connsiteY20" fmla="*/ 674029 h 1348059"/>
              <a:gd name="connsiteX21" fmla="*/ 2032000 w 8805333"/>
              <a:gd name="connsiteY21" fmla="*/ 674029 h 1348059"/>
              <a:gd name="connsiteX22" fmla="*/ 1354667 w 8805333"/>
              <a:gd name="connsiteY22" fmla="*/ 1348059 h 1348059"/>
              <a:gd name="connsiteX23" fmla="*/ 0 w 8805333"/>
              <a:gd name="connsiteY23" fmla="*/ 1348059 h 1348059"/>
              <a:gd name="connsiteX0" fmla="*/ 8805333 w 9504353"/>
              <a:gd name="connsiteY0" fmla="*/ 678447 h 1352477"/>
              <a:gd name="connsiteX1" fmla="*/ 9504353 w 9504353"/>
              <a:gd name="connsiteY1" fmla="*/ 311292 h 1352477"/>
              <a:gd name="connsiteX2" fmla="*/ 8128000 w 9504353"/>
              <a:gd name="connsiteY2" fmla="*/ 4418 h 1352477"/>
              <a:gd name="connsiteX3" fmla="*/ 8128000 w 9504353"/>
              <a:gd name="connsiteY3" fmla="*/ 4418 h 1352477"/>
              <a:gd name="connsiteX4" fmla="*/ 7450667 w 9504353"/>
              <a:gd name="connsiteY4" fmla="*/ 678447 h 1352477"/>
              <a:gd name="connsiteX5" fmla="*/ 7450667 w 9504353"/>
              <a:gd name="connsiteY5" fmla="*/ 678447 h 1352477"/>
              <a:gd name="connsiteX6" fmla="*/ 6773334 w 9504353"/>
              <a:gd name="connsiteY6" fmla="*/ 1352477 h 1352477"/>
              <a:gd name="connsiteX7" fmla="*/ 6773334 w 9504353"/>
              <a:gd name="connsiteY7" fmla="*/ 1352477 h 1352477"/>
              <a:gd name="connsiteX8" fmla="*/ 6096000 w 9504353"/>
              <a:gd name="connsiteY8" fmla="*/ 678447 h 1352477"/>
              <a:gd name="connsiteX9" fmla="*/ 6096000 w 9504353"/>
              <a:gd name="connsiteY9" fmla="*/ 678447 h 1352477"/>
              <a:gd name="connsiteX10" fmla="*/ 5418667 w 9504353"/>
              <a:gd name="connsiteY10" fmla="*/ 4418 h 1352477"/>
              <a:gd name="connsiteX11" fmla="*/ 5418667 w 9504353"/>
              <a:gd name="connsiteY11" fmla="*/ 4418 h 1352477"/>
              <a:gd name="connsiteX12" fmla="*/ 4741334 w 9504353"/>
              <a:gd name="connsiteY12" fmla="*/ 678447 h 1352477"/>
              <a:gd name="connsiteX13" fmla="*/ 4741334 w 9504353"/>
              <a:gd name="connsiteY13" fmla="*/ 678447 h 1352477"/>
              <a:gd name="connsiteX14" fmla="*/ 4064000 w 9504353"/>
              <a:gd name="connsiteY14" fmla="*/ 1352477 h 1352477"/>
              <a:gd name="connsiteX15" fmla="*/ 4064000 w 9504353"/>
              <a:gd name="connsiteY15" fmla="*/ 1352477 h 1352477"/>
              <a:gd name="connsiteX16" fmla="*/ 3386667 w 9504353"/>
              <a:gd name="connsiteY16" fmla="*/ 678447 h 1352477"/>
              <a:gd name="connsiteX17" fmla="*/ 3386667 w 9504353"/>
              <a:gd name="connsiteY17" fmla="*/ 678447 h 1352477"/>
              <a:gd name="connsiteX18" fmla="*/ 2709333 w 9504353"/>
              <a:gd name="connsiteY18" fmla="*/ 4418 h 1352477"/>
              <a:gd name="connsiteX19" fmla="*/ 2709333 w 9504353"/>
              <a:gd name="connsiteY19" fmla="*/ 4418 h 1352477"/>
              <a:gd name="connsiteX20" fmla="*/ 2032000 w 9504353"/>
              <a:gd name="connsiteY20" fmla="*/ 678447 h 1352477"/>
              <a:gd name="connsiteX21" fmla="*/ 2032000 w 9504353"/>
              <a:gd name="connsiteY21" fmla="*/ 678447 h 1352477"/>
              <a:gd name="connsiteX22" fmla="*/ 1354667 w 9504353"/>
              <a:gd name="connsiteY22" fmla="*/ 1352477 h 1352477"/>
              <a:gd name="connsiteX23" fmla="*/ 0 w 9504353"/>
              <a:gd name="connsiteY23" fmla="*/ 1352477 h 1352477"/>
              <a:gd name="connsiteX0" fmla="*/ 9504353 w 9504353"/>
              <a:gd name="connsiteY0" fmla="*/ 311292 h 1352477"/>
              <a:gd name="connsiteX1" fmla="*/ 8128000 w 9504353"/>
              <a:gd name="connsiteY1" fmla="*/ 4418 h 1352477"/>
              <a:gd name="connsiteX2" fmla="*/ 8128000 w 9504353"/>
              <a:gd name="connsiteY2" fmla="*/ 4418 h 1352477"/>
              <a:gd name="connsiteX3" fmla="*/ 7450667 w 9504353"/>
              <a:gd name="connsiteY3" fmla="*/ 678447 h 1352477"/>
              <a:gd name="connsiteX4" fmla="*/ 7450667 w 9504353"/>
              <a:gd name="connsiteY4" fmla="*/ 678447 h 1352477"/>
              <a:gd name="connsiteX5" fmla="*/ 6773334 w 9504353"/>
              <a:gd name="connsiteY5" fmla="*/ 1352477 h 1352477"/>
              <a:gd name="connsiteX6" fmla="*/ 6773334 w 9504353"/>
              <a:gd name="connsiteY6" fmla="*/ 1352477 h 1352477"/>
              <a:gd name="connsiteX7" fmla="*/ 6096000 w 9504353"/>
              <a:gd name="connsiteY7" fmla="*/ 678447 h 1352477"/>
              <a:gd name="connsiteX8" fmla="*/ 6096000 w 9504353"/>
              <a:gd name="connsiteY8" fmla="*/ 678447 h 1352477"/>
              <a:gd name="connsiteX9" fmla="*/ 5418667 w 9504353"/>
              <a:gd name="connsiteY9" fmla="*/ 4418 h 1352477"/>
              <a:gd name="connsiteX10" fmla="*/ 5418667 w 9504353"/>
              <a:gd name="connsiteY10" fmla="*/ 4418 h 1352477"/>
              <a:gd name="connsiteX11" fmla="*/ 4741334 w 9504353"/>
              <a:gd name="connsiteY11" fmla="*/ 678447 h 1352477"/>
              <a:gd name="connsiteX12" fmla="*/ 4741334 w 9504353"/>
              <a:gd name="connsiteY12" fmla="*/ 678447 h 1352477"/>
              <a:gd name="connsiteX13" fmla="*/ 4064000 w 9504353"/>
              <a:gd name="connsiteY13" fmla="*/ 1352477 h 1352477"/>
              <a:gd name="connsiteX14" fmla="*/ 4064000 w 9504353"/>
              <a:gd name="connsiteY14" fmla="*/ 1352477 h 1352477"/>
              <a:gd name="connsiteX15" fmla="*/ 3386667 w 9504353"/>
              <a:gd name="connsiteY15" fmla="*/ 678447 h 1352477"/>
              <a:gd name="connsiteX16" fmla="*/ 3386667 w 9504353"/>
              <a:gd name="connsiteY16" fmla="*/ 678447 h 1352477"/>
              <a:gd name="connsiteX17" fmla="*/ 2709333 w 9504353"/>
              <a:gd name="connsiteY17" fmla="*/ 4418 h 1352477"/>
              <a:gd name="connsiteX18" fmla="*/ 2709333 w 9504353"/>
              <a:gd name="connsiteY18" fmla="*/ 4418 h 1352477"/>
              <a:gd name="connsiteX19" fmla="*/ 2032000 w 9504353"/>
              <a:gd name="connsiteY19" fmla="*/ 678447 h 1352477"/>
              <a:gd name="connsiteX20" fmla="*/ 2032000 w 9504353"/>
              <a:gd name="connsiteY20" fmla="*/ 678447 h 1352477"/>
              <a:gd name="connsiteX21" fmla="*/ 1354667 w 9504353"/>
              <a:gd name="connsiteY21" fmla="*/ 1352477 h 1352477"/>
              <a:gd name="connsiteX22" fmla="*/ 0 w 9504353"/>
              <a:gd name="connsiteY22" fmla="*/ 1352477 h 1352477"/>
              <a:gd name="connsiteX0" fmla="*/ 9504353 w 9504353"/>
              <a:gd name="connsiteY0" fmla="*/ 306874 h 1348059"/>
              <a:gd name="connsiteX1" fmla="*/ 8128000 w 9504353"/>
              <a:gd name="connsiteY1" fmla="*/ 0 h 1348059"/>
              <a:gd name="connsiteX2" fmla="*/ 8128000 w 9504353"/>
              <a:gd name="connsiteY2" fmla="*/ 0 h 1348059"/>
              <a:gd name="connsiteX3" fmla="*/ 7450667 w 9504353"/>
              <a:gd name="connsiteY3" fmla="*/ 674029 h 1348059"/>
              <a:gd name="connsiteX4" fmla="*/ 7450667 w 9504353"/>
              <a:gd name="connsiteY4" fmla="*/ 674029 h 1348059"/>
              <a:gd name="connsiteX5" fmla="*/ 6773334 w 9504353"/>
              <a:gd name="connsiteY5" fmla="*/ 1348059 h 1348059"/>
              <a:gd name="connsiteX6" fmla="*/ 6773334 w 9504353"/>
              <a:gd name="connsiteY6" fmla="*/ 1348059 h 1348059"/>
              <a:gd name="connsiteX7" fmla="*/ 6096000 w 9504353"/>
              <a:gd name="connsiteY7" fmla="*/ 674029 h 1348059"/>
              <a:gd name="connsiteX8" fmla="*/ 6096000 w 9504353"/>
              <a:gd name="connsiteY8" fmla="*/ 674029 h 1348059"/>
              <a:gd name="connsiteX9" fmla="*/ 5418667 w 9504353"/>
              <a:gd name="connsiteY9" fmla="*/ 0 h 1348059"/>
              <a:gd name="connsiteX10" fmla="*/ 5418667 w 9504353"/>
              <a:gd name="connsiteY10" fmla="*/ 0 h 1348059"/>
              <a:gd name="connsiteX11" fmla="*/ 4741334 w 9504353"/>
              <a:gd name="connsiteY11" fmla="*/ 674029 h 1348059"/>
              <a:gd name="connsiteX12" fmla="*/ 4741334 w 9504353"/>
              <a:gd name="connsiteY12" fmla="*/ 674029 h 1348059"/>
              <a:gd name="connsiteX13" fmla="*/ 4064000 w 9504353"/>
              <a:gd name="connsiteY13" fmla="*/ 1348059 h 1348059"/>
              <a:gd name="connsiteX14" fmla="*/ 4064000 w 9504353"/>
              <a:gd name="connsiteY14" fmla="*/ 1348059 h 1348059"/>
              <a:gd name="connsiteX15" fmla="*/ 3386667 w 9504353"/>
              <a:gd name="connsiteY15" fmla="*/ 674029 h 1348059"/>
              <a:gd name="connsiteX16" fmla="*/ 3386667 w 9504353"/>
              <a:gd name="connsiteY16" fmla="*/ 674029 h 1348059"/>
              <a:gd name="connsiteX17" fmla="*/ 2709333 w 9504353"/>
              <a:gd name="connsiteY17" fmla="*/ 0 h 1348059"/>
              <a:gd name="connsiteX18" fmla="*/ 2709333 w 9504353"/>
              <a:gd name="connsiteY18" fmla="*/ 0 h 1348059"/>
              <a:gd name="connsiteX19" fmla="*/ 2032000 w 9504353"/>
              <a:gd name="connsiteY19" fmla="*/ 674029 h 1348059"/>
              <a:gd name="connsiteX20" fmla="*/ 2032000 w 9504353"/>
              <a:gd name="connsiteY20" fmla="*/ 674029 h 1348059"/>
              <a:gd name="connsiteX21" fmla="*/ 1354667 w 9504353"/>
              <a:gd name="connsiteY21" fmla="*/ 1348059 h 1348059"/>
              <a:gd name="connsiteX22" fmla="*/ 0 w 9504353"/>
              <a:gd name="connsiteY22" fmla="*/ 1348059 h 1348059"/>
              <a:gd name="connsiteX0" fmla="*/ 9575953 w 9575953"/>
              <a:gd name="connsiteY0" fmla="*/ 0 h 1360615"/>
              <a:gd name="connsiteX1" fmla="*/ 8128000 w 9575953"/>
              <a:gd name="connsiteY1" fmla="*/ 12556 h 1360615"/>
              <a:gd name="connsiteX2" fmla="*/ 8128000 w 9575953"/>
              <a:gd name="connsiteY2" fmla="*/ 12556 h 1360615"/>
              <a:gd name="connsiteX3" fmla="*/ 7450667 w 9575953"/>
              <a:gd name="connsiteY3" fmla="*/ 686585 h 1360615"/>
              <a:gd name="connsiteX4" fmla="*/ 7450667 w 9575953"/>
              <a:gd name="connsiteY4" fmla="*/ 686585 h 1360615"/>
              <a:gd name="connsiteX5" fmla="*/ 6773334 w 9575953"/>
              <a:gd name="connsiteY5" fmla="*/ 1360615 h 1360615"/>
              <a:gd name="connsiteX6" fmla="*/ 6773334 w 9575953"/>
              <a:gd name="connsiteY6" fmla="*/ 1360615 h 1360615"/>
              <a:gd name="connsiteX7" fmla="*/ 6096000 w 9575953"/>
              <a:gd name="connsiteY7" fmla="*/ 686585 h 1360615"/>
              <a:gd name="connsiteX8" fmla="*/ 6096000 w 9575953"/>
              <a:gd name="connsiteY8" fmla="*/ 686585 h 1360615"/>
              <a:gd name="connsiteX9" fmla="*/ 5418667 w 9575953"/>
              <a:gd name="connsiteY9" fmla="*/ 12556 h 1360615"/>
              <a:gd name="connsiteX10" fmla="*/ 5418667 w 9575953"/>
              <a:gd name="connsiteY10" fmla="*/ 12556 h 1360615"/>
              <a:gd name="connsiteX11" fmla="*/ 4741334 w 9575953"/>
              <a:gd name="connsiteY11" fmla="*/ 686585 h 1360615"/>
              <a:gd name="connsiteX12" fmla="*/ 4741334 w 9575953"/>
              <a:gd name="connsiteY12" fmla="*/ 686585 h 1360615"/>
              <a:gd name="connsiteX13" fmla="*/ 4064000 w 9575953"/>
              <a:gd name="connsiteY13" fmla="*/ 1360615 h 1360615"/>
              <a:gd name="connsiteX14" fmla="*/ 4064000 w 9575953"/>
              <a:gd name="connsiteY14" fmla="*/ 1360615 h 1360615"/>
              <a:gd name="connsiteX15" fmla="*/ 3386667 w 9575953"/>
              <a:gd name="connsiteY15" fmla="*/ 686585 h 1360615"/>
              <a:gd name="connsiteX16" fmla="*/ 3386667 w 9575953"/>
              <a:gd name="connsiteY16" fmla="*/ 686585 h 1360615"/>
              <a:gd name="connsiteX17" fmla="*/ 2709333 w 9575953"/>
              <a:gd name="connsiteY17" fmla="*/ 12556 h 1360615"/>
              <a:gd name="connsiteX18" fmla="*/ 2709333 w 9575953"/>
              <a:gd name="connsiteY18" fmla="*/ 12556 h 1360615"/>
              <a:gd name="connsiteX19" fmla="*/ 2032000 w 9575953"/>
              <a:gd name="connsiteY19" fmla="*/ 686585 h 1360615"/>
              <a:gd name="connsiteX20" fmla="*/ 2032000 w 9575953"/>
              <a:gd name="connsiteY20" fmla="*/ 686585 h 1360615"/>
              <a:gd name="connsiteX21" fmla="*/ 1354667 w 9575953"/>
              <a:gd name="connsiteY21" fmla="*/ 1360615 h 1360615"/>
              <a:gd name="connsiteX22" fmla="*/ 0 w 9575953"/>
              <a:gd name="connsiteY22" fmla="*/ 1360615 h 136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575953" h="1360615" extrusionOk="0">
                <a:moveTo>
                  <a:pt x="9575953" y="0"/>
                </a:moveTo>
                <a:lnTo>
                  <a:pt x="8128000" y="12556"/>
                </a:lnTo>
                <a:lnTo>
                  <a:pt x="8128000" y="12556"/>
                </a:lnTo>
                <a:cubicBezTo>
                  <a:pt x="7753915" y="12556"/>
                  <a:pt x="7450667" y="314329"/>
                  <a:pt x="7450667" y="686585"/>
                </a:cubicBezTo>
                <a:lnTo>
                  <a:pt x="7450667" y="686585"/>
                </a:lnTo>
                <a:cubicBezTo>
                  <a:pt x="7450667" y="1058837"/>
                  <a:pt x="7147419" y="1360615"/>
                  <a:pt x="6773334" y="1360615"/>
                </a:cubicBezTo>
                <a:lnTo>
                  <a:pt x="6773334" y="1360615"/>
                </a:lnTo>
                <a:cubicBezTo>
                  <a:pt x="6399248" y="1360615"/>
                  <a:pt x="6096000" y="1058837"/>
                  <a:pt x="6096000" y="686585"/>
                </a:cubicBezTo>
                <a:lnTo>
                  <a:pt x="6096000" y="686585"/>
                </a:lnTo>
                <a:cubicBezTo>
                  <a:pt x="6096000" y="314329"/>
                  <a:pt x="5792753" y="12556"/>
                  <a:pt x="5418667" y="12556"/>
                </a:cubicBezTo>
                <a:lnTo>
                  <a:pt x="5418667" y="12556"/>
                </a:lnTo>
                <a:cubicBezTo>
                  <a:pt x="5044581" y="12556"/>
                  <a:pt x="4741334" y="314329"/>
                  <a:pt x="4741334" y="686585"/>
                </a:cubicBezTo>
                <a:lnTo>
                  <a:pt x="4741334" y="686585"/>
                </a:lnTo>
                <a:cubicBezTo>
                  <a:pt x="4741334" y="1058837"/>
                  <a:pt x="4438076" y="1360615"/>
                  <a:pt x="4064000" y="1360615"/>
                </a:cubicBezTo>
                <a:lnTo>
                  <a:pt x="4064000" y="1360615"/>
                </a:lnTo>
                <a:cubicBezTo>
                  <a:pt x="3689924" y="1360615"/>
                  <a:pt x="3386667" y="1058837"/>
                  <a:pt x="3386667" y="686585"/>
                </a:cubicBezTo>
                <a:lnTo>
                  <a:pt x="3386667" y="686585"/>
                </a:lnTo>
                <a:cubicBezTo>
                  <a:pt x="3386667" y="314329"/>
                  <a:pt x="3083410" y="12556"/>
                  <a:pt x="2709333" y="12556"/>
                </a:cubicBezTo>
                <a:lnTo>
                  <a:pt x="2709333" y="12556"/>
                </a:lnTo>
                <a:cubicBezTo>
                  <a:pt x="2335257" y="12556"/>
                  <a:pt x="2032000" y="314329"/>
                  <a:pt x="2032000" y="686585"/>
                </a:cubicBezTo>
                <a:lnTo>
                  <a:pt x="2032000" y="686585"/>
                </a:lnTo>
                <a:cubicBezTo>
                  <a:pt x="2032000" y="1058837"/>
                  <a:pt x="1728743" y="1360615"/>
                  <a:pt x="1354667" y="1360615"/>
                </a:cubicBezTo>
                <a:lnTo>
                  <a:pt x="0" y="1360615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-1116631" y="2283718"/>
            <a:ext cx="11593288" cy="1685247"/>
          </a:xfrm>
          <a:custGeom>
            <a:avLst/>
            <a:gdLst>
              <a:gd name="connsiteX0" fmla="*/ 10837333 w 10837333"/>
              <a:gd name="connsiteY0" fmla="*/ 0 h 1348059"/>
              <a:gd name="connsiteX1" fmla="*/ 10160000 w 10837333"/>
              <a:gd name="connsiteY1" fmla="*/ 674029 h 1348059"/>
              <a:gd name="connsiteX2" fmla="*/ 10160000 w 10837333"/>
              <a:gd name="connsiteY2" fmla="*/ 674029 h 1348059"/>
              <a:gd name="connsiteX3" fmla="*/ 9482667 w 10837333"/>
              <a:gd name="connsiteY3" fmla="*/ 1348059 h 1348059"/>
              <a:gd name="connsiteX4" fmla="*/ 9482667 w 10837333"/>
              <a:gd name="connsiteY4" fmla="*/ 1348059 h 1348059"/>
              <a:gd name="connsiteX5" fmla="*/ 8805333 w 10837333"/>
              <a:gd name="connsiteY5" fmla="*/ 674029 h 1348059"/>
              <a:gd name="connsiteX6" fmla="*/ 8805333 w 10837333"/>
              <a:gd name="connsiteY6" fmla="*/ 674029 h 1348059"/>
              <a:gd name="connsiteX7" fmla="*/ 8128000 w 10837333"/>
              <a:gd name="connsiteY7" fmla="*/ 0 h 1348059"/>
              <a:gd name="connsiteX8" fmla="*/ 8128000 w 10837333"/>
              <a:gd name="connsiteY8" fmla="*/ 0 h 1348059"/>
              <a:gd name="connsiteX9" fmla="*/ 7450667 w 10837333"/>
              <a:gd name="connsiteY9" fmla="*/ 674029 h 1348059"/>
              <a:gd name="connsiteX10" fmla="*/ 7450667 w 10837333"/>
              <a:gd name="connsiteY10" fmla="*/ 674029 h 1348059"/>
              <a:gd name="connsiteX11" fmla="*/ 6773334 w 10837333"/>
              <a:gd name="connsiteY11" fmla="*/ 1348059 h 1348059"/>
              <a:gd name="connsiteX12" fmla="*/ 6773334 w 10837333"/>
              <a:gd name="connsiteY12" fmla="*/ 1348059 h 1348059"/>
              <a:gd name="connsiteX13" fmla="*/ 6096000 w 10837333"/>
              <a:gd name="connsiteY13" fmla="*/ 674029 h 1348059"/>
              <a:gd name="connsiteX14" fmla="*/ 6096000 w 10837333"/>
              <a:gd name="connsiteY14" fmla="*/ 674029 h 1348059"/>
              <a:gd name="connsiteX15" fmla="*/ 5418667 w 10837333"/>
              <a:gd name="connsiteY15" fmla="*/ 0 h 1348059"/>
              <a:gd name="connsiteX16" fmla="*/ 5418667 w 10837333"/>
              <a:gd name="connsiteY16" fmla="*/ 0 h 1348059"/>
              <a:gd name="connsiteX17" fmla="*/ 4741334 w 10837333"/>
              <a:gd name="connsiteY17" fmla="*/ 674029 h 1348059"/>
              <a:gd name="connsiteX18" fmla="*/ 4741334 w 10837333"/>
              <a:gd name="connsiteY18" fmla="*/ 674029 h 1348059"/>
              <a:gd name="connsiteX19" fmla="*/ 4064000 w 10837333"/>
              <a:gd name="connsiteY19" fmla="*/ 1348059 h 1348059"/>
              <a:gd name="connsiteX20" fmla="*/ 4064000 w 10837333"/>
              <a:gd name="connsiteY20" fmla="*/ 1348059 h 1348059"/>
              <a:gd name="connsiteX21" fmla="*/ 3386667 w 10837333"/>
              <a:gd name="connsiteY21" fmla="*/ 674029 h 1348059"/>
              <a:gd name="connsiteX22" fmla="*/ 3386667 w 10837333"/>
              <a:gd name="connsiteY22" fmla="*/ 674029 h 1348059"/>
              <a:gd name="connsiteX23" fmla="*/ 2709333 w 10837333"/>
              <a:gd name="connsiteY23" fmla="*/ 0 h 1348059"/>
              <a:gd name="connsiteX24" fmla="*/ 2709333 w 10837333"/>
              <a:gd name="connsiteY24" fmla="*/ 0 h 1348059"/>
              <a:gd name="connsiteX25" fmla="*/ 2032000 w 10837333"/>
              <a:gd name="connsiteY25" fmla="*/ 674029 h 1348059"/>
              <a:gd name="connsiteX26" fmla="*/ 2032000 w 10837333"/>
              <a:gd name="connsiteY26" fmla="*/ 674029 h 1348059"/>
              <a:gd name="connsiteX27" fmla="*/ 1354667 w 10837333"/>
              <a:gd name="connsiteY27" fmla="*/ 1348059 h 1348059"/>
              <a:gd name="connsiteX28" fmla="*/ 0 w 10837333"/>
              <a:gd name="connsiteY28" fmla="*/ 1348059 h 1348059"/>
              <a:gd name="connsiteX0" fmla="*/ 10160000 w 10160000"/>
              <a:gd name="connsiteY0" fmla="*/ 674029 h 1348059"/>
              <a:gd name="connsiteX1" fmla="*/ 10160000 w 10160000"/>
              <a:gd name="connsiteY1" fmla="*/ 674029 h 1348059"/>
              <a:gd name="connsiteX2" fmla="*/ 9482667 w 10160000"/>
              <a:gd name="connsiteY2" fmla="*/ 1348059 h 1348059"/>
              <a:gd name="connsiteX3" fmla="*/ 9482667 w 10160000"/>
              <a:gd name="connsiteY3" fmla="*/ 1348059 h 1348059"/>
              <a:gd name="connsiteX4" fmla="*/ 8805333 w 10160000"/>
              <a:gd name="connsiteY4" fmla="*/ 674029 h 1348059"/>
              <a:gd name="connsiteX5" fmla="*/ 8805333 w 10160000"/>
              <a:gd name="connsiteY5" fmla="*/ 674029 h 1348059"/>
              <a:gd name="connsiteX6" fmla="*/ 8128000 w 10160000"/>
              <a:gd name="connsiteY6" fmla="*/ 0 h 1348059"/>
              <a:gd name="connsiteX7" fmla="*/ 8128000 w 10160000"/>
              <a:gd name="connsiteY7" fmla="*/ 0 h 1348059"/>
              <a:gd name="connsiteX8" fmla="*/ 7450667 w 10160000"/>
              <a:gd name="connsiteY8" fmla="*/ 674029 h 1348059"/>
              <a:gd name="connsiteX9" fmla="*/ 7450667 w 10160000"/>
              <a:gd name="connsiteY9" fmla="*/ 674029 h 1348059"/>
              <a:gd name="connsiteX10" fmla="*/ 6773334 w 10160000"/>
              <a:gd name="connsiteY10" fmla="*/ 1348059 h 1348059"/>
              <a:gd name="connsiteX11" fmla="*/ 6773334 w 10160000"/>
              <a:gd name="connsiteY11" fmla="*/ 1348059 h 1348059"/>
              <a:gd name="connsiteX12" fmla="*/ 6096000 w 10160000"/>
              <a:gd name="connsiteY12" fmla="*/ 674029 h 1348059"/>
              <a:gd name="connsiteX13" fmla="*/ 6096000 w 10160000"/>
              <a:gd name="connsiteY13" fmla="*/ 674029 h 1348059"/>
              <a:gd name="connsiteX14" fmla="*/ 5418667 w 10160000"/>
              <a:gd name="connsiteY14" fmla="*/ 0 h 1348059"/>
              <a:gd name="connsiteX15" fmla="*/ 5418667 w 10160000"/>
              <a:gd name="connsiteY15" fmla="*/ 0 h 1348059"/>
              <a:gd name="connsiteX16" fmla="*/ 4741334 w 10160000"/>
              <a:gd name="connsiteY16" fmla="*/ 674029 h 1348059"/>
              <a:gd name="connsiteX17" fmla="*/ 4741334 w 10160000"/>
              <a:gd name="connsiteY17" fmla="*/ 674029 h 1348059"/>
              <a:gd name="connsiteX18" fmla="*/ 4064000 w 10160000"/>
              <a:gd name="connsiteY18" fmla="*/ 1348059 h 1348059"/>
              <a:gd name="connsiteX19" fmla="*/ 4064000 w 10160000"/>
              <a:gd name="connsiteY19" fmla="*/ 1348059 h 1348059"/>
              <a:gd name="connsiteX20" fmla="*/ 3386667 w 10160000"/>
              <a:gd name="connsiteY20" fmla="*/ 674029 h 1348059"/>
              <a:gd name="connsiteX21" fmla="*/ 3386667 w 10160000"/>
              <a:gd name="connsiteY21" fmla="*/ 674029 h 1348059"/>
              <a:gd name="connsiteX22" fmla="*/ 2709333 w 10160000"/>
              <a:gd name="connsiteY22" fmla="*/ 0 h 1348059"/>
              <a:gd name="connsiteX23" fmla="*/ 2709333 w 10160000"/>
              <a:gd name="connsiteY23" fmla="*/ 0 h 1348059"/>
              <a:gd name="connsiteX24" fmla="*/ 2032000 w 10160000"/>
              <a:gd name="connsiteY24" fmla="*/ 674029 h 1348059"/>
              <a:gd name="connsiteX25" fmla="*/ 2032000 w 10160000"/>
              <a:gd name="connsiteY25" fmla="*/ 674029 h 1348059"/>
              <a:gd name="connsiteX26" fmla="*/ 1354667 w 10160000"/>
              <a:gd name="connsiteY26" fmla="*/ 1348059 h 1348059"/>
              <a:gd name="connsiteX27" fmla="*/ 0 w 10160000"/>
              <a:gd name="connsiteY27" fmla="*/ 1348059 h 1348059"/>
              <a:gd name="connsiteX0" fmla="*/ 10160000 w 10160000"/>
              <a:gd name="connsiteY0" fmla="*/ 674029 h 1348059"/>
              <a:gd name="connsiteX1" fmla="*/ 9482667 w 10160000"/>
              <a:gd name="connsiteY1" fmla="*/ 1348059 h 1348059"/>
              <a:gd name="connsiteX2" fmla="*/ 9482667 w 10160000"/>
              <a:gd name="connsiteY2" fmla="*/ 1348059 h 1348059"/>
              <a:gd name="connsiteX3" fmla="*/ 8805333 w 10160000"/>
              <a:gd name="connsiteY3" fmla="*/ 674029 h 1348059"/>
              <a:gd name="connsiteX4" fmla="*/ 8805333 w 10160000"/>
              <a:gd name="connsiteY4" fmla="*/ 674029 h 1348059"/>
              <a:gd name="connsiteX5" fmla="*/ 8128000 w 10160000"/>
              <a:gd name="connsiteY5" fmla="*/ 0 h 1348059"/>
              <a:gd name="connsiteX6" fmla="*/ 8128000 w 10160000"/>
              <a:gd name="connsiteY6" fmla="*/ 0 h 1348059"/>
              <a:gd name="connsiteX7" fmla="*/ 7450667 w 10160000"/>
              <a:gd name="connsiteY7" fmla="*/ 674029 h 1348059"/>
              <a:gd name="connsiteX8" fmla="*/ 7450667 w 10160000"/>
              <a:gd name="connsiteY8" fmla="*/ 674029 h 1348059"/>
              <a:gd name="connsiteX9" fmla="*/ 6773334 w 10160000"/>
              <a:gd name="connsiteY9" fmla="*/ 1348059 h 1348059"/>
              <a:gd name="connsiteX10" fmla="*/ 6773334 w 10160000"/>
              <a:gd name="connsiteY10" fmla="*/ 1348059 h 1348059"/>
              <a:gd name="connsiteX11" fmla="*/ 6096000 w 10160000"/>
              <a:gd name="connsiteY11" fmla="*/ 674029 h 1348059"/>
              <a:gd name="connsiteX12" fmla="*/ 6096000 w 10160000"/>
              <a:gd name="connsiteY12" fmla="*/ 674029 h 1348059"/>
              <a:gd name="connsiteX13" fmla="*/ 5418667 w 10160000"/>
              <a:gd name="connsiteY13" fmla="*/ 0 h 1348059"/>
              <a:gd name="connsiteX14" fmla="*/ 5418667 w 10160000"/>
              <a:gd name="connsiteY14" fmla="*/ 0 h 1348059"/>
              <a:gd name="connsiteX15" fmla="*/ 4741334 w 10160000"/>
              <a:gd name="connsiteY15" fmla="*/ 674029 h 1348059"/>
              <a:gd name="connsiteX16" fmla="*/ 4741334 w 10160000"/>
              <a:gd name="connsiteY16" fmla="*/ 674029 h 1348059"/>
              <a:gd name="connsiteX17" fmla="*/ 4064000 w 10160000"/>
              <a:gd name="connsiteY17" fmla="*/ 1348059 h 1348059"/>
              <a:gd name="connsiteX18" fmla="*/ 4064000 w 10160000"/>
              <a:gd name="connsiteY18" fmla="*/ 1348059 h 1348059"/>
              <a:gd name="connsiteX19" fmla="*/ 3386667 w 10160000"/>
              <a:gd name="connsiteY19" fmla="*/ 674029 h 1348059"/>
              <a:gd name="connsiteX20" fmla="*/ 3386667 w 10160000"/>
              <a:gd name="connsiteY20" fmla="*/ 674029 h 1348059"/>
              <a:gd name="connsiteX21" fmla="*/ 2709333 w 10160000"/>
              <a:gd name="connsiteY21" fmla="*/ 0 h 1348059"/>
              <a:gd name="connsiteX22" fmla="*/ 2709333 w 10160000"/>
              <a:gd name="connsiteY22" fmla="*/ 0 h 1348059"/>
              <a:gd name="connsiteX23" fmla="*/ 2032000 w 10160000"/>
              <a:gd name="connsiteY23" fmla="*/ 674029 h 1348059"/>
              <a:gd name="connsiteX24" fmla="*/ 2032000 w 10160000"/>
              <a:gd name="connsiteY24" fmla="*/ 674029 h 1348059"/>
              <a:gd name="connsiteX25" fmla="*/ 1354667 w 10160000"/>
              <a:gd name="connsiteY25" fmla="*/ 1348059 h 1348059"/>
              <a:gd name="connsiteX26" fmla="*/ 0 w 10160000"/>
              <a:gd name="connsiteY26" fmla="*/ 1348059 h 1348059"/>
              <a:gd name="connsiteX0" fmla="*/ 9482667 w 9482667"/>
              <a:gd name="connsiteY0" fmla="*/ 1348059 h 1348059"/>
              <a:gd name="connsiteX1" fmla="*/ 9482667 w 9482667"/>
              <a:gd name="connsiteY1" fmla="*/ 1348059 h 1348059"/>
              <a:gd name="connsiteX2" fmla="*/ 8805333 w 9482667"/>
              <a:gd name="connsiteY2" fmla="*/ 674029 h 1348059"/>
              <a:gd name="connsiteX3" fmla="*/ 8805333 w 9482667"/>
              <a:gd name="connsiteY3" fmla="*/ 674029 h 1348059"/>
              <a:gd name="connsiteX4" fmla="*/ 8128000 w 9482667"/>
              <a:gd name="connsiteY4" fmla="*/ 0 h 1348059"/>
              <a:gd name="connsiteX5" fmla="*/ 8128000 w 9482667"/>
              <a:gd name="connsiteY5" fmla="*/ 0 h 1348059"/>
              <a:gd name="connsiteX6" fmla="*/ 7450667 w 9482667"/>
              <a:gd name="connsiteY6" fmla="*/ 674029 h 1348059"/>
              <a:gd name="connsiteX7" fmla="*/ 7450667 w 9482667"/>
              <a:gd name="connsiteY7" fmla="*/ 674029 h 1348059"/>
              <a:gd name="connsiteX8" fmla="*/ 6773334 w 9482667"/>
              <a:gd name="connsiteY8" fmla="*/ 1348059 h 1348059"/>
              <a:gd name="connsiteX9" fmla="*/ 6773334 w 9482667"/>
              <a:gd name="connsiteY9" fmla="*/ 1348059 h 1348059"/>
              <a:gd name="connsiteX10" fmla="*/ 6096000 w 9482667"/>
              <a:gd name="connsiteY10" fmla="*/ 674029 h 1348059"/>
              <a:gd name="connsiteX11" fmla="*/ 6096000 w 9482667"/>
              <a:gd name="connsiteY11" fmla="*/ 674029 h 1348059"/>
              <a:gd name="connsiteX12" fmla="*/ 5418667 w 9482667"/>
              <a:gd name="connsiteY12" fmla="*/ 0 h 1348059"/>
              <a:gd name="connsiteX13" fmla="*/ 5418667 w 9482667"/>
              <a:gd name="connsiteY13" fmla="*/ 0 h 1348059"/>
              <a:gd name="connsiteX14" fmla="*/ 4741334 w 9482667"/>
              <a:gd name="connsiteY14" fmla="*/ 674029 h 1348059"/>
              <a:gd name="connsiteX15" fmla="*/ 4741334 w 9482667"/>
              <a:gd name="connsiteY15" fmla="*/ 674029 h 1348059"/>
              <a:gd name="connsiteX16" fmla="*/ 4064000 w 9482667"/>
              <a:gd name="connsiteY16" fmla="*/ 1348059 h 1348059"/>
              <a:gd name="connsiteX17" fmla="*/ 4064000 w 9482667"/>
              <a:gd name="connsiteY17" fmla="*/ 1348059 h 1348059"/>
              <a:gd name="connsiteX18" fmla="*/ 3386667 w 9482667"/>
              <a:gd name="connsiteY18" fmla="*/ 674029 h 1348059"/>
              <a:gd name="connsiteX19" fmla="*/ 3386667 w 9482667"/>
              <a:gd name="connsiteY19" fmla="*/ 674029 h 1348059"/>
              <a:gd name="connsiteX20" fmla="*/ 2709333 w 9482667"/>
              <a:gd name="connsiteY20" fmla="*/ 0 h 1348059"/>
              <a:gd name="connsiteX21" fmla="*/ 2709333 w 9482667"/>
              <a:gd name="connsiteY21" fmla="*/ 0 h 1348059"/>
              <a:gd name="connsiteX22" fmla="*/ 2032000 w 9482667"/>
              <a:gd name="connsiteY22" fmla="*/ 674029 h 1348059"/>
              <a:gd name="connsiteX23" fmla="*/ 2032000 w 9482667"/>
              <a:gd name="connsiteY23" fmla="*/ 674029 h 1348059"/>
              <a:gd name="connsiteX24" fmla="*/ 1354667 w 9482667"/>
              <a:gd name="connsiteY24" fmla="*/ 1348059 h 1348059"/>
              <a:gd name="connsiteX25" fmla="*/ 0 w 9482667"/>
              <a:gd name="connsiteY25" fmla="*/ 1348059 h 1348059"/>
              <a:gd name="connsiteX0" fmla="*/ 9482667 w 9482667"/>
              <a:gd name="connsiteY0" fmla="*/ 1348059 h 1348059"/>
              <a:gd name="connsiteX1" fmla="*/ 8805333 w 9482667"/>
              <a:gd name="connsiteY1" fmla="*/ 674029 h 1348059"/>
              <a:gd name="connsiteX2" fmla="*/ 8805333 w 9482667"/>
              <a:gd name="connsiteY2" fmla="*/ 674029 h 1348059"/>
              <a:gd name="connsiteX3" fmla="*/ 8128000 w 9482667"/>
              <a:gd name="connsiteY3" fmla="*/ 0 h 1348059"/>
              <a:gd name="connsiteX4" fmla="*/ 8128000 w 9482667"/>
              <a:gd name="connsiteY4" fmla="*/ 0 h 1348059"/>
              <a:gd name="connsiteX5" fmla="*/ 7450667 w 9482667"/>
              <a:gd name="connsiteY5" fmla="*/ 674029 h 1348059"/>
              <a:gd name="connsiteX6" fmla="*/ 7450667 w 9482667"/>
              <a:gd name="connsiteY6" fmla="*/ 674029 h 1348059"/>
              <a:gd name="connsiteX7" fmla="*/ 6773334 w 9482667"/>
              <a:gd name="connsiteY7" fmla="*/ 1348059 h 1348059"/>
              <a:gd name="connsiteX8" fmla="*/ 6773334 w 9482667"/>
              <a:gd name="connsiteY8" fmla="*/ 1348059 h 1348059"/>
              <a:gd name="connsiteX9" fmla="*/ 6096000 w 9482667"/>
              <a:gd name="connsiteY9" fmla="*/ 674029 h 1348059"/>
              <a:gd name="connsiteX10" fmla="*/ 6096000 w 9482667"/>
              <a:gd name="connsiteY10" fmla="*/ 674029 h 1348059"/>
              <a:gd name="connsiteX11" fmla="*/ 5418667 w 9482667"/>
              <a:gd name="connsiteY11" fmla="*/ 0 h 1348059"/>
              <a:gd name="connsiteX12" fmla="*/ 5418667 w 9482667"/>
              <a:gd name="connsiteY12" fmla="*/ 0 h 1348059"/>
              <a:gd name="connsiteX13" fmla="*/ 4741334 w 9482667"/>
              <a:gd name="connsiteY13" fmla="*/ 674029 h 1348059"/>
              <a:gd name="connsiteX14" fmla="*/ 4741334 w 9482667"/>
              <a:gd name="connsiteY14" fmla="*/ 674029 h 1348059"/>
              <a:gd name="connsiteX15" fmla="*/ 4064000 w 9482667"/>
              <a:gd name="connsiteY15" fmla="*/ 1348059 h 1348059"/>
              <a:gd name="connsiteX16" fmla="*/ 4064000 w 9482667"/>
              <a:gd name="connsiteY16" fmla="*/ 1348059 h 1348059"/>
              <a:gd name="connsiteX17" fmla="*/ 3386667 w 9482667"/>
              <a:gd name="connsiteY17" fmla="*/ 674029 h 1348059"/>
              <a:gd name="connsiteX18" fmla="*/ 3386667 w 9482667"/>
              <a:gd name="connsiteY18" fmla="*/ 674029 h 1348059"/>
              <a:gd name="connsiteX19" fmla="*/ 2709333 w 9482667"/>
              <a:gd name="connsiteY19" fmla="*/ 0 h 1348059"/>
              <a:gd name="connsiteX20" fmla="*/ 2709333 w 9482667"/>
              <a:gd name="connsiteY20" fmla="*/ 0 h 1348059"/>
              <a:gd name="connsiteX21" fmla="*/ 2032000 w 9482667"/>
              <a:gd name="connsiteY21" fmla="*/ 674029 h 1348059"/>
              <a:gd name="connsiteX22" fmla="*/ 2032000 w 9482667"/>
              <a:gd name="connsiteY22" fmla="*/ 674029 h 1348059"/>
              <a:gd name="connsiteX23" fmla="*/ 1354667 w 9482667"/>
              <a:gd name="connsiteY23" fmla="*/ 1348059 h 1348059"/>
              <a:gd name="connsiteX24" fmla="*/ 0 w 9482667"/>
              <a:gd name="connsiteY24" fmla="*/ 1348059 h 1348059"/>
              <a:gd name="connsiteX0" fmla="*/ 8805333 w 8805333"/>
              <a:gd name="connsiteY0" fmla="*/ 674029 h 1348059"/>
              <a:gd name="connsiteX1" fmla="*/ 8805333 w 8805333"/>
              <a:gd name="connsiteY1" fmla="*/ 674029 h 1348059"/>
              <a:gd name="connsiteX2" fmla="*/ 8128000 w 8805333"/>
              <a:gd name="connsiteY2" fmla="*/ 0 h 1348059"/>
              <a:gd name="connsiteX3" fmla="*/ 8128000 w 8805333"/>
              <a:gd name="connsiteY3" fmla="*/ 0 h 1348059"/>
              <a:gd name="connsiteX4" fmla="*/ 7450667 w 8805333"/>
              <a:gd name="connsiteY4" fmla="*/ 674029 h 1348059"/>
              <a:gd name="connsiteX5" fmla="*/ 7450667 w 8805333"/>
              <a:gd name="connsiteY5" fmla="*/ 674029 h 1348059"/>
              <a:gd name="connsiteX6" fmla="*/ 6773334 w 8805333"/>
              <a:gd name="connsiteY6" fmla="*/ 1348059 h 1348059"/>
              <a:gd name="connsiteX7" fmla="*/ 6773334 w 8805333"/>
              <a:gd name="connsiteY7" fmla="*/ 1348059 h 1348059"/>
              <a:gd name="connsiteX8" fmla="*/ 6096000 w 8805333"/>
              <a:gd name="connsiteY8" fmla="*/ 674029 h 1348059"/>
              <a:gd name="connsiteX9" fmla="*/ 6096000 w 8805333"/>
              <a:gd name="connsiteY9" fmla="*/ 674029 h 1348059"/>
              <a:gd name="connsiteX10" fmla="*/ 5418667 w 8805333"/>
              <a:gd name="connsiteY10" fmla="*/ 0 h 1348059"/>
              <a:gd name="connsiteX11" fmla="*/ 5418667 w 8805333"/>
              <a:gd name="connsiteY11" fmla="*/ 0 h 1348059"/>
              <a:gd name="connsiteX12" fmla="*/ 4741334 w 8805333"/>
              <a:gd name="connsiteY12" fmla="*/ 674029 h 1348059"/>
              <a:gd name="connsiteX13" fmla="*/ 4741334 w 8805333"/>
              <a:gd name="connsiteY13" fmla="*/ 674029 h 1348059"/>
              <a:gd name="connsiteX14" fmla="*/ 4064000 w 8805333"/>
              <a:gd name="connsiteY14" fmla="*/ 1348059 h 1348059"/>
              <a:gd name="connsiteX15" fmla="*/ 4064000 w 8805333"/>
              <a:gd name="connsiteY15" fmla="*/ 1348059 h 1348059"/>
              <a:gd name="connsiteX16" fmla="*/ 3386667 w 8805333"/>
              <a:gd name="connsiteY16" fmla="*/ 674029 h 1348059"/>
              <a:gd name="connsiteX17" fmla="*/ 3386667 w 8805333"/>
              <a:gd name="connsiteY17" fmla="*/ 674029 h 1348059"/>
              <a:gd name="connsiteX18" fmla="*/ 2709333 w 8805333"/>
              <a:gd name="connsiteY18" fmla="*/ 0 h 1348059"/>
              <a:gd name="connsiteX19" fmla="*/ 2709333 w 8805333"/>
              <a:gd name="connsiteY19" fmla="*/ 0 h 1348059"/>
              <a:gd name="connsiteX20" fmla="*/ 2032000 w 8805333"/>
              <a:gd name="connsiteY20" fmla="*/ 674029 h 1348059"/>
              <a:gd name="connsiteX21" fmla="*/ 2032000 w 8805333"/>
              <a:gd name="connsiteY21" fmla="*/ 674029 h 1348059"/>
              <a:gd name="connsiteX22" fmla="*/ 1354667 w 8805333"/>
              <a:gd name="connsiteY22" fmla="*/ 1348059 h 1348059"/>
              <a:gd name="connsiteX23" fmla="*/ 0 w 8805333"/>
              <a:gd name="connsiteY23" fmla="*/ 1348059 h 1348059"/>
              <a:gd name="connsiteX0" fmla="*/ 8805333 w 9574849"/>
              <a:gd name="connsiteY0" fmla="*/ 679687 h 1353717"/>
              <a:gd name="connsiteX1" fmla="*/ 9574849 w 9574849"/>
              <a:gd name="connsiteY1" fmla="*/ 305616 h 1353717"/>
              <a:gd name="connsiteX2" fmla="*/ 8128000 w 9574849"/>
              <a:gd name="connsiteY2" fmla="*/ 5658 h 1353717"/>
              <a:gd name="connsiteX3" fmla="*/ 8128000 w 9574849"/>
              <a:gd name="connsiteY3" fmla="*/ 5658 h 1353717"/>
              <a:gd name="connsiteX4" fmla="*/ 7450667 w 9574849"/>
              <a:gd name="connsiteY4" fmla="*/ 679687 h 1353717"/>
              <a:gd name="connsiteX5" fmla="*/ 7450667 w 9574849"/>
              <a:gd name="connsiteY5" fmla="*/ 679687 h 1353717"/>
              <a:gd name="connsiteX6" fmla="*/ 6773334 w 9574849"/>
              <a:gd name="connsiteY6" fmla="*/ 1353717 h 1353717"/>
              <a:gd name="connsiteX7" fmla="*/ 6773334 w 9574849"/>
              <a:gd name="connsiteY7" fmla="*/ 1353717 h 1353717"/>
              <a:gd name="connsiteX8" fmla="*/ 6096000 w 9574849"/>
              <a:gd name="connsiteY8" fmla="*/ 679687 h 1353717"/>
              <a:gd name="connsiteX9" fmla="*/ 6096000 w 9574849"/>
              <a:gd name="connsiteY9" fmla="*/ 679687 h 1353717"/>
              <a:gd name="connsiteX10" fmla="*/ 5418667 w 9574849"/>
              <a:gd name="connsiteY10" fmla="*/ 5658 h 1353717"/>
              <a:gd name="connsiteX11" fmla="*/ 5418667 w 9574849"/>
              <a:gd name="connsiteY11" fmla="*/ 5658 h 1353717"/>
              <a:gd name="connsiteX12" fmla="*/ 4741334 w 9574849"/>
              <a:gd name="connsiteY12" fmla="*/ 679687 h 1353717"/>
              <a:gd name="connsiteX13" fmla="*/ 4741334 w 9574849"/>
              <a:gd name="connsiteY13" fmla="*/ 679687 h 1353717"/>
              <a:gd name="connsiteX14" fmla="*/ 4064000 w 9574849"/>
              <a:gd name="connsiteY14" fmla="*/ 1353717 h 1353717"/>
              <a:gd name="connsiteX15" fmla="*/ 4064000 w 9574849"/>
              <a:gd name="connsiteY15" fmla="*/ 1353717 h 1353717"/>
              <a:gd name="connsiteX16" fmla="*/ 3386667 w 9574849"/>
              <a:gd name="connsiteY16" fmla="*/ 679687 h 1353717"/>
              <a:gd name="connsiteX17" fmla="*/ 3386667 w 9574849"/>
              <a:gd name="connsiteY17" fmla="*/ 679687 h 1353717"/>
              <a:gd name="connsiteX18" fmla="*/ 2709333 w 9574849"/>
              <a:gd name="connsiteY18" fmla="*/ 5658 h 1353717"/>
              <a:gd name="connsiteX19" fmla="*/ 2709333 w 9574849"/>
              <a:gd name="connsiteY19" fmla="*/ 5658 h 1353717"/>
              <a:gd name="connsiteX20" fmla="*/ 2032000 w 9574849"/>
              <a:gd name="connsiteY20" fmla="*/ 679687 h 1353717"/>
              <a:gd name="connsiteX21" fmla="*/ 2032000 w 9574849"/>
              <a:gd name="connsiteY21" fmla="*/ 679687 h 1353717"/>
              <a:gd name="connsiteX22" fmla="*/ 1354667 w 9574849"/>
              <a:gd name="connsiteY22" fmla="*/ 1353717 h 1353717"/>
              <a:gd name="connsiteX23" fmla="*/ 0 w 9574849"/>
              <a:gd name="connsiteY23" fmla="*/ 1353717 h 1353717"/>
              <a:gd name="connsiteX0" fmla="*/ 9574849 w 9574849"/>
              <a:gd name="connsiteY0" fmla="*/ 305616 h 1353717"/>
              <a:gd name="connsiteX1" fmla="*/ 8128000 w 9574849"/>
              <a:gd name="connsiteY1" fmla="*/ 5658 h 1353717"/>
              <a:gd name="connsiteX2" fmla="*/ 8128000 w 9574849"/>
              <a:gd name="connsiteY2" fmla="*/ 5658 h 1353717"/>
              <a:gd name="connsiteX3" fmla="*/ 7450667 w 9574849"/>
              <a:gd name="connsiteY3" fmla="*/ 679687 h 1353717"/>
              <a:gd name="connsiteX4" fmla="*/ 7450667 w 9574849"/>
              <a:gd name="connsiteY4" fmla="*/ 679687 h 1353717"/>
              <a:gd name="connsiteX5" fmla="*/ 6773334 w 9574849"/>
              <a:gd name="connsiteY5" fmla="*/ 1353717 h 1353717"/>
              <a:gd name="connsiteX6" fmla="*/ 6773334 w 9574849"/>
              <a:gd name="connsiteY6" fmla="*/ 1353717 h 1353717"/>
              <a:gd name="connsiteX7" fmla="*/ 6096000 w 9574849"/>
              <a:gd name="connsiteY7" fmla="*/ 679687 h 1353717"/>
              <a:gd name="connsiteX8" fmla="*/ 6096000 w 9574849"/>
              <a:gd name="connsiteY8" fmla="*/ 679687 h 1353717"/>
              <a:gd name="connsiteX9" fmla="*/ 5418667 w 9574849"/>
              <a:gd name="connsiteY9" fmla="*/ 5658 h 1353717"/>
              <a:gd name="connsiteX10" fmla="*/ 5418667 w 9574849"/>
              <a:gd name="connsiteY10" fmla="*/ 5658 h 1353717"/>
              <a:gd name="connsiteX11" fmla="*/ 4741334 w 9574849"/>
              <a:gd name="connsiteY11" fmla="*/ 679687 h 1353717"/>
              <a:gd name="connsiteX12" fmla="*/ 4741334 w 9574849"/>
              <a:gd name="connsiteY12" fmla="*/ 679687 h 1353717"/>
              <a:gd name="connsiteX13" fmla="*/ 4064000 w 9574849"/>
              <a:gd name="connsiteY13" fmla="*/ 1353717 h 1353717"/>
              <a:gd name="connsiteX14" fmla="*/ 4064000 w 9574849"/>
              <a:gd name="connsiteY14" fmla="*/ 1353717 h 1353717"/>
              <a:gd name="connsiteX15" fmla="*/ 3386667 w 9574849"/>
              <a:gd name="connsiteY15" fmla="*/ 679687 h 1353717"/>
              <a:gd name="connsiteX16" fmla="*/ 3386667 w 9574849"/>
              <a:gd name="connsiteY16" fmla="*/ 679687 h 1353717"/>
              <a:gd name="connsiteX17" fmla="*/ 2709333 w 9574849"/>
              <a:gd name="connsiteY17" fmla="*/ 5658 h 1353717"/>
              <a:gd name="connsiteX18" fmla="*/ 2709333 w 9574849"/>
              <a:gd name="connsiteY18" fmla="*/ 5658 h 1353717"/>
              <a:gd name="connsiteX19" fmla="*/ 2032000 w 9574849"/>
              <a:gd name="connsiteY19" fmla="*/ 679687 h 1353717"/>
              <a:gd name="connsiteX20" fmla="*/ 2032000 w 9574849"/>
              <a:gd name="connsiteY20" fmla="*/ 679687 h 1353717"/>
              <a:gd name="connsiteX21" fmla="*/ 1354667 w 9574849"/>
              <a:gd name="connsiteY21" fmla="*/ 1353717 h 1353717"/>
              <a:gd name="connsiteX22" fmla="*/ 0 w 9574849"/>
              <a:gd name="connsiteY22" fmla="*/ 1353717 h 1353717"/>
              <a:gd name="connsiteX0" fmla="*/ 9574849 w 9574849"/>
              <a:gd name="connsiteY0" fmla="*/ 305616 h 1353717"/>
              <a:gd name="connsiteX1" fmla="*/ 8128000 w 9574849"/>
              <a:gd name="connsiteY1" fmla="*/ 5658 h 1353717"/>
              <a:gd name="connsiteX2" fmla="*/ 8128000 w 9574849"/>
              <a:gd name="connsiteY2" fmla="*/ 5658 h 1353717"/>
              <a:gd name="connsiteX3" fmla="*/ 7450667 w 9574849"/>
              <a:gd name="connsiteY3" fmla="*/ 679687 h 1353717"/>
              <a:gd name="connsiteX4" fmla="*/ 7450667 w 9574849"/>
              <a:gd name="connsiteY4" fmla="*/ 679687 h 1353717"/>
              <a:gd name="connsiteX5" fmla="*/ 6773334 w 9574849"/>
              <a:gd name="connsiteY5" fmla="*/ 1353717 h 1353717"/>
              <a:gd name="connsiteX6" fmla="*/ 6773334 w 9574849"/>
              <a:gd name="connsiteY6" fmla="*/ 1353717 h 1353717"/>
              <a:gd name="connsiteX7" fmla="*/ 6096000 w 9574849"/>
              <a:gd name="connsiteY7" fmla="*/ 679687 h 1353717"/>
              <a:gd name="connsiteX8" fmla="*/ 6096000 w 9574849"/>
              <a:gd name="connsiteY8" fmla="*/ 679687 h 1353717"/>
              <a:gd name="connsiteX9" fmla="*/ 5418667 w 9574849"/>
              <a:gd name="connsiteY9" fmla="*/ 5658 h 1353717"/>
              <a:gd name="connsiteX10" fmla="*/ 5418667 w 9574849"/>
              <a:gd name="connsiteY10" fmla="*/ 5658 h 1353717"/>
              <a:gd name="connsiteX11" fmla="*/ 4741334 w 9574849"/>
              <a:gd name="connsiteY11" fmla="*/ 679687 h 1353717"/>
              <a:gd name="connsiteX12" fmla="*/ 4741334 w 9574849"/>
              <a:gd name="connsiteY12" fmla="*/ 679687 h 1353717"/>
              <a:gd name="connsiteX13" fmla="*/ 4064000 w 9574849"/>
              <a:gd name="connsiteY13" fmla="*/ 1353717 h 1353717"/>
              <a:gd name="connsiteX14" fmla="*/ 4064000 w 9574849"/>
              <a:gd name="connsiteY14" fmla="*/ 1353717 h 1353717"/>
              <a:gd name="connsiteX15" fmla="*/ 3386667 w 9574849"/>
              <a:gd name="connsiteY15" fmla="*/ 679687 h 1353717"/>
              <a:gd name="connsiteX16" fmla="*/ 3386667 w 9574849"/>
              <a:gd name="connsiteY16" fmla="*/ 679687 h 1353717"/>
              <a:gd name="connsiteX17" fmla="*/ 2709333 w 9574849"/>
              <a:gd name="connsiteY17" fmla="*/ 5658 h 1353717"/>
              <a:gd name="connsiteX18" fmla="*/ 2709333 w 9574849"/>
              <a:gd name="connsiteY18" fmla="*/ 5658 h 1353717"/>
              <a:gd name="connsiteX19" fmla="*/ 2032000 w 9574849"/>
              <a:gd name="connsiteY19" fmla="*/ 679687 h 1353717"/>
              <a:gd name="connsiteX20" fmla="*/ 2032000 w 9574849"/>
              <a:gd name="connsiteY20" fmla="*/ 679687 h 1353717"/>
              <a:gd name="connsiteX21" fmla="*/ 1354667 w 9574849"/>
              <a:gd name="connsiteY21" fmla="*/ 1353717 h 1353717"/>
              <a:gd name="connsiteX22" fmla="*/ 0 w 9574849"/>
              <a:gd name="connsiteY22" fmla="*/ 1353717 h 1353717"/>
              <a:gd name="connsiteX0" fmla="*/ 9574849 w 9574849"/>
              <a:gd name="connsiteY0" fmla="*/ 308777 h 1356878"/>
              <a:gd name="connsiteX1" fmla="*/ 8128000 w 9574849"/>
              <a:gd name="connsiteY1" fmla="*/ 8819 h 1356878"/>
              <a:gd name="connsiteX2" fmla="*/ 8128000 w 9574849"/>
              <a:gd name="connsiteY2" fmla="*/ 8819 h 1356878"/>
              <a:gd name="connsiteX3" fmla="*/ 7450667 w 9574849"/>
              <a:gd name="connsiteY3" fmla="*/ 682848 h 1356878"/>
              <a:gd name="connsiteX4" fmla="*/ 7450667 w 9574849"/>
              <a:gd name="connsiteY4" fmla="*/ 682848 h 1356878"/>
              <a:gd name="connsiteX5" fmla="*/ 6773334 w 9574849"/>
              <a:gd name="connsiteY5" fmla="*/ 1356878 h 1356878"/>
              <a:gd name="connsiteX6" fmla="*/ 6773334 w 9574849"/>
              <a:gd name="connsiteY6" fmla="*/ 1356878 h 1356878"/>
              <a:gd name="connsiteX7" fmla="*/ 6096000 w 9574849"/>
              <a:gd name="connsiteY7" fmla="*/ 682848 h 1356878"/>
              <a:gd name="connsiteX8" fmla="*/ 6096000 w 9574849"/>
              <a:gd name="connsiteY8" fmla="*/ 682848 h 1356878"/>
              <a:gd name="connsiteX9" fmla="*/ 5418667 w 9574849"/>
              <a:gd name="connsiteY9" fmla="*/ 8819 h 1356878"/>
              <a:gd name="connsiteX10" fmla="*/ 5418667 w 9574849"/>
              <a:gd name="connsiteY10" fmla="*/ 8819 h 1356878"/>
              <a:gd name="connsiteX11" fmla="*/ 4741334 w 9574849"/>
              <a:gd name="connsiteY11" fmla="*/ 682848 h 1356878"/>
              <a:gd name="connsiteX12" fmla="*/ 4741334 w 9574849"/>
              <a:gd name="connsiteY12" fmla="*/ 682848 h 1356878"/>
              <a:gd name="connsiteX13" fmla="*/ 4064000 w 9574849"/>
              <a:gd name="connsiteY13" fmla="*/ 1356878 h 1356878"/>
              <a:gd name="connsiteX14" fmla="*/ 4064000 w 9574849"/>
              <a:gd name="connsiteY14" fmla="*/ 1356878 h 1356878"/>
              <a:gd name="connsiteX15" fmla="*/ 3386667 w 9574849"/>
              <a:gd name="connsiteY15" fmla="*/ 682848 h 1356878"/>
              <a:gd name="connsiteX16" fmla="*/ 3386667 w 9574849"/>
              <a:gd name="connsiteY16" fmla="*/ 682848 h 1356878"/>
              <a:gd name="connsiteX17" fmla="*/ 2709333 w 9574849"/>
              <a:gd name="connsiteY17" fmla="*/ 8819 h 1356878"/>
              <a:gd name="connsiteX18" fmla="*/ 2709333 w 9574849"/>
              <a:gd name="connsiteY18" fmla="*/ 8819 h 1356878"/>
              <a:gd name="connsiteX19" fmla="*/ 2032000 w 9574849"/>
              <a:gd name="connsiteY19" fmla="*/ 682848 h 1356878"/>
              <a:gd name="connsiteX20" fmla="*/ 2032000 w 9574849"/>
              <a:gd name="connsiteY20" fmla="*/ 682848 h 1356878"/>
              <a:gd name="connsiteX21" fmla="*/ 1354667 w 9574849"/>
              <a:gd name="connsiteY21" fmla="*/ 1356878 h 1356878"/>
              <a:gd name="connsiteX22" fmla="*/ 0 w 9574849"/>
              <a:gd name="connsiteY22" fmla="*/ 1356878 h 1356878"/>
              <a:gd name="connsiteX0" fmla="*/ 9646870 w 9646870"/>
              <a:gd name="connsiteY0" fmla="*/ 273683 h 1372577"/>
              <a:gd name="connsiteX1" fmla="*/ 8128000 w 9646870"/>
              <a:gd name="connsiteY1" fmla="*/ 24518 h 1372577"/>
              <a:gd name="connsiteX2" fmla="*/ 8128000 w 9646870"/>
              <a:gd name="connsiteY2" fmla="*/ 24518 h 1372577"/>
              <a:gd name="connsiteX3" fmla="*/ 7450667 w 9646870"/>
              <a:gd name="connsiteY3" fmla="*/ 698547 h 1372577"/>
              <a:gd name="connsiteX4" fmla="*/ 7450667 w 9646870"/>
              <a:gd name="connsiteY4" fmla="*/ 698547 h 1372577"/>
              <a:gd name="connsiteX5" fmla="*/ 6773334 w 9646870"/>
              <a:gd name="connsiteY5" fmla="*/ 1372577 h 1372577"/>
              <a:gd name="connsiteX6" fmla="*/ 6773334 w 9646870"/>
              <a:gd name="connsiteY6" fmla="*/ 1372577 h 1372577"/>
              <a:gd name="connsiteX7" fmla="*/ 6096000 w 9646870"/>
              <a:gd name="connsiteY7" fmla="*/ 698547 h 1372577"/>
              <a:gd name="connsiteX8" fmla="*/ 6096000 w 9646870"/>
              <a:gd name="connsiteY8" fmla="*/ 698547 h 1372577"/>
              <a:gd name="connsiteX9" fmla="*/ 5418667 w 9646870"/>
              <a:gd name="connsiteY9" fmla="*/ 24518 h 1372577"/>
              <a:gd name="connsiteX10" fmla="*/ 5418667 w 9646870"/>
              <a:gd name="connsiteY10" fmla="*/ 24518 h 1372577"/>
              <a:gd name="connsiteX11" fmla="*/ 4741334 w 9646870"/>
              <a:gd name="connsiteY11" fmla="*/ 698547 h 1372577"/>
              <a:gd name="connsiteX12" fmla="*/ 4741334 w 9646870"/>
              <a:gd name="connsiteY12" fmla="*/ 698547 h 1372577"/>
              <a:gd name="connsiteX13" fmla="*/ 4064000 w 9646870"/>
              <a:gd name="connsiteY13" fmla="*/ 1372577 h 1372577"/>
              <a:gd name="connsiteX14" fmla="*/ 4064000 w 9646870"/>
              <a:gd name="connsiteY14" fmla="*/ 1372577 h 1372577"/>
              <a:gd name="connsiteX15" fmla="*/ 3386667 w 9646870"/>
              <a:gd name="connsiteY15" fmla="*/ 698547 h 1372577"/>
              <a:gd name="connsiteX16" fmla="*/ 3386667 w 9646870"/>
              <a:gd name="connsiteY16" fmla="*/ 698547 h 1372577"/>
              <a:gd name="connsiteX17" fmla="*/ 2709333 w 9646870"/>
              <a:gd name="connsiteY17" fmla="*/ 24518 h 1372577"/>
              <a:gd name="connsiteX18" fmla="*/ 2709333 w 9646870"/>
              <a:gd name="connsiteY18" fmla="*/ 24518 h 1372577"/>
              <a:gd name="connsiteX19" fmla="*/ 2032000 w 9646870"/>
              <a:gd name="connsiteY19" fmla="*/ 698547 h 1372577"/>
              <a:gd name="connsiteX20" fmla="*/ 2032000 w 9646870"/>
              <a:gd name="connsiteY20" fmla="*/ 698547 h 1372577"/>
              <a:gd name="connsiteX21" fmla="*/ 1354667 w 9646870"/>
              <a:gd name="connsiteY21" fmla="*/ 1372577 h 1372577"/>
              <a:gd name="connsiteX22" fmla="*/ 0 w 9646870"/>
              <a:gd name="connsiteY22" fmla="*/ 1372577 h 1372577"/>
              <a:gd name="connsiteX0" fmla="*/ 9646870 w 9646870"/>
              <a:gd name="connsiteY0" fmla="*/ 249165 h 1348059"/>
              <a:gd name="connsiteX1" fmla="*/ 8128000 w 9646870"/>
              <a:gd name="connsiteY1" fmla="*/ 0 h 1348059"/>
              <a:gd name="connsiteX2" fmla="*/ 8128000 w 9646870"/>
              <a:gd name="connsiteY2" fmla="*/ 0 h 1348059"/>
              <a:gd name="connsiteX3" fmla="*/ 7450667 w 9646870"/>
              <a:gd name="connsiteY3" fmla="*/ 674029 h 1348059"/>
              <a:gd name="connsiteX4" fmla="*/ 7450667 w 9646870"/>
              <a:gd name="connsiteY4" fmla="*/ 674029 h 1348059"/>
              <a:gd name="connsiteX5" fmla="*/ 6773334 w 9646870"/>
              <a:gd name="connsiteY5" fmla="*/ 1348059 h 1348059"/>
              <a:gd name="connsiteX6" fmla="*/ 6773334 w 9646870"/>
              <a:gd name="connsiteY6" fmla="*/ 1348059 h 1348059"/>
              <a:gd name="connsiteX7" fmla="*/ 6096000 w 9646870"/>
              <a:gd name="connsiteY7" fmla="*/ 674029 h 1348059"/>
              <a:gd name="connsiteX8" fmla="*/ 6096000 w 9646870"/>
              <a:gd name="connsiteY8" fmla="*/ 674029 h 1348059"/>
              <a:gd name="connsiteX9" fmla="*/ 5418667 w 9646870"/>
              <a:gd name="connsiteY9" fmla="*/ 0 h 1348059"/>
              <a:gd name="connsiteX10" fmla="*/ 5418667 w 9646870"/>
              <a:gd name="connsiteY10" fmla="*/ 0 h 1348059"/>
              <a:gd name="connsiteX11" fmla="*/ 4741334 w 9646870"/>
              <a:gd name="connsiteY11" fmla="*/ 674029 h 1348059"/>
              <a:gd name="connsiteX12" fmla="*/ 4741334 w 9646870"/>
              <a:gd name="connsiteY12" fmla="*/ 674029 h 1348059"/>
              <a:gd name="connsiteX13" fmla="*/ 4064000 w 9646870"/>
              <a:gd name="connsiteY13" fmla="*/ 1348059 h 1348059"/>
              <a:gd name="connsiteX14" fmla="*/ 4064000 w 9646870"/>
              <a:gd name="connsiteY14" fmla="*/ 1348059 h 1348059"/>
              <a:gd name="connsiteX15" fmla="*/ 3386667 w 9646870"/>
              <a:gd name="connsiteY15" fmla="*/ 674029 h 1348059"/>
              <a:gd name="connsiteX16" fmla="*/ 3386667 w 9646870"/>
              <a:gd name="connsiteY16" fmla="*/ 674029 h 1348059"/>
              <a:gd name="connsiteX17" fmla="*/ 2709333 w 9646870"/>
              <a:gd name="connsiteY17" fmla="*/ 0 h 1348059"/>
              <a:gd name="connsiteX18" fmla="*/ 2709333 w 9646870"/>
              <a:gd name="connsiteY18" fmla="*/ 0 h 1348059"/>
              <a:gd name="connsiteX19" fmla="*/ 2032000 w 9646870"/>
              <a:gd name="connsiteY19" fmla="*/ 674029 h 1348059"/>
              <a:gd name="connsiteX20" fmla="*/ 2032000 w 9646870"/>
              <a:gd name="connsiteY20" fmla="*/ 674029 h 1348059"/>
              <a:gd name="connsiteX21" fmla="*/ 1354667 w 9646870"/>
              <a:gd name="connsiteY21" fmla="*/ 1348059 h 1348059"/>
              <a:gd name="connsiteX22" fmla="*/ 0 w 9646870"/>
              <a:gd name="connsiteY22" fmla="*/ 1348059 h 1348059"/>
              <a:gd name="connsiteX0" fmla="*/ 9646870 w 9646870"/>
              <a:gd name="connsiteY0" fmla="*/ 0 h 1369789"/>
              <a:gd name="connsiteX1" fmla="*/ 8128000 w 9646870"/>
              <a:gd name="connsiteY1" fmla="*/ 21730 h 1369789"/>
              <a:gd name="connsiteX2" fmla="*/ 8128000 w 9646870"/>
              <a:gd name="connsiteY2" fmla="*/ 21730 h 1369789"/>
              <a:gd name="connsiteX3" fmla="*/ 7450667 w 9646870"/>
              <a:gd name="connsiteY3" fmla="*/ 695759 h 1369789"/>
              <a:gd name="connsiteX4" fmla="*/ 7450667 w 9646870"/>
              <a:gd name="connsiteY4" fmla="*/ 695759 h 1369789"/>
              <a:gd name="connsiteX5" fmla="*/ 6773334 w 9646870"/>
              <a:gd name="connsiteY5" fmla="*/ 1369789 h 1369789"/>
              <a:gd name="connsiteX6" fmla="*/ 6773334 w 9646870"/>
              <a:gd name="connsiteY6" fmla="*/ 1369789 h 1369789"/>
              <a:gd name="connsiteX7" fmla="*/ 6096000 w 9646870"/>
              <a:gd name="connsiteY7" fmla="*/ 695759 h 1369789"/>
              <a:gd name="connsiteX8" fmla="*/ 6096000 w 9646870"/>
              <a:gd name="connsiteY8" fmla="*/ 695759 h 1369789"/>
              <a:gd name="connsiteX9" fmla="*/ 5418667 w 9646870"/>
              <a:gd name="connsiteY9" fmla="*/ 21730 h 1369789"/>
              <a:gd name="connsiteX10" fmla="*/ 5418667 w 9646870"/>
              <a:gd name="connsiteY10" fmla="*/ 21730 h 1369789"/>
              <a:gd name="connsiteX11" fmla="*/ 4741334 w 9646870"/>
              <a:gd name="connsiteY11" fmla="*/ 695759 h 1369789"/>
              <a:gd name="connsiteX12" fmla="*/ 4741334 w 9646870"/>
              <a:gd name="connsiteY12" fmla="*/ 695759 h 1369789"/>
              <a:gd name="connsiteX13" fmla="*/ 4064000 w 9646870"/>
              <a:gd name="connsiteY13" fmla="*/ 1369789 h 1369789"/>
              <a:gd name="connsiteX14" fmla="*/ 4064000 w 9646870"/>
              <a:gd name="connsiteY14" fmla="*/ 1369789 h 1369789"/>
              <a:gd name="connsiteX15" fmla="*/ 3386667 w 9646870"/>
              <a:gd name="connsiteY15" fmla="*/ 695759 h 1369789"/>
              <a:gd name="connsiteX16" fmla="*/ 3386667 w 9646870"/>
              <a:gd name="connsiteY16" fmla="*/ 695759 h 1369789"/>
              <a:gd name="connsiteX17" fmla="*/ 2709333 w 9646870"/>
              <a:gd name="connsiteY17" fmla="*/ 21730 h 1369789"/>
              <a:gd name="connsiteX18" fmla="*/ 2709333 w 9646870"/>
              <a:gd name="connsiteY18" fmla="*/ 21730 h 1369789"/>
              <a:gd name="connsiteX19" fmla="*/ 2032000 w 9646870"/>
              <a:gd name="connsiteY19" fmla="*/ 695759 h 1369789"/>
              <a:gd name="connsiteX20" fmla="*/ 2032000 w 9646870"/>
              <a:gd name="connsiteY20" fmla="*/ 695759 h 1369789"/>
              <a:gd name="connsiteX21" fmla="*/ 1354667 w 9646870"/>
              <a:gd name="connsiteY21" fmla="*/ 1369789 h 1369789"/>
              <a:gd name="connsiteX22" fmla="*/ 0 w 9646870"/>
              <a:gd name="connsiteY22" fmla="*/ 1369789 h 136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646870" h="1369789" extrusionOk="0">
                <a:moveTo>
                  <a:pt x="9646870" y="0"/>
                </a:moveTo>
                <a:lnTo>
                  <a:pt x="8128000" y="21730"/>
                </a:lnTo>
                <a:lnTo>
                  <a:pt x="8128000" y="21730"/>
                </a:lnTo>
                <a:cubicBezTo>
                  <a:pt x="7753915" y="21730"/>
                  <a:pt x="7450667" y="323503"/>
                  <a:pt x="7450667" y="695759"/>
                </a:cubicBezTo>
                <a:lnTo>
                  <a:pt x="7450667" y="695759"/>
                </a:lnTo>
                <a:cubicBezTo>
                  <a:pt x="7450667" y="1068011"/>
                  <a:pt x="7147419" y="1369789"/>
                  <a:pt x="6773334" y="1369789"/>
                </a:cubicBezTo>
                <a:lnTo>
                  <a:pt x="6773334" y="1369789"/>
                </a:lnTo>
                <a:cubicBezTo>
                  <a:pt x="6399248" y="1369789"/>
                  <a:pt x="6096000" y="1068011"/>
                  <a:pt x="6096000" y="695759"/>
                </a:cubicBezTo>
                <a:lnTo>
                  <a:pt x="6096000" y="695759"/>
                </a:lnTo>
                <a:cubicBezTo>
                  <a:pt x="6096000" y="323503"/>
                  <a:pt x="5792753" y="21730"/>
                  <a:pt x="5418667" y="21730"/>
                </a:cubicBezTo>
                <a:lnTo>
                  <a:pt x="5418667" y="21730"/>
                </a:lnTo>
                <a:cubicBezTo>
                  <a:pt x="5044581" y="21730"/>
                  <a:pt x="4741334" y="323503"/>
                  <a:pt x="4741334" y="695759"/>
                </a:cubicBezTo>
                <a:lnTo>
                  <a:pt x="4741334" y="695759"/>
                </a:lnTo>
                <a:cubicBezTo>
                  <a:pt x="4741334" y="1068011"/>
                  <a:pt x="4438076" y="1369789"/>
                  <a:pt x="4064000" y="1369789"/>
                </a:cubicBezTo>
                <a:lnTo>
                  <a:pt x="4064000" y="1369789"/>
                </a:lnTo>
                <a:cubicBezTo>
                  <a:pt x="3689924" y="1369789"/>
                  <a:pt x="3386667" y="1068011"/>
                  <a:pt x="3386667" y="695759"/>
                </a:cubicBezTo>
                <a:lnTo>
                  <a:pt x="3386667" y="695759"/>
                </a:lnTo>
                <a:cubicBezTo>
                  <a:pt x="3386667" y="323503"/>
                  <a:pt x="3083410" y="21730"/>
                  <a:pt x="2709333" y="21730"/>
                </a:cubicBezTo>
                <a:lnTo>
                  <a:pt x="2709333" y="21730"/>
                </a:lnTo>
                <a:cubicBezTo>
                  <a:pt x="2335257" y="21730"/>
                  <a:pt x="2032000" y="323503"/>
                  <a:pt x="2032000" y="695759"/>
                </a:cubicBezTo>
                <a:lnTo>
                  <a:pt x="2032000" y="695759"/>
                </a:lnTo>
                <a:cubicBezTo>
                  <a:pt x="2032000" y="1068011"/>
                  <a:pt x="1728743" y="1369789"/>
                  <a:pt x="1354667" y="1369789"/>
                </a:cubicBezTo>
                <a:lnTo>
                  <a:pt x="0" y="136978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3" name="Google Shape;403;p39"/>
          <p:cNvGrpSpPr/>
          <p:nvPr/>
        </p:nvGrpSpPr>
        <p:grpSpPr>
          <a:xfrm>
            <a:off x="1907704" y="1655863"/>
            <a:ext cx="477969" cy="517636"/>
            <a:chOff x="1786339" y="1703401"/>
            <a:chExt cx="473400" cy="473400"/>
          </a:xfrm>
        </p:grpSpPr>
        <p:sp>
          <p:nvSpPr>
            <p:cNvPr id="404" name="Google Shape;404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06" name="Google Shape;406;p39"/>
          <p:cNvGrpSpPr/>
          <p:nvPr/>
        </p:nvGrpSpPr>
        <p:grpSpPr>
          <a:xfrm>
            <a:off x="5178206" y="1645947"/>
            <a:ext cx="477969" cy="517636"/>
            <a:chOff x="3814414" y="1703401"/>
            <a:chExt cx="473400" cy="473400"/>
          </a:xfrm>
        </p:grpSpPr>
        <p:sp>
          <p:nvSpPr>
            <p:cNvPr id="407" name="Google Shape;407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15" name="Google Shape;415;p39"/>
          <p:cNvGrpSpPr/>
          <p:nvPr/>
        </p:nvGrpSpPr>
        <p:grpSpPr>
          <a:xfrm>
            <a:off x="6876256" y="4111690"/>
            <a:ext cx="477969" cy="517636"/>
            <a:chOff x="4852739" y="3576300"/>
            <a:chExt cx="473400" cy="473400"/>
          </a:xfrm>
        </p:grpSpPr>
        <p:sp>
          <p:nvSpPr>
            <p:cNvPr id="416" name="Google Shape;416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6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18" name="Google Shape;418;p39"/>
          <p:cNvGrpSpPr/>
          <p:nvPr/>
        </p:nvGrpSpPr>
        <p:grpSpPr>
          <a:xfrm>
            <a:off x="3563888" y="4083918"/>
            <a:ext cx="477969" cy="517636"/>
            <a:chOff x="2824664" y="3576300"/>
            <a:chExt cx="473400" cy="473400"/>
          </a:xfrm>
        </p:grpSpPr>
        <p:sp>
          <p:nvSpPr>
            <p:cNvPr id="419" name="Google Shape;419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21" name="Google Shape;421;p39"/>
          <p:cNvSpPr txBox="1"/>
          <p:nvPr/>
        </p:nvSpPr>
        <p:spPr>
          <a:xfrm>
            <a:off x="514255" y="1127655"/>
            <a:ext cx="3337665" cy="58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ru-RU" sz="105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Быстрое </a:t>
            </a:r>
            <a:r>
              <a:rPr lang="ru-RU" sz="105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изменение рельефа рынка вакансий (Закрытие/Появления компаний) (ретроспектива последних 2 лет)</a:t>
            </a:r>
            <a:endParaRPr sz="105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39"/>
          <p:cNvSpPr txBox="1"/>
          <p:nvPr/>
        </p:nvSpPr>
        <p:spPr>
          <a:xfrm>
            <a:off x="4075922" y="987574"/>
            <a:ext cx="2728326" cy="69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ru-RU" sz="105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Пополнение </a:t>
            </a:r>
            <a:r>
              <a:rPr lang="ru-RU" sz="105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кадрового рынка (в дополнении к трудовым мигрантам), политических мигрантов и мигрантов из зоны конфликта.</a:t>
            </a:r>
            <a:endParaRPr sz="105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39"/>
          <p:cNvSpPr txBox="1"/>
          <p:nvPr/>
        </p:nvSpPr>
        <p:spPr>
          <a:xfrm>
            <a:off x="2531451" y="4518222"/>
            <a:ext cx="2544605" cy="58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ru-RU" sz="11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Быстрое </a:t>
            </a:r>
            <a:r>
              <a:rPr lang="ru-RU" sz="11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изменение рельефа кадров (ретроспектива последних 2 лет)</a:t>
            </a:r>
            <a:endParaRPr sz="11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9"/>
          <p:cNvSpPr txBox="1"/>
          <p:nvPr/>
        </p:nvSpPr>
        <p:spPr>
          <a:xfrm>
            <a:off x="5843218" y="4587974"/>
            <a:ext cx="2607470" cy="70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ru-RU" sz="11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Перспектива</a:t>
            </a:r>
            <a:r>
              <a:rPr lang="ru-RU" sz="11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Высокая динамика изменения рельефов вакансий и кадров в ближайшей годы (3-5 лет)</a:t>
            </a:r>
            <a:endParaRPr sz="11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1"/>
          <p:cNvSpPr txBox="1">
            <a:spLocks noGrp="1"/>
          </p:cNvSpPr>
          <p:nvPr>
            <p:ph type="title"/>
          </p:nvPr>
        </p:nvSpPr>
        <p:spPr>
          <a:xfrm>
            <a:off x="395536" y="627534"/>
            <a:ext cx="832521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ru-RU" dirty="0"/>
              <a:t>С чем столкнулись участники рынка:</a:t>
            </a:r>
            <a:endParaRPr dirty="0"/>
          </a:p>
        </p:txBody>
      </p:sp>
      <p:sp>
        <p:nvSpPr>
          <p:cNvPr id="439" name="Google Shape;439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7 копия</a:t>
            </a:r>
            <a:endParaRPr dirty="0"/>
          </a:p>
        </p:txBody>
      </p:sp>
      <p:sp>
        <p:nvSpPr>
          <p:cNvPr id="440" name="Google Shape;440;p41"/>
          <p:cNvSpPr/>
          <p:nvPr/>
        </p:nvSpPr>
        <p:spPr>
          <a:xfrm>
            <a:off x="286775" y="13634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Рельеф рынка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Быстрое изменение рельефа рынка вакансий (Закрытие/Появления компаний) (ретроспектива последних 2 лет)</a:t>
            </a:r>
          </a:p>
        </p:txBody>
      </p:sp>
      <p:sp>
        <p:nvSpPr>
          <p:cNvPr id="441" name="Google Shape;441;p41"/>
          <p:cNvSpPr/>
          <p:nvPr/>
        </p:nvSpPr>
        <p:spPr>
          <a:xfrm>
            <a:off x="4667075" y="13634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Пополнение кадров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r">
              <a:spcBef>
                <a:spcPts val="600"/>
              </a:spcBef>
              <a:spcAft>
                <a:spcPts val="600"/>
              </a:spcAft>
            </a:pPr>
            <a:r>
              <a:rPr lang="ru-RU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Пополнение </a:t>
            </a:r>
            <a:r>
              <a:rPr lang="ru-RU" sz="13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кадрового рынка </a:t>
            </a:r>
            <a:r>
              <a:rPr lang="ru-RU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(в дополнении к трудовым мигрантам), политических мигрантов и мигрантов из зоны конфликта.</a:t>
            </a:r>
            <a:endParaRPr lang="ru-RU" sz="13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41"/>
          <p:cNvSpPr/>
          <p:nvPr/>
        </p:nvSpPr>
        <p:spPr>
          <a:xfrm>
            <a:off x="286775" y="31219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Быстрое изменение рельефа кадров (ретроспектива последних 2 лет)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Кадровый рельеф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41"/>
          <p:cNvSpPr/>
          <p:nvPr/>
        </p:nvSpPr>
        <p:spPr>
          <a:xfrm>
            <a:off x="4667075" y="31219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lvl="0" algn="r"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Перспектива: Высокая динамика изменения рельефов вакансий и кадров в ближайшей годы (3-5 лет)</a:t>
            </a: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Будущее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1"/>
          <p:cNvSpPr/>
          <p:nvPr/>
        </p:nvSpPr>
        <p:spPr>
          <a:xfrm>
            <a:off x="3842100" y="2242577"/>
            <a:ext cx="359450" cy="447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b="1" dirty="0" smtClean="0">
                <a:solidFill>
                  <a:schemeClr val="lt1"/>
                </a:solidFill>
                <a:latin typeface="Montserrat"/>
              </a:rPr>
              <a:t>Р</a:t>
            </a:r>
            <a:endParaRPr b="1" i="0" dirty="0">
              <a:ln>
                <a:noFill/>
              </a:ln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4857720" y="2250297"/>
            <a:ext cx="691108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3807513" y="3348952"/>
            <a:ext cx="473091" cy="447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b="1" i="0" dirty="0" smtClean="0">
                <a:ln>
                  <a:noFill/>
                </a:ln>
                <a:solidFill>
                  <a:schemeClr val="lt1"/>
                </a:solidFill>
                <a:latin typeface="Montserrat"/>
              </a:rPr>
              <a:t>К</a:t>
            </a:r>
            <a:endParaRPr b="1" i="0" dirty="0">
              <a:ln>
                <a:noFill/>
              </a:ln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4971979" y="3356672"/>
            <a:ext cx="376744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b="1" i="0" dirty="0" smtClean="0">
                <a:ln>
                  <a:noFill/>
                </a:ln>
                <a:solidFill>
                  <a:schemeClr val="lt1"/>
                </a:solidFill>
                <a:latin typeface="Montserrat"/>
              </a:rPr>
              <a:t>Б</a:t>
            </a:r>
            <a:endParaRPr b="1" i="0" dirty="0">
              <a:ln>
                <a:noFill/>
              </a:ln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6" name="Google Shape;448;p41"/>
          <p:cNvSpPr/>
          <p:nvPr/>
        </p:nvSpPr>
        <p:spPr>
          <a:xfrm>
            <a:off x="4971979" y="2259781"/>
            <a:ext cx="359450" cy="447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b="1" dirty="0" smtClean="0">
                <a:solidFill>
                  <a:schemeClr val="lt1"/>
                </a:solidFill>
                <a:latin typeface="Montserrat"/>
              </a:rPr>
              <a:t>П</a:t>
            </a:r>
            <a:endParaRPr b="1" i="0" dirty="0">
              <a:ln>
                <a:noFill/>
              </a:ln>
              <a:solidFill>
                <a:schemeClr val="lt1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1"/>
                </a:solidFill>
              </a:rPr>
              <a:t>4</a:t>
            </a:r>
            <a:r>
              <a:rPr lang="en" dirty="0" smtClean="0">
                <a:solidFill>
                  <a:schemeClr val="accent1"/>
                </a:solidFill>
              </a:rPr>
              <a:t>.</a:t>
            </a:r>
            <a:endParaRPr dirty="0">
              <a:solidFill>
                <a:schemeClr val="accent1"/>
              </a:solidFill>
            </a:endParaRPr>
          </a:p>
          <a:p>
            <a:pPr lvl="0"/>
            <a:r>
              <a:rPr lang="en-US" dirty="0"/>
              <a:t>HR SERVICE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</a:pPr>
            <a:r>
              <a:rPr lang="ru-RU" dirty="0" smtClean="0"/>
              <a:t>Основные проблемы индустрии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5559625"/>
      </p:ext>
    </p:extLst>
  </p:cSld>
  <p:clrMapOvr>
    <a:masterClrMapping/>
  </p:clrMapOvr>
</p:sld>
</file>

<file path=ppt/theme/theme1.xml><?xml version="1.0" encoding="utf-8"?>
<a:theme xmlns:a="http://schemas.openxmlformats.org/drawingml/2006/main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882</Words>
  <Application>Microsoft Office PowerPoint</Application>
  <PresentationFormat>Экран (16:9)</PresentationFormat>
  <Paragraphs>163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Montserrat Light</vt:lpstr>
      <vt:lpstr>Calibri</vt:lpstr>
      <vt:lpstr>Montserrat</vt:lpstr>
      <vt:lpstr>Nicholas template</vt:lpstr>
      <vt:lpstr>HR SERVICE</vt:lpstr>
      <vt:lpstr>1. HR SERVICE</vt:lpstr>
      <vt:lpstr>Технологичный сервис нового уровня для решения:</vt:lpstr>
      <vt:lpstr>2. HR SERVICE</vt:lpstr>
      <vt:lpstr>Мировые события, влияющие на отрасль, проявившие проблемы:</vt:lpstr>
      <vt:lpstr>3. HR SERVICE</vt:lpstr>
      <vt:lpstr>С чем столкнулись участники рынка:</vt:lpstr>
      <vt:lpstr>С чем столкнулись участники рынка:</vt:lpstr>
      <vt:lpstr>4. HR SERVICE</vt:lpstr>
      <vt:lpstr>Основные проблемы:</vt:lpstr>
      <vt:lpstr>5. HR SERVICE</vt:lpstr>
      <vt:lpstr>Что мы предлагаем:</vt:lpstr>
      <vt:lpstr>6. HR SERVICE</vt:lpstr>
      <vt:lpstr>Как это работает для кандидата:</vt:lpstr>
      <vt:lpstr>7. HR SERVICE</vt:lpstr>
      <vt:lpstr>Как это работает для партнера:</vt:lpstr>
      <vt:lpstr>С чем столкнулись участники рынка:</vt:lpstr>
      <vt:lpstr>Как это работает для партнера:</vt:lpstr>
      <vt:lpstr>8. HR SERVICE</vt:lpstr>
      <vt:lpstr>Сервис HR SERVICE в цифрах За период 25 дней от логического старта проекта</vt:lpstr>
      <vt:lpstr>2 Компаний 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BRAVE HR</dc:title>
  <dc:creator>Artyom Paschenko</dc:creator>
  <cp:lastModifiedBy>Artyom Paschenko</cp:lastModifiedBy>
  <cp:revision>27</cp:revision>
  <dcterms:modified xsi:type="dcterms:W3CDTF">2022-06-27T15:39:31Z</dcterms:modified>
</cp:coreProperties>
</file>