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legreya Sans" panose="020B0604020202020204" charset="0"/>
      <p:regular r:id="rId16"/>
    </p:embeddedFont>
    <p:embeddedFont>
      <p:font typeface="Alegreya Sans Bold" panose="020B0604020202020204" charset="0"/>
      <p:regular r:id="rId17"/>
    </p:embeddedFont>
    <p:embeddedFont>
      <p:font typeface="Alegreya Sans Bold Italics" panose="020B0604020202020204" charset="0"/>
      <p:regular r:id="rId18"/>
    </p:embeddedFont>
    <p:embeddedFont>
      <p:font typeface="Alegreya Sans Italics" panose="020B0604020202020204" charset="0"/>
      <p:regular r:id="rId19"/>
    </p:embeddedFont>
    <p:embeddedFont>
      <p:font typeface="League Spartan" panose="020B0604020202020204" charset="0"/>
      <p:regular r:id="rId20"/>
    </p:embeddedFont>
    <p:embeddedFont>
      <p:font typeface="Now Bold" panose="020B0604020202020204" charset="0"/>
      <p:regular r:id="rId21"/>
    </p:embeddedFont>
    <p:embeddedFont>
      <p:font typeface="Roboto" panose="02000000000000000000" pitchFamily="2" charset="0"/>
      <p:regular r:id="rId22"/>
    </p:embeddedFont>
    <p:embeddedFont>
      <p:font typeface="Roboto Bold" panose="02000000000000000000" charset="0"/>
      <p:regular r:id="rId23"/>
    </p:embeddedFont>
    <p:embeddedFont>
      <p:font typeface="Tenor San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98" d="100"/>
          <a:sy n="98" d="100"/>
        </p:scale>
        <p:origin x="8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4.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4.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322425" y="-341175"/>
            <a:ext cx="21009051" cy="11553011"/>
          </a:xfrm>
          <a:custGeom>
            <a:avLst/>
            <a:gdLst/>
            <a:ahLst/>
            <a:cxnLst/>
            <a:rect l="l" t="t" r="r" b="b"/>
            <a:pathLst>
              <a:path w="21009051" h="11553011">
                <a:moveTo>
                  <a:pt x="0" y="0"/>
                </a:moveTo>
                <a:lnTo>
                  <a:pt x="21009050" y="0"/>
                </a:lnTo>
                <a:lnTo>
                  <a:pt x="21009050"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a:ln w="38100" cap="rnd">
            <a:solidFill>
              <a:srgbClr val="000000"/>
            </a:solidFill>
            <a:prstDash val="sysDot"/>
            <a:round/>
          </a:ln>
        </p:spPr>
        <p:txBody>
          <a:bodyPr/>
          <a:lstStyle/>
          <a:p>
            <a:endParaRPr lang="LID4096"/>
          </a:p>
        </p:txBody>
      </p:sp>
      <p:sp>
        <p:nvSpPr>
          <p:cNvPr id="3" name="Freeform 3"/>
          <p:cNvSpPr/>
          <p:nvPr/>
        </p:nvSpPr>
        <p:spPr>
          <a:xfrm>
            <a:off x="0" y="0"/>
            <a:ext cx="1548430" cy="2544470"/>
          </a:xfrm>
          <a:custGeom>
            <a:avLst/>
            <a:gdLst/>
            <a:ahLst/>
            <a:cxnLst/>
            <a:rect l="l" t="t" r="r" b="b"/>
            <a:pathLst>
              <a:path w="1548430" h="2544470">
                <a:moveTo>
                  <a:pt x="0" y="0"/>
                </a:moveTo>
                <a:lnTo>
                  <a:pt x="1548430" y="0"/>
                </a:lnTo>
                <a:lnTo>
                  <a:pt x="1548430" y="2544470"/>
                </a:lnTo>
                <a:lnTo>
                  <a:pt x="0" y="2544470"/>
                </a:lnTo>
                <a:lnTo>
                  <a:pt x="0" y="0"/>
                </a:lnTo>
                <a:close/>
              </a:path>
            </a:pathLst>
          </a:custGeom>
          <a:blipFill>
            <a:blip r:embed="rId4"/>
            <a:stretch>
              <a:fillRect/>
            </a:stretch>
          </a:blipFill>
        </p:spPr>
        <p:txBody>
          <a:bodyPr/>
          <a:lstStyle/>
          <a:p>
            <a:endParaRPr lang="LID4096"/>
          </a:p>
        </p:txBody>
      </p:sp>
      <p:sp>
        <p:nvSpPr>
          <p:cNvPr id="4" name="TextBox 4"/>
          <p:cNvSpPr txBox="1"/>
          <p:nvPr/>
        </p:nvSpPr>
        <p:spPr>
          <a:xfrm>
            <a:off x="1126674" y="3492004"/>
            <a:ext cx="16034652" cy="1832610"/>
          </a:xfrm>
          <a:prstGeom prst="rect">
            <a:avLst/>
          </a:prstGeom>
        </p:spPr>
        <p:txBody>
          <a:bodyPr lIns="0" tIns="0" rIns="0" bIns="0" rtlCol="0" anchor="t">
            <a:spAutoFit/>
          </a:bodyPr>
          <a:lstStyle/>
          <a:p>
            <a:pPr algn="ctr">
              <a:lnSpc>
                <a:spcPts val="4770"/>
              </a:lnSpc>
            </a:pPr>
            <a:r>
              <a:rPr lang="en-US" sz="4500" spc="126">
                <a:solidFill>
                  <a:srgbClr val="3A6C89"/>
                </a:solidFill>
                <a:latin typeface="Now Bold"/>
              </a:rPr>
              <a:t>A COMPARATIVE EVALUATION OF</a:t>
            </a:r>
          </a:p>
          <a:p>
            <a:pPr algn="ctr">
              <a:lnSpc>
                <a:spcPts val="4770"/>
              </a:lnSpc>
            </a:pPr>
            <a:r>
              <a:rPr lang="en-US" sz="4500" spc="126">
                <a:solidFill>
                  <a:srgbClr val="3A6C89"/>
                </a:solidFill>
                <a:latin typeface="Now Bold"/>
              </a:rPr>
              <a:t>TEXT REPRESENTATION TECHNIQUES FOR </a:t>
            </a:r>
          </a:p>
          <a:p>
            <a:pPr algn="ctr">
              <a:lnSpc>
                <a:spcPts val="4770"/>
              </a:lnSpc>
            </a:pPr>
            <a:r>
              <a:rPr lang="en-US" sz="4500" spc="126">
                <a:solidFill>
                  <a:srgbClr val="3A6C89"/>
                </a:solidFill>
                <a:latin typeface="Now Bold"/>
              </a:rPr>
              <a:t>CONTENT-BASED JOB RECOMMENDATION SYSTEM</a:t>
            </a:r>
          </a:p>
        </p:txBody>
      </p:sp>
      <p:sp>
        <p:nvSpPr>
          <p:cNvPr id="5" name="TextBox 5"/>
          <p:cNvSpPr txBox="1"/>
          <p:nvPr/>
        </p:nvSpPr>
        <p:spPr>
          <a:xfrm>
            <a:off x="14746625" y="6437091"/>
            <a:ext cx="2512675" cy="356852"/>
          </a:xfrm>
          <a:prstGeom prst="rect">
            <a:avLst/>
          </a:prstGeom>
        </p:spPr>
        <p:txBody>
          <a:bodyPr lIns="0" tIns="0" rIns="0" bIns="0" rtlCol="0" anchor="t">
            <a:spAutoFit/>
          </a:bodyPr>
          <a:lstStyle/>
          <a:p>
            <a:pPr algn="r">
              <a:lnSpc>
                <a:spcPts val="2440"/>
              </a:lnSpc>
            </a:pPr>
            <a:r>
              <a:rPr lang="en-US" sz="2000">
                <a:solidFill>
                  <a:srgbClr val="3B3939"/>
                </a:solidFill>
                <a:latin typeface="Alegreya Sans"/>
              </a:rPr>
              <a:t>SUPERVISED BY</a:t>
            </a:r>
          </a:p>
        </p:txBody>
      </p:sp>
      <p:sp>
        <p:nvSpPr>
          <p:cNvPr id="6" name="TextBox 6"/>
          <p:cNvSpPr txBox="1"/>
          <p:nvPr/>
        </p:nvSpPr>
        <p:spPr>
          <a:xfrm>
            <a:off x="14746625" y="6815421"/>
            <a:ext cx="2512675" cy="441325"/>
          </a:xfrm>
          <a:prstGeom prst="rect">
            <a:avLst/>
          </a:prstGeom>
        </p:spPr>
        <p:txBody>
          <a:bodyPr lIns="0" tIns="0" rIns="0" bIns="0" rtlCol="0" anchor="t">
            <a:spAutoFit/>
          </a:bodyPr>
          <a:lstStyle/>
          <a:p>
            <a:pPr algn="r">
              <a:lnSpc>
                <a:spcPts val="3049"/>
              </a:lnSpc>
            </a:pPr>
            <a:r>
              <a:rPr lang="en-US" sz="2499">
                <a:solidFill>
                  <a:srgbClr val="3B3939"/>
                </a:solidFill>
                <a:latin typeface="Alegreya Sans Bold"/>
              </a:rPr>
              <a:t>Kislay Raj</a:t>
            </a:r>
          </a:p>
        </p:txBody>
      </p:sp>
      <p:sp>
        <p:nvSpPr>
          <p:cNvPr id="7" name="TextBox 7"/>
          <p:cNvSpPr txBox="1"/>
          <p:nvPr/>
        </p:nvSpPr>
        <p:spPr>
          <a:xfrm>
            <a:off x="1028700" y="6815421"/>
            <a:ext cx="4675554" cy="441325"/>
          </a:xfrm>
          <a:prstGeom prst="rect">
            <a:avLst/>
          </a:prstGeom>
        </p:spPr>
        <p:txBody>
          <a:bodyPr lIns="0" tIns="0" rIns="0" bIns="0" rtlCol="0" anchor="t">
            <a:spAutoFit/>
          </a:bodyPr>
          <a:lstStyle/>
          <a:p>
            <a:pPr algn="just">
              <a:lnSpc>
                <a:spcPts val="3049"/>
              </a:lnSpc>
            </a:pPr>
            <a:r>
              <a:rPr lang="en-US" sz="2499">
                <a:solidFill>
                  <a:srgbClr val="3B3939"/>
                </a:solidFill>
                <a:latin typeface="Alegreya Sans Bold"/>
              </a:rPr>
              <a:t>M.S. in Data Analytics</a:t>
            </a:r>
          </a:p>
        </p:txBody>
      </p:sp>
      <p:sp>
        <p:nvSpPr>
          <p:cNvPr id="8" name="TextBox 8"/>
          <p:cNvSpPr txBox="1"/>
          <p:nvPr/>
        </p:nvSpPr>
        <p:spPr>
          <a:xfrm>
            <a:off x="7822420" y="6815421"/>
            <a:ext cx="2700311" cy="441325"/>
          </a:xfrm>
          <a:prstGeom prst="rect">
            <a:avLst/>
          </a:prstGeom>
        </p:spPr>
        <p:txBody>
          <a:bodyPr lIns="0" tIns="0" rIns="0" bIns="0" rtlCol="0" anchor="t">
            <a:spAutoFit/>
          </a:bodyPr>
          <a:lstStyle/>
          <a:p>
            <a:pPr algn="ctr">
              <a:lnSpc>
                <a:spcPts val="3049"/>
              </a:lnSpc>
            </a:pPr>
            <a:r>
              <a:rPr lang="en-US" sz="2499">
                <a:solidFill>
                  <a:srgbClr val="3B3939"/>
                </a:solidFill>
                <a:latin typeface="Alegreya Sans Bold"/>
              </a:rPr>
              <a:t>Temuulen Bulgan</a:t>
            </a:r>
          </a:p>
        </p:txBody>
      </p:sp>
      <p:sp>
        <p:nvSpPr>
          <p:cNvPr id="9" name="TextBox 9"/>
          <p:cNvSpPr txBox="1"/>
          <p:nvPr/>
        </p:nvSpPr>
        <p:spPr>
          <a:xfrm>
            <a:off x="15314680" y="147455"/>
            <a:ext cx="2803085" cy="337914"/>
          </a:xfrm>
          <a:prstGeom prst="rect">
            <a:avLst/>
          </a:prstGeom>
        </p:spPr>
        <p:txBody>
          <a:bodyPr lIns="0" tIns="0" rIns="0" bIns="0" rtlCol="0" anchor="t">
            <a:spAutoFit/>
          </a:bodyPr>
          <a:lstStyle/>
          <a:p>
            <a:pPr algn="r">
              <a:lnSpc>
                <a:spcPts val="2368"/>
              </a:lnSpc>
            </a:pPr>
            <a:r>
              <a:rPr lang="en-US" sz="1941">
                <a:solidFill>
                  <a:srgbClr val="3B3939"/>
                </a:solidFill>
                <a:latin typeface="Alegreya Sans"/>
              </a:rPr>
              <a:t>March 8, 2024 </a:t>
            </a:r>
          </a:p>
        </p:txBody>
      </p:sp>
      <p:sp>
        <p:nvSpPr>
          <p:cNvPr id="10" name="TextBox 10"/>
          <p:cNvSpPr txBox="1"/>
          <p:nvPr/>
        </p:nvSpPr>
        <p:spPr>
          <a:xfrm>
            <a:off x="1028700" y="6437091"/>
            <a:ext cx="3125594" cy="356852"/>
          </a:xfrm>
          <a:prstGeom prst="rect">
            <a:avLst/>
          </a:prstGeom>
        </p:spPr>
        <p:txBody>
          <a:bodyPr lIns="0" tIns="0" rIns="0" bIns="0" rtlCol="0" anchor="t">
            <a:spAutoFit/>
          </a:bodyPr>
          <a:lstStyle/>
          <a:p>
            <a:pPr>
              <a:lnSpc>
                <a:spcPts val="2440"/>
              </a:lnSpc>
            </a:pPr>
            <a:r>
              <a:rPr lang="en-US" sz="2000">
                <a:solidFill>
                  <a:srgbClr val="3B3939"/>
                </a:solidFill>
                <a:latin typeface="Alegreya Sans"/>
              </a:rPr>
              <a:t>DEGREE PROGRAM</a:t>
            </a:r>
          </a:p>
        </p:txBody>
      </p:sp>
      <p:sp>
        <p:nvSpPr>
          <p:cNvPr id="11" name="TextBox 11"/>
          <p:cNvSpPr txBox="1"/>
          <p:nvPr/>
        </p:nvSpPr>
        <p:spPr>
          <a:xfrm>
            <a:off x="7939912" y="6437091"/>
            <a:ext cx="2408177" cy="356852"/>
          </a:xfrm>
          <a:prstGeom prst="rect">
            <a:avLst/>
          </a:prstGeom>
        </p:spPr>
        <p:txBody>
          <a:bodyPr lIns="0" tIns="0" rIns="0" bIns="0" rtlCol="0" anchor="t">
            <a:spAutoFit/>
          </a:bodyPr>
          <a:lstStyle/>
          <a:p>
            <a:pPr algn="ctr">
              <a:lnSpc>
                <a:spcPts val="2440"/>
              </a:lnSpc>
            </a:pPr>
            <a:r>
              <a:rPr lang="en-US" sz="2000">
                <a:solidFill>
                  <a:srgbClr val="3B3939"/>
                </a:solidFill>
                <a:latin typeface="Alegreya Sans"/>
              </a:rPr>
              <a:t>PRESENTED BY</a:t>
            </a:r>
          </a:p>
        </p:txBody>
      </p:sp>
      <p:sp>
        <p:nvSpPr>
          <p:cNvPr id="12" name="Freeform 12"/>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5"/>
            <a:stretch>
              <a:fillRect/>
            </a:stretch>
          </a:blipFill>
          <a:ln cap="sq">
            <a:noFill/>
            <a:prstDash val="solid"/>
            <a:miter/>
          </a:ln>
        </p:spPr>
        <p:txBody>
          <a:bodyPr/>
          <a:lstStyle/>
          <a:p>
            <a:endParaRPr lang="LID409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3803" y="-352601"/>
            <a:ext cx="21009051" cy="11553011"/>
          </a:xfrm>
          <a:custGeom>
            <a:avLst/>
            <a:gdLst/>
            <a:ahLst/>
            <a:cxnLst/>
            <a:rect l="l" t="t" r="r" b="b"/>
            <a:pathLst>
              <a:path w="21009051" h="11553011">
                <a:moveTo>
                  <a:pt x="0" y="0"/>
                </a:moveTo>
                <a:lnTo>
                  <a:pt x="21009051" y="0"/>
                </a:lnTo>
                <a:lnTo>
                  <a:pt x="21009051" y="11553010"/>
                </a:lnTo>
                <a:lnTo>
                  <a:pt x="0" y="11553010"/>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grpSp>
        <p:nvGrpSpPr>
          <p:cNvPr id="7" name="Group 7"/>
          <p:cNvGrpSpPr/>
          <p:nvPr/>
        </p:nvGrpSpPr>
        <p:grpSpPr>
          <a:xfrm>
            <a:off x="1028700" y="1404574"/>
            <a:ext cx="6603175" cy="6619985"/>
            <a:chOff x="0" y="0"/>
            <a:chExt cx="8804234" cy="8826646"/>
          </a:xfrm>
        </p:grpSpPr>
        <p:grpSp>
          <p:nvGrpSpPr>
            <p:cNvPr id="8" name="Group 8"/>
            <p:cNvGrpSpPr/>
            <p:nvPr/>
          </p:nvGrpSpPr>
          <p:grpSpPr>
            <a:xfrm>
              <a:off x="0" y="0"/>
              <a:ext cx="8804234" cy="8826646"/>
              <a:chOff x="0" y="0"/>
              <a:chExt cx="1739108" cy="1743535"/>
            </a:xfrm>
          </p:grpSpPr>
          <p:sp>
            <p:nvSpPr>
              <p:cNvPr id="9" name="Freeform 9"/>
              <p:cNvSpPr/>
              <p:nvPr/>
            </p:nvSpPr>
            <p:spPr>
              <a:xfrm>
                <a:off x="0" y="0"/>
                <a:ext cx="1739108" cy="1743535"/>
              </a:xfrm>
              <a:custGeom>
                <a:avLst/>
                <a:gdLst/>
                <a:ahLst/>
                <a:cxnLst/>
                <a:rect l="l" t="t" r="r" b="b"/>
                <a:pathLst>
                  <a:path w="1739108" h="1743535">
                    <a:moveTo>
                      <a:pt x="26966" y="0"/>
                    </a:moveTo>
                    <a:lnTo>
                      <a:pt x="1712142" y="0"/>
                    </a:lnTo>
                    <a:cubicBezTo>
                      <a:pt x="1727035" y="0"/>
                      <a:pt x="1739108" y="12073"/>
                      <a:pt x="1739108" y="26966"/>
                    </a:cubicBezTo>
                    <a:lnTo>
                      <a:pt x="1739108" y="1716569"/>
                    </a:lnTo>
                    <a:cubicBezTo>
                      <a:pt x="1739108" y="1723721"/>
                      <a:pt x="1736267" y="1730580"/>
                      <a:pt x="1731210" y="1735637"/>
                    </a:cubicBezTo>
                    <a:cubicBezTo>
                      <a:pt x="1726153" y="1740694"/>
                      <a:pt x="1719294" y="1743535"/>
                      <a:pt x="1712142" y="1743535"/>
                    </a:cubicBezTo>
                    <a:lnTo>
                      <a:pt x="26966" y="1743535"/>
                    </a:lnTo>
                    <a:cubicBezTo>
                      <a:pt x="12073" y="1743535"/>
                      <a:pt x="0" y="1731462"/>
                      <a:pt x="0" y="1716569"/>
                    </a:cubicBezTo>
                    <a:lnTo>
                      <a:pt x="0" y="26966"/>
                    </a:lnTo>
                    <a:cubicBezTo>
                      <a:pt x="0" y="12073"/>
                      <a:pt x="12073" y="0"/>
                      <a:pt x="26966" y="0"/>
                    </a:cubicBezTo>
                    <a:close/>
                  </a:path>
                </a:pathLst>
              </a:custGeom>
              <a:solidFill>
                <a:srgbClr val="BDBDBD"/>
              </a:solidFill>
              <a:ln cap="rnd">
                <a:noFill/>
                <a:prstDash val="solid"/>
                <a:round/>
              </a:ln>
            </p:spPr>
            <p:txBody>
              <a:bodyPr/>
              <a:lstStyle/>
              <a:p>
                <a:endParaRPr lang="LID4096"/>
              </a:p>
            </p:txBody>
          </p:sp>
          <p:sp>
            <p:nvSpPr>
              <p:cNvPr id="10" name="TextBox 10"/>
              <p:cNvSpPr txBox="1"/>
              <p:nvPr/>
            </p:nvSpPr>
            <p:spPr>
              <a:xfrm>
                <a:off x="0" y="-9525"/>
                <a:ext cx="1739108" cy="1753060"/>
              </a:xfrm>
              <a:prstGeom prst="rect">
                <a:avLst/>
              </a:prstGeom>
            </p:spPr>
            <p:txBody>
              <a:bodyPr lIns="50800" tIns="50800" rIns="50800" bIns="50800" rtlCol="0" anchor="ctr"/>
              <a:lstStyle/>
              <a:p>
                <a:pPr algn="ctr">
                  <a:lnSpc>
                    <a:spcPts val="1648"/>
                  </a:lnSpc>
                </a:pPr>
                <a:endParaRPr/>
              </a:p>
            </p:txBody>
          </p:sp>
        </p:grpSp>
        <p:sp>
          <p:nvSpPr>
            <p:cNvPr id="11" name="TextBox 11"/>
            <p:cNvSpPr txBox="1"/>
            <p:nvPr/>
          </p:nvSpPr>
          <p:spPr>
            <a:xfrm>
              <a:off x="1856996" y="91253"/>
              <a:ext cx="5243487" cy="641773"/>
            </a:xfrm>
            <a:prstGeom prst="rect">
              <a:avLst/>
            </a:prstGeom>
          </p:spPr>
          <p:txBody>
            <a:bodyPr lIns="0" tIns="0" rIns="0" bIns="0" rtlCol="0" anchor="t">
              <a:spAutoFit/>
            </a:bodyPr>
            <a:lstStyle/>
            <a:p>
              <a:pPr algn="ctr">
                <a:lnSpc>
                  <a:spcPts val="3919"/>
                </a:lnSpc>
              </a:pPr>
              <a:r>
                <a:rPr lang="en-US" sz="2799" spc="223">
                  <a:solidFill>
                    <a:srgbClr val="000000"/>
                  </a:solidFill>
                  <a:latin typeface="Tenor Sans"/>
                </a:rPr>
                <a:t>RANKING UNIT</a:t>
              </a:r>
            </a:p>
          </p:txBody>
        </p:sp>
        <p:sp>
          <p:nvSpPr>
            <p:cNvPr id="12" name="AutoShape 12"/>
            <p:cNvSpPr/>
            <p:nvPr/>
          </p:nvSpPr>
          <p:spPr>
            <a:xfrm flipH="1">
              <a:off x="3340373" y="5573437"/>
              <a:ext cx="2318" cy="513647"/>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13" name="Group 13"/>
            <p:cNvGrpSpPr/>
            <p:nvPr/>
          </p:nvGrpSpPr>
          <p:grpSpPr>
            <a:xfrm rot="-58647">
              <a:off x="3240475" y="6087074"/>
              <a:ext cx="202115" cy="135896"/>
              <a:chOff x="0" y="0"/>
              <a:chExt cx="1930400" cy="1297940"/>
            </a:xfrm>
          </p:grpSpPr>
          <p:sp>
            <p:nvSpPr>
              <p:cNvPr id="14" name="Freeform 14"/>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15" name="Group 15"/>
            <p:cNvGrpSpPr/>
            <p:nvPr/>
          </p:nvGrpSpPr>
          <p:grpSpPr>
            <a:xfrm>
              <a:off x="542202" y="1572243"/>
              <a:ext cx="3204168" cy="1465049"/>
              <a:chOff x="0" y="0"/>
              <a:chExt cx="1143154" cy="522687"/>
            </a:xfrm>
          </p:grpSpPr>
          <p:sp>
            <p:nvSpPr>
              <p:cNvPr id="16" name="Freeform 16"/>
              <p:cNvSpPr/>
              <p:nvPr/>
            </p:nvSpPr>
            <p:spPr>
              <a:xfrm>
                <a:off x="0" y="0"/>
                <a:ext cx="1143154" cy="522687"/>
              </a:xfrm>
              <a:custGeom>
                <a:avLst/>
                <a:gdLst/>
                <a:ahLst/>
                <a:cxnLst/>
                <a:rect l="l" t="t" r="r" b="b"/>
                <a:pathLst>
                  <a:path w="1143154" h="522687">
                    <a:moveTo>
                      <a:pt x="0" y="0"/>
                    </a:moveTo>
                    <a:lnTo>
                      <a:pt x="1143154" y="0"/>
                    </a:lnTo>
                    <a:lnTo>
                      <a:pt x="1143154" y="522687"/>
                    </a:lnTo>
                    <a:lnTo>
                      <a:pt x="0" y="522687"/>
                    </a:lnTo>
                    <a:close/>
                  </a:path>
                </a:pathLst>
              </a:custGeom>
              <a:solidFill>
                <a:srgbClr val="FFFFFF"/>
              </a:solidFill>
            </p:spPr>
            <p:txBody>
              <a:bodyPr/>
              <a:lstStyle/>
              <a:p>
                <a:endParaRPr lang="LID4096"/>
              </a:p>
            </p:txBody>
          </p:sp>
        </p:grpSp>
        <p:grpSp>
          <p:nvGrpSpPr>
            <p:cNvPr id="17" name="Group 17"/>
            <p:cNvGrpSpPr/>
            <p:nvPr/>
          </p:nvGrpSpPr>
          <p:grpSpPr>
            <a:xfrm>
              <a:off x="5241943" y="1558526"/>
              <a:ext cx="3204168" cy="1478766"/>
              <a:chOff x="0" y="0"/>
              <a:chExt cx="1143154" cy="527581"/>
            </a:xfrm>
          </p:grpSpPr>
          <p:sp>
            <p:nvSpPr>
              <p:cNvPr id="18" name="Freeform 18"/>
              <p:cNvSpPr/>
              <p:nvPr/>
            </p:nvSpPr>
            <p:spPr>
              <a:xfrm>
                <a:off x="0" y="0"/>
                <a:ext cx="1143154" cy="527580"/>
              </a:xfrm>
              <a:custGeom>
                <a:avLst/>
                <a:gdLst/>
                <a:ahLst/>
                <a:cxnLst/>
                <a:rect l="l" t="t" r="r" b="b"/>
                <a:pathLst>
                  <a:path w="1143154" h="527580">
                    <a:moveTo>
                      <a:pt x="0" y="0"/>
                    </a:moveTo>
                    <a:lnTo>
                      <a:pt x="1143154" y="0"/>
                    </a:lnTo>
                    <a:lnTo>
                      <a:pt x="1143154" y="527580"/>
                    </a:lnTo>
                    <a:lnTo>
                      <a:pt x="0" y="527580"/>
                    </a:lnTo>
                    <a:close/>
                  </a:path>
                </a:pathLst>
              </a:custGeom>
              <a:solidFill>
                <a:srgbClr val="FFFFFF"/>
              </a:solidFill>
            </p:spPr>
            <p:txBody>
              <a:bodyPr/>
              <a:lstStyle/>
              <a:p>
                <a:endParaRPr lang="LID4096"/>
              </a:p>
            </p:txBody>
          </p:sp>
        </p:grpSp>
        <p:sp>
          <p:nvSpPr>
            <p:cNvPr id="19" name="TextBox 19"/>
            <p:cNvSpPr txBox="1"/>
            <p:nvPr/>
          </p:nvSpPr>
          <p:spPr>
            <a:xfrm>
              <a:off x="785016" y="1777231"/>
              <a:ext cx="2718541"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JOB ADS’ POOL</a:t>
              </a:r>
            </a:p>
          </p:txBody>
        </p:sp>
        <p:sp>
          <p:nvSpPr>
            <p:cNvPr id="20" name="TextBox 20"/>
            <p:cNvSpPr txBox="1"/>
            <p:nvPr/>
          </p:nvSpPr>
          <p:spPr>
            <a:xfrm>
              <a:off x="5241943" y="1701401"/>
              <a:ext cx="3222863"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USER’ POOL</a:t>
              </a:r>
            </a:p>
          </p:txBody>
        </p:sp>
        <p:sp>
          <p:nvSpPr>
            <p:cNvPr id="21" name="TextBox 21"/>
            <p:cNvSpPr txBox="1"/>
            <p:nvPr/>
          </p:nvSpPr>
          <p:spPr>
            <a:xfrm>
              <a:off x="1499204" y="2076544"/>
              <a:ext cx="1377451" cy="1343025"/>
            </a:xfrm>
            <a:prstGeom prst="rect">
              <a:avLst/>
            </a:prstGeom>
          </p:spPr>
          <p:txBody>
            <a:bodyPr lIns="0" tIns="0" rIns="0" bIns="0" rtlCol="0" anchor="t">
              <a:spAutoFit/>
            </a:bodyPr>
            <a:lstStyle/>
            <a:p>
              <a:pPr marL="296656" lvl="1" indent="-148328">
                <a:lnSpc>
                  <a:spcPts val="1648"/>
                </a:lnSpc>
                <a:buFont typeface="Arial"/>
                <a:buChar char="•"/>
              </a:pPr>
              <a:r>
                <a:rPr lang="en-US" sz="1374">
                  <a:solidFill>
                    <a:srgbClr val="000000"/>
                  </a:solidFill>
                  <a:latin typeface="Tenor Sans Bold"/>
                </a:rPr>
                <a:t>text</a:t>
              </a:r>
            </a:p>
            <a:p>
              <a:pPr marL="296656" lvl="1" indent="-148328">
                <a:lnSpc>
                  <a:spcPts val="1648"/>
                </a:lnSpc>
                <a:buFont typeface="Arial"/>
                <a:buChar char="•"/>
              </a:pPr>
              <a:r>
                <a:rPr lang="en-US" sz="1374">
                  <a:solidFill>
                    <a:srgbClr val="000000"/>
                  </a:solidFill>
                  <a:latin typeface="Tenor Sans Bold"/>
                </a:rPr>
                <a:t>label</a:t>
              </a:r>
            </a:p>
            <a:p>
              <a:pPr marL="296656" lvl="1" indent="-148328">
                <a:lnSpc>
                  <a:spcPts val="1648"/>
                </a:lnSpc>
                <a:buFont typeface="Arial"/>
                <a:buChar char="•"/>
              </a:pPr>
              <a:r>
                <a:rPr lang="en-US" sz="1374">
                  <a:solidFill>
                    <a:srgbClr val="000000"/>
                  </a:solidFill>
                  <a:latin typeface="Tenor Sans Bold"/>
                </a:rPr>
                <a:t>vectors</a:t>
              </a:r>
            </a:p>
            <a:p>
              <a:pPr>
                <a:lnSpc>
                  <a:spcPts val="1648"/>
                </a:lnSpc>
              </a:pPr>
              <a:endParaRPr lang="en-US" sz="1374">
                <a:solidFill>
                  <a:srgbClr val="000000"/>
                </a:solidFill>
                <a:latin typeface="Tenor Sans Bold"/>
              </a:endParaRPr>
            </a:p>
            <a:p>
              <a:pPr algn="ctr">
                <a:lnSpc>
                  <a:spcPts val="1648"/>
                </a:lnSpc>
                <a:spcBef>
                  <a:spcPct val="0"/>
                </a:spcBef>
              </a:pPr>
              <a:endParaRPr lang="en-US" sz="1374">
                <a:solidFill>
                  <a:srgbClr val="000000"/>
                </a:solidFill>
                <a:latin typeface="Tenor Sans Bold"/>
              </a:endParaRPr>
            </a:p>
          </p:txBody>
        </p:sp>
        <p:sp>
          <p:nvSpPr>
            <p:cNvPr id="22" name="TextBox 22"/>
            <p:cNvSpPr txBox="1"/>
            <p:nvPr/>
          </p:nvSpPr>
          <p:spPr>
            <a:xfrm>
              <a:off x="6198164" y="2043931"/>
              <a:ext cx="1377451" cy="1343025"/>
            </a:xfrm>
            <a:prstGeom prst="rect">
              <a:avLst/>
            </a:prstGeom>
          </p:spPr>
          <p:txBody>
            <a:bodyPr lIns="0" tIns="0" rIns="0" bIns="0" rtlCol="0" anchor="t">
              <a:spAutoFit/>
            </a:bodyPr>
            <a:lstStyle/>
            <a:p>
              <a:pPr marL="296656" lvl="1" indent="-148328">
                <a:lnSpc>
                  <a:spcPts val="1648"/>
                </a:lnSpc>
                <a:buFont typeface="Arial"/>
                <a:buChar char="•"/>
              </a:pPr>
              <a:r>
                <a:rPr lang="en-US" sz="1374">
                  <a:solidFill>
                    <a:srgbClr val="000000"/>
                  </a:solidFill>
                  <a:latin typeface="Tenor Sans Bold"/>
                </a:rPr>
                <a:t>text</a:t>
              </a:r>
            </a:p>
            <a:p>
              <a:pPr marL="296656" lvl="1" indent="-148328">
                <a:lnSpc>
                  <a:spcPts val="1648"/>
                </a:lnSpc>
                <a:buFont typeface="Arial"/>
                <a:buChar char="•"/>
              </a:pPr>
              <a:r>
                <a:rPr lang="en-US" sz="1374">
                  <a:solidFill>
                    <a:srgbClr val="000000"/>
                  </a:solidFill>
                  <a:latin typeface="Tenor Sans Bold"/>
                </a:rPr>
                <a:t>label</a:t>
              </a:r>
            </a:p>
            <a:p>
              <a:pPr marL="296656" lvl="1" indent="-148328">
                <a:lnSpc>
                  <a:spcPts val="1648"/>
                </a:lnSpc>
                <a:buFont typeface="Arial"/>
                <a:buChar char="•"/>
              </a:pPr>
              <a:r>
                <a:rPr lang="en-US" sz="1374">
                  <a:solidFill>
                    <a:srgbClr val="000000"/>
                  </a:solidFill>
                  <a:latin typeface="Tenor Sans Bold"/>
                </a:rPr>
                <a:t>vectors</a:t>
              </a:r>
            </a:p>
            <a:p>
              <a:pPr>
                <a:lnSpc>
                  <a:spcPts val="1648"/>
                </a:lnSpc>
              </a:pPr>
              <a:endParaRPr lang="en-US" sz="1374">
                <a:solidFill>
                  <a:srgbClr val="000000"/>
                </a:solidFill>
                <a:latin typeface="Tenor Sans Bold"/>
              </a:endParaRPr>
            </a:p>
            <a:p>
              <a:pPr algn="ctr">
                <a:lnSpc>
                  <a:spcPts val="1648"/>
                </a:lnSpc>
                <a:spcBef>
                  <a:spcPct val="0"/>
                </a:spcBef>
              </a:pPr>
              <a:endParaRPr lang="en-US" sz="1374">
                <a:solidFill>
                  <a:srgbClr val="000000"/>
                </a:solidFill>
                <a:latin typeface="Tenor Sans Bold"/>
              </a:endParaRPr>
            </a:p>
          </p:txBody>
        </p:sp>
        <p:sp>
          <p:nvSpPr>
            <p:cNvPr id="23" name="AutoShape 23"/>
            <p:cNvSpPr/>
            <p:nvPr/>
          </p:nvSpPr>
          <p:spPr>
            <a:xfrm flipV="1">
              <a:off x="6859724" y="3235185"/>
              <a:ext cx="0" cy="1738210"/>
            </a:xfrm>
            <a:prstGeom prst="line">
              <a:avLst/>
            </a:prstGeom>
            <a:ln w="12700" cap="flat">
              <a:solidFill>
                <a:srgbClr val="000000"/>
              </a:solidFill>
              <a:prstDash val="solid"/>
              <a:headEnd type="none" w="sm" len="sm"/>
              <a:tailEnd type="none" w="sm" len="sm"/>
            </a:ln>
          </p:spPr>
          <p:txBody>
            <a:bodyPr/>
            <a:lstStyle/>
            <a:p>
              <a:endParaRPr lang="LID4096"/>
            </a:p>
          </p:txBody>
        </p:sp>
        <p:sp>
          <p:nvSpPr>
            <p:cNvPr id="24" name="AutoShape 24"/>
            <p:cNvSpPr/>
            <p:nvPr/>
          </p:nvSpPr>
          <p:spPr>
            <a:xfrm>
              <a:off x="6198164" y="4970221"/>
              <a:ext cx="688703" cy="6350"/>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25" name="Group 25"/>
            <p:cNvGrpSpPr/>
            <p:nvPr/>
          </p:nvGrpSpPr>
          <p:grpSpPr>
            <a:xfrm rot="5400000">
              <a:off x="6054260" y="4915564"/>
              <a:ext cx="172025" cy="115664"/>
              <a:chOff x="0" y="0"/>
              <a:chExt cx="1930400" cy="1297940"/>
            </a:xfrm>
          </p:grpSpPr>
          <p:sp>
            <p:nvSpPr>
              <p:cNvPr id="26" name="Freeform 2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27" name="AutoShape 27"/>
            <p:cNvSpPr/>
            <p:nvPr/>
          </p:nvSpPr>
          <p:spPr>
            <a:xfrm flipV="1">
              <a:off x="2104844" y="3262692"/>
              <a:ext cx="0" cy="1738210"/>
            </a:xfrm>
            <a:prstGeom prst="line">
              <a:avLst/>
            </a:prstGeom>
            <a:ln w="12700" cap="flat">
              <a:solidFill>
                <a:srgbClr val="000000"/>
              </a:solidFill>
              <a:prstDash val="solid"/>
              <a:headEnd type="none" w="sm" len="sm"/>
              <a:tailEnd type="none" w="sm" len="sm"/>
            </a:ln>
          </p:spPr>
          <p:txBody>
            <a:bodyPr/>
            <a:lstStyle/>
            <a:p>
              <a:endParaRPr lang="LID4096"/>
            </a:p>
          </p:txBody>
        </p:sp>
        <p:sp>
          <p:nvSpPr>
            <p:cNvPr id="28" name="AutoShape 28"/>
            <p:cNvSpPr/>
            <p:nvPr/>
          </p:nvSpPr>
          <p:spPr>
            <a:xfrm>
              <a:off x="2104903" y="5007252"/>
              <a:ext cx="688703" cy="6350"/>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29" name="Group 29"/>
            <p:cNvGrpSpPr/>
            <p:nvPr/>
          </p:nvGrpSpPr>
          <p:grpSpPr>
            <a:xfrm rot="-5400000">
              <a:off x="2745266" y="4955770"/>
              <a:ext cx="172025" cy="115664"/>
              <a:chOff x="0" y="0"/>
              <a:chExt cx="1930400" cy="1297940"/>
            </a:xfrm>
          </p:grpSpPr>
          <p:sp>
            <p:nvSpPr>
              <p:cNvPr id="30" name="Freeform 30"/>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31" name="Group 31"/>
            <p:cNvGrpSpPr/>
            <p:nvPr/>
          </p:nvGrpSpPr>
          <p:grpSpPr>
            <a:xfrm>
              <a:off x="2878273" y="3783060"/>
              <a:ext cx="3204168" cy="1792795"/>
              <a:chOff x="0" y="0"/>
              <a:chExt cx="1143154" cy="639617"/>
            </a:xfrm>
          </p:grpSpPr>
          <p:sp>
            <p:nvSpPr>
              <p:cNvPr id="32" name="Freeform 32"/>
              <p:cNvSpPr/>
              <p:nvPr/>
            </p:nvSpPr>
            <p:spPr>
              <a:xfrm>
                <a:off x="0" y="0"/>
                <a:ext cx="1143154" cy="639617"/>
              </a:xfrm>
              <a:custGeom>
                <a:avLst/>
                <a:gdLst/>
                <a:ahLst/>
                <a:cxnLst/>
                <a:rect l="l" t="t" r="r" b="b"/>
                <a:pathLst>
                  <a:path w="1143154" h="639617">
                    <a:moveTo>
                      <a:pt x="0" y="0"/>
                    </a:moveTo>
                    <a:lnTo>
                      <a:pt x="1143154" y="0"/>
                    </a:lnTo>
                    <a:lnTo>
                      <a:pt x="1143154" y="639617"/>
                    </a:lnTo>
                    <a:lnTo>
                      <a:pt x="0" y="639617"/>
                    </a:lnTo>
                    <a:close/>
                  </a:path>
                </a:pathLst>
              </a:custGeom>
              <a:solidFill>
                <a:srgbClr val="CDDDBA"/>
              </a:solidFill>
            </p:spPr>
            <p:txBody>
              <a:bodyPr/>
              <a:lstStyle/>
              <a:p>
                <a:endParaRPr lang="LID4096"/>
              </a:p>
            </p:txBody>
          </p:sp>
        </p:grpSp>
        <p:sp>
          <p:nvSpPr>
            <p:cNvPr id="33" name="TextBox 33"/>
            <p:cNvSpPr txBox="1"/>
            <p:nvPr/>
          </p:nvSpPr>
          <p:spPr>
            <a:xfrm>
              <a:off x="3091489" y="4256526"/>
              <a:ext cx="2718541" cy="749300"/>
            </a:xfrm>
            <a:prstGeom prst="rect">
              <a:avLst/>
            </a:prstGeom>
          </p:spPr>
          <p:txBody>
            <a:bodyPr lIns="0" tIns="0" rIns="0" bIns="0" rtlCol="0" anchor="t">
              <a:spAutoFit/>
            </a:bodyPr>
            <a:lstStyle/>
            <a:p>
              <a:pPr algn="ctr">
                <a:lnSpc>
                  <a:spcPts val="2128"/>
                </a:lnSpc>
                <a:spcBef>
                  <a:spcPct val="0"/>
                </a:spcBef>
              </a:pPr>
              <a:r>
                <a:rPr lang="en-US" sz="1774">
                  <a:solidFill>
                    <a:srgbClr val="000000"/>
                  </a:solidFill>
                  <a:latin typeface="Alegreya Sans Bold"/>
                </a:rPr>
                <a:t>COSINE SIMILARITY CALCULATION STAGE</a:t>
              </a:r>
            </a:p>
          </p:txBody>
        </p:sp>
        <p:grpSp>
          <p:nvGrpSpPr>
            <p:cNvPr id="34" name="Group 34"/>
            <p:cNvGrpSpPr/>
            <p:nvPr/>
          </p:nvGrpSpPr>
          <p:grpSpPr>
            <a:xfrm>
              <a:off x="2876656" y="6224684"/>
              <a:ext cx="3204168" cy="528945"/>
              <a:chOff x="0" y="0"/>
              <a:chExt cx="1143154" cy="188712"/>
            </a:xfrm>
          </p:grpSpPr>
          <p:sp>
            <p:nvSpPr>
              <p:cNvPr id="35" name="Freeform 35"/>
              <p:cNvSpPr/>
              <p:nvPr/>
            </p:nvSpPr>
            <p:spPr>
              <a:xfrm>
                <a:off x="0" y="0"/>
                <a:ext cx="1143154" cy="188712"/>
              </a:xfrm>
              <a:custGeom>
                <a:avLst/>
                <a:gdLst/>
                <a:ahLst/>
                <a:cxnLst/>
                <a:rect l="l" t="t" r="r" b="b"/>
                <a:pathLst>
                  <a:path w="1143154" h="188712">
                    <a:moveTo>
                      <a:pt x="0" y="0"/>
                    </a:moveTo>
                    <a:lnTo>
                      <a:pt x="1143154" y="0"/>
                    </a:lnTo>
                    <a:lnTo>
                      <a:pt x="1143154" y="188712"/>
                    </a:lnTo>
                    <a:lnTo>
                      <a:pt x="0" y="188712"/>
                    </a:lnTo>
                    <a:close/>
                  </a:path>
                </a:pathLst>
              </a:custGeom>
              <a:solidFill>
                <a:srgbClr val="CDDDBA"/>
              </a:solidFill>
            </p:spPr>
            <p:txBody>
              <a:bodyPr/>
              <a:lstStyle/>
              <a:p>
                <a:endParaRPr lang="LID4096"/>
              </a:p>
            </p:txBody>
          </p:sp>
        </p:grpSp>
        <p:sp>
          <p:nvSpPr>
            <p:cNvPr id="36" name="TextBox 36"/>
            <p:cNvSpPr txBox="1"/>
            <p:nvPr/>
          </p:nvSpPr>
          <p:spPr>
            <a:xfrm>
              <a:off x="3119470" y="6346282"/>
              <a:ext cx="2718541"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RANKING STAGE</a:t>
              </a:r>
            </a:p>
          </p:txBody>
        </p:sp>
        <p:sp>
          <p:nvSpPr>
            <p:cNvPr id="37" name="AutoShape 37"/>
            <p:cNvSpPr/>
            <p:nvPr/>
          </p:nvSpPr>
          <p:spPr>
            <a:xfrm flipV="1">
              <a:off x="6886867" y="5000903"/>
              <a:ext cx="0" cy="2259122"/>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38" name="Group 38"/>
            <p:cNvGrpSpPr/>
            <p:nvPr/>
          </p:nvGrpSpPr>
          <p:grpSpPr>
            <a:xfrm>
              <a:off x="5975639" y="7379968"/>
              <a:ext cx="1987089" cy="1229897"/>
              <a:chOff x="0" y="0"/>
              <a:chExt cx="1143154" cy="707548"/>
            </a:xfrm>
          </p:grpSpPr>
          <p:sp>
            <p:nvSpPr>
              <p:cNvPr id="39" name="Freeform 39"/>
              <p:cNvSpPr/>
              <p:nvPr/>
            </p:nvSpPr>
            <p:spPr>
              <a:xfrm>
                <a:off x="0" y="0"/>
                <a:ext cx="1143154" cy="707548"/>
              </a:xfrm>
              <a:custGeom>
                <a:avLst/>
                <a:gdLst/>
                <a:ahLst/>
                <a:cxnLst/>
                <a:rect l="l" t="t" r="r" b="b"/>
                <a:pathLst>
                  <a:path w="1143154" h="707548">
                    <a:moveTo>
                      <a:pt x="0" y="0"/>
                    </a:moveTo>
                    <a:lnTo>
                      <a:pt x="1143154" y="0"/>
                    </a:lnTo>
                    <a:lnTo>
                      <a:pt x="1143154" y="707548"/>
                    </a:lnTo>
                    <a:lnTo>
                      <a:pt x="0" y="707548"/>
                    </a:lnTo>
                    <a:close/>
                  </a:path>
                </a:pathLst>
              </a:custGeom>
              <a:solidFill>
                <a:srgbClr val="FFFFFF"/>
              </a:solidFill>
            </p:spPr>
            <p:txBody>
              <a:bodyPr/>
              <a:lstStyle/>
              <a:p>
                <a:endParaRPr lang="LID4096"/>
              </a:p>
            </p:txBody>
          </p:sp>
        </p:grpSp>
        <p:grpSp>
          <p:nvGrpSpPr>
            <p:cNvPr id="40" name="Group 40"/>
            <p:cNvGrpSpPr/>
            <p:nvPr/>
          </p:nvGrpSpPr>
          <p:grpSpPr>
            <a:xfrm rot="-86257">
              <a:off x="6800854" y="7262164"/>
              <a:ext cx="172025" cy="115664"/>
              <a:chOff x="0" y="0"/>
              <a:chExt cx="1930400" cy="1297940"/>
            </a:xfrm>
          </p:grpSpPr>
          <p:sp>
            <p:nvSpPr>
              <p:cNvPr id="41" name="Freeform 41"/>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42" name="AutoShape 42"/>
            <p:cNvSpPr/>
            <p:nvPr/>
          </p:nvSpPr>
          <p:spPr>
            <a:xfrm flipV="1">
              <a:off x="3349041" y="6753699"/>
              <a:ext cx="5719" cy="524076"/>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43" name="Group 43"/>
            <p:cNvGrpSpPr/>
            <p:nvPr/>
          </p:nvGrpSpPr>
          <p:grpSpPr>
            <a:xfrm rot="-86257">
              <a:off x="3262397" y="7277809"/>
              <a:ext cx="172025" cy="115664"/>
              <a:chOff x="0" y="0"/>
              <a:chExt cx="1930400" cy="1297940"/>
            </a:xfrm>
          </p:grpSpPr>
          <p:sp>
            <p:nvSpPr>
              <p:cNvPr id="44" name="Freeform 44"/>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45" name="Group 45"/>
            <p:cNvGrpSpPr/>
            <p:nvPr/>
          </p:nvGrpSpPr>
          <p:grpSpPr>
            <a:xfrm>
              <a:off x="1462841" y="7379968"/>
              <a:ext cx="3040663" cy="1229897"/>
              <a:chOff x="0" y="0"/>
              <a:chExt cx="1085399" cy="439025"/>
            </a:xfrm>
          </p:grpSpPr>
          <p:sp>
            <p:nvSpPr>
              <p:cNvPr id="46" name="Freeform 46"/>
              <p:cNvSpPr/>
              <p:nvPr/>
            </p:nvSpPr>
            <p:spPr>
              <a:xfrm>
                <a:off x="0" y="0"/>
                <a:ext cx="1085399" cy="439025"/>
              </a:xfrm>
              <a:custGeom>
                <a:avLst/>
                <a:gdLst/>
                <a:ahLst/>
                <a:cxnLst/>
                <a:rect l="l" t="t" r="r" b="b"/>
                <a:pathLst>
                  <a:path w="1085399" h="439025">
                    <a:moveTo>
                      <a:pt x="0" y="0"/>
                    </a:moveTo>
                    <a:lnTo>
                      <a:pt x="1085399" y="0"/>
                    </a:lnTo>
                    <a:lnTo>
                      <a:pt x="1085399" y="439025"/>
                    </a:lnTo>
                    <a:lnTo>
                      <a:pt x="0" y="439025"/>
                    </a:lnTo>
                    <a:close/>
                  </a:path>
                </a:pathLst>
              </a:custGeom>
              <a:solidFill>
                <a:srgbClr val="FFFFFF"/>
              </a:solidFill>
            </p:spPr>
            <p:txBody>
              <a:bodyPr/>
              <a:lstStyle/>
              <a:p>
                <a:endParaRPr lang="LID4096"/>
              </a:p>
            </p:txBody>
          </p:sp>
        </p:grpSp>
        <p:sp>
          <p:nvSpPr>
            <p:cNvPr id="47" name="TextBox 47"/>
            <p:cNvSpPr txBox="1"/>
            <p:nvPr/>
          </p:nvSpPr>
          <p:spPr>
            <a:xfrm>
              <a:off x="6198164" y="7436819"/>
              <a:ext cx="1377451"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USER A</a:t>
              </a:r>
            </a:p>
          </p:txBody>
        </p:sp>
        <p:sp>
          <p:nvSpPr>
            <p:cNvPr id="48" name="TextBox 48"/>
            <p:cNvSpPr txBox="1"/>
            <p:nvPr/>
          </p:nvSpPr>
          <p:spPr>
            <a:xfrm>
              <a:off x="1746242" y="7446344"/>
              <a:ext cx="2260828" cy="266700"/>
            </a:xfrm>
            <a:prstGeom prst="rect">
              <a:avLst/>
            </a:prstGeom>
          </p:spPr>
          <p:txBody>
            <a:bodyPr lIns="0" tIns="0" rIns="0" bIns="0" rtlCol="0" anchor="t">
              <a:spAutoFit/>
            </a:bodyPr>
            <a:lstStyle/>
            <a:p>
              <a:pPr algn="ctr">
                <a:lnSpc>
                  <a:spcPts val="1584"/>
                </a:lnSpc>
                <a:spcBef>
                  <a:spcPct val="0"/>
                </a:spcBef>
              </a:pPr>
              <a:r>
                <a:rPr lang="en-US" sz="1320">
                  <a:solidFill>
                    <a:srgbClr val="000000"/>
                  </a:solidFill>
                  <a:latin typeface="Tenor Sans Bold"/>
                </a:rPr>
                <a:t>RANKED JOB LIST</a:t>
              </a:r>
            </a:p>
          </p:txBody>
        </p:sp>
        <p:sp>
          <p:nvSpPr>
            <p:cNvPr id="49" name="TextBox 49"/>
            <p:cNvSpPr txBox="1"/>
            <p:nvPr/>
          </p:nvSpPr>
          <p:spPr>
            <a:xfrm>
              <a:off x="6140273" y="7786069"/>
              <a:ext cx="1822455" cy="873125"/>
            </a:xfrm>
            <a:prstGeom prst="rect">
              <a:avLst/>
            </a:prstGeom>
          </p:spPr>
          <p:txBody>
            <a:bodyPr lIns="0" tIns="0" rIns="0" bIns="0" rtlCol="0" anchor="t">
              <a:spAutoFit/>
            </a:bodyPr>
            <a:lstStyle/>
            <a:p>
              <a:pPr marL="231888" lvl="1" indent="-115944">
                <a:lnSpc>
                  <a:spcPts val="1288"/>
                </a:lnSpc>
                <a:buFont typeface="Arial"/>
                <a:buChar char="•"/>
              </a:pPr>
              <a:r>
                <a:rPr lang="en-US" sz="1074">
                  <a:solidFill>
                    <a:srgbClr val="000000"/>
                  </a:solidFill>
                  <a:latin typeface="Tenor Sans Bold"/>
                </a:rPr>
                <a:t>with label B</a:t>
              </a:r>
            </a:p>
            <a:p>
              <a:pPr marL="231888" lvl="1" indent="-115944">
                <a:lnSpc>
                  <a:spcPts val="1288"/>
                </a:lnSpc>
                <a:buFont typeface="Arial"/>
                <a:buChar char="•"/>
              </a:pPr>
              <a:r>
                <a:rPr lang="en-US" sz="1074">
                  <a:solidFill>
                    <a:srgbClr val="000000"/>
                  </a:solidFill>
                  <a:latin typeface="Tenor Sans Bold"/>
                </a:rPr>
                <a:t>ready for recommendation</a:t>
              </a:r>
            </a:p>
            <a:p>
              <a:pPr algn="ctr">
                <a:lnSpc>
                  <a:spcPts val="1288"/>
                </a:lnSpc>
                <a:spcBef>
                  <a:spcPct val="0"/>
                </a:spcBef>
              </a:pPr>
              <a:endParaRPr lang="en-US" sz="1074">
                <a:solidFill>
                  <a:srgbClr val="000000"/>
                </a:solidFill>
                <a:latin typeface="Tenor Sans Bold"/>
              </a:endParaRPr>
            </a:p>
          </p:txBody>
        </p:sp>
        <p:sp>
          <p:nvSpPr>
            <p:cNvPr id="50" name="TextBox 50"/>
            <p:cNvSpPr txBox="1"/>
            <p:nvPr/>
          </p:nvSpPr>
          <p:spPr>
            <a:xfrm>
              <a:off x="1608313" y="7703519"/>
              <a:ext cx="2574295" cy="873125"/>
            </a:xfrm>
            <a:prstGeom prst="rect">
              <a:avLst/>
            </a:prstGeom>
          </p:spPr>
          <p:txBody>
            <a:bodyPr lIns="0" tIns="0" rIns="0" bIns="0" rtlCol="0" anchor="t">
              <a:spAutoFit/>
            </a:bodyPr>
            <a:lstStyle/>
            <a:p>
              <a:pPr marL="231888" lvl="1" indent="-115944">
                <a:lnSpc>
                  <a:spcPts val="1288"/>
                </a:lnSpc>
                <a:buFont typeface="Arial"/>
                <a:buChar char="•"/>
              </a:pPr>
              <a:r>
                <a:rPr lang="en-US" sz="1074">
                  <a:solidFill>
                    <a:srgbClr val="000000"/>
                  </a:solidFill>
                  <a:latin typeface="Tenor Sans Bold"/>
                </a:rPr>
                <a:t>with same label as user A</a:t>
              </a:r>
            </a:p>
            <a:p>
              <a:pPr marL="231888" lvl="1" indent="-115944">
                <a:lnSpc>
                  <a:spcPts val="1288"/>
                </a:lnSpc>
                <a:buFont typeface="Arial"/>
                <a:buChar char="•"/>
              </a:pPr>
              <a:r>
                <a:rPr lang="en-US" sz="1074">
                  <a:solidFill>
                    <a:srgbClr val="000000"/>
                  </a:solidFill>
                  <a:latin typeface="Tenor Sans Bold"/>
                </a:rPr>
                <a:t>ranked by ascending order</a:t>
              </a:r>
            </a:p>
            <a:p>
              <a:pPr marL="231888" lvl="1" indent="-115944" algn="l">
                <a:lnSpc>
                  <a:spcPts val="1288"/>
                </a:lnSpc>
                <a:spcBef>
                  <a:spcPct val="0"/>
                </a:spcBef>
                <a:buFont typeface="Arial"/>
                <a:buChar char="•"/>
              </a:pPr>
              <a:r>
                <a:rPr lang="en-US" sz="1074">
                  <a:solidFill>
                    <a:srgbClr val="000000"/>
                  </a:solidFill>
                  <a:latin typeface="Tenor Sans Bold"/>
                </a:rPr>
                <a:t>ready for selection</a:t>
              </a:r>
            </a:p>
          </p:txBody>
        </p:sp>
        <p:sp>
          <p:nvSpPr>
            <p:cNvPr id="51" name="TextBox 51"/>
            <p:cNvSpPr txBox="1"/>
            <p:nvPr/>
          </p:nvSpPr>
          <p:spPr>
            <a:xfrm>
              <a:off x="2001883" y="661592"/>
              <a:ext cx="5003243" cy="427034"/>
            </a:xfrm>
            <a:prstGeom prst="rect">
              <a:avLst/>
            </a:prstGeom>
          </p:spPr>
          <p:txBody>
            <a:bodyPr lIns="0" tIns="0" rIns="0" bIns="0" rtlCol="0" anchor="t">
              <a:spAutoFit/>
            </a:bodyPr>
            <a:lstStyle/>
            <a:p>
              <a:pPr algn="ctr">
                <a:lnSpc>
                  <a:spcPts val="2690"/>
                </a:lnSpc>
              </a:pPr>
              <a:r>
                <a:rPr lang="en-US" sz="1921" spc="153">
                  <a:solidFill>
                    <a:srgbClr val="000000"/>
                  </a:solidFill>
                  <a:latin typeface="Tenor Sans"/>
                </a:rPr>
                <a:t>example for: </a:t>
              </a:r>
              <a:r>
                <a:rPr lang="en-US" sz="1921" u="sng" spc="153">
                  <a:solidFill>
                    <a:srgbClr val="000000"/>
                  </a:solidFill>
                  <a:latin typeface="Tenor Sans"/>
                </a:rPr>
                <a:t>jobs to user A</a:t>
              </a:r>
            </a:p>
          </p:txBody>
        </p:sp>
      </p:grpSp>
      <p:sp>
        <p:nvSpPr>
          <p:cNvPr id="52" name="Freeform 52"/>
          <p:cNvSpPr/>
          <p:nvPr/>
        </p:nvSpPr>
        <p:spPr>
          <a:xfrm>
            <a:off x="1049742" y="8155808"/>
            <a:ext cx="6582134" cy="1561318"/>
          </a:xfrm>
          <a:custGeom>
            <a:avLst/>
            <a:gdLst/>
            <a:ahLst/>
            <a:cxnLst/>
            <a:rect l="l" t="t" r="r" b="b"/>
            <a:pathLst>
              <a:path w="6582134" h="1561318">
                <a:moveTo>
                  <a:pt x="0" y="0"/>
                </a:moveTo>
                <a:lnTo>
                  <a:pt x="6582133" y="0"/>
                </a:lnTo>
                <a:lnTo>
                  <a:pt x="6582133" y="1561319"/>
                </a:lnTo>
                <a:lnTo>
                  <a:pt x="0" y="1561319"/>
                </a:lnTo>
                <a:lnTo>
                  <a:pt x="0" y="0"/>
                </a:lnTo>
                <a:close/>
              </a:path>
            </a:pathLst>
          </a:custGeom>
          <a:blipFill>
            <a:blip r:embed="rId5"/>
            <a:stretch>
              <a:fillRect/>
            </a:stretch>
          </a:blipFill>
        </p:spPr>
        <p:txBody>
          <a:bodyPr/>
          <a:lstStyle/>
          <a:p>
            <a:endParaRPr lang="LID4096"/>
          </a:p>
        </p:txBody>
      </p:sp>
      <p:sp>
        <p:nvSpPr>
          <p:cNvPr id="53" name="Freeform 53"/>
          <p:cNvSpPr/>
          <p:nvPr/>
        </p:nvSpPr>
        <p:spPr>
          <a:xfrm>
            <a:off x="8233963" y="1333500"/>
            <a:ext cx="9666414" cy="2950068"/>
          </a:xfrm>
          <a:custGeom>
            <a:avLst/>
            <a:gdLst/>
            <a:ahLst/>
            <a:cxnLst/>
            <a:rect l="l" t="t" r="r" b="b"/>
            <a:pathLst>
              <a:path w="9666414" h="2950068">
                <a:moveTo>
                  <a:pt x="0" y="0"/>
                </a:moveTo>
                <a:lnTo>
                  <a:pt x="9666414" y="0"/>
                </a:lnTo>
                <a:lnTo>
                  <a:pt x="9666414" y="2950068"/>
                </a:lnTo>
                <a:lnTo>
                  <a:pt x="0" y="2950068"/>
                </a:lnTo>
                <a:lnTo>
                  <a:pt x="0" y="0"/>
                </a:lnTo>
                <a:close/>
              </a:path>
            </a:pathLst>
          </a:custGeom>
          <a:blipFill>
            <a:blip r:embed="rId6"/>
            <a:stretch>
              <a:fillRect t="-941" b="-941"/>
            </a:stretch>
          </a:blipFill>
        </p:spPr>
        <p:txBody>
          <a:bodyPr/>
          <a:lstStyle/>
          <a:p>
            <a:endParaRPr lang="LID4096"/>
          </a:p>
        </p:txBody>
      </p:sp>
      <p:sp>
        <p:nvSpPr>
          <p:cNvPr id="54" name="TextBox 54"/>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10</a:t>
            </a:r>
          </a:p>
        </p:txBody>
      </p:sp>
      <p:sp>
        <p:nvSpPr>
          <p:cNvPr id="55" name="TextBox 55"/>
          <p:cNvSpPr txBox="1"/>
          <p:nvPr/>
        </p:nvSpPr>
        <p:spPr>
          <a:xfrm>
            <a:off x="1028700" y="408940"/>
            <a:ext cx="12534331"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EXPERIMENT 2 (COSINE CALCULATION)</a:t>
            </a:r>
          </a:p>
        </p:txBody>
      </p:sp>
      <p:sp>
        <p:nvSpPr>
          <p:cNvPr id="56" name="TextBox 56"/>
          <p:cNvSpPr txBox="1"/>
          <p:nvPr/>
        </p:nvSpPr>
        <p:spPr>
          <a:xfrm>
            <a:off x="1028700" y="981075"/>
            <a:ext cx="12774414" cy="381000"/>
          </a:xfrm>
          <a:prstGeom prst="rect">
            <a:avLst/>
          </a:prstGeom>
        </p:spPr>
        <p:txBody>
          <a:bodyPr lIns="0" tIns="0" rIns="0" bIns="0" rtlCol="0" anchor="t">
            <a:spAutoFit/>
          </a:bodyPr>
          <a:lstStyle/>
          <a:p>
            <a:pPr algn="ctr">
              <a:lnSpc>
                <a:spcPts val="2639"/>
              </a:lnSpc>
              <a:spcBef>
                <a:spcPct val="0"/>
              </a:spcBef>
            </a:pPr>
            <a:r>
              <a:rPr lang="en-US" sz="2199">
                <a:solidFill>
                  <a:srgbClr val="000000"/>
                </a:solidFill>
                <a:latin typeface="Alegreya Sans"/>
              </a:rPr>
              <a:t>It accesses the quality and determines which of the three text techniques is most appropriate for the cosine calculation.</a:t>
            </a:r>
          </a:p>
        </p:txBody>
      </p:sp>
      <p:sp>
        <p:nvSpPr>
          <p:cNvPr id="57" name="TextBox 57"/>
          <p:cNvSpPr txBox="1"/>
          <p:nvPr/>
        </p:nvSpPr>
        <p:spPr>
          <a:xfrm>
            <a:off x="8120583" y="4335502"/>
            <a:ext cx="9779794" cy="5381625"/>
          </a:xfrm>
          <a:prstGeom prst="rect">
            <a:avLst/>
          </a:prstGeom>
        </p:spPr>
        <p:txBody>
          <a:bodyPr lIns="0" tIns="0" rIns="0" bIns="0" rtlCol="0" anchor="t">
            <a:spAutoFit/>
          </a:bodyPr>
          <a:lstStyle/>
          <a:p>
            <a:pPr algn="just">
              <a:lnSpc>
                <a:spcPts val="2639"/>
              </a:lnSpc>
            </a:pPr>
            <a:r>
              <a:rPr lang="en-US" sz="2199">
                <a:solidFill>
                  <a:srgbClr val="000000"/>
                </a:solidFill>
                <a:latin typeface="Alegreya Sans Bold"/>
              </a:rPr>
              <a:t>Summary  statistics: </a:t>
            </a:r>
            <a:r>
              <a:rPr lang="en-US" sz="2199">
                <a:solidFill>
                  <a:srgbClr val="000000"/>
                </a:solidFill>
                <a:latin typeface="Alegreya Sans"/>
              </a:rPr>
              <a:t>the length of the job ads can vary significantly (10-3000); cosine scores with BERT have the widest range (-0.243 to 0.736); Word2Vec has the </a:t>
            </a:r>
            <a:r>
              <a:rPr lang="en-US" sz="2199">
                <a:solidFill>
                  <a:srgbClr val="000000"/>
                </a:solidFill>
                <a:latin typeface="Alegreya Sans Italics"/>
              </a:rPr>
              <a:t>highest mean </a:t>
            </a:r>
            <a:r>
              <a:rPr lang="en-US" sz="2199">
                <a:solidFill>
                  <a:srgbClr val="000000"/>
                </a:solidFill>
                <a:latin typeface="Alegreya Sans"/>
              </a:rPr>
              <a:t>similarity score,  Word2Vec and TF-IDF have </a:t>
            </a:r>
            <a:r>
              <a:rPr lang="en-US" sz="2199">
                <a:solidFill>
                  <a:srgbClr val="000000"/>
                </a:solidFill>
                <a:latin typeface="Alegreya Sans Italics"/>
              </a:rPr>
              <a:t>no negative scores</a:t>
            </a:r>
            <a:r>
              <a:rPr lang="en-US" sz="2199">
                <a:solidFill>
                  <a:srgbClr val="000000"/>
                </a:solidFill>
                <a:latin typeface="Alegreya Sans"/>
              </a:rPr>
              <a:t> and have a </a:t>
            </a:r>
            <a:r>
              <a:rPr lang="en-US" sz="2199">
                <a:solidFill>
                  <a:srgbClr val="000000"/>
                </a:solidFill>
                <a:latin typeface="Alegreya Sans Italics"/>
              </a:rPr>
              <a:t>low standard deviation </a:t>
            </a:r>
            <a:r>
              <a:rPr lang="en-US" sz="2199">
                <a:solidFill>
                  <a:srgbClr val="000000"/>
                </a:solidFill>
                <a:latin typeface="Alegreya Sans"/>
              </a:rPr>
              <a:t>compared to BERT cosine scores.</a:t>
            </a:r>
          </a:p>
          <a:p>
            <a:pPr algn="just">
              <a:lnSpc>
                <a:spcPts val="2639"/>
              </a:lnSpc>
            </a:pPr>
            <a:r>
              <a:rPr lang="en-US" sz="2199">
                <a:solidFill>
                  <a:srgbClr val="000000"/>
                </a:solidFill>
                <a:latin typeface="Alegreya Sans Bold"/>
              </a:rPr>
              <a:t>Distribution: </a:t>
            </a:r>
            <a:r>
              <a:rPr lang="en-US" sz="2199">
                <a:solidFill>
                  <a:srgbClr val="000000"/>
                </a:solidFill>
                <a:latin typeface="Alegreya Sans"/>
              </a:rPr>
              <a:t>BERT scores have bimodal distribution and both peaks situated on both the negative and positive sides. Word2Vec has 1 bimodal and 2 unimodal distributions and peaks clustering 0.6-0.8, TF-IDF  has right-skewed pattern with outliers with high values.</a:t>
            </a:r>
          </a:p>
          <a:p>
            <a:pPr algn="just">
              <a:lnSpc>
                <a:spcPts val="2639"/>
              </a:lnSpc>
            </a:pPr>
            <a:r>
              <a:rPr lang="en-US" sz="2199">
                <a:solidFill>
                  <a:srgbClr val="000000"/>
                </a:solidFill>
                <a:latin typeface="Alegreya Sans Bold"/>
              </a:rPr>
              <a:t>Correlation: </a:t>
            </a:r>
            <a:r>
              <a:rPr lang="en-US" sz="2199">
                <a:solidFill>
                  <a:srgbClr val="000000"/>
                </a:solidFill>
                <a:latin typeface="Alegreya Sans Italics"/>
              </a:rPr>
              <a:t>neither a high nor a moderate correlation</a:t>
            </a:r>
            <a:r>
              <a:rPr lang="en-US" sz="2199">
                <a:solidFill>
                  <a:srgbClr val="000000"/>
                </a:solidFill>
                <a:latin typeface="Alegreya Sans"/>
              </a:rPr>
              <a:t> exists between the word counts of a text and the cosine similarity scores for all users, </a:t>
            </a:r>
            <a:r>
              <a:rPr lang="en-US" sz="2199">
                <a:solidFill>
                  <a:srgbClr val="000000"/>
                </a:solidFill>
                <a:latin typeface="Alegreya Sans Italics"/>
              </a:rPr>
              <a:t>high correlation</a:t>
            </a:r>
            <a:r>
              <a:rPr lang="en-US" sz="2199">
                <a:solidFill>
                  <a:srgbClr val="000000"/>
                </a:solidFill>
                <a:latin typeface="Alegreya Sans"/>
              </a:rPr>
              <a:t> is observed among the cosine scores generated by the three techniques.</a:t>
            </a:r>
          </a:p>
          <a:p>
            <a:pPr algn="just">
              <a:lnSpc>
                <a:spcPts val="2639"/>
              </a:lnSpc>
            </a:pPr>
            <a:r>
              <a:rPr lang="en-US" sz="2199">
                <a:solidFill>
                  <a:srgbClr val="000000"/>
                </a:solidFill>
                <a:latin typeface="Alegreya Sans Bold"/>
              </a:rPr>
              <a:t>Kruskal-Wallis test</a:t>
            </a:r>
            <a:r>
              <a:rPr lang="en-US" sz="2199">
                <a:solidFill>
                  <a:srgbClr val="000000"/>
                </a:solidFill>
                <a:latin typeface="Alegreya Sans"/>
              </a:rPr>
              <a:t>:  </a:t>
            </a:r>
            <a:r>
              <a:rPr lang="en-US" sz="2199">
                <a:solidFill>
                  <a:srgbClr val="000000"/>
                </a:solidFill>
                <a:latin typeface="Alegreya Sans Italics"/>
              </a:rPr>
              <a:t>p = 3.76</a:t>
            </a:r>
            <a:r>
              <a:rPr lang="en-US" sz="2199">
                <a:solidFill>
                  <a:srgbClr val="000000"/>
                </a:solidFill>
                <a:latin typeface="Alegreya Sans"/>
              </a:rPr>
              <a:t> and the </a:t>
            </a:r>
            <a:r>
              <a:rPr lang="en-US" sz="2199">
                <a:solidFill>
                  <a:srgbClr val="000000"/>
                </a:solidFill>
                <a:latin typeface="Alegreya Sans Italics"/>
              </a:rPr>
              <a:t>statistics = 1314.43 </a:t>
            </a:r>
            <a:r>
              <a:rPr lang="en-US" sz="2199">
                <a:solidFill>
                  <a:srgbClr val="000000"/>
                </a:solidFill>
                <a:latin typeface="Alegreya Sans"/>
              </a:rPr>
              <a:t>suggests that a s</a:t>
            </a:r>
            <a:r>
              <a:rPr lang="en-US" sz="2199">
                <a:solidFill>
                  <a:srgbClr val="000000"/>
                </a:solidFill>
                <a:latin typeface="Alegreya Sans Italics"/>
              </a:rPr>
              <a:t>tatistically significant difference exists</a:t>
            </a:r>
            <a:r>
              <a:rPr lang="en-US" sz="2199">
                <a:solidFill>
                  <a:srgbClr val="000000"/>
                </a:solidFill>
                <a:latin typeface="Alegreya Sans"/>
              </a:rPr>
              <a:t> in the median cosine similarity scores derived from comparing document pairs through various text embedding techniques. </a:t>
            </a:r>
          </a:p>
          <a:p>
            <a:pPr algn="just">
              <a:lnSpc>
                <a:spcPts val="2639"/>
              </a:lnSpc>
              <a:spcBef>
                <a:spcPct val="0"/>
              </a:spcBef>
            </a:pPr>
            <a:r>
              <a:rPr lang="en-US" sz="2199">
                <a:solidFill>
                  <a:srgbClr val="000000"/>
                </a:solidFill>
                <a:latin typeface="Alegreya Sans Bold"/>
              </a:rPr>
              <a:t>Cliff's Delta test: </a:t>
            </a:r>
            <a:r>
              <a:rPr lang="en-US" sz="2199">
                <a:solidFill>
                  <a:srgbClr val="000000"/>
                </a:solidFill>
                <a:latin typeface="Alegreya Sans"/>
              </a:rPr>
              <a:t>BERT – TF-IDF = 0.1057, BERT – Word2Vec = (-0.4331),</a:t>
            </a:r>
            <a:r>
              <a:rPr lang="en-US" sz="2199">
                <a:solidFill>
                  <a:srgbClr val="000000"/>
                </a:solidFill>
                <a:latin typeface="Alegreya Sans Italics"/>
              </a:rPr>
              <a:t> Word2Vec – TF-IDF = 0.9998; substantial discrepancy exists</a:t>
            </a:r>
            <a:r>
              <a:rPr lang="en-US" sz="2199">
                <a:solidFill>
                  <a:srgbClr val="000000"/>
                </a:solidFill>
                <a:latin typeface="Alegreya Sans"/>
              </a:rPr>
              <a:t> in cosine calculation score between Word2Vec and TF-IDF, with a </a:t>
            </a:r>
            <a:r>
              <a:rPr lang="en-US" sz="2199">
                <a:solidFill>
                  <a:srgbClr val="000000"/>
                </a:solidFill>
                <a:latin typeface="Alegreya Sans Italics"/>
              </a:rPr>
              <a:t>moderate difference </a:t>
            </a:r>
            <a:r>
              <a:rPr lang="en-US" sz="2199">
                <a:solidFill>
                  <a:srgbClr val="000000"/>
                </a:solidFill>
                <a:latin typeface="Alegreya Sans"/>
              </a:rPr>
              <a:t>observed between BERT and Word2Vec models.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40941"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TextBox 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11</a:t>
            </a:r>
          </a:p>
        </p:txBody>
      </p:sp>
      <p:sp>
        <p:nvSpPr>
          <p:cNvPr id="8" name="TextBox 8"/>
          <p:cNvSpPr txBox="1"/>
          <p:nvPr/>
        </p:nvSpPr>
        <p:spPr>
          <a:xfrm>
            <a:off x="1028700" y="395321"/>
            <a:ext cx="16140921"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EXPERIMENT 3 (RANKING &amp; HUMAN EVALUATION)</a:t>
            </a:r>
          </a:p>
        </p:txBody>
      </p:sp>
      <p:grpSp>
        <p:nvGrpSpPr>
          <p:cNvPr id="9" name="Group 9"/>
          <p:cNvGrpSpPr/>
          <p:nvPr/>
        </p:nvGrpSpPr>
        <p:grpSpPr>
          <a:xfrm>
            <a:off x="415273" y="1253488"/>
            <a:ext cx="6603175" cy="6619985"/>
            <a:chOff x="0" y="0"/>
            <a:chExt cx="8804234" cy="8826646"/>
          </a:xfrm>
        </p:grpSpPr>
        <p:grpSp>
          <p:nvGrpSpPr>
            <p:cNvPr id="10" name="Group 10"/>
            <p:cNvGrpSpPr/>
            <p:nvPr/>
          </p:nvGrpSpPr>
          <p:grpSpPr>
            <a:xfrm>
              <a:off x="0" y="0"/>
              <a:ext cx="8804234" cy="8826646"/>
              <a:chOff x="0" y="0"/>
              <a:chExt cx="1739108" cy="1743535"/>
            </a:xfrm>
          </p:grpSpPr>
          <p:sp>
            <p:nvSpPr>
              <p:cNvPr id="11" name="Freeform 11"/>
              <p:cNvSpPr/>
              <p:nvPr/>
            </p:nvSpPr>
            <p:spPr>
              <a:xfrm>
                <a:off x="0" y="0"/>
                <a:ext cx="1739108" cy="1743535"/>
              </a:xfrm>
              <a:custGeom>
                <a:avLst/>
                <a:gdLst/>
                <a:ahLst/>
                <a:cxnLst/>
                <a:rect l="l" t="t" r="r" b="b"/>
                <a:pathLst>
                  <a:path w="1739108" h="1743535">
                    <a:moveTo>
                      <a:pt x="26966" y="0"/>
                    </a:moveTo>
                    <a:lnTo>
                      <a:pt x="1712142" y="0"/>
                    </a:lnTo>
                    <a:cubicBezTo>
                      <a:pt x="1727035" y="0"/>
                      <a:pt x="1739108" y="12073"/>
                      <a:pt x="1739108" y="26966"/>
                    </a:cubicBezTo>
                    <a:lnTo>
                      <a:pt x="1739108" y="1716569"/>
                    </a:lnTo>
                    <a:cubicBezTo>
                      <a:pt x="1739108" y="1723721"/>
                      <a:pt x="1736267" y="1730580"/>
                      <a:pt x="1731210" y="1735637"/>
                    </a:cubicBezTo>
                    <a:cubicBezTo>
                      <a:pt x="1726153" y="1740694"/>
                      <a:pt x="1719294" y="1743535"/>
                      <a:pt x="1712142" y="1743535"/>
                    </a:cubicBezTo>
                    <a:lnTo>
                      <a:pt x="26966" y="1743535"/>
                    </a:lnTo>
                    <a:cubicBezTo>
                      <a:pt x="12073" y="1743535"/>
                      <a:pt x="0" y="1731462"/>
                      <a:pt x="0" y="1716569"/>
                    </a:cubicBezTo>
                    <a:lnTo>
                      <a:pt x="0" y="26966"/>
                    </a:lnTo>
                    <a:cubicBezTo>
                      <a:pt x="0" y="12073"/>
                      <a:pt x="12073" y="0"/>
                      <a:pt x="26966" y="0"/>
                    </a:cubicBezTo>
                    <a:close/>
                  </a:path>
                </a:pathLst>
              </a:custGeom>
              <a:solidFill>
                <a:srgbClr val="BDBDBD"/>
              </a:solidFill>
              <a:ln cap="rnd">
                <a:noFill/>
                <a:prstDash val="solid"/>
                <a:round/>
              </a:ln>
            </p:spPr>
            <p:txBody>
              <a:bodyPr/>
              <a:lstStyle/>
              <a:p>
                <a:endParaRPr lang="LID4096"/>
              </a:p>
            </p:txBody>
          </p:sp>
          <p:sp>
            <p:nvSpPr>
              <p:cNvPr id="12" name="TextBox 12"/>
              <p:cNvSpPr txBox="1"/>
              <p:nvPr/>
            </p:nvSpPr>
            <p:spPr>
              <a:xfrm>
                <a:off x="0" y="-9525"/>
                <a:ext cx="1739108" cy="1753060"/>
              </a:xfrm>
              <a:prstGeom prst="rect">
                <a:avLst/>
              </a:prstGeom>
            </p:spPr>
            <p:txBody>
              <a:bodyPr lIns="50800" tIns="50800" rIns="50800" bIns="50800" rtlCol="0" anchor="ctr"/>
              <a:lstStyle/>
              <a:p>
                <a:pPr algn="ctr">
                  <a:lnSpc>
                    <a:spcPts val="1648"/>
                  </a:lnSpc>
                </a:pPr>
                <a:endParaRPr/>
              </a:p>
            </p:txBody>
          </p:sp>
        </p:grpSp>
        <p:grpSp>
          <p:nvGrpSpPr>
            <p:cNvPr id="13" name="Group 13"/>
            <p:cNvGrpSpPr/>
            <p:nvPr/>
          </p:nvGrpSpPr>
          <p:grpSpPr>
            <a:xfrm>
              <a:off x="5689736" y="2002321"/>
              <a:ext cx="1987089" cy="1229897"/>
              <a:chOff x="0" y="0"/>
              <a:chExt cx="1143154" cy="707548"/>
            </a:xfrm>
          </p:grpSpPr>
          <p:sp>
            <p:nvSpPr>
              <p:cNvPr id="14" name="Freeform 14"/>
              <p:cNvSpPr/>
              <p:nvPr/>
            </p:nvSpPr>
            <p:spPr>
              <a:xfrm>
                <a:off x="0" y="0"/>
                <a:ext cx="1143154" cy="707548"/>
              </a:xfrm>
              <a:custGeom>
                <a:avLst/>
                <a:gdLst/>
                <a:ahLst/>
                <a:cxnLst/>
                <a:rect l="l" t="t" r="r" b="b"/>
                <a:pathLst>
                  <a:path w="1143154" h="707548">
                    <a:moveTo>
                      <a:pt x="0" y="0"/>
                    </a:moveTo>
                    <a:lnTo>
                      <a:pt x="1143154" y="0"/>
                    </a:lnTo>
                    <a:lnTo>
                      <a:pt x="1143154" y="707548"/>
                    </a:lnTo>
                    <a:lnTo>
                      <a:pt x="0" y="707548"/>
                    </a:lnTo>
                    <a:close/>
                  </a:path>
                </a:pathLst>
              </a:custGeom>
              <a:solidFill>
                <a:srgbClr val="FFFFFF"/>
              </a:solidFill>
            </p:spPr>
            <p:txBody>
              <a:bodyPr/>
              <a:lstStyle/>
              <a:p>
                <a:endParaRPr lang="LID4096"/>
              </a:p>
            </p:txBody>
          </p:sp>
        </p:grpSp>
        <p:grpSp>
          <p:nvGrpSpPr>
            <p:cNvPr id="15" name="Group 15"/>
            <p:cNvGrpSpPr/>
            <p:nvPr/>
          </p:nvGrpSpPr>
          <p:grpSpPr>
            <a:xfrm>
              <a:off x="1176938" y="2002321"/>
              <a:ext cx="3040663" cy="1229897"/>
              <a:chOff x="0" y="0"/>
              <a:chExt cx="1085399" cy="439025"/>
            </a:xfrm>
          </p:grpSpPr>
          <p:sp>
            <p:nvSpPr>
              <p:cNvPr id="16" name="Freeform 16"/>
              <p:cNvSpPr/>
              <p:nvPr/>
            </p:nvSpPr>
            <p:spPr>
              <a:xfrm>
                <a:off x="0" y="0"/>
                <a:ext cx="1085399" cy="439025"/>
              </a:xfrm>
              <a:custGeom>
                <a:avLst/>
                <a:gdLst/>
                <a:ahLst/>
                <a:cxnLst/>
                <a:rect l="l" t="t" r="r" b="b"/>
                <a:pathLst>
                  <a:path w="1085399" h="439025">
                    <a:moveTo>
                      <a:pt x="0" y="0"/>
                    </a:moveTo>
                    <a:lnTo>
                      <a:pt x="1085399" y="0"/>
                    </a:lnTo>
                    <a:lnTo>
                      <a:pt x="1085399" y="439025"/>
                    </a:lnTo>
                    <a:lnTo>
                      <a:pt x="0" y="439025"/>
                    </a:lnTo>
                    <a:close/>
                  </a:path>
                </a:pathLst>
              </a:custGeom>
              <a:solidFill>
                <a:srgbClr val="FFFFFF"/>
              </a:solidFill>
            </p:spPr>
            <p:txBody>
              <a:bodyPr/>
              <a:lstStyle/>
              <a:p>
                <a:endParaRPr lang="LID4096"/>
              </a:p>
            </p:txBody>
          </p:sp>
        </p:grpSp>
        <p:sp>
          <p:nvSpPr>
            <p:cNvPr id="17" name="AutoShape 17"/>
            <p:cNvSpPr/>
            <p:nvPr/>
          </p:nvSpPr>
          <p:spPr>
            <a:xfrm flipV="1">
              <a:off x="6683280" y="3239611"/>
              <a:ext cx="0" cy="1738210"/>
            </a:xfrm>
            <a:prstGeom prst="line">
              <a:avLst/>
            </a:prstGeom>
            <a:ln w="12700" cap="flat">
              <a:solidFill>
                <a:srgbClr val="000000"/>
              </a:solidFill>
              <a:prstDash val="solid"/>
              <a:headEnd type="none" w="sm" len="sm"/>
              <a:tailEnd type="none" w="sm" len="sm"/>
            </a:ln>
          </p:spPr>
          <p:txBody>
            <a:bodyPr/>
            <a:lstStyle/>
            <a:p>
              <a:endParaRPr lang="LID4096"/>
            </a:p>
          </p:txBody>
        </p:sp>
        <p:sp>
          <p:nvSpPr>
            <p:cNvPr id="18" name="AutoShape 18"/>
            <p:cNvSpPr/>
            <p:nvPr/>
          </p:nvSpPr>
          <p:spPr>
            <a:xfrm flipV="1">
              <a:off x="2583816" y="3232218"/>
              <a:ext cx="0" cy="1738210"/>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19" name="Group 19"/>
            <p:cNvGrpSpPr/>
            <p:nvPr/>
          </p:nvGrpSpPr>
          <p:grpSpPr>
            <a:xfrm>
              <a:off x="3102986" y="6291844"/>
              <a:ext cx="3181960" cy="1717577"/>
              <a:chOff x="0" y="0"/>
              <a:chExt cx="1135836" cy="613108"/>
            </a:xfrm>
          </p:grpSpPr>
          <p:sp>
            <p:nvSpPr>
              <p:cNvPr id="20" name="Freeform 20"/>
              <p:cNvSpPr/>
              <p:nvPr/>
            </p:nvSpPr>
            <p:spPr>
              <a:xfrm>
                <a:off x="0" y="0"/>
                <a:ext cx="1135836" cy="613108"/>
              </a:xfrm>
              <a:custGeom>
                <a:avLst/>
                <a:gdLst/>
                <a:ahLst/>
                <a:cxnLst/>
                <a:rect l="l" t="t" r="r" b="b"/>
                <a:pathLst>
                  <a:path w="1135836" h="613108">
                    <a:moveTo>
                      <a:pt x="0" y="0"/>
                    </a:moveTo>
                    <a:lnTo>
                      <a:pt x="1135836" y="0"/>
                    </a:lnTo>
                    <a:lnTo>
                      <a:pt x="1135836" y="613108"/>
                    </a:lnTo>
                    <a:lnTo>
                      <a:pt x="0" y="613108"/>
                    </a:lnTo>
                    <a:close/>
                  </a:path>
                </a:pathLst>
              </a:custGeom>
              <a:solidFill>
                <a:srgbClr val="FFFFFF"/>
              </a:solidFill>
            </p:spPr>
            <p:txBody>
              <a:bodyPr/>
              <a:lstStyle/>
              <a:p>
                <a:endParaRPr lang="LID4096"/>
              </a:p>
            </p:txBody>
          </p:sp>
        </p:grpSp>
        <p:grpSp>
          <p:nvGrpSpPr>
            <p:cNvPr id="21" name="Group 21"/>
            <p:cNvGrpSpPr/>
            <p:nvPr/>
          </p:nvGrpSpPr>
          <p:grpSpPr>
            <a:xfrm>
              <a:off x="2272961" y="4970428"/>
              <a:ext cx="4559547" cy="1003915"/>
              <a:chOff x="0" y="0"/>
              <a:chExt cx="1266541" cy="278865"/>
            </a:xfrm>
          </p:grpSpPr>
          <p:sp>
            <p:nvSpPr>
              <p:cNvPr id="22" name="Freeform 22"/>
              <p:cNvSpPr/>
              <p:nvPr/>
            </p:nvSpPr>
            <p:spPr>
              <a:xfrm>
                <a:off x="0" y="0"/>
                <a:ext cx="1266541" cy="278865"/>
              </a:xfrm>
              <a:custGeom>
                <a:avLst/>
                <a:gdLst/>
                <a:ahLst/>
                <a:cxnLst/>
                <a:rect l="l" t="t" r="r" b="b"/>
                <a:pathLst>
                  <a:path w="1266541" h="278865">
                    <a:moveTo>
                      <a:pt x="0" y="0"/>
                    </a:moveTo>
                    <a:lnTo>
                      <a:pt x="1266541" y="0"/>
                    </a:lnTo>
                    <a:lnTo>
                      <a:pt x="1266541" y="278865"/>
                    </a:lnTo>
                    <a:lnTo>
                      <a:pt x="0" y="278865"/>
                    </a:lnTo>
                    <a:close/>
                  </a:path>
                </a:pathLst>
              </a:custGeom>
              <a:solidFill>
                <a:srgbClr val="E6D4BA"/>
              </a:solidFill>
            </p:spPr>
            <p:txBody>
              <a:bodyPr/>
              <a:lstStyle/>
              <a:p>
                <a:endParaRPr lang="LID4096"/>
              </a:p>
            </p:txBody>
          </p:sp>
          <p:sp>
            <p:nvSpPr>
              <p:cNvPr id="23" name="TextBox 23"/>
              <p:cNvSpPr txBox="1"/>
              <p:nvPr/>
            </p:nvSpPr>
            <p:spPr>
              <a:xfrm>
                <a:off x="0" y="-9525"/>
                <a:ext cx="1266541" cy="288390"/>
              </a:xfrm>
              <a:prstGeom prst="rect">
                <a:avLst/>
              </a:prstGeom>
            </p:spPr>
            <p:txBody>
              <a:bodyPr lIns="50800" tIns="50800" rIns="50800" bIns="50800" rtlCol="0" anchor="ctr"/>
              <a:lstStyle/>
              <a:p>
                <a:pPr algn="ctr">
                  <a:lnSpc>
                    <a:spcPts val="1648"/>
                  </a:lnSpc>
                </a:pPr>
                <a:r>
                  <a:rPr lang="en-US" sz="1374">
                    <a:solidFill>
                      <a:srgbClr val="000000"/>
                    </a:solidFill>
                    <a:latin typeface="Tenor Sans Bold"/>
                  </a:rPr>
                  <a:t>STAGE FOR APPLYING </a:t>
                </a:r>
              </a:p>
              <a:p>
                <a:pPr algn="ctr">
                  <a:lnSpc>
                    <a:spcPts val="1648"/>
                  </a:lnSpc>
                </a:pPr>
                <a:r>
                  <a:rPr lang="en-US" sz="1374">
                    <a:solidFill>
                      <a:srgbClr val="000000"/>
                    </a:solidFill>
                    <a:latin typeface="Tenor Sans Bold"/>
                  </a:rPr>
                  <a:t>CONDITIONS TO THE RANKED</a:t>
                </a:r>
              </a:p>
              <a:p>
                <a:pPr algn="ctr">
                  <a:lnSpc>
                    <a:spcPts val="1648"/>
                  </a:lnSpc>
                </a:pPr>
                <a:r>
                  <a:rPr lang="en-US" sz="1374">
                    <a:solidFill>
                      <a:srgbClr val="000000"/>
                    </a:solidFill>
                    <a:latin typeface="Tenor Sans Bold"/>
                  </a:rPr>
                  <a:t>JOB LIST</a:t>
                </a:r>
              </a:p>
            </p:txBody>
          </p:sp>
        </p:grpSp>
        <p:sp>
          <p:nvSpPr>
            <p:cNvPr id="24" name="TextBox 24"/>
            <p:cNvSpPr txBox="1"/>
            <p:nvPr/>
          </p:nvSpPr>
          <p:spPr>
            <a:xfrm>
              <a:off x="5772052" y="2366486"/>
              <a:ext cx="1822455" cy="873125"/>
            </a:xfrm>
            <a:prstGeom prst="rect">
              <a:avLst/>
            </a:prstGeom>
          </p:spPr>
          <p:txBody>
            <a:bodyPr lIns="0" tIns="0" rIns="0" bIns="0" rtlCol="0" anchor="t">
              <a:spAutoFit/>
            </a:bodyPr>
            <a:lstStyle/>
            <a:p>
              <a:pPr marL="231888" lvl="1" indent="-115944">
                <a:lnSpc>
                  <a:spcPts val="1288"/>
                </a:lnSpc>
                <a:buFont typeface="Arial"/>
                <a:buChar char="•"/>
              </a:pPr>
              <a:r>
                <a:rPr lang="en-US" sz="1074">
                  <a:solidFill>
                    <a:srgbClr val="000000"/>
                  </a:solidFill>
                  <a:latin typeface="Tenor Sans Bold"/>
                </a:rPr>
                <a:t>with label B</a:t>
              </a:r>
            </a:p>
            <a:p>
              <a:pPr marL="231888" lvl="1" indent="-115944">
                <a:lnSpc>
                  <a:spcPts val="1288"/>
                </a:lnSpc>
                <a:buFont typeface="Arial"/>
                <a:buChar char="•"/>
              </a:pPr>
              <a:r>
                <a:rPr lang="en-US" sz="1074">
                  <a:solidFill>
                    <a:srgbClr val="000000"/>
                  </a:solidFill>
                  <a:latin typeface="Tenor Sans Bold"/>
                </a:rPr>
                <a:t>ready for recommendation</a:t>
              </a:r>
            </a:p>
            <a:p>
              <a:pPr algn="ctr">
                <a:lnSpc>
                  <a:spcPts val="1288"/>
                </a:lnSpc>
                <a:spcBef>
                  <a:spcPct val="0"/>
                </a:spcBef>
              </a:pPr>
              <a:endParaRPr lang="en-US" sz="1074">
                <a:solidFill>
                  <a:srgbClr val="000000"/>
                </a:solidFill>
                <a:latin typeface="Tenor Sans Bold"/>
              </a:endParaRPr>
            </a:p>
          </p:txBody>
        </p:sp>
        <p:sp>
          <p:nvSpPr>
            <p:cNvPr id="25" name="TextBox 25"/>
            <p:cNvSpPr txBox="1"/>
            <p:nvPr/>
          </p:nvSpPr>
          <p:spPr>
            <a:xfrm>
              <a:off x="5994554" y="2066993"/>
              <a:ext cx="1377451"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USER A</a:t>
              </a:r>
            </a:p>
          </p:txBody>
        </p:sp>
        <p:sp>
          <p:nvSpPr>
            <p:cNvPr id="26" name="TextBox 26"/>
            <p:cNvSpPr txBox="1"/>
            <p:nvPr/>
          </p:nvSpPr>
          <p:spPr>
            <a:xfrm>
              <a:off x="1585536" y="2076518"/>
              <a:ext cx="2260828" cy="533400"/>
            </a:xfrm>
            <a:prstGeom prst="rect">
              <a:avLst/>
            </a:prstGeom>
          </p:spPr>
          <p:txBody>
            <a:bodyPr lIns="0" tIns="0" rIns="0" bIns="0" rtlCol="0" anchor="t">
              <a:spAutoFit/>
            </a:bodyPr>
            <a:lstStyle/>
            <a:p>
              <a:pPr algn="ctr">
                <a:lnSpc>
                  <a:spcPts val="1584"/>
                </a:lnSpc>
              </a:pPr>
              <a:r>
                <a:rPr lang="en-US" sz="1320">
                  <a:solidFill>
                    <a:srgbClr val="000000"/>
                  </a:solidFill>
                  <a:latin typeface="Tenor Sans Bold"/>
                </a:rPr>
                <a:t>RANKED JOB LIST</a:t>
              </a:r>
            </a:p>
            <a:p>
              <a:pPr algn="ctr">
                <a:lnSpc>
                  <a:spcPts val="1584"/>
                </a:lnSpc>
                <a:spcBef>
                  <a:spcPct val="0"/>
                </a:spcBef>
              </a:pPr>
              <a:endParaRPr lang="en-US" sz="1320">
                <a:solidFill>
                  <a:srgbClr val="000000"/>
                </a:solidFill>
                <a:latin typeface="Tenor Sans Bold"/>
              </a:endParaRPr>
            </a:p>
          </p:txBody>
        </p:sp>
        <p:sp>
          <p:nvSpPr>
            <p:cNvPr id="27" name="TextBox 27"/>
            <p:cNvSpPr txBox="1"/>
            <p:nvPr/>
          </p:nvSpPr>
          <p:spPr>
            <a:xfrm>
              <a:off x="1322409" y="2325871"/>
              <a:ext cx="2574295" cy="873125"/>
            </a:xfrm>
            <a:prstGeom prst="rect">
              <a:avLst/>
            </a:prstGeom>
          </p:spPr>
          <p:txBody>
            <a:bodyPr lIns="0" tIns="0" rIns="0" bIns="0" rtlCol="0" anchor="t">
              <a:spAutoFit/>
            </a:bodyPr>
            <a:lstStyle/>
            <a:p>
              <a:pPr marL="231888" lvl="1" indent="-115944">
                <a:lnSpc>
                  <a:spcPts val="1288"/>
                </a:lnSpc>
                <a:buFont typeface="Arial"/>
                <a:buChar char="•"/>
              </a:pPr>
              <a:r>
                <a:rPr lang="en-US" sz="1074">
                  <a:solidFill>
                    <a:srgbClr val="000000"/>
                  </a:solidFill>
                  <a:latin typeface="Tenor Sans Bold"/>
                </a:rPr>
                <a:t>with same label as user A</a:t>
              </a:r>
            </a:p>
            <a:p>
              <a:pPr marL="231888" lvl="1" indent="-115944">
                <a:lnSpc>
                  <a:spcPts val="1288"/>
                </a:lnSpc>
                <a:buFont typeface="Arial"/>
                <a:buChar char="•"/>
              </a:pPr>
              <a:r>
                <a:rPr lang="en-US" sz="1074">
                  <a:solidFill>
                    <a:srgbClr val="000000"/>
                  </a:solidFill>
                  <a:latin typeface="Tenor Sans Bold"/>
                </a:rPr>
                <a:t>ranked by ascending order</a:t>
              </a:r>
            </a:p>
            <a:p>
              <a:pPr marL="231888" lvl="1" indent="-115944" algn="l">
                <a:lnSpc>
                  <a:spcPts val="1288"/>
                </a:lnSpc>
                <a:spcBef>
                  <a:spcPct val="0"/>
                </a:spcBef>
                <a:buFont typeface="Arial"/>
                <a:buChar char="•"/>
              </a:pPr>
              <a:r>
                <a:rPr lang="en-US" sz="1074">
                  <a:solidFill>
                    <a:srgbClr val="000000"/>
                  </a:solidFill>
                  <a:latin typeface="Tenor Sans Bold"/>
                </a:rPr>
                <a:t>ready for selection</a:t>
              </a:r>
            </a:p>
          </p:txBody>
        </p:sp>
        <p:sp>
          <p:nvSpPr>
            <p:cNvPr id="28" name="TextBox 28"/>
            <p:cNvSpPr txBox="1"/>
            <p:nvPr/>
          </p:nvSpPr>
          <p:spPr>
            <a:xfrm>
              <a:off x="581493" y="741026"/>
              <a:ext cx="7641247" cy="641773"/>
            </a:xfrm>
            <a:prstGeom prst="rect">
              <a:avLst/>
            </a:prstGeom>
          </p:spPr>
          <p:txBody>
            <a:bodyPr lIns="0" tIns="0" rIns="0" bIns="0" rtlCol="0" anchor="t">
              <a:spAutoFit/>
            </a:bodyPr>
            <a:lstStyle/>
            <a:p>
              <a:pPr algn="ctr">
                <a:lnSpc>
                  <a:spcPts val="3919"/>
                </a:lnSpc>
              </a:pPr>
              <a:r>
                <a:rPr lang="en-US" sz="2799" spc="223">
                  <a:solidFill>
                    <a:srgbClr val="000000"/>
                  </a:solidFill>
                  <a:latin typeface="Tenor Sans"/>
                </a:rPr>
                <a:t>RECOMMENDATION UNIT</a:t>
              </a:r>
            </a:p>
          </p:txBody>
        </p:sp>
        <p:sp>
          <p:nvSpPr>
            <p:cNvPr id="29" name="TextBox 29"/>
            <p:cNvSpPr txBox="1"/>
            <p:nvPr/>
          </p:nvSpPr>
          <p:spPr>
            <a:xfrm>
              <a:off x="1585536" y="1335174"/>
              <a:ext cx="5003243" cy="427034"/>
            </a:xfrm>
            <a:prstGeom prst="rect">
              <a:avLst/>
            </a:prstGeom>
          </p:spPr>
          <p:txBody>
            <a:bodyPr lIns="0" tIns="0" rIns="0" bIns="0" rtlCol="0" anchor="t">
              <a:spAutoFit/>
            </a:bodyPr>
            <a:lstStyle/>
            <a:p>
              <a:pPr algn="ctr">
                <a:lnSpc>
                  <a:spcPts val="2690"/>
                </a:lnSpc>
              </a:pPr>
              <a:r>
                <a:rPr lang="en-US" sz="1921" spc="153">
                  <a:solidFill>
                    <a:srgbClr val="000000"/>
                  </a:solidFill>
                  <a:latin typeface="Tenor Sans"/>
                </a:rPr>
                <a:t>example for: </a:t>
              </a:r>
              <a:r>
                <a:rPr lang="en-US" sz="1921" u="sng" spc="153">
                  <a:solidFill>
                    <a:srgbClr val="000000"/>
                  </a:solidFill>
                  <a:latin typeface="Tenor Sans"/>
                </a:rPr>
                <a:t>jobs to user A</a:t>
              </a:r>
            </a:p>
          </p:txBody>
        </p:sp>
        <p:sp>
          <p:nvSpPr>
            <p:cNvPr id="30" name="TextBox 30"/>
            <p:cNvSpPr txBox="1"/>
            <p:nvPr/>
          </p:nvSpPr>
          <p:spPr>
            <a:xfrm>
              <a:off x="3102986" y="7113118"/>
              <a:ext cx="4144466" cy="657225"/>
            </a:xfrm>
            <a:prstGeom prst="rect">
              <a:avLst/>
            </a:prstGeom>
          </p:spPr>
          <p:txBody>
            <a:bodyPr lIns="0" tIns="0" rIns="0" bIns="0" rtlCol="0" anchor="t">
              <a:spAutoFit/>
            </a:bodyPr>
            <a:lstStyle/>
            <a:p>
              <a:pPr marL="231012" lvl="1" indent="-115506">
                <a:lnSpc>
                  <a:spcPts val="1283"/>
                </a:lnSpc>
                <a:buFont typeface="Arial"/>
                <a:buChar char="•"/>
              </a:pPr>
              <a:r>
                <a:rPr lang="en-US" sz="1069">
                  <a:solidFill>
                    <a:srgbClr val="000000"/>
                  </a:solidFill>
                  <a:latin typeface="Tenor Sans Bold"/>
                </a:rPr>
                <a:t>list of ranked jobs </a:t>
              </a:r>
            </a:p>
            <a:p>
              <a:pPr>
                <a:lnSpc>
                  <a:spcPts val="1283"/>
                </a:lnSpc>
              </a:pPr>
              <a:r>
                <a:rPr lang="en-US" sz="1069">
                  <a:solidFill>
                    <a:srgbClr val="000000"/>
                  </a:solidFill>
                  <a:latin typeface="Tenor Sans Bold"/>
                </a:rPr>
                <a:t>     for a given condition</a:t>
              </a:r>
            </a:p>
            <a:p>
              <a:pPr marL="231012" lvl="1" indent="-115506">
                <a:lnSpc>
                  <a:spcPts val="1283"/>
                </a:lnSpc>
                <a:buFont typeface="Arial"/>
                <a:buChar char="•"/>
              </a:pPr>
              <a:r>
                <a:rPr lang="en-US" sz="1069">
                  <a:solidFill>
                    <a:srgbClr val="000000"/>
                  </a:solidFill>
                  <a:latin typeface="Tenor Sans Bold"/>
                </a:rPr>
                <a:t>jobs can be selected randomly</a:t>
              </a:r>
            </a:p>
          </p:txBody>
        </p:sp>
        <p:sp>
          <p:nvSpPr>
            <p:cNvPr id="31" name="TextBox 31"/>
            <p:cNvSpPr txBox="1"/>
            <p:nvPr/>
          </p:nvSpPr>
          <p:spPr>
            <a:xfrm>
              <a:off x="3563552" y="6533271"/>
              <a:ext cx="2260828" cy="723900"/>
            </a:xfrm>
            <a:prstGeom prst="rect">
              <a:avLst/>
            </a:prstGeom>
          </p:spPr>
          <p:txBody>
            <a:bodyPr lIns="0" tIns="0" rIns="0" bIns="0" rtlCol="0" anchor="t">
              <a:spAutoFit/>
            </a:bodyPr>
            <a:lstStyle/>
            <a:p>
              <a:pPr algn="ctr">
                <a:lnSpc>
                  <a:spcPts val="1439"/>
                </a:lnSpc>
              </a:pPr>
              <a:r>
                <a:rPr lang="en-US" sz="1200">
                  <a:solidFill>
                    <a:srgbClr val="000000"/>
                  </a:solidFill>
                  <a:latin typeface="Tenor Sans Bold"/>
                </a:rPr>
                <a:t> RECOMMENDATION JOB LIST</a:t>
              </a:r>
            </a:p>
            <a:p>
              <a:pPr algn="ctr">
                <a:lnSpc>
                  <a:spcPts val="1439"/>
                </a:lnSpc>
                <a:spcBef>
                  <a:spcPct val="0"/>
                </a:spcBef>
              </a:pPr>
              <a:endParaRPr lang="en-US" sz="1200">
                <a:solidFill>
                  <a:srgbClr val="000000"/>
                </a:solidFill>
                <a:latin typeface="Tenor Sans Bold"/>
              </a:endParaRPr>
            </a:p>
          </p:txBody>
        </p:sp>
        <p:grpSp>
          <p:nvGrpSpPr>
            <p:cNvPr id="32" name="Group 32"/>
            <p:cNvGrpSpPr/>
            <p:nvPr/>
          </p:nvGrpSpPr>
          <p:grpSpPr>
            <a:xfrm rot="-86257">
              <a:off x="2497803" y="4852624"/>
              <a:ext cx="172025" cy="115664"/>
              <a:chOff x="0" y="0"/>
              <a:chExt cx="1930400" cy="1297940"/>
            </a:xfrm>
          </p:grpSpPr>
          <p:sp>
            <p:nvSpPr>
              <p:cNvPr id="33" name="Freeform 33"/>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34" name="Group 34"/>
            <p:cNvGrpSpPr/>
            <p:nvPr/>
          </p:nvGrpSpPr>
          <p:grpSpPr>
            <a:xfrm rot="-86257">
              <a:off x="6590202" y="4860018"/>
              <a:ext cx="172025" cy="115664"/>
              <a:chOff x="0" y="0"/>
              <a:chExt cx="1930400" cy="1297940"/>
            </a:xfrm>
          </p:grpSpPr>
          <p:sp>
            <p:nvSpPr>
              <p:cNvPr id="35" name="Freeform 35"/>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36" name="AutoShape 36"/>
            <p:cNvSpPr/>
            <p:nvPr/>
          </p:nvSpPr>
          <p:spPr>
            <a:xfrm flipH="1" flipV="1">
              <a:off x="4687616" y="5974413"/>
              <a:ext cx="6350" cy="317431"/>
            </a:xfrm>
            <a:prstGeom prst="line">
              <a:avLst/>
            </a:prstGeom>
            <a:ln w="12700" cap="flat">
              <a:solidFill>
                <a:srgbClr val="000000"/>
              </a:solidFill>
              <a:prstDash val="solid"/>
              <a:headEnd type="none" w="sm" len="sm"/>
              <a:tailEnd type="none" w="sm" len="sm"/>
            </a:ln>
          </p:spPr>
          <p:txBody>
            <a:bodyPr/>
            <a:lstStyle/>
            <a:p>
              <a:endParaRPr lang="LID4096"/>
            </a:p>
          </p:txBody>
        </p:sp>
      </p:grpSp>
      <p:sp>
        <p:nvSpPr>
          <p:cNvPr id="37" name="TextBox 37"/>
          <p:cNvSpPr txBox="1"/>
          <p:nvPr/>
        </p:nvSpPr>
        <p:spPr>
          <a:xfrm>
            <a:off x="7225004" y="967456"/>
            <a:ext cx="10874105" cy="7381875"/>
          </a:xfrm>
          <a:prstGeom prst="rect">
            <a:avLst/>
          </a:prstGeom>
        </p:spPr>
        <p:txBody>
          <a:bodyPr lIns="0" tIns="0" rIns="0" bIns="0" rtlCol="0" anchor="t">
            <a:spAutoFit/>
          </a:bodyPr>
          <a:lstStyle/>
          <a:p>
            <a:pPr algn="just">
              <a:lnSpc>
                <a:spcPts val="2639"/>
              </a:lnSpc>
            </a:pPr>
            <a:r>
              <a:rPr lang="en-US" sz="2199">
                <a:solidFill>
                  <a:srgbClr val="000000"/>
                </a:solidFill>
                <a:latin typeface="Alegreya Sans Bold"/>
              </a:rPr>
              <a:t>First incorrect label occurrence index and correct ranking order percentage:  </a:t>
            </a:r>
          </a:p>
          <a:p>
            <a:pPr algn="just">
              <a:lnSpc>
                <a:spcPts val="2639"/>
              </a:lnSpc>
            </a:pPr>
            <a:r>
              <a:rPr lang="en-US" sz="2199">
                <a:solidFill>
                  <a:srgbClr val="000000"/>
                </a:solidFill>
                <a:latin typeface="Alegreya Sans"/>
              </a:rPr>
              <a:t>         user1=644 jobs   </a:t>
            </a:r>
            <a:r>
              <a:rPr lang="en-US" sz="2199">
                <a:solidFill>
                  <a:srgbClr val="000000"/>
                </a:solidFill>
                <a:latin typeface="Alegreya Sans Bold Italics"/>
              </a:rPr>
              <a:t>BERT = 644 (100%)</a:t>
            </a:r>
            <a:r>
              <a:rPr lang="en-US" sz="2199">
                <a:solidFill>
                  <a:srgbClr val="000000"/>
                </a:solidFill>
                <a:latin typeface="Alegreya Sans"/>
              </a:rPr>
              <a:t>      Word2Vec = 535(95.81%)       TF-IDF = 433 (89.29%)</a:t>
            </a:r>
          </a:p>
          <a:p>
            <a:pPr algn="just">
              <a:lnSpc>
                <a:spcPts val="2639"/>
              </a:lnSpc>
            </a:pPr>
            <a:r>
              <a:rPr lang="en-US" sz="2199">
                <a:solidFill>
                  <a:srgbClr val="000000"/>
                </a:solidFill>
                <a:latin typeface="Alegreya Sans"/>
              </a:rPr>
              <a:t>         user2=146 jobs   BERT = 144 (99.32%)   Word2Vec = 71(82.88%)         TF-IDF = 66 (89.73%)</a:t>
            </a:r>
          </a:p>
          <a:p>
            <a:pPr algn="just">
              <a:lnSpc>
                <a:spcPts val="2639"/>
              </a:lnSpc>
            </a:pPr>
            <a:r>
              <a:rPr lang="en-US" sz="2199">
                <a:solidFill>
                  <a:srgbClr val="000000"/>
                </a:solidFill>
                <a:latin typeface="Alegreya Sans"/>
              </a:rPr>
              <a:t>         user3=376 jobs   BERT = 373 (99.73%)    </a:t>
            </a:r>
            <a:r>
              <a:rPr lang="en-US" sz="2199">
                <a:solidFill>
                  <a:srgbClr val="000000"/>
                </a:solidFill>
                <a:latin typeface="Alegreya Sans Bold Italics"/>
              </a:rPr>
              <a:t>Word2Vec = 103(77.39%)  </a:t>
            </a:r>
            <a:r>
              <a:rPr lang="en-US" sz="2199">
                <a:solidFill>
                  <a:srgbClr val="000000"/>
                </a:solidFill>
                <a:latin typeface="Alegreya Sans"/>
              </a:rPr>
              <a:t>     TF-IDF = 55 (86.70%),</a:t>
            </a:r>
          </a:p>
          <a:p>
            <a:pPr algn="just">
              <a:lnSpc>
                <a:spcPts val="2639"/>
              </a:lnSpc>
            </a:pPr>
            <a:r>
              <a:rPr lang="en-US" sz="2199">
                <a:solidFill>
                  <a:srgbClr val="000000"/>
                </a:solidFill>
                <a:latin typeface="Alegreya Sans"/>
              </a:rPr>
              <a:t>BERT consistently outperformed Word2Vec and TF-IDF in ranking order; the lowest score can be seen with Word2Vec; while TF-IDF exhibits stability, although its accuracy is lower compared to BERT.</a:t>
            </a:r>
          </a:p>
          <a:p>
            <a:pPr algn="just">
              <a:lnSpc>
                <a:spcPts val="2639"/>
              </a:lnSpc>
            </a:pPr>
            <a:r>
              <a:rPr lang="en-US" sz="2199">
                <a:solidFill>
                  <a:srgbClr val="000000"/>
                </a:solidFill>
                <a:latin typeface="Alegreya Sans Bold"/>
              </a:rPr>
              <a:t>Human evaluation matches</a:t>
            </a:r>
            <a:r>
              <a:rPr lang="en-US" sz="2199">
                <a:solidFill>
                  <a:srgbClr val="000000"/>
                </a:solidFill>
                <a:latin typeface="Alegreya Sans"/>
              </a:rPr>
              <a:t>: </a:t>
            </a:r>
          </a:p>
          <a:p>
            <a:pPr algn="just">
              <a:lnSpc>
                <a:spcPts val="2639"/>
              </a:lnSpc>
            </a:pPr>
            <a:r>
              <a:rPr lang="en-US" sz="2199">
                <a:solidFill>
                  <a:srgbClr val="000000"/>
                </a:solidFill>
                <a:latin typeface="Alegreya Sans"/>
              </a:rPr>
              <a:t>                  user1=30     BERT = 23(76.67%)      Word2Vec = 18(60%)        </a:t>
            </a:r>
            <a:r>
              <a:rPr lang="en-US" sz="2199">
                <a:solidFill>
                  <a:srgbClr val="000000"/>
                </a:solidFill>
                <a:latin typeface="Alegreya Sans Bold Italics"/>
              </a:rPr>
              <a:t> TF-IDF = 14 (47%)</a:t>
            </a:r>
          </a:p>
          <a:p>
            <a:pPr algn="just">
              <a:lnSpc>
                <a:spcPts val="2639"/>
              </a:lnSpc>
            </a:pPr>
            <a:r>
              <a:rPr lang="en-US" sz="2199">
                <a:solidFill>
                  <a:srgbClr val="000000"/>
                </a:solidFill>
                <a:latin typeface="Alegreya Sans"/>
              </a:rPr>
              <a:t>                  user2=30    BERT = 23(76.67%)       Word2Vec = 18(60%)         TF-IDF = 21 (70%)</a:t>
            </a:r>
          </a:p>
          <a:p>
            <a:pPr algn="just">
              <a:lnSpc>
                <a:spcPts val="2639"/>
              </a:lnSpc>
            </a:pPr>
            <a:r>
              <a:rPr lang="en-US" sz="2199">
                <a:solidFill>
                  <a:srgbClr val="000000"/>
                </a:solidFill>
                <a:latin typeface="Alegreya Sans"/>
              </a:rPr>
              <a:t>                  user3=30    </a:t>
            </a:r>
            <a:r>
              <a:rPr lang="en-US" sz="2199">
                <a:solidFill>
                  <a:srgbClr val="000000"/>
                </a:solidFill>
                <a:latin typeface="Alegreya Sans Bold Italics"/>
              </a:rPr>
              <a:t>BERT = 26(86.67%)</a:t>
            </a:r>
            <a:r>
              <a:rPr lang="en-US" sz="2199">
                <a:solidFill>
                  <a:srgbClr val="000000"/>
                </a:solidFill>
                <a:latin typeface="Alegreya Sans"/>
              </a:rPr>
              <a:t>      Word2Vec = 19(63.33%)   TF-IDF = 24 (80%)</a:t>
            </a:r>
          </a:p>
          <a:p>
            <a:pPr algn="just">
              <a:lnSpc>
                <a:spcPts val="2639"/>
              </a:lnSpc>
            </a:pPr>
            <a:r>
              <a:rPr lang="en-US" sz="2199">
                <a:solidFill>
                  <a:srgbClr val="000000"/>
                </a:solidFill>
                <a:latin typeface="Alegreya Sans"/>
              </a:rPr>
              <a:t>BERT recommendations were more closely aligned with human ranking; the lowest mismatch can be observed with TF-IDF;  Word2Vec scores the lowest, ranging around 60%.</a:t>
            </a:r>
          </a:p>
          <a:p>
            <a:pPr algn="just">
              <a:lnSpc>
                <a:spcPts val="2639"/>
              </a:lnSpc>
            </a:pPr>
            <a:r>
              <a:rPr lang="en-US" sz="2199">
                <a:solidFill>
                  <a:srgbClr val="000000"/>
                </a:solidFill>
                <a:latin typeface="Alegreya Sans Bold"/>
              </a:rPr>
              <a:t>Shapiro-Wilk test </a:t>
            </a:r>
            <a:r>
              <a:rPr lang="en-US" sz="2199">
                <a:solidFill>
                  <a:srgbClr val="000000"/>
                </a:solidFill>
                <a:latin typeface="Alegreya Sans"/>
              </a:rPr>
              <a:t>(of all samples): The result showed that none of the samples follow a normal distribution.</a:t>
            </a:r>
          </a:p>
          <a:p>
            <a:pPr algn="just">
              <a:lnSpc>
                <a:spcPts val="2639"/>
              </a:lnSpc>
            </a:pPr>
            <a:r>
              <a:rPr lang="en-US" sz="2199">
                <a:solidFill>
                  <a:srgbClr val="000000"/>
                </a:solidFill>
                <a:latin typeface="Alegreya Sans Bold"/>
              </a:rPr>
              <a:t>Spearman’s Rank Correlation</a:t>
            </a:r>
            <a:r>
              <a:rPr lang="en-US" sz="2199">
                <a:solidFill>
                  <a:srgbClr val="000000"/>
                </a:solidFill>
                <a:latin typeface="Alegreya Sans"/>
              </a:rPr>
              <a:t> (model ranking vs human ranking): </a:t>
            </a:r>
          </a:p>
          <a:p>
            <a:pPr algn="just">
              <a:lnSpc>
                <a:spcPts val="2639"/>
              </a:lnSpc>
            </a:pPr>
            <a:r>
              <a:rPr lang="en-US" sz="2199">
                <a:solidFill>
                  <a:srgbClr val="000000"/>
                </a:solidFill>
                <a:latin typeface="Alegreya Sans"/>
              </a:rPr>
              <a:t>                    user1      BERT = 0.826        Word2Vec = 0.762       </a:t>
            </a:r>
            <a:r>
              <a:rPr lang="en-US" sz="2199">
                <a:solidFill>
                  <a:srgbClr val="000000"/>
                </a:solidFill>
                <a:latin typeface="Alegreya Sans Bold Italics"/>
              </a:rPr>
              <a:t>TF-IDF = 0.601</a:t>
            </a:r>
          </a:p>
          <a:p>
            <a:pPr algn="just">
              <a:lnSpc>
                <a:spcPts val="2639"/>
              </a:lnSpc>
            </a:pPr>
            <a:r>
              <a:rPr lang="en-US" sz="2199">
                <a:solidFill>
                  <a:srgbClr val="000000"/>
                </a:solidFill>
                <a:latin typeface="Alegreya Sans"/>
              </a:rPr>
              <a:t>                    user2     BERT = 0.850        Word2Vec = 0.780       TF-IDF = 0.700</a:t>
            </a:r>
          </a:p>
          <a:p>
            <a:pPr algn="just">
              <a:lnSpc>
                <a:spcPts val="2639"/>
              </a:lnSpc>
            </a:pPr>
            <a:r>
              <a:rPr lang="en-US" sz="2199">
                <a:solidFill>
                  <a:srgbClr val="000000"/>
                </a:solidFill>
                <a:latin typeface="Alegreya Sans"/>
              </a:rPr>
              <a:t>                    user3     </a:t>
            </a:r>
            <a:r>
              <a:rPr lang="en-US" sz="2199">
                <a:solidFill>
                  <a:srgbClr val="000000"/>
                </a:solidFill>
                <a:latin typeface="Alegreya Sans Bold Italics"/>
              </a:rPr>
              <a:t>BERT =  0.905</a:t>
            </a:r>
            <a:r>
              <a:rPr lang="en-US" sz="2199">
                <a:solidFill>
                  <a:srgbClr val="000000"/>
                </a:solidFill>
                <a:latin typeface="Alegreya Sans"/>
              </a:rPr>
              <a:t>       </a:t>
            </a:r>
            <a:r>
              <a:rPr lang="en-US" sz="2199">
                <a:solidFill>
                  <a:srgbClr val="000000"/>
                </a:solidFill>
                <a:latin typeface="Alegreya Sans Bold Italics"/>
              </a:rPr>
              <a:t>Word2Vec = 0.696</a:t>
            </a:r>
            <a:r>
              <a:rPr lang="en-US" sz="2199">
                <a:solidFill>
                  <a:srgbClr val="000000"/>
                </a:solidFill>
                <a:latin typeface="Alegreya Sans"/>
              </a:rPr>
              <a:t>         TF-IDF = 0.863</a:t>
            </a:r>
          </a:p>
          <a:p>
            <a:pPr algn="just">
              <a:lnSpc>
                <a:spcPts val="2639"/>
              </a:lnSpc>
              <a:spcBef>
                <a:spcPct val="0"/>
              </a:spcBef>
            </a:pPr>
            <a:r>
              <a:rPr lang="en-US" sz="2199">
                <a:solidFill>
                  <a:srgbClr val="000000"/>
                </a:solidFill>
                <a:latin typeface="Alegreya Sans"/>
              </a:rPr>
              <a:t>BERT showed correlations higher than 0.7 in all three instances, with very low p-values. This indicates a strong positive association between the model ranking and human ranking, and there is a very low probability that this strong association is due to chance; Word2Vec and TF-IDF, each showed moderate correlations in one instance, also with very low p-values, which is acceptable.</a:t>
            </a:r>
          </a:p>
        </p:txBody>
      </p:sp>
      <p:sp>
        <p:nvSpPr>
          <p:cNvPr id="38" name="TextBox 38"/>
          <p:cNvSpPr txBox="1"/>
          <p:nvPr/>
        </p:nvSpPr>
        <p:spPr>
          <a:xfrm>
            <a:off x="284091" y="8223355"/>
            <a:ext cx="15771704" cy="1714500"/>
          </a:xfrm>
          <a:prstGeom prst="rect">
            <a:avLst/>
          </a:prstGeom>
        </p:spPr>
        <p:txBody>
          <a:bodyPr lIns="0" tIns="0" rIns="0" bIns="0" rtlCol="0" anchor="t">
            <a:spAutoFit/>
          </a:bodyPr>
          <a:lstStyle/>
          <a:p>
            <a:pPr>
              <a:lnSpc>
                <a:spcPts val="2639"/>
              </a:lnSpc>
            </a:pPr>
            <a:r>
              <a:rPr lang="en-US" sz="2199">
                <a:solidFill>
                  <a:srgbClr val="000000"/>
                </a:solidFill>
                <a:latin typeface="Alegreya Sans Bold"/>
              </a:rPr>
              <a:t>Wilcoxon Signed-Rank Test </a:t>
            </a:r>
            <a:r>
              <a:rPr lang="en-US" sz="2199">
                <a:solidFill>
                  <a:srgbClr val="000000"/>
                </a:solidFill>
                <a:latin typeface="Alegreya Sans"/>
              </a:rPr>
              <a:t>(model ranking vs human ranking): </a:t>
            </a:r>
          </a:p>
          <a:p>
            <a:pPr>
              <a:lnSpc>
                <a:spcPts val="2639"/>
              </a:lnSpc>
            </a:pPr>
            <a:r>
              <a:rPr lang="en-US" sz="2199">
                <a:solidFill>
                  <a:srgbClr val="000000"/>
                </a:solidFill>
                <a:latin typeface="Alegreya Sans"/>
              </a:rPr>
              <a:t>                                              user1        BERT = 0.705      Word2Vec = 0.083         </a:t>
            </a:r>
            <a:r>
              <a:rPr lang="en-US" sz="2199">
                <a:solidFill>
                  <a:srgbClr val="000000"/>
                </a:solidFill>
                <a:latin typeface="Alegreya Sans Bold Italics"/>
              </a:rPr>
              <a:t>TF-IDF = 0.04</a:t>
            </a:r>
          </a:p>
          <a:p>
            <a:pPr>
              <a:lnSpc>
                <a:spcPts val="2639"/>
              </a:lnSpc>
            </a:pPr>
            <a:r>
              <a:rPr lang="en-US" sz="2199">
                <a:solidFill>
                  <a:srgbClr val="000000"/>
                </a:solidFill>
                <a:latin typeface="Alegreya Sans"/>
              </a:rPr>
              <a:t>                                              user2       BERT = 0.058      </a:t>
            </a:r>
            <a:r>
              <a:rPr lang="en-US" sz="2199">
                <a:solidFill>
                  <a:srgbClr val="000000"/>
                </a:solidFill>
                <a:latin typeface="Alegreya Sans Bold Italics"/>
              </a:rPr>
              <a:t>Word2Vec = 0.004 </a:t>
            </a:r>
            <a:r>
              <a:rPr lang="en-US" sz="2199">
                <a:solidFill>
                  <a:srgbClr val="000000"/>
                </a:solidFill>
                <a:latin typeface="Alegreya Sans"/>
              </a:rPr>
              <a:t>         TF-IDF = 1</a:t>
            </a:r>
          </a:p>
          <a:p>
            <a:pPr>
              <a:lnSpc>
                <a:spcPts val="2639"/>
              </a:lnSpc>
            </a:pPr>
            <a:r>
              <a:rPr lang="en-US" sz="2199">
                <a:solidFill>
                  <a:srgbClr val="000000"/>
                </a:solidFill>
                <a:latin typeface="Alegreya Sans"/>
              </a:rPr>
              <a:t>                                              user3        BERT = 0.317       Word2Vec = 0.285          TF-IDF = 0.102</a:t>
            </a:r>
          </a:p>
          <a:p>
            <a:pPr algn="l">
              <a:lnSpc>
                <a:spcPts val="2639"/>
              </a:lnSpc>
              <a:spcBef>
                <a:spcPct val="0"/>
              </a:spcBef>
            </a:pPr>
            <a:r>
              <a:rPr lang="en-US" sz="2199">
                <a:solidFill>
                  <a:srgbClr val="000000"/>
                </a:solidFill>
                <a:latin typeface="Alegreya Sans"/>
              </a:rPr>
              <a:t>With BERT, no statistical significance was observed. However, Word2Vec and TF-IDF showed statistical significance in one instance each.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40941"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TextBox 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12</a:t>
            </a:r>
          </a:p>
        </p:txBody>
      </p:sp>
      <p:sp>
        <p:nvSpPr>
          <p:cNvPr id="8" name="TextBox 8"/>
          <p:cNvSpPr txBox="1"/>
          <p:nvPr/>
        </p:nvSpPr>
        <p:spPr>
          <a:xfrm>
            <a:off x="1028700" y="395321"/>
            <a:ext cx="4967742"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CONCLUTION</a:t>
            </a:r>
          </a:p>
        </p:txBody>
      </p:sp>
      <p:sp>
        <p:nvSpPr>
          <p:cNvPr id="9" name="TextBox 9"/>
          <p:cNvSpPr txBox="1"/>
          <p:nvPr/>
        </p:nvSpPr>
        <p:spPr>
          <a:xfrm>
            <a:off x="1846593" y="2261485"/>
            <a:ext cx="15257694" cy="4381500"/>
          </a:xfrm>
          <a:prstGeom prst="rect">
            <a:avLst/>
          </a:prstGeom>
        </p:spPr>
        <p:txBody>
          <a:bodyPr lIns="0" tIns="0" rIns="0" bIns="0" rtlCol="0" anchor="t">
            <a:spAutoFit/>
          </a:bodyPr>
          <a:lstStyle/>
          <a:p>
            <a:pPr marL="474979" lvl="1" indent="-237490" algn="just">
              <a:lnSpc>
                <a:spcPts val="2639"/>
              </a:lnSpc>
              <a:buFont typeface="Arial"/>
              <a:buChar char="•"/>
            </a:pPr>
            <a:r>
              <a:rPr lang="en-US" sz="2199">
                <a:solidFill>
                  <a:srgbClr val="000000"/>
                </a:solidFill>
                <a:latin typeface="Alegreya Sans"/>
              </a:rPr>
              <a:t>The BERT model, with its advanced encoding capabilities, emerged as the most reliable technique for accurately classifying job advertisements and closely mirroring human evaluations in job recommendations. Its superior performance in embedding semantic similarity between job ads and user profiles underscores the importance of employing sophisticated NLP models to enhance the efficacy of content-based recommendation systems.</a:t>
            </a:r>
          </a:p>
          <a:p>
            <a:pPr algn="just">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a:rPr>
              <a:t>Word2Vec, notable for its embedding efficiency, showed commendable performance, particularly in representing job ads in a semantically meaningful space. However, its variability across different user evaluations indicates that while it is a valuable tool for capturing semantic relationships, it may not consistently align with individual user preferences.</a:t>
            </a:r>
          </a:p>
          <a:p>
            <a:pPr algn="just">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a:rPr>
              <a:t>The TF-IDF with BoW approach, despite being outperformed by the BERT model in terms of alignment with human evaluations, demonstrated its utility in efficiently processing and classifying job ads. Its rapid execution time and simplicity make it a viable option for initial filtering processes within the JRS framework.</a:t>
            </a:r>
          </a:p>
          <a:p>
            <a:pPr algn="just">
              <a:lnSpc>
                <a:spcPts val="2639"/>
              </a:lnSpc>
              <a:spcBef>
                <a:spcPct val="0"/>
              </a:spcBef>
            </a:pPr>
            <a:endParaRPr lang="en-US" sz="2199">
              <a:solidFill>
                <a:srgbClr val="000000"/>
              </a:solidFill>
              <a:latin typeface="Alegrey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50466"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Freeform 7"/>
          <p:cNvSpPr/>
          <p:nvPr/>
        </p:nvSpPr>
        <p:spPr>
          <a:xfrm>
            <a:off x="5201812"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5"/>
            <a:stretch>
              <a:fillRect/>
            </a:stretch>
          </a:blipFill>
        </p:spPr>
        <p:txBody>
          <a:bodyPr/>
          <a:lstStyle/>
          <a:p>
            <a:endParaRPr lang="LID4096"/>
          </a:p>
        </p:txBody>
      </p:sp>
      <p:sp>
        <p:nvSpPr>
          <p:cNvPr id="8" name="TextBox 8"/>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13</a:t>
            </a:r>
          </a:p>
        </p:txBody>
      </p:sp>
      <p:sp>
        <p:nvSpPr>
          <p:cNvPr id="9" name="TextBox 9"/>
          <p:cNvSpPr txBox="1"/>
          <p:nvPr/>
        </p:nvSpPr>
        <p:spPr>
          <a:xfrm>
            <a:off x="1028700" y="409589"/>
            <a:ext cx="4253815"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REFERENCES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40941"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a:grpSpLocks noChangeAspect="1"/>
          </p:cNvGrpSpPr>
          <p:nvPr/>
        </p:nvGrpSpPr>
        <p:grpSpPr>
          <a:xfrm>
            <a:off x="10658683" y="-454865"/>
            <a:ext cx="3201849" cy="3201849"/>
            <a:chOff x="0" y="0"/>
            <a:chExt cx="2787650" cy="2787650"/>
          </a:xfrm>
        </p:grpSpPr>
        <p:sp>
          <p:nvSpPr>
            <p:cNvPr id="5" name="Freeform 5"/>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838C94"/>
            </a:solidFill>
          </p:spPr>
          <p:txBody>
            <a:bodyPr/>
            <a:lstStyle/>
            <a:p>
              <a:endParaRPr lang="LID4096"/>
            </a:p>
          </p:txBody>
        </p:sp>
      </p:grpSp>
      <p:sp>
        <p:nvSpPr>
          <p:cNvPr id="6" name="Freeform 6"/>
          <p:cNvSpPr/>
          <p:nvPr/>
        </p:nvSpPr>
        <p:spPr>
          <a:xfrm>
            <a:off x="4596886" y="6811068"/>
            <a:ext cx="1869861" cy="2757168"/>
          </a:xfrm>
          <a:custGeom>
            <a:avLst/>
            <a:gdLst/>
            <a:ahLst/>
            <a:cxnLst/>
            <a:rect l="l" t="t" r="r" b="b"/>
            <a:pathLst>
              <a:path w="1869861" h="2757168">
                <a:moveTo>
                  <a:pt x="0" y="0"/>
                </a:moveTo>
                <a:lnTo>
                  <a:pt x="1869862" y="0"/>
                </a:lnTo>
                <a:lnTo>
                  <a:pt x="1869862" y="2757168"/>
                </a:lnTo>
                <a:lnTo>
                  <a:pt x="0" y="27571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LID4096"/>
          </a:p>
        </p:txBody>
      </p:sp>
      <p:sp>
        <p:nvSpPr>
          <p:cNvPr id="7" name="Freeform 7"/>
          <p:cNvSpPr/>
          <p:nvPr/>
        </p:nvSpPr>
        <p:spPr>
          <a:xfrm>
            <a:off x="4427468" y="7316308"/>
            <a:ext cx="2515827" cy="2515827"/>
          </a:xfrm>
          <a:custGeom>
            <a:avLst/>
            <a:gdLst/>
            <a:ahLst/>
            <a:cxnLst/>
            <a:rect l="l" t="t" r="r" b="b"/>
            <a:pathLst>
              <a:path w="2515827" h="2515827">
                <a:moveTo>
                  <a:pt x="0" y="0"/>
                </a:moveTo>
                <a:lnTo>
                  <a:pt x="2515827" y="0"/>
                </a:lnTo>
                <a:lnTo>
                  <a:pt x="2515827" y="2515827"/>
                </a:lnTo>
                <a:lnTo>
                  <a:pt x="0" y="2515827"/>
                </a:lnTo>
                <a:lnTo>
                  <a:pt x="0" y="0"/>
                </a:lnTo>
                <a:close/>
              </a:path>
            </a:pathLst>
          </a:custGeom>
          <a:blipFill>
            <a:blip r:embed="rId7">
              <a:alphaModFix amt="46000"/>
              <a:extLst>
                <a:ext uri="{96DAC541-7B7A-43D3-8B79-37D633B846F1}">
                  <asvg:svgBlip xmlns:asvg="http://schemas.microsoft.com/office/drawing/2016/SVG/main" r:embed="rId8"/>
                </a:ext>
              </a:extLst>
            </a:blip>
            <a:stretch>
              <a:fillRect/>
            </a:stretch>
          </a:blipFill>
        </p:spPr>
        <p:txBody>
          <a:bodyPr/>
          <a:lstStyle/>
          <a:p>
            <a:endParaRPr lang="LID4096"/>
          </a:p>
        </p:txBody>
      </p:sp>
      <p:sp>
        <p:nvSpPr>
          <p:cNvPr id="8" name="Freeform 8"/>
          <p:cNvSpPr/>
          <p:nvPr/>
        </p:nvSpPr>
        <p:spPr>
          <a:xfrm>
            <a:off x="10935471" y="5907715"/>
            <a:ext cx="2303788" cy="3433831"/>
          </a:xfrm>
          <a:custGeom>
            <a:avLst/>
            <a:gdLst/>
            <a:ahLst/>
            <a:cxnLst/>
            <a:rect l="l" t="t" r="r" b="b"/>
            <a:pathLst>
              <a:path w="2303788" h="3433831">
                <a:moveTo>
                  <a:pt x="0" y="0"/>
                </a:moveTo>
                <a:lnTo>
                  <a:pt x="2303788" y="0"/>
                </a:lnTo>
                <a:lnTo>
                  <a:pt x="2303788" y="3433831"/>
                </a:lnTo>
                <a:lnTo>
                  <a:pt x="0" y="34338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LID4096"/>
          </a:p>
        </p:txBody>
      </p:sp>
      <p:sp>
        <p:nvSpPr>
          <p:cNvPr id="9" name="Freeform 9"/>
          <p:cNvSpPr/>
          <p:nvPr/>
        </p:nvSpPr>
        <p:spPr>
          <a:xfrm rot="-10800000">
            <a:off x="4533488" y="756969"/>
            <a:ext cx="2303788" cy="3433831"/>
          </a:xfrm>
          <a:custGeom>
            <a:avLst/>
            <a:gdLst/>
            <a:ahLst/>
            <a:cxnLst/>
            <a:rect l="l" t="t" r="r" b="b"/>
            <a:pathLst>
              <a:path w="2303788" h="3433831">
                <a:moveTo>
                  <a:pt x="0" y="0"/>
                </a:moveTo>
                <a:lnTo>
                  <a:pt x="2303788" y="0"/>
                </a:lnTo>
                <a:lnTo>
                  <a:pt x="2303788" y="3433831"/>
                </a:lnTo>
                <a:lnTo>
                  <a:pt x="0" y="34338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LID4096"/>
          </a:p>
        </p:txBody>
      </p:sp>
      <p:sp>
        <p:nvSpPr>
          <p:cNvPr id="10" name="TextBox 10"/>
          <p:cNvSpPr txBox="1"/>
          <p:nvPr/>
        </p:nvSpPr>
        <p:spPr>
          <a:xfrm>
            <a:off x="6466748" y="2471606"/>
            <a:ext cx="6154957" cy="5153025"/>
          </a:xfrm>
          <a:prstGeom prst="rect">
            <a:avLst/>
          </a:prstGeom>
        </p:spPr>
        <p:txBody>
          <a:bodyPr lIns="0" tIns="0" rIns="0" bIns="0" rtlCol="0" anchor="t">
            <a:spAutoFit/>
          </a:bodyPr>
          <a:lstStyle/>
          <a:p>
            <a:pPr algn="l">
              <a:lnSpc>
                <a:spcPts val="9975"/>
              </a:lnSpc>
            </a:pPr>
            <a:r>
              <a:rPr lang="en-US" sz="10500" spc="-525">
                <a:solidFill>
                  <a:srgbClr val="3A6C89"/>
                </a:solidFill>
                <a:latin typeface="League Spartan"/>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351000" y="-341175"/>
            <a:ext cx="21009051" cy="11553011"/>
          </a:xfrm>
          <a:custGeom>
            <a:avLst/>
            <a:gdLst/>
            <a:ahLst/>
            <a:cxnLst/>
            <a:rect l="l" t="t" r="r" b="b"/>
            <a:pathLst>
              <a:path w="21009051" h="11553011">
                <a:moveTo>
                  <a:pt x="0" y="0"/>
                </a:moveTo>
                <a:lnTo>
                  <a:pt x="21009050" y="0"/>
                </a:lnTo>
                <a:lnTo>
                  <a:pt x="21009050"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9337826" y="0"/>
            <a:ext cx="9299085" cy="10287000"/>
          </a:xfrm>
          <a:custGeom>
            <a:avLst/>
            <a:gdLst/>
            <a:ahLst/>
            <a:cxnLst/>
            <a:rect l="l" t="t" r="r" b="b"/>
            <a:pathLst>
              <a:path w="9299085" h="10287000">
                <a:moveTo>
                  <a:pt x="0" y="0"/>
                </a:moveTo>
                <a:lnTo>
                  <a:pt x="9299084" y="0"/>
                </a:lnTo>
                <a:lnTo>
                  <a:pt x="9299084" y="10287000"/>
                </a:lnTo>
                <a:lnTo>
                  <a:pt x="0" y="10287000"/>
                </a:lnTo>
                <a:lnTo>
                  <a:pt x="0" y="0"/>
                </a:lnTo>
                <a:close/>
              </a:path>
            </a:pathLst>
          </a:custGeom>
          <a:blipFill>
            <a:blip r:embed="rId4">
              <a:alphaModFix amt="90000"/>
            </a:blip>
            <a:stretch>
              <a:fillRect l="-10967" r="-17583" b="-7742"/>
            </a:stretch>
          </a:blipFill>
        </p:spPr>
        <p:txBody>
          <a:bodyPr/>
          <a:lstStyle/>
          <a:p>
            <a:endParaRPr lang="LID4096"/>
          </a:p>
        </p:txBody>
      </p:sp>
      <p:sp>
        <p:nvSpPr>
          <p:cNvPr id="4" name="Freeform 4"/>
          <p:cNvSpPr/>
          <p:nvPr/>
        </p:nvSpPr>
        <p:spPr>
          <a:xfrm>
            <a:off x="-4089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5"/>
            <a:stretch>
              <a:fillRect/>
            </a:stretch>
          </a:blipFill>
          <a:ln cap="sq">
            <a:noFill/>
            <a:prstDash val="solid"/>
            <a:miter/>
          </a:ln>
        </p:spPr>
        <p:txBody>
          <a:bodyPr/>
          <a:lstStyle/>
          <a:p>
            <a:endParaRPr lang="LID4096"/>
          </a:p>
        </p:txBody>
      </p:sp>
      <p:sp>
        <p:nvSpPr>
          <p:cNvPr id="5" name="TextBox 5"/>
          <p:cNvSpPr txBox="1"/>
          <p:nvPr/>
        </p:nvSpPr>
        <p:spPr>
          <a:xfrm>
            <a:off x="1892878" y="1445044"/>
            <a:ext cx="6109588" cy="4239769"/>
          </a:xfrm>
          <a:prstGeom prst="rect">
            <a:avLst/>
          </a:prstGeom>
        </p:spPr>
        <p:txBody>
          <a:bodyPr lIns="0" tIns="0" rIns="0" bIns="0" rtlCol="0" anchor="t">
            <a:spAutoFit/>
          </a:bodyPr>
          <a:lstStyle/>
          <a:p>
            <a:pPr>
              <a:lnSpc>
                <a:spcPts val="5480"/>
              </a:lnSpc>
            </a:pPr>
            <a:r>
              <a:rPr lang="en-US" sz="2699" spc="137">
                <a:solidFill>
                  <a:srgbClr val="3B3939"/>
                </a:solidFill>
                <a:latin typeface="Roboto"/>
              </a:rPr>
              <a:t>Introduction                     </a:t>
            </a:r>
          </a:p>
          <a:p>
            <a:pPr>
              <a:lnSpc>
                <a:spcPts val="5399"/>
              </a:lnSpc>
            </a:pPr>
            <a:r>
              <a:rPr lang="en-US" sz="2699" spc="134">
                <a:solidFill>
                  <a:srgbClr val="3B3939"/>
                </a:solidFill>
                <a:latin typeface="Roboto"/>
              </a:rPr>
              <a:t>Background Study      </a:t>
            </a:r>
          </a:p>
          <a:p>
            <a:pPr>
              <a:lnSpc>
                <a:spcPts val="6749"/>
              </a:lnSpc>
            </a:pPr>
            <a:r>
              <a:rPr lang="en-US" sz="2699" spc="137">
                <a:solidFill>
                  <a:srgbClr val="3B3939"/>
                </a:solidFill>
                <a:latin typeface="Roboto"/>
              </a:rPr>
              <a:t>Related Works</a:t>
            </a:r>
          </a:p>
          <a:p>
            <a:pPr>
              <a:lnSpc>
                <a:spcPts val="5480"/>
              </a:lnSpc>
            </a:pPr>
            <a:r>
              <a:rPr lang="en-US" sz="2699" spc="137">
                <a:solidFill>
                  <a:srgbClr val="3B3939"/>
                </a:solidFill>
                <a:latin typeface="Roboto"/>
              </a:rPr>
              <a:t>Research Question &amp; Objectives</a:t>
            </a:r>
          </a:p>
          <a:p>
            <a:pPr>
              <a:lnSpc>
                <a:spcPts val="5480"/>
              </a:lnSpc>
            </a:pPr>
            <a:r>
              <a:rPr lang="en-US" sz="2699" spc="137">
                <a:solidFill>
                  <a:srgbClr val="3B3939"/>
                </a:solidFill>
                <a:latin typeface="Roboto"/>
              </a:rPr>
              <a:t>Methodology</a:t>
            </a:r>
          </a:p>
          <a:p>
            <a:pPr>
              <a:lnSpc>
                <a:spcPts val="5480"/>
              </a:lnSpc>
            </a:pPr>
            <a:endParaRPr lang="en-US" sz="2699" spc="137">
              <a:solidFill>
                <a:srgbClr val="3B3939"/>
              </a:solidFill>
              <a:latin typeface="Roboto"/>
            </a:endParaRPr>
          </a:p>
        </p:txBody>
      </p:sp>
      <p:sp>
        <p:nvSpPr>
          <p:cNvPr id="6" name="TextBox 6"/>
          <p:cNvSpPr txBox="1"/>
          <p:nvPr/>
        </p:nvSpPr>
        <p:spPr>
          <a:xfrm>
            <a:off x="1363984" y="395321"/>
            <a:ext cx="3583688" cy="619760"/>
          </a:xfrm>
          <a:prstGeom prst="rect">
            <a:avLst/>
          </a:prstGeom>
        </p:spPr>
        <p:txBody>
          <a:bodyPr lIns="0" tIns="0" rIns="0" bIns="0" rtlCol="0" anchor="t">
            <a:spAutoFit/>
          </a:bodyPr>
          <a:lstStyle/>
          <a:p>
            <a:pPr>
              <a:lnSpc>
                <a:spcPts val="4770"/>
              </a:lnSpc>
            </a:pPr>
            <a:r>
              <a:rPr lang="en-US" sz="4500" spc="126">
                <a:solidFill>
                  <a:srgbClr val="3B3939"/>
                </a:solidFill>
                <a:latin typeface="Now Bold"/>
              </a:rPr>
              <a:t>OVERVIEW</a:t>
            </a:r>
          </a:p>
        </p:txBody>
      </p:sp>
      <p:sp>
        <p:nvSpPr>
          <p:cNvPr id="7" name="AutoShape 7"/>
          <p:cNvSpPr/>
          <p:nvPr/>
        </p:nvSpPr>
        <p:spPr>
          <a:xfrm>
            <a:off x="1373568" y="2077058"/>
            <a:ext cx="6309214"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8" name="AutoShape 8"/>
          <p:cNvSpPr/>
          <p:nvPr/>
        </p:nvSpPr>
        <p:spPr>
          <a:xfrm flipV="1">
            <a:off x="1373568" y="2812790"/>
            <a:ext cx="6309214"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9" name="AutoShape 9"/>
          <p:cNvSpPr/>
          <p:nvPr/>
        </p:nvSpPr>
        <p:spPr>
          <a:xfrm>
            <a:off x="1373568" y="3548521"/>
            <a:ext cx="6309214"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10" name="AutoShape 10"/>
          <p:cNvSpPr/>
          <p:nvPr/>
        </p:nvSpPr>
        <p:spPr>
          <a:xfrm>
            <a:off x="1363984" y="4284252"/>
            <a:ext cx="6328381" cy="0"/>
          </a:xfrm>
          <a:prstGeom prst="line">
            <a:avLst/>
          </a:prstGeom>
          <a:ln w="9525" cap="flat">
            <a:solidFill>
              <a:srgbClr val="5691C8"/>
            </a:solidFill>
            <a:prstDash val="solid"/>
            <a:headEnd type="none" w="sm" len="sm"/>
            <a:tailEnd type="none" w="sm" len="sm"/>
          </a:ln>
        </p:spPr>
        <p:txBody>
          <a:bodyPr/>
          <a:lstStyle/>
          <a:p>
            <a:endParaRPr lang="LID4096"/>
          </a:p>
        </p:txBody>
      </p:sp>
      <p:grpSp>
        <p:nvGrpSpPr>
          <p:cNvPr id="11" name="Group 11"/>
          <p:cNvGrpSpPr/>
          <p:nvPr/>
        </p:nvGrpSpPr>
        <p:grpSpPr>
          <a:xfrm>
            <a:off x="17259300" y="0"/>
            <a:ext cx="1028700" cy="10287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14" name="TextBox 14"/>
          <p:cNvSpPr txBox="1"/>
          <p:nvPr/>
        </p:nvSpPr>
        <p:spPr>
          <a:xfrm>
            <a:off x="17448191" y="328646"/>
            <a:ext cx="650917" cy="371439"/>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02</a:t>
            </a:r>
          </a:p>
        </p:txBody>
      </p:sp>
      <p:sp>
        <p:nvSpPr>
          <p:cNvPr id="15" name="TextBox 15"/>
          <p:cNvSpPr txBox="1"/>
          <p:nvPr/>
        </p:nvSpPr>
        <p:spPr>
          <a:xfrm>
            <a:off x="828681" y="1505559"/>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03</a:t>
            </a:r>
          </a:p>
        </p:txBody>
      </p:sp>
      <p:sp>
        <p:nvSpPr>
          <p:cNvPr id="16" name="TextBox 16"/>
          <p:cNvSpPr txBox="1"/>
          <p:nvPr/>
        </p:nvSpPr>
        <p:spPr>
          <a:xfrm>
            <a:off x="828681" y="2202872"/>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04</a:t>
            </a:r>
          </a:p>
        </p:txBody>
      </p:sp>
      <p:sp>
        <p:nvSpPr>
          <p:cNvPr id="17" name="TextBox 17"/>
          <p:cNvSpPr txBox="1"/>
          <p:nvPr/>
        </p:nvSpPr>
        <p:spPr>
          <a:xfrm>
            <a:off x="828681" y="2959675"/>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05</a:t>
            </a:r>
          </a:p>
        </p:txBody>
      </p:sp>
      <p:sp>
        <p:nvSpPr>
          <p:cNvPr id="18" name="TextBox 18"/>
          <p:cNvSpPr txBox="1"/>
          <p:nvPr/>
        </p:nvSpPr>
        <p:spPr>
          <a:xfrm>
            <a:off x="828681" y="3712752"/>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06</a:t>
            </a:r>
          </a:p>
        </p:txBody>
      </p:sp>
      <p:sp>
        <p:nvSpPr>
          <p:cNvPr id="19" name="TextBox 19"/>
          <p:cNvSpPr txBox="1"/>
          <p:nvPr/>
        </p:nvSpPr>
        <p:spPr>
          <a:xfrm>
            <a:off x="828681" y="4409030"/>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07</a:t>
            </a:r>
          </a:p>
        </p:txBody>
      </p:sp>
      <p:sp>
        <p:nvSpPr>
          <p:cNvPr id="20" name="TextBox 20"/>
          <p:cNvSpPr txBox="1"/>
          <p:nvPr/>
        </p:nvSpPr>
        <p:spPr>
          <a:xfrm>
            <a:off x="7707782" y="5374291"/>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08</a:t>
            </a:r>
          </a:p>
        </p:txBody>
      </p:sp>
      <p:sp>
        <p:nvSpPr>
          <p:cNvPr id="21" name="TextBox 21"/>
          <p:cNvSpPr txBox="1"/>
          <p:nvPr/>
        </p:nvSpPr>
        <p:spPr>
          <a:xfrm>
            <a:off x="7707782" y="6061279"/>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09</a:t>
            </a:r>
          </a:p>
        </p:txBody>
      </p:sp>
      <p:sp>
        <p:nvSpPr>
          <p:cNvPr id="22" name="TextBox 22"/>
          <p:cNvSpPr txBox="1"/>
          <p:nvPr/>
        </p:nvSpPr>
        <p:spPr>
          <a:xfrm>
            <a:off x="7707782" y="6743506"/>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10</a:t>
            </a:r>
          </a:p>
        </p:txBody>
      </p:sp>
      <p:sp>
        <p:nvSpPr>
          <p:cNvPr id="23" name="TextBox 23"/>
          <p:cNvSpPr txBox="1"/>
          <p:nvPr/>
        </p:nvSpPr>
        <p:spPr>
          <a:xfrm>
            <a:off x="7707782" y="7433178"/>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11</a:t>
            </a:r>
          </a:p>
        </p:txBody>
      </p:sp>
      <p:sp>
        <p:nvSpPr>
          <p:cNvPr id="24" name="TextBox 24"/>
          <p:cNvSpPr txBox="1"/>
          <p:nvPr/>
        </p:nvSpPr>
        <p:spPr>
          <a:xfrm>
            <a:off x="7707782" y="8114216"/>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12</a:t>
            </a:r>
          </a:p>
        </p:txBody>
      </p:sp>
      <p:sp>
        <p:nvSpPr>
          <p:cNvPr id="25" name="TextBox 25"/>
          <p:cNvSpPr txBox="1"/>
          <p:nvPr/>
        </p:nvSpPr>
        <p:spPr>
          <a:xfrm>
            <a:off x="7707782" y="8805770"/>
            <a:ext cx="915821" cy="571500"/>
          </a:xfrm>
          <a:prstGeom prst="rect">
            <a:avLst/>
          </a:prstGeom>
        </p:spPr>
        <p:txBody>
          <a:bodyPr lIns="0" tIns="0" rIns="0" bIns="0" rtlCol="0" anchor="t">
            <a:spAutoFit/>
          </a:bodyPr>
          <a:lstStyle/>
          <a:p>
            <a:pPr algn="r">
              <a:lnSpc>
                <a:spcPts val="4559"/>
              </a:lnSpc>
              <a:spcBef>
                <a:spcPct val="0"/>
              </a:spcBef>
            </a:pPr>
            <a:r>
              <a:rPr lang="en-US" sz="3799">
                <a:solidFill>
                  <a:srgbClr val="3A6C89"/>
                </a:solidFill>
                <a:latin typeface="Roboto Bold"/>
              </a:rPr>
              <a:t>13</a:t>
            </a:r>
          </a:p>
        </p:txBody>
      </p:sp>
      <p:sp>
        <p:nvSpPr>
          <p:cNvPr id="26" name="TextBox 26"/>
          <p:cNvSpPr txBox="1"/>
          <p:nvPr/>
        </p:nvSpPr>
        <p:spPr>
          <a:xfrm>
            <a:off x="4108335" y="5273411"/>
            <a:ext cx="3781024" cy="4059555"/>
          </a:xfrm>
          <a:prstGeom prst="rect">
            <a:avLst/>
          </a:prstGeom>
        </p:spPr>
        <p:txBody>
          <a:bodyPr lIns="0" tIns="0" rIns="0" bIns="0" rtlCol="0" anchor="t">
            <a:spAutoFit/>
          </a:bodyPr>
          <a:lstStyle/>
          <a:p>
            <a:pPr algn="r">
              <a:lnSpc>
                <a:spcPts val="5400"/>
              </a:lnSpc>
            </a:pPr>
            <a:r>
              <a:rPr lang="en-US" sz="2700" spc="135">
                <a:solidFill>
                  <a:srgbClr val="000000"/>
                </a:solidFill>
                <a:latin typeface="Roboto"/>
              </a:rPr>
              <a:t>Data Collection</a:t>
            </a:r>
          </a:p>
          <a:p>
            <a:pPr algn="r">
              <a:lnSpc>
                <a:spcPts val="5400"/>
              </a:lnSpc>
            </a:pPr>
            <a:r>
              <a:rPr lang="en-US" sz="2700" spc="135">
                <a:solidFill>
                  <a:srgbClr val="000000"/>
                </a:solidFill>
                <a:latin typeface="Roboto"/>
              </a:rPr>
              <a:t>Experiment 1</a:t>
            </a:r>
          </a:p>
          <a:p>
            <a:pPr algn="r">
              <a:lnSpc>
                <a:spcPts val="5400"/>
              </a:lnSpc>
            </a:pPr>
            <a:r>
              <a:rPr lang="en-US" sz="2700" spc="135">
                <a:solidFill>
                  <a:srgbClr val="000000"/>
                </a:solidFill>
                <a:latin typeface="Roboto"/>
              </a:rPr>
              <a:t>Experiment 2</a:t>
            </a:r>
          </a:p>
          <a:p>
            <a:pPr algn="r">
              <a:lnSpc>
                <a:spcPts val="5400"/>
              </a:lnSpc>
            </a:pPr>
            <a:r>
              <a:rPr lang="en-US" sz="2700" spc="135">
                <a:solidFill>
                  <a:srgbClr val="000000"/>
                </a:solidFill>
                <a:latin typeface="Roboto"/>
              </a:rPr>
              <a:t>Experiment 3</a:t>
            </a:r>
          </a:p>
          <a:p>
            <a:pPr algn="r">
              <a:lnSpc>
                <a:spcPts val="5400"/>
              </a:lnSpc>
            </a:pPr>
            <a:r>
              <a:rPr lang="en-US" sz="2700" spc="135">
                <a:solidFill>
                  <a:srgbClr val="000000"/>
                </a:solidFill>
                <a:latin typeface="Roboto"/>
              </a:rPr>
              <a:t>Conclusion</a:t>
            </a:r>
          </a:p>
          <a:p>
            <a:pPr algn="r">
              <a:lnSpc>
                <a:spcPts val="5400"/>
              </a:lnSpc>
            </a:pPr>
            <a:r>
              <a:rPr lang="en-US" sz="2700" spc="135">
                <a:solidFill>
                  <a:srgbClr val="000000"/>
                </a:solidFill>
                <a:latin typeface="Roboto"/>
              </a:rPr>
              <a:t>References</a:t>
            </a:r>
          </a:p>
        </p:txBody>
      </p:sp>
      <p:sp>
        <p:nvSpPr>
          <p:cNvPr id="27" name="AutoShape 27"/>
          <p:cNvSpPr/>
          <p:nvPr/>
        </p:nvSpPr>
        <p:spPr>
          <a:xfrm>
            <a:off x="5787254" y="5945791"/>
            <a:ext cx="2757062"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28" name="AutoShape 28"/>
          <p:cNvSpPr/>
          <p:nvPr/>
        </p:nvSpPr>
        <p:spPr>
          <a:xfrm>
            <a:off x="5787254" y="6627324"/>
            <a:ext cx="2757062"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29" name="AutoShape 29"/>
          <p:cNvSpPr/>
          <p:nvPr/>
        </p:nvSpPr>
        <p:spPr>
          <a:xfrm>
            <a:off x="5787254" y="7310243"/>
            <a:ext cx="2757062"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30" name="AutoShape 30"/>
          <p:cNvSpPr/>
          <p:nvPr/>
        </p:nvSpPr>
        <p:spPr>
          <a:xfrm>
            <a:off x="5787254" y="8004678"/>
            <a:ext cx="2757062" cy="0"/>
          </a:xfrm>
          <a:prstGeom prst="line">
            <a:avLst/>
          </a:prstGeom>
          <a:ln w="9525" cap="flat">
            <a:solidFill>
              <a:srgbClr val="5691C8"/>
            </a:solidFill>
            <a:prstDash val="solid"/>
            <a:headEnd type="none" w="sm" len="sm"/>
            <a:tailEnd type="none" w="sm" len="sm"/>
          </a:ln>
        </p:spPr>
        <p:txBody>
          <a:bodyPr/>
          <a:lstStyle/>
          <a:p>
            <a:endParaRPr lang="LID4096"/>
          </a:p>
        </p:txBody>
      </p:sp>
      <p:sp>
        <p:nvSpPr>
          <p:cNvPr id="31" name="AutoShape 31"/>
          <p:cNvSpPr/>
          <p:nvPr/>
        </p:nvSpPr>
        <p:spPr>
          <a:xfrm>
            <a:off x="5787254" y="8690974"/>
            <a:ext cx="2757062" cy="0"/>
          </a:xfrm>
          <a:prstGeom prst="line">
            <a:avLst/>
          </a:prstGeom>
          <a:ln w="9525" cap="flat">
            <a:solidFill>
              <a:srgbClr val="5691C8"/>
            </a:solidFill>
            <a:prstDash val="solid"/>
            <a:headEnd type="none" w="sm" len="sm"/>
            <a:tailEnd type="none" w="sm" len="sm"/>
          </a:ln>
        </p:spPr>
        <p:txBody>
          <a:bodyPr/>
          <a:lstStyle/>
          <a:p>
            <a:endParaRPr lang="LID4096"/>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40941"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Freeform 7"/>
          <p:cNvSpPr/>
          <p:nvPr/>
        </p:nvSpPr>
        <p:spPr>
          <a:xfrm>
            <a:off x="2160817" y="2972027"/>
            <a:ext cx="13966367" cy="5973037"/>
          </a:xfrm>
          <a:custGeom>
            <a:avLst/>
            <a:gdLst/>
            <a:ahLst/>
            <a:cxnLst/>
            <a:rect l="l" t="t" r="r" b="b"/>
            <a:pathLst>
              <a:path w="13966367" h="5973037">
                <a:moveTo>
                  <a:pt x="0" y="0"/>
                </a:moveTo>
                <a:lnTo>
                  <a:pt x="13966366" y="0"/>
                </a:lnTo>
                <a:lnTo>
                  <a:pt x="13966366" y="5973037"/>
                </a:lnTo>
                <a:lnTo>
                  <a:pt x="0" y="5973037"/>
                </a:lnTo>
                <a:lnTo>
                  <a:pt x="0" y="0"/>
                </a:lnTo>
                <a:close/>
              </a:path>
            </a:pathLst>
          </a:custGeom>
          <a:blipFill>
            <a:blip r:embed="rId5"/>
            <a:stretch>
              <a:fillRect/>
            </a:stretch>
          </a:blipFill>
        </p:spPr>
        <p:txBody>
          <a:bodyPr/>
          <a:lstStyle/>
          <a:p>
            <a:endParaRPr lang="LID4096"/>
          </a:p>
        </p:txBody>
      </p:sp>
      <p:sp>
        <p:nvSpPr>
          <p:cNvPr id="8" name="TextBox 8"/>
          <p:cNvSpPr txBox="1"/>
          <p:nvPr/>
        </p:nvSpPr>
        <p:spPr>
          <a:xfrm>
            <a:off x="17448191" y="328646"/>
            <a:ext cx="650917" cy="371439"/>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03</a:t>
            </a:r>
          </a:p>
        </p:txBody>
      </p:sp>
      <p:sp>
        <p:nvSpPr>
          <p:cNvPr id="9" name="TextBox 9"/>
          <p:cNvSpPr txBox="1"/>
          <p:nvPr/>
        </p:nvSpPr>
        <p:spPr>
          <a:xfrm>
            <a:off x="1028700" y="395321"/>
            <a:ext cx="4967742"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INTRODUCTION</a:t>
            </a:r>
          </a:p>
        </p:txBody>
      </p:sp>
      <p:sp>
        <p:nvSpPr>
          <p:cNvPr id="10" name="TextBox 10"/>
          <p:cNvSpPr txBox="1"/>
          <p:nvPr/>
        </p:nvSpPr>
        <p:spPr>
          <a:xfrm>
            <a:off x="827469" y="1492071"/>
            <a:ext cx="16230600" cy="1047750"/>
          </a:xfrm>
          <a:prstGeom prst="rect">
            <a:avLst/>
          </a:prstGeom>
        </p:spPr>
        <p:txBody>
          <a:bodyPr lIns="0" tIns="0" rIns="0" bIns="0" rtlCol="0" anchor="t">
            <a:spAutoFit/>
          </a:bodyPr>
          <a:lstStyle/>
          <a:p>
            <a:pPr algn="just">
              <a:lnSpc>
                <a:spcPts val="2639"/>
              </a:lnSpc>
              <a:spcBef>
                <a:spcPct val="0"/>
              </a:spcBef>
            </a:pPr>
            <a:r>
              <a:rPr lang="en-US" sz="2199">
                <a:solidFill>
                  <a:srgbClr val="000000"/>
                </a:solidFill>
                <a:latin typeface="Alegreya Sans"/>
              </a:rPr>
              <a:t>The rapid expansion of online job portals and e-recruitment has caused information overload for both job seekers and recruiters, complicating decision-making processes. Additionally, ongoing technological advancements and industry changes are generating new employment prospects that demand a wide range of skills and in some cases, this leads to a misalignment between job seekers and the job market.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40941" y="-341175"/>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TextBox 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04</a:t>
            </a:r>
          </a:p>
        </p:txBody>
      </p:sp>
      <p:sp>
        <p:nvSpPr>
          <p:cNvPr id="8" name="TextBox 8"/>
          <p:cNvSpPr txBox="1"/>
          <p:nvPr/>
        </p:nvSpPr>
        <p:spPr>
          <a:xfrm>
            <a:off x="1028700" y="395321"/>
            <a:ext cx="12733691"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BACKGROUND STUDY</a:t>
            </a:r>
          </a:p>
        </p:txBody>
      </p:sp>
      <p:sp>
        <p:nvSpPr>
          <p:cNvPr id="9" name="TextBox 9"/>
          <p:cNvSpPr txBox="1"/>
          <p:nvPr/>
        </p:nvSpPr>
        <p:spPr>
          <a:xfrm>
            <a:off x="3284804" y="1845186"/>
            <a:ext cx="11718391" cy="5715000"/>
          </a:xfrm>
          <a:prstGeom prst="rect">
            <a:avLst/>
          </a:prstGeom>
        </p:spPr>
        <p:txBody>
          <a:bodyPr lIns="0" tIns="0" rIns="0" bIns="0" rtlCol="0" anchor="t">
            <a:spAutoFit/>
          </a:bodyPr>
          <a:lstStyle/>
          <a:p>
            <a:pPr marL="474979" lvl="1" indent="-237490" algn="just">
              <a:lnSpc>
                <a:spcPts val="2639"/>
              </a:lnSpc>
              <a:buFont typeface="Arial"/>
              <a:buChar char="•"/>
            </a:pPr>
            <a:r>
              <a:rPr lang="en-US" sz="2199" dirty="0">
                <a:solidFill>
                  <a:srgbClr val="000000"/>
                </a:solidFill>
                <a:latin typeface="Alegreya Sans"/>
              </a:rPr>
              <a:t>In order to tackle these problems, there have been numerous developments were introduced in a field of online talent management and one of the notable achievements is the Job Recommendation System.</a:t>
            </a:r>
          </a:p>
          <a:p>
            <a:pPr algn="just">
              <a:lnSpc>
                <a:spcPts val="2639"/>
              </a:lnSpc>
            </a:pPr>
            <a:endParaRPr lang="en-US" sz="2199" dirty="0">
              <a:solidFill>
                <a:srgbClr val="000000"/>
              </a:solidFill>
              <a:latin typeface="Alegreya Sans"/>
            </a:endParaRPr>
          </a:p>
          <a:p>
            <a:pPr marL="474979" lvl="1" indent="-237490" algn="just">
              <a:lnSpc>
                <a:spcPts val="2639"/>
              </a:lnSpc>
              <a:spcBef>
                <a:spcPct val="0"/>
              </a:spcBef>
              <a:buFont typeface="Arial"/>
              <a:buChar char="•"/>
            </a:pPr>
            <a:r>
              <a:rPr lang="en-US" sz="2199" dirty="0">
                <a:solidFill>
                  <a:srgbClr val="000000"/>
                </a:solidFill>
                <a:latin typeface="Alegreya Sans"/>
              </a:rPr>
              <a:t>Over the last decade, the Job Recommendation System has been studied from various perspectives, with numerous research publications suggesting different algorithms, all with the ultimate goal of developing the most effective structure. And most of them were predominantly cantered around Collaborative Filtering, Content-Based Filtering, or a combination of these two.</a:t>
            </a:r>
          </a:p>
          <a:p>
            <a:pPr algn="just">
              <a:lnSpc>
                <a:spcPts val="2639"/>
              </a:lnSpc>
              <a:spcBef>
                <a:spcPct val="0"/>
              </a:spcBef>
            </a:pPr>
            <a:endParaRPr lang="en-US" sz="2199" dirty="0">
              <a:solidFill>
                <a:srgbClr val="000000"/>
              </a:solidFill>
              <a:latin typeface="Alegreya Sans"/>
            </a:endParaRPr>
          </a:p>
          <a:p>
            <a:pPr marL="474979" lvl="1" indent="-237490" algn="just">
              <a:lnSpc>
                <a:spcPts val="2639"/>
              </a:lnSpc>
              <a:spcBef>
                <a:spcPct val="0"/>
              </a:spcBef>
              <a:buFont typeface="Arial"/>
              <a:buChar char="•"/>
            </a:pPr>
            <a:r>
              <a:rPr lang="en-US" sz="2199" dirty="0">
                <a:solidFill>
                  <a:srgbClr val="000000"/>
                </a:solidFill>
                <a:latin typeface="Alegreya Sans"/>
              </a:rPr>
              <a:t>However, Content-Based Filtering, in particular, has achieved notable success in Job Recommendation Systems due to the nature of this domain. Online talent management relies solely on textual information containing job details for recruiters or personal information for job seekers, making it a direct challenge for Natural Language Processing. Additionally, CBF has proven to be a valuable solution for addressing the cold start problem, which is crucial in JRS. This domain is unique, and the problem-solving strategy differs from traditional recommendation systems because individuals typically do not search for jobs as frequently as they listen to music, watch movies, or purchase products. Job seekers often use job platforms intermittently, and once they are hired, they cannot rank or review the job.</a:t>
            </a:r>
          </a:p>
          <a:p>
            <a:pPr algn="just">
              <a:lnSpc>
                <a:spcPts val="2639"/>
              </a:lnSpc>
              <a:spcBef>
                <a:spcPct val="0"/>
              </a:spcBef>
            </a:pPr>
            <a:endParaRPr lang="en-US" sz="2199" dirty="0">
              <a:solidFill>
                <a:srgbClr val="000000"/>
              </a:solidFill>
              <a:latin typeface="Alegrey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085827" y="-270152"/>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TextBox 3"/>
          <p:cNvSpPr txBox="1"/>
          <p:nvPr/>
        </p:nvSpPr>
        <p:spPr>
          <a:xfrm>
            <a:off x="1028700" y="395321"/>
            <a:ext cx="12733691"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RELATED WORKS</a:t>
            </a:r>
          </a:p>
        </p:txBody>
      </p:sp>
      <p:sp>
        <p:nvSpPr>
          <p:cNvPr id="4" name="Freeform 4"/>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5" name="Group 5"/>
          <p:cNvGrpSpPr/>
          <p:nvPr/>
        </p:nvGrpSpPr>
        <p:grpSpPr>
          <a:xfrm>
            <a:off x="17259300" y="0"/>
            <a:ext cx="1028700" cy="102870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8" name="TextBox 8"/>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05</a:t>
            </a:r>
          </a:p>
        </p:txBody>
      </p:sp>
      <p:sp>
        <p:nvSpPr>
          <p:cNvPr id="9" name="TextBox 9"/>
          <p:cNvSpPr txBox="1"/>
          <p:nvPr/>
        </p:nvSpPr>
        <p:spPr>
          <a:xfrm>
            <a:off x="3516637" y="1871562"/>
            <a:ext cx="11254727" cy="5715000"/>
          </a:xfrm>
          <a:prstGeom prst="rect">
            <a:avLst/>
          </a:prstGeom>
        </p:spPr>
        <p:txBody>
          <a:bodyPr lIns="0" tIns="0" rIns="0" bIns="0" rtlCol="0" anchor="t">
            <a:spAutoFit/>
          </a:bodyPr>
          <a:lstStyle/>
          <a:p>
            <a:pPr algn="just">
              <a:lnSpc>
                <a:spcPts val="2639"/>
              </a:lnSpc>
            </a:pPr>
            <a:r>
              <a:rPr lang="en-US" sz="2199">
                <a:solidFill>
                  <a:srgbClr val="000000"/>
                </a:solidFill>
                <a:latin typeface="Alegreya Sans"/>
              </a:rPr>
              <a:t>After reviewing publications and literature regarding Content-Based Job Recommendation Systems, a few observations were noticed:</a:t>
            </a:r>
          </a:p>
          <a:p>
            <a:pPr algn="ctr">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a:rPr>
              <a:t> There is no general standard for the generation of Job Recommendation Systems.</a:t>
            </a:r>
          </a:p>
          <a:p>
            <a:pPr marL="474979" lvl="1" indent="-237490" algn="just">
              <a:lnSpc>
                <a:spcPts val="2639"/>
              </a:lnSpc>
              <a:buFont typeface="Arial"/>
              <a:buChar char="•"/>
            </a:pPr>
            <a:r>
              <a:rPr lang="en-US" sz="2199">
                <a:solidFill>
                  <a:srgbClr val="000000"/>
                </a:solidFill>
                <a:latin typeface="Alegreya Sans"/>
              </a:rPr>
              <a:t> Regardless of the timeframe of the publication, authors are using a variety of NLP techniques, ranging from traditional to novel.</a:t>
            </a:r>
          </a:p>
          <a:p>
            <a:pPr marL="474979" lvl="1" indent="-237490" algn="just">
              <a:lnSpc>
                <a:spcPts val="2639"/>
              </a:lnSpc>
              <a:buFont typeface="Arial"/>
              <a:buChar char="•"/>
            </a:pPr>
            <a:r>
              <a:rPr lang="en-US" sz="2199">
                <a:solidFill>
                  <a:srgbClr val="000000"/>
                </a:solidFill>
                <a:latin typeface="Alegreya Sans"/>
              </a:rPr>
              <a:t>There is not much comparative evaluation of these different NLP techniques in the field of JRS.</a:t>
            </a:r>
          </a:p>
          <a:p>
            <a:pPr algn="just">
              <a:lnSpc>
                <a:spcPts val="2639"/>
              </a:lnSpc>
            </a:pPr>
            <a:endParaRPr lang="en-US" sz="2199">
              <a:solidFill>
                <a:srgbClr val="000000"/>
              </a:solidFill>
              <a:latin typeface="Alegreya Sans"/>
            </a:endParaRPr>
          </a:p>
          <a:p>
            <a:pPr algn="just">
              <a:lnSpc>
                <a:spcPts val="2639"/>
              </a:lnSpc>
            </a:pPr>
            <a:r>
              <a:rPr lang="en-US" sz="2199">
                <a:solidFill>
                  <a:srgbClr val="000000"/>
                </a:solidFill>
                <a:latin typeface="Alegreya Sans"/>
              </a:rPr>
              <a:t>For example, comparisons between TF-IDF and Word2Vec have been made in the context of JRS, yet the outcomes of their effectiveness differ greatly, influenced by the system's architecture and its various components. There are instances where TF-IDF has shown superiority, while in other scenarios, Word2Vec embeddings have been more effective. In some recent studies BERT's was highlighted with its impressive capabilities in numerous tasks on JRS, by leveraging its encoding features. Yet, the direct comparison of these three embedding models—TF-IDF, Word2Vec, and BERT—within the same JRS framework has not been explored. This oversight represents a current gap in the literature, particularly in evaluating the performance of JRSs using the vector representations provided by these techniques.</a:t>
            </a:r>
          </a:p>
          <a:p>
            <a:pPr algn="just">
              <a:lnSpc>
                <a:spcPts val="2639"/>
              </a:lnSpc>
            </a:pPr>
            <a:endParaRPr lang="en-US" sz="2199">
              <a:solidFill>
                <a:srgbClr val="000000"/>
              </a:solidFill>
              <a:latin typeface="Alegrey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82504" y="-302729"/>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TextBox 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06</a:t>
            </a:r>
          </a:p>
        </p:txBody>
      </p:sp>
      <p:sp>
        <p:nvSpPr>
          <p:cNvPr id="8" name="TextBox 8"/>
          <p:cNvSpPr txBox="1"/>
          <p:nvPr/>
        </p:nvSpPr>
        <p:spPr>
          <a:xfrm>
            <a:off x="1028700" y="395321"/>
            <a:ext cx="12823536"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RESEARCH QUESTION &amp; OBJECTIVES</a:t>
            </a:r>
          </a:p>
        </p:txBody>
      </p:sp>
      <p:sp>
        <p:nvSpPr>
          <p:cNvPr id="9" name="TextBox 9"/>
          <p:cNvSpPr txBox="1"/>
          <p:nvPr/>
        </p:nvSpPr>
        <p:spPr>
          <a:xfrm>
            <a:off x="1028700" y="1063935"/>
            <a:ext cx="16230600" cy="9048750"/>
          </a:xfrm>
          <a:prstGeom prst="rect">
            <a:avLst/>
          </a:prstGeom>
        </p:spPr>
        <p:txBody>
          <a:bodyPr lIns="0" tIns="0" rIns="0" bIns="0" rtlCol="0" anchor="t">
            <a:spAutoFit/>
          </a:bodyPr>
          <a:lstStyle/>
          <a:p>
            <a:pPr algn="just">
              <a:lnSpc>
                <a:spcPts val="2639"/>
              </a:lnSpc>
            </a:pPr>
            <a:r>
              <a:rPr lang="en-US" sz="2199">
                <a:solidFill>
                  <a:srgbClr val="000000"/>
                </a:solidFill>
                <a:latin typeface="Alegreya Sans"/>
              </a:rPr>
              <a:t>The research aims to address the following</a:t>
            </a:r>
            <a:r>
              <a:rPr lang="en-US" sz="2199">
                <a:solidFill>
                  <a:srgbClr val="000000"/>
                </a:solidFill>
                <a:latin typeface="Alegreya Sans Bold"/>
              </a:rPr>
              <a:t> research question:</a:t>
            </a:r>
          </a:p>
          <a:p>
            <a:pPr algn="just">
              <a:lnSpc>
                <a:spcPts val="2639"/>
              </a:lnSpc>
            </a:pPr>
            <a:endParaRPr lang="en-US" sz="2199">
              <a:solidFill>
                <a:srgbClr val="000000"/>
              </a:solidFill>
              <a:latin typeface="Alegreya Sans Bold"/>
            </a:endParaRPr>
          </a:p>
          <a:p>
            <a:pPr algn="just">
              <a:lnSpc>
                <a:spcPts val="2639"/>
              </a:lnSpc>
            </a:pPr>
            <a:r>
              <a:rPr lang="en-US" sz="2199">
                <a:solidFill>
                  <a:srgbClr val="000000"/>
                </a:solidFill>
                <a:latin typeface="Alegreya Sans Bold Italics"/>
              </a:rPr>
              <a:t>Can the application of Transformer’s encoders, known for their state-of-the-art performance across various NLP tasks, outperform distributed word embeddings or traditional statistical representation methods in improving the accuracy of person-job ranking within job recommendation systems?</a:t>
            </a:r>
          </a:p>
          <a:p>
            <a:pPr algn="just">
              <a:lnSpc>
                <a:spcPts val="2639"/>
              </a:lnSpc>
            </a:pPr>
            <a:endParaRPr lang="en-US" sz="2199">
              <a:solidFill>
                <a:srgbClr val="000000"/>
              </a:solidFill>
              <a:latin typeface="Alegreya Sans Bold Italics"/>
            </a:endParaRPr>
          </a:p>
          <a:p>
            <a:pPr algn="just">
              <a:lnSpc>
                <a:spcPts val="2639"/>
              </a:lnSpc>
            </a:pPr>
            <a:r>
              <a:rPr lang="en-US" sz="2199">
                <a:solidFill>
                  <a:srgbClr val="000000"/>
                </a:solidFill>
                <a:latin typeface="Alegreya Sans"/>
              </a:rPr>
              <a:t>To address the research question, the following objectives were formulated:</a:t>
            </a:r>
          </a:p>
          <a:p>
            <a:pPr algn="just">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Bold"/>
              </a:rPr>
              <a:t>Objective 1: </a:t>
            </a:r>
            <a:r>
              <a:rPr lang="en-US" sz="2199">
                <a:solidFill>
                  <a:srgbClr val="000000"/>
                </a:solidFill>
                <a:latin typeface="Alegreya Sans Bold Italics"/>
              </a:rPr>
              <a:t>To conduct a comparative model evaluation experiment among different text representation architectures.</a:t>
            </a:r>
            <a:r>
              <a:rPr lang="en-US" sz="2199">
                <a:solidFill>
                  <a:srgbClr val="000000"/>
                </a:solidFill>
                <a:latin typeface="Alegreya Sans Italics"/>
              </a:rPr>
              <a:t> </a:t>
            </a:r>
            <a:r>
              <a:rPr lang="en-US" sz="2199">
                <a:solidFill>
                  <a:srgbClr val="000000"/>
                </a:solidFill>
                <a:latin typeface="Alegreya Sans"/>
              </a:rPr>
              <a:t>The first objective of the study focuses on conducting a thorough comparative analysis through an experiment. This involves using both a validated benchmark dataset from secondary sources and primary collected data. The experiment will deploy the designed architectures to assess their effectiveness in ranking individuals for jobs. The objective is to identify the strengths and weaknesses of the employed methods and how well they perform in real-world situations.</a:t>
            </a:r>
          </a:p>
          <a:p>
            <a:pPr algn="just">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Bold"/>
              </a:rPr>
              <a:t>Objective 2: </a:t>
            </a:r>
            <a:r>
              <a:rPr lang="en-US" sz="2199">
                <a:solidFill>
                  <a:srgbClr val="000000"/>
                </a:solidFill>
                <a:latin typeface="Alegreya Sans Bold Italics"/>
              </a:rPr>
              <a:t>To conduct a comparative human evaluation experiment among different text representation architectures in real-life situations.</a:t>
            </a:r>
            <a:r>
              <a:rPr lang="en-US" sz="2199">
                <a:solidFill>
                  <a:srgbClr val="000000"/>
                </a:solidFill>
                <a:latin typeface="Alegreya Sans"/>
              </a:rPr>
              <a:t> The secondary objective of the research entails conducting a detailed comparative experiment involving human evaluation. This experiment utilises primary collected data as well as data obtained through web scraping. It involves implementing the created architectures to test their effectiveness in ranking and matching people with jobs under real-world conditions. The objective also includes determining the strengths and drawbacks of the techniques used, as well as evaluating their practical performance in real-life scenarios.</a:t>
            </a:r>
          </a:p>
          <a:p>
            <a:pPr algn="just">
              <a:lnSpc>
                <a:spcPts val="2639"/>
              </a:lnSpc>
            </a:pPr>
            <a:endParaRPr lang="en-US" sz="2199">
              <a:solidFill>
                <a:srgbClr val="000000"/>
              </a:solidFill>
              <a:latin typeface="Alegreya Sans"/>
            </a:endParaRPr>
          </a:p>
          <a:p>
            <a:pPr marL="474979" lvl="1" indent="-237490" algn="just">
              <a:lnSpc>
                <a:spcPts val="2639"/>
              </a:lnSpc>
              <a:buFont typeface="Arial"/>
              <a:buChar char="•"/>
            </a:pPr>
            <a:r>
              <a:rPr lang="en-US" sz="2199">
                <a:solidFill>
                  <a:srgbClr val="000000"/>
                </a:solidFill>
                <a:latin typeface="Alegreya Sans Bold"/>
              </a:rPr>
              <a:t>Objective 3:</a:t>
            </a:r>
            <a:r>
              <a:rPr lang="en-US" sz="2199">
                <a:solidFill>
                  <a:srgbClr val="000000"/>
                </a:solidFill>
                <a:latin typeface="Alegreya Sans"/>
              </a:rPr>
              <a:t> </a:t>
            </a:r>
            <a:r>
              <a:rPr lang="en-US" sz="2199">
                <a:solidFill>
                  <a:srgbClr val="000000"/>
                </a:solidFill>
                <a:latin typeface="Alegreya Sans Bold Italics"/>
              </a:rPr>
              <a:t>To the best of my knowledge draw conclusions and formulate evidence-based recommendations.</a:t>
            </a:r>
            <a:r>
              <a:rPr lang="en-US" sz="2199">
                <a:solidFill>
                  <a:srgbClr val="000000"/>
                </a:solidFill>
                <a:latin typeface="Alegreya Sans"/>
              </a:rPr>
              <a:t> The third and final concluding objective of the study is focused on integrating the results of the research. The primary aim here is to draw informed conclusions from the results of the comparative evaluation studies. These conclusions are intended to lay the groundwork for recommendations based on evidence, offering key insights to researchers, practitioners, and decision-makers working within the dynamic landscape of JRS. The overarching purpose of this research is to enrich the field by providing data-driven guidance, enhancing the precision and efficiency of person-job ranking, and contributing to the evolving domain of JRS.</a:t>
            </a:r>
          </a:p>
          <a:p>
            <a:pPr algn="just">
              <a:lnSpc>
                <a:spcPts val="2639"/>
              </a:lnSpc>
            </a:pPr>
            <a:endParaRPr lang="en-US" sz="2199">
              <a:solidFill>
                <a:srgbClr val="000000"/>
              </a:solidFill>
              <a:latin typeface="Alegreya Sans"/>
            </a:endParaRPr>
          </a:p>
          <a:p>
            <a:pPr algn="just">
              <a:lnSpc>
                <a:spcPts val="2639"/>
              </a:lnSpc>
              <a:spcBef>
                <a:spcPct val="0"/>
              </a:spcBef>
            </a:pPr>
            <a:endParaRPr lang="en-US" sz="2199">
              <a:solidFill>
                <a:srgbClr val="000000"/>
              </a:solidFill>
              <a:latin typeface="Alegrey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045653" y="-276881"/>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7" name="TextBox 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07</a:t>
            </a:r>
          </a:p>
        </p:txBody>
      </p:sp>
      <p:sp>
        <p:nvSpPr>
          <p:cNvPr id="8" name="TextBox 8"/>
          <p:cNvSpPr txBox="1"/>
          <p:nvPr/>
        </p:nvSpPr>
        <p:spPr>
          <a:xfrm>
            <a:off x="1028700" y="423542"/>
            <a:ext cx="4967742"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METHODOLOGY</a:t>
            </a:r>
          </a:p>
        </p:txBody>
      </p:sp>
      <p:sp>
        <p:nvSpPr>
          <p:cNvPr id="9" name="TextBox 9"/>
          <p:cNvSpPr txBox="1"/>
          <p:nvPr/>
        </p:nvSpPr>
        <p:spPr>
          <a:xfrm>
            <a:off x="957677" y="1449635"/>
            <a:ext cx="16230600" cy="5077841"/>
          </a:xfrm>
          <a:prstGeom prst="rect">
            <a:avLst/>
          </a:prstGeom>
        </p:spPr>
        <p:txBody>
          <a:bodyPr lIns="0" tIns="0" rIns="0" bIns="0" rtlCol="0" anchor="t">
            <a:spAutoFit/>
          </a:bodyPr>
          <a:lstStyle/>
          <a:p>
            <a:pPr algn="just">
              <a:lnSpc>
                <a:spcPts val="2331"/>
              </a:lnSpc>
            </a:pPr>
            <a:r>
              <a:rPr lang="en-US" sz="2199" spc="61">
                <a:solidFill>
                  <a:srgbClr val="000000"/>
                </a:solidFill>
                <a:latin typeface="Alegreya Sans Bold Italics"/>
              </a:rPr>
              <a:t>The evaluation of the system is the cornerstone of research methodology in Recommendation System, which evolved from experimental practice in Machine Learning  and Information Retrieval</a:t>
            </a:r>
            <a:r>
              <a:rPr lang="en-US" sz="2199" spc="61">
                <a:solidFill>
                  <a:srgbClr val="000000"/>
                </a:solidFill>
                <a:latin typeface="Alegreya Sans Italics"/>
              </a:rPr>
              <a:t> </a:t>
            </a:r>
            <a:r>
              <a:rPr lang="en-US" sz="2199" spc="61">
                <a:solidFill>
                  <a:srgbClr val="000000"/>
                </a:solidFill>
                <a:latin typeface="Alegreya Sans"/>
              </a:rPr>
              <a:t>(Castells and Moffat, 2022). Typically, recommendation systems are assessed using either online or offline methods. </a:t>
            </a:r>
          </a:p>
          <a:p>
            <a:pPr algn="just">
              <a:lnSpc>
                <a:spcPts val="2331"/>
              </a:lnSpc>
            </a:pPr>
            <a:endParaRPr lang="en-US" sz="2199" spc="61">
              <a:solidFill>
                <a:srgbClr val="000000"/>
              </a:solidFill>
              <a:latin typeface="Alegreya Sans"/>
            </a:endParaRPr>
          </a:p>
          <a:p>
            <a:pPr marL="949959" lvl="2" indent="-316653" algn="just">
              <a:lnSpc>
                <a:spcPts val="2331"/>
              </a:lnSpc>
              <a:buFont typeface="Arial"/>
              <a:buChar char="•"/>
            </a:pPr>
            <a:r>
              <a:rPr lang="en-US" sz="2199" spc="61">
                <a:solidFill>
                  <a:srgbClr val="000000"/>
                </a:solidFill>
                <a:latin typeface="Alegreya Sans Bold"/>
              </a:rPr>
              <a:t>online evaluation: </a:t>
            </a:r>
            <a:r>
              <a:rPr lang="en-US" sz="2199" spc="61">
                <a:solidFill>
                  <a:srgbClr val="000000"/>
                </a:solidFill>
                <a:latin typeface="Alegreya Sans"/>
              </a:rPr>
              <a:t>in online assessment, recommendation algorithms and models are evaluated in real-time while actively being used by users in a live or production environment. This approach provides insights into how the system performs under actual usage conditions. </a:t>
            </a:r>
          </a:p>
          <a:p>
            <a:pPr algn="just">
              <a:lnSpc>
                <a:spcPts val="2331"/>
              </a:lnSpc>
            </a:pPr>
            <a:endParaRPr lang="en-US" sz="2199" spc="61">
              <a:solidFill>
                <a:srgbClr val="000000"/>
              </a:solidFill>
              <a:latin typeface="Alegreya Sans"/>
            </a:endParaRPr>
          </a:p>
          <a:p>
            <a:pPr marL="949959" lvl="2" indent="-316653" algn="just">
              <a:lnSpc>
                <a:spcPts val="2331"/>
              </a:lnSpc>
              <a:buFont typeface="Arial"/>
              <a:buChar char="•"/>
            </a:pPr>
            <a:r>
              <a:rPr lang="en-US" sz="2199" spc="61">
                <a:solidFill>
                  <a:srgbClr val="000000"/>
                </a:solidFill>
                <a:latin typeface="Alegreya Sans Bold"/>
              </a:rPr>
              <a:t>offline evaluation</a:t>
            </a:r>
            <a:r>
              <a:rPr lang="en-US" sz="2199" spc="61">
                <a:solidFill>
                  <a:srgbClr val="000000"/>
                </a:solidFill>
                <a:latin typeface="Alegreya Sans"/>
              </a:rPr>
              <a:t>: in contrast, offline experiments utilize pre-existing datasets of users and items. The goal is to closely replicate the data that the system is expected to encounter when deployed online. By analyzing historical data, researchers can assess the system’s effectiveness and make informed improvements.</a:t>
            </a:r>
          </a:p>
          <a:p>
            <a:pPr algn="just">
              <a:lnSpc>
                <a:spcPts val="2331"/>
              </a:lnSpc>
            </a:pPr>
            <a:endParaRPr lang="en-US" sz="2199" spc="61">
              <a:solidFill>
                <a:srgbClr val="000000"/>
              </a:solidFill>
              <a:latin typeface="Alegreya Sans"/>
            </a:endParaRPr>
          </a:p>
          <a:p>
            <a:pPr algn="just">
              <a:lnSpc>
                <a:spcPts val="2331"/>
              </a:lnSpc>
            </a:pPr>
            <a:r>
              <a:rPr lang="en-US" sz="2199" spc="61">
                <a:solidFill>
                  <a:srgbClr val="000000"/>
                </a:solidFill>
                <a:latin typeface="Alegreya Sans"/>
              </a:rPr>
              <a:t>For this research, a combination of offline and online evaluations was conducted with three experiments to assess and compare text representation techniques in the Job Recommendation System. However, to carry out these evaluations, a framework enabling experimentation was necessary. The decision was made to develop a custom JRS specifically tailored to help obtain answers to the main research question.</a:t>
            </a:r>
          </a:p>
          <a:p>
            <a:pPr algn="just">
              <a:lnSpc>
                <a:spcPts val="2331"/>
              </a:lnSpc>
              <a:spcBef>
                <a:spcPct val="0"/>
              </a:spcBef>
            </a:pPr>
            <a:endParaRPr lang="en-US" sz="2199" spc="61">
              <a:solidFill>
                <a:srgbClr val="000000"/>
              </a:solidFill>
              <a:latin typeface="Alegreya Sans"/>
            </a:endParaRPr>
          </a:p>
        </p:txBody>
      </p:sp>
      <p:grpSp>
        <p:nvGrpSpPr>
          <p:cNvPr id="10" name="Group 10"/>
          <p:cNvGrpSpPr/>
          <p:nvPr/>
        </p:nvGrpSpPr>
        <p:grpSpPr>
          <a:xfrm>
            <a:off x="3417874" y="6787893"/>
            <a:ext cx="10097043" cy="2654966"/>
            <a:chOff x="0" y="0"/>
            <a:chExt cx="13462724" cy="3539955"/>
          </a:xfrm>
        </p:grpSpPr>
        <p:grpSp>
          <p:nvGrpSpPr>
            <p:cNvPr id="11" name="Group 11"/>
            <p:cNvGrpSpPr/>
            <p:nvPr/>
          </p:nvGrpSpPr>
          <p:grpSpPr>
            <a:xfrm>
              <a:off x="605171" y="0"/>
              <a:ext cx="11887200" cy="3539955"/>
              <a:chOff x="0" y="0"/>
              <a:chExt cx="2348089" cy="699250"/>
            </a:xfrm>
          </p:grpSpPr>
          <p:sp>
            <p:nvSpPr>
              <p:cNvPr id="12" name="Freeform 12"/>
              <p:cNvSpPr/>
              <p:nvPr/>
            </p:nvSpPr>
            <p:spPr>
              <a:xfrm>
                <a:off x="0" y="0"/>
                <a:ext cx="2348089" cy="699250"/>
              </a:xfrm>
              <a:custGeom>
                <a:avLst/>
                <a:gdLst/>
                <a:ahLst/>
                <a:cxnLst/>
                <a:rect l="l" t="t" r="r" b="b"/>
                <a:pathLst>
                  <a:path w="2348089" h="699250">
                    <a:moveTo>
                      <a:pt x="19973" y="0"/>
                    </a:moveTo>
                    <a:lnTo>
                      <a:pt x="2328116" y="0"/>
                    </a:lnTo>
                    <a:cubicBezTo>
                      <a:pt x="2333413" y="0"/>
                      <a:pt x="2338494" y="2104"/>
                      <a:pt x="2342239" y="5850"/>
                    </a:cubicBezTo>
                    <a:cubicBezTo>
                      <a:pt x="2345985" y="9595"/>
                      <a:pt x="2348089" y="14676"/>
                      <a:pt x="2348089" y="19973"/>
                    </a:cubicBezTo>
                    <a:lnTo>
                      <a:pt x="2348089" y="679278"/>
                    </a:lnTo>
                    <a:cubicBezTo>
                      <a:pt x="2348089" y="684575"/>
                      <a:pt x="2345985" y="689655"/>
                      <a:pt x="2342239" y="693401"/>
                    </a:cubicBezTo>
                    <a:cubicBezTo>
                      <a:pt x="2338494" y="697146"/>
                      <a:pt x="2333413" y="699250"/>
                      <a:pt x="2328116" y="699250"/>
                    </a:cubicBezTo>
                    <a:lnTo>
                      <a:pt x="19973" y="699250"/>
                    </a:lnTo>
                    <a:cubicBezTo>
                      <a:pt x="14676" y="699250"/>
                      <a:pt x="9595" y="697146"/>
                      <a:pt x="5850" y="693401"/>
                    </a:cubicBezTo>
                    <a:cubicBezTo>
                      <a:pt x="2104" y="689655"/>
                      <a:pt x="0" y="684575"/>
                      <a:pt x="0" y="679278"/>
                    </a:cubicBezTo>
                    <a:lnTo>
                      <a:pt x="0" y="19973"/>
                    </a:lnTo>
                    <a:cubicBezTo>
                      <a:pt x="0" y="14676"/>
                      <a:pt x="2104" y="9595"/>
                      <a:pt x="5850" y="5850"/>
                    </a:cubicBezTo>
                    <a:cubicBezTo>
                      <a:pt x="9595" y="2104"/>
                      <a:pt x="14676" y="0"/>
                      <a:pt x="19973" y="0"/>
                    </a:cubicBezTo>
                    <a:close/>
                  </a:path>
                </a:pathLst>
              </a:custGeom>
              <a:solidFill>
                <a:srgbClr val="BDBDBD"/>
              </a:solidFill>
            </p:spPr>
            <p:txBody>
              <a:bodyPr/>
              <a:lstStyle/>
              <a:p>
                <a:endParaRPr lang="LID4096"/>
              </a:p>
            </p:txBody>
          </p:sp>
          <p:sp>
            <p:nvSpPr>
              <p:cNvPr id="13" name="TextBox 13"/>
              <p:cNvSpPr txBox="1"/>
              <p:nvPr/>
            </p:nvSpPr>
            <p:spPr>
              <a:xfrm>
                <a:off x="0" y="-9525"/>
                <a:ext cx="2348089" cy="708775"/>
              </a:xfrm>
              <a:prstGeom prst="rect">
                <a:avLst/>
              </a:prstGeom>
            </p:spPr>
            <p:txBody>
              <a:bodyPr lIns="50800" tIns="50800" rIns="50800" bIns="50800" rtlCol="0" anchor="ctr"/>
              <a:lstStyle/>
              <a:p>
                <a:pPr algn="ctr">
                  <a:lnSpc>
                    <a:spcPts val="2760"/>
                  </a:lnSpc>
                </a:pPr>
                <a:endParaRPr/>
              </a:p>
            </p:txBody>
          </p:sp>
        </p:grpSp>
        <p:grpSp>
          <p:nvGrpSpPr>
            <p:cNvPr id="14" name="Group 14"/>
            <p:cNvGrpSpPr/>
            <p:nvPr/>
          </p:nvGrpSpPr>
          <p:grpSpPr>
            <a:xfrm>
              <a:off x="1272170" y="1496010"/>
              <a:ext cx="3461661" cy="1432113"/>
              <a:chOff x="0" y="0"/>
              <a:chExt cx="961573" cy="397809"/>
            </a:xfrm>
          </p:grpSpPr>
          <p:sp>
            <p:nvSpPr>
              <p:cNvPr id="15" name="Freeform 15"/>
              <p:cNvSpPr/>
              <p:nvPr/>
            </p:nvSpPr>
            <p:spPr>
              <a:xfrm>
                <a:off x="0" y="0"/>
                <a:ext cx="961573" cy="397809"/>
              </a:xfrm>
              <a:custGeom>
                <a:avLst/>
                <a:gdLst/>
                <a:ahLst/>
                <a:cxnLst/>
                <a:rect l="l" t="t" r="r" b="b"/>
                <a:pathLst>
                  <a:path w="961573" h="397809">
                    <a:moveTo>
                      <a:pt x="107351" y="0"/>
                    </a:moveTo>
                    <a:lnTo>
                      <a:pt x="854222" y="0"/>
                    </a:lnTo>
                    <a:cubicBezTo>
                      <a:pt x="882693" y="0"/>
                      <a:pt x="909998" y="11310"/>
                      <a:pt x="930130" y="31442"/>
                    </a:cubicBezTo>
                    <a:cubicBezTo>
                      <a:pt x="950262" y="51575"/>
                      <a:pt x="961573" y="78880"/>
                      <a:pt x="961573" y="107351"/>
                    </a:cubicBezTo>
                    <a:lnTo>
                      <a:pt x="961573" y="290458"/>
                    </a:lnTo>
                    <a:cubicBezTo>
                      <a:pt x="961573" y="349747"/>
                      <a:pt x="913510" y="397809"/>
                      <a:pt x="854222" y="397809"/>
                    </a:cubicBezTo>
                    <a:lnTo>
                      <a:pt x="107351" y="397809"/>
                    </a:lnTo>
                    <a:cubicBezTo>
                      <a:pt x="48063" y="397809"/>
                      <a:pt x="0" y="349747"/>
                      <a:pt x="0" y="290458"/>
                    </a:cubicBezTo>
                    <a:lnTo>
                      <a:pt x="0" y="107351"/>
                    </a:lnTo>
                    <a:cubicBezTo>
                      <a:pt x="0" y="48063"/>
                      <a:pt x="48063" y="0"/>
                      <a:pt x="107351" y="0"/>
                    </a:cubicBezTo>
                    <a:close/>
                  </a:path>
                </a:pathLst>
              </a:custGeom>
              <a:solidFill>
                <a:srgbClr val="BACCDD"/>
              </a:solidFill>
              <a:ln cap="rnd">
                <a:noFill/>
                <a:prstDash val="solid"/>
                <a:round/>
              </a:ln>
            </p:spPr>
            <p:txBody>
              <a:bodyPr/>
              <a:lstStyle/>
              <a:p>
                <a:endParaRPr lang="LID4096"/>
              </a:p>
            </p:txBody>
          </p:sp>
          <p:sp>
            <p:nvSpPr>
              <p:cNvPr id="16" name="TextBox 16"/>
              <p:cNvSpPr txBox="1"/>
              <p:nvPr/>
            </p:nvSpPr>
            <p:spPr>
              <a:xfrm>
                <a:off x="0" y="-76200"/>
                <a:ext cx="961573" cy="474009"/>
              </a:xfrm>
              <a:prstGeom prst="rect">
                <a:avLst/>
              </a:prstGeom>
            </p:spPr>
            <p:txBody>
              <a:bodyPr lIns="50800" tIns="50800" rIns="50800" bIns="50800" rtlCol="0" anchor="ctr"/>
              <a:lstStyle/>
              <a:p>
                <a:pPr marL="0" lvl="0" indent="0" algn="ctr">
                  <a:lnSpc>
                    <a:spcPts val="2520"/>
                  </a:lnSpc>
                  <a:spcBef>
                    <a:spcPct val="0"/>
                  </a:spcBef>
                </a:pPr>
                <a:r>
                  <a:rPr lang="en-US" sz="1800" u="none" strike="noStrike">
                    <a:solidFill>
                      <a:srgbClr val="000000"/>
                    </a:solidFill>
                    <a:latin typeface="Alegreya Sans"/>
                  </a:rPr>
                  <a:t>1. CLASSIFICATION </a:t>
                </a:r>
              </a:p>
              <a:p>
                <a:pPr marL="0" lvl="0" indent="0" algn="ctr">
                  <a:lnSpc>
                    <a:spcPts val="2520"/>
                  </a:lnSpc>
                  <a:spcBef>
                    <a:spcPct val="0"/>
                  </a:spcBef>
                </a:pPr>
                <a:r>
                  <a:rPr lang="en-US" sz="1800" u="none" strike="noStrike">
                    <a:solidFill>
                      <a:srgbClr val="000000"/>
                    </a:solidFill>
                    <a:latin typeface="Alegreya Sans"/>
                  </a:rPr>
                  <a:t>UNIT</a:t>
                </a:r>
              </a:p>
            </p:txBody>
          </p:sp>
        </p:grpSp>
        <p:grpSp>
          <p:nvGrpSpPr>
            <p:cNvPr id="17" name="Group 17"/>
            <p:cNvGrpSpPr/>
            <p:nvPr/>
          </p:nvGrpSpPr>
          <p:grpSpPr>
            <a:xfrm>
              <a:off x="5000531" y="1496010"/>
              <a:ext cx="3461661" cy="1432113"/>
              <a:chOff x="0" y="0"/>
              <a:chExt cx="961573" cy="397809"/>
            </a:xfrm>
          </p:grpSpPr>
          <p:sp>
            <p:nvSpPr>
              <p:cNvPr id="18" name="Freeform 18"/>
              <p:cNvSpPr/>
              <p:nvPr/>
            </p:nvSpPr>
            <p:spPr>
              <a:xfrm>
                <a:off x="0" y="0"/>
                <a:ext cx="961573" cy="397809"/>
              </a:xfrm>
              <a:custGeom>
                <a:avLst/>
                <a:gdLst/>
                <a:ahLst/>
                <a:cxnLst/>
                <a:rect l="l" t="t" r="r" b="b"/>
                <a:pathLst>
                  <a:path w="961573" h="397809">
                    <a:moveTo>
                      <a:pt x="107351" y="0"/>
                    </a:moveTo>
                    <a:lnTo>
                      <a:pt x="854222" y="0"/>
                    </a:lnTo>
                    <a:cubicBezTo>
                      <a:pt x="882693" y="0"/>
                      <a:pt x="909998" y="11310"/>
                      <a:pt x="930130" y="31442"/>
                    </a:cubicBezTo>
                    <a:cubicBezTo>
                      <a:pt x="950262" y="51575"/>
                      <a:pt x="961573" y="78880"/>
                      <a:pt x="961573" y="107351"/>
                    </a:cubicBezTo>
                    <a:lnTo>
                      <a:pt x="961573" y="290458"/>
                    </a:lnTo>
                    <a:cubicBezTo>
                      <a:pt x="961573" y="349747"/>
                      <a:pt x="913510" y="397809"/>
                      <a:pt x="854222" y="397809"/>
                    </a:cubicBezTo>
                    <a:lnTo>
                      <a:pt x="107351" y="397809"/>
                    </a:lnTo>
                    <a:cubicBezTo>
                      <a:pt x="48063" y="397809"/>
                      <a:pt x="0" y="349747"/>
                      <a:pt x="0" y="290458"/>
                    </a:cubicBezTo>
                    <a:lnTo>
                      <a:pt x="0" y="107351"/>
                    </a:lnTo>
                    <a:cubicBezTo>
                      <a:pt x="0" y="48063"/>
                      <a:pt x="48063" y="0"/>
                      <a:pt x="107351" y="0"/>
                    </a:cubicBezTo>
                    <a:close/>
                  </a:path>
                </a:pathLst>
              </a:custGeom>
              <a:solidFill>
                <a:srgbClr val="CDDDBA"/>
              </a:solidFill>
              <a:ln cap="rnd">
                <a:noFill/>
                <a:prstDash val="solid"/>
                <a:round/>
              </a:ln>
            </p:spPr>
            <p:txBody>
              <a:bodyPr/>
              <a:lstStyle/>
              <a:p>
                <a:endParaRPr lang="LID4096"/>
              </a:p>
            </p:txBody>
          </p:sp>
          <p:sp>
            <p:nvSpPr>
              <p:cNvPr id="19" name="TextBox 19"/>
              <p:cNvSpPr txBox="1"/>
              <p:nvPr/>
            </p:nvSpPr>
            <p:spPr>
              <a:xfrm>
                <a:off x="0" y="-76200"/>
                <a:ext cx="961573" cy="474009"/>
              </a:xfrm>
              <a:prstGeom prst="rect">
                <a:avLst/>
              </a:prstGeom>
            </p:spPr>
            <p:txBody>
              <a:bodyPr lIns="50800" tIns="50800" rIns="50800" bIns="50800" rtlCol="0" anchor="ctr"/>
              <a:lstStyle/>
              <a:p>
                <a:pPr marL="0" lvl="0" indent="0" algn="ctr">
                  <a:lnSpc>
                    <a:spcPts val="2520"/>
                  </a:lnSpc>
                  <a:spcBef>
                    <a:spcPct val="0"/>
                  </a:spcBef>
                </a:pPr>
                <a:r>
                  <a:rPr lang="en-US" sz="1800">
                    <a:solidFill>
                      <a:srgbClr val="000000"/>
                    </a:solidFill>
                    <a:latin typeface="Alegreya Sans"/>
                  </a:rPr>
                  <a:t>2. </a:t>
                </a:r>
                <a:r>
                  <a:rPr lang="en-US" sz="1800" u="none" strike="noStrike">
                    <a:solidFill>
                      <a:srgbClr val="000000"/>
                    </a:solidFill>
                    <a:latin typeface="Alegreya Sans"/>
                  </a:rPr>
                  <a:t>RANKING</a:t>
                </a:r>
              </a:p>
              <a:p>
                <a:pPr marL="0" lvl="0" indent="0" algn="ctr">
                  <a:lnSpc>
                    <a:spcPts val="2520"/>
                  </a:lnSpc>
                  <a:spcBef>
                    <a:spcPct val="0"/>
                  </a:spcBef>
                </a:pPr>
                <a:r>
                  <a:rPr lang="en-US" sz="1800" u="none" strike="noStrike">
                    <a:solidFill>
                      <a:srgbClr val="000000"/>
                    </a:solidFill>
                    <a:latin typeface="Alegreya Sans"/>
                  </a:rPr>
                  <a:t>UNIT</a:t>
                </a:r>
              </a:p>
            </p:txBody>
          </p:sp>
        </p:grpSp>
        <p:grpSp>
          <p:nvGrpSpPr>
            <p:cNvPr id="20" name="Group 20"/>
            <p:cNvGrpSpPr/>
            <p:nvPr/>
          </p:nvGrpSpPr>
          <p:grpSpPr>
            <a:xfrm>
              <a:off x="8733283" y="1496010"/>
              <a:ext cx="3525119" cy="1432113"/>
              <a:chOff x="0" y="0"/>
              <a:chExt cx="979200" cy="397809"/>
            </a:xfrm>
          </p:grpSpPr>
          <p:sp>
            <p:nvSpPr>
              <p:cNvPr id="21" name="Freeform 21"/>
              <p:cNvSpPr/>
              <p:nvPr/>
            </p:nvSpPr>
            <p:spPr>
              <a:xfrm>
                <a:off x="0" y="0"/>
                <a:ext cx="979200" cy="397809"/>
              </a:xfrm>
              <a:custGeom>
                <a:avLst/>
                <a:gdLst/>
                <a:ahLst/>
                <a:cxnLst/>
                <a:rect l="l" t="t" r="r" b="b"/>
                <a:pathLst>
                  <a:path w="979200" h="397809">
                    <a:moveTo>
                      <a:pt x="105418" y="0"/>
                    </a:moveTo>
                    <a:lnTo>
                      <a:pt x="873781" y="0"/>
                    </a:lnTo>
                    <a:cubicBezTo>
                      <a:pt x="901740" y="0"/>
                      <a:pt x="928554" y="11107"/>
                      <a:pt x="948323" y="30876"/>
                    </a:cubicBezTo>
                    <a:cubicBezTo>
                      <a:pt x="968093" y="50646"/>
                      <a:pt x="979200" y="77460"/>
                      <a:pt x="979200" y="105418"/>
                    </a:cubicBezTo>
                    <a:lnTo>
                      <a:pt x="979200" y="292391"/>
                    </a:lnTo>
                    <a:cubicBezTo>
                      <a:pt x="979200" y="320349"/>
                      <a:pt x="968093" y="347163"/>
                      <a:pt x="948323" y="366933"/>
                    </a:cubicBezTo>
                    <a:cubicBezTo>
                      <a:pt x="928554" y="386703"/>
                      <a:pt x="901740" y="397809"/>
                      <a:pt x="873781" y="397809"/>
                    </a:cubicBezTo>
                    <a:lnTo>
                      <a:pt x="105418" y="397809"/>
                    </a:lnTo>
                    <a:cubicBezTo>
                      <a:pt x="77460" y="397809"/>
                      <a:pt x="50646" y="386703"/>
                      <a:pt x="30876" y="366933"/>
                    </a:cubicBezTo>
                    <a:cubicBezTo>
                      <a:pt x="11107" y="347163"/>
                      <a:pt x="0" y="320349"/>
                      <a:pt x="0" y="292391"/>
                    </a:cubicBezTo>
                    <a:lnTo>
                      <a:pt x="0" y="105418"/>
                    </a:lnTo>
                    <a:cubicBezTo>
                      <a:pt x="0" y="77460"/>
                      <a:pt x="11107" y="50646"/>
                      <a:pt x="30876" y="30876"/>
                    </a:cubicBezTo>
                    <a:cubicBezTo>
                      <a:pt x="50646" y="11107"/>
                      <a:pt x="77460" y="0"/>
                      <a:pt x="105418" y="0"/>
                    </a:cubicBezTo>
                    <a:close/>
                  </a:path>
                </a:pathLst>
              </a:custGeom>
              <a:solidFill>
                <a:srgbClr val="E6D4BA"/>
              </a:solidFill>
              <a:ln cap="rnd">
                <a:noFill/>
                <a:prstDash val="solid"/>
                <a:round/>
              </a:ln>
            </p:spPr>
            <p:txBody>
              <a:bodyPr/>
              <a:lstStyle/>
              <a:p>
                <a:endParaRPr lang="LID4096"/>
              </a:p>
            </p:txBody>
          </p:sp>
          <p:sp>
            <p:nvSpPr>
              <p:cNvPr id="22" name="TextBox 22"/>
              <p:cNvSpPr txBox="1"/>
              <p:nvPr/>
            </p:nvSpPr>
            <p:spPr>
              <a:xfrm>
                <a:off x="0" y="-76200"/>
                <a:ext cx="979200" cy="474009"/>
              </a:xfrm>
              <a:prstGeom prst="rect">
                <a:avLst/>
              </a:prstGeom>
            </p:spPr>
            <p:txBody>
              <a:bodyPr lIns="50800" tIns="50800" rIns="50800" bIns="50800" rtlCol="0" anchor="ctr"/>
              <a:lstStyle/>
              <a:p>
                <a:pPr marL="0" lvl="0" indent="0" algn="ctr">
                  <a:lnSpc>
                    <a:spcPts val="2520"/>
                  </a:lnSpc>
                  <a:spcBef>
                    <a:spcPct val="0"/>
                  </a:spcBef>
                </a:pPr>
                <a:r>
                  <a:rPr lang="en-US" sz="1800" u="none" strike="noStrike">
                    <a:solidFill>
                      <a:srgbClr val="000000"/>
                    </a:solidFill>
                    <a:latin typeface="Alegreya Sans"/>
                  </a:rPr>
                  <a:t>3. RECOMMENDATION </a:t>
                </a:r>
              </a:p>
              <a:p>
                <a:pPr marL="0" lvl="0" indent="0" algn="ctr">
                  <a:lnSpc>
                    <a:spcPts val="2520"/>
                  </a:lnSpc>
                  <a:spcBef>
                    <a:spcPct val="0"/>
                  </a:spcBef>
                </a:pPr>
                <a:r>
                  <a:rPr lang="en-US" sz="1800" u="none" strike="noStrike">
                    <a:solidFill>
                      <a:srgbClr val="000000"/>
                    </a:solidFill>
                    <a:latin typeface="Alegreya Sans"/>
                  </a:rPr>
                  <a:t>UNIT</a:t>
                </a:r>
              </a:p>
            </p:txBody>
          </p:sp>
        </p:grpSp>
        <p:sp>
          <p:nvSpPr>
            <p:cNvPr id="23" name="AutoShape 23"/>
            <p:cNvSpPr/>
            <p:nvPr/>
          </p:nvSpPr>
          <p:spPr>
            <a:xfrm>
              <a:off x="4733831" y="2212066"/>
              <a:ext cx="214155" cy="0"/>
            </a:xfrm>
            <a:prstGeom prst="line">
              <a:avLst/>
            </a:prstGeom>
            <a:ln w="25400" cap="flat">
              <a:solidFill>
                <a:srgbClr val="000000"/>
              </a:solidFill>
              <a:prstDash val="solid"/>
              <a:headEnd type="none" w="sm" len="sm"/>
              <a:tailEnd type="none" w="sm" len="sm"/>
            </a:ln>
          </p:spPr>
          <p:txBody>
            <a:bodyPr/>
            <a:lstStyle/>
            <a:p>
              <a:endParaRPr lang="LID4096"/>
            </a:p>
          </p:txBody>
        </p:sp>
        <p:grpSp>
          <p:nvGrpSpPr>
            <p:cNvPr id="24" name="Group 24"/>
            <p:cNvGrpSpPr/>
            <p:nvPr/>
          </p:nvGrpSpPr>
          <p:grpSpPr>
            <a:xfrm rot="-5400000">
              <a:off x="4850094" y="2138558"/>
              <a:ext cx="195785" cy="147016"/>
              <a:chOff x="0" y="0"/>
              <a:chExt cx="1930400" cy="1449546"/>
            </a:xfrm>
          </p:grpSpPr>
          <p:sp>
            <p:nvSpPr>
              <p:cNvPr id="25" name="Freeform 25"/>
              <p:cNvSpPr/>
              <p:nvPr/>
            </p:nvSpPr>
            <p:spPr>
              <a:xfrm>
                <a:off x="0" y="0"/>
                <a:ext cx="1930400" cy="1449546"/>
              </a:xfrm>
              <a:custGeom>
                <a:avLst/>
                <a:gdLst/>
                <a:ahLst/>
                <a:cxnLst/>
                <a:rect l="l" t="t" r="r" b="b"/>
                <a:pathLst>
                  <a:path w="1930400" h="1449546">
                    <a:moveTo>
                      <a:pt x="0" y="0"/>
                    </a:moveTo>
                    <a:lnTo>
                      <a:pt x="965200" y="1449546"/>
                    </a:lnTo>
                    <a:lnTo>
                      <a:pt x="1930400" y="0"/>
                    </a:lnTo>
                    <a:close/>
                  </a:path>
                </a:pathLst>
              </a:custGeom>
              <a:solidFill>
                <a:srgbClr val="000000"/>
              </a:solidFill>
            </p:spPr>
            <p:txBody>
              <a:bodyPr/>
              <a:lstStyle/>
              <a:p>
                <a:endParaRPr lang="LID4096"/>
              </a:p>
            </p:txBody>
          </p:sp>
        </p:grpSp>
        <p:sp>
          <p:nvSpPr>
            <p:cNvPr id="26" name="AutoShape 26"/>
            <p:cNvSpPr/>
            <p:nvPr/>
          </p:nvSpPr>
          <p:spPr>
            <a:xfrm>
              <a:off x="8445620" y="2212066"/>
              <a:ext cx="214155" cy="0"/>
            </a:xfrm>
            <a:prstGeom prst="line">
              <a:avLst/>
            </a:prstGeom>
            <a:ln w="25400" cap="flat">
              <a:solidFill>
                <a:srgbClr val="000000"/>
              </a:solidFill>
              <a:prstDash val="solid"/>
              <a:headEnd type="none" w="sm" len="sm"/>
              <a:tailEnd type="none" w="sm" len="sm"/>
            </a:ln>
          </p:spPr>
          <p:txBody>
            <a:bodyPr/>
            <a:lstStyle/>
            <a:p>
              <a:endParaRPr lang="LID4096"/>
            </a:p>
          </p:txBody>
        </p:sp>
        <p:grpSp>
          <p:nvGrpSpPr>
            <p:cNvPr id="27" name="Group 27"/>
            <p:cNvGrpSpPr/>
            <p:nvPr/>
          </p:nvGrpSpPr>
          <p:grpSpPr>
            <a:xfrm rot="-5400000">
              <a:off x="8561883" y="2138558"/>
              <a:ext cx="195785" cy="147016"/>
              <a:chOff x="0" y="0"/>
              <a:chExt cx="1930400" cy="1449546"/>
            </a:xfrm>
          </p:grpSpPr>
          <p:sp>
            <p:nvSpPr>
              <p:cNvPr id="28" name="Freeform 28"/>
              <p:cNvSpPr/>
              <p:nvPr/>
            </p:nvSpPr>
            <p:spPr>
              <a:xfrm>
                <a:off x="0" y="0"/>
                <a:ext cx="1930400" cy="1449546"/>
              </a:xfrm>
              <a:custGeom>
                <a:avLst/>
                <a:gdLst/>
                <a:ahLst/>
                <a:cxnLst/>
                <a:rect l="l" t="t" r="r" b="b"/>
                <a:pathLst>
                  <a:path w="1930400" h="1449546">
                    <a:moveTo>
                      <a:pt x="0" y="0"/>
                    </a:moveTo>
                    <a:lnTo>
                      <a:pt x="965200" y="1449546"/>
                    </a:lnTo>
                    <a:lnTo>
                      <a:pt x="1930400" y="0"/>
                    </a:lnTo>
                    <a:close/>
                  </a:path>
                </a:pathLst>
              </a:custGeom>
              <a:solidFill>
                <a:srgbClr val="000000"/>
              </a:solidFill>
            </p:spPr>
            <p:txBody>
              <a:bodyPr/>
              <a:lstStyle/>
              <a:p>
                <a:endParaRPr lang="LID4096"/>
              </a:p>
            </p:txBody>
          </p:sp>
        </p:grpSp>
        <p:sp>
          <p:nvSpPr>
            <p:cNvPr id="29" name="TextBox 29"/>
            <p:cNvSpPr txBox="1"/>
            <p:nvPr/>
          </p:nvSpPr>
          <p:spPr>
            <a:xfrm>
              <a:off x="0" y="485708"/>
              <a:ext cx="13462724" cy="593376"/>
            </a:xfrm>
            <a:prstGeom prst="rect">
              <a:avLst/>
            </a:prstGeom>
          </p:spPr>
          <p:txBody>
            <a:bodyPr lIns="0" tIns="0" rIns="0" bIns="0" rtlCol="0" anchor="t">
              <a:spAutoFit/>
            </a:bodyPr>
            <a:lstStyle/>
            <a:p>
              <a:pPr algn="ctr">
                <a:lnSpc>
                  <a:spcPts val="3426"/>
                </a:lnSpc>
              </a:pPr>
              <a:r>
                <a:rPr lang="en-US" sz="2447" spc="195">
                  <a:solidFill>
                    <a:srgbClr val="000000"/>
                  </a:solidFill>
                  <a:latin typeface="Alegreya Sans Bold"/>
                </a:rPr>
                <a:t>JOB RECOMMENDATION SYSTEM ARCHITECHTURE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483803" y="-350700"/>
            <a:ext cx="21009051" cy="11553011"/>
          </a:xfrm>
          <a:custGeom>
            <a:avLst/>
            <a:gdLst/>
            <a:ahLst/>
            <a:cxnLst/>
            <a:rect l="l" t="t" r="r" b="b"/>
            <a:pathLst>
              <a:path w="21009051" h="11553011">
                <a:moveTo>
                  <a:pt x="0" y="0"/>
                </a:moveTo>
                <a:lnTo>
                  <a:pt x="21009051" y="0"/>
                </a:lnTo>
                <a:lnTo>
                  <a:pt x="21009051" y="11553011"/>
                </a:lnTo>
                <a:lnTo>
                  <a:pt x="0" y="11553011"/>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grpSp>
        <p:nvGrpSpPr>
          <p:cNvPr id="3" name="Group 3"/>
          <p:cNvGrpSpPr/>
          <p:nvPr/>
        </p:nvGrpSpPr>
        <p:grpSpPr>
          <a:xfrm>
            <a:off x="10946150" y="1710456"/>
            <a:ext cx="5017072" cy="2426019"/>
            <a:chOff x="0" y="0"/>
            <a:chExt cx="1343752" cy="649775"/>
          </a:xfrm>
        </p:grpSpPr>
        <p:sp>
          <p:nvSpPr>
            <p:cNvPr id="4" name="Freeform 4"/>
            <p:cNvSpPr/>
            <p:nvPr/>
          </p:nvSpPr>
          <p:spPr>
            <a:xfrm>
              <a:off x="0" y="0"/>
              <a:ext cx="1343752" cy="649775"/>
            </a:xfrm>
            <a:custGeom>
              <a:avLst/>
              <a:gdLst/>
              <a:ahLst/>
              <a:cxnLst/>
              <a:rect l="l" t="t" r="r" b="b"/>
              <a:pathLst>
                <a:path w="1343752" h="649775">
                  <a:moveTo>
                    <a:pt x="35492" y="0"/>
                  </a:moveTo>
                  <a:lnTo>
                    <a:pt x="1308260" y="0"/>
                  </a:lnTo>
                  <a:cubicBezTo>
                    <a:pt x="1327861" y="0"/>
                    <a:pt x="1343752" y="15890"/>
                    <a:pt x="1343752" y="35492"/>
                  </a:cubicBezTo>
                  <a:lnTo>
                    <a:pt x="1343752" y="614283"/>
                  </a:lnTo>
                  <a:cubicBezTo>
                    <a:pt x="1343752" y="633885"/>
                    <a:pt x="1327861" y="649775"/>
                    <a:pt x="1308260" y="649775"/>
                  </a:cubicBezTo>
                  <a:lnTo>
                    <a:pt x="35492" y="649775"/>
                  </a:lnTo>
                  <a:cubicBezTo>
                    <a:pt x="15890" y="649775"/>
                    <a:pt x="0" y="633885"/>
                    <a:pt x="0" y="614283"/>
                  </a:cubicBezTo>
                  <a:lnTo>
                    <a:pt x="0" y="35492"/>
                  </a:lnTo>
                  <a:cubicBezTo>
                    <a:pt x="0" y="15890"/>
                    <a:pt x="15890" y="0"/>
                    <a:pt x="35492" y="0"/>
                  </a:cubicBezTo>
                  <a:close/>
                </a:path>
              </a:pathLst>
            </a:custGeom>
            <a:solidFill>
              <a:srgbClr val="BDBDBD"/>
            </a:solidFill>
            <a:ln w="12700" cap="rnd">
              <a:solidFill>
                <a:srgbClr val="000000"/>
              </a:solidFill>
              <a:prstDash val="solid"/>
              <a:round/>
            </a:ln>
          </p:spPr>
          <p:txBody>
            <a:bodyPr/>
            <a:lstStyle/>
            <a:p>
              <a:endParaRPr lang="LID4096"/>
            </a:p>
          </p:txBody>
        </p:sp>
      </p:grpSp>
      <p:grpSp>
        <p:nvGrpSpPr>
          <p:cNvPr id="5" name="Group 5"/>
          <p:cNvGrpSpPr/>
          <p:nvPr/>
        </p:nvGrpSpPr>
        <p:grpSpPr>
          <a:xfrm>
            <a:off x="2388423" y="1938927"/>
            <a:ext cx="5017072" cy="2235648"/>
            <a:chOff x="0" y="0"/>
            <a:chExt cx="1343752" cy="598787"/>
          </a:xfrm>
        </p:grpSpPr>
        <p:sp>
          <p:nvSpPr>
            <p:cNvPr id="6" name="Freeform 6"/>
            <p:cNvSpPr/>
            <p:nvPr/>
          </p:nvSpPr>
          <p:spPr>
            <a:xfrm>
              <a:off x="0" y="0"/>
              <a:ext cx="1343752" cy="598787"/>
            </a:xfrm>
            <a:custGeom>
              <a:avLst/>
              <a:gdLst/>
              <a:ahLst/>
              <a:cxnLst/>
              <a:rect l="l" t="t" r="r" b="b"/>
              <a:pathLst>
                <a:path w="1343752" h="598787">
                  <a:moveTo>
                    <a:pt x="35492" y="0"/>
                  </a:moveTo>
                  <a:lnTo>
                    <a:pt x="1308260" y="0"/>
                  </a:lnTo>
                  <a:cubicBezTo>
                    <a:pt x="1327861" y="0"/>
                    <a:pt x="1343752" y="15890"/>
                    <a:pt x="1343752" y="35492"/>
                  </a:cubicBezTo>
                  <a:lnTo>
                    <a:pt x="1343752" y="563295"/>
                  </a:lnTo>
                  <a:cubicBezTo>
                    <a:pt x="1343752" y="582896"/>
                    <a:pt x="1327861" y="598787"/>
                    <a:pt x="1308260" y="598787"/>
                  </a:cubicBezTo>
                  <a:lnTo>
                    <a:pt x="35492" y="598787"/>
                  </a:lnTo>
                  <a:cubicBezTo>
                    <a:pt x="26079" y="598787"/>
                    <a:pt x="17051" y="595047"/>
                    <a:pt x="10395" y="588391"/>
                  </a:cubicBezTo>
                  <a:cubicBezTo>
                    <a:pt x="3739" y="581735"/>
                    <a:pt x="0" y="572708"/>
                    <a:pt x="0" y="563295"/>
                  </a:cubicBezTo>
                  <a:lnTo>
                    <a:pt x="0" y="35492"/>
                  </a:lnTo>
                  <a:cubicBezTo>
                    <a:pt x="0" y="15890"/>
                    <a:pt x="15890" y="0"/>
                    <a:pt x="35492" y="0"/>
                  </a:cubicBezTo>
                  <a:close/>
                </a:path>
              </a:pathLst>
            </a:custGeom>
            <a:solidFill>
              <a:srgbClr val="BDBDBD"/>
            </a:solidFill>
            <a:ln w="12700" cap="rnd">
              <a:solidFill>
                <a:srgbClr val="000000"/>
              </a:solidFill>
              <a:prstDash val="solid"/>
              <a:round/>
            </a:ln>
          </p:spPr>
          <p:txBody>
            <a:bodyPr/>
            <a:lstStyle/>
            <a:p>
              <a:endParaRPr lang="LID4096"/>
            </a:p>
          </p:txBody>
        </p:sp>
      </p:grpSp>
      <p:sp>
        <p:nvSpPr>
          <p:cNvPr id="7" name="Freeform 7"/>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8" name="Group 8"/>
          <p:cNvGrpSpPr/>
          <p:nvPr/>
        </p:nvGrpSpPr>
        <p:grpSpPr>
          <a:xfrm>
            <a:off x="17259300" y="0"/>
            <a:ext cx="1028700" cy="102870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sp>
        <p:nvSpPr>
          <p:cNvPr id="11" name="Freeform 11"/>
          <p:cNvSpPr/>
          <p:nvPr/>
        </p:nvSpPr>
        <p:spPr>
          <a:xfrm>
            <a:off x="13058868" y="1865514"/>
            <a:ext cx="636528" cy="599132"/>
          </a:xfrm>
          <a:custGeom>
            <a:avLst/>
            <a:gdLst/>
            <a:ahLst/>
            <a:cxnLst/>
            <a:rect l="l" t="t" r="r" b="b"/>
            <a:pathLst>
              <a:path w="636528" h="599132">
                <a:moveTo>
                  <a:pt x="0" y="0"/>
                </a:moveTo>
                <a:lnTo>
                  <a:pt x="636528" y="0"/>
                </a:lnTo>
                <a:lnTo>
                  <a:pt x="636528" y="599132"/>
                </a:lnTo>
                <a:lnTo>
                  <a:pt x="0" y="599132"/>
                </a:lnTo>
                <a:lnTo>
                  <a:pt x="0" y="0"/>
                </a:lnTo>
                <a:close/>
              </a:path>
            </a:pathLst>
          </a:custGeom>
          <a:blipFill>
            <a:blip r:embed="rId5">
              <a:alphaModFix amt="85000"/>
            </a:blip>
            <a:stretch>
              <a:fillRect/>
            </a:stretch>
          </a:blipFill>
        </p:spPr>
        <p:txBody>
          <a:bodyPr/>
          <a:lstStyle/>
          <a:p>
            <a:endParaRPr lang="LID4096"/>
          </a:p>
        </p:txBody>
      </p:sp>
      <p:sp>
        <p:nvSpPr>
          <p:cNvPr id="12" name="Freeform 12"/>
          <p:cNvSpPr/>
          <p:nvPr/>
        </p:nvSpPr>
        <p:spPr>
          <a:xfrm>
            <a:off x="4433162" y="2093986"/>
            <a:ext cx="800305" cy="781297"/>
          </a:xfrm>
          <a:custGeom>
            <a:avLst/>
            <a:gdLst/>
            <a:ahLst/>
            <a:cxnLst/>
            <a:rect l="l" t="t" r="r" b="b"/>
            <a:pathLst>
              <a:path w="800305" h="781297">
                <a:moveTo>
                  <a:pt x="0" y="0"/>
                </a:moveTo>
                <a:lnTo>
                  <a:pt x="800304" y="0"/>
                </a:lnTo>
                <a:lnTo>
                  <a:pt x="800304" y="781297"/>
                </a:lnTo>
                <a:lnTo>
                  <a:pt x="0" y="781297"/>
                </a:lnTo>
                <a:lnTo>
                  <a:pt x="0" y="0"/>
                </a:lnTo>
                <a:close/>
              </a:path>
            </a:pathLst>
          </a:custGeom>
          <a:blipFill>
            <a:blip r:embed="rId6">
              <a:alphaModFix amt="79000"/>
            </a:blip>
            <a:stretch>
              <a:fillRect/>
            </a:stretch>
          </a:blipFill>
        </p:spPr>
        <p:txBody>
          <a:bodyPr/>
          <a:lstStyle/>
          <a:p>
            <a:endParaRPr lang="LID4096"/>
          </a:p>
        </p:txBody>
      </p:sp>
      <p:sp>
        <p:nvSpPr>
          <p:cNvPr id="13" name="Freeform 13"/>
          <p:cNvSpPr/>
          <p:nvPr/>
        </p:nvSpPr>
        <p:spPr>
          <a:xfrm>
            <a:off x="6209825" y="3016231"/>
            <a:ext cx="667204" cy="741338"/>
          </a:xfrm>
          <a:custGeom>
            <a:avLst/>
            <a:gdLst/>
            <a:ahLst/>
            <a:cxnLst/>
            <a:rect l="l" t="t" r="r" b="b"/>
            <a:pathLst>
              <a:path w="667204" h="741338">
                <a:moveTo>
                  <a:pt x="0" y="0"/>
                </a:moveTo>
                <a:lnTo>
                  <a:pt x="667205" y="0"/>
                </a:lnTo>
                <a:lnTo>
                  <a:pt x="667205" y="741338"/>
                </a:lnTo>
                <a:lnTo>
                  <a:pt x="0" y="741338"/>
                </a:lnTo>
                <a:lnTo>
                  <a:pt x="0" y="0"/>
                </a:lnTo>
                <a:close/>
              </a:path>
            </a:pathLst>
          </a:custGeom>
          <a:blipFill>
            <a:blip r:embed="rId7">
              <a:alphaModFix amt="80000"/>
              <a:extLst>
                <a:ext uri="{96DAC541-7B7A-43D3-8B79-37D633B846F1}">
                  <asvg:svgBlip xmlns:asvg="http://schemas.microsoft.com/office/drawing/2016/SVG/main" r:embed="rId8"/>
                </a:ext>
              </a:extLst>
            </a:blip>
            <a:stretch>
              <a:fillRect/>
            </a:stretch>
          </a:blipFill>
        </p:spPr>
        <p:txBody>
          <a:bodyPr/>
          <a:lstStyle/>
          <a:p>
            <a:endParaRPr lang="LID4096"/>
          </a:p>
        </p:txBody>
      </p:sp>
      <p:sp>
        <p:nvSpPr>
          <p:cNvPr id="14" name="Freeform 14"/>
          <p:cNvSpPr/>
          <p:nvPr/>
        </p:nvSpPr>
        <p:spPr>
          <a:xfrm>
            <a:off x="4502054" y="3016231"/>
            <a:ext cx="667204" cy="741338"/>
          </a:xfrm>
          <a:custGeom>
            <a:avLst/>
            <a:gdLst/>
            <a:ahLst/>
            <a:cxnLst/>
            <a:rect l="l" t="t" r="r" b="b"/>
            <a:pathLst>
              <a:path w="667204" h="741338">
                <a:moveTo>
                  <a:pt x="0" y="0"/>
                </a:moveTo>
                <a:lnTo>
                  <a:pt x="667204" y="0"/>
                </a:lnTo>
                <a:lnTo>
                  <a:pt x="667204" y="741338"/>
                </a:lnTo>
                <a:lnTo>
                  <a:pt x="0" y="741338"/>
                </a:lnTo>
                <a:lnTo>
                  <a:pt x="0" y="0"/>
                </a:lnTo>
                <a:close/>
              </a:path>
            </a:pathLst>
          </a:custGeom>
          <a:blipFill>
            <a:blip r:embed="rId7">
              <a:alphaModFix amt="80000"/>
              <a:extLst>
                <a:ext uri="{96DAC541-7B7A-43D3-8B79-37D633B846F1}">
                  <asvg:svgBlip xmlns:asvg="http://schemas.microsoft.com/office/drawing/2016/SVG/main" r:embed="rId8"/>
                </a:ext>
              </a:extLst>
            </a:blip>
            <a:stretch>
              <a:fillRect/>
            </a:stretch>
          </a:blipFill>
        </p:spPr>
        <p:txBody>
          <a:bodyPr/>
          <a:lstStyle/>
          <a:p>
            <a:endParaRPr lang="LID4096"/>
          </a:p>
        </p:txBody>
      </p:sp>
      <p:sp>
        <p:nvSpPr>
          <p:cNvPr id="15" name="Freeform 15"/>
          <p:cNvSpPr/>
          <p:nvPr/>
        </p:nvSpPr>
        <p:spPr>
          <a:xfrm>
            <a:off x="2796624" y="3016231"/>
            <a:ext cx="667204" cy="741338"/>
          </a:xfrm>
          <a:custGeom>
            <a:avLst/>
            <a:gdLst/>
            <a:ahLst/>
            <a:cxnLst/>
            <a:rect l="l" t="t" r="r" b="b"/>
            <a:pathLst>
              <a:path w="667204" h="741338">
                <a:moveTo>
                  <a:pt x="0" y="0"/>
                </a:moveTo>
                <a:lnTo>
                  <a:pt x="667205" y="0"/>
                </a:lnTo>
                <a:lnTo>
                  <a:pt x="667205" y="741338"/>
                </a:lnTo>
                <a:lnTo>
                  <a:pt x="0" y="741338"/>
                </a:lnTo>
                <a:lnTo>
                  <a:pt x="0" y="0"/>
                </a:lnTo>
                <a:close/>
              </a:path>
            </a:pathLst>
          </a:custGeom>
          <a:blipFill>
            <a:blip r:embed="rId7">
              <a:alphaModFix amt="80000"/>
              <a:extLst>
                <a:ext uri="{96DAC541-7B7A-43D3-8B79-37D633B846F1}">
                  <asvg:svgBlip xmlns:asvg="http://schemas.microsoft.com/office/drawing/2016/SVG/main" r:embed="rId8"/>
                </a:ext>
              </a:extLst>
            </a:blip>
            <a:stretch>
              <a:fillRect/>
            </a:stretch>
          </a:blipFill>
        </p:spPr>
        <p:txBody>
          <a:bodyPr/>
          <a:lstStyle/>
          <a:p>
            <a:endParaRPr lang="LID4096"/>
          </a:p>
        </p:txBody>
      </p:sp>
      <p:sp>
        <p:nvSpPr>
          <p:cNvPr id="16" name="Freeform 16"/>
          <p:cNvSpPr/>
          <p:nvPr/>
        </p:nvSpPr>
        <p:spPr>
          <a:xfrm>
            <a:off x="11551991" y="2646811"/>
            <a:ext cx="747763" cy="918910"/>
          </a:xfrm>
          <a:custGeom>
            <a:avLst/>
            <a:gdLst/>
            <a:ahLst/>
            <a:cxnLst/>
            <a:rect l="l" t="t" r="r" b="b"/>
            <a:pathLst>
              <a:path w="747763" h="918910">
                <a:moveTo>
                  <a:pt x="0" y="0"/>
                </a:moveTo>
                <a:lnTo>
                  <a:pt x="747764" y="0"/>
                </a:lnTo>
                <a:lnTo>
                  <a:pt x="747764" y="918911"/>
                </a:lnTo>
                <a:lnTo>
                  <a:pt x="0" y="9189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LID4096"/>
          </a:p>
        </p:txBody>
      </p:sp>
      <p:sp>
        <p:nvSpPr>
          <p:cNvPr id="17" name="TextBox 17"/>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08</a:t>
            </a:r>
          </a:p>
        </p:txBody>
      </p:sp>
      <p:sp>
        <p:nvSpPr>
          <p:cNvPr id="18" name="TextBox 18"/>
          <p:cNvSpPr txBox="1"/>
          <p:nvPr/>
        </p:nvSpPr>
        <p:spPr>
          <a:xfrm>
            <a:off x="1028700" y="422520"/>
            <a:ext cx="5935299" cy="621877"/>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DATA COLLECTION</a:t>
            </a:r>
          </a:p>
        </p:txBody>
      </p:sp>
      <p:sp>
        <p:nvSpPr>
          <p:cNvPr id="19" name="TextBox 19"/>
          <p:cNvSpPr txBox="1"/>
          <p:nvPr/>
        </p:nvSpPr>
        <p:spPr>
          <a:xfrm>
            <a:off x="2388423" y="1096917"/>
            <a:ext cx="5024735" cy="699135"/>
          </a:xfrm>
          <a:prstGeom prst="rect">
            <a:avLst/>
          </a:prstGeom>
        </p:spPr>
        <p:txBody>
          <a:bodyPr lIns="0" tIns="0" rIns="0" bIns="0" rtlCol="0" anchor="t">
            <a:spAutoFit/>
          </a:bodyPr>
          <a:lstStyle/>
          <a:p>
            <a:pPr algn="ctr">
              <a:lnSpc>
                <a:spcPts val="4770"/>
              </a:lnSpc>
              <a:spcBef>
                <a:spcPct val="0"/>
              </a:spcBef>
            </a:pPr>
            <a:r>
              <a:rPr lang="en-US" sz="4500" spc="126">
                <a:solidFill>
                  <a:srgbClr val="3B3939"/>
                </a:solidFill>
                <a:latin typeface="Alegreya Sans Bold"/>
              </a:rPr>
              <a:t>Job seekers’ dataset</a:t>
            </a:r>
          </a:p>
        </p:txBody>
      </p:sp>
      <p:sp>
        <p:nvSpPr>
          <p:cNvPr id="20" name="TextBox 20"/>
          <p:cNvSpPr txBox="1"/>
          <p:nvPr/>
        </p:nvSpPr>
        <p:spPr>
          <a:xfrm>
            <a:off x="2875036" y="3843294"/>
            <a:ext cx="510381" cy="121828"/>
          </a:xfrm>
          <a:prstGeom prst="rect">
            <a:avLst/>
          </a:prstGeom>
        </p:spPr>
        <p:txBody>
          <a:bodyPr lIns="0" tIns="0" rIns="0" bIns="0" rtlCol="0" anchor="t">
            <a:spAutoFit/>
          </a:bodyPr>
          <a:lstStyle/>
          <a:p>
            <a:pPr algn="ctr">
              <a:lnSpc>
                <a:spcPts val="750"/>
              </a:lnSpc>
              <a:spcBef>
                <a:spcPct val="0"/>
              </a:spcBef>
            </a:pPr>
            <a:r>
              <a:rPr lang="en-US" sz="1400" spc="42" dirty="0">
                <a:solidFill>
                  <a:srgbClr val="3A6C89"/>
                </a:solidFill>
                <a:latin typeface="Roboto Bold"/>
              </a:rPr>
              <a:t>nurse</a:t>
            </a:r>
          </a:p>
        </p:txBody>
      </p:sp>
      <p:sp>
        <p:nvSpPr>
          <p:cNvPr id="21" name="TextBox 21"/>
          <p:cNvSpPr txBox="1"/>
          <p:nvPr/>
        </p:nvSpPr>
        <p:spPr>
          <a:xfrm>
            <a:off x="4358047" y="3843294"/>
            <a:ext cx="957560" cy="121828"/>
          </a:xfrm>
          <a:prstGeom prst="rect">
            <a:avLst/>
          </a:prstGeom>
        </p:spPr>
        <p:txBody>
          <a:bodyPr lIns="0" tIns="0" rIns="0" bIns="0" rtlCol="0" anchor="t">
            <a:spAutoFit/>
          </a:bodyPr>
          <a:lstStyle/>
          <a:p>
            <a:pPr algn="ctr">
              <a:lnSpc>
                <a:spcPts val="750"/>
              </a:lnSpc>
              <a:spcBef>
                <a:spcPct val="0"/>
              </a:spcBef>
            </a:pPr>
            <a:r>
              <a:rPr lang="en-US" sz="1400" spc="42" dirty="0">
                <a:solidFill>
                  <a:srgbClr val="3A6C89"/>
                </a:solidFill>
                <a:latin typeface="Roboto Bold"/>
              </a:rPr>
              <a:t>electrician</a:t>
            </a:r>
          </a:p>
        </p:txBody>
      </p:sp>
      <p:sp>
        <p:nvSpPr>
          <p:cNvPr id="22" name="TextBox 22"/>
          <p:cNvSpPr txBox="1"/>
          <p:nvPr/>
        </p:nvSpPr>
        <p:spPr>
          <a:xfrm>
            <a:off x="5989985" y="3843294"/>
            <a:ext cx="1106884" cy="125034"/>
          </a:xfrm>
          <a:prstGeom prst="rect">
            <a:avLst/>
          </a:prstGeom>
        </p:spPr>
        <p:txBody>
          <a:bodyPr lIns="0" tIns="0" rIns="0" bIns="0" rtlCol="0" anchor="t">
            <a:spAutoFit/>
          </a:bodyPr>
          <a:lstStyle/>
          <a:p>
            <a:pPr algn="ctr">
              <a:lnSpc>
                <a:spcPts val="750"/>
              </a:lnSpc>
              <a:spcBef>
                <a:spcPct val="0"/>
              </a:spcBef>
            </a:pPr>
            <a:r>
              <a:rPr lang="en-US" sz="1400" spc="42" dirty="0">
                <a:solidFill>
                  <a:srgbClr val="3A6C89"/>
                </a:solidFill>
                <a:latin typeface="Roboto Bold"/>
              </a:rPr>
              <a:t>data</a:t>
            </a:r>
            <a:r>
              <a:rPr lang="en-US" sz="1500" spc="42" dirty="0">
                <a:solidFill>
                  <a:srgbClr val="3A6C89"/>
                </a:solidFill>
                <a:latin typeface="Roboto Bold"/>
              </a:rPr>
              <a:t> analyst</a:t>
            </a:r>
          </a:p>
        </p:txBody>
      </p:sp>
      <p:sp>
        <p:nvSpPr>
          <p:cNvPr id="23" name="TextBox 23"/>
          <p:cNvSpPr txBox="1"/>
          <p:nvPr/>
        </p:nvSpPr>
        <p:spPr>
          <a:xfrm>
            <a:off x="10692124" y="868446"/>
            <a:ext cx="5370017" cy="699135"/>
          </a:xfrm>
          <a:prstGeom prst="rect">
            <a:avLst/>
          </a:prstGeom>
        </p:spPr>
        <p:txBody>
          <a:bodyPr lIns="0" tIns="0" rIns="0" bIns="0" rtlCol="0" anchor="t">
            <a:spAutoFit/>
          </a:bodyPr>
          <a:lstStyle/>
          <a:p>
            <a:pPr algn="ctr">
              <a:lnSpc>
                <a:spcPts val="4770"/>
              </a:lnSpc>
              <a:spcBef>
                <a:spcPct val="0"/>
              </a:spcBef>
            </a:pPr>
            <a:r>
              <a:rPr lang="en-US" sz="4500" spc="126">
                <a:solidFill>
                  <a:srgbClr val="3B3939"/>
                </a:solidFill>
                <a:latin typeface="Alegreya Sans Bold"/>
              </a:rPr>
              <a:t>Job offers’ dataset</a:t>
            </a:r>
          </a:p>
        </p:txBody>
      </p:sp>
      <p:sp>
        <p:nvSpPr>
          <p:cNvPr id="24" name="Freeform 24"/>
          <p:cNvSpPr/>
          <p:nvPr/>
        </p:nvSpPr>
        <p:spPr>
          <a:xfrm>
            <a:off x="13080805" y="2610187"/>
            <a:ext cx="747763" cy="918910"/>
          </a:xfrm>
          <a:custGeom>
            <a:avLst/>
            <a:gdLst/>
            <a:ahLst/>
            <a:cxnLst/>
            <a:rect l="l" t="t" r="r" b="b"/>
            <a:pathLst>
              <a:path w="747763" h="918910">
                <a:moveTo>
                  <a:pt x="0" y="0"/>
                </a:moveTo>
                <a:lnTo>
                  <a:pt x="747763" y="0"/>
                </a:lnTo>
                <a:lnTo>
                  <a:pt x="747763" y="918911"/>
                </a:lnTo>
                <a:lnTo>
                  <a:pt x="0" y="9189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LID4096"/>
          </a:p>
        </p:txBody>
      </p:sp>
      <p:sp>
        <p:nvSpPr>
          <p:cNvPr id="25" name="Freeform 25"/>
          <p:cNvSpPr/>
          <p:nvPr/>
        </p:nvSpPr>
        <p:spPr>
          <a:xfrm>
            <a:off x="14609618" y="2646811"/>
            <a:ext cx="747763" cy="918910"/>
          </a:xfrm>
          <a:custGeom>
            <a:avLst/>
            <a:gdLst/>
            <a:ahLst/>
            <a:cxnLst/>
            <a:rect l="l" t="t" r="r" b="b"/>
            <a:pathLst>
              <a:path w="747763" h="918910">
                <a:moveTo>
                  <a:pt x="0" y="0"/>
                </a:moveTo>
                <a:lnTo>
                  <a:pt x="747763" y="0"/>
                </a:lnTo>
                <a:lnTo>
                  <a:pt x="747763" y="918911"/>
                </a:lnTo>
                <a:lnTo>
                  <a:pt x="0" y="9189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LID4096"/>
          </a:p>
        </p:txBody>
      </p:sp>
      <p:sp>
        <p:nvSpPr>
          <p:cNvPr id="26" name="TextBox 26"/>
          <p:cNvSpPr txBox="1"/>
          <p:nvPr/>
        </p:nvSpPr>
        <p:spPr>
          <a:xfrm>
            <a:off x="11644290" y="3617998"/>
            <a:ext cx="563166" cy="342901"/>
          </a:xfrm>
          <a:prstGeom prst="rect">
            <a:avLst/>
          </a:prstGeom>
        </p:spPr>
        <p:txBody>
          <a:bodyPr lIns="0" tIns="0" rIns="0" bIns="0" rtlCol="0" anchor="t">
            <a:spAutoFit/>
          </a:bodyPr>
          <a:lstStyle/>
          <a:p>
            <a:pPr algn="ctr">
              <a:lnSpc>
                <a:spcPts val="1200"/>
              </a:lnSpc>
            </a:pPr>
            <a:r>
              <a:rPr lang="en-US" sz="1500" spc="42">
                <a:solidFill>
                  <a:srgbClr val="3A6C89"/>
                </a:solidFill>
                <a:latin typeface="Roboto Bold"/>
              </a:rPr>
              <a:t>nurse </a:t>
            </a:r>
          </a:p>
          <a:p>
            <a:pPr algn="ctr">
              <a:lnSpc>
                <a:spcPts val="1200"/>
              </a:lnSpc>
            </a:pPr>
            <a:r>
              <a:rPr lang="en-US" sz="1500" spc="42">
                <a:solidFill>
                  <a:srgbClr val="3A6C89"/>
                </a:solidFill>
                <a:latin typeface="Roboto Bold"/>
              </a:rPr>
              <a:t>ads</a:t>
            </a:r>
          </a:p>
        </p:txBody>
      </p:sp>
      <p:sp>
        <p:nvSpPr>
          <p:cNvPr id="27" name="TextBox 27"/>
          <p:cNvSpPr txBox="1"/>
          <p:nvPr/>
        </p:nvSpPr>
        <p:spPr>
          <a:xfrm>
            <a:off x="12949514" y="3592709"/>
            <a:ext cx="1010345" cy="361951"/>
          </a:xfrm>
          <a:prstGeom prst="rect">
            <a:avLst/>
          </a:prstGeom>
        </p:spPr>
        <p:txBody>
          <a:bodyPr lIns="0" tIns="0" rIns="0" bIns="0" rtlCol="0" anchor="t">
            <a:spAutoFit/>
          </a:bodyPr>
          <a:lstStyle/>
          <a:p>
            <a:pPr algn="ctr">
              <a:lnSpc>
                <a:spcPts val="1200"/>
              </a:lnSpc>
            </a:pPr>
            <a:r>
              <a:rPr lang="en-US" sz="1500" spc="42">
                <a:solidFill>
                  <a:srgbClr val="3A6C89"/>
                </a:solidFill>
                <a:latin typeface="Roboto Bold"/>
              </a:rPr>
              <a:t>electrician </a:t>
            </a:r>
          </a:p>
          <a:p>
            <a:pPr algn="ctr">
              <a:lnSpc>
                <a:spcPts val="1500"/>
              </a:lnSpc>
            </a:pPr>
            <a:r>
              <a:rPr lang="en-US" sz="1500" spc="42">
                <a:solidFill>
                  <a:srgbClr val="3A6C89"/>
                </a:solidFill>
                <a:latin typeface="Roboto Bold"/>
              </a:rPr>
              <a:t>ads</a:t>
            </a:r>
          </a:p>
        </p:txBody>
      </p:sp>
      <p:sp>
        <p:nvSpPr>
          <p:cNvPr id="28" name="TextBox 28"/>
          <p:cNvSpPr txBox="1"/>
          <p:nvPr/>
        </p:nvSpPr>
        <p:spPr>
          <a:xfrm>
            <a:off x="14265961" y="3617998"/>
            <a:ext cx="1435076" cy="342901"/>
          </a:xfrm>
          <a:prstGeom prst="rect">
            <a:avLst/>
          </a:prstGeom>
        </p:spPr>
        <p:txBody>
          <a:bodyPr lIns="0" tIns="0" rIns="0" bIns="0" rtlCol="0" anchor="t">
            <a:spAutoFit/>
          </a:bodyPr>
          <a:lstStyle/>
          <a:p>
            <a:pPr algn="ctr">
              <a:lnSpc>
                <a:spcPts val="1200"/>
              </a:lnSpc>
            </a:pPr>
            <a:r>
              <a:rPr lang="en-US" sz="1500" spc="42">
                <a:solidFill>
                  <a:srgbClr val="3A6C89"/>
                </a:solidFill>
                <a:latin typeface="Roboto Bold"/>
              </a:rPr>
              <a:t>data analyst</a:t>
            </a:r>
          </a:p>
          <a:p>
            <a:pPr algn="ctr">
              <a:lnSpc>
                <a:spcPts val="1200"/>
              </a:lnSpc>
            </a:pPr>
            <a:r>
              <a:rPr lang="en-US" sz="1500" spc="42">
                <a:solidFill>
                  <a:srgbClr val="3A6C89"/>
                </a:solidFill>
                <a:latin typeface="Roboto Bold"/>
              </a:rPr>
              <a:t>ads</a:t>
            </a:r>
          </a:p>
        </p:txBody>
      </p:sp>
      <p:sp>
        <p:nvSpPr>
          <p:cNvPr id="29" name="TextBox 29"/>
          <p:cNvSpPr txBox="1"/>
          <p:nvPr/>
        </p:nvSpPr>
        <p:spPr>
          <a:xfrm>
            <a:off x="2895822" y="3463100"/>
            <a:ext cx="468809" cy="182742"/>
          </a:xfrm>
          <a:prstGeom prst="rect">
            <a:avLst/>
          </a:prstGeom>
        </p:spPr>
        <p:txBody>
          <a:bodyPr lIns="0" tIns="0" rIns="0" bIns="0" rtlCol="0" anchor="t">
            <a:spAutoFit/>
          </a:bodyPr>
          <a:lstStyle/>
          <a:p>
            <a:pPr algn="ctr">
              <a:lnSpc>
                <a:spcPts val="1484"/>
              </a:lnSpc>
              <a:spcBef>
                <a:spcPct val="0"/>
              </a:spcBef>
            </a:pPr>
            <a:r>
              <a:rPr lang="en-US" sz="1200" spc="39" dirty="0">
                <a:solidFill>
                  <a:srgbClr val="FFFFFF"/>
                </a:solidFill>
                <a:latin typeface="Roboto"/>
              </a:rPr>
              <a:t>user1</a:t>
            </a:r>
          </a:p>
        </p:txBody>
      </p:sp>
      <p:sp>
        <p:nvSpPr>
          <p:cNvPr id="30" name="TextBox 30"/>
          <p:cNvSpPr txBox="1"/>
          <p:nvPr/>
        </p:nvSpPr>
        <p:spPr>
          <a:xfrm>
            <a:off x="4602423" y="3463100"/>
            <a:ext cx="468809" cy="182742"/>
          </a:xfrm>
          <a:prstGeom prst="rect">
            <a:avLst/>
          </a:prstGeom>
        </p:spPr>
        <p:txBody>
          <a:bodyPr lIns="0" tIns="0" rIns="0" bIns="0" rtlCol="0" anchor="t">
            <a:spAutoFit/>
          </a:bodyPr>
          <a:lstStyle/>
          <a:p>
            <a:pPr algn="ctr">
              <a:lnSpc>
                <a:spcPts val="1484"/>
              </a:lnSpc>
              <a:spcBef>
                <a:spcPct val="0"/>
              </a:spcBef>
            </a:pPr>
            <a:r>
              <a:rPr lang="en-US" sz="1200" spc="39" dirty="0">
                <a:solidFill>
                  <a:srgbClr val="FFFFFF"/>
                </a:solidFill>
                <a:latin typeface="Roboto"/>
              </a:rPr>
              <a:t>user2</a:t>
            </a:r>
          </a:p>
        </p:txBody>
      </p:sp>
      <p:sp>
        <p:nvSpPr>
          <p:cNvPr id="31" name="TextBox 31"/>
          <p:cNvSpPr txBox="1"/>
          <p:nvPr/>
        </p:nvSpPr>
        <p:spPr>
          <a:xfrm>
            <a:off x="6316921" y="3463100"/>
            <a:ext cx="468809" cy="182742"/>
          </a:xfrm>
          <a:prstGeom prst="rect">
            <a:avLst/>
          </a:prstGeom>
        </p:spPr>
        <p:txBody>
          <a:bodyPr lIns="0" tIns="0" rIns="0" bIns="0" rtlCol="0" anchor="t">
            <a:spAutoFit/>
          </a:bodyPr>
          <a:lstStyle/>
          <a:p>
            <a:pPr algn="ctr">
              <a:lnSpc>
                <a:spcPts val="1484"/>
              </a:lnSpc>
              <a:spcBef>
                <a:spcPct val="0"/>
              </a:spcBef>
            </a:pPr>
            <a:r>
              <a:rPr lang="en-US" sz="1200" spc="39" dirty="0">
                <a:solidFill>
                  <a:srgbClr val="FFFFFF"/>
                </a:solidFill>
                <a:latin typeface="Roboto"/>
              </a:rPr>
              <a:t>user3</a:t>
            </a:r>
          </a:p>
        </p:txBody>
      </p:sp>
      <p:sp>
        <p:nvSpPr>
          <p:cNvPr id="32" name="TextBox 32"/>
          <p:cNvSpPr txBox="1"/>
          <p:nvPr/>
        </p:nvSpPr>
        <p:spPr>
          <a:xfrm>
            <a:off x="11734801" y="2911350"/>
            <a:ext cx="368674" cy="410369"/>
          </a:xfrm>
          <a:prstGeom prst="rect">
            <a:avLst/>
          </a:prstGeom>
        </p:spPr>
        <p:txBody>
          <a:bodyPr wrap="square" lIns="0" tIns="0" rIns="0" bIns="0" rtlCol="0" anchor="t">
            <a:spAutoFit/>
          </a:bodyPr>
          <a:lstStyle/>
          <a:p>
            <a:pPr algn="ctr">
              <a:lnSpc>
                <a:spcPts val="1624"/>
              </a:lnSpc>
            </a:pPr>
            <a:r>
              <a:rPr lang="en-US" sz="1400" spc="39" dirty="0">
                <a:solidFill>
                  <a:srgbClr val="FFFFFF"/>
                </a:solidFill>
                <a:latin typeface="Roboto"/>
              </a:rPr>
              <a:t>644</a:t>
            </a:r>
          </a:p>
          <a:p>
            <a:pPr algn="ctr">
              <a:lnSpc>
                <a:spcPts val="1624"/>
              </a:lnSpc>
            </a:pPr>
            <a:r>
              <a:rPr lang="en-US" sz="1400" spc="39" dirty="0">
                <a:solidFill>
                  <a:srgbClr val="FFFFFF"/>
                </a:solidFill>
                <a:latin typeface="Roboto"/>
              </a:rPr>
              <a:t>jobs</a:t>
            </a:r>
          </a:p>
        </p:txBody>
      </p:sp>
      <p:sp>
        <p:nvSpPr>
          <p:cNvPr id="33" name="TextBox 33"/>
          <p:cNvSpPr txBox="1"/>
          <p:nvPr/>
        </p:nvSpPr>
        <p:spPr>
          <a:xfrm>
            <a:off x="13258801" y="2873314"/>
            <a:ext cx="373488" cy="416687"/>
          </a:xfrm>
          <a:prstGeom prst="rect">
            <a:avLst/>
          </a:prstGeom>
        </p:spPr>
        <p:txBody>
          <a:bodyPr wrap="square" lIns="0" tIns="0" rIns="0" bIns="0" rtlCol="0" anchor="t">
            <a:spAutoFit/>
          </a:bodyPr>
          <a:lstStyle/>
          <a:p>
            <a:pPr algn="ctr">
              <a:lnSpc>
                <a:spcPts val="1624"/>
              </a:lnSpc>
            </a:pPr>
            <a:r>
              <a:rPr lang="en-US" sz="1400" spc="39" dirty="0">
                <a:solidFill>
                  <a:srgbClr val="FFFFFF"/>
                </a:solidFill>
                <a:latin typeface="Roboto"/>
              </a:rPr>
              <a:t>146</a:t>
            </a:r>
          </a:p>
          <a:p>
            <a:pPr algn="ctr">
              <a:lnSpc>
                <a:spcPts val="1624"/>
              </a:lnSpc>
            </a:pPr>
            <a:r>
              <a:rPr lang="en-US" sz="1400" spc="39" dirty="0">
                <a:solidFill>
                  <a:srgbClr val="FFFFFF"/>
                </a:solidFill>
                <a:latin typeface="Roboto"/>
              </a:rPr>
              <a:t>jobs</a:t>
            </a:r>
          </a:p>
        </p:txBody>
      </p:sp>
      <p:sp>
        <p:nvSpPr>
          <p:cNvPr id="34" name="TextBox 34"/>
          <p:cNvSpPr txBox="1"/>
          <p:nvPr/>
        </p:nvSpPr>
        <p:spPr>
          <a:xfrm>
            <a:off x="14782800" y="2911350"/>
            <a:ext cx="378301" cy="416687"/>
          </a:xfrm>
          <a:prstGeom prst="rect">
            <a:avLst/>
          </a:prstGeom>
        </p:spPr>
        <p:txBody>
          <a:bodyPr wrap="square" lIns="0" tIns="0" rIns="0" bIns="0" rtlCol="0" anchor="t">
            <a:spAutoFit/>
          </a:bodyPr>
          <a:lstStyle/>
          <a:p>
            <a:pPr algn="ctr">
              <a:lnSpc>
                <a:spcPts val="1624"/>
              </a:lnSpc>
            </a:pPr>
            <a:r>
              <a:rPr lang="en-US" sz="1400" spc="39" dirty="0">
                <a:solidFill>
                  <a:srgbClr val="FFFFFF"/>
                </a:solidFill>
                <a:latin typeface="Roboto"/>
              </a:rPr>
              <a:t>376</a:t>
            </a:r>
          </a:p>
          <a:p>
            <a:pPr algn="ctr">
              <a:lnSpc>
                <a:spcPts val="1624"/>
              </a:lnSpc>
            </a:pPr>
            <a:r>
              <a:rPr lang="en-US" sz="1400" spc="39" dirty="0">
                <a:solidFill>
                  <a:srgbClr val="FFFFFF"/>
                </a:solidFill>
                <a:latin typeface="Roboto"/>
              </a:rPr>
              <a:t>jobs</a:t>
            </a:r>
          </a:p>
        </p:txBody>
      </p:sp>
      <p:sp>
        <p:nvSpPr>
          <p:cNvPr id="35" name="TextBox 35"/>
          <p:cNvSpPr txBox="1"/>
          <p:nvPr/>
        </p:nvSpPr>
        <p:spPr>
          <a:xfrm>
            <a:off x="1096177" y="4269825"/>
            <a:ext cx="7609228" cy="6048375"/>
          </a:xfrm>
          <a:prstGeom prst="rect">
            <a:avLst/>
          </a:prstGeom>
        </p:spPr>
        <p:txBody>
          <a:bodyPr lIns="0" tIns="0" rIns="0" bIns="0" rtlCol="0" anchor="t">
            <a:spAutoFit/>
          </a:bodyPr>
          <a:lstStyle/>
          <a:p>
            <a:pPr algn="just">
              <a:lnSpc>
                <a:spcPts val="2639"/>
              </a:lnSpc>
            </a:pPr>
            <a:r>
              <a:rPr lang="en-US" sz="2199" spc="61">
                <a:solidFill>
                  <a:srgbClr val="000000"/>
                </a:solidFill>
                <a:latin typeface="Alegreya Sans"/>
              </a:rPr>
              <a:t>In total, three experiment volunteers were recruited using a </a:t>
            </a:r>
            <a:r>
              <a:rPr lang="en-US" sz="2199" spc="61">
                <a:solidFill>
                  <a:srgbClr val="000000"/>
                </a:solidFill>
                <a:latin typeface="Alegreya Sans Bold"/>
              </a:rPr>
              <a:t>convenience sampling </a:t>
            </a:r>
            <a:r>
              <a:rPr lang="en-US" sz="2199" spc="61">
                <a:solidFill>
                  <a:srgbClr val="000000"/>
                </a:solidFill>
                <a:latin typeface="Alegreya Sans"/>
              </a:rPr>
              <a:t>technique. The selection was based on their accessibility and proximity through an online social media platform. Two participants underwent online interviews, while one participant completed a Google Form. All three participants willingly shared relevant information and provided written consent. To adhere to ethical guidelines and prevent bias related to gender, age, or race, any personal information that could identify the participants was removed.</a:t>
            </a:r>
          </a:p>
          <a:p>
            <a:pPr algn="just">
              <a:lnSpc>
                <a:spcPts val="2639"/>
              </a:lnSpc>
            </a:pPr>
            <a:endParaRPr lang="en-US" sz="2199" spc="61">
              <a:solidFill>
                <a:srgbClr val="000000"/>
              </a:solidFill>
              <a:latin typeface="Alegreya Sans"/>
            </a:endParaRPr>
          </a:p>
          <a:p>
            <a:pPr algn="just">
              <a:lnSpc>
                <a:spcPts val="2639"/>
              </a:lnSpc>
            </a:pPr>
            <a:r>
              <a:rPr lang="en-US" sz="2199" spc="61">
                <a:solidFill>
                  <a:srgbClr val="000000"/>
                </a:solidFill>
                <a:latin typeface="Alegreya Sans"/>
              </a:rPr>
              <a:t>The following information was collected from each participant and is used in the research:</a:t>
            </a:r>
          </a:p>
          <a:p>
            <a:pPr algn="just">
              <a:lnSpc>
                <a:spcPts val="2639"/>
              </a:lnSpc>
            </a:pPr>
            <a:endParaRPr lang="en-US" sz="2199" spc="61">
              <a:solidFill>
                <a:srgbClr val="000000"/>
              </a:solidFill>
              <a:latin typeface="Alegreya Sans"/>
            </a:endParaRPr>
          </a:p>
          <a:p>
            <a:pPr marL="474979" lvl="1" indent="-237490" algn="just">
              <a:lnSpc>
                <a:spcPts val="2639"/>
              </a:lnSpc>
              <a:buFont typeface="Arial"/>
              <a:buChar char="•"/>
            </a:pPr>
            <a:r>
              <a:rPr lang="en-US" sz="2199" spc="61">
                <a:solidFill>
                  <a:srgbClr val="000000"/>
                </a:solidFill>
                <a:latin typeface="Alegreya Sans Bold"/>
              </a:rPr>
              <a:t>participant’s job role of interest</a:t>
            </a:r>
          </a:p>
          <a:p>
            <a:pPr marL="474979" lvl="1" indent="-237490" algn="just">
              <a:lnSpc>
                <a:spcPts val="2639"/>
              </a:lnSpc>
              <a:buFont typeface="Arial"/>
              <a:buChar char="•"/>
            </a:pPr>
            <a:r>
              <a:rPr lang="en-US" sz="2199" spc="61">
                <a:solidFill>
                  <a:srgbClr val="000000"/>
                </a:solidFill>
                <a:latin typeface="Alegreya Sans Bold"/>
              </a:rPr>
              <a:t>participant’s educational information</a:t>
            </a:r>
          </a:p>
          <a:p>
            <a:pPr marL="474979" lvl="1" indent="-237490" algn="just">
              <a:lnSpc>
                <a:spcPts val="2639"/>
              </a:lnSpc>
              <a:buFont typeface="Arial"/>
              <a:buChar char="•"/>
            </a:pPr>
            <a:r>
              <a:rPr lang="en-US" sz="2199" spc="61">
                <a:solidFill>
                  <a:srgbClr val="000000"/>
                </a:solidFill>
                <a:latin typeface="Alegreya Sans Bold"/>
              </a:rPr>
              <a:t>participant’s skills information</a:t>
            </a:r>
          </a:p>
          <a:p>
            <a:pPr marL="474979" lvl="1" indent="-237490" algn="just">
              <a:lnSpc>
                <a:spcPts val="2639"/>
              </a:lnSpc>
              <a:buFont typeface="Arial"/>
              <a:buChar char="•"/>
            </a:pPr>
            <a:r>
              <a:rPr lang="en-US" sz="2199" spc="61">
                <a:solidFill>
                  <a:srgbClr val="000000"/>
                </a:solidFill>
                <a:latin typeface="Alegreya Sans Bold"/>
              </a:rPr>
              <a:t>participant’s experience information</a:t>
            </a:r>
          </a:p>
          <a:p>
            <a:pPr algn="just">
              <a:lnSpc>
                <a:spcPts val="2639"/>
              </a:lnSpc>
            </a:pPr>
            <a:endParaRPr lang="en-US" sz="2199" spc="61">
              <a:solidFill>
                <a:srgbClr val="000000"/>
              </a:solidFill>
              <a:latin typeface="Alegreya Sans Bold"/>
            </a:endParaRPr>
          </a:p>
        </p:txBody>
      </p:sp>
      <p:sp>
        <p:nvSpPr>
          <p:cNvPr id="36" name="TextBox 36"/>
          <p:cNvSpPr txBox="1"/>
          <p:nvPr/>
        </p:nvSpPr>
        <p:spPr>
          <a:xfrm>
            <a:off x="9650072" y="4269825"/>
            <a:ext cx="7609228" cy="6048375"/>
          </a:xfrm>
          <a:prstGeom prst="rect">
            <a:avLst/>
          </a:prstGeom>
        </p:spPr>
        <p:txBody>
          <a:bodyPr lIns="0" tIns="0" rIns="0" bIns="0" rtlCol="0" anchor="t">
            <a:spAutoFit/>
          </a:bodyPr>
          <a:lstStyle/>
          <a:p>
            <a:pPr algn="just">
              <a:lnSpc>
                <a:spcPts val="2639"/>
              </a:lnSpc>
            </a:pPr>
            <a:r>
              <a:rPr lang="en-US" sz="2199" spc="61">
                <a:solidFill>
                  <a:srgbClr val="000000"/>
                </a:solidFill>
                <a:latin typeface="Alegreya Sans"/>
              </a:rPr>
              <a:t>Web scraping was employed to collect publicly available data related to the Dublin Area from Indeed.com. Using the Python library Selenium, a bot was created to access the website and retrieve job advertisements relevant to each participant. The data collection occurred on two separate occasions, resulting in a total of </a:t>
            </a:r>
            <a:r>
              <a:rPr lang="en-US" sz="2199" spc="61">
                <a:solidFill>
                  <a:srgbClr val="000000"/>
                </a:solidFill>
                <a:latin typeface="Alegreya Sans Bold"/>
              </a:rPr>
              <a:t>1166 </a:t>
            </a:r>
            <a:r>
              <a:rPr lang="en-US" sz="2199" spc="61">
                <a:solidFill>
                  <a:srgbClr val="000000"/>
                </a:solidFill>
                <a:latin typeface="Alegreya Sans"/>
              </a:rPr>
              <a:t>unique job advertisements along with their details. To adhere to ethical standards, certain information such as salary, contact details, organization locations, and office addresses was excluded from the job descriptions.</a:t>
            </a:r>
          </a:p>
          <a:p>
            <a:pPr algn="just">
              <a:lnSpc>
                <a:spcPts val="2639"/>
              </a:lnSpc>
            </a:pPr>
            <a:endParaRPr lang="en-US" sz="2199" spc="61">
              <a:solidFill>
                <a:srgbClr val="000000"/>
              </a:solidFill>
              <a:latin typeface="Alegreya Sans"/>
            </a:endParaRPr>
          </a:p>
          <a:p>
            <a:pPr algn="just">
              <a:lnSpc>
                <a:spcPts val="2639"/>
              </a:lnSpc>
            </a:pPr>
            <a:r>
              <a:rPr lang="en-US" sz="2199" spc="61">
                <a:solidFill>
                  <a:srgbClr val="000000"/>
                </a:solidFill>
                <a:latin typeface="Alegreya Sans"/>
              </a:rPr>
              <a:t>After web scraping the gathered data was organized and stored across five distinct columns, which included:</a:t>
            </a:r>
          </a:p>
          <a:p>
            <a:pPr marL="474979" lvl="1" indent="-237490" algn="just">
              <a:lnSpc>
                <a:spcPts val="2639"/>
              </a:lnSpc>
              <a:buFont typeface="Arial"/>
              <a:buChar char="•"/>
            </a:pPr>
            <a:r>
              <a:rPr lang="en-US" sz="2199" spc="61">
                <a:solidFill>
                  <a:srgbClr val="000000"/>
                </a:solidFill>
                <a:latin typeface="Alegreya Sans"/>
              </a:rPr>
              <a:t>job title</a:t>
            </a:r>
          </a:p>
          <a:p>
            <a:pPr marL="474979" lvl="1" indent="-237490" algn="just">
              <a:lnSpc>
                <a:spcPts val="2639"/>
              </a:lnSpc>
              <a:buFont typeface="Arial"/>
              <a:buChar char="•"/>
            </a:pPr>
            <a:r>
              <a:rPr lang="en-US" sz="2199" spc="61">
                <a:solidFill>
                  <a:srgbClr val="000000"/>
                </a:solidFill>
                <a:latin typeface="Alegreya Sans"/>
              </a:rPr>
              <a:t>job ID</a:t>
            </a:r>
          </a:p>
          <a:p>
            <a:pPr marL="474979" lvl="1" indent="-237490" algn="just">
              <a:lnSpc>
                <a:spcPts val="2639"/>
              </a:lnSpc>
              <a:buFont typeface="Arial"/>
              <a:buChar char="•"/>
            </a:pPr>
            <a:r>
              <a:rPr lang="en-US" sz="2199" spc="61">
                <a:solidFill>
                  <a:srgbClr val="000000"/>
                </a:solidFill>
                <a:latin typeface="Alegreya Sans"/>
              </a:rPr>
              <a:t>job URL</a:t>
            </a:r>
          </a:p>
          <a:p>
            <a:pPr marL="474979" lvl="1" indent="-237490" algn="just">
              <a:lnSpc>
                <a:spcPts val="2639"/>
              </a:lnSpc>
              <a:buFont typeface="Arial"/>
              <a:buChar char="•"/>
            </a:pPr>
            <a:r>
              <a:rPr lang="en-US" sz="2199" spc="61">
                <a:solidFill>
                  <a:srgbClr val="000000"/>
                </a:solidFill>
                <a:latin typeface="Alegreya Sans"/>
              </a:rPr>
              <a:t>job posting date</a:t>
            </a:r>
          </a:p>
          <a:p>
            <a:pPr marL="474979" lvl="1" indent="-237490" algn="just">
              <a:lnSpc>
                <a:spcPts val="2639"/>
              </a:lnSpc>
              <a:buFont typeface="Arial"/>
              <a:buChar char="•"/>
            </a:pPr>
            <a:r>
              <a:rPr lang="en-US" sz="2199" spc="61">
                <a:solidFill>
                  <a:srgbClr val="000000"/>
                </a:solidFill>
                <a:latin typeface="Alegreya Sans Bold"/>
              </a:rPr>
              <a:t>job description</a:t>
            </a:r>
          </a:p>
          <a:p>
            <a:pPr algn="just">
              <a:lnSpc>
                <a:spcPts val="2639"/>
              </a:lnSpc>
            </a:pPr>
            <a:endParaRPr lang="en-US" sz="2199" spc="61">
              <a:solidFill>
                <a:srgbClr val="000000"/>
              </a:solidFill>
              <a:latin typeface="Alegrey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E"/>
        </a:solidFill>
        <a:effectLst/>
      </p:bgPr>
    </p:bg>
    <p:spTree>
      <p:nvGrpSpPr>
        <p:cNvPr id="1" name=""/>
        <p:cNvGrpSpPr/>
        <p:nvPr/>
      </p:nvGrpSpPr>
      <p:grpSpPr>
        <a:xfrm>
          <a:off x="0" y="0"/>
          <a:ext cx="0" cy="0"/>
          <a:chOff x="0" y="0"/>
          <a:chExt cx="0" cy="0"/>
        </a:xfrm>
      </p:grpSpPr>
      <p:sp>
        <p:nvSpPr>
          <p:cNvPr id="2" name="Freeform 2"/>
          <p:cNvSpPr/>
          <p:nvPr/>
        </p:nvSpPr>
        <p:spPr>
          <a:xfrm>
            <a:off x="-1537381" y="-212587"/>
            <a:ext cx="21009051" cy="11553011"/>
          </a:xfrm>
          <a:custGeom>
            <a:avLst/>
            <a:gdLst/>
            <a:ahLst/>
            <a:cxnLst/>
            <a:rect l="l" t="t" r="r" b="b"/>
            <a:pathLst>
              <a:path w="21009051" h="11553011">
                <a:moveTo>
                  <a:pt x="0" y="0"/>
                </a:moveTo>
                <a:lnTo>
                  <a:pt x="21009051" y="0"/>
                </a:lnTo>
                <a:lnTo>
                  <a:pt x="21009051" y="11553010"/>
                </a:lnTo>
                <a:lnTo>
                  <a:pt x="0" y="11553010"/>
                </a:lnTo>
                <a:lnTo>
                  <a:pt x="0" y="0"/>
                </a:lnTo>
                <a:close/>
              </a:path>
            </a:pathLst>
          </a:custGeom>
          <a:blipFill>
            <a:blip r:embed="rId2">
              <a:extLst>
                <a:ext uri="{96DAC541-7B7A-43D3-8B79-37D633B846F1}">
                  <asvg:svgBlip xmlns:asvg="http://schemas.microsoft.com/office/drawing/2016/SVG/main" r:embed="rId3"/>
                </a:ext>
              </a:extLst>
            </a:blip>
            <a:stretch>
              <a:fillRect t="-38424" b="-43424"/>
            </a:stretch>
          </a:blipFill>
        </p:spPr>
        <p:txBody>
          <a:bodyPr/>
          <a:lstStyle/>
          <a:p>
            <a:endParaRPr lang="LID4096"/>
          </a:p>
        </p:txBody>
      </p:sp>
      <p:sp>
        <p:nvSpPr>
          <p:cNvPr id="3" name="Freeform 3"/>
          <p:cNvSpPr/>
          <p:nvPr/>
        </p:nvSpPr>
        <p:spPr>
          <a:xfrm>
            <a:off x="15651466" y="9377270"/>
            <a:ext cx="2636534" cy="909730"/>
          </a:xfrm>
          <a:custGeom>
            <a:avLst/>
            <a:gdLst/>
            <a:ahLst/>
            <a:cxnLst/>
            <a:rect l="l" t="t" r="r" b="b"/>
            <a:pathLst>
              <a:path w="2636534" h="909730">
                <a:moveTo>
                  <a:pt x="0" y="0"/>
                </a:moveTo>
                <a:lnTo>
                  <a:pt x="2636534" y="0"/>
                </a:lnTo>
                <a:lnTo>
                  <a:pt x="2636534" y="909730"/>
                </a:lnTo>
                <a:lnTo>
                  <a:pt x="0" y="909730"/>
                </a:lnTo>
                <a:lnTo>
                  <a:pt x="0" y="0"/>
                </a:lnTo>
                <a:close/>
              </a:path>
            </a:pathLst>
          </a:custGeom>
          <a:blipFill>
            <a:blip r:embed="rId4"/>
            <a:stretch>
              <a:fillRect/>
            </a:stretch>
          </a:blipFill>
          <a:ln cap="sq">
            <a:noFill/>
            <a:prstDash val="solid"/>
            <a:miter/>
          </a:ln>
        </p:spPr>
        <p:txBody>
          <a:bodyPr/>
          <a:lstStyle/>
          <a:p>
            <a:endParaRPr lang="LID4096"/>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A6C89"/>
            </a:solidFill>
          </p:spPr>
          <p:txBody>
            <a:bodyPr/>
            <a:lstStyle/>
            <a:p>
              <a:endParaRPr lang="LID4096"/>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400"/>
                </a:lnSpc>
              </a:pPr>
              <a:endParaRPr/>
            </a:p>
          </p:txBody>
        </p:sp>
      </p:grpSp>
      <p:grpSp>
        <p:nvGrpSpPr>
          <p:cNvPr id="7" name="Group 7"/>
          <p:cNvGrpSpPr/>
          <p:nvPr/>
        </p:nvGrpSpPr>
        <p:grpSpPr>
          <a:xfrm>
            <a:off x="1028700" y="1464687"/>
            <a:ext cx="6781450" cy="6619985"/>
            <a:chOff x="0" y="0"/>
            <a:chExt cx="9041934" cy="8826646"/>
          </a:xfrm>
        </p:grpSpPr>
        <p:grpSp>
          <p:nvGrpSpPr>
            <p:cNvPr id="8" name="Group 8"/>
            <p:cNvGrpSpPr/>
            <p:nvPr/>
          </p:nvGrpSpPr>
          <p:grpSpPr>
            <a:xfrm>
              <a:off x="0" y="0"/>
              <a:ext cx="8804234" cy="8826646"/>
              <a:chOff x="0" y="0"/>
              <a:chExt cx="1739108" cy="1743535"/>
            </a:xfrm>
          </p:grpSpPr>
          <p:sp>
            <p:nvSpPr>
              <p:cNvPr id="9" name="Freeform 9"/>
              <p:cNvSpPr/>
              <p:nvPr/>
            </p:nvSpPr>
            <p:spPr>
              <a:xfrm>
                <a:off x="0" y="0"/>
                <a:ext cx="1739108" cy="1743535"/>
              </a:xfrm>
              <a:custGeom>
                <a:avLst/>
                <a:gdLst/>
                <a:ahLst/>
                <a:cxnLst/>
                <a:rect l="l" t="t" r="r" b="b"/>
                <a:pathLst>
                  <a:path w="1739108" h="1743535">
                    <a:moveTo>
                      <a:pt x="26966" y="0"/>
                    </a:moveTo>
                    <a:lnTo>
                      <a:pt x="1712142" y="0"/>
                    </a:lnTo>
                    <a:cubicBezTo>
                      <a:pt x="1727035" y="0"/>
                      <a:pt x="1739108" y="12073"/>
                      <a:pt x="1739108" y="26966"/>
                    </a:cubicBezTo>
                    <a:lnTo>
                      <a:pt x="1739108" y="1716569"/>
                    </a:lnTo>
                    <a:cubicBezTo>
                      <a:pt x="1739108" y="1723721"/>
                      <a:pt x="1736267" y="1730580"/>
                      <a:pt x="1731210" y="1735637"/>
                    </a:cubicBezTo>
                    <a:cubicBezTo>
                      <a:pt x="1726153" y="1740694"/>
                      <a:pt x="1719294" y="1743535"/>
                      <a:pt x="1712142" y="1743535"/>
                    </a:cubicBezTo>
                    <a:lnTo>
                      <a:pt x="26966" y="1743535"/>
                    </a:lnTo>
                    <a:cubicBezTo>
                      <a:pt x="12073" y="1743535"/>
                      <a:pt x="0" y="1731462"/>
                      <a:pt x="0" y="1716569"/>
                    </a:cubicBezTo>
                    <a:lnTo>
                      <a:pt x="0" y="26966"/>
                    </a:lnTo>
                    <a:cubicBezTo>
                      <a:pt x="0" y="12073"/>
                      <a:pt x="12073" y="0"/>
                      <a:pt x="26966" y="0"/>
                    </a:cubicBezTo>
                    <a:close/>
                  </a:path>
                </a:pathLst>
              </a:custGeom>
              <a:solidFill>
                <a:srgbClr val="BDBDBD"/>
              </a:solidFill>
              <a:ln cap="rnd">
                <a:noFill/>
                <a:prstDash val="solid"/>
                <a:round/>
              </a:ln>
            </p:spPr>
            <p:txBody>
              <a:bodyPr/>
              <a:lstStyle/>
              <a:p>
                <a:endParaRPr lang="LID4096"/>
              </a:p>
            </p:txBody>
          </p:sp>
          <p:sp>
            <p:nvSpPr>
              <p:cNvPr id="10" name="TextBox 10"/>
              <p:cNvSpPr txBox="1"/>
              <p:nvPr/>
            </p:nvSpPr>
            <p:spPr>
              <a:xfrm>
                <a:off x="0" y="-9525"/>
                <a:ext cx="1739108" cy="1753060"/>
              </a:xfrm>
              <a:prstGeom prst="rect">
                <a:avLst/>
              </a:prstGeom>
            </p:spPr>
            <p:txBody>
              <a:bodyPr lIns="50800" tIns="50800" rIns="50800" bIns="50800" rtlCol="0" anchor="ctr"/>
              <a:lstStyle/>
              <a:p>
                <a:pPr algn="ctr">
                  <a:lnSpc>
                    <a:spcPts val="1648"/>
                  </a:lnSpc>
                </a:pPr>
                <a:endParaRPr/>
              </a:p>
            </p:txBody>
          </p:sp>
        </p:grpSp>
        <p:sp>
          <p:nvSpPr>
            <p:cNvPr id="11" name="TextBox 11"/>
            <p:cNvSpPr txBox="1"/>
            <p:nvPr/>
          </p:nvSpPr>
          <p:spPr>
            <a:xfrm>
              <a:off x="0" y="268600"/>
              <a:ext cx="9041934" cy="641773"/>
            </a:xfrm>
            <a:prstGeom prst="rect">
              <a:avLst/>
            </a:prstGeom>
          </p:spPr>
          <p:txBody>
            <a:bodyPr lIns="0" tIns="0" rIns="0" bIns="0" rtlCol="0" anchor="t">
              <a:spAutoFit/>
            </a:bodyPr>
            <a:lstStyle/>
            <a:p>
              <a:pPr algn="ctr">
                <a:lnSpc>
                  <a:spcPts val="3919"/>
                </a:lnSpc>
              </a:pPr>
              <a:r>
                <a:rPr lang="en-US" sz="2799" spc="223">
                  <a:solidFill>
                    <a:srgbClr val="000000"/>
                  </a:solidFill>
                  <a:latin typeface="Tenor Sans"/>
                </a:rPr>
                <a:t>CLASSIFICATION UNIT</a:t>
              </a:r>
            </a:p>
          </p:txBody>
        </p:sp>
        <p:sp>
          <p:nvSpPr>
            <p:cNvPr id="12" name="AutoShape 12"/>
            <p:cNvSpPr/>
            <p:nvPr/>
          </p:nvSpPr>
          <p:spPr>
            <a:xfrm>
              <a:off x="672745" y="1358733"/>
              <a:ext cx="2913950" cy="7722"/>
            </a:xfrm>
            <a:prstGeom prst="line">
              <a:avLst/>
            </a:prstGeom>
            <a:ln w="635000" cap="rnd">
              <a:solidFill>
                <a:srgbClr val="FFFFFF"/>
              </a:solidFill>
              <a:prstDash val="solid"/>
              <a:headEnd type="none" w="sm" len="sm"/>
              <a:tailEnd type="none" w="sm" len="sm"/>
            </a:ln>
          </p:spPr>
          <p:txBody>
            <a:bodyPr/>
            <a:lstStyle/>
            <a:p>
              <a:endParaRPr lang="LID4096"/>
            </a:p>
          </p:txBody>
        </p:sp>
        <p:sp>
          <p:nvSpPr>
            <p:cNvPr id="13" name="TextBox 13"/>
            <p:cNvSpPr txBox="1"/>
            <p:nvPr/>
          </p:nvSpPr>
          <p:spPr>
            <a:xfrm>
              <a:off x="672745" y="1167149"/>
              <a:ext cx="2871883" cy="354593"/>
            </a:xfrm>
            <a:prstGeom prst="rect">
              <a:avLst/>
            </a:prstGeom>
          </p:spPr>
          <p:txBody>
            <a:bodyPr lIns="0" tIns="0" rIns="0" bIns="0" rtlCol="0" anchor="t">
              <a:spAutoFit/>
            </a:bodyPr>
            <a:lstStyle/>
            <a:p>
              <a:pPr algn="ctr">
                <a:lnSpc>
                  <a:spcPts val="2293"/>
                </a:lnSpc>
              </a:pPr>
              <a:r>
                <a:rPr lang="en-US" sz="1638">
                  <a:solidFill>
                    <a:srgbClr val="000000"/>
                  </a:solidFill>
                  <a:latin typeface="Tenor Sans Bold"/>
                </a:rPr>
                <a:t>NEW JOB AD</a:t>
              </a:r>
            </a:p>
          </p:txBody>
        </p:sp>
        <p:sp>
          <p:nvSpPr>
            <p:cNvPr id="14" name="AutoShape 14"/>
            <p:cNvSpPr/>
            <p:nvPr/>
          </p:nvSpPr>
          <p:spPr>
            <a:xfrm flipV="1">
              <a:off x="6856061" y="3526522"/>
              <a:ext cx="0" cy="1522597"/>
            </a:xfrm>
            <a:prstGeom prst="line">
              <a:avLst/>
            </a:prstGeom>
            <a:ln w="12700" cap="flat">
              <a:solidFill>
                <a:srgbClr val="000000"/>
              </a:solidFill>
              <a:prstDash val="solid"/>
              <a:headEnd type="none" w="sm" len="sm"/>
              <a:tailEnd type="none" w="sm" len="sm"/>
            </a:ln>
          </p:spPr>
          <p:txBody>
            <a:bodyPr/>
            <a:lstStyle/>
            <a:p>
              <a:endParaRPr lang="LID4096"/>
            </a:p>
          </p:txBody>
        </p:sp>
        <p:sp>
          <p:nvSpPr>
            <p:cNvPr id="15" name="AutoShape 15"/>
            <p:cNvSpPr/>
            <p:nvPr/>
          </p:nvSpPr>
          <p:spPr>
            <a:xfrm flipV="1">
              <a:off x="2107985" y="3550686"/>
              <a:ext cx="0" cy="1522597"/>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16" name="Group 16"/>
            <p:cNvGrpSpPr/>
            <p:nvPr/>
          </p:nvGrpSpPr>
          <p:grpSpPr>
            <a:xfrm>
              <a:off x="672745" y="2610584"/>
              <a:ext cx="7551695" cy="1182638"/>
              <a:chOff x="0" y="0"/>
              <a:chExt cx="1063499" cy="166550"/>
            </a:xfrm>
          </p:grpSpPr>
          <p:sp>
            <p:nvSpPr>
              <p:cNvPr id="17" name="Freeform 17"/>
              <p:cNvSpPr/>
              <p:nvPr/>
            </p:nvSpPr>
            <p:spPr>
              <a:xfrm>
                <a:off x="0" y="0"/>
                <a:ext cx="1063499" cy="166550"/>
              </a:xfrm>
              <a:custGeom>
                <a:avLst/>
                <a:gdLst/>
                <a:ahLst/>
                <a:cxnLst/>
                <a:rect l="l" t="t" r="r" b="b"/>
                <a:pathLst>
                  <a:path w="1063499" h="166550">
                    <a:moveTo>
                      <a:pt x="0" y="0"/>
                    </a:moveTo>
                    <a:lnTo>
                      <a:pt x="1063499" y="0"/>
                    </a:lnTo>
                    <a:lnTo>
                      <a:pt x="1063499" y="166550"/>
                    </a:lnTo>
                    <a:lnTo>
                      <a:pt x="0" y="166550"/>
                    </a:lnTo>
                    <a:close/>
                  </a:path>
                </a:pathLst>
              </a:custGeom>
              <a:solidFill>
                <a:srgbClr val="BACCDD"/>
              </a:solidFill>
            </p:spPr>
            <p:txBody>
              <a:bodyPr/>
              <a:lstStyle/>
              <a:p>
                <a:endParaRPr lang="LID4096"/>
              </a:p>
            </p:txBody>
          </p:sp>
        </p:grpSp>
        <p:sp>
          <p:nvSpPr>
            <p:cNvPr id="18" name="TextBox 18"/>
            <p:cNvSpPr txBox="1"/>
            <p:nvPr/>
          </p:nvSpPr>
          <p:spPr>
            <a:xfrm>
              <a:off x="1623196" y="2925678"/>
              <a:ext cx="5795542" cy="504825"/>
            </a:xfrm>
            <a:prstGeom prst="rect">
              <a:avLst/>
            </a:prstGeom>
          </p:spPr>
          <p:txBody>
            <a:bodyPr lIns="0" tIns="0" rIns="0" bIns="0" rtlCol="0" anchor="t">
              <a:spAutoFit/>
            </a:bodyPr>
            <a:lstStyle/>
            <a:p>
              <a:pPr algn="ctr">
                <a:lnSpc>
                  <a:spcPts val="2759"/>
                </a:lnSpc>
              </a:pPr>
              <a:r>
                <a:rPr lang="en-US" sz="2299">
                  <a:solidFill>
                    <a:srgbClr val="000000"/>
                  </a:solidFill>
                  <a:latin typeface="Alegreya Sans Bold"/>
                </a:rPr>
                <a:t>TEXT REPRESENTATION STAGE</a:t>
              </a:r>
            </a:p>
          </p:txBody>
        </p:sp>
        <p:sp>
          <p:nvSpPr>
            <p:cNvPr id="19" name="AutoShape 19"/>
            <p:cNvSpPr/>
            <p:nvPr/>
          </p:nvSpPr>
          <p:spPr>
            <a:xfrm flipV="1">
              <a:off x="5310490" y="1354755"/>
              <a:ext cx="2960722" cy="117"/>
            </a:xfrm>
            <a:prstGeom prst="line">
              <a:avLst/>
            </a:prstGeom>
            <a:ln w="635000" cap="rnd">
              <a:solidFill>
                <a:srgbClr val="FFFFFF"/>
              </a:solidFill>
              <a:prstDash val="solid"/>
              <a:headEnd type="none" w="sm" len="sm"/>
              <a:tailEnd type="none" w="sm" len="sm"/>
            </a:ln>
          </p:spPr>
          <p:txBody>
            <a:bodyPr/>
            <a:lstStyle/>
            <a:p>
              <a:endParaRPr lang="LID4096"/>
            </a:p>
          </p:txBody>
        </p:sp>
        <p:sp>
          <p:nvSpPr>
            <p:cNvPr id="20" name="TextBox 20"/>
            <p:cNvSpPr txBox="1"/>
            <p:nvPr/>
          </p:nvSpPr>
          <p:spPr>
            <a:xfrm>
              <a:off x="5266008" y="1132965"/>
              <a:ext cx="3005203" cy="395957"/>
            </a:xfrm>
            <a:prstGeom prst="rect">
              <a:avLst/>
            </a:prstGeom>
          </p:spPr>
          <p:txBody>
            <a:bodyPr lIns="0" tIns="0" rIns="0" bIns="0" rtlCol="0" anchor="t">
              <a:spAutoFit/>
            </a:bodyPr>
            <a:lstStyle/>
            <a:p>
              <a:pPr algn="ctr">
                <a:lnSpc>
                  <a:spcPts val="2400"/>
                </a:lnSpc>
              </a:pPr>
              <a:r>
                <a:rPr lang="en-US" sz="1714">
                  <a:solidFill>
                    <a:srgbClr val="000000"/>
                  </a:solidFill>
                  <a:latin typeface="Tenor Sans"/>
                </a:rPr>
                <a:t>NEW USER</a:t>
              </a:r>
            </a:p>
          </p:txBody>
        </p:sp>
        <p:grpSp>
          <p:nvGrpSpPr>
            <p:cNvPr id="21" name="Group 21"/>
            <p:cNvGrpSpPr/>
            <p:nvPr/>
          </p:nvGrpSpPr>
          <p:grpSpPr>
            <a:xfrm rot="-58647">
              <a:off x="6735161" y="2446130"/>
              <a:ext cx="244607" cy="164466"/>
              <a:chOff x="0" y="0"/>
              <a:chExt cx="1930400" cy="1297940"/>
            </a:xfrm>
          </p:grpSpPr>
          <p:sp>
            <p:nvSpPr>
              <p:cNvPr id="22" name="Freeform 22"/>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23" name="AutoShape 23"/>
            <p:cNvSpPr/>
            <p:nvPr/>
          </p:nvSpPr>
          <p:spPr>
            <a:xfrm flipH="1">
              <a:off x="6856061" y="1671086"/>
              <a:ext cx="1403" cy="775056"/>
            </a:xfrm>
            <a:prstGeom prst="line">
              <a:avLst/>
            </a:prstGeom>
            <a:ln w="12700" cap="flat">
              <a:solidFill>
                <a:srgbClr val="000000"/>
              </a:solidFill>
              <a:prstDash val="solid"/>
              <a:headEnd type="none" w="sm" len="sm"/>
              <a:tailEnd type="none" w="sm" len="sm"/>
            </a:ln>
          </p:spPr>
          <p:txBody>
            <a:bodyPr/>
            <a:lstStyle/>
            <a:p>
              <a:endParaRPr lang="LID4096"/>
            </a:p>
          </p:txBody>
        </p:sp>
        <p:sp>
          <p:nvSpPr>
            <p:cNvPr id="24" name="AutoShape 24"/>
            <p:cNvSpPr/>
            <p:nvPr/>
          </p:nvSpPr>
          <p:spPr>
            <a:xfrm flipH="1">
              <a:off x="2107985" y="1668667"/>
              <a:ext cx="1403" cy="772970"/>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25" name="Group 25"/>
            <p:cNvGrpSpPr/>
            <p:nvPr/>
          </p:nvGrpSpPr>
          <p:grpSpPr>
            <a:xfrm rot="-58647">
              <a:off x="1985682" y="2446130"/>
              <a:ext cx="244607" cy="164466"/>
              <a:chOff x="0" y="0"/>
              <a:chExt cx="1930400" cy="1297940"/>
            </a:xfrm>
          </p:grpSpPr>
          <p:sp>
            <p:nvSpPr>
              <p:cNvPr id="26" name="Freeform 2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27" name="Group 27"/>
            <p:cNvGrpSpPr/>
            <p:nvPr/>
          </p:nvGrpSpPr>
          <p:grpSpPr>
            <a:xfrm>
              <a:off x="492719" y="6726422"/>
              <a:ext cx="3204168" cy="1676659"/>
              <a:chOff x="0" y="0"/>
              <a:chExt cx="1143154" cy="598183"/>
            </a:xfrm>
          </p:grpSpPr>
          <p:sp>
            <p:nvSpPr>
              <p:cNvPr id="28" name="Freeform 28"/>
              <p:cNvSpPr/>
              <p:nvPr/>
            </p:nvSpPr>
            <p:spPr>
              <a:xfrm>
                <a:off x="0" y="0"/>
                <a:ext cx="1143154" cy="598183"/>
              </a:xfrm>
              <a:custGeom>
                <a:avLst/>
                <a:gdLst/>
                <a:ahLst/>
                <a:cxnLst/>
                <a:rect l="l" t="t" r="r" b="b"/>
                <a:pathLst>
                  <a:path w="1143154" h="598183">
                    <a:moveTo>
                      <a:pt x="0" y="0"/>
                    </a:moveTo>
                    <a:lnTo>
                      <a:pt x="1143154" y="0"/>
                    </a:lnTo>
                    <a:lnTo>
                      <a:pt x="1143154" y="598183"/>
                    </a:lnTo>
                    <a:lnTo>
                      <a:pt x="0" y="598183"/>
                    </a:lnTo>
                    <a:close/>
                  </a:path>
                </a:pathLst>
              </a:custGeom>
              <a:solidFill>
                <a:srgbClr val="FFFFFF"/>
              </a:solidFill>
            </p:spPr>
            <p:txBody>
              <a:bodyPr/>
              <a:lstStyle/>
              <a:p>
                <a:endParaRPr lang="LID4096"/>
              </a:p>
            </p:txBody>
          </p:sp>
        </p:grpSp>
        <p:grpSp>
          <p:nvGrpSpPr>
            <p:cNvPr id="29" name="Group 29"/>
            <p:cNvGrpSpPr/>
            <p:nvPr/>
          </p:nvGrpSpPr>
          <p:grpSpPr>
            <a:xfrm>
              <a:off x="5181603" y="6726422"/>
              <a:ext cx="3204168" cy="1676659"/>
              <a:chOff x="0" y="0"/>
              <a:chExt cx="1143154" cy="598183"/>
            </a:xfrm>
          </p:grpSpPr>
          <p:sp>
            <p:nvSpPr>
              <p:cNvPr id="30" name="Freeform 30"/>
              <p:cNvSpPr/>
              <p:nvPr/>
            </p:nvSpPr>
            <p:spPr>
              <a:xfrm>
                <a:off x="0" y="0"/>
                <a:ext cx="1143154" cy="598183"/>
              </a:xfrm>
              <a:custGeom>
                <a:avLst/>
                <a:gdLst/>
                <a:ahLst/>
                <a:cxnLst/>
                <a:rect l="l" t="t" r="r" b="b"/>
                <a:pathLst>
                  <a:path w="1143154" h="598183">
                    <a:moveTo>
                      <a:pt x="0" y="0"/>
                    </a:moveTo>
                    <a:lnTo>
                      <a:pt x="1143154" y="0"/>
                    </a:lnTo>
                    <a:lnTo>
                      <a:pt x="1143154" y="598183"/>
                    </a:lnTo>
                    <a:lnTo>
                      <a:pt x="0" y="598183"/>
                    </a:lnTo>
                    <a:close/>
                  </a:path>
                </a:pathLst>
              </a:custGeom>
              <a:solidFill>
                <a:srgbClr val="FFFFFF"/>
              </a:solidFill>
            </p:spPr>
            <p:txBody>
              <a:bodyPr/>
              <a:lstStyle/>
              <a:p>
                <a:endParaRPr lang="LID4096"/>
              </a:p>
            </p:txBody>
          </p:sp>
        </p:grpSp>
        <p:grpSp>
          <p:nvGrpSpPr>
            <p:cNvPr id="31" name="Group 31"/>
            <p:cNvGrpSpPr/>
            <p:nvPr/>
          </p:nvGrpSpPr>
          <p:grpSpPr>
            <a:xfrm>
              <a:off x="6733758" y="5049119"/>
              <a:ext cx="244607" cy="164466"/>
              <a:chOff x="0" y="0"/>
              <a:chExt cx="1930400" cy="1297940"/>
            </a:xfrm>
          </p:grpSpPr>
          <p:sp>
            <p:nvSpPr>
              <p:cNvPr id="32" name="Freeform 32"/>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33" name="TextBox 33"/>
            <p:cNvSpPr txBox="1"/>
            <p:nvPr/>
          </p:nvSpPr>
          <p:spPr>
            <a:xfrm>
              <a:off x="753713" y="6869297"/>
              <a:ext cx="2718541"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JOB ADS’ POOL</a:t>
              </a:r>
            </a:p>
          </p:txBody>
        </p:sp>
        <p:sp>
          <p:nvSpPr>
            <p:cNvPr id="34" name="TextBox 34"/>
            <p:cNvSpPr txBox="1"/>
            <p:nvPr/>
          </p:nvSpPr>
          <p:spPr>
            <a:xfrm>
              <a:off x="5181603" y="6869297"/>
              <a:ext cx="3222863" cy="276225"/>
            </a:xfrm>
            <a:prstGeom prst="rect">
              <a:avLst/>
            </a:prstGeom>
          </p:spPr>
          <p:txBody>
            <a:bodyPr lIns="0" tIns="0" rIns="0" bIns="0" rtlCol="0" anchor="t">
              <a:spAutoFit/>
            </a:bodyPr>
            <a:lstStyle/>
            <a:p>
              <a:pPr algn="ctr">
                <a:lnSpc>
                  <a:spcPts val="1648"/>
                </a:lnSpc>
                <a:spcBef>
                  <a:spcPct val="0"/>
                </a:spcBef>
              </a:pPr>
              <a:r>
                <a:rPr lang="en-US" sz="1374">
                  <a:solidFill>
                    <a:srgbClr val="000000"/>
                  </a:solidFill>
                  <a:latin typeface="Tenor Sans Bold"/>
                </a:rPr>
                <a:t>USERS’ POOL</a:t>
              </a:r>
            </a:p>
          </p:txBody>
        </p:sp>
        <p:sp>
          <p:nvSpPr>
            <p:cNvPr id="35" name="TextBox 35"/>
            <p:cNvSpPr txBox="1"/>
            <p:nvPr/>
          </p:nvSpPr>
          <p:spPr>
            <a:xfrm>
              <a:off x="1424258" y="7301097"/>
              <a:ext cx="1377451" cy="1343025"/>
            </a:xfrm>
            <a:prstGeom prst="rect">
              <a:avLst/>
            </a:prstGeom>
          </p:spPr>
          <p:txBody>
            <a:bodyPr lIns="0" tIns="0" rIns="0" bIns="0" rtlCol="0" anchor="t">
              <a:spAutoFit/>
            </a:bodyPr>
            <a:lstStyle/>
            <a:p>
              <a:pPr marL="296656" lvl="1" indent="-148328">
                <a:lnSpc>
                  <a:spcPts val="1648"/>
                </a:lnSpc>
                <a:buFont typeface="Arial"/>
                <a:buChar char="•"/>
              </a:pPr>
              <a:r>
                <a:rPr lang="en-US" sz="1374">
                  <a:solidFill>
                    <a:srgbClr val="000000"/>
                  </a:solidFill>
                  <a:latin typeface="Tenor Sans Bold"/>
                </a:rPr>
                <a:t>text</a:t>
              </a:r>
            </a:p>
            <a:p>
              <a:pPr marL="296656" lvl="1" indent="-148328">
                <a:lnSpc>
                  <a:spcPts val="1648"/>
                </a:lnSpc>
                <a:buFont typeface="Arial"/>
                <a:buChar char="•"/>
              </a:pPr>
              <a:r>
                <a:rPr lang="en-US" sz="1374">
                  <a:solidFill>
                    <a:srgbClr val="000000"/>
                  </a:solidFill>
                  <a:latin typeface="Tenor Sans Bold"/>
                </a:rPr>
                <a:t>label</a:t>
              </a:r>
            </a:p>
            <a:p>
              <a:pPr marL="296656" lvl="1" indent="-148328">
                <a:lnSpc>
                  <a:spcPts val="1648"/>
                </a:lnSpc>
                <a:buFont typeface="Arial"/>
                <a:buChar char="•"/>
              </a:pPr>
              <a:r>
                <a:rPr lang="en-US" sz="1374">
                  <a:solidFill>
                    <a:srgbClr val="000000"/>
                  </a:solidFill>
                  <a:latin typeface="Tenor Sans Bold"/>
                </a:rPr>
                <a:t>vectors</a:t>
              </a:r>
            </a:p>
            <a:p>
              <a:pPr>
                <a:lnSpc>
                  <a:spcPts val="1648"/>
                </a:lnSpc>
              </a:pPr>
              <a:endParaRPr lang="en-US" sz="1374">
                <a:solidFill>
                  <a:srgbClr val="000000"/>
                </a:solidFill>
                <a:latin typeface="Tenor Sans Bold"/>
              </a:endParaRPr>
            </a:p>
            <a:p>
              <a:pPr algn="ctr">
                <a:lnSpc>
                  <a:spcPts val="1648"/>
                </a:lnSpc>
                <a:spcBef>
                  <a:spcPct val="0"/>
                </a:spcBef>
              </a:pPr>
              <a:endParaRPr lang="en-US" sz="1374">
                <a:solidFill>
                  <a:srgbClr val="000000"/>
                </a:solidFill>
                <a:latin typeface="Tenor Sans Bold"/>
              </a:endParaRPr>
            </a:p>
          </p:txBody>
        </p:sp>
        <p:sp>
          <p:nvSpPr>
            <p:cNvPr id="36" name="TextBox 36"/>
            <p:cNvSpPr txBox="1"/>
            <p:nvPr/>
          </p:nvSpPr>
          <p:spPr>
            <a:xfrm>
              <a:off x="6104309" y="7339197"/>
              <a:ext cx="1377451" cy="1343025"/>
            </a:xfrm>
            <a:prstGeom prst="rect">
              <a:avLst/>
            </a:prstGeom>
          </p:spPr>
          <p:txBody>
            <a:bodyPr lIns="0" tIns="0" rIns="0" bIns="0" rtlCol="0" anchor="t">
              <a:spAutoFit/>
            </a:bodyPr>
            <a:lstStyle/>
            <a:p>
              <a:pPr marL="296656" lvl="1" indent="-148328">
                <a:lnSpc>
                  <a:spcPts val="1648"/>
                </a:lnSpc>
                <a:buFont typeface="Arial"/>
                <a:buChar char="•"/>
              </a:pPr>
              <a:r>
                <a:rPr lang="en-US" sz="1374">
                  <a:solidFill>
                    <a:srgbClr val="000000"/>
                  </a:solidFill>
                  <a:latin typeface="Tenor Sans Bold"/>
                </a:rPr>
                <a:t>text</a:t>
              </a:r>
            </a:p>
            <a:p>
              <a:pPr marL="296656" lvl="1" indent="-148328">
                <a:lnSpc>
                  <a:spcPts val="1648"/>
                </a:lnSpc>
                <a:buFont typeface="Arial"/>
                <a:buChar char="•"/>
              </a:pPr>
              <a:r>
                <a:rPr lang="en-US" sz="1374">
                  <a:solidFill>
                    <a:srgbClr val="000000"/>
                  </a:solidFill>
                  <a:latin typeface="Tenor Sans Bold"/>
                </a:rPr>
                <a:t>label</a:t>
              </a:r>
            </a:p>
            <a:p>
              <a:pPr marL="296656" lvl="1" indent="-148328">
                <a:lnSpc>
                  <a:spcPts val="1648"/>
                </a:lnSpc>
                <a:buFont typeface="Arial"/>
                <a:buChar char="•"/>
              </a:pPr>
              <a:r>
                <a:rPr lang="en-US" sz="1374">
                  <a:solidFill>
                    <a:srgbClr val="000000"/>
                  </a:solidFill>
                  <a:latin typeface="Tenor Sans Bold"/>
                </a:rPr>
                <a:t>vectors</a:t>
              </a:r>
            </a:p>
            <a:p>
              <a:pPr>
                <a:lnSpc>
                  <a:spcPts val="1648"/>
                </a:lnSpc>
              </a:pPr>
              <a:endParaRPr lang="en-US" sz="1374">
                <a:solidFill>
                  <a:srgbClr val="000000"/>
                </a:solidFill>
                <a:latin typeface="Tenor Sans Bold"/>
              </a:endParaRPr>
            </a:p>
            <a:p>
              <a:pPr algn="ctr">
                <a:lnSpc>
                  <a:spcPts val="1648"/>
                </a:lnSpc>
                <a:spcBef>
                  <a:spcPct val="0"/>
                </a:spcBef>
              </a:pPr>
              <a:endParaRPr lang="en-US" sz="1374">
                <a:solidFill>
                  <a:srgbClr val="000000"/>
                </a:solidFill>
                <a:latin typeface="Tenor Sans Bold"/>
              </a:endParaRPr>
            </a:p>
          </p:txBody>
        </p:sp>
        <p:sp>
          <p:nvSpPr>
            <p:cNvPr id="37" name="AutoShape 37"/>
            <p:cNvSpPr/>
            <p:nvPr/>
          </p:nvSpPr>
          <p:spPr>
            <a:xfrm flipV="1">
              <a:off x="6857464" y="6337187"/>
              <a:ext cx="0" cy="224135"/>
            </a:xfrm>
            <a:prstGeom prst="line">
              <a:avLst/>
            </a:prstGeom>
            <a:ln w="12700" cap="flat">
              <a:solidFill>
                <a:srgbClr val="000000"/>
              </a:solidFill>
              <a:prstDash val="solid"/>
              <a:headEnd type="none" w="sm" len="sm"/>
              <a:tailEnd type="none" w="sm" len="sm"/>
            </a:ln>
          </p:spPr>
          <p:txBody>
            <a:bodyPr/>
            <a:lstStyle/>
            <a:p>
              <a:endParaRPr lang="LID4096"/>
            </a:p>
          </p:txBody>
        </p:sp>
        <p:sp>
          <p:nvSpPr>
            <p:cNvPr id="38" name="AutoShape 38"/>
            <p:cNvSpPr/>
            <p:nvPr/>
          </p:nvSpPr>
          <p:spPr>
            <a:xfrm flipV="1">
              <a:off x="2112984" y="6337187"/>
              <a:ext cx="0" cy="224135"/>
            </a:xfrm>
            <a:prstGeom prst="line">
              <a:avLst/>
            </a:prstGeom>
            <a:ln w="12700" cap="flat">
              <a:solidFill>
                <a:srgbClr val="000000"/>
              </a:solidFill>
              <a:prstDash val="solid"/>
              <a:headEnd type="none" w="sm" len="sm"/>
              <a:tailEnd type="none" w="sm" len="sm"/>
            </a:ln>
          </p:spPr>
          <p:txBody>
            <a:bodyPr/>
            <a:lstStyle/>
            <a:p>
              <a:endParaRPr lang="LID4096"/>
            </a:p>
          </p:txBody>
        </p:sp>
        <p:grpSp>
          <p:nvGrpSpPr>
            <p:cNvPr id="39" name="Group 39"/>
            <p:cNvGrpSpPr/>
            <p:nvPr/>
          </p:nvGrpSpPr>
          <p:grpSpPr>
            <a:xfrm>
              <a:off x="672745" y="5213584"/>
              <a:ext cx="7551695" cy="1182638"/>
              <a:chOff x="0" y="0"/>
              <a:chExt cx="1063499" cy="166550"/>
            </a:xfrm>
          </p:grpSpPr>
          <p:sp>
            <p:nvSpPr>
              <p:cNvPr id="40" name="Freeform 40"/>
              <p:cNvSpPr/>
              <p:nvPr/>
            </p:nvSpPr>
            <p:spPr>
              <a:xfrm>
                <a:off x="0" y="0"/>
                <a:ext cx="1063499" cy="166550"/>
              </a:xfrm>
              <a:custGeom>
                <a:avLst/>
                <a:gdLst/>
                <a:ahLst/>
                <a:cxnLst/>
                <a:rect l="l" t="t" r="r" b="b"/>
                <a:pathLst>
                  <a:path w="1063499" h="166550">
                    <a:moveTo>
                      <a:pt x="0" y="0"/>
                    </a:moveTo>
                    <a:lnTo>
                      <a:pt x="1063499" y="0"/>
                    </a:lnTo>
                    <a:lnTo>
                      <a:pt x="1063499" y="166550"/>
                    </a:lnTo>
                    <a:lnTo>
                      <a:pt x="0" y="166550"/>
                    </a:lnTo>
                    <a:close/>
                  </a:path>
                </a:pathLst>
              </a:custGeom>
              <a:solidFill>
                <a:srgbClr val="BACCDD"/>
              </a:solidFill>
            </p:spPr>
            <p:txBody>
              <a:bodyPr/>
              <a:lstStyle/>
              <a:p>
                <a:endParaRPr lang="LID4096"/>
              </a:p>
            </p:txBody>
          </p:sp>
        </p:grpSp>
        <p:grpSp>
          <p:nvGrpSpPr>
            <p:cNvPr id="41" name="Group 41"/>
            <p:cNvGrpSpPr/>
            <p:nvPr/>
          </p:nvGrpSpPr>
          <p:grpSpPr>
            <a:xfrm>
              <a:off x="1985682" y="5073283"/>
              <a:ext cx="244607" cy="164466"/>
              <a:chOff x="0" y="0"/>
              <a:chExt cx="1930400" cy="1297940"/>
            </a:xfrm>
          </p:grpSpPr>
          <p:sp>
            <p:nvSpPr>
              <p:cNvPr id="42" name="Freeform 42"/>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sp>
          <p:nvSpPr>
            <p:cNvPr id="43" name="TextBox 43"/>
            <p:cNvSpPr txBox="1"/>
            <p:nvPr/>
          </p:nvSpPr>
          <p:spPr>
            <a:xfrm>
              <a:off x="1623196" y="5393324"/>
              <a:ext cx="5795542" cy="352425"/>
            </a:xfrm>
            <a:prstGeom prst="rect">
              <a:avLst/>
            </a:prstGeom>
          </p:spPr>
          <p:txBody>
            <a:bodyPr lIns="0" tIns="0" rIns="0" bIns="0" rtlCol="0" anchor="t">
              <a:spAutoFit/>
            </a:bodyPr>
            <a:lstStyle/>
            <a:p>
              <a:pPr algn="ctr">
                <a:lnSpc>
                  <a:spcPts val="2039"/>
                </a:lnSpc>
              </a:pPr>
              <a:r>
                <a:rPr lang="en-US" sz="1699">
                  <a:solidFill>
                    <a:srgbClr val="000000"/>
                  </a:solidFill>
                  <a:latin typeface="Tenor Sans Bold"/>
                </a:rPr>
                <a:t>CLASSIFICATION STAGE</a:t>
              </a:r>
            </a:p>
          </p:txBody>
        </p:sp>
        <p:sp>
          <p:nvSpPr>
            <p:cNvPr id="44" name="TextBox 44"/>
            <p:cNvSpPr txBox="1"/>
            <p:nvPr/>
          </p:nvSpPr>
          <p:spPr>
            <a:xfrm>
              <a:off x="737361" y="5795378"/>
              <a:ext cx="7422463" cy="542925"/>
            </a:xfrm>
            <a:prstGeom prst="rect">
              <a:avLst/>
            </a:prstGeom>
          </p:spPr>
          <p:txBody>
            <a:bodyPr lIns="0" tIns="0" rIns="0" bIns="0" rtlCol="0" anchor="t">
              <a:spAutoFit/>
            </a:bodyPr>
            <a:lstStyle/>
            <a:p>
              <a:pPr algn="ctr">
                <a:lnSpc>
                  <a:spcPts val="1648"/>
                </a:lnSpc>
              </a:pPr>
              <a:r>
                <a:rPr lang="en-US" sz="1374">
                  <a:solidFill>
                    <a:srgbClr val="000000"/>
                  </a:solidFill>
                  <a:latin typeface="Tenor Sans Bold"/>
                </a:rPr>
                <a:t>(it can be any classification model, </a:t>
              </a:r>
            </a:p>
            <a:p>
              <a:pPr algn="ctr">
                <a:lnSpc>
                  <a:spcPts val="1648"/>
                </a:lnSpc>
                <a:spcBef>
                  <a:spcPct val="0"/>
                </a:spcBef>
              </a:pPr>
              <a:r>
                <a:rPr lang="en-US" sz="1374">
                  <a:solidFill>
                    <a:srgbClr val="000000"/>
                  </a:solidFill>
                  <a:latin typeface="Tenor Sans Bold"/>
                </a:rPr>
                <a:t>and in this current case: standard LR)</a:t>
              </a:r>
            </a:p>
          </p:txBody>
        </p:sp>
        <p:grpSp>
          <p:nvGrpSpPr>
            <p:cNvPr id="45" name="Group 45"/>
            <p:cNvGrpSpPr/>
            <p:nvPr/>
          </p:nvGrpSpPr>
          <p:grpSpPr>
            <a:xfrm>
              <a:off x="1990680" y="6561322"/>
              <a:ext cx="244607" cy="164466"/>
              <a:chOff x="0" y="0"/>
              <a:chExt cx="1930400" cy="1297940"/>
            </a:xfrm>
          </p:grpSpPr>
          <p:sp>
            <p:nvSpPr>
              <p:cNvPr id="46" name="Freeform 4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nvGrpSpPr>
            <p:cNvPr id="47" name="Group 47"/>
            <p:cNvGrpSpPr/>
            <p:nvPr/>
          </p:nvGrpSpPr>
          <p:grpSpPr>
            <a:xfrm>
              <a:off x="6733758" y="6561322"/>
              <a:ext cx="244607" cy="164466"/>
              <a:chOff x="0" y="0"/>
              <a:chExt cx="1930400" cy="1297940"/>
            </a:xfrm>
          </p:grpSpPr>
          <p:sp>
            <p:nvSpPr>
              <p:cNvPr id="48" name="Freeform 48"/>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0000"/>
              </a:solidFill>
            </p:spPr>
            <p:txBody>
              <a:bodyPr/>
              <a:lstStyle/>
              <a:p>
                <a:endParaRPr lang="LID4096"/>
              </a:p>
            </p:txBody>
          </p:sp>
        </p:grpSp>
      </p:grpSp>
      <p:sp>
        <p:nvSpPr>
          <p:cNvPr id="49" name="TextBox 49"/>
          <p:cNvSpPr txBox="1"/>
          <p:nvPr/>
        </p:nvSpPr>
        <p:spPr>
          <a:xfrm>
            <a:off x="17448191" y="328646"/>
            <a:ext cx="650917" cy="371475"/>
          </a:xfrm>
          <a:prstGeom prst="rect">
            <a:avLst/>
          </a:prstGeom>
        </p:spPr>
        <p:txBody>
          <a:bodyPr lIns="0" tIns="0" rIns="0" bIns="0" rtlCol="0" anchor="t">
            <a:spAutoFit/>
          </a:bodyPr>
          <a:lstStyle/>
          <a:p>
            <a:pPr algn="ctr">
              <a:lnSpc>
                <a:spcPts val="2999"/>
              </a:lnSpc>
              <a:spcBef>
                <a:spcPct val="0"/>
              </a:spcBef>
            </a:pPr>
            <a:r>
              <a:rPr lang="en-US" sz="2499">
                <a:solidFill>
                  <a:srgbClr val="FFFFFF"/>
                </a:solidFill>
                <a:latin typeface="Roboto Bold"/>
              </a:rPr>
              <a:t>09</a:t>
            </a:r>
          </a:p>
        </p:txBody>
      </p:sp>
      <p:sp>
        <p:nvSpPr>
          <p:cNvPr id="50" name="TextBox 50"/>
          <p:cNvSpPr txBox="1"/>
          <p:nvPr/>
        </p:nvSpPr>
        <p:spPr>
          <a:xfrm>
            <a:off x="1028700" y="395321"/>
            <a:ext cx="14981013" cy="619760"/>
          </a:xfrm>
          <a:prstGeom prst="rect">
            <a:avLst/>
          </a:prstGeom>
        </p:spPr>
        <p:txBody>
          <a:bodyPr lIns="0" tIns="0" rIns="0" bIns="0" rtlCol="0" anchor="t">
            <a:spAutoFit/>
          </a:bodyPr>
          <a:lstStyle/>
          <a:p>
            <a:pPr>
              <a:lnSpc>
                <a:spcPts val="4770"/>
              </a:lnSpc>
            </a:pPr>
            <a:r>
              <a:rPr lang="en-US" sz="4500" spc="126">
                <a:solidFill>
                  <a:srgbClr val="3A6C89"/>
                </a:solidFill>
                <a:latin typeface="Now Bold"/>
              </a:rPr>
              <a:t>EXPERIMENT 1 (CLASIFICATION)</a:t>
            </a:r>
          </a:p>
        </p:txBody>
      </p:sp>
      <p:sp>
        <p:nvSpPr>
          <p:cNvPr id="51" name="TextBox 51"/>
          <p:cNvSpPr txBox="1"/>
          <p:nvPr/>
        </p:nvSpPr>
        <p:spPr>
          <a:xfrm>
            <a:off x="1028700" y="1053638"/>
            <a:ext cx="13698637" cy="353441"/>
          </a:xfrm>
          <a:prstGeom prst="rect">
            <a:avLst/>
          </a:prstGeom>
        </p:spPr>
        <p:txBody>
          <a:bodyPr lIns="0" tIns="0" rIns="0" bIns="0" rtlCol="0" anchor="t">
            <a:spAutoFit/>
          </a:bodyPr>
          <a:lstStyle/>
          <a:p>
            <a:pPr algn="ctr">
              <a:lnSpc>
                <a:spcPts val="2331"/>
              </a:lnSpc>
              <a:spcBef>
                <a:spcPct val="0"/>
              </a:spcBef>
            </a:pPr>
            <a:r>
              <a:rPr lang="en-US" sz="2199" spc="61">
                <a:solidFill>
                  <a:srgbClr val="000000"/>
                </a:solidFill>
                <a:latin typeface="Alegreya Sans"/>
              </a:rPr>
              <a:t>It accesses the quality and determines which of the three text techniques is most appropriate for the classification unit.</a:t>
            </a:r>
          </a:p>
        </p:txBody>
      </p:sp>
      <p:sp>
        <p:nvSpPr>
          <p:cNvPr id="52" name="TextBox 52"/>
          <p:cNvSpPr txBox="1"/>
          <p:nvPr/>
        </p:nvSpPr>
        <p:spPr>
          <a:xfrm>
            <a:off x="1028700" y="8208873"/>
            <a:ext cx="14622766" cy="1676400"/>
          </a:xfrm>
          <a:prstGeom prst="rect">
            <a:avLst/>
          </a:prstGeom>
        </p:spPr>
        <p:txBody>
          <a:bodyPr lIns="0" tIns="0" rIns="0" bIns="0" rtlCol="0" anchor="t">
            <a:spAutoFit/>
          </a:bodyPr>
          <a:lstStyle/>
          <a:p>
            <a:pPr algn="l">
              <a:lnSpc>
                <a:spcPts val="2639"/>
              </a:lnSpc>
              <a:spcBef>
                <a:spcPct val="0"/>
              </a:spcBef>
            </a:pPr>
            <a:r>
              <a:rPr lang="en-US" sz="2199">
                <a:solidFill>
                  <a:srgbClr val="000000"/>
                </a:solidFill>
                <a:latin typeface="Tenor Sans Bold"/>
              </a:rPr>
              <a:t>All three methods exhibited high effectiveness on the primary dataset, with a slight decrease observed in the benchmarking. Among them, the embedding performance of the BERT model achieved the most superior results overall compared to the other two techniques, with BERT(primary) = 1 and BERT(bench) = 0.90. In terms of efficiency and processing speed, TF-IDF distinguished itself with its exceptionally fast processing capability compared to the other methods.</a:t>
            </a:r>
          </a:p>
        </p:txBody>
      </p:sp>
      <p:pic>
        <p:nvPicPr>
          <p:cNvPr id="53" name="Picture 53"/>
          <p:cNvPicPr>
            <a:picLocks noChangeAspect="1"/>
          </p:cNvPicPr>
          <p:nvPr/>
        </p:nvPicPr>
        <p:blipFill>
          <a:blip r:embed="rId5"/>
          <a:stretch>
            <a:fillRect/>
          </a:stretch>
        </p:blipFill>
        <p:spPr>
          <a:xfrm>
            <a:off x="7444680" y="1003692"/>
            <a:ext cx="9343672" cy="72260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2491</Words>
  <Application>Microsoft Office PowerPoint</Application>
  <PresentationFormat>Custom</PresentationFormat>
  <Paragraphs>215</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Roboto</vt:lpstr>
      <vt:lpstr>League Spartan</vt:lpstr>
      <vt:lpstr>Tenor Sans Bold</vt:lpstr>
      <vt:lpstr>Now Bold</vt:lpstr>
      <vt:lpstr>Roboto Bold</vt:lpstr>
      <vt:lpstr>Alegreya Sans Bold Italics</vt:lpstr>
      <vt:lpstr>Alegreya Sans Italics</vt:lpstr>
      <vt:lpstr>Alegreya Sans</vt:lpstr>
      <vt:lpstr>Tenor Sans</vt:lpstr>
      <vt:lpstr>Calibri</vt:lpstr>
      <vt:lpstr>Alegreya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unit</dc:title>
  <cp:lastModifiedBy>Temulen BD</cp:lastModifiedBy>
  <cp:revision>3</cp:revision>
  <dcterms:created xsi:type="dcterms:W3CDTF">2006-08-16T00:00:00Z</dcterms:created>
  <dcterms:modified xsi:type="dcterms:W3CDTF">2024-03-08T03:46:05Z</dcterms:modified>
  <dc:identifier>DAF-q-nEMJc</dc:identifier>
</cp:coreProperties>
</file>