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7302500" cy="9586900"/>
  <p:embeddedFontLst>
    <p:embeddedFont>
      <p:font typeface="Arial Narrow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2">
          <p15:clr>
            <a:srgbClr val="000000"/>
          </p15:clr>
        </p15:guide>
        <p15:guide id="2" pos="33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NyoLelSOQUWWnMSiLrStAMc6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2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ialNarrow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rialNarrow-bold.fntdata"/><Relationship Id="rId14" Type="http://schemas.openxmlformats.org/officeDocument/2006/relationships/slide" Target="slides/slide9.xml"/><Relationship Id="rId58" Type="http://schemas.openxmlformats.org/officeDocument/2006/relationships/font" Target="fonts/ArialNarrow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3" name="Google Shape;673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3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Google Shape;734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2" name="Google Shape;742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4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Google Shape;766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3" name="Google Shape;803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Google Shape;819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5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5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3"/>
          <p:cNvSpPr txBox="1"/>
          <p:nvPr/>
        </p:nvSpPr>
        <p:spPr>
          <a:xfrm>
            <a:off x="7319855" y="-27000"/>
            <a:ext cx="18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sapp.cs.cmu.edu/public/cod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System-Level I/O</a:t>
            </a:r>
            <a:br>
              <a:rPr lang="en-US"/>
            </a:br>
            <a:br>
              <a:rPr lang="en-US"/>
            </a:br>
            <a:r>
              <a:rPr b="0" lang="en-US" sz="2000"/>
              <a:t>Systems	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356286" y="493712"/>
            <a:ext cx="649605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Opening Files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366713" y="1296988"/>
            <a:ext cx="8624887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Opening a file informs the kernel that you are getting ready to access that file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Returns a small identifying integer </a:t>
            </a:r>
            <a:r>
              <a:rPr i="1" lang="en-US">
                <a:solidFill>
                  <a:srgbClr val="C00000"/>
                </a:solidFill>
              </a:rPr>
              <a:t>file descriptor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fd == -1</a:t>
            </a:r>
            <a:r>
              <a:rPr b="1" lang="en-US"/>
              <a:t> </a:t>
            </a:r>
            <a:r>
              <a:rPr lang="en-US"/>
              <a:t>indicates that an error occurred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process created by a Linux shell begins life with three open files associated with a terminal: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0: standard input (stdin)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1: standard output (stdout)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2: standard error (stderr)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((fd = open("/etc/hosts", O_RDONLY))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perror("open");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Closing Files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Closing a file informs the kernel that you are finished accessing that file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Closing an already closed file is a recipe for disaster in threaded programs (more on this later)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Moral: Always check return codes, even for seemingly benign functions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retval;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value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((retval = close(fd))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perror("close");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381000" y="457200"/>
            <a:ext cx="64960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Files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379413" y="1219200"/>
            <a:ext cx="83073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Reading a file copies bytes from the current file position to memory, and then updates file position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Returns number of bytes read from file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en-US"/>
              <a:t> is signed integer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nbytes &lt; 0</a:t>
            </a:r>
            <a:r>
              <a:rPr b="1" lang="en-US"/>
              <a:t> </a:t>
            </a:r>
            <a:r>
              <a:rPr lang="en-US"/>
              <a:t>indicates that an error occurred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Short counts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nbytes &lt; sizeof(buf)</a:t>
            </a:r>
            <a:r>
              <a:rPr b="1" lang="en-US"/>
              <a:t> </a:t>
            </a:r>
            <a:r>
              <a:rPr lang="en-US"/>
              <a:t>) are possible and are not errors!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buf[512];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nbytes;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bytes read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Open file fd ...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Then read up to 512 bytes from file fd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((nbytes = read(fd, buf, sizeof(buf)))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perror("read");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381000" y="457200"/>
            <a:ext cx="66341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Writing Files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381000" y="1143000"/>
            <a:ext cx="854868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Writing a file copies bytes from memory to the current file position, and then updates current file position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Returns number of bytes written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/>
              <a:t> to file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nbytes &lt; 0</a:t>
            </a:r>
            <a:r>
              <a:rPr b="1" lang="en-US"/>
              <a:t> </a:t>
            </a:r>
            <a:r>
              <a:rPr lang="en-US"/>
              <a:t>indicates that an error occurred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 with reads, short counts are possible and are not errors!</a:t>
            </a:r>
            <a:endParaRPr/>
          </a:p>
        </p:txBody>
      </p:sp>
      <p:sp>
        <p:nvSpPr>
          <p:cNvPr id="230" name="Google Shape;230;p13"/>
          <p:cNvSpPr txBox="1"/>
          <p:nvPr/>
        </p:nvSpPr>
        <p:spPr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buf[512];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nbytes;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bytes read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Open the file fd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Then write up to 512 bytes from buf to file fd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((nbytes = write(fd, buf, sizeof(buf))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perror("write");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Unix I/O example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3810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Copying stdin to stdout, one byte at a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"csapp.h"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(Read(STDIN_FILENO, &amp;c, 1) !=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Write(STDOUT_FILENO, &amp;c,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381000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 Short Counts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388637" y="12954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Short counts can occur in these situations: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Encountering (end-of-file) EOF on 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text lines from a terminal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and writing network sockets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Short counts never occur in these situations: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from disk files (except for EOF)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Writing to disk files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Best practice is to always allow for short counts.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Unix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RIO (robust I/O)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Metadata, sharing, and redirection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Standard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Closing remarks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RIO Package</a:t>
            </a:r>
            <a:endParaRPr/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396875" y="1362075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RIO is a set of wrappers that provide efficient and robust I/O in apps, such as network programs that are subject to short counts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RIO provides two different kinds of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Unbuffered input and output of binary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Buffered input of text lines and binary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Buffered RIO routines are thread-safe and can be interleaved arbitrarily on the same descriptor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Download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http://csapp.cs.cmu.edu/3e/code.html</a:t>
            </a:r>
            <a:r>
              <a:rPr lang="en-US"/>
              <a:t>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/>
              <a:t>🡪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src/csapp.c </a:t>
            </a:r>
            <a:r>
              <a:rPr lang="en-US"/>
              <a:t>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include/csapp.h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Unbuffered RIO Input and Output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366713" y="1220788"/>
            <a:ext cx="8701087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Same interface as Unix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Especially useful for transferring data on network sockets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returns short count only if it encounters EOF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use it when you know how many bytes to 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rio_writen </a:t>
            </a:r>
            <a:r>
              <a:rPr lang="en-US"/>
              <a:t>never returns a short 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b="1" lang="en-US"/>
              <a:t> </a:t>
            </a:r>
            <a:r>
              <a:rPr lang="en-US"/>
              <a:t>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r>
              <a:rPr b="1" lang="en-US"/>
              <a:t> </a:t>
            </a:r>
            <a:r>
              <a:rPr lang="en-US"/>
              <a:t>can be interleaved arbitrarily on the same descriptor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rio_readn(int fd, void *usrbuf, size_t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rio_writen(int fd, void *usrbuf, size_t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transferred if OK,</a:t>
            </a: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 on EOF (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only), -1 on error</a:t>
            </a: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228600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* rio_readn - Robustly read n bytes (unbuffered)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rio_readn(int fd, void *usrbuf, size_t 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nleft = 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ssize_t nread;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*bufp = usrbuf;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(nleft &gt;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((nread =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(fd, bufp, nleft))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(errno == EINTR)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Interrupted by sig handler return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nread = 0;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and call read() again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-1;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errno set by read() */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if (nread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break;    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EOF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nleft -= nread;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bufp += nread;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(n - nleft);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&gt;= 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csapp.c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Unix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RIO (robust I/O)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Metadata, sharing, and redirection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Standard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Closing remarks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Buffered RIO Input Functions</a:t>
            </a:r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362936" y="1219200"/>
            <a:ext cx="8307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Efficiently read text lines and binary data from a file partially cached in an internal memory buffer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reads a text line of up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from file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/>
              <a:t> and stores the line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usrbuf</a:t>
            </a:r>
            <a:endParaRPr b="1"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Especially useful for reading text lines from network sockets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Stopping conditions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read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EOF encountered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Newline (‘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/>
              <a:t>’) encountered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106363" y="4132263"/>
            <a:ext cx="920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rio_readinitb(rio_t *rp, int fd);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rio_readlineb(rio_t *rp, void *usrbuf, size_t maxlen);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rio_readnb(rio_t *rp, void *usrbuf, size_t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read if OK, 0 on EOF, -1 on error</a:t>
            </a:r>
            <a:endParaRPr b="1" i="1" sz="16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Buffered RIO Input Functions (cont)</a:t>
            </a:r>
            <a:endParaRPr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304800" y="3429000"/>
            <a:ext cx="8307388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/>
              <a:t> reads up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bytes from file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Stopping conditions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en-US"/>
              <a:t> bytes read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EOF encountered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/>
              <a:t> can be interleaved arbitrarily on the same descriptor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Warning: Don’t interleave with calls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06363" y="4132263"/>
            <a:ext cx="920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rio_readinitb(rio_t *rp, int fd);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rio_readlineb(rio_t *rp, void *usrbuf, size_t maxlen);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 rio_readnb(rio_t *rp, void *usrbuf, size_t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Return: num. bytes read if OK, 0 on EOF, -1 on error</a:t>
            </a:r>
            <a:endParaRPr b="1" i="1" sz="16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Buffered I/O: Implementation</a:t>
            </a:r>
            <a:endParaRPr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290513" y="1220788"/>
            <a:ext cx="83073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reading from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File has associated buffer to hold bytes that have been read from file but not yet read by user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Layered on Unix file: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2362200" y="3040062"/>
            <a:ext cx="6096000" cy="44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1498697" y="3056538"/>
            <a:ext cx="847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 rot="5400000">
            <a:off x="1978110" y="3418829"/>
            <a:ext cx="304800" cy="46166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/>
          <p:nvPr/>
        </p:nvSpPr>
        <p:spPr>
          <a:xfrm rot="5400000">
            <a:off x="4264110" y="3495029"/>
            <a:ext cx="457200" cy="46166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720810" y="3649662"/>
            <a:ext cx="1039813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2702010" y="3802062"/>
            <a:ext cx="1600200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rio_bufptr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 rot="10800000">
            <a:off x="4724400" y="2659062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22"/>
          <p:cNvCxnSpPr/>
          <p:nvPr/>
        </p:nvCxnSpPr>
        <p:spPr>
          <a:xfrm rot="10800000">
            <a:off x="7086600" y="2659062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2"/>
          <p:cNvCxnSpPr/>
          <p:nvPr/>
        </p:nvCxnSpPr>
        <p:spPr>
          <a:xfrm>
            <a:off x="4724400" y="2811462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4" name="Google Shape;304;p22"/>
          <p:cNvSpPr/>
          <p:nvPr/>
        </p:nvSpPr>
        <p:spPr>
          <a:xfrm>
            <a:off x="5257800" y="2659062"/>
            <a:ext cx="1219200" cy="312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rio_cnt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762000" y="5452646"/>
            <a:ext cx="8229600" cy="44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762000" y="5452646"/>
            <a:ext cx="1981200" cy="4413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7467600" y="5452646"/>
            <a:ext cx="1524000" cy="4413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 rot="5400000">
            <a:off x="7007310" y="5907613"/>
            <a:ext cx="457200" cy="46166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4378410" y="6214646"/>
            <a:ext cx="2590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File 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2"/>
          <p:cNvCxnSpPr/>
          <p:nvPr/>
        </p:nvCxnSpPr>
        <p:spPr>
          <a:xfrm rot="10800000">
            <a:off x="2743200" y="502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22"/>
          <p:cNvCxnSpPr/>
          <p:nvPr/>
        </p:nvCxnSpPr>
        <p:spPr>
          <a:xfrm rot="10800000">
            <a:off x="7467600" y="502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22"/>
          <p:cNvCxnSpPr/>
          <p:nvPr/>
        </p:nvCxnSpPr>
        <p:spPr>
          <a:xfrm flipH="1" rot="10800000">
            <a:off x="2743200" y="5181600"/>
            <a:ext cx="4724400" cy="79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5" name="Google Shape;315;p22"/>
          <p:cNvSpPr/>
          <p:nvPr/>
        </p:nvSpPr>
        <p:spPr>
          <a:xfrm>
            <a:off x="3886200" y="5029200"/>
            <a:ext cx="266700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Portion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Buffered I/O: Declaration</a:t>
            </a:r>
            <a:endParaRPr/>
          </a:p>
        </p:txBody>
      </p:sp>
      <p:sp>
        <p:nvSpPr>
          <p:cNvPr id="321" name="Google Shape;321;p23"/>
          <p:cNvSpPr txBox="1"/>
          <p:nvPr>
            <p:ph idx="1" type="body"/>
          </p:nvPr>
        </p:nvSpPr>
        <p:spPr>
          <a:xfrm>
            <a:off x="379413" y="1296988"/>
            <a:ext cx="8307387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All information contained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rio_fd;      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descriptor for this internal buf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rio_cnt;     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unread bytes in internal buf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*rio_bufptr;    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next unread byte in internal buf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rio_buf[RIO_BUFSIZE];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internal buffer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rio_t;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362200" y="2430462"/>
            <a:ext cx="6096000" cy="44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1498697" y="2452994"/>
            <a:ext cx="847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 rot="5400000">
            <a:off x="1978110" y="2809229"/>
            <a:ext cx="304800" cy="46166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3"/>
          <p:cNvSpPr/>
          <p:nvPr/>
        </p:nvSpPr>
        <p:spPr>
          <a:xfrm rot="5400000">
            <a:off x="4264110" y="2885429"/>
            <a:ext cx="457200" cy="46166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720810" y="3040062"/>
            <a:ext cx="1039813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702010" y="3192462"/>
            <a:ext cx="1600200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rio_bufptr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23"/>
          <p:cNvCxnSpPr/>
          <p:nvPr/>
        </p:nvCxnSpPr>
        <p:spPr>
          <a:xfrm rot="10800000">
            <a:off x="4724400" y="2049462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3"/>
          <p:cNvCxnSpPr/>
          <p:nvPr/>
        </p:nvCxnSpPr>
        <p:spPr>
          <a:xfrm rot="10800000">
            <a:off x="7086600" y="2049462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3"/>
          <p:cNvCxnSpPr/>
          <p:nvPr/>
        </p:nvCxnSpPr>
        <p:spPr>
          <a:xfrm>
            <a:off x="4724400" y="2201862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4" name="Google Shape;334;p23"/>
          <p:cNvSpPr/>
          <p:nvPr/>
        </p:nvSpPr>
        <p:spPr>
          <a:xfrm>
            <a:off x="5257800" y="2049462"/>
            <a:ext cx="1219200" cy="312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rio_cnt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RIO Example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379413" y="1220788"/>
            <a:ext cx="8307387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Copying the lines of a text file from standard input to standard output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**argv)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rio_t 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buf[MAXLINE];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Rio_readinitb(&amp;rio, STDIN_FILENO);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while((n = Rio_readlineb(&amp;rio, buf, MAXLINE)) !=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Rio_writen(STDOUT_FILENO, buf,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cpfile.c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Unix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RIO (robust I/O) package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Metadata, sharing, and redirection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Standard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Closing remarks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 Metadata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372161" y="11239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Metadata</a:t>
            </a:r>
            <a:r>
              <a:rPr lang="en-US"/>
              <a:t> is data about data, in this case file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Per-file metadata maintained by kernel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accessed by users with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fstat</a:t>
            </a:r>
            <a:r>
              <a:rPr lang="en-US"/>
              <a:t> functions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Metadata returned by the stat and fstat functions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stat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dev_t         st_dev;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Device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ino_t         st_ino;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inode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mode_t        st_mode;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Protection and file type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nlink_t       st_nlink;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hard links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uid_t         st_uid;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User ID of owner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gid_t         st_gid; 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Group ID of owner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dev_t         st_rdev;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Device type (if inode device)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off_t         st_size; 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Total size, in bytes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long st_blksize;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Blocksize for filesystem I/O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long st_blocks;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blocks allocated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st_atime;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access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st_mtime;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modification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st_ctime;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change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332707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Accessing File Metadata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readok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Stat(argv[1], &amp;stat);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(S_ISREG(stat.st_mode))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Determine file type */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=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"regular"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(S_ISDIR(stat.st_mode))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=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"directory"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 =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"other"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((stat.st_mode &amp; S_IRUSR))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Check read access */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readok =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readok =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"type: %s, read: %s\n"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type, readok);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4876801" y="1143000"/>
            <a:ext cx="4114800" cy="18158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statcheck.c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regular, read: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chmod 000 statcheck.c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statcheck.c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regular, read: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directory, read: yes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statcheck.c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357018" y="435678"/>
            <a:ext cx="8710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the Unix Kernel Represents Open Files</a:t>
            </a:r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362937" y="12954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descriptors referencing two distinct open files. Descriptor 1 (stdout) points to terminal, and descriptor 4 points to open disk file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8"/>
          <p:cNvCxnSpPr/>
          <p:nvPr/>
        </p:nvCxnSpPr>
        <p:spPr>
          <a:xfrm flipH="1" rot="10800000">
            <a:off x="1828800" y="3657599"/>
            <a:ext cx="2039938" cy="3524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28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p28"/>
          <p:cNvSpPr txBox="1"/>
          <p:nvPr/>
        </p:nvSpPr>
        <p:spPr>
          <a:xfrm>
            <a:off x="370900" y="4010025"/>
            <a:ext cx="822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228600" y="3857625"/>
            <a:ext cx="822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334963" y="3629025"/>
            <a:ext cx="71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8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p28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8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8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7975600" y="388620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</a:t>
            </a:r>
            <a:endParaRPr b="1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7611076" y="3649361"/>
            <a:ext cx="366418" cy="1188720"/>
          </a:xfrm>
          <a:prstGeom prst="rightBrace">
            <a:avLst>
              <a:gd fmla="val 133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28"/>
          <p:cNvCxnSpPr/>
          <p:nvPr/>
        </p:nvCxnSpPr>
        <p:spPr>
          <a:xfrm flipH="1" rot="10800000">
            <a:off x="4706938" y="5229224"/>
            <a:ext cx="17700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 Sharing</a:t>
            </a:r>
            <a:endParaRPr/>
          </a:p>
        </p:txBody>
      </p:sp>
      <p:sp>
        <p:nvSpPr>
          <p:cNvPr id="416" name="Google Shape;416;p29"/>
          <p:cNvSpPr txBox="1"/>
          <p:nvPr>
            <p:ph idx="1" type="body"/>
          </p:nvPr>
        </p:nvSpPr>
        <p:spPr>
          <a:xfrm>
            <a:off x="371175" y="1220788"/>
            <a:ext cx="8307387" cy="114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distinct descriptors sharing the same disk file through two distinct open file table entries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Calling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twice with the same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argument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29"/>
          <p:cNvCxnSpPr/>
          <p:nvPr/>
        </p:nvCxnSpPr>
        <p:spPr>
          <a:xfrm flipH="1" rot="10800000">
            <a:off x="2116138" y="3657595"/>
            <a:ext cx="1752600" cy="73342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p29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9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9"/>
          <p:cNvCxnSpPr/>
          <p:nvPr/>
        </p:nvCxnSpPr>
        <p:spPr>
          <a:xfrm>
            <a:off x="2116138" y="4683125"/>
            <a:ext cx="1770062" cy="69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p29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9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29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9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3758514" y="3352800"/>
            <a:ext cx="1168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(disk)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29"/>
          <p:cNvCxnSpPr/>
          <p:nvPr/>
        </p:nvCxnSpPr>
        <p:spPr>
          <a:xfrm flipH="1" rot="10800000">
            <a:off x="4706938" y="3641725"/>
            <a:ext cx="1770062" cy="18446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7200" y="569913"/>
            <a:ext cx="495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Unix I/O Overview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96875" y="1362075"/>
            <a:ext cx="8670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Linux </a:t>
            </a:r>
            <a:r>
              <a:rPr i="1" lang="en-US">
                <a:solidFill>
                  <a:srgbClr val="C00000"/>
                </a:solidFill>
              </a:rPr>
              <a:t>file</a:t>
            </a:r>
            <a:r>
              <a:rPr lang="en-US"/>
              <a:t> is a sequence of </a:t>
            </a:r>
            <a:r>
              <a:rPr i="1" lang="en-US"/>
              <a:t>m</a:t>
            </a:r>
            <a:r>
              <a:rPr lang="en-US"/>
              <a:t> bytes: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B</a:t>
            </a:r>
            <a:r>
              <a:rPr baseline="-25000" i="1" lang="en-US"/>
              <a:t>0 </a:t>
            </a:r>
            <a:r>
              <a:rPr i="1" lang="en-US"/>
              <a:t>, B</a:t>
            </a:r>
            <a:r>
              <a:rPr baseline="-25000" i="1" lang="en-US"/>
              <a:t>1 </a:t>
            </a:r>
            <a:r>
              <a:rPr i="1" lang="en-US"/>
              <a:t>, .... , B</a:t>
            </a:r>
            <a:r>
              <a:rPr baseline="-25000" i="1" lang="en-US"/>
              <a:t>k</a:t>
            </a:r>
            <a:r>
              <a:rPr i="1" lang="en-US"/>
              <a:t> , .... , B</a:t>
            </a:r>
            <a:r>
              <a:rPr baseline="-25000" i="1" lang="en-US"/>
              <a:t>m-1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Cool fact: All I/O devices are represented as files: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/dev/sda2</a:t>
            </a:r>
            <a:r>
              <a:rPr b="1" lang="en-US"/>
              <a:t>    </a:t>
            </a:r>
            <a:r>
              <a:rPr lang="en-US"/>
              <a:t>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/usr</a:t>
            </a:r>
            <a:r>
              <a:rPr b="1" lang="en-US"/>
              <a:t> </a:t>
            </a:r>
            <a:r>
              <a:rPr lang="en-US"/>
              <a:t>disk partition)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/dev/tty2</a:t>
            </a:r>
            <a:r>
              <a:rPr b="1" lang="en-US"/>
              <a:t>    </a:t>
            </a:r>
            <a:r>
              <a:rPr lang="en-US"/>
              <a:t>(terminal)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Even the kernel is represented as a file: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/boot/vmlinuz-3.13.0-55-generic </a:t>
            </a:r>
            <a:r>
              <a:rPr lang="en-US"/>
              <a:t>(kernel image)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/proc</a:t>
            </a:r>
            <a:r>
              <a:rPr b="1" lang="en-US"/>
              <a:t>             	                                                  </a:t>
            </a:r>
            <a:r>
              <a:rPr lang="en-US"/>
              <a:t>(kernel data structures)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Processes Share Files: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0"/>
          <p:cNvSpPr txBox="1"/>
          <p:nvPr>
            <p:ph idx="1" type="body"/>
          </p:nvPr>
        </p:nvSpPr>
        <p:spPr>
          <a:xfrm>
            <a:off x="379413" y="11430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child process inherits its parent’s open 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Note: situation unchanged by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exec </a:t>
            </a:r>
            <a:r>
              <a:rPr lang="en-US" sz="2000"/>
              <a:t>functions (use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en-US" sz="2000"/>
              <a:t> to change)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Before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call: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0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0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0"/>
          <p:cNvCxnSpPr/>
          <p:nvPr/>
        </p:nvCxnSpPr>
        <p:spPr>
          <a:xfrm flipH="1" rot="10800000">
            <a:off x="1828800" y="3657599"/>
            <a:ext cx="2039938" cy="3524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30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0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0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0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30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30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4" name="Google Shape;484;p30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0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0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0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0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0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30"/>
          <p:cNvCxnSpPr/>
          <p:nvPr/>
        </p:nvCxnSpPr>
        <p:spPr>
          <a:xfrm flipH="1" rot="10800000">
            <a:off x="4706938" y="5229224"/>
            <a:ext cx="17700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title"/>
          </p:nvPr>
        </p:nvSpPr>
        <p:spPr>
          <a:xfrm>
            <a:off x="272983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How Processes Share Files: 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1"/>
          <p:cNvSpPr txBox="1"/>
          <p:nvPr>
            <p:ph idx="1" type="body"/>
          </p:nvPr>
        </p:nvSpPr>
        <p:spPr>
          <a:xfrm>
            <a:off x="290513" y="10668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child process inherits its parent’s open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Child’s table same as parent’s, and +1 to each refcnt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1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1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1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31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31"/>
          <p:cNvCxnSpPr/>
          <p:nvPr/>
        </p:nvCxnSpPr>
        <p:spPr>
          <a:xfrm flipH="1" rot="10800000">
            <a:off x="1828800" y="3657599"/>
            <a:ext cx="2039938" cy="3524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31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31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31"/>
          <p:cNvCxnSpPr/>
          <p:nvPr/>
        </p:nvCxnSpPr>
        <p:spPr>
          <a:xfrm>
            <a:off x="1828800" y="4683125"/>
            <a:ext cx="2057400" cy="650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31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31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1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31"/>
          <p:cNvCxnSpPr/>
          <p:nvPr/>
        </p:nvCxnSpPr>
        <p:spPr>
          <a:xfrm flipH="1" rot="10800000">
            <a:off x="4706938" y="5229224"/>
            <a:ext cx="17700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31"/>
          <p:cNvSpPr/>
          <p:nvPr/>
        </p:nvSpPr>
        <p:spPr>
          <a:xfrm>
            <a:off x="1507524" y="54102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1507524" y="56388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1507524" y="58674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1"/>
          <p:cNvSpPr/>
          <p:nvPr/>
        </p:nvSpPr>
        <p:spPr>
          <a:xfrm>
            <a:off x="1507524" y="60960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1507524" y="63246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897924" y="54102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897924" y="56388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897924" y="58674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897924" y="60960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897924" y="63246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1397559" y="3352800"/>
            <a:ext cx="7438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1"/>
          <p:cNvSpPr txBox="1"/>
          <p:nvPr/>
        </p:nvSpPr>
        <p:spPr>
          <a:xfrm>
            <a:off x="1389742" y="5105400"/>
            <a:ext cx="6142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p31"/>
          <p:cNvCxnSpPr/>
          <p:nvPr/>
        </p:nvCxnSpPr>
        <p:spPr>
          <a:xfrm rot="-5400000">
            <a:off x="1808070" y="3695608"/>
            <a:ext cx="2064922" cy="205641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9" name="Google Shape;549;p31"/>
          <p:cNvCxnSpPr/>
          <p:nvPr/>
        </p:nvCxnSpPr>
        <p:spPr>
          <a:xfrm flipH="1" rot="10800000">
            <a:off x="1812324" y="5334000"/>
            <a:ext cx="2073876" cy="110799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364524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I/O Redirection</a:t>
            </a:r>
            <a:endParaRPr/>
          </a:p>
        </p:txBody>
      </p:sp>
      <p:sp>
        <p:nvSpPr>
          <p:cNvPr id="555" name="Google Shape;555;p32"/>
          <p:cNvSpPr txBox="1"/>
          <p:nvPr>
            <p:ph idx="1" type="body"/>
          </p:nvPr>
        </p:nvSpPr>
        <p:spPr>
          <a:xfrm>
            <a:off x="381000" y="1219200"/>
            <a:ext cx="8305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Question: How does a shell implement I/O redirection?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linux&gt; ls &gt; foo.txt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Answer: By 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dup2(oldfd, newfd) </a:t>
            </a:r>
            <a:r>
              <a:rPr lang="en-US"/>
              <a:t>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Copies (per-process) descriptor table entry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oldfd</a:t>
            </a:r>
            <a:r>
              <a:rPr lang="en-US"/>
              <a:t>  to entry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newfd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6" name="Google Shape;556;p32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557" name="Google Shape;557;p32"/>
            <p:cNvSpPr/>
            <p:nvPr/>
          </p:nvSpPr>
          <p:spPr>
            <a:xfrm>
              <a:off x="1825324" y="4221162"/>
              <a:ext cx="919163" cy="344488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825324" y="4565650"/>
              <a:ext cx="919163" cy="344487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825324" y="4910137"/>
              <a:ext cx="919163" cy="344488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825324" y="5254625"/>
              <a:ext cx="919163" cy="344487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1825324" y="5599112"/>
              <a:ext cx="919163" cy="344488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906162" y="4221162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906162" y="4565650"/>
              <a:ext cx="919162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906162" y="4910137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906162" y="5254625"/>
              <a:ext cx="919162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906162" y="5599112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2"/>
          <p:cNvSpPr txBox="1"/>
          <p:nvPr/>
        </p:nvSpPr>
        <p:spPr>
          <a:xfrm>
            <a:off x="1141798" y="3611562"/>
            <a:ext cx="27503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dup2(4,1)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32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569" name="Google Shape;569;p32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570" name="Google Shape;570;p32"/>
              <p:cNvSpPr/>
              <p:nvPr/>
            </p:nvSpPr>
            <p:spPr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2"/>
            <p:cNvSpPr txBox="1"/>
            <p:nvPr/>
          </p:nvSpPr>
          <p:spPr>
            <a:xfrm>
              <a:off x="5462973" y="3611562"/>
              <a:ext cx="25292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Descriptor 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dup2(4,1)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624648" y="5059362"/>
              <a:ext cx="1295400" cy="5921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I/O Redirection Example</a:t>
            </a:r>
            <a:endParaRPr/>
          </a:p>
        </p:txBody>
      </p:sp>
      <p:sp>
        <p:nvSpPr>
          <p:cNvPr id="587" name="Google Shape;587;p33"/>
          <p:cNvSpPr txBox="1"/>
          <p:nvPr>
            <p:ph idx="1" type="body"/>
          </p:nvPr>
        </p:nvSpPr>
        <p:spPr>
          <a:xfrm>
            <a:off x="350237" y="1296988"/>
            <a:ext cx="8548687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Step #1: open file to which stdout should be redirected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Happens in child executing shell code, before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33"/>
          <p:cNvCxnSpPr/>
          <p:nvPr/>
        </p:nvCxnSpPr>
        <p:spPr>
          <a:xfrm flipH="1" rot="10800000">
            <a:off x="1828800" y="3657599"/>
            <a:ext cx="2039938" cy="3524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5" name="Google Shape;605;p33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p33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Google Shape;610;p33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3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3758514" y="3352800"/>
            <a:ext cx="652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5" name="Google Shape;615;p33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6" name="Google Shape;616;p33"/>
            <p:cNvSpPr/>
            <p:nvPr/>
          </p:nvSpPr>
          <p:spPr>
            <a:xfrm>
              <a:off x="3868738" y="5638800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pos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868738" y="5943600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refcnt=1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 rot="5400000">
              <a:off x="4249738" y="5867400"/>
              <a:ext cx="304800" cy="1066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868738" y="5334000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33"/>
            <p:cNvCxnSpPr/>
            <p:nvPr/>
          </p:nvCxnSpPr>
          <p:spPr>
            <a:xfrm>
              <a:off x="1828800" y="4683125"/>
              <a:ext cx="2057400" cy="698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1" name="Google Shape;621;p33"/>
            <p:cNvSpPr/>
            <p:nvPr/>
          </p:nvSpPr>
          <p:spPr>
            <a:xfrm>
              <a:off x="6477000" y="5229225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 rot="5400000">
              <a:off x="6858000" y="5762625"/>
              <a:ext cx="304800" cy="1066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477000" y="5534025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477000" y="5838825"/>
              <a:ext cx="1066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 txBox="1"/>
            <p:nvPr/>
          </p:nvSpPr>
          <p:spPr>
            <a:xfrm>
              <a:off x="3766752" y="5029200"/>
              <a:ext cx="6431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B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6" name="Google Shape;626;p33"/>
            <p:cNvCxnSpPr/>
            <p:nvPr/>
          </p:nvCxnSpPr>
          <p:spPr>
            <a:xfrm flipH="1" rot="10800000">
              <a:off x="4706938" y="5229224"/>
              <a:ext cx="1770062" cy="257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title"/>
          </p:nvPr>
        </p:nvSpPr>
        <p:spPr>
          <a:xfrm>
            <a:off x="357018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I/O Redirection Example (cont.)</a:t>
            </a:r>
            <a:endParaRPr/>
          </a:p>
        </p:txBody>
      </p:sp>
      <p:sp>
        <p:nvSpPr>
          <p:cNvPr id="632" name="Google Shape;632;p34"/>
          <p:cNvSpPr txBox="1"/>
          <p:nvPr>
            <p:ph idx="1" type="body"/>
          </p:nvPr>
        </p:nvSpPr>
        <p:spPr>
          <a:xfrm>
            <a:off x="366713" y="1296988"/>
            <a:ext cx="8624887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 #2: 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dup2(4,1)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cause fd=1 (stdout) to refer to disk file pointed at by fd=4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4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4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4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34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34"/>
          <p:cNvCxnSpPr/>
          <p:nvPr/>
        </p:nvCxnSpPr>
        <p:spPr>
          <a:xfrm>
            <a:off x="1828800" y="4010023"/>
            <a:ext cx="2057400" cy="13577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0" name="Google Shape;650;p34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34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4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" name="Google Shape;655;p34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6" name="Google Shape;656;p34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34"/>
          <p:cNvCxnSpPr/>
          <p:nvPr/>
        </p:nvCxnSpPr>
        <p:spPr>
          <a:xfrm flipH="1" rot="10800000">
            <a:off x="4786313" y="3641725"/>
            <a:ext cx="1690687" cy="153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0" name="Google Shape;660;p34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4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4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4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4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4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4"/>
          <p:cNvSpPr txBox="1"/>
          <p:nvPr/>
        </p:nvSpPr>
        <p:spPr>
          <a:xfrm>
            <a:off x="3758514" y="3352800"/>
            <a:ext cx="652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3766752" y="5029200"/>
            <a:ext cx="643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34"/>
          <p:cNvCxnSpPr/>
          <p:nvPr/>
        </p:nvCxnSpPr>
        <p:spPr>
          <a:xfrm flipH="1" rot="10800000">
            <a:off x="4706938" y="5229224"/>
            <a:ext cx="17700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677" name="Google Shape;677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Unix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RIO (robust I/O)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Metadata, sharing, and redirection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Standard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Closing remarks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6"/>
          <p:cNvSpPr txBox="1"/>
          <p:nvPr>
            <p:ph type="title"/>
          </p:nvPr>
        </p:nvSpPr>
        <p:spPr>
          <a:xfrm>
            <a:off x="384193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I/O Functions</a:t>
            </a:r>
            <a:endParaRPr/>
          </a:p>
        </p:txBody>
      </p:sp>
      <p:sp>
        <p:nvSpPr>
          <p:cNvPr id="683" name="Google Shape;683;p36"/>
          <p:cNvSpPr txBox="1"/>
          <p:nvPr>
            <p:ph idx="1" type="body"/>
          </p:nvPr>
        </p:nvSpPr>
        <p:spPr>
          <a:xfrm>
            <a:off x="384861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 standard library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r>
              <a:rPr lang="en-US"/>
              <a:t>) contains a collection of higher-level </a:t>
            </a:r>
            <a:r>
              <a:rPr i="1" lang="en-US">
                <a:solidFill>
                  <a:srgbClr val="C00000"/>
                </a:solidFill>
              </a:rPr>
              <a:t>standard I/O </a:t>
            </a:r>
            <a:r>
              <a:rPr lang="en-US"/>
              <a:t>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Documented in Appendix B of K&amp;R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of standard I/O functions: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Opening and closing files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and writing bytes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and writing text lines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Formatted reading and writing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I/O Streams</a:t>
            </a:r>
            <a:endParaRPr/>
          </a:p>
        </p:txBody>
      </p:sp>
      <p:sp>
        <p:nvSpPr>
          <p:cNvPr id="689" name="Google Shape;689;p37"/>
          <p:cNvSpPr txBox="1"/>
          <p:nvPr>
            <p:ph idx="1" type="body"/>
          </p:nvPr>
        </p:nvSpPr>
        <p:spPr>
          <a:xfrm>
            <a:off x="362937" y="1220788"/>
            <a:ext cx="8307387" cy="297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I/O models open files as </a:t>
            </a:r>
            <a:r>
              <a:rPr i="1" lang="en-US">
                <a:solidFill>
                  <a:srgbClr val="C00000"/>
                </a:solidFill>
              </a:rPr>
              <a:t>streams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Abstraction for a file descriptor and a buffer in memory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programs begin life with three open streams </a:t>
            </a:r>
            <a:br>
              <a:rPr lang="en-US"/>
            </a:br>
            <a:r>
              <a:rPr lang="en-US"/>
              <a:t>(defined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/>
              <a:t>  (standard input)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-US"/>
              <a:t> (standard output)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/>
              <a:t> (standard error)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690" name="Google Shape;690;p37"/>
          <p:cNvSpPr txBox="1"/>
          <p:nvPr/>
        </p:nvSpPr>
        <p:spPr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*stdin;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input  (descriptor 0) */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*stdout;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output (descriptor 1) */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*stderr;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error  (descriptor 2) */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fprintf(stdout, "Hello, world\n");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Buffered I/O: Motivation</a:t>
            </a:r>
            <a:endParaRPr/>
          </a:p>
        </p:txBody>
      </p:sp>
      <p:sp>
        <p:nvSpPr>
          <p:cNvPr id="696" name="Google Shape;696;p38"/>
          <p:cNvSpPr txBox="1"/>
          <p:nvPr>
            <p:ph idx="1" type="body"/>
          </p:nvPr>
        </p:nvSpPr>
        <p:spPr>
          <a:xfrm>
            <a:off x="362937" y="1220788"/>
            <a:ext cx="8307387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Applications often read/write one character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getc, putc, ungetc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gets, fgets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Read line of text one character at a time, stopping at newline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Implementing as Unix I/O calls expensive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/>
              <a:t> require Unix kernel calls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&gt; 10,000 clock cycles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Buffered 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Unix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 </a:t>
            </a:r>
            <a:r>
              <a:rPr lang="en-US"/>
              <a:t>to grab block of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User input functions take one byte at a time from buffer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Refill buffer when empty</a:t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8"/>
          <p:cNvSpPr/>
          <p:nvPr/>
        </p:nvSpPr>
        <p:spPr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8"/>
          <p:cNvSpPr/>
          <p:nvPr/>
        </p:nvSpPr>
        <p:spPr>
          <a:xfrm>
            <a:off x="1464276" y="5807075"/>
            <a:ext cx="6096000" cy="44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8"/>
          <p:cNvSpPr txBox="1"/>
          <p:nvPr/>
        </p:nvSpPr>
        <p:spPr>
          <a:xfrm>
            <a:off x="609600" y="5831299"/>
            <a:ext cx="842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9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Buffering in Standard I/O</a:t>
            </a:r>
            <a:endParaRPr/>
          </a:p>
        </p:txBody>
      </p:sp>
      <p:sp>
        <p:nvSpPr>
          <p:cNvPr id="706" name="Google Shape;706;p39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I/O functions use buffered I/O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flushed to output fd on “\n”, call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fflush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exit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or return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main. </a:t>
            </a:r>
            <a:endParaRPr/>
          </a:p>
        </p:txBody>
      </p:sp>
      <p:sp>
        <p:nvSpPr>
          <p:cNvPr id="707" name="Google Shape;707;p39"/>
          <p:cNvSpPr txBox="1"/>
          <p:nvPr/>
        </p:nvSpPr>
        <p:spPr>
          <a:xfrm>
            <a:off x="2544762" y="1905000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printf("h");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26209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30781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9"/>
          <p:cNvSpPr/>
          <p:nvPr/>
        </p:nvSpPr>
        <p:spPr>
          <a:xfrm>
            <a:off x="34591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9"/>
          <p:cNvSpPr/>
          <p:nvPr/>
        </p:nvSpPr>
        <p:spPr>
          <a:xfrm>
            <a:off x="39163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43735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48307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52879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5745162" y="3995737"/>
            <a:ext cx="457200" cy="2286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39"/>
          <p:cNvCxnSpPr/>
          <p:nvPr/>
        </p:nvCxnSpPr>
        <p:spPr>
          <a:xfrm>
            <a:off x="2849562" y="2319337"/>
            <a:ext cx="0" cy="167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Google Shape;717;p39"/>
          <p:cNvSpPr txBox="1"/>
          <p:nvPr/>
        </p:nvSpPr>
        <p:spPr>
          <a:xfrm>
            <a:off x="3001962" y="2133600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printf("e");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39"/>
          <p:cNvCxnSpPr/>
          <p:nvPr/>
        </p:nvCxnSpPr>
        <p:spPr>
          <a:xfrm>
            <a:off x="3306762" y="2471737"/>
            <a:ext cx="0" cy="152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39"/>
          <p:cNvSpPr txBox="1"/>
          <p:nvPr/>
        </p:nvSpPr>
        <p:spPr>
          <a:xfrm>
            <a:off x="3382962" y="236378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printf("l");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39"/>
          <p:cNvCxnSpPr/>
          <p:nvPr/>
        </p:nvCxnSpPr>
        <p:spPr>
          <a:xfrm>
            <a:off x="5059362" y="3462337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39"/>
          <p:cNvSpPr txBox="1"/>
          <p:nvPr/>
        </p:nvSpPr>
        <p:spPr>
          <a:xfrm>
            <a:off x="3759200" y="262413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printf("l");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39"/>
          <p:cNvCxnSpPr/>
          <p:nvPr/>
        </p:nvCxnSpPr>
        <p:spPr>
          <a:xfrm>
            <a:off x="4525962" y="3233737"/>
            <a:ext cx="0" cy="76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3" name="Google Shape;723;p39"/>
          <p:cNvSpPr txBox="1"/>
          <p:nvPr/>
        </p:nvSpPr>
        <p:spPr>
          <a:xfrm>
            <a:off x="4140200" y="289718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printf("o");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9"/>
          <p:cNvSpPr txBox="1"/>
          <p:nvPr/>
        </p:nvSpPr>
        <p:spPr>
          <a:xfrm>
            <a:off x="4627562" y="3157537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printf("\n");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39"/>
          <p:cNvCxnSpPr/>
          <p:nvPr/>
        </p:nvCxnSpPr>
        <p:spPr>
          <a:xfrm>
            <a:off x="3687762" y="2700337"/>
            <a:ext cx="0" cy="129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6" name="Google Shape;726;p39"/>
          <p:cNvCxnSpPr/>
          <p:nvPr/>
        </p:nvCxnSpPr>
        <p:spPr>
          <a:xfrm>
            <a:off x="4144962" y="2928937"/>
            <a:ext cx="0" cy="1066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7" name="Google Shape;727;p39"/>
          <p:cNvCxnSpPr/>
          <p:nvPr/>
        </p:nvCxnSpPr>
        <p:spPr>
          <a:xfrm>
            <a:off x="3916362" y="4300537"/>
            <a:ext cx="0" cy="82296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8" name="Google Shape;728;p39"/>
          <p:cNvSpPr txBox="1"/>
          <p:nvPr/>
        </p:nvSpPr>
        <p:spPr>
          <a:xfrm>
            <a:off x="3992562" y="4510087"/>
            <a:ext cx="2232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fflush(stdout);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1630362" y="3076574"/>
            <a:ext cx="593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p39"/>
          <p:cNvCxnSpPr/>
          <p:nvPr/>
        </p:nvCxnSpPr>
        <p:spPr>
          <a:xfrm>
            <a:off x="1935162" y="3394075"/>
            <a:ext cx="685800" cy="6016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1" name="Google Shape;731;p39"/>
          <p:cNvSpPr txBox="1"/>
          <p:nvPr/>
        </p:nvSpPr>
        <p:spPr>
          <a:xfrm>
            <a:off x="2659400" y="5195887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write(1, buf, 6);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503237" y="438150"/>
            <a:ext cx="8716963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Unix I/O Overview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81000" y="1327150"/>
            <a:ext cx="8307387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Elegant mapping of files to devices allows kernel to export simple interface called </a:t>
            </a:r>
            <a:r>
              <a:rPr i="1" lang="en-US"/>
              <a:t>Unix I/O: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Opening and closing files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US"/>
              <a:t>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Reading and writing a file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b="1" lang="en-US"/>
              <a:t> </a:t>
            </a:r>
            <a:r>
              <a:rPr lang="en-US"/>
              <a:t>and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Changing the </a:t>
            </a:r>
            <a:r>
              <a:rPr b="1" i="1" lang="en-US">
                <a:solidFill>
                  <a:srgbClr val="C00000"/>
                </a:solidFill>
              </a:rPr>
              <a:t>current file position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/>
              <a:t>(seek)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indicates next offset into file to read or write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lseek()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88" name="Google Shape;88;p4"/>
            <p:cNvSpPr/>
            <p:nvPr/>
          </p:nvSpPr>
          <p:spPr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638800" y="5562600"/>
              <a:ext cx="433388" cy="441325"/>
            </a:xfrm>
            <a:prstGeom prst="rect">
              <a:avLst/>
            </a:prstGeom>
            <a:solidFill>
              <a:srgbClr val="E5E5E5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b="1" baseline="-2500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070384" y="5561999"/>
              <a:ext cx="433388" cy="441325"/>
            </a:xfrm>
            <a:prstGeom prst="rect">
              <a:avLst/>
            </a:prstGeom>
            <a:solidFill>
              <a:srgbClr val="E5E5E5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496435" y="5562600"/>
              <a:ext cx="1319213" cy="441325"/>
            </a:xfrm>
            <a:prstGeom prst="rect">
              <a:avLst/>
            </a:prstGeom>
            <a:solidFill>
              <a:srgbClr val="E5E5E5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4"/>
            <p:cNvCxnSpPr/>
            <p:nvPr/>
          </p:nvCxnSpPr>
          <p:spPr>
            <a:xfrm rot="10800000">
              <a:off x="5851826" y="6011562"/>
              <a:ext cx="0" cy="3810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6" name="Google Shape;96;p4"/>
            <p:cNvSpPr txBox="1"/>
            <p:nvPr/>
          </p:nvSpPr>
          <p:spPr>
            <a:xfrm>
              <a:off x="4258962" y="6358624"/>
              <a:ext cx="31759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file position = 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/>
          <p:nvPr>
            <p:ph type="title"/>
          </p:nvPr>
        </p:nvSpPr>
        <p:spPr>
          <a:xfrm>
            <a:off x="357018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I/O Buffering in Action</a:t>
            </a:r>
            <a:endParaRPr/>
          </a:p>
        </p:txBody>
      </p:sp>
      <p:sp>
        <p:nvSpPr>
          <p:cNvPr id="737" name="Google Shape;737;p40"/>
          <p:cNvSpPr txBox="1"/>
          <p:nvPr>
            <p:ph idx="1" type="body"/>
          </p:nvPr>
        </p:nvSpPr>
        <p:spPr>
          <a:xfrm>
            <a:off x="356286" y="12954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can see this buffering in action for yourself, using the always fascinating Linux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/>
              <a:t> program:</a:t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3276600" y="2438400"/>
            <a:ext cx="5638800" cy="18158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strace ./hello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execve("./hello", ["hello"], [/* ... */]).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write(1, "hello\n", 6)              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exit_group(0)                        =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printf("h");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printf("l");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printf("l");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printf("o");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fflush(stdout);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46" name="Google Shape;746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Unix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RIO (robust I/O)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Metadata, sharing, and redirection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Standard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Closing remarks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Unix I/O vs. Standard I/O vs. RIO</a:t>
            </a:r>
            <a:endParaRPr/>
          </a:p>
        </p:txBody>
      </p:sp>
      <p:sp>
        <p:nvSpPr>
          <p:cNvPr id="752" name="Google Shape;752;p42"/>
          <p:cNvSpPr txBox="1"/>
          <p:nvPr>
            <p:ph idx="1" type="body"/>
          </p:nvPr>
        </p:nvSpPr>
        <p:spPr>
          <a:xfrm>
            <a:off x="241300" y="1600200"/>
            <a:ext cx="8750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I/O and RIO are implemented using low-level Unix I/O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Which ones should you use in your programs?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2740025" y="4491038"/>
            <a:ext cx="4041775" cy="6858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functions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(accessed via system calls)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 I/O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2"/>
          <p:cNvSpPr txBox="1"/>
          <p:nvPr/>
        </p:nvSpPr>
        <p:spPr>
          <a:xfrm>
            <a:off x="3254439" y="3124200"/>
            <a:ext cx="29939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application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2"/>
          <p:cNvSpPr txBox="1"/>
          <p:nvPr/>
        </p:nvSpPr>
        <p:spPr>
          <a:xfrm>
            <a:off x="241300" y="2451100"/>
            <a:ext cx="1989138" cy="1816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  fdopen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fread  fwrite fscanf fprintf  sscanf sprintf fgets  fputs fflush fseek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2"/>
          <p:cNvSpPr txBox="1"/>
          <p:nvPr/>
        </p:nvSpPr>
        <p:spPr>
          <a:xfrm>
            <a:off x="530225" y="4419600"/>
            <a:ext cx="1663700" cy="83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 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 lseek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   close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42"/>
          <p:cNvCxnSpPr/>
          <p:nvPr/>
        </p:nvCxnSpPr>
        <p:spPr>
          <a:xfrm rot="10800000">
            <a:off x="2230438" y="4840288"/>
            <a:ext cx="47466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60" name="Google Shape;760;p42"/>
          <p:cNvSpPr txBox="1"/>
          <p:nvPr/>
        </p:nvSpPr>
        <p:spPr>
          <a:xfrm>
            <a:off x="7150100" y="3490913"/>
            <a:ext cx="1841500" cy="13271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rio_readinitb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42"/>
          <p:cNvCxnSpPr/>
          <p:nvPr/>
        </p:nvCxnSpPr>
        <p:spPr>
          <a:xfrm rot="10800000">
            <a:off x="2260600" y="3340100"/>
            <a:ext cx="482600" cy="749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763" name="Google Shape;763;p42"/>
          <p:cNvCxnSpPr/>
          <p:nvPr/>
        </p:nvCxnSpPr>
        <p:spPr>
          <a:xfrm>
            <a:off x="6794500" y="4152900"/>
            <a:ext cx="36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"/>
          <p:cNvSpPr txBox="1"/>
          <p:nvPr>
            <p:ph type="title"/>
          </p:nvPr>
        </p:nvSpPr>
        <p:spPr>
          <a:xfrm>
            <a:off x="38997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Pros and Cons of Unix I/O</a:t>
            </a:r>
            <a:endParaRPr/>
          </a:p>
        </p:txBody>
      </p:sp>
      <p:sp>
        <p:nvSpPr>
          <p:cNvPr id="769" name="Google Shape;769;p43"/>
          <p:cNvSpPr txBox="1"/>
          <p:nvPr>
            <p:ph idx="1" type="body"/>
          </p:nvPr>
        </p:nvSpPr>
        <p:spPr>
          <a:xfrm>
            <a:off x="396875" y="1362075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Unix I/O is the most general and lowest overhead form of I/O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All other I/O packages are implemented using Unix I/O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Unix I/O provides functions for accessing file metadata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Unix I/O functions are async-signal-safe and can be used safely in signal handlers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Dealing with short counts is tricky and error prone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Efficient reading of text lines requires some form of buffering, also tricky and error prone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Both of these issues are addressed by the standard I/O and RIO packages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4"/>
          <p:cNvSpPr txBox="1"/>
          <p:nvPr>
            <p:ph type="title"/>
          </p:nvPr>
        </p:nvSpPr>
        <p:spPr>
          <a:xfrm>
            <a:off x="375955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Pros and Cons of Standard I/O</a:t>
            </a:r>
            <a:endParaRPr/>
          </a:p>
        </p:txBody>
      </p:sp>
      <p:sp>
        <p:nvSpPr>
          <p:cNvPr id="775" name="Google Shape;775;p44"/>
          <p:cNvSpPr txBox="1"/>
          <p:nvPr>
            <p:ph idx="1" type="body"/>
          </p:nvPr>
        </p:nvSpPr>
        <p:spPr>
          <a:xfrm>
            <a:off x="228601" y="1362075"/>
            <a:ext cx="84582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Buffering increases efficiency by decreasing the number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/>
              <a:t> system calls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Short counts are handled automatically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Provides no function for accessing file metadata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Standard I/O functions are not async-signal-safe, and not appropriate for signal handlers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Standard I/O is not appropriate for input and output on network sockets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There are poorly documented restrictions on streams that interact badly with restrictions on sockets (CS:APP3e, Sec 10.11)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 txBox="1"/>
          <p:nvPr>
            <p:ph type="title"/>
          </p:nvPr>
        </p:nvSpPr>
        <p:spPr>
          <a:xfrm>
            <a:off x="381000" y="533400"/>
            <a:ext cx="68786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I/O Functions</a:t>
            </a:r>
            <a:endParaRPr/>
          </a:p>
        </p:txBody>
      </p:sp>
      <p:sp>
        <p:nvSpPr>
          <p:cNvPr id="781" name="Google Shape;781;p45"/>
          <p:cNvSpPr txBox="1"/>
          <p:nvPr>
            <p:ph idx="1" type="body"/>
          </p:nvPr>
        </p:nvSpPr>
        <p:spPr>
          <a:xfrm>
            <a:off x="381000" y="1252538"/>
            <a:ext cx="8472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 rule: use the highest-level I/O functions you can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C programmers are able to do all of their work using the standard I/O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But, be sure to understand the functions you use!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to use standard I/O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working with disk or terminal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to use raw Unix I/O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Inside signal handlers, because Unix I/O is async-signal-safe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rare cases when you need absolute highest performance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to use RIO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you are reading and writing network sockets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Avoid using standard I/O on sockets</a:t>
            </a:r>
            <a:endParaRPr/>
          </a:p>
        </p:txBody>
      </p:sp>
      <p:sp>
        <p:nvSpPr>
          <p:cNvPr id="782" name="Google Shape;782;p45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/>
          <p:nvPr>
            <p:ph type="title"/>
          </p:nvPr>
        </p:nvSpPr>
        <p:spPr>
          <a:xfrm>
            <a:off x="396875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Working with Binary Files</a:t>
            </a:r>
            <a:endParaRPr/>
          </a:p>
        </p:txBody>
      </p:sp>
      <p:sp>
        <p:nvSpPr>
          <p:cNvPr id="788" name="Google Shape;788;p46"/>
          <p:cNvSpPr txBox="1"/>
          <p:nvPr>
            <p:ph idx="1" type="body"/>
          </p:nvPr>
        </p:nvSpPr>
        <p:spPr>
          <a:xfrm>
            <a:off x="228600" y="1362074"/>
            <a:ext cx="9067800" cy="549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Functions you should never use on binary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Text-oriented I/O such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fgets, scanf, rio_readlineb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Interpret EOL characters.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functions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/>
              <a:t> 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/>
              <a:t> instead</a:t>
            </a:r>
            <a:endParaRPr/>
          </a:p>
          <a:p>
            <a:pPr indent="-101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String functions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strlen, strcpy, strcat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Interprets byte value 0 (end of string) as special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Further Information</a:t>
            </a:r>
            <a:endParaRPr/>
          </a:p>
        </p:txBody>
      </p:sp>
      <p:sp>
        <p:nvSpPr>
          <p:cNvPr id="794" name="Google Shape;794;p47"/>
          <p:cNvSpPr txBox="1"/>
          <p:nvPr>
            <p:ph idx="1" type="body"/>
          </p:nvPr>
        </p:nvSpPr>
        <p:spPr>
          <a:xfrm>
            <a:off x="396875" y="1143000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Unix bible: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W. Richard  Stevens &amp; Stephen A. Rago, </a:t>
            </a:r>
            <a:r>
              <a:rPr b="1" i="1" lang="en-US"/>
              <a:t>Advanced Programming in the Unix Environment</a:t>
            </a:r>
            <a:r>
              <a:rPr lang="en-US"/>
              <a:t>, 2</a:t>
            </a:r>
            <a:r>
              <a:rPr baseline="30000" lang="en-US"/>
              <a:t>nd</a:t>
            </a:r>
            <a:r>
              <a:rPr lang="en-US"/>
              <a:t> Edition, Addison Wesley, 2005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Updated from Stevens’s 1993 classic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Linux bible: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Michael Kerrisk, The Linux Programming Interface, No Starch Press, 2010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Encyclopedic and authoritative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800" name="Google Shape;800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9"/>
          <p:cNvSpPr txBox="1"/>
          <p:nvPr>
            <p:ph type="title"/>
          </p:nvPr>
        </p:nvSpPr>
        <p:spPr>
          <a:xfrm>
            <a:off x="408907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 with File Descriptors (1)</a:t>
            </a:r>
            <a:endParaRPr/>
          </a:p>
        </p:txBody>
      </p:sp>
      <p:sp>
        <p:nvSpPr>
          <p:cNvPr id="806" name="Google Shape;806;p49"/>
          <p:cNvSpPr txBox="1"/>
          <p:nvPr>
            <p:ph idx="1" type="body"/>
          </p:nvPr>
        </p:nvSpPr>
        <p:spPr>
          <a:xfrm>
            <a:off x="455612" y="5546124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would this program print for file containing “abcde”?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 txBox="1"/>
          <p:nvPr/>
        </p:nvSpPr>
        <p:spPr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fd1, fd2, fd3;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c1, c2, c3;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O_RDONLY,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fd2 = Open(fname, O_RDONLY,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fd3 = Open(fname, O_RDONLY,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Dup2(fd2, fd3);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Read(fd1, &amp;c1,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Read(fd2, &amp;c2,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Read(fd3, &amp;c3,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printf("c1 = %c, c2 = %c, c3 = %c\n", c1, c2, c3);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9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 Types	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file has a </a:t>
            </a:r>
            <a:r>
              <a:rPr i="1" lang="en-US"/>
              <a:t>type</a:t>
            </a:r>
            <a:r>
              <a:rPr lang="en-US"/>
              <a:t> indicating its role in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Regular file: </a:t>
            </a:r>
            <a:r>
              <a:rPr lang="en-US"/>
              <a:t>Contains arbitrary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Directory:  </a:t>
            </a:r>
            <a:r>
              <a:rPr lang="en-US"/>
              <a:t>Index for a related group of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Socket:</a:t>
            </a:r>
            <a:r>
              <a:rPr lang="en-US"/>
              <a:t> For communicating with a process on another machine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 file types beyond our scope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Named pipes (FIFOs)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Symbolic links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Character and block devices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0"/>
          <p:cNvSpPr txBox="1"/>
          <p:nvPr>
            <p:ph type="title"/>
          </p:nvPr>
        </p:nvSpPr>
        <p:spPr>
          <a:xfrm>
            <a:off x="357018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 with File Descriptors (2)</a:t>
            </a:r>
            <a:endParaRPr/>
          </a:p>
        </p:txBody>
      </p:sp>
      <p:sp>
        <p:nvSpPr>
          <p:cNvPr id="814" name="Google Shape;814;p50"/>
          <p:cNvSpPr txBox="1"/>
          <p:nvPr>
            <p:ph idx="1" type="body"/>
          </p:nvPr>
        </p:nvSpPr>
        <p:spPr>
          <a:xfrm>
            <a:off x="371174" y="6248400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would this program print for file containing “abcde”?</a:t>
            </a:r>
            <a:endParaRPr/>
          </a:p>
        </p:txBody>
      </p:sp>
      <p:sp>
        <p:nvSpPr>
          <p:cNvPr id="815" name="Google Shape;815;p50"/>
          <p:cNvSpPr txBox="1"/>
          <p:nvPr/>
        </p:nvSpPr>
        <p:spPr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 = getpid()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c1, c2;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O_RDONLY,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Read(fd1, &amp;c1,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(fork()) {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Parent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sleep(s);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Read(fd1, &amp;c2,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printf("Parent: c1 = %c, c2 = %c\n", c1, c2);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sleep(1-s);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Read(fd1, &amp;c2,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printf("Child: c1 = %c, c2 = %c\n", c1, c2);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0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 with File Descriptors (3)</a:t>
            </a:r>
            <a:endParaRPr/>
          </a:p>
        </p:txBody>
      </p:sp>
      <p:sp>
        <p:nvSpPr>
          <p:cNvPr id="822" name="Google Shape;822;p51"/>
          <p:cNvSpPr txBox="1"/>
          <p:nvPr>
            <p:ph idx="1" type="body"/>
          </p:nvPr>
        </p:nvSpPr>
        <p:spPr>
          <a:xfrm>
            <a:off x="371174" y="5029200"/>
            <a:ext cx="83073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would be the contents of the resulting file?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23" name="Google Shape;823;p51"/>
          <p:cNvSpPr txBox="1"/>
          <p:nvPr/>
        </p:nvSpPr>
        <p:spPr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fd1, fd2, fd3;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*fname = argv[1];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fd1 = Open(fname, O_CREAT|O_TRUNC|O_RDWR, S_IRUSR|S_IWUSR);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Write(fd1, "pqrs", 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fd3 = Open(fname, O_APPEND|O_WRONLY,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Write(fd3, "jklmn", 5);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fd2 = dup(fd1);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Allocates descriptor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Write(fd2, "wxyz", 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Write(fd3, "ef",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1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ffiles3.c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2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Directories</a:t>
            </a:r>
            <a:endParaRPr/>
          </a:p>
        </p:txBody>
      </p:sp>
      <p:sp>
        <p:nvSpPr>
          <p:cNvPr id="830" name="Google Shape;830;p52"/>
          <p:cNvSpPr txBox="1"/>
          <p:nvPr>
            <p:ph idx="1" type="body"/>
          </p:nvPr>
        </p:nvSpPr>
        <p:spPr>
          <a:xfrm>
            <a:off x="349851" y="1066800"/>
            <a:ext cx="856554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Only recommended operation on a directory: read its 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dirent</a:t>
            </a:r>
            <a:r>
              <a:rPr lang="en-US"/>
              <a:t> structure contains information about a directory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DIR structure contains information about directory while stepping through its entries</a:t>
            </a:r>
            <a:endParaRPr/>
          </a:p>
        </p:txBody>
      </p:sp>
      <p:sp>
        <p:nvSpPr>
          <p:cNvPr id="831" name="Google Shape;831;p52"/>
          <p:cNvSpPr txBox="1"/>
          <p:nvPr/>
        </p:nvSpPr>
        <p:spPr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&lt;sys/types.h&gt;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&lt;dirent.h&gt;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DIR *directory;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dirent *de;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(!(directory = opendir(dir_name)))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error("Failed to open directory");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(0 != (de = readdir(directory)))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printf("Found file: %s\n", de-&gt;d_name);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closedir(directory);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Regular Files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A regular file contains arbitrary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Applications often distinguish between </a:t>
            </a:r>
            <a:r>
              <a:rPr i="1" lang="en-US"/>
              <a:t>text files </a:t>
            </a:r>
            <a:r>
              <a:rPr lang="en-US"/>
              <a:t>and </a:t>
            </a:r>
            <a:r>
              <a:rPr i="1" lang="en-US"/>
              <a:t>binary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Text files are regular files with only ASCII or Unicode characters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Binary files are everything else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e.g., object files, JPEG images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Kernel doesn’t know the difference!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Text file is sequence of </a:t>
            </a:r>
            <a:r>
              <a:rPr i="1" lang="en-US"/>
              <a:t>text 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Text line is sequence of chars terminated by </a:t>
            </a:r>
            <a:r>
              <a:rPr i="1" lang="en-US"/>
              <a:t>newline char </a:t>
            </a:r>
            <a:r>
              <a:rPr lang="en-US"/>
              <a:t>(‘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/>
              <a:t>’)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Newline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0xa</a:t>
            </a:r>
            <a:r>
              <a:rPr lang="en-US"/>
              <a:t>, same as ASCII line feed character (LF)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End of line (EOL) indicators in other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Linux and Mac OS: ‘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/>
              <a:t>’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0xa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line feed (LF)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Windows and Internet protocols: ‘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en-US"/>
              <a:t>’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0xd 0xa</a:t>
            </a:r>
            <a:r>
              <a:rPr lang="en-US"/>
              <a:t>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Carriage return (CR) followed by line feed (LF)</a:t>
            </a:r>
            <a:endParaRPr/>
          </a:p>
          <a:p>
            <a:pPr indent="-258318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707457"/>
            <a:ext cx="25908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Directories	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Directory consists of an array of </a:t>
            </a:r>
            <a:r>
              <a:rPr i="1" lang="en-US"/>
              <a:t>links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link maps a </a:t>
            </a:r>
            <a:r>
              <a:rPr i="1" lang="en-US"/>
              <a:t>filenam</a:t>
            </a:r>
            <a:r>
              <a:rPr lang="en-US"/>
              <a:t>e to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directory contains at least two 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/>
              <a:t> (dot) is  a link to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-US"/>
              <a:t> (dot dot) is a link to </a:t>
            </a:r>
            <a:r>
              <a:rPr i="1" lang="en-US"/>
              <a:t>the parent directory </a:t>
            </a:r>
            <a:r>
              <a:rPr lang="en-US"/>
              <a:t>in the </a:t>
            </a:r>
            <a:r>
              <a:rPr i="1" lang="en-US"/>
              <a:t>directory hierarchy</a:t>
            </a:r>
            <a:r>
              <a:rPr lang="en-US"/>
              <a:t> (next slide)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Commands for manipulating directories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/>
              <a:t>: create empty directory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/>
              <a:t>: view directory contents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lang="en-US"/>
              <a:t>: delete empty directory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Directory Hierarchy	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228600" y="1362075"/>
            <a:ext cx="88995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All files are organized as a hierarchy anchored by root directory named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 (slash)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maintains </a:t>
            </a:r>
            <a:r>
              <a:rPr i="1" lang="en-US"/>
              <a:t>current working directory (cwd) </a:t>
            </a:r>
            <a:r>
              <a:rPr lang="en-US"/>
              <a:t>for each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Modified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/>
              <a:t> command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tty1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bryant/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include/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" name="Google Shape;140;p8"/>
          <p:cNvCxnSpPr>
            <a:stCxn id="122" idx="2"/>
            <a:endCxn id="123" idx="0"/>
          </p:cNvCxnSpPr>
          <p:nvPr/>
        </p:nvCxnSpPr>
        <p:spPr>
          <a:xfrm flipH="1">
            <a:off x="512999" y="2548354"/>
            <a:ext cx="36033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8"/>
          <p:cNvCxnSpPr>
            <a:stCxn id="122" idx="2"/>
            <a:endCxn id="124" idx="0"/>
          </p:cNvCxnSpPr>
          <p:nvPr/>
        </p:nvCxnSpPr>
        <p:spPr>
          <a:xfrm flipH="1">
            <a:off x="1481699" y="2548354"/>
            <a:ext cx="26346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8"/>
          <p:cNvCxnSpPr>
            <a:stCxn id="122" idx="2"/>
            <a:endCxn id="125" idx="0"/>
          </p:cNvCxnSpPr>
          <p:nvPr/>
        </p:nvCxnSpPr>
        <p:spPr>
          <a:xfrm flipH="1">
            <a:off x="2715299" y="2548354"/>
            <a:ext cx="14010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8"/>
          <p:cNvCxnSpPr>
            <a:stCxn id="122" idx="2"/>
            <a:endCxn id="126" idx="0"/>
          </p:cNvCxnSpPr>
          <p:nvPr/>
        </p:nvCxnSpPr>
        <p:spPr>
          <a:xfrm>
            <a:off x="4116299" y="2548354"/>
            <a:ext cx="7413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8"/>
          <p:cNvCxnSpPr>
            <a:stCxn id="122" idx="2"/>
            <a:endCxn id="127" idx="0"/>
          </p:cNvCxnSpPr>
          <p:nvPr/>
        </p:nvCxnSpPr>
        <p:spPr>
          <a:xfrm>
            <a:off x="4116299" y="2548354"/>
            <a:ext cx="33174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8"/>
          <p:cNvCxnSpPr>
            <a:stCxn id="126" idx="2"/>
            <a:endCxn id="132" idx="0"/>
          </p:cNvCxnSpPr>
          <p:nvPr/>
        </p:nvCxnSpPr>
        <p:spPr>
          <a:xfrm flipH="1">
            <a:off x="4429840" y="3272254"/>
            <a:ext cx="427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8"/>
          <p:cNvCxnSpPr>
            <a:stCxn id="126" idx="2"/>
            <a:endCxn id="133" idx="0"/>
          </p:cNvCxnSpPr>
          <p:nvPr/>
        </p:nvCxnSpPr>
        <p:spPr>
          <a:xfrm>
            <a:off x="4857640" y="3272254"/>
            <a:ext cx="562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8"/>
          <p:cNvCxnSpPr>
            <a:stCxn id="132" idx="2"/>
          </p:cNvCxnSpPr>
          <p:nvPr/>
        </p:nvCxnSpPr>
        <p:spPr>
          <a:xfrm>
            <a:off x="4429710" y="3919954"/>
            <a:ext cx="0" cy="537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8"/>
          <p:cNvCxnSpPr>
            <a:stCxn id="123" idx="2"/>
            <a:endCxn id="128" idx="0"/>
          </p:cNvCxnSpPr>
          <p:nvPr/>
        </p:nvCxnSpPr>
        <p:spPr>
          <a:xfrm>
            <a:off x="512948" y="3272254"/>
            <a:ext cx="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8"/>
          <p:cNvCxnSpPr>
            <a:stCxn id="124" idx="2"/>
            <a:endCxn id="129" idx="0"/>
          </p:cNvCxnSpPr>
          <p:nvPr/>
        </p:nvCxnSpPr>
        <p:spPr>
          <a:xfrm>
            <a:off x="1481595" y="3272254"/>
            <a:ext cx="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8"/>
          <p:cNvCxnSpPr>
            <a:stCxn id="125" idx="2"/>
            <a:endCxn id="130" idx="0"/>
          </p:cNvCxnSpPr>
          <p:nvPr/>
        </p:nvCxnSpPr>
        <p:spPr>
          <a:xfrm flipH="1">
            <a:off x="2357530" y="3272254"/>
            <a:ext cx="3579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8"/>
          <p:cNvCxnSpPr>
            <a:stCxn id="125" idx="2"/>
            <a:endCxn id="131" idx="0"/>
          </p:cNvCxnSpPr>
          <p:nvPr/>
        </p:nvCxnSpPr>
        <p:spPr>
          <a:xfrm>
            <a:off x="2715430" y="3272254"/>
            <a:ext cx="4803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8"/>
          <p:cNvCxnSpPr>
            <a:stCxn id="127" idx="2"/>
            <a:endCxn id="134" idx="0"/>
          </p:cNvCxnSpPr>
          <p:nvPr/>
        </p:nvCxnSpPr>
        <p:spPr>
          <a:xfrm flipH="1">
            <a:off x="6680805" y="3272254"/>
            <a:ext cx="7530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8"/>
          <p:cNvCxnSpPr>
            <a:stCxn id="127" idx="2"/>
            <a:endCxn id="135" idx="0"/>
          </p:cNvCxnSpPr>
          <p:nvPr/>
        </p:nvCxnSpPr>
        <p:spPr>
          <a:xfrm>
            <a:off x="7433805" y="3272254"/>
            <a:ext cx="685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8"/>
          <p:cNvCxnSpPr>
            <a:stCxn id="134" idx="2"/>
            <a:endCxn id="136" idx="0"/>
          </p:cNvCxnSpPr>
          <p:nvPr/>
        </p:nvCxnSpPr>
        <p:spPr>
          <a:xfrm flipH="1">
            <a:off x="6162155" y="3919954"/>
            <a:ext cx="51870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8"/>
          <p:cNvCxnSpPr>
            <a:stCxn id="134" idx="2"/>
            <a:endCxn id="138" idx="0"/>
          </p:cNvCxnSpPr>
          <p:nvPr/>
        </p:nvCxnSpPr>
        <p:spPr>
          <a:xfrm>
            <a:off x="6680855" y="3919954"/>
            <a:ext cx="53340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8"/>
          <p:cNvCxnSpPr>
            <a:stCxn id="135" idx="2"/>
            <a:endCxn id="137" idx="0"/>
          </p:cNvCxnSpPr>
          <p:nvPr/>
        </p:nvCxnSpPr>
        <p:spPr>
          <a:xfrm>
            <a:off x="8119606" y="3919954"/>
            <a:ext cx="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8"/>
          <p:cNvCxnSpPr>
            <a:stCxn id="138" idx="2"/>
            <a:endCxn id="139" idx="0"/>
          </p:cNvCxnSpPr>
          <p:nvPr/>
        </p:nvCxnSpPr>
        <p:spPr>
          <a:xfrm>
            <a:off x="7214255" y="4758154"/>
            <a:ext cx="0" cy="54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8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Pathnames	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396875" y="1362075"/>
            <a:ext cx="85185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Locations of files in the hierarchy denoted by </a:t>
            </a:r>
            <a:r>
              <a:rPr i="1" lang="en-US"/>
              <a:t>pathnames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Absolute pathname </a:t>
            </a:r>
            <a:r>
              <a:rPr lang="en-US"/>
              <a:t>starts with ‘/’ and denotes path from root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/home/droh/hello.c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Relative pathname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denotes path from current working directory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../home/droh/hello.c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tty1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bryant/</a:t>
            </a:r>
            <a:endParaRPr b="1" i="0" sz="1600" u="none" cap="none" strike="noStrike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include/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sys/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Google Shape;183;p9"/>
          <p:cNvCxnSpPr>
            <a:stCxn id="165" idx="2"/>
            <a:endCxn id="166" idx="0"/>
          </p:cNvCxnSpPr>
          <p:nvPr/>
        </p:nvCxnSpPr>
        <p:spPr>
          <a:xfrm flipH="1">
            <a:off x="512999" y="3843754"/>
            <a:ext cx="36033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9"/>
          <p:cNvCxnSpPr>
            <a:stCxn id="165" idx="2"/>
            <a:endCxn id="167" idx="0"/>
          </p:cNvCxnSpPr>
          <p:nvPr/>
        </p:nvCxnSpPr>
        <p:spPr>
          <a:xfrm flipH="1">
            <a:off x="1481699" y="3843754"/>
            <a:ext cx="26346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9"/>
          <p:cNvCxnSpPr>
            <a:stCxn id="165" idx="2"/>
            <a:endCxn id="168" idx="0"/>
          </p:cNvCxnSpPr>
          <p:nvPr/>
        </p:nvCxnSpPr>
        <p:spPr>
          <a:xfrm flipH="1">
            <a:off x="2715299" y="3843754"/>
            <a:ext cx="14010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9"/>
          <p:cNvCxnSpPr>
            <a:stCxn id="165" idx="2"/>
            <a:endCxn id="169" idx="0"/>
          </p:cNvCxnSpPr>
          <p:nvPr/>
        </p:nvCxnSpPr>
        <p:spPr>
          <a:xfrm>
            <a:off x="4116299" y="3843754"/>
            <a:ext cx="7413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9"/>
          <p:cNvCxnSpPr>
            <a:stCxn id="165" idx="2"/>
            <a:endCxn id="170" idx="0"/>
          </p:cNvCxnSpPr>
          <p:nvPr/>
        </p:nvCxnSpPr>
        <p:spPr>
          <a:xfrm>
            <a:off x="4116299" y="3843754"/>
            <a:ext cx="3317400" cy="385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9"/>
          <p:cNvCxnSpPr>
            <a:stCxn id="169" idx="2"/>
            <a:endCxn id="175" idx="0"/>
          </p:cNvCxnSpPr>
          <p:nvPr/>
        </p:nvCxnSpPr>
        <p:spPr>
          <a:xfrm flipH="1">
            <a:off x="4429840" y="4567654"/>
            <a:ext cx="427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9"/>
          <p:cNvCxnSpPr>
            <a:stCxn id="169" idx="2"/>
            <a:endCxn id="176" idx="0"/>
          </p:cNvCxnSpPr>
          <p:nvPr/>
        </p:nvCxnSpPr>
        <p:spPr>
          <a:xfrm>
            <a:off x="4857640" y="4567654"/>
            <a:ext cx="562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9"/>
          <p:cNvCxnSpPr>
            <a:stCxn id="175" idx="2"/>
          </p:cNvCxnSpPr>
          <p:nvPr/>
        </p:nvCxnSpPr>
        <p:spPr>
          <a:xfrm>
            <a:off x="4429710" y="5215354"/>
            <a:ext cx="0" cy="537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9"/>
          <p:cNvCxnSpPr>
            <a:stCxn id="166" idx="2"/>
            <a:endCxn id="171" idx="0"/>
          </p:cNvCxnSpPr>
          <p:nvPr/>
        </p:nvCxnSpPr>
        <p:spPr>
          <a:xfrm>
            <a:off x="512948" y="4567654"/>
            <a:ext cx="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9"/>
          <p:cNvCxnSpPr>
            <a:stCxn id="167" idx="2"/>
            <a:endCxn id="172" idx="0"/>
          </p:cNvCxnSpPr>
          <p:nvPr/>
        </p:nvCxnSpPr>
        <p:spPr>
          <a:xfrm>
            <a:off x="1481595" y="4567654"/>
            <a:ext cx="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9"/>
          <p:cNvCxnSpPr>
            <a:stCxn id="168" idx="2"/>
            <a:endCxn id="173" idx="0"/>
          </p:cNvCxnSpPr>
          <p:nvPr/>
        </p:nvCxnSpPr>
        <p:spPr>
          <a:xfrm flipH="1">
            <a:off x="2357530" y="4567654"/>
            <a:ext cx="3579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9"/>
          <p:cNvCxnSpPr>
            <a:stCxn id="168" idx="2"/>
            <a:endCxn id="174" idx="0"/>
          </p:cNvCxnSpPr>
          <p:nvPr/>
        </p:nvCxnSpPr>
        <p:spPr>
          <a:xfrm>
            <a:off x="2715430" y="4567654"/>
            <a:ext cx="4803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9"/>
          <p:cNvCxnSpPr>
            <a:stCxn id="170" idx="2"/>
            <a:endCxn id="177" idx="0"/>
          </p:cNvCxnSpPr>
          <p:nvPr/>
        </p:nvCxnSpPr>
        <p:spPr>
          <a:xfrm flipH="1">
            <a:off x="6680805" y="4567654"/>
            <a:ext cx="7530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9"/>
          <p:cNvCxnSpPr>
            <a:stCxn id="170" idx="2"/>
            <a:endCxn id="178" idx="0"/>
          </p:cNvCxnSpPr>
          <p:nvPr/>
        </p:nvCxnSpPr>
        <p:spPr>
          <a:xfrm>
            <a:off x="7433805" y="4567654"/>
            <a:ext cx="685800" cy="30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9"/>
          <p:cNvCxnSpPr>
            <a:stCxn id="177" idx="2"/>
            <a:endCxn id="179" idx="0"/>
          </p:cNvCxnSpPr>
          <p:nvPr/>
        </p:nvCxnSpPr>
        <p:spPr>
          <a:xfrm flipH="1">
            <a:off x="6162155" y="5215354"/>
            <a:ext cx="51870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9"/>
          <p:cNvCxnSpPr>
            <a:stCxn id="177" idx="2"/>
            <a:endCxn id="181" idx="0"/>
          </p:cNvCxnSpPr>
          <p:nvPr/>
        </p:nvCxnSpPr>
        <p:spPr>
          <a:xfrm>
            <a:off x="6680855" y="5215354"/>
            <a:ext cx="53340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9"/>
          <p:cNvCxnSpPr>
            <a:stCxn id="178" idx="2"/>
            <a:endCxn id="180" idx="0"/>
          </p:cNvCxnSpPr>
          <p:nvPr/>
        </p:nvCxnSpPr>
        <p:spPr>
          <a:xfrm>
            <a:off x="8119606" y="5215354"/>
            <a:ext cx="0" cy="49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9"/>
          <p:cNvCxnSpPr>
            <a:stCxn id="181" idx="2"/>
            <a:endCxn id="182" idx="0"/>
          </p:cNvCxnSpPr>
          <p:nvPr/>
        </p:nvCxnSpPr>
        <p:spPr>
          <a:xfrm>
            <a:off x="7214255" y="6053554"/>
            <a:ext cx="0" cy="54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9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b="1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cwd: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/home/bryant</a:t>
            </a:r>
            <a:endParaRPr b="1" i="0" sz="18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2012-10-18T16:33:38Z</dcterms:created>
  <dc:creator>Markus Pueschel</dc:creator>
</cp:coreProperties>
</file>