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7302500" cy="9586900"/>
  <p:embeddedFontLst>
    <p:embeddedFont>
      <p:font typeface="Arial Narr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iBJyLqFSV4UWvMxtCThiDgwcKJ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.fntdata"/><Relationship Id="rId20" Type="http://schemas.openxmlformats.org/officeDocument/2006/relationships/slide" Target="slides/slide15.xml"/><Relationship Id="rId42" Type="http://schemas.openxmlformats.org/officeDocument/2006/relationships/font" Target="fonts/ArialNarrow-boldItalic.fntdata"/><Relationship Id="rId41" Type="http://schemas.openxmlformats.org/officeDocument/2006/relationships/font" Target="fonts/ArialNarrow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6" name="Google Shape;516;p19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0" name="Google Shape;580;p21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9" name="Google Shape;639;p23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7" name="Google Shape;697;p24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3" name="Google Shape;753;p25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6" name="Google Shape;796;p26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0" name="Google Shape;820;p27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8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2" name="Google Shape;872;p28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6" name="Google Shape;916;p29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0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1" name="Google Shape;961;p30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2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4" name="Google Shape;1004;p32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3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1" name="Google Shape;1011;p33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/>
        </p:nvSpPr>
        <p:spPr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/>
        </p:nvSpPr>
        <p:spPr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973033" y="4555686"/>
            <a:ext cx="5356434" cy="431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3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4"/>
          <p:cNvSpPr txBox="1"/>
          <p:nvPr/>
        </p:nvSpPr>
        <p:spPr>
          <a:xfrm>
            <a:off x="7546728" y="-27000"/>
            <a:ext cx="16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3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Memory Allocation: </a:t>
            </a:r>
            <a:br>
              <a:rPr lang="en-GB"/>
            </a:br>
            <a:r>
              <a:rPr lang="en-GB"/>
              <a:t>Basic Concepts</a:t>
            </a:r>
            <a:br>
              <a:rPr lang="en-GB"/>
            </a:br>
            <a:br>
              <a:rPr lang="en-GB"/>
            </a:br>
            <a:r>
              <a:rPr b="0" lang="en-GB" sz="2000"/>
              <a:t>Systems Programming	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Instructors: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364524" y="569913"/>
            <a:ext cx="7670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Goal: Throughput</a:t>
            </a:r>
            <a:endParaRPr/>
          </a:p>
        </p:txBody>
      </p:sp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381000" y="1404938"/>
            <a:ext cx="8701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Given some sequence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GB"/>
              <a:t> requests: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</a:t>
            </a:r>
            <a:r>
              <a:rPr i="1" lang="en-GB"/>
              <a:t>R</a:t>
            </a:r>
            <a:r>
              <a:rPr baseline="-25000" i="1" lang="en-GB"/>
              <a:t>0</a:t>
            </a:r>
            <a:r>
              <a:rPr i="1" lang="en-GB"/>
              <a:t>, R</a:t>
            </a:r>
            <a:r>
              <a:rPr baseline="-25000" i="1" lang="en-GB"/>
              <a:t>1</a:t>
            </a:r>
            <a:r>
              <a:rPr i="1" lang="en-GB"/>
              <a:t>, ..., R</a:t>
            </a:r>
            <a:r>
              <a:rPr baseline="-25000" i="1" lang="en-GB"/>
              <a:t>k</a:t>
            </a:r>
            <a:r>
              <a:rPr i="1" lang="en-GB"/>
              <a:t>, ... , R</a:t>
            </a:r>
            <a:r>
              <a:rPr baseline="-25000" i="1" lang="en-GB"/>
              <a:t>n-1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Goals: maximize throughput and peak memory utilization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These goals are often conflicting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Throughput: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Number of completed requests per unit time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Example: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5,000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calls and 5,000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1" lang="en-GB"/>
              <a:t> </a:t>
            </a:r>
            <a:r>
              <a:rPr lang="en-GB"/>
              <a:t>calls in 10 seconds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Throughput is 1,000 operations/second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381000" y="228600"/>
            <a:ext cx="86995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Goal: Peak Memory Utilization</a:t>
            </a:r>
            <a:endParaRPr/>
          </a:p>
        </p:txBody>
      </p:sp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368300" y="1295400"/>
            <a:ext cx="84709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Given some sequence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GB"/>
              <a:t> requests: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</a:t>
            </a:r>
            <a:r>
              <a:rPr i="1" lang="en-GB"/>
              <a:t>R</a:t>
            </a:r>
            <a:r>
              <a:rPr baseline="-25000" i="1" lang="en-GB"/>
              <a:t>0</a:t>
            </a:r>
            <a:r>
              <a:rPr i="1" lang="en-GB"/>
              <a:t>, R</a:t>
            </a:r>
            <a:r>
              <a:rPr baseline="-25000" i="1" lang="en-GB"/>
              <a:t>1</a:t>
            </a:r>
            <a:r>
              <a:rPr i="1" lang="en-GB"/>
              <a:t>, ..., R</a:t>
            </a:r>
            <a:r>
              <a:rPr baseline="-25000" i="1" lang="en-GB"/>
              <a:t>k</a:t>
            </a:r>
            <a:r>
              <a:rPr i="1" lang="en-GB"/>
              <a:t>, ... , R</a:t>
            </a:r>
            <a:r>
              <a:rPr baseline="-25000" i="1" lang="en-GB"/>
              <a:t>n-1</a:t>
            </a:r>
            <a:endParaRPr i="1" sz="1200"/>
          </a:p>
          <a:p>
            <a:pPr indent="-342900" lvl="0" marL="342900" rtl="0" algn="l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Def:</a:t>
            </a:r>
            <a:r>
              <a:rPr i="1" lang="en-GB"/>
              <a:t> Aggregate payload P</a:t>
            </a:r>
            <a:r>
              <a:rPr baseline="-25000" i="1" lang="en-GB"/>
              <a:t>k</a:t>
            </a:r>
            <a:r>
              <a:rPr lang="en-GB"/>
              <a:t>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malloc(p)</a:t>
            </a:r>
            <a:r>
              <a:rPr lang="en-GB"/>
              <a:t> results in a block with a </a:t>
            </a:r>
            <a:r>
              <a:rPr b="1" i="1" lang="en-GB">
                <a:solidFill>
                  <a:srgbClr val="C00000"/>
                </a:solidFill>
              </a:rPr>
              <a:t>payload</a:t>
            </a:r>
            <a:r>
              <a:rPr lang="en-GB"/>
              <a:t> of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/>
              <a:t> bytes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After request </a:t>
            </a:r>
            <a:r>
              <a:rPr i="1" lang="en-GB"/>
              <a:t>R</a:t>
            </a:r>
            <a:r>
              <a:rPr baseline="-25000" i="1" lang="en-GB"/>
              <a:t>k </a:t>
            </a:r>
            <a:r>
              <a:rPr lang="en-GB"/>
              <a:t>has completed, the </a:t>
            </a:r>
            <a:r>
              <a:rPr b="1" i="1" lang="en-GB">
                <a:solidFill>
                  <a:srgbClr val="C00000"/>
                </a:solidFill>
              </a:rPr>
              <a:t>aggregate payload </a:t>
            </a:r>
            <a:r>
              <a:rPr i="1" lang="en-GB"/>
              <a:t>P</a:t>
            </a:r>
            <a:r>
              <a:rPr baseline="-25000" i="1" lang="en-GB"/>
              <a:t>k  </a:t>
            </a:r>
            <a:r>
              <a:rPr lang="en-GB"/>
              <a:t>is the sum of currently allocated payloads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Def:</a:t>
            </a:r>
            <a:r>
              <a:rPr i="1" lang="en-GB"/>
              <a:t> Current heap size H</a:t>
            </a:r>
            <a:r>
              <a:rPr baseline="-25000" i="1" lang="en-GB"/>
              <a:t>k</a:t>
            </a:r>
            <a:endParaRPr baseline="-25000" i="1"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Assume </a:t>
            </a:r>
            <a:r>
              <a:rPr i="1" lang="en-GB"/>
              <a:t>H</a:t>
            </a:r>
            <a:r>
              <a:rPr baseline="-25000" i="1" lang="en-GB"/>
              <a:t>k</a:t>
            </a:r>
            <a:r>
              <a:rPr lang="en-GB"/>
              <a:t> is monotonically nondecreasing</a:t>
            </a:r>
            <a:endParaRPr/>
          </a:p>
          <a:p>
            <a:pPr indent="-228600" lvl="2" marL="1143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i.e., heap only grows when allocator uses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sbrk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Def:</a:t>
            </a:r>
            <a:r>
              <a:rPr i="1" lang="en-GB"/>
              <a:t> Peak memory utilization after k+1 requests </a:t>
            </a:r>
            <a:endParaRPr i="1"/>
          </a:p>
          <a:p>
            <a:pPr indent="-285750" lvl="1" marL="74295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U</a:t>
            </a:r>
            <a:r>
              <a:rPr baseline="-25000" i="1" lang="en-GB"/>
              <a:t>k</a:t>
            </a:r>
            <a:r>
              <a:rPr i="1" lang="en-GB"/>
              <a:t> = ( max</a:t>
            </a:r>
            <a:r>
              <a:rPr baseline="-25000" i="1" lang="en-GB"/>
              <a:t>i&lt;=k</a:t>
            </a:r>
            <a:r>
              <a:rPr i="1" lang="en-GB"/>
              <a:t> P</a:t>
            </a:r>
            <a:r>
              <a:rPr baseline="-25000" i="1" lang="en-GB"/>
              <a:t>i </a:t>
            </a:r>
            <a:r>
              <a:rPr i="1" lang="en-GB"/>
              <a:t>)  /  H</a:t>
            </a:r>
            <a:r>
              <a:rPr baseline="-25000" i="1" lang="en-GB"/>
              <a:t>k</a:t>
            </a:r>
            <a:endParaRPr baseline="-250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Fragmentation</a:t>
            </a:r>
            <a:endParaRPr/>
          </a:p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Poor memory utilization caused by </a:t>
            </a:r>
            <a:r>
              <a:rPr i="1" lang="en-GB">
                <a:solidFill>
                  <a:srgbClr val="C00000"/>
                </a:solidFill>
              </a:rPr>
              <a:t>fragmentation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internal</a:t>
            </a:r>
            <a:r>
              <a:rPr lang="en-GB"/>
              <a:t> fragmentation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external</a:t>
            </a:r>
            <a:r>
              <a:rPr lang="en-GB"/>
              <a:t> fragmentation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381000" y="457200"/>
            <a:ext cx="673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Fragmentation</a:t>
            </a:r>
            <a:endParaRPr/>
          </a:p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>
            <a:off x="381000" y="1220788"/>
            <a:ext cx="83073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For a given block, </a:t>
            </a:r>
            <a:r>
              <a:rPr i="1" lang="en-GB" sz="2200">
                <a:solidFill>
                  <a:srgbClr val="C00000"/>
                </a:solidFill>
              </a:rPr>
              <a:t>internal fragmentation </a:t>
            </a:r>
            <a:r>
              <a:rPr lang="en-GB" sz="2200"/>
              <a:t>occurs if payload is smaller than block size</a:t>
            </a:r>
            <a:endParaRPr sz="2200"/>
          </a:p>
          <a:p>
            <a:pPr indent="-25908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25908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25908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25908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25908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Caused by </a:t>
            </a:r>
            <a:endParaRPr sz="22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Overhead of maintaining heap data structures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Padding for alignment purposes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Explicit policy decisions </a:t>
            </a:r>
            <a:br>
              <a:rPr lang="en-GB"/>
            </a:br>
            <a:r>
              <a:rPr lang="en-GB"/>
              <a:t>(e.g., to return a big block to satisfy a small request)</a:t>
            </a:r>
            <a:endParaRPr sz="2200"/>
          </a:p>
          <a:p>
            <a:pPr indent="-342900" lvl="0" marL="342900" rtl="0" algn="l">
              <a:lnSpc>
                <a:spcPct val="88000"/>
              </a:lnSpc>
              <a:spcBef>
                <a:spcPts val="1800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Depends only on the pattern of </a:t>
            </a:r>
            <a:r>
              <a:rPr i="1" lang="en-GB" sz="2200">
                <a:solidFill>
                  <a:srgbClr val="C00000"/>
                </a:solidFill>
              </a:rPr>
              <a:t>previous</a:t>
            </a:r>
            <a:r>
              <a:rPr lang="en-GB" sz="2200"/>
              <a:t> requests</a:t>
            </a:r>
            <a:endParaRPr sz="22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Thus, easy to measure</a:t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5914246" y="2895600"/>
            <a:ext cx="762000" cy="6096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2332846" y="2895600"/>
            <a:ext cx="762000" cy="6096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7148335" y="2911642"/>
            <a:ext cx="1402541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  <a:endParaRPr/>
          </a:p>
        </p:txBody>
      </p:sp>
      <p:cxnSp>
        <p:nvCxnSpPr>
          <p:cNvPr id="294" name="Google Shape;294;p13"/>
          <p:cNvCxnSpPr/>
          <p:nvPr/>
        </p:nvCxnSpPr>
        <p:spPr>
          <a:xfrm flipH="1">
            <a:off x="6321425" y="3200400"/>
            <a:ext cx="765175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5" name="Google Shape;295;p13"/>
          <p:cNvSpPr/>
          <p:nvPr/>
        </p:nvSpPr>
        <p:spPr>
          <a:xfrm rot="-5400000">
            <a:off x="4350559" y="495300"/>
            <a:ext cx="304800" cy="4343400"/>
          </a:xfrm>
          <a:prstGeom prst="rightBrace">
            <a:avLst>
              <a:gd fmla="val 11875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4184773" y="2133600"/>
            <a:ext cx="641820" cy="33663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684814" y="2911642"/>
            <a:ext cx="1402541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  <a:endParaRPr/>
          </a:p>
        </p:txBody>
      </p:sp>
      <p:cxnSp>
        <p:nvCxnSpPr>
          <p:cNvPr id="298" name="Google Shape;298;p13"/>
          <p:cNvCxnSpPr/>
          <p:nvPr/>
        </p:nvCxnSpPr>
        <p:spPr>
          <a:xfrm>
            <a:off x="2057400" y="3200400"/>
            <a:ext cx="685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Fragmentation</a:t>
            </a:r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Occurs when there is enough aggregate heap memory, but no single free block is large enough</a:t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8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Depends on the pattern of future requests</a:t>
            </a:r>
            <a:endParaRPr/>
          </a:p>
          <a:p>
            <a:pPr indent="-285750" lvl="1" marL="742950" rtl="0" algn="l">
              <a:lnSpc>
                <a:spcPct val="9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Thus, difficult to measure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306" name="Google Shape;306;p14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307" name="Google Shape;307;p14"/>
            <p:cNvSpPr/>
            <p:nvPr/>
          </p:nvSpPr>
          <p:spPr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24" name="Google Shape;324;p14"/>
          <p:cNvSpPr txBox="1"/>
          <p:nvPr/>
        </p:nvSpPr>
        <p:spPr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= malloc(4)</a:t>
            </a:r>
            <a:endParaRPr/>
          </a:p>
        </p:txBody>
      </p:sp>
      <p:grpSp>
        <p:nvGrpSpPr>
          <p:cNvPr id="325" name="Google Shape;325;p14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326" name="Google Shape;326;p14"/>
            <p:cNvSpPr/>
            <p:nvPr/>
          </p:nvSpPr>
          <p:spPr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42259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5307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8355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1403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4451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43" name="Google Shape;343;p14"/>
          <p:cNvSpPr txBox="1"/>
          <p:nvPr/>
        </p:nvSpPr>
        <p:spPr>
          <a:xfrm>
            <a:off x="838200" y="3048000"/>
            <a:ext cx="2111773" cy="35901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= malloc(5)</a:t>
            </a:r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345" name="Google Shape;345;p14"/>
            <p:cNvSpPr/>
            <p:nvPr/>
          </p:nvSpPr>
          <p:spPr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42259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45307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48355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1403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4451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62" name="Google Shape;362;p14"/>
          <p:cNvSpPr txBox="1"/>
          <p:nvPr/>
        </p:nvSpPr>
        <p:spPr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malloc(6)</a:t>
            </a:r>
            <a:endParaRPr/>
          </a:p>
        </p:txBody>
      </p:sp>
      <p:grpSp>
        <p:nvGrpSpPr>
          <p:cNvPr id="363" name="Google Shape;363;p14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364" name="Google Shape;364;p14"/>
            <p:cNvSpPr/>
            <p:nvPr/>
          </p:nvSpPr>
          <p:spPr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81" name="Google Shape;381;p14"/>
          <p:cNvSpPr txBox="1"/>
          <p:nvPr/>
        </p:nvSpPr>
        <p:spPr>
          <a:xfrm>
            <a:off x="838200" y="4267200"/>
            <a:ext cx="1284624" cy="35901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free(p2)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 = malloc(6)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Oops! (what would happen now?)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Issues</a:t>
            </a:r>
            <a:endParaRPr/>
          </a:p>
        </p:txBody>
      </p:sp>
      <p:sp>
        <p:nvSpPr>
          <p:cNvPr id="389" name="Google Shape;389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 do we know how much memory to free given just a pointer?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 do we keep track of the free blocks?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What do we do with the extra space when allocating a structure that is smaller than the free block it is placed in?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 do we pick a block to use for allocation -- many might fit?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 do we reinsert freed block?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Knowing How Much to Free</a:t>
            </a:r>
            <a:endParaRPr/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Standard method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Keep the length of a block in the word preceding the block.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This word is often called the </a:t>
            </a:r>
            <a:r>
              <a:rPr b="1" i="1" lang="en-GB">
                <a:solidFill>
                  <a:srgbClr val="C00000"/>
                </a:solidFill>
              </a:rPr>
              <a:t>header field</a:t>
            </a:r>
            <a:r>
              <a:rPr b="1" lang="en-GB">
                <a:solidFill>
                  <a:srgbClr val="C00000"/>
                </a:solidFill>
              </a:rPr>
              <a:t> </a:t>
            </a:r>
            <a:r>
              <a:rPr lang="en-GB"/>
              <a:t>or</a:t>
            </a:r>
            <a:r>
              <a:rPr i="1" lang="en-GB"/>
              <a:t> </a:t>
            </a:r>
            <a:r>
              <a:rPr b="1" i="1" lang="en-GB">
                <a:solidFill>
                  <a:srgbClr val="C00000"/>
                </a:solidFill>
              </a:rPr>
              <a:t>header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Requires an extra word for every allocated block</a:t>
            </a:r>
            <a:endParaRPr/>
          </a:p>
        </p:txBody>
      </p:sp>
      <p:sp>
        <p:nvSpPr>
          <p:cNvPr id="397" name="Google Shape;397;p16"/>
          <p:cNvSpPr txBox="1"/>
          <p:nvPr/>
        </p:nvSpPr>
        <p:spPr>
          <a:xfrm>
            <a:off x="609600" y="4563762"/>
            <a:ext cx="1909795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p0 = malloc(4)</a:t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5410200" y="3962400"/>
            <a:ext cx="4254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p0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31" name="Google Shape;431;p16"/>
          <p:cNvCxnSpPr/>
          <p:nvPr/>
        </p:nvCxnSpPr>
        <p:spPr>
          <a:xfrm>
            <a:off x="6778625" y="4394886"/>
            <a:ext cx="1588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32" name="Google Shape;432;p16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33" name="Google Shape;433;p16"/>
            <p:cNvSpPr txBox="1"/>
            <p:nvPr/>
          </p:nvSpPr>
          <p:spPr>
            <a:xfrm>
              <a:off x="1358900" y="5774724"/>
              <a:ext cx="1169208" cy="325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free(p0)</a:t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51" name="Google Shape;451;p16"/>
            <p:cNvSpPr txBox="1"/>
            <p:nvPr/>
          </p:nvSpPr>
          <p:spPr>
            <a:xfrm>
              <a:off x="4911810" y="5334000"/>
              <a:ext cx="995507" cy="335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size</a:t>
              </a:r>
              <a:endParaRPr/>
            </a:p>
          </p:txBody>
        </p:sp>
        <p:sp>
          <p:nvSpPr>
            <p:cNvPr id="452" name="Google Shape;452;p16"/>
            <p:cNvSpPr txBox="1"/>
            <p:nvPr/>
          </p:nvSpPr>
          <p:spPr>
            <a:xfrm>
              <a:off x="6068436" y="5334000"/>
              <a:ext cx="858726" cy="336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payload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3" name="Google Shape;453;p16"/>
          <p:cNvCxnSpPr/>
          <p:nvPr/>
        </p:nvCxnSpPr>
        <p:spPr>
          <a:xfrm>
            <a:off x="5612113" y="4267200"/>
            <a:ext cx="1588" cy="3048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4" name="Google Shape;454;p16"/>
          <p:cNvSpPr/>
          <p:nvPr/>
        </p:nvSpPr>
        <p:spPr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455" name="Google Shape;455;p16"/>
          <p:cNvCxnSpPr/>
          <p:nvPr/>
        </p:nvCxnSpPr>
        <p:spPr>
          <a:xfrm>
            <a:off x="5254625" y="4394886"/>
            <a:ext cx="1588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16"/>
          <p:cNvCxnSpPr>
            <a:stCxn id="451" idx="0"/>
            <a:endCxn id="454" idx="2"/>
          </p:cNvCxnSpPr>
          <p:nvPr/>
        </p:nvCxnSpPr>
        <p:spPr>
          <a:xfrm rot="10800000">
            <a:off x="5407164" y="4876800"/>
            <a:ext cx="24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57" name="Google Shape;457;p16"/>
          <p:cNvCxnSpPr>
            <a:stCxn id="452" idx="0"/>
            <a:endCxn id="425" idx="2"/>
          </p:cNvCxnSpPr>
          <p:nvPr/>
        </p:nvCxnSpPr>
        <p:spPr>
          <a:xfrm rot="10800000">
            <a:off x="5711799" y="4876800"/>
            <a:ext cx="7860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58" name="Google Shape;458;p16"/>
          <p:cNvCxnSpPr>
            <a:stCxn id="452" idx="0"/>
            <a:endCxn id="426" idx="2"/>
          </p:cNvCxnSpPr>
          <p:nvPr/>
        </p:nvCxnSpPr>
        <p:spPr>
          <a:xfrm rot="10800000">
            <a:off x="6016599" y="4876800"/>
            <a:ext cx="4812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59" name="Google Shape;459;p16"/>
          <p:cNvCxnSpPr>
            <a:stCxn id="452" idx="0"/>
            <a:endCxn id="427" idx="2"/>
          </p:cNvCxnSpPr>
          <p:nvPr/>
        </p:nvCxnSpPr>
        <p:spPr>
          <a:xfrm rot="10800000">
            <a:off x="6321399" y="4876800"/>
            <a:ext cx="1764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60" name="Google Shape;460;p16"/>
          <p:cNvCxnSpPr>
            <a:stCxn id="452" idx="0"/>
            <a:endCxn id="428" idx="2"/>
          </p:cNvCxnSpPr>
          <p:nvPr/>
        </p:nvCxnSpPr>
        <p:spPr>
          <a:xfrm flipH="1" rot="10800000">
            <a:off x="6497799" y="4876800"/>
            <a:ext cx="1284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"/>
          <p:cNvSpPr/>
          <p:nvPr/>
        </p:nvSpPr>
        <p:spPr>
          <a:xfrm>
            <a:off x="396875" y="1197678"/>
            <a:ext cx="8061325" cy="185032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Keeping Track of Free Blocks</a:t>
            </a:r>
            <a:endParaRPr/>
          </a:p>
        </p:txBody>
      </p:sp>
      <p:sp>
        <p:nvSpPr>
          <p:cNvPr id="468" name="Google Shape;468;p17"/>
          <p:cNvSpPr txBox="1"/>
          <p:nvPr>
            <p:ph idx="1" type="body"/>
          </p:nvPr>
        </p:nvSpPr>
        <p:spPr>
          <a:xfrm>
            <a:off x="396875" y="1254210"/>
            <a:ext cx="8289925" cy="53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1: </a:t>
            </a:r>
            <a:r>
              <a:rPr i="1" lang="en-GB">
                <a:solidFill>
                  <a:srgbClr val="C00000"/>
                </a:solidFill>
              </a:rPr>
              <a:t>Implicit list </a:t>
            </a:r>
            <a:r>
              <a:rPr lang="en-GB"/>
              <a:t>using length—links all blocks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2: </a:t>
            </a:r>
            <a:r>
              <a:rPr i="1" lang="en-GB">
                <a:solidFill>
                  <a:srgbClr val="C00000"/>
                </a:solidFill>
              </a:rPr>
              <a:t>Explicit list</a:t>
            </a:r>
            <a:r>
              <a:rPr lang="en-GB">
                <a:solidFill>
                  <a:srgbClr val="C00000"/>
                </a:solidFill>
              </a:rPr>
              <a:t> </a:t>
            </a:r>
            <a:r>
              <a:rPr lang="en-GB"/>
              <a:t>among the free blocks using pointers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3: </a:t>
            </a:r>
            <a:r>
              <a:rPr i="1" lang="en-GB">
                <a:solidFill>
                  <a:srgbClr val="C00000"/>
                </a:solidFill>
              </a:rPr>
              <a:t>Segregated free list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Different free lists for different size classes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4: </a:t>
            </a:r>
            <a:r>
              <a:rPr i="1" lang="en-GB">
                <a:solidFill>
                  <a:srgbClr val="C00000"/>
                </a:solidFill>
              </a:rPr>
              <a:t>Blocks sorted by size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use a balanced tree (e.g. Red-Black tree) with pointers within each free block, and the length used as a key</a:t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6" name="Google Shape;476;p17"/>
          <p:cNvSpPr/>
          <p:nvPr/>
        </p:nvSpPr>
        <p:spPr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7" name="Google Shape;477;p17"/>
          <p:cNvSpPr/>
          <p:nvPr/>
        </p:nvSpPr>
        <p:spPr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8" name="Google Shape;478;p17"/>
          <p:cNvSpPr/>
          <p:nvPr/>
        </p:nvSpPr>
        <p:spPr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9" name="Google Shape;479;p17"/>
          <p:cNvSpPr/>
          <p:nvPr/>
        </p:nvSpPr>
        <p:spPr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0" name="Google Shape;480;p17"/>
          <p:cNvSpPr/>
          <p:nvPr/>
        </p:nvSpPr>
        <p:spPr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1" name="Google Shape;481;p17"/>
          <p:cNvSpPr/>
          <p:nvPr/>
        </p:nvSpPr>
        <p:spPr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2" name="Google Shape;482;p17"/>
          <p:cNvSpPr/>
          <p:nvPr/>
        </p:nvSpPr>
        <p:spPr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>
            <a:off x="1752600" y="1972962"/>
            <a:ext cx="1524000" cy="228600"/>
          </a:xfrm>
          <a:custGeom>
            <a:rect b="b" l="l" r="r" t="t"/>
            <a:pathLst>
              <a:path extrusionOk="0" h="144" w="960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3276600" y="1972962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4495800" y="1972962"/>
            <a:ext cx="1828800" cy="228600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95" name="Google Shape;495;p17"/>
          <p:cNvSpPr/>
          <p:nvPr/>
        </p:nvSpPr>
        <p:spPr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1" name="Google Shape;501;p17"/>
          <p:cNvSpPr/>
          <p:nvPr/>
        </p:nvSpPr>
        <p:spPr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2" name="Google Shape;502;p17"/>
          <p:cNvSpPr/>
          <p:nvPr/>
        </p:nvSpPr>
        <p:spPr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057400" y="3632200"/>
            <a:ext cx="2438400" cy="482600"/>
          </a:xfrm>
          <a:custGeom>
            <a:rect b="b" l="l" r="r" t="t"/>
            <a:pathLst>
              <a:path extrusionOk="0" h="304" w="1536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513" name="Google Shape;513;p1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Basic concepts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Implicit free lists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"/>
          <p:cNvSpPr txBox="1"/>
          <p:nvPr>
            <p:ph type="title"/>
          </p:nvPr>
        </p:nvSpPr>
        <p:spPr>
          <a:xfrm>
            <a:off x="359376" y="473676"/>
            <a:ext cx="6591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1: Implicit List</a:t>
            </a:r>
            <a:endParaRPr/>
          </a:p>
        </p:txBody>
      </p:sp>
      <p:sp>
        <p:nvSpPr>
          <p:cNvPr id="520" name="Google Shape;520;p19"/>
          <p:cNvSpPr txBox="1"/>
          <p:nvPr>
            <p:ph idx="1" type="body"/>
          </p:nvPr>
        </p:nvSpPr>
        <p:spPr>
          <a:xfrm>
            <a:off x="381000" y="1192212"/>
            <a:ext cx="8255000" cy="216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For each block we need both size and allocation status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Could store this information in two words: wasteful!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Standard trick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If blocks are aligned, some low-order address bits are always 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Instead of storing an always-0 bit, use it as a allocated/free flag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When reading size word, must mask out this bit</a:t>
            </a:r>
            <a:endParaRPr/>
          </a:p>
        </p:txBody>
      </p:sp>
      <p:sp>
        <p:nvSpPr>
          <p:cNvPr id="521" name="Google Shape;521;p19"/>
          <p:cNvSpPr/>
          <p:nvPr/>
        </p:nvSpPr>
        <p:spPr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 txBox="1"/>
          <p:nvPr/>
        </p:nvSpPr>
        <p:spPr>
          <a:xfrm>
            <a:off x="3423604" y="3610125"/>
            <a:ext cx="775446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word</a:t>
            </a:r>
            <a:endParaRPr/>
          </a:p>
        </p:txBody>
      </p:sp>
      <p:sp>
        <p:nvSpPr>
          <p:cNvPr id="523" name="Google Shape;523;p19"/>
          <p:cNvSpPr txBox="1"/>
          <p:nvPr/>
        </p:nvSpPr>
        <p:spPr>
          <a:xfrm>
            <a:off x="821724" y="4707924"/>
            <a:ext cx="1623435" cy="99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Format of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allocated and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free blocks</a:t>
            </a:r>
            <a:endParaRPr/>
          </a:p>
        </p:txBody>
      </p:sp>
      <p:sp>
        <p:nvSpPr>
          <p:cNvPr id="524" name="Google Shape;524;p19"/>
          <p:cNvSpPr/>
          <p:nvPr/>
        </p:nvSpPr>
        <p:spPr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 txBox="1"/>
          <p:nvPr/>
        </p:nvSpPr>
        <p:spPr>
          <a:xfrm>
            <a:off x="5006975" y="4302556"/>
            <a:ext cx="2329982" cy="202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1: Allocated block 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0: Free block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block size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Payload: application data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(allocated blocks only)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2971800" y="5943600"/>
            <a:ext cx="1676400" cy="685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 rot="-5400000">
            <a:off x="3695702" y="3222024"/>
            <a:ext cx="228600" cy="1676401"/>
          </a:xfrm>
          <a:prstGeom prst="rightBrace">
            <a:avLst>
              <a:gd fmla="val 11875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Basic concepts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Implicit free lists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Implicit Free List Example</a:t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76200" y="2057400"/>
            <a:ext cx="6625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/>
          </a:p>
        </p:txBody>
      </p:sp>
      <p:cxnSp>
        <p:nvCxnSpPr>
          <p:cNvPr id="535" name="Google Shape;535;p20"/>
          <p:cNvCxnSpPr/>
          <p:nvPr/>
        </p:nvCxnSpPr>
        <p:spPr>
          <a:xfrm rot="10800000">
            <a:off x="1059691" y="4070975"/>
            <a:ext cx="0" cy="501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6" name="Google Shape;536;p20"/>
          <p:cNvSpPr txBox="1"/>
          <p:nvPr/>
        </p:nvSpPr>
        <p:spPr>
          <a:xfrm>
            <a:off x="1101482" y="3940314"/>
            <a:ext cx="18632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Double-word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</a:t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6208814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1471696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1867166" y="2310981"/>
            <a:ext cx="393766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16/1</a:t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0"/>
          <p:cNvSpPr/>
          <p:nvPr/>
        </p:nvSpPr>
        <p:spPr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ide upward diagonal" id="543" name="Google Shape;543;p20"/>
          <p:cNvSpPr/>
          <p:nvPr/>
        </p:nvSpPr>
        <p:spPr>
          <a:xfrm>
            <a:off x="3432001" y="2310981"/>
            <a:ext cx="393766" cy="518016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0"/>
          <p:cNvSpPr/>
          <p:nvPr/>
        </p:nvSpPr>
        <p:spPr>
          <a:xfrm>
            <a:off x="4248509" y="2310981"/>
            <a:ext cx="393766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4642275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/>
          <p:nvPr/>
        </p:nvSpPr>
        <p:spPr>
          <a:xfrm>
            <a:off x="5037745" y="2310981"/>
            <a:ext cx="393766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/>
          <p:nvPr/>
        </p:nvSpPr>
        <p:spPr>
          <a:xfrm>
            <a:off x="5431511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/>
          <p:nvPr/>
        </p:nvSpPr>
        <p:spPr>
          <a:xfrm>
            <a:off x="5826981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/>
          <p:nvPr/>
        </p:nvSpPr>
        <p:spPr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16/1</a:t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/>
          <p:nvPr/>
        </p:nvSpPr>
        <p:spPr>
          <a:xfrm>
            <a:off x="3853039" y="2310981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32/0</a:t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1553517" y="1777268"/>
            <a:ext cx="806282" cy="497833"/>
          </a:xfrm>
          <a:custGeom>
            <a:rect b="b" l="l" r="r" t="t"/>
            <a:pathLst>
              <a:path extrusionOk="0" h="144" w="960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/>
          <p:nvPr/>
        </p:nvSpPr>
        <p:spPr>
          <a:xfrm>
            <a:off x="2431393" y="1777268"/>
            <a:ext cx="1493240" cy="497833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/>
          <p:nvPr/>
        </p:nvSpPr>
        <p:spPr>
          <a:xfrm>
            <a:off x="3955316" y="1759328"/>
            <a:ext cx="3100690" cy="497833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ide upward diagonal" id="556" name="Google Shape;556;p20"/>
          <p:cNvSpPr/>
          <p:nvPr/>
        </p:nvSpPr>
        <p:spPr>
          <a:xfrm>
            <a:off x="1076226" y="2310981"/>
            <a:ext cx="395470" cy="518016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0"/>
          <p:cNvSpPr/>
          <p:nvPr/>
        </p:nvSpPr>
        <p:spPr>
          <a:xfrm>
            <a:off x="1471696" y="2308738"/>
            <a:ext cx="777303" cy="51801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2248999" y="2308738"/>
            <a:ext cx="1595518" cy="51801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838200" y="1961886"/>
            <a:ext cx="835725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560" name="Google Shape;560;p20"/>
          <p:cNvCxnSpPr/>
          <p:nvPr/>
        </p:nvCxnSpPr>
        <p:spPr>
          <a:xfrm rot="10800000">
            <a:off x="1867166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0"/>
          <p:cNvCxnSpPr/>
          <p:nvPr/>
        </p:nvCxnSpPr>
        <p:spPr>
          <a:xfrm rot="10800000">
            <a:off x="2644469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0"/>
          <p:cNvCxnSpPr/>
          <p:nvPr/>
        </p:nvCxnSpPr>
        <p:spPr>
          <a:xfrm rot="10800000">
            <a:off x="3435410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0"/>
          <p:cNvCxnSpPr/>
          <p:nvPr/>
        </p:nvCxnSpPr>
        <p:spPr>
          <a:xfrm rot="10800000">
            <a:off x="4253624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0"/>
          <p:cNvCxnSpPr/>
          <p:nvPr/>
        </p:nvCxnSpPr>
        <p:spPr>
          <a:xfrm rot="10800000">
            <a:off x="5044564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0"/>
          <p:cNvCxnSpPr/>
          <p:nvPr/>
        </p:nvCxnSpPr>
        <p:spPr>
          <a:xfrm rot="10800000">
            <a:off x="5821867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0"/>
          <p:cNvCxnSpPr/>
          <p:nvPr/>
        </p:nvCxnSpPr>
        <p:spPr>
          <a:xfrm rot="10800000">
            <a:off x="7376473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0"/>
          <p:cNvCxnSpPr/>
          <p:nvPr/>
        </p:nvCxnSpPr>
        <p:spPr>
          <a:xfrm rot="10800000">
            <a:off x="1089863" y="286487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0"/>
          <p:cNvCxnSpPr/>
          <p:nvPr/>
        </p:nvCxnSpPr>
        <p:spPr>
          <a:xfrm rot="10800000">
            <a:off x="8167414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9" name="Google Shape;569;p20"/>
          <p:cNvSpPr/>
          <p:nvPr/>
        </p:nvSpPr>
        <p:spPr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0"/>
          <p:cNvSpPr/>
          <p:nvPr/>
        </p:nvSpPr>
        <p:spPr>
          <a:xfrm>
            <a:off x="6977595" y="2308738"/>
            <a:ext cx="1581880" cy="51801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0"/>
          <p:cNvSpPr/>
          <p:nvPr/>
        </p:nvSpPr>
        <p:spPr>
          <a:xfrm>
            <a:off x="7108850" y="1752600"/>
            <a:ext cx="1493240" cy="497833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ide upward diagonal" id="572" name="Google Shape;572;p20"/>
          <p:cNvSpPr/>
          <p:nvPr/>
        </p:nvSpPr>
        <p:spPr>
          <a:xfrm>
            <a:off x="8549247" y="2310981"/>
            <a:ext cx="395470" cy="518016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8549247" y="2308738"/>
            <a:ext cx="368196" cy="51801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6590647" y="2293040"/>
            <a:ext cx="395470" cy="5180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3844517" y="2308738"/>
            <a:ext cx="3136487" cy="51801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p20"/>
          <p:cNvCxnSpPr/>
          <p:nvPr/>
        </p:nvCxnSpPr>
        <p:spPr>
          <a:xfrm rot="10800000">
            <a:off x="6585534" y="2882816"/>
            <a:ext cx="0" cy="556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20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blocks: shaded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blocks: unshaded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Headers: labeled with size in bytes/allocated bit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1"/>
          <p:cNvSpPr txBox="1"/>
          <p:nvPr>
            <p:ph type="title"/>
          </p:nvPr>
        </p:nvSpPr>
        <p:spPr>
          <a:xfrm>
            <a:off x="280086" y="468998"/>
            <a:ext cx="8001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List: Finding a Free Block</a:t>
            </a:r>
            <a:endParaRPr/>
          </a:p>
        </p:txBody>
      </p:sp>
      <p:sp>
        <p:nvSpPr>
          <p:cNvPr id="584" name="Google Shape;584;p21"/>
          <p:cNvSpPr txBox="1"/>
          <p:nvPr>
            <p:ph idx="1" type="body"/>
          </p:nvPr>
        </p:nvSpPr>
        <p:spPr>
          <a:xfrm>
            <a:off x="290513" y="1143000"/>
            <a:ext cx="8307387" cy="560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i="1" lang="en-GB" sz="2000">
                <a:solidFill>
                  <a:srgbClr val="C00000"/>
                </a:solidFill>
              </a:rPr>
              <a:t>First fit: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Search list from beginning, choose </a:t>
            </a:r>
            <a:r>
              <a:rPr b="1" i="1" lang="en-GB" sz="1800">
                <a:solidFill>
                  <a:srgbClr val="C00000"/>
                </a:solidFill>
              </a:rPr>
              <a:t>first</a:t>
            </a:r>
            <a:r>
              <a:rPr b="0" lang="en-GB" sz="1800"/>
              <a:t> free block that fits:</a:t>
            </a:r>
            <a:endParaRPr b="1" i="1"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Can take linear time in total number of blocks (allocated and free)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In practice it can cause “splinters” at beginning of list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i="1" lang="en-GB" sz="2000">
                <a:solidFill>
                  <a:srgbClr val="C00000"/>
                </a:solidFill>
              </a:rPr>
              <a:t>Next fit: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Like first fit, but search list starting where previous search finished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Should often be faster than first fit: avoids re-scanning unhelpful blocks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Some research suggests that fragmentation is worse</a:t>
            </a:r>
            <a:endParaRPr sz="1800"/>
          </a:p>
          <a:p>
            <a:pPr indent="-342900" lvl="0" marL="342900" rtl="0" algn="l">
              <a:lnSpc>
                <a:spcPct val="83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i="1" lang="en-GB" sz="2000">
                <a:solidFill>
                  <a:srgbClr val="C00000"/>
                </a:solidFill>
              </a:rPr>
              <a:t>Best fit: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Search the list, choose the </a:t>
            </a:r>
            <a:r>
              <a:rPr b="1" i="1" lang="en-GB" sz="1800">
                <a:solidFill>
                  <a:srgbClr val="C00000"/>
                </a:solidFill>
              </a:rPr>
              <a:t>best</a:t>
            </a:r>
            <a:r>
              <a:rPr b="0" lang="en-GB" sz="1800"/>
              <a:t> free block: fits, with fewest bytes left over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Keeps fragments small—usually improves memory utilization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0" lang="en-GB" sz="1800"/>
              <a:t>Will typically run slower than first fit</a:t>
            </a:r>
            <a:endParaRPr b="0" sz="1800"/>
          </a:p>
        </p:txBody>
      </p:sp>
      <p:sp>
        <p:nvSpPr>
          <p:cNvPr id="585" name="Google Shape;585;p21"/>
          <p:cNvSpPr txBox="1"/>
          <p:nvPr/>
        </p:nvSpPr>
        <p:spPr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start;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((p &lt; end) &amp;&amp;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\\ not passed end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((*p &amp; 1) ||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\\ already allocated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(*p  &lt;= len)))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\\ too small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 = p + (*p &amp; -2);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\\ goto next block (word addressed)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/>
          <p:nvPr>
            <p:ph type="title"/>
          </p:nvPr>
        </p:nvSpPr>
        <p:spPr>
          <a:xfrm>
            <a:off x="266700" y="493713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List: Allocating in Free Block</a:t>
            </a:r>
            <a:endParaRPr/>
          </a:p>
        </p:txBody>
      </p:sp>
      <p:sp>
        <p:nvSpPr>
          <p:cNvPr id="592" name="Google Shape;592;p22"/>
          <p:cNvSpPr txBox="1"/>
          <p:nvPr>
            <p:ph idx="1" type="body"/>
          </p:nvPr>
        </p:nvSpPr>
        <p:spPr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Allocating in a free block: </a:t>
            </a:r>
            <a:r>
              <a:rPr i="1" lang="en-GB">
                <a:solidFill>
                  <a:srgbClr val="C00000"/>
                </a:solidFill>
              </a:rPr>
              <a:t>splitting</a:t>
            </a:r>
            <a:endParaRPr i="1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Since allocated space might be smaller than free space, we might want to split the block</a:t>
            </a:r>
            <a:endParaRPr/>
          </a:p>
        </p:txBody>
      </p:sp>
      <p:sp>
        <p:nvSpPr>
          <p:cNvPr id="593" name="Google Shape;593;p22"/>
          <p:cNvSpPr txBox="1"/>
          <p:nvPr/>
        </p:nvSpPr>
        <p:spPr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addblock(ptr p, int len)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newsize = ((len + 1) &gt;&gt; 1) &lt;&lt; 1;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round up to even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oldsize = *p &amp; -2;       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mask out low bit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*p = newsize | 1;            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set new length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(newsize &lt; oldsize)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*(p+newsize) = oldsize - newsize;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set length in remaining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                      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  part of block</a:t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3276600" y="2751438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3581400" y="2751438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0" name="Google Shape;600;p22"/>
          <p:cNvSpPr/>
          <p:nvPr/>
        </p:nvSpPr>
        <p:spPr>
          <a:xfrm>
            <a:off x="3886200" y="2751438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1" name="Google Shape;601;p22"/>
          <p:cNvSpPr/>
          <p:nvPr/>
        </p:nvSpPr>
        <p:spPr>
          <a:xfrm>
            <a:off x="4191000" y="2751438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2" name="Google Shape;602;p22"/>
          <p:cNvSpPr/>
          <p:nvPr/>
        </p:nvSpPr>
        <p:spPr>
          <a:xfrm>
            <a:off x="48006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3" name="Google Shape;603;p22"/>
          <p:cNvSpPr/>
          <p:nvPr/>
        </p:nvSpPr>
        <p:spPr>
          <a:xfrm>
            <a:off x="51054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4" name="Google Shape;604;p22"/>
          <p:cNvSpPr/>
          <p:nvPr/>
        </p:nvSpPr>
        <p:spPr>
          <a:xfrm>
            <a:off x="54102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5" name="Google Shape;605;p22"/>
          <p:cNvSpPr/>
          <p:nvPr/>
        </p:nvSpPr>
        <p:spPr>
          <a:xfrm>
            <a:off x="57150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6" name="Google Shape;606;p22"/>
          <p:cNvSpPr/>
          <p:nvPr/>
        </p:nvSpPr>
        <p:spPr>
          <a:xfrm>
            <a:off x="60198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7" name="Google Shape;607;p22"/>
          <p:cNvSpPr/>
          <p:nvPr/>
        </p:nvSpPr>
        <p:spPr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9" name="Google Shape;609;p22"/>
          <p:cNvSpPr/>
          <p:nvPr/>
        </p:nvSpPr>
        <p:spPr>
          <a:xfrm>
            <a:off x="4495800" y="2751438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3429000" y="2514600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1" name="Google Shape;611;p22"/>
          <p:cNvSpPr/>
          <p:nvPr/>
        </p:nvSpPr>
        <p:spPr>
          <a:xfrm>
            <a:off x="4648200" y="2514600"/>
            <a:ext cx="1828800" cy="228600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2" name="Google Shape;612;p22"/>
          <p:cNvSpPr/>
          <p:nvPr/>
        </p:nvSpPr>
        <p:spPr>
          <a:xfrm>
            <a:off x="3276600" y="4250789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3581400" y="4250789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22"/>
          <p:cNvSpPr/>
          <p:nvPr/>
        </p:nvSpPr>
        <p:spPr>
          <a:xfrm>
            <a:off x="3886200" y="4250789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5" name="Google Shape;615;p22"/>
          <p:cNvSpPr/>
          <p:nvPr/>
        </p:nvSpPr>
        <p:spPr>
          <a:xfrm>
            <a:off x="4191000" y="4250789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6" name="Google Shape;616;p22"/>
          <p:cNvSpPr/>
          <p:nvPr/>
        </p:nvSpPr>
        <p:spPr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22"/>
          <p:cNvSpPr/>
          <p:nvPr/>
        </p:nvSpPr>
        <p:spPr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22"/>
          <p:cNvSpPr/>
          <p:nvPr/>
        </p:nvSpPr>
        <p:spPr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9" name="Google Shape;619;p22"/>
          <p:cNvSpPr/>
          <p:nvPr/>
        </p:nvSpPr>
        <p:spPr>
          <a:xfrm>
            <a:off x="5715000" y="4250789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0" name="Google Shape;620;p22"/>
          <p:cNvSpPr/>
          <p:nvPr/>
        </p:nvSpPr>
        <p:spPr>
          <a:xfrm>
            <a:off x="6019800" y="4250789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3" name="Google Shape;623;p22"/>
          <p:cNvSpPr/>
          <p:nvPr/>
        </p:nvSpPr>
        <p:spPr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3429000" y="4013951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25" name="Google Shape;625;p22"/>
          <p:cNvCxnSpPr/>
          <p:nvPr/>
        </p:nvCxnSpPr>
        <p:spPr>
          <a:xfrm flipH="1" rot="10800000">
            <a:off x="4638408" y="3054651"/>
            <a:ext cx="1588" cy="231775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6" name="Google Shape;626;p22"/>
          <p:cNvSpPr txBox="1"/>
          <p:nvPr/>
        </p:nvSpPr>
        <p:spPr>
          <a:xfrm>
            <a:off x="4482833" y="3208638"/>
            <a:ext cx="292366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627" name="Google Shape;627;p22"/>
          <p:cNvSpPr/>
          <p:nvPr/>
        </p:nvSpPr>
        <p:spPr>
          <a:xfrm>
            <a:off x="2209800" y="2514600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8" name="Google Shape;628;p22"/>
          <p:cNvSpPr txBox="1"/>
          <p:nvPr/>
        </p:nvSpPr>
        <p:spPr>
          <a:xfrm>
            <a:off x="5731476" y="4236201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29" name="Google Shape;629;p22"/>
          <p:cNvSpPr/>
          <p:nvPr/>
        </p:nvSpPr>
        <p:spPr>
          <a:xfrm>
            <a:off x="4572000" y="4013951"/>
            <a:ext cx="1295400" cy="228600"/>
          </a:xfrm>
          <a:custGeom>
            <a:rect b="b" l="l" r="r" t="t"/>
            <a:pathLst>
              <a:path extrusionOk="0" h="144" w="816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22"/>
          <p:cNvSpPr/>
          <p:nvPr/>
        </p:nvSpPr>
        <p:spPr>
          <a:xfrm>
            <a:off x="5867400" y="4090151"/>
            <a:ext cx="609600" cy="152400"/>
          </a:xfrm>
          <a:custGeom>
            <a:rect b="b" l="l" r="r" t="t"/>
            <a:pathLst>
              <a:path extrusionOk="0" h="96" w="384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Google Shape;631;p22"/>
          <p:cNvSpPr/>
          <p:nvPr/>
        </p:nvSpPr>
        <p:spPr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2" name="Google Shape;632;p22"/>
          <p:cNvSpPr/>
          <p:nvPr/>
        </p:nvSpPr>
        <p:spPr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Google Shape;633;p22"/>
          <p:cNvSpPr/>
          <p:nvPr/>
        </p:nvSpPr>
        <p:spPr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22"/>
          <p:cNvSpPr/>
          <p:nvPr/>
        </p:nvSpPr>
        <p:spPr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22"/>
          <p:cNvSpPr/>
          <p:nvPr/>
        </p:nvSpPr>
        <p:spPr>
          <a:xfrm>
            <a:off x="2209800" y="4013951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22"/>
          <p:cNvSpPr txBox="1"/>
          <p:nvPr/>
        </p:nvSpPr>
        <p:spPr>
          <a:xfrm>
            <a:off x="688975" y="3685639"/>
            <a:ext cx="1820371" cy="30380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addblock(p, 4)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3"/>
          <p:cNvSpPr txBox="1"/>
          <p:nvPr>
            <p:ph type="title"/>
          </p:nvPr>
        </p:nvSpPr>
        <p:spPr>
          <a:xfrm>
            <a:off x="266700" y="533400"/>
            <a:ext cx="72009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List: Freeing a Block</a:t>
            </a:r>
            <a:endParaRPr/>
          </a:p>
        </p:txBody>
      </p:sp>
      <p:sp>
        <p:nvSpPr>
          <p:cNvPr id="643" name="Google Shape;643;p23"/>
          <p:cNvSpPr txBox="1"/>
          <p:nvPr>
            <p:ph idx="1" type="body"/>
          </p:nvPr>
        </p:nvSpPr>
        <p:spPr>
          <a:xfrm>
            <a:off x="290513" y="1220788"/>
            <a:ext cx="8307387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Simplest implementation: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Need only clear the “allocated” flag</a:t>
            </a:r>
            <a:endParaRPr/>
          </a:p>
          <a:p>
            <a:pPr indent="-341313" lvl="2" marL="1249363" rtl="0" algn="l">
              <a:lnSpc>
                <a:spcPct val="101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void free_block(ptr p) { *p = *p &amp; -2 }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But can lead to “false fragmentation”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644" name="Google Shape;644;p2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645" name="Google Shape;645;p23"/>
            <p:cNvSpPr/>
            <p:nvPr/>
          </p:nvSpPr>
          <p:spPr>
            <a:xfrm>
              <a:off x="3352800" y="34043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3657600" y="34043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3962400" y="34043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4267200" y="34043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3505200" y="3167513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5776913" y="3398001"/>
              <a:ext cx="285954" cy="335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4648200" y="3167513"/>
              <a:ext cx="1295400" cy="228600"/>
            </a:xfrm>
            <a:custGeom>
              <a:rect b="b" l="l" r="r" t="t"/>
              <a:pathLst>
                <a:path extrusionOk="0" h="144" w="816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943600" y="3243713"/>
              <a:ext cx="609600" cy="152400"/>
            </a:xfrm>
            <a:custGeom>
              <a:rect b="b" l="l" r="r" t="t"/>
              <a:pathLst>
                <a:path extrusionOk="0" h="96" w="384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286000" y="3167513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66" name="Google Shape;666;p23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667" name="Google Shape;667;p23"/>
            <p:cNvSpPr txBox="1"/>
            <p:nvPr/>
          </p:nvSpPr>
          <p:spPr>
            <a:xfrm>
              <a:off x="825500" y="3863139"/>
              <a:ext cx="1045777" cy="325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free(p)</a:t>
              </a:r>
              <a:endParaRPr/>
            </a:p>
          </p:txBody>
        </p:sp>
        <p:sp>
          <p:nvSpPr>
            <p:cNvPr id="668" name="Google Shape;668;p23"/>
            <p:cNvSpPr txBox="1"/>
            <p:nvPr/>
          </p:nvSpPr>
          <p:spPr>
            <a:xfrm>
              <a:off x="4573588" y="3785351"/>
              <a:ext cx="305190" cy="329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endParaRPr/>
            </a:p>
          </p:txBody>
        </p:sp>
        <p:cxnSp>
          <p:nvCxnSpPr>
            <p:cNvPr id="669" name="Google Shape;669;p23"/>
            <p:cNvCxnSpPr/>
            <p:nvPr/>
          </p:nvCxnSpPr>
          <p:spPr>
            <a:xfrm flipH="1" rot="10800000">
              <a:off x="4724400" y="3707564"/>
              <a:ext cx="1588" cy="155575"/>
            </a:xfrm>
            <a:prstGeom prst="straightConnector1">
              <a:avLst/>
            </a:prstGeom>
            <a:noFill/>
            <a:ln cap="flat" cmpd="sng" w="25550">
              <a:solidFill>
                <a:srgbClr val="000066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70" name="Google Shape;670;p23"/>
            <p:cNvSpPr/>
            <p:nvPr/>
          </p:nvSpPr>
          <p:spPr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3352800" y="43949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657600" y="43949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962400" y="43949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4267200" y="4394951"/>
              <a:ext cx="304800" cy="3048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3505200" y="4158113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2286000" y="4158113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5776913" y="4388601"/>
              <a:ext cx="285954" cy="335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4648200" y="4158113"/>
              <a:ext cx="1295400" cy="228600"/>
            </a:xfrm>
            <a:custGeom>
              <a:rect b="b" l="l" r="r" t="t"/>
              <a:pathLst>
                <a:path extrusionOk="0" h="144" w="816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943600" y="4234313"/>
              <a:ext cx="609600" cy="152400"/>
            </a:xfrm>
            <a:custGeom>
              <a:rect b="b" l="l" r="r" t="t"/>
              <a:pathLst>
                <a:path extrusionOk="0" h="96" w="384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91" name="Google Shape;691;p23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692" name="Google Shape;692;p23"/>
            <p:cNvSpPr txBox="1"/>
            <p:nvPr/>
          </p:nvSpPr>
          <p:spPr>
            <a:xfrm>
              <a:off x="841375" y="4967828"/>
              <a:ext cx="1292639" cy="325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malloc(5)</a:t>
              </a:r>
              <a:endParaRPr/>
            </a:p>
          </p:txBody>
        </p:sp>
        <p:sp>
          <p:nvSpPr>
            <p:cNvPr id="693" name="Google Shape;693;p23"/>
            <p:cNvSpPr txBox="1"/>
            <p:nvPr/>
          </p:nvSpPr>
          <p:spPr>
            <a:xfrm>
              <a:off x="2092325" y="4875668"/>
              <a:ext cx="943313" cy="458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Oops!</a:t>
              </a:r>
              <a:endParaRPr/>
            </a:p>
          </p:txBody>
        </p:sp>
      </p:grpSp>
      <p:sp>
        <p:nvSpPr>
          <p:cNvPr id="694" name="Google Shape;694;p23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There is enough free space, but the allocator won’t be able to find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4"/>
          <p:cNvSpPr txBox="1"/>
          <p:nvPr>
            <p:ph type="title"/>
          </p:nvPr>
        </p:nvSpPr>
        <p:spPr>
          <a:xfrm>
            <a:off x="304800" y="457200"/>
            <a:ext cx="67691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List: Coalescing</a:t>
            </a:r>
            <a:endParaRPr/>
          </a:p>
        </p:txBody>
      </p:sp>
      <p:sp>
        <p:nvSpPr>
          <p:cNvPr id="701" name="Google Shape;701;p24"/>
          <p:cNvSpPr txBox="1"/>
          <p:nvPr>
            <p:ph idx="1" type="body"/>
          </p:nvPr>
        </p:nvSpPr>
        <p:spPr>
          <a:xfrm>
            <a:off x="319689" y="1220788"/>
            <a:ext cx="83073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Join </a:t>
            </a:r>
            <a:r>
              <a:rPr i="1" lang="en-GB">
                <a:solidFill>
                  <a:srgbClr val="C00000"/>
                </a:solidFill>
              </a:rPr>
              <a:t>(coalesce) </a:t>
            </a:r>
            <a:r>
              <a:rPr lang="en-GB"/>
              <a:t>with next/previous blocks, if they are free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Coalescing with next block</a:t>
            </a:r>
            <a:endParaRPr/>
          </a:p>
          <a:p>
            <a:pPr indent="-236537" lvl="2" marL="1144588" rtl="0" algn="l">
              <a:lnSpc>
                <a:spcPct val="9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88000"/>
              </a:lnSpc>
              <a:spcBef>
                <a:spcPts val="75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But how do we coalesce with </a:t>
            </a:r>
            <a:r>
              <a:rPr i="1" lang="en-GB"/>
              <a:t>previous</a:t>
            </a:r>
            <a:r>
              <a:rPr lang="en-GB"/>
              <a:t> block?</a:t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1981200" y="2597150"/>
            <a:ext cx="64770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1074738" y="2597150"/>
            <a:ext cx="7535862" cy="354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4" name="Google Shape;704;p24"/>
          <p:cNvSpPr txBox="1"/>
          <p:nvPr/>
        </p:nvSpPr>
        <p:spPr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5400"/>
              </a:buClr>
              <a:buSzPts val="1440"/>
              <a:buFont typeface="Noto Sans Symbols"/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free_block(ptr p) {</a:t>
            </a:r>
            <a:b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*p &amp; -2; 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clear allocated flag</a:t>
            </a:r>
            <a:b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next = p + *p;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find next block</a:t>
            </a:r>
            <a:b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((*next &amp; 1) == 0)</a:t>
            </a:r>
            <a:b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*p = *p + *next;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add to this block if</a:t>
            </a:r>
            <a:b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                  </a:t>
            </a:r>
            <a:r>
              <a:rPr b="1" lang="en-GB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   not allocated</a:t>
            </a: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3581400" y="24137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06" name="Google Shape;706;p24"/>
          <p:cNvSpPr/>
          <p:nvPr/>
        </p:nvSpPr>
        <p:spPr>
          <a:xfrm>
            <a:off x="3886200" y="24137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7" name="Google Shape;707;p24"/>
          <p:cNvSpPr/>
          <p:nvPr/>
        </p:nvSpPr>
        <p:spPr>
          <a:xfrm>
            <a:off x="4191000" y="24137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4495800" y="24137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0" name="Google Shape;710;p24"/>
          <p:cNvSpPr/>
          <p:nvPr/>
        </p:nvSpPr>
        <p:spPr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5" name="Google Shape;715;p24"/>
          <p:cNvSpPr/>
          <p:nvPr/>
        </p:nvSpPr>
        <p:spPr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17" name="Google Shape;717;p24"/>
          <p:cNvSpPr/>
          <p:nvPr/>
        </p:nvSpPr>
        <p:spPr>
          <a:xfrm>
            <a:off x="3733800" y="2176913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24"/>
          <p:cNvSpPr txBox="1"/>
          <p:nvPr/>
        </p:nvSpPr>
        <p:spPr>
          <a:xfrm>
            <a:off x="6030227" y="2407401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9" name="Google Shape;719;p24"/>
          <p:cNvSpPr/>
          <p:nvPr/>
        </p:nvSpPr>
        <p:spPr>
          <a:xfrm>
            <a:off x="4876800" y="2176913"/>
            <a:ext cx="1295400" cy="228600"/>
          </a:xfrm>
          <a:custGeom>
            <a:rect b="b" l="l" r="r" t="t"/>
            <a:pathLst>
              <a:path extrusionOk="0" h="144" w="816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24"/>
          <p:cNvSpPr/>
          <p:nvPr/>
        </p:nvSpPr>
        <p:spPr>
          <a:xfrm>
            <a:off x="6172200" y="2253113"/>
            <a:ext cx="609600" cy="152400"/>
          </a:xfrm>
          <a:custGeom>
            <a:rect b="b" l="l" r="r" t="t"/>
            <a:pathLst>
              <a:path extrusionOk="0" h="96" w="384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1" name="Google Shape;721;p24"/>
          <p:cNvSpPr txBox="1"/>
          <p:nvPr/>
        </p:nvSpPr>
        <p:spPr>
          <a:xfrm>
            <a:off x="1054100" y="2872539"/>
            <a:ext cx="1045777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</a:t>
            </a:r>
            <a:endParaRPr/>
          </a:p>
        </p:txBody>
      </p:sp>
      <p:sp>
        <p:nvSpPr>
          <p:cNvPr id="722" name="Google Shape;722;p24"/>
          <p:cNvSpPr txBox="1"/>
          <p:nvPr/>
        </p:nvSpPr>
        <p:spPr>
          <a:xfrm>
            <a:off x="4802188" y="2794751"/>
            <a:ext cx="305190" cy="3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723" name="Google Shape;723;p24"/>
          <p:cNvCxnSpPr/>
          <p:nvPr/>
        </p:nvCxnSpPr>
        <p:spPr>
          <a:xfrm flipH="1" rot="10800000">
            <a:off x="4953000" y="2716964"/>
            <a:ext cx="1588" cy="155575"/>
          </a:xfrm>
          <a:prstGeom prst="straightConnector1">
            <a:avLst/>
          </a:prstGeom>
          <a:noFill/>
          <a:ln cap="flat" cmpd="sng" w="25550">
            <a:solidFill>
              <a:srgbClr val="00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4" name="Google Shape;724;p24"/>
          <p:cNvSpPr/>
          <p:nvPr/>
        </p:nvSpPr>
        <p:spPr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7" name="Google Shape;727;p24"/>
          <p:cNvSpPr/>
          <p:nvPr/>
        </p:nvSpPr>
        <p:spPr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8" name="Google Shape;728;p24"/>
          <p:cNvSpPr/>
          <p:nvPr/>
        </p:nvSpPr>
        <p:spPr>
          <a:xfrm>
            <a:off x="3581400" y="34043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29" name="Google Shape;729;p24"/>
          <p:cNvSpPr/>
          <p:nvPr/>
        </p:nvSpPr>
        <p:spPr>
          <a:xfrm>
            <a:off x="3886200" y="34043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0" name="Google Shape;730;p24"/>
          <p:cNvSpPr/>
          <p:nvPr/>
        </p:nvSpPr>
        <p:spPr>
          <a:xfrm>
            <a:off x="4191000" y="34043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1" name="Google Shape;731;p24"/>
          <p:cNvSpPr/>
          <p:nvPr/>
        </p:nvSpPr>
        <p:spPr>
          <a:xfrm>
            <a:off x="4495800" y="3404351"/>
            <a:ext cx="304800" cy="3048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2" name="Google Shape;732;p24"/>
          <p:cNvSpPr/>
          <p:nvPr/>
        </p:nvSpPr>
        <p:spPr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3" name="Google Shape;733;p24"/>
          <p:cNvSpPr/>
          <p:nvPr/>
        </p:nvSpPr>
        <p:spPr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24"/>
          <p:cNvSpPr/>
          <p:nvPr/>
        </p:nvSpPr>
        <p:spPr>
          <a:xfrm>
            <a:off x="3733800" y="3167513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5" name="Google Shape;735;p24"/>
          <p:cNvSpPr/>
          <p:nvPr/>
        </p:nvSpPr>
        <p:spPr>
          <a:xfrm>
            <a:off x="2514600" y="3167513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24"/>
          <p:cNvSpPr/>
          <p:nvPr/>
        </p:nvSpPr>
        <p:spPr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37" name="Google Shape;737;p24"/>
          <p:cNvSpPr/>
          <p:nvPr/>
        </p:nvSpPr>
        <p:spPr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2514600" y="2176913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2" name="Google Shape;742;p24"/>
          <p:cNvSpPr/>
          <p:nvPr/>
        </p:nvSpPr>
        <p:spPr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3" name="Google Shape;743;p24"/>
          <p:cNvSpPr/>
          <p:nvPr/>
        </p:nvSpPr>
        <p:spPr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4" name="Google Shape;744;p24"/>
          <p:cNvSpPr/>
          <p:nvPr/>
        </p:nvSpPr>
        <p:spPr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5" name="Google Shape;745;p24"/>
          <p:cNvSpPr/>
          <p:nvPr/>
        </p:nvSpPr>
        <p:spPr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4"/>
          <p:cNvSpPr txBox="1"/>
          <p:nvPr/>
        </p:nvSpPr>
        <p:spPr>
          <a:xfrm>
            <a:off x="6030227" y="3398001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48" name="Google Shape;748;p24"/>
          <p:cNvSpPr/>
          <p:nvPr/>
        </p:nvSpPr>
        <p:spPr>
          <a:xfrm>
            <a:off x="4876800" y="3167513"/>
            <a:ext cx="1905000" cy="228600"/>
          </a:xfrm>
          <a:custGeom>
            <a:rect b="b" l="l" r="r" t="t"/>
            <a:pathLst>
              <a:path extrusionOk="0" h="144" w="816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24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gone</a:t>
            </a:r>
            <a:endParaRPr/>
          </a:p>
        </p:txBody>
      </p:sp>
      <p:cxnSp>
        <p:nvCxnSpPr>
          <p:cNvPr id="750" name="Google Shape;750;p24"/>
          <p:cNvCxnSpPr>
            <a:stCxn id="749" idx="1"/>
            <a:endCxn id="747" idx="0"/>
          </p:cNvCxnSpPr>
          <p:nvPr/>
        </p:nvCxnSpPr>
        <p:spPr>
          <a:xfrm flipH="1">
            <a:off x="6173100" y="2889770"/>
            <a:ext cx="1370700" cy="508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5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List: Bidirectional Coalescing </a:t>
            </a:r>
            <a:endParaRPr/>
          </a:p>
        </p:txBody>
      </p:sp>
      <p:sp>
        <p:nvSpPr>
          <p:cNvPr id="757" name="Google Shape;757;p25"/>
          <p:cNvSpPr txBox="1"/>
          <p:nvPr>
            <p:ph idx="1" type="body"/>
          </p:nvPr>
        </p:nvSpPr>
        <p:spPr>
          <a:xfrm>
            <a:off x="404127" y="1220788"/>
            <a:ext cx="830738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Boundary tags</a:t>
            </a:r>
            <a:r>
              <a:rPr lang="en-GB">
                <a:solidFill>
                  <a:srgbClr val="C00000"/>
                </a:solidFill>
              </a:rPr>
              <a:t> </a:t>
            </a:r>
            <a:r>
              <a:rPr b="0" lang="en-GB" sz="2000"/>
              <a:t>[Knuth73]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Replicate size/allocated word at “bottom” (end) of free blocks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Allows us to traverse the “list” backwards, but requires extra space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Important and general technique!</a:t>
            </a:r>
            <a:endParaRPr/>
          </a:p>
        </p:txBody>
      </p:sp>
      <p:sp>
        <p:nvSpPr>
          <p:cNvPr id="758" name="Google Shape;758;p25"/>
          <p:cNvSpPr/>
          <p:nvPr/>
        </p:nvSpPr>
        <p:spPr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5"/>
          <p:cNvSpPr txBox="1"/>
          <p:nvPr/>
        </p:nvSpPr>
        <p:spPr>
          <a:xfrm>
            <a:off x="381000" y="4703913"/>
            <a:ext cx="1623435" cy="99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Format of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allocated and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free blocks</a:t>
            </a: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 and</a:t>
            </a:r>
            <a:endParaRPr/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/>
          </a:p>
        </p:txBody>
      </p:sp>
      <p:sp>
        <p:nvSpPr>
          <p:cNvPr id="761" name="Google Shape;761;p25"/>
          <p:cNvSpPr txBox="1"/>
          <p:nvPr/>
        </p:nvSpPr>
        <p:spPr>
          <a:xfrm>
            <a:off x="5083175" y="4222691"/>
            <a:ext cx="2353025" cy="202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1: Allocated block 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0: Free block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Total block size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Payload: Application data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(allocated blocks only)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65" name="Google Shape;765;p25"/>
          <p:cNvSpPr txBox="1"/>
          <p:nvPr/>
        </p:nvSpPr>
        <p:spPr>
          <a:xfrm>
            <a:off x="1296937" y="5910498"/>
            <a:ext cx="1326815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 tag</a:t>
            </a:r>
            <a:endParaRPr/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(footer)</a:t>
            </a:r>
            <a:endParaRPr/>
          </a:p>
        </p:txBody>
      </p:sp>
      <p:cxnSp>
        <p:nvCxnSpPr>
          <p:cNvPr id="766" name="Google Shape;766;p25"/>
          <p:cNvCxnSpPr/>
          <p:nvPr/>
        </p:nvCxnSpPr>
        <p:spPr>
          <a:xfrm>
            <a:off x="2590800" y="6104088"/>
            <a:ext cx="533400" cy="1588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67" name="Google Shape;767;p25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768" name="Google Shape;768;p25"/>
            <p:cNvSpPr/>
            <p:nvPr/>
          </p:nvSpPr>
          <p:spPr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895600" y="5706762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4114800" y="5706762"/>
              <a:ext cx="1828800" cy="228600"/>
            </a:xfrm>
            <a:custGeom>
              <a:rect b="b" l="l" r="r" t="t"/>
              <a:pathLst>
                <a:path extrusionOk="0" h="144" w="1152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676400" y="5706762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2590800" y="6263216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3810000" y="6263216"/>
              <a:ext cx="1828800" cy="228600"/>
            </a:xfrm>
            <a:custGeom>
              <a:rect b="b" l="l" r="r" t="t"/>
              <a:pathLst>
                <a:path extrusionOk="0" h="144" w="1152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5638800" y="6263216"/>
              <a:ext cx="1219200" cy="228600"/>
            </a:xfrm>
            <a:custGeom>
              <a:rect b="b" l="l" r="r" t="t"/>
              <a:pathLst>
                <a:path extrusionOk="0" h="144" w="768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792" name="Google Shape;792;p25"/>
          <p:cNvSpPr txBox="1"/>
          <p:nvPr/>
        </p:nvSpPr>
        <p:spPr>
          <a:xfrm>
            <a:off x="1788680" y="4267200"/>
            <a:ext cx="80212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/>
          </a:p>
        </p:txBody>
      </p:sp>
      <p:cxnSp>
        <p:nvCxnSpPr>
          <p:cNvPr id="793" name="Google Shape;793;p25"/>
          <p:cNvCxnSpPr/>
          <p:nvPr/>
        </p:nvCxnSpPr>
        <p:spPr>
          <a:xfrm>
            <a:off x="2590800" y="4427688"/>
            <a:ext cx="533400" cy="1588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6"/>
          <p:cNvSpPr txBox="1"/>
          <p:nvPr>
            <p:ph type="title"/>
          </p:nvPr>
        </p:nvSpPr>
        <p:spPr>
          <a:xfrm>
            <a:off x="444500" y="569913"/>
            <a:ext cx="70231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 Time Coalescing</a:t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1" name="Google Shape;801;p26"/>
          <p:cNvSpPr/>
          <p:nvPr/>
        </p:nvSpPr>
        <p:spPr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6"/>
          <p:cNvSpPr/>
          <p:nvPr/>
        </p:nvSpPr>
        <p:spPr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6"/>
          <p:cNvSpPr/>
          <p:nvPr/>
        </p:nvSpPr>
        <p:spPr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4" name="Google Shape;804;p26"/>
          <p:cNvSpPr/>
          <p:nvPr/>
        </p:nvSpPr>
        <p:spPr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6"/>
          <p:cNvSpPr/>
          <p:nvPr/>
        </p:nvSpPr>
        <p:spPr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6"/>
          <p:cNvSpPr/>
          <p:nvPr/>
        </p:nvSpPr>
        <p:spPr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6"/>
          <p:cNvSpPr/>
          <p:nvPr/>
        </p:nvSpPr>
        <p:spPr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0" name="Google Shape;810;p26"/>
          <p:cNvSpPr/>
          <p:nvPr/>
        </p:nvSpPr>
        <p:spPr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6"/>
          <p:cNvSpPr/>
          <p:nvPr/>
        </p:nvSpPr>
        <p:spPr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6"/>
          <p:cNvSpPr txBox="1"/>
          <p:nvPr/>
        </p:nvSpPr>
        <p:spPr>
          <a:xfrm>
            <a:off x="368176" y="2749550"/>
            <a:ext cx="1284624" cy="63835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being</a:t>
            </a:r>
            <a:endParaRPr/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freed</a:t>
            </a:r>
            <a:endParaRPr/>
          </a:p>
        </p:txBody>
      </p:sp>
      <p:cxnSp>
        <p:nvCxnSpPr>
          <p:cNvPr id="813" name="Google Shape;813;p26"/>
          <p:cNvCxnSpPr/>
          <p:nvPr/>
        </p:nvCxnSpPr>
        <p:spPr>
          <a:xfrm>
            <a:off x="1828800" y="3048000"/>
            <a:ext cx="457200" cy="1588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4" name="Google Shape;814;p26"/>
          <p:cNvSpPr txBox="1"/>
          <p:nvPr/>
        </p:nvSpPr>
        <p:spPr>
          <a:xfrm>
            <a:off x="2590800" y="2057400"/>
            <a:ext cx="794105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815" name="Google Shape;815;p26"/>
          <p:cNvSpPr txBox="1"/>
          <p:nvPr/>
        </p:nvSpPr>
        <p:spPr>
          <a:xfrm>
            <a:off x="4114800" y="2057400"/>
            <a:ext cx="794105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816" name="Google Shape;816;p26"/>
          <p:cNvSpPr txBox="1"/>
          <p:nvPr/>
        </p:nvSpPr>
        <p:spPr>
          <a:xfrm>
            <a:off x="5638800" y="2057400"/>
            <a:ext cx="794105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817" name="Google Shape;817;p26"/>
          <p:cNvSpPr txBox="1"/>
          <p:nvPr/>
        </p:nvSpPr>
        <p:spPr>
          <a:xfrm>
            <a:off x="7162800" y="2057400"/>
            <a:ext cx="794105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6" name="Google Shape;826;p27"/>
          <p:cNvSpPr txBox="1"/>
          <p:nvPr>
            <p:ph type="title"/>
          </p:nvPr>
        </p:nvSpPr>
        <p:spPr>
          <a:xfrm>
            <a:off x="419100" y="483417"/>
            <a:ext cx="8305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 Time Coalescing (Case 1)</a:t>
            </a: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8" name="Google Shape;828;p27"/>
          <p:cNvSpPr/>
          <p:nvPr/>
        </p:nvSpPr>
        <p:spPr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1752600" y="19050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31" name="Google Shape;831;p27"/>
          <p:cNvCxnSpPr/>
          <p:nvPr/>
        </p:nvCxnSpPr>
        <p:spPr>
          <a:xfrm>
            <a:off x="2590800" y="4191000"/>
            <a:ext cx="1588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2" name="Google Shape;832;p27"/>
          <p:cNvSpPr/>
          <p:nvPr/>
        </p:nvSpPr>
        <p:spPr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5" name="Google Shape;835;p27"/>
          <p:cNvSpPr/>
          <p:nvPr/>
        </p:nvSpPr>
        <p:spPr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1752600" y="28194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27"/>
          <p:cNvSpPr/>
          <p:nvPr/>
        </p:nvSpPr>
        <p:spPr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3" name="Google Shape;843;p27"/>
          <p:cNvSpPr/>
          <p:nvPr/>
        </p:nvSpPr>
        <p:spPr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844" name="Google Shape;844;p27"/>
          <p:cNvSpPr/>
          <p:nvPr/>
        </p:nvSpPr>
        <p:spPr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45" name="Google Shape;845;p27"/>
          <p:cNvSpPr/>
          <p:nvPr/>
        </p:nvSpPr>
        <p:spPr>
          <a:xfrm>
            <a:off x="1752600" y="37338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846" name="Google Shape;846;p27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847" name="Google Shape;847;p27"/>
            <p:cNvSpPr/>
            <p:nvPr/>
          </p:nvSpPr>
          <p:spPr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m1</a:t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m1</a:t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419600" y="1905000"/>
              <a:ext cx="1676400" cy="9144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854" name="Google Shape;854;p27"/>
            <p:cNvCxnSpPr/>
            <p:nvPr/>
          </p:nvCxnSpPr>
          <p:spPr>
            <a:xfrm>
              <a:off x="5257800" y="4191000"/>
              <a:ext cx="1588" cy="457200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5" name="Google Shape;855;p27"/>
            <p:cNvSpPr/>
            <p:nvPr/>
          </p:nvSpPr>
          <p:spPr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419600" y="2819400"/>
              <a:ext cx="1676400" cy="9144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m2</a:t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m2</a:t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419600" y="3733800"/>
              <a:ext cx="1676400" cy="9144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869" name="Google Shape;869;p27"/>
            <p:cNvCxnSpPr/>
            <p:nvPr/>
          </p:nvCxnSpPr>
          <p:spPr>
            <a:xfrm>
              <a:off x="3581400" y="3276600"/>
              <a:ext cx="609600" cy="1588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419100" y="533400"/>
            <a:ext cx="8305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 Time Coalescing (Case 2)</a:t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9" name="Google Shape;879;p28"/>
          <p:cNvSpPr/>
          <p:nvPr/>
        </p:nvSpPr>
        <p:spPr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0" name="Google Shape;880;p28"/>
          <p:cNvSpPr/>
          <p:nvPr/>
        </p:nvSpPr>
        <p:spPr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881" name="Google Shape;881;p28"/>
          <p:cNvSpPr/>
          <p:nvPr/>
        </p:nvSpPr>
        <p:spPr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2" name="Google Shape;882;p28"/>
          <p:cNvSpPr/>
          <p:nvPr/>
        </p:nvSpPr>
        <p:spPr>
          <a:xfrm>
            <a:off x="1752600" y="19050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83" name="Google Shape;883;p28"/>
          <p:cNvCxnSpPr/>
          <p:nvPr/>
        </p:nvCxnSpPr>
        <p:spPr>
          <a:xfrm>
            <a:off x="2590800" y="4191000"/>
            <a:ext cx="1588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4" name="Google Shape;884;p28"/>
          <p:cNvSpPr/>
          <p:nvPr/>
        </p:nvSpPr>
        <p:spPr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885" name="Google Shape;885;p28"/>
          <p:cNvSpPr/>
          <p:nvPr/>
        </p:nvSpPr>
        <p:spPr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6" name="Google Shape;886;p28"/>
          <p:cNvSpPr/>
          <p:nvPr/>
        </p:nvSpPr>
        <p:spPr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7" name="Google Shape;887;p28"/>
          <p:cNvSpPr/>
          <p:nvPr/>
        </p:nvSpPr>
        <p:spPr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8" name="Google Shape;888;p28"/>
          <p:cNvSpPr/>
          <p:nvPr/>
        </p:nvSpPr>
        <p:spPr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889" name="Google Shape;889;p28"/>
          <p:cNvSpPr/>
          <p:nvPr/>
        </p:nvSpPr>
        <p:spPr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0" name="Google Shape;890;p28"/>
          <p:cNvSpPr/>
          <p:nvPr/>
        </p:nvSpPr>
        <p:spPr>
          <a:xfrm>
            <a:off x="1752600" y="28194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1" name="Google Shape;891;p28"/>
          <p:cNvSpPr/>
          <p:nvPr/>
        </p:nvSpPr>
        <p:spPr>
          <a:xfrm>
            <a:off x="1752600" y="3733800"/>
            <a:ext cx="12954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892" name="Google Shape;892;p28"/>
          <p:cNvSpPr/>
          <p:nvPr/>
        </p:nvSpPr>
        <p:spPr>
          <a:xfrm>
            <a:off x="3048000" y="3733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93" name="Google Shape;893;p28"/>
          <p:cNvSpPr/>
          <p:nvPr/>
        </p:nvSpPr>
        <p:spPr>
          <a:xfrm>
            <a:off x="1752600" y="4038600"/>
            <a:ext cx="16764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4" name="Google Shape;894;p28"/>
          <p:cNvSpPr/>
          <p:nvPr/>
        </p:nvSpPr>
        <p:spPr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1752600" y="4343400"/>
            <a:ext cx="12954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896" name="Google Shape;896;p28"/>
          <p:cNvSpPr/>
          <p:nvPr/>
        </p:nvSpPr>
        <p:spPr>
          <a:xfrm>
            <a:off x="3048000" y="43434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97" name="Google Shape;897;p28"/>
          <p:cNvSpPr/>
          <p:nvPr/>
        </p:nvSpPr>
        <p:spPr>
          <a:xfrm>
            <a:off x="1752600" y="37338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898" name="Google Shape;898;p28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899" name="Google Shape;899;p28"/>
            <p:cNvSpPr/>
            <p:nvPr/>
          </p:nvSpPr>
          <p:spPr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m1</a:t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m1</a:t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4572000" y="1905000"/>
              <a:ext cx="1676400" cy="9144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n+m2</a:t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n+m2</a:t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cxnSp>
          <p:nvCxnSpPr>
            <p:cNvPr id="911" name="Google Shape;911;p28"/>
            <p:cNvCxnSpPr/>
            <p:nvPr/>
          </p:nvCxnSpPr>
          <p:spPr>
            <a:xfrm>
              <a:off x="3733800" y="3276600"/>
              <a:ext cx="609600" cy="1588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12" name="Google Shape;912;p28"/>
            <p:cNvSpPr/>
            <p:nvPr/>
          </p:nvSpPr>
          <p:spPr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4572000" y="2819400"/>
              <a:ext cx="1676400" cy="1828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9"/>
          <p:cNvSpPr/>
          <p:nvPr/>
        </p:nvSpPr>
        <p:spPr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920" name="Google Shape;920;p29"/>
          <p:cNvSpPr/>
          <p:nvPr/>
        </p:nvSpPr>
        <p:spPr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1" name="Google Shape;921;p29"/>
          <p:cNvSpPr/>
          <p:nvPr/>
        </p:nvSpPr>
        <p:spPr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2" name="Google Shape;922;p29"/>
          <p:cNvSpPr txBox="1"/>
          <p:nvPr>
            <p:ph type="title"/>
          </p:nvPr>
        </p:nvSpPr>
        <p:spPr>
          <a:xfrm>
            <a:off x="381000" y="5699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 Time Coalescing (Case 3)</a:t>
            </a:r>
            <a:endParaRPr/>
          </a:p>
        </p:txBody>
      </p:sp>
      <p:sp>
        <p:nvSpPr>
          <p:cNvPr id="923" name="Google Shape;923;p29"/>
          <p:cNvSpPr/>
          <p:nvPr/>
        </p:nvSpPr>
        <p:spPr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4" name="Google Shape;924;p29"/>
          <p:cNvSpPr/>
          <p:nvPr/>
        </p:nvSpPr>
        <p:spPr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925" name="Google Shape;925;p29"/>
          <p:cNvSpPr/>
          <p:nvPr/>
        </p:nvSpPr>
        <p:spPr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6" name="Google Shape;926;p29"/>
          <p:cNvSpPr/>
          <p:nvPr/>
        </p:nvSpPr>
        <p:spPr>
          <a:xfrm>
            <a:off x="1752600" y="19050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27" name="Google Shape;927;p29"/>
          <p:cNvCxnSpPr/>
          <p:nvPr/>
        </p:nvCxnSpPr>
        <p:spPr>
          <a:xfrm>
            <a:off x="2590800" y="4191000"/>
            <a:ext cx="1588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8" name="Google Shape;928;p29"/>
          <p:cNvSpPr/>
          <p:nvPr/>
        </p:nvSpPr>
        <p:spPr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929" name="Google Shape;929;p29"/>
          <p:cNvSpPr/>
          <p:nvPr/>
        </p:nvSpPr>
        <p:spPr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0" name="Google Shape;930;p29"/>
          <p:cNvSpPr/>
          <p:nvPr/>
        </p:nvSpPr>
        <p:spPr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1" name="Google Shape;931;p29"/>
          <p:cNvSpPr/>
          <p:nvPr/>
        </p:nvSpPr>
        <p:spPr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2" name="Google Shape;932;p29"/>
          <p:cNvSpPr/>
          <p:nvPr/>
        </p:nvSpPr>
        <p:spPr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933" name="Google Shape;933;p29"/>
          <p:cNvSpPr/>
          <p:nvPr/>
        </p:nvSpPr>
        <p:spPr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4" name="Google Shape;934;p29"/>
          <p:cNvSpPr/>
          <p:nvPr/>
        </p:nvSpPr>
        <p:spPr>
          <a:xfrm>
            <a:off x="1752600" y="28194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936" name="Google Shape;936;p29"/>
          <p:cNvSpPr/>
          <p:nvPr/>
        </p:nvSpPr>
        <p:spPr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7" name="Google Shape;937;p29"/>
          <p:cNvSpPr/>
          <p:nvPr/>
        </p:nvSpPr>
        <p:spPr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8" name="Google Shape;938;p29"/>
          <p:cNvSpPr/>
          <p:nvPr/>
        </p:nvSpPr>
        <p:spPr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9" name="Google Shape;939;p29"/>
          <p:cNvSpPr/>
          <p:nvPr/>
        </p:nvSpPr>
        <p:spPr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940" name="Google Shape;940;p29"/>
          <p:cNvSpPr/>
          <p:nvPr/>
        </p:nvSpPr>
        <p:spPr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1" name="Google Shape;941;p29"/>
          <p:cNvSpPr/>
          <p:nvPr/>
        </p:nvSpPr>
        <p:spPr>
          <a:xfrm>
            <a:off x="1752600" y="37338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942" name="Google Shape;942;p29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943" name="Google Shape;943;p29"/>
            <p:cNvSpPr/>
            <p:nvPr/>
          </p:nvSpPr>
          <p:spPr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n+m1</a:t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946" name="Google Shape;946;p29"/>
            <p:cNvCxnSpPr/>
            <p:nvPr/>
          </p:nvCxnSpPr>
          <p:spPr>
            <a:xfrm>
              <a:off x="5257800" y="4191000"/>
              <a:ext cx="1588" cy="457200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7" name="Google Shape;947;p29"/>
            <p:cNvSpPr/>
            <p:nvPr/>
          </p:nvSpPr>
          <p:spPr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n+m1</a:t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m2</a:t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m2</a:t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419600" y="3733800"/>
              <a:ext cx="1676400" cy="9144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957" name="Google Shape;957;p29"/>
            <p:cNvCxnSpPr/>
            <p:nvPr/>
          </p:nvCxnSpPr>
          <p:spPr>
            <a:xfrm>
              <a:off x="3581400" y="3276600"/>
              <a:ext cx="609600" cy="1588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58" name="Google Shape;958;p29"/>
            <p:cNvSpPr/>
            <p:nvPr/>
          </p:nvSpPr>
          <p:spPr>
            <a:xfrm>
              <a:off x="4419600" y="1905000"/>
              <a:ext cx="1676400" cy="1828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Memory Allocation	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96875" y="1362075"/>
            <a:ext cx="378810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Programmers use </a:t>
            </a:r>
            <a:r>
              <a:rPr i="1" lang="en-GB">
                <a:solidFill>
                  <a:srgbClr val="990000"/>
                </a:solidFill>
              </a:rPr>
              <a:t>dynamic memory allocators </a:t>
            </a:r>
            <a:r>
              <a:rPr lang="en-GB"/>
              <a:t>(such 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) to acquire VM at run time.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For data structures whose size is only known at runtime.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Dynamic memory allocators manage an area of process virtual memory known as the </a:t>
            </a:r>
            <a:r>
              <a:rPr i="1" lang="en-GB">
                <a:solidFill>
                  <a:srgbClr val="990000"/>
                </a:solidFill>
              </a:rPr>
              <a:t>heap</a:t>
            </a:r>
            <a:r>
              <a:rPr lang="en-GB"/>
              <a:t>. 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(via 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4189412" y="5743575"/>
            <a:ext cx="3200400" cy="396875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text (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4189412" y="5362575"/>
            <a:ext cx="3200400" cy="396875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Initialized data (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4189412" y="4981575"/>
            <a:ext cx="3200400" cy="396875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 data (.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4189412" y="3413820"/>
            <a:ext cx="3200400" cy="334962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886200" y="6339601"/>
            <a:ext cx="298778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91" name="Google Shape;91;p3"/>
            <p:cNvSpPr txBox="1"/>
            <p:nvPr/>
          </p:nvSpPr>
          <p:spPr>
            <a:xfrm>
              <a:off x="4409" y="2483"/>
              <a:ext cx="900" cy="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of heap</a:t>
              </a:r>
              <a:endParaRPr/>
            </a:p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b="1" lang="en-GB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brk </a:t>
              </a:r>
              <a:r>
                <a:rPr b="1" lang="en-GB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ptr)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3"/>
            <p:cNvCxnSpPr/>
            <p:nvPr/>
          </p:nvCxnSpPr>
          <p:spPr>
            <a:xfrm flipH="1">
              <a:off x="4175" y="2716"/>
              <a:ext cx="242" cy="1"/>
            </a:xfrm>
            <a:prstGeom prst="straightConnector1">
              <a:avLst/>
            </a:prstGeom>
            <a:noFill/>
            <a:ln cap="flat" cmpd="sng" w="25550">
              <a:solidFill>
                <a:srgbClr val="000066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3" name="Google Shape;93;p3"/>
          <p:cNvSpPr/>
          <p:nvPr/>
        </p:nvSpPr>
        <p:spPr>
          <a:xfrm>
            <a:off x="6248400" y="3755589"/>
            <a:ext cx="533400" cy="43541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 flipH="1" rot="10800000">
            <a:off x="4953000" y="3907989"/>
            <a:ext cx="533400" cy="43541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4189412" y="1362075"/>
            <a:ext cx="3505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Allocator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4189412" y="2276475"/>
            <a:ext cx="35052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0"/>
          <p:cNvSpPr/>
          <p:nvPr/>
        </p:nvSpPr>
        <p:spPr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66" name="Google Shape;966;p30"/>
          <p:cNvSpPr/>
          <p:nvPr/>
        </p:nvSpPr>
        <p:spPr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7" name="Google Shape;967;p30"/>
          <p:cNvSpPr txBox="1"/>
          <p:nvPr>
            <p:ph type="title"/>
          </p:nvPr>
        </p:nvSpPr>
        <p:spPr>
          <a:xfrm>
            <a:off x="381000" y="5699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 Time Coalescing (Case 4)</a:t>
            </a:r>
            <a:endParaRPr/>
          </a:p>
        </p:txBody>
      </p:sp>
      <p:sp>
        <p:nvSpPr>
          <p:cNvPr id="968" name="Google Shape;968;p30"/>
          <p:cNvSpPr/>
          <p:nvPr/>
        </p:nvSpPr>
        <p:spPr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9" name="Google Shape;969;p30"/>
          <p:cNvSpPr/>
          <p:nvPr/>
        </p:nvSpPr>
        <p:spPr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970" name="Google Shape;970;p30"/>
          <p:cNvSpPr/>
          <p:nvPr/>
        </p:nvSpPr>
        <p:spPr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71" name="Google Shape;971;p30"/>
          <p:cNvSpPr/>
          <p:nvPr/>
        </p:nvSpPr>
        <p:spPr>
          <a:xfrm>
            <a:off x="1752600" y="19050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72" name="Google Shape;972;p30"/>
          <p:cNvCxnSpPr/>
          <p:nvPr/>
        </p:nvCxnSpPr>
        <p:spPr>
          <a:xfrm>
            <a:off x="2590800" y="4191000"/>
            <a:ext cx="1588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3" name="Google Shape;973;p30"/>
          <p:cNvSpPr/>
          <p:nvPr/>
        </p:nvSpPr>
        <p:spPr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974" name="Google Shape;974;p30"/>
          <p:cNvSpPr/>
          <p:nvPr/>
        </p:nvSpPr>
        <p:spPr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5" name="Google Shape;975;p30"/>
          <p:cNvSpPr/>
          <p:nvPr/>
        </p:nvSpPr>
        <p:spPr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6" name="Google Shape;976;p30"/>
          <p:cNvSpPr/>
          <p:nvPr/>
        </p:nvSpPr>
        <p:spPr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7" name="Google Shape;977;p30"/>
          <p:cNvSpPr/>
          <p:nvPr/>
        </p:nvSpPr>
        <p:spPr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978" name="Google Shape;978;p30"/>
          <p:cNvSpPr/>
          <p:nvPr/>
        </p:nvSpPr>
        <p:spPr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9" name="Google Shape;979;p30"/>
          <p:cNvSpPr/>
          <p:nvPr/>
        </p:nvSpPr>
        <p:spPr>
          <a:xfrm>
            <a:off x="1752600" y="28194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0" name="Google Shape;980;p30"/>
          <p:cNvSpPr/>
          <p:nvPr/>
        </p:nvSpPr>
        <p:spPr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981" name="Google Shape;981;p30"/>
          <p:cNvSpPr/>
          <p:nvPr/>
        </p:nvSpPr>
        <p:spPr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82" name="Google Shape;982;p30"/>
          <p:cNvSpPr/>
          <p:nvPr/>
        </p:nvSpPr>
        <p:spPr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3" name="Google Shape;983;p30"/>
          <p:cNvSpPr/>
          <p:nvPr/>
        </p:nvSpPr>
        <p:spPr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4" name="Google Shape;984;p30"/>
          <p:cNvSpPr/>
          <p:nvPr/>
        </p:nvSpPr>
        <p:spPr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985" name="Google Shape;985;p30"/>
          <p:cNvSpPr/>
          <p:nvPr/>
        </p:nvSpPr>
        <p:spPr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86" name="Google Shape;986;p30"/>
          <p:cNvSpPr/>
          <p:nvPr/>
        </p:nvSpPr>
        <p:spPr>
          <a:xfrm>
            <a:off x="1752600" y="3733800"/>
            <a:ext cx="1676400" cy="9144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987" name="Google Shape;987;p30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988" name="Google Shape;988;p30"/>
            <p:cNvSpPr/>
            <p:nvPr/>
          </p:nvSpPr>
          <p:spPr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n+m1+m2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n+m1+m2</a:t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cxnSp>
          <p:nvCxnSpPr>
            <p:cNvPr id="994" name="Google Shape;994;p30"/>
            <p:cNvCxnSpPr/>
            <p:nvPr/>
          </p:nvCxnSpPr>
          <p:spPr>
            <a:xfrm>
              <a:off x="3581400" y="3276600"/>
              <a:ext cx="609600" cy="1588"/>
            </a:xfrm>
            <a:prstGeom prst="straightConnector1">
              <a:avLst/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95" name="Google Shape;995;p30"/>
            <p:cNvSpPr/>
            <p:nvPr/>
          </p:nvSpPr>
          <p:spPr>
            <a:xfrm>
              <a:off x="4419600" y="1905000"/>
              <a:ext cx="1676400" cy="27432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 of Boundary Tags</a:t>
            </a:r>
            <a:endParaRPr/>
          </a:p>
        </p:txBody>
      </p:sp>
      <p:sp>
        <p:nvSpPr>
          <p:cNvPr id="1001" name="Google Shape;1001;p31"/>
          <p:cNvSpPr txBox="1"/>
          <p:nvPr>
            <p:ph idx="1" type="body"/>
          </p:nvPr>
        </p:nvSpPr>
        <p:spPr>
          <a:xfrm>
            <a:off x="396875" y="13525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Internal fragmentation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Can it be optimized?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Which blocks need the footer tag?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What does that mean?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2"/>
          <p:cNvSpPr txBox="1"/>
          <p:nvPr>
            <p:ph type="title"/>
          </p:nvPr>
        </p:nvSpPr>
        <p:spPr>
          <a:xfrm>
            <a:off x="381000" y="4937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Key Allocator Policies</a:t>
            </a:r>
            <a:endParaRPr/>
          </a:p>
        </p:txBody>
      </p:sp>
      <p:sp>
        <p:nvSpPr>
          <p:cNvPr id="1008" name="Google Shape;1008;p32"/>
          <p:cNvSpPr txBox="1"/>
          <p:nvPr>
            <p:ph idx="1" type="body"/>
          </p:nvPr>
        </p:nvSpPr>
        <p:spPr>
          <a:xfrm>
            <a:off x="379413" y="1143000"/>
            <a:ext cx="8307387" cy="54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Placement policy: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First-fit, next-fit, best-fit, etc.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Trades off lower throughput for less fragmentation	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Interesting observation</a:t>
            </a:r>
            <a:r>
              <a:rPr b="1" lang="en-GB">
                <a:solidFill>
                  <a:srgbClr val="C00000"/>
                </a:solidFill>
              </a:rPr>
              <a:t>: </a:t>
            </a:r>
            <a:r>
              <a:rPr lang="en-GB"/>
              <a:t>segregated free lists (next lecture) approximate a best fit placement policy without having to search entire free list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Splitting policy: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When do we go ahead and split free blocks?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How much internal fragmentation are we willing to tolerate?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Coalescing policy: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Immediate coalescing: </a:t>
            </a:r>
            <a:r>
              <a:rPr lang="en-GB"/>
              <a:t>coalesce each time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1" lang="en-GB"/>
              <a:t> </a:t>
            </a:r>
            <a:r>
              <a:rPr lang="en-GB"/>
              <a:t>is called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Deferred coalescing: </a:t>
            </a:r>
            <a:r>
              <a:rPr lang="en-GB"/>
              <a:t>try to improve performance of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1" lang="en-GB"/>
              <a:t> </a:t>
            </a:r>
            <a:r>
              <a:rPr lang="en-GB"/>
              <a:t>by deferring coalescing until needed. Examples:</a:t>
            </a:r>
            <a:endParaRPr/>
          </a:p>
          <a:p>
            <a:pPr indent="-228600" lvl="2" marL="11430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Coalesce as you scan the free list for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endParaRPr b="1"/>
          </a:p>
          <a:p>
            <a:pPr indent="-228600" lvl="2" marL="11430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Coalesce when the amount of external fragmentation reaches some threshold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3"/>
          <p:cNvSpPr txBox="1"/>
          <p:nvPr>
            <p:ph type="title"/>
          </p:nvPr>
        </p:nvSpPr>
        <p:spPr>
          <a:xfrm>
            <a:off x="440724" y="458703"/>
            <a:ext cx="6756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Lists: Summary</a:t>
            </a:r>
            <a:endParaRPr/>
          </a:p>
        </p:txBody>
      </p:sp>
      <p:sp>
        <p:nvSpPr>
          <p:cNvPr id="1015" name="Google Shape;1015;p33"/>
          <p:cNvSpPr txBox="1"/>
          <p:nvPr>
            <p:ph idx="1" type="body"/>
          </p:nvPr>
        </p:nvSpPr>
        <p:spPr>
          <a:xfrm>
            <a:off x="440266" y="1160463"/>
            <a:ext cx="8307387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Implementation: very simple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Allocate cost: </a:t>
            </a:r>
            <a:endParaRPr/>
          </a:p>
          <a:p>
            <a:pPr indent="-285750" lvl="1" marL="74295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linear time worst case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Free cost: </a:t>
            </a:r>
            <a:endParaRPr/>
          </a:p>
          <a:p>
            <a:pPr indent="-285750" lvl="1" marL="74295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constant time worst case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GB"/>
              <a:t>even with coalescing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Memory usage: </a:t>
            </a:r>
            <a:endParaRPr/>
          </a:p>
          <a:p>
            <a:pPr indent="-285750" lvl="1" marL="74295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will depend on placement policy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First-fit, next-fit or best-fit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Not used in practice for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malloc/free </a:t>
            </a:r>
            <a:r>
              <a:rPr lang="en-GB"/>
              <a:t>because of linear-time allocation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GB"/>
              <a:t>used in many special purpose applications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However, the concepts of splitting and boundary tag coalescing are general to </a:t>
            </a:r>
            <a:r>
              <a:rPr i="1" lang="en-GB">
                <a:solidFill>
                  <a:srgbClr val="C00000"/>
                </a:solidFill>
              </a:rPr>
              <a:t>all</a:t>
            </a:r>
            <a:r>
              <a:rPr lang="en-GB"/>
              <a:t> allocators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Memory Allocation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96875" y="1671637"/>
            <a:ext cx="7896225" cy="434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Allocator maintains heap as collection of variable sized </a:t>
            </a:r>
            <a:r>
              <a:rPr i="1" lang="en-GB">
                <a:solidFill>
                  <a:srgbClr val="990000"/>
                </a:solidFill>
              </a:rPr>
              <a:t>blocks</a:t>
            </a:r>
            <a:r>
              <a:rPr lang="en-GB">
                <a:solidFill>
                  <a:srgbClr val="000000"/>
                </a:solidFill>
              </a:rPr>
              <a:t>, which are either </a:t>
            </a:r>
            <a:r>
              <a:rPr i="1" lang="en-GB">
                <a:solidFill>
                  <a:srgbClr val="990000"/>
                </a:solidFill>
              </a:rPr>
              <a:t>allocated</a:t>
            </a:r>
            <a:r>
              <a:rPr lang="en-GB">
                <a:solidFill>
                  <a:srgbClr val="000000"/>
                </a:solidFill>
              </a:rPr>
              <a:t> or </a:t>
            </a:r>
            <a:r>
              <a:rPr i="1" lang="en-GB">
                <a:solidFill>
                  <a:srgbClr val="990000"/>
                </a:solidFill>
              </a:rPr>
              <a:t>free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Types of allocators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Explicit allocator</a:t>
            </a:r>
            <a:r>
              <a:rPr b="1" lang="en-GB"/>
              <a:t>:  </a:t>
            </a:r>
            <a:r>
              <a:rPr lang="en-GB"/>
              <a:t>application allocates and frees space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E.g.,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GB"/>
              <a:t> in 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Implicit allocator:</a:t>
            </a:r>
            <a:r>
              <a:rPr lang="en-GB"/>
              <a:t> application allocates, but does not free space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E.g. garbage collection in Java, ML, and Lisp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Will discuss simple explicit memory allocation today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24248" y="417513"/>
            <a:ext cx="5943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Package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42913" y="1126524"/>
            <a:ext cx="86248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46075" lvl="0" marL="3460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void *malloc(size_t size)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Successful: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Returns a pointer to a memory block of at least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/>
              <a:t> bytes</a:t>
            </a:r>
            <a:br>
              <a:rPr lang="en-GB"/>
            </a:br>
            <a:r>
              <a:rPr lang="en-GB"/>
              <a:t>aligned to an 8-byte (x86) or  16-byte (x86-64) boundary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If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size == 0</a:t>
            </a:r>
            <a:r>
              <a:rPr lang="en-GB"/>
              <a:t>, returns NULL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Unsuccessful: returns NULL (0) and sets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6075" lvl="0" marL="3460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void free(void *p)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Returns the block pointed at by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/>
              <a:t> to pool of available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/>
              <a:t> must come from a previous call to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 </a:t>
            </a:r>
            <a:r>
              <a:rPr lang="en-GB"/>
              <a:t>or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6075" lvl="0" marL="3460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Other functions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b="1" lang="en-GB"/>
              <a:t>:</a:t>
            </a:r>
            <a:r>
              <a:rPr lang="en-GB"/>
              <a:t> Version of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that initializes allocated block to zero.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realloc:</a:t>
            </a:r>
            <a:r>
              <a:rPr lang="en-GB"/>
              <a:t> Changes the size of a previously allocated block.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sbrk</a:t>
            </a:r>
            <a:r>
              <a:rPr b="1" lang="en-GB"/>
              <a:t>:</a:t>
            </a:r>
            <a:r>
              <a:rPr lang="en-GB"/>
              <a:t> Used internally by allocators to grow or shrink the heap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07772" y="398978"/>
            <a:ext cx="594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Example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&lt;stdlib.h&gt;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*</a:t>
            </a:r>
            <a:r>
              <a:rPr b="1" lang="en-GB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Allocate a block of n ints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(</a:t>
            </a:r>
            <a:r>
              <a:rPr b="1" lang="en-GB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 malloc(n * </a:t>
            </a:r>
            <a:r>
              <a:rPr b="1" lang="en-GB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 == </a:t>
            </a:r>
            <a:r>
              <a:rPr b="1" lang="en-GB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perror(</a:t>
            </a:r>
            <a:r>
              <a:rPr b="1" lang="en-GB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"malloc"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Initialize allocated block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(i=0; i&lt;n;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p[i] 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Return allocated block to the heap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Made in This Lecture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Memory is word addressed.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Words are int-sized.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186248" y="3548882"/>
            <a:ext cx="1484166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block</a:t>
            </a:r>
            <a:endParaRPr/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 words)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4267200" y="3548882"/>
            <a:ext cx="1095469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block</a:t>
            </a:r>
            <a:endParaRPr/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 words)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6913256" y="3822683"/>
            <a:ext cx="10424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word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6910081" y="4203683"/>
            <a:ext cx="1471919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word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 rot="-5400000">
            <a:off x="1827796" y="2743200"/>
            <a:ext cx="182880" cy="1188720"/>
          </a:xfrm>
          <a:prstGeom prst="leftBrace">
            <a:avLst>
              <a:gd fmla="val 33333" name="adj1"/>
              <a:gd fmla="val 5090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7"/>
          <p:cNvSpPr/>
          <p:nvPr/>
        </p:nvSpPr>
        <p:spPr>
          <a:xfrm rot="-5400000">
            <a:off x="4716780" y="2901182"/>
            <a:ext cx="182880" cy="868680"/>
          </a:xfrm>
          <a:prstGeom prst="leftBrace">
            <a:avLst>
              <a:gd fmla="val 33333" name="adj1"/>
              <a:gd fmla="val 5090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57200" y="493713"/>
            <a:ext cx="6464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Allocation Example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61" name="Google Shape;161;p8"/>
            <p:cNvSpPr/>
            <p:nvPr/>
          </p:nvSpPr>
          <p:spPr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178" name="Google Shape;178;p8"/>
          <p:cNvSpPr txBox="1"/>
          <p:nvPr/>
        </p:nvSpPr>
        <p:spPr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= malloc(4)</a:t>
            </a: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80" name="Google Shape;180;p8"/>
            <p:cNvSpPr/>
            <p:nvPr/>
          </p:nvSpPr>
          <p:spPr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2259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5307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8355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1403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445124" y="2501901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197" name="Google Shape;197;p8"/>
          <p:cNvSpPr txBox="1"/>
          <p:nvPr/>
        </p:nvSpPr>
        <p:spPr>
          <a:xfrm>
            <a:off x="533400" y="2470150"/>
            <a:ext cx="2111773" cy="35901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= malloc(5)</a:t>
            </a:r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99" name="Google Shape;199;p8"/>
            <p:cNvSpPr/>
            <p:nvPr/>
          </p:nvSpPr>
          <p:spPr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2259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5307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8355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1403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445124" y="3389313"/>
              <a:ext cx="304800" cy="30480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216" name="Google Shape;216;p8"/>
          <p:cNvSpPr txBox="1"/>
          <p:nvPr/>
        </p:nvSpPr>
        <p:spPr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malloc(6)</a:t>
            </a:r>
            <a:endParaRPr/>
          </a:p>
        </p:txBody>
      </p:sp>
      <p:grpSp>
        <p:nvGrpSpPr>
          <p:cNvPr id="217" name="Google Shape;217;p8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218" name="Google Shape;218;p8"/>
            <p:cNvSpPr/>
            <p:nvPr/>
          </p:nvSpPr>
          <p:spPr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235" name="Google Shape;235;p8"/>
          <p:cNvSpPr txBox="1"/>
          <p:nvPr/>
        </p:nvSpPr>
        <p:spPr>
          <a:xfrm>
            <a:off x="533400" y="4244975"/>
            <a:ext cx="1284624" cy="35901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free(p2)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237" name="Google Shape;237;p8"/>
            <p:cNvSpPr/>
            <p:nvPr/>
          </p:nvSpPr>
          <p:spPr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254" name="Google Shape;254;p8"/>
          <p:cNvSpPr txBox="1"/>
          <p:nvPr/>
        </p:nvSpPr>
        <p:spPr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 = malloc(2)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342900" y="381000"/>
            <a:ext cx="5524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372893" y="1143000"/>
            <a:ext cx="854250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Applications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issue arbitrary sequence of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 and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GB"/>
              <a:t> requests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GB"/>
              <a:t> request must be to a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’d  block</a:t>
            </a:r>
            <a:endParaRPr/>
          </a:p>
          <a:p>
            <a:pPr indent="-254634" lvl="0" marL="346075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6075" lvl="0" marL="346075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Can’t control number or size of allocated blocks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Must respond immediately to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GB"/>
              <a:t> </a:t>
            </a:r>
            <a:r>
              <a:rPr lang="en-GB"/>
              <a:t>requests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i="1" lang="en-GB"/>
              <a:t>i.e</a:t>
            </a:r>
            <a:r>
              <a:rPr lang="en-GB"/>
              <a:t>., can’t reorder or buffer requests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Must allocate blocks from free memory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i="1" lang="en-GB"/>
              <a:t>i.e</a:t>
            </a:r>
            <a:r>
              <a:rPr lang="en-GB"/>
              <a:t>., can only place allocated blocks in free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Must align blocks so they satisfy all alignment requirements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8-byte (x86) or 16-byte (x86-64) alignment on Linux boxes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manipulate and modify only free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Can’t move the allocated blocks once they are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/>
              <a:t>’d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i="1" lang="en-GB"/>
              <a:t>i.e</a:t>
            </a:r>
            <a:r>
              <a:rPr lang="en-GB"/>
              <a:t>., compaction is not allowed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2012-10-29T21:36:53Z</dcterms:created>
  <dc:creator>Markus Pueschel</dc:creator>
</cp:coreProperties>
</file>