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7302500" cy="9586900"/>
  <p:embeddedFontLst>
    <p:embeddedFont>
      <p:font typeface="Arial Narr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jZdDwTtE7fAa/ffpWTqxRdLzi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al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rialNarrow-italic.fntdata"/><Relationship Id="rId12" Type="http://schemas.openxmlformats.org/officeDocument/2006/relationships/slide" Target="slides/slide7.xml"/><Relationship Id="rId56" Type="http://schemas.openxmlformats.org/officeDocument/2006/relationships/font" Target="fonts/ArialNarrow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ArialNarr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4" name="Google Shape;994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0" name="Google Shape;1000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4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1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1"/>
          <p:cNvSpPr txBox="1"/>
          <p:nvPr/>
        </p:nvSpPr>
        <p:spPr>
          <a:xfrm>
            <a:off x="7501029" y="-27000"/>
            <a:ext cx="170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51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1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Programming: Part I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Notion of an internet Protocol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is it possible to send bits across incompatible LANs and WANs?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 </a:t>
            </a:r>
            <a:r>
              <a:rPr i="1" lang="en-US">
                <a:solidFill>
                  <a:srgbClr val="FF0000"/>
                </a:solidFill>
              </a:rPr>
              <a:t>protocol</a:t>
            </a:r>
            <a:r>
              <a:rPr lang="en-US"/>
              <a:t> software running on each host and router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Protocol is a set of rules that governs how hosts and routers should cooperate when they transfer data from network to network.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Smooths out the differences between the different networks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type="title"/>
          </p:nvPr>
        </p:nvSpPr>
        <p:spPr>
          <a:xfrm>
            <a:off x="348048" y="528723"/>
            <a:ext cx="8458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an internet Protocol Do?</a:t>
            </a:r>
            <a:endParaRPr/>
          </a:p>
        </p:txBody>
      </p:sp>
      <p:sp>
        <p:nvSpPr>
          <p:cNvPr id="306" name="Google Shape;306;p11"/>
          <p:cNvSpPr txBox="1"/>
          <p:nvPr>
            <p:ph idx="1" type="body"/>
          </p:nvPr>
        </p:nvSpPr>
        <p:spPr>
          <a:xfrm>
            <a:off x="379413" y="1295400"/>
            <a:ext cx="8307387" cy="449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Provides a </a:t>
            </a:r>
            <a:r>
              <a:rPr i="1" lang="en-US"/>
              <a:t>naming scheme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 internet protocol defines a uniform format for </a:t>
            </a:r>
            <a:r>
              <a:rPr b="1" i="1" lang="en-US">
                <a:solidFill>
                  <a:srgbClr val="C00000"/>
                </a:solidFill>
              </a:rPr>
              <a:t>host addresses</a:t>
            </a:r>
            <a:endParaRPr b="1" i="1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host (and router) is assigned at least one of these internet addresses that uniquely identifies it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Provides a </a:t>
            </a:r>
            <a:r>
              <a:rPr i="1" lang="en-US"/>
              <a:t>delivery mechanism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 internet protocol defines a standard transfer unit (</a:t>
            </a:r>
            <a:r>
              <a:rPr b="1" i="1" lang="en-US">
                <a:solidFill>
                  <a:srgbClr val="C00000"/>
                </a:solidFill>
              </a:rPr>
              <a:t>packet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Packet consists of </a:t>
            </a:r>
            <a:r>
              <a:rPr b="1" i="1" lang="en-US">
                <a:solidFill>
                  <a:srgbClr val="C00000"/>
                </a:solidFill>
              </a:rPr>
              <a:t>header</a:t>
            </a:r>
            <a:r>
              <a:rPr i="1" lang="en-US"/>
              <a:t> </a:t>
            </a:r>
            <a:r>
              <a:rPr lang="en-US"/>
              <a:t>and </a:t>
            </a:r>
            <a:r>
              <a:rPr b="1" i="1" lang="en-US">
                <a:solidFill>
                  <a:srgbClr val="C00000"/>
                </a:solidFill>
              </a:rPr>
              <a:t>payload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Header: contains info such as packet size, source and destination addresses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Payload: contains data bits sent from source host</a:t>
            </a:r>
            <a:endParaRPr i="1"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/>
          <p:nvPr/>
        </p:nvSpPr>
        <p:spPr>
          <a:xfrm>
            <a:off x="5913900" y="1040028"/>
            <a:ext cx="3124200" cy="36576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8201634" y="990600"/>
            <a:ext cx="857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 b="1" i="1"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228600" y="1040028"/>
            <a:ext cx="3124200" cy="36576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2"/>
          <p:cNvCxnSpPr/>
          <p:nvPr/>
        </p:nvCxnSpPr>
        <p:spPr>
          <a:xfrm>
            <a:off x="4256088" y="5130114"/>
            <a:ext cx="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2"/>
          <p:cNvSpPr txBox="1"/>
          <p:nvPr>
            <p:ph type="title"/>
          </p:nvPr>
        </p:nvSpPr>
        <p:spPr>
          <a:xfrm>
            <a:off x="76200" y="341313"/>
            <a:ext cx="8839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Transferring internet Data Via Encapsulation</a:t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100"/>
          </a:p>
        </p:txBody>
      </p:sp>
      <p:sp>
        <p:nvSpPr>
          <p:cNvPr id="318" name="Google Shape;318;p12"/>
          <p:cNvSpPr/>
          <p:nvPr/>
        </p:nvSpPr>
        <p:spPr>
          <a:xfrm>
            <a:off x="2376488" y="1396314"/>
            <a:ext cx="812800" cy="609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2376488" y="36696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300"/>
          </a:p>
        </p:txBody>
      </p:sp>
      <p:cxnSp>
        <p:nvCxnSpPr>
          <p:cNvPr id="320" name="Google Shape;320;p12"/>
          <p:cNvCxnSpPr/>
          <p:nvPr/>
        </p:nvCxnSpPr>
        <p:spPr>
          <a:xfrm>
            <a:off x="2808288" y="4279214"/>
            <a:ext cx="0" cy="46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2"/>
          <p:cNvSpPr txBox="1"/>
          <p:nvPr/>
        </p:nvSpPr>
        <p:spPr>
          <a:xfrm>
            <a:off x="2368636" y="1078468"/>
            <a:ext cx="815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</a:t>
            </a:r>
            <a:endParaRPr/>
          </a:p>
        </p:txBody>
      </p:sp>
      <p:cxnSp>
        <p:nvCxnSpPr>
          <p:cNvPr id="322" name="Google Shape;322;p12"/>
          <p:cNvCxnSpPr/>
          <p:nvPr/>
        </p:nvCxnSpPr>
        <p:spPr>
          <a:xfrm>
            <a:off x="1033463" y="4825314"/>
            <a:ext cx="2971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2"/>
          <p:cNvSpPr txBox="1"/>
          <p:nvPr/>
        </p:nvSpPr>
        <p:spPr>
          <a:xfrm>
            <a:off x="208872" y="990600"/>
            <a:ext cx="8579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</p:txBody>
      </p:sp>
      <p:cxnSp>
        <p:nvCxnSpPr>
          <p:cNvPr id="324" name="Google Shape;324;p12"/>
          <p:cNvCxnSpPr/>
          <p:nvPr/>
        </p:nvCxnSpPr>
        <p:spPr>
          <a:xfrm>
            <a:off x="5703888" y="4825314"/>
            <a:ext cx="2971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2"/>
          <p:cNvCxnSpPr/>
          <p:nvPr/>
        </p:nvCxnSpPr>
        <p:spPr>
          <a:xfrm>
            <a:off x="6389688" y="4279214"/>
            <a:ext cx="0" cy="46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6" name="Google Shape;326;p12"/>
          <p:cNvCxnSpPr/>
          <p:nvPr/>
        </p:nvCxnSpPr>
        <p:spPr>
          <a:xfrm>
            <a:off x="2808288" y="4749114"/>
            <a:ext cx="10017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2"/>
          <p:cNvCxnSpPr/>
          <p:nvPr/>
        </p:nvCxnSpPr>
        <p:spPr>
          <a:xfrm>
            <a:off x="5703888" y="4749114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" name="Google Shape;328;p12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329" name="Google Shape;329;p12"/>
            <p:cNvSpPr/>
            <p:nvPr/>
          </p:nvSpPr>
          <p:spPr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0" name="Google Shape;330;p12"/>
            <p:cNvSpPr txBox="1"/>
            <p:nvPr/>
          </p:nvSpPr>
          <p:spPr>
            <a:xfrm>
              <a:off x="228600" y="20701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(1)</a:t>
              </a:r>
              <a:endParaRPr/>
            </a:p>
          </p:txBody>
        </p:sp>
      </p:grpSp>
      <p:grpSp>
        <p:nvGrpSpPr>
          <p:cNvPr id="331" name="Google Shape;331;p12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332" name="Google Shape;332;p12"/>
            <p:cNvSpPr/>
            <p:nvPr/>
          </p:nvSpPr>
          <p:spPr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3589338" y="5295900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 sz="1300"/>
            </a:p>
          </p:txBody>
        </p:sp>
        <p:sp>
          <p:nvSpPr>
            <p:cNvPr id="335" name="Google Shape;335;p12"/>
            <p:cNvSpPr txBox="1"/>
            <p:nvPr/>
          </p:nvSpPr>
          <p:spPr>
            <a:xfrm>
              <a:off x="1970088" y="52578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(4)</a:t>
              </a:r>
              <a:endParaRPr/>
            </a:p>
          </p:txBody>
        </p:sp>
      </p:grpSp>
      <p:grpSp>
        <p:nvGrpSpPr>
          <p:cNvPr id="336" name="Google Shape;336;p12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337" name="Google Shape;337;p12"/>
            <p:cNvSpPr/>
            <p:nvPr/>
          </p:nvSpPr>
          <p:spPr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 sz="1300"/>
            </a:p>
          </p:txBody>
        </p:sp>
        <p:sp>
          <p:nvSpPr>
            <p:cNvPr id="340" name="Google Shape;340;p12"/>
            <p:cNvSpPr txBox="1"/>
            <p:nvPr/>
          </p:nvSpPr>
          <p:spPr>
            <a:xfrm>
              <a:off x="6751638" y="4343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(6)</a:t>
              </a:r>
              <a:endParaRPr/>
            </a:p>
          </p:txBody>
        </p:sp>
      </p:grpSp>
      <p:grpSp>
        <p:nvGrpSpPr>
          <p:cNvPr id="341" name="Google Shape;341;p12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342" name="Google Shape;342;p12"/>
            <p:cNvSpPr/>
            <p:nvPr/>
          </p:nvSpPr>
          <p:spPr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43" name="Google Shape;343;p12"/>
            <p:cNvSpPr txBox="1"/>
            <p:nvPr/>
          </p:nvSpPr>
          <p:spPr>
            <a:xfrm>
              <a:off x="6770688" y="2057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(8)</a:t>
              </a:r>
              <a:endParaRPr/>
            </a:p>
          </p:txBody>
        </p:sp>
      </p:grpSp>
      <p:cxnSp>
        <p:nvCxnSpPr>
          <p:cNvPr id="344" name="Google Shape;344;p12"/>
          <p:cNvCxnSpPr/>
          <p:nvPr/>
        </p:nvCxnSpPr>
        <p:spPr>
          <a:xfrm>
            <a:off x="5322888" y="5130114"/>
            <a:ext cx="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45" name="Google Shape;345;p12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346" name="Google Shape;346;p12"/>
            <p:cNvSpPr/>
            <p:nvPr/>
          </p:nvSpPr>
          <p:spPr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 sz="1300"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7279674" y="5383428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(5)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 rot="5400000">
              <a:off x="6383338" y="4476750"/>
              <a:ext cx="114300" cy="1625600"/>
            </a:xfrm>
            <a:prstGeom prst="leftBrace">
              <a:avLst>
                <a:gd fmla="val 11851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5848351" y="4965700"/>
              <a:ext cx="10647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LAN2 frame</a:t>
              </a:r>
              <a:endParaRPr/>
            </a:p>
          </p:txBody>
        </p:sp>
      </p:grpSp>
      <p:sp>
        <p:nvSpPr>
          <p:cNvPr id="352" name="Google Shape;352;p12"/>
          <p:cNvSpPr/>
          <p:nvPr/>
        </p:nvSpPr>
        <p:spPr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353" name="Google Shape;353;p12"/>
          <p:cNvSpPr/>
          <p:nvPr/>
        </p:nvSpPr>
        <p:spPr>
          <a:xfrm>
            <a:off x="3798888" y="45205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300"/>
          </a:p>
        </p:txBody>
      </p:sp>
      <p:sp>
        <p:nvSpPr>
          <p:cNvPr id="354" name="Google Shape;354;p12"/>
          <p:cNvSpPr/>
          <p:nvPr/>
        </p:nvSpPr>
        <p:spPr>
          <a:xfrm>
            <a:off x="4891088" y="45205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300"/>
          </a:p>
        </p:txBody>
      </p:sp>
      <p:sp>
        <p:nvSpPr>
          <p:cNvPr id="355" name="Google Shape;355;p12"/>
          <p:cNvSpPr txBox="1"/>
          <p:nvPr/>
        </p:nvSpPr>
        <p:spPr>
          <a:xfrm>
            <a:off x="3581400" y="4046838"/>
            <a:ext cx="8962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/>
          </a:p>
        </p:txBody>
      </p:sp>
      <p:grpSp>
        <p:nvGrpSpPr>
          <p:cNvPr id="356" name="Google Shape;356;p12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357" name="Google Shape;357;p12"/>
            <p:cNvSpPr/>
            <p:nvPr/>
          </p:nvSpPr>
          <p:spPr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30188" y="434340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(3)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841500" y="4381500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 sz="1300"/>
            </a:p>
          </p:txBody>
        </p:sp>
      </p:grpSp>
      <p:cxnSp>
        <p:nvCxnSpPr>
          <p:cNvPr id="361" name="Google Shape;361;p12"/>
          <p:cNvCxnSpPr/>
          <p:nvPr/>
        </p:nvCxnSpPr>
        <p:spPr>
          <a:xfrm>
            <a:off x="2808288" y="3161614"/>
            <a:ext cx="0" cy="495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2"/>
          <p:cNvCxnSpPr/>
          <p:nvPr/>
        </p:nvCxnSpPr>
        <p:spPr>
          <a:xfrm>
            <a:off x="2808288" y="2018614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3" name="Google Shape;363;p1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364" name="Google Shape;364;p12"/>
            <p:cNvSpPr/>
            <p:nvPr/>
          </p:nvSpPr>
          <p:spPr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844675" y="3224428"/>
              <a:ext cx="457200" cy="228600"/>
            </a:xfrm>
            <a:prstGeom prst="rect">
              <a:avLst/>
            </a:prstGeom>
            <a:solidFill>
              <a:srgbClr val="ACAC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FH1</a:t>
              </a:r>
              <a:endParaRPr sz="1200"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228600" y="3186328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(2)</a:t>
              </a:r>
              <a:endParaRPr/>
            </a:p>
          </p:txBody>
        </p:sp>
        <p:sp>
          <p:nvSpPr>
            <p:cNvPr id="368" name="Google Shape;368;p12"/>
            <p:cNvSpPr/>
            <p:nvPr/>
          </p:nvSpPr>
          <p:spPr>
            <a:xfrm rot="5400000">
              <a:off x="1196975" y="2489200"/>
              <a:ext cx="76200" cy="1219200"/>
            </a:xfrm>
            <a:prstGeom prst="leftBrace">
              <a:avLst>
                <a:gd fmla="val 133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 txBox="1"/>
            <p:nvPr/>
          </p:nvSpPr>
          <p:spPr>
            <a:xfrm>
              <a:off x="520700" y="2794000"/>
              <a:ext cx="13120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 packet</a:t>
              </a:r>
              <a:endParaRPr/>
            </a:p>
          </p:txBody>
        </p:sp>
        <p:sp>
          <p:nvSpPr>
            <p:cNvPr id="370" name="Google Shape;370;p12"/>
            <p:cNvSpPr/>
            <p:nvPr/>
          </p:nvSpPr>
          <p:spPr>
            <a:xfrm rot="-5400000">
              <a:off x="1409700" y="2717800"/>
              <a:ext cx="76200" cy="1676400"/>
            </a:xfrm>
            <a:prstGeom prst="leftBrace">
              <a:avLst>
                <a:gd fmla="val 183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 txBox="1"/>
            <p:nvPr/>
          </p:nvSpPr>
          <p:spPr>
            <a:xfrm>
              <a:off x="644525" y="3517900"/>
              <a:ext cx="10647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LAN1 frame</a:t>
              </a:r>
              <a:endParaRPr/>
            </a:p>
          </p:txBody>
        </p:sp>
      </p:grpSp>
      <p:grpSp>
        <p:nvGrpSpPr>
          <p:cNvPr id="372" name="Google Shape;372;p12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373" name="Google Shape;373;p12"/>
            <p:cNvSpPr txBox="1"/>
            <p:nvPr/>
          </p:nvSpPr>
          <p:spPr>
            <a:xfrm>
              <a:off x="6770688" y="3143250"/>
              <a:ext cx="40005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(7)</a:t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FH2</a:t>
              </a:r>
              <a:endParaRPr sz="1300"/>
            </a:p>
          </p:txBody>
        </p:sp>
      </p:grpSp>
      <p:sp>
        <p:nvSpPr>
          <p:cNvPr id="377" name="Google Shape;377;p12"/>
          <p:cNvSpPr/>
          <p:nvPr/>
        </p:nvSpPr>
        <p:spPr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100"/>
          </a:p>
        </p:txBody>
      </p:sp>
      <p:sp>
        <p:nvSpPr>
          <p:cNvPr id="378" name="Google Shape;378;p12"/>
          <p:cNvSpPr/>
          <p:nvPr/>
        </p:nvSpPr>
        <p:spPr>
          <a:xfrm>
            <a:off x="5980113" y="1396314"/>
            <a:ext cx="812800" cy="609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79" name="Google Shape;379;p12"/>
          <p:cNvSpPr/>
          <p:nvPr/>
        </p:nvSpPr>
        <p:spPr>
          <a:xfrm>
            <a:off x="5980113" y="3669614"/>
            <a:ext cx="812800" cy="6096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300"/>
          </a:p>
        </p:txBody>
      </p:sp>
      <p:sp>
        <p:nvSpPr>
          <p:cNvPr id="380" name="Google Shape;380;p12"/>
          <p:cNvSpPr txBox="1"/>
          <p:nvPr/>
        </p:nvSpPr>
        <p:spPr>
          <a:xfrm>
            <a:off x="5976131" y="1078468"/>
            <a:ext cx="80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B</a:t>
            </a:r>
            <a:endParaRPr/>
          </a:p>
        </p:txBody>
      </p:sp>
      <p:cxnSp>
        <p:nvCxnSpPr>
          <p:cNvPr id="381" name="Google Shape;381;p12"/>
          <p:cNvCxnSpPr/>
          <p:nvPr/>
        </p:nvCxnSpPr>
        <p:spPr>
          <a:xfrm>
            <a:off x="6411913" y="3161614"/>
            <a:ext cx="0" cy="495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12"/>
          <p:cNvCxnSpPr/>
          <p:nvPr/>
        </p:nvCxnSpPr>
        <p:spPr>
          <a:xfrm>
            <a:off x="6411913" y="2018614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1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PH: Internet packet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FH: LAN frame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"/>
          <p:cNvSpPr txBox="1"/>
          <p:nvPr>
            <p:ph type="title"/>
          </p:nvPr>
        </p:nvSpPr>
        <p:spPr>
          <a:xfrm>
            <a:off x="360363" y="493713"/>
            <a:ext cx="58118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Issues</a:t>
            </a:r>
            <a:endParaRPr/>
          </a:p>
        </p:txBody>
      </p:sp>
      <p:sp>
        <p:nvSpPr>
          <p:cNvPr id="389" name="Google Shape;389;p13"/>
          <p:cNvSpPr txBox="1"/>
          <p:nvPr>
            <p:ph idx="1" type="body"/>
          </p:nvPr>
        </p:nvSpPr>
        <p:spPr>
          <a:xfrm>
            <a:off x="355685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are glossing over a number of important questions: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if different networks have different maximum frame sizes? (segmentation)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do routers know where to forward frames?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are routers informed when the network topology changes?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if packets get lost?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These (and other) questions are addressed by the area of  systems known as </a:t>
            </a:r>
            <a:r>
              <a:rPr i="1" lang="en-US">
                <a:solidFill>
                  <a:srgbClr val="C00000"/>
                </a:solidFill>
              </a:rPr>
              <a:t>computer networking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/>
          <p:nvPr>
            <p:ph type="title"/>
          </p:nvPr>
        </p:nvSpPr>
        <p:spPr>
          <a:xfrm>
            <a:off x="392431" y="419202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IP Internet (upper case)</a:t>
            </a:r>
            <a:endParaRPr/>
          </a:p>
        </p:txBody>
      </p:sp>
      <p:sp>
        <p:nvSpPr>
          <p:cNvPr id="395" name="Google Shape;395;p14"/>
          <p:cNvSpPr txBox="1"/>
          <p:nvPr>
            <p:ph idx="1" type="body"/>
          </p:nvPr>
        </p:nvSpPr>
        <p:spPr>
          <a:xfrm>
            <a:off x="396875" y="1295400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famous example of an internet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Based on the TCP/IP protocol family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IP (Internet Protocol) : 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Provides </a:t>
            </a:r>
            <a:r>
              <a:rPr i="1" lang="en-US">
                <a:solidFill>
                  <a:srgbClr val="FF0000"/>
                </a:solidFill>
              </a:rPr>
              <a:t>basic naming scheme </a:t>
            </a:r>
            <a:r>
              <a:rPr lang="en-US"/>
              <a:t>and unreliable </a:t>
            </a:r>
            <a:r>
              <a:rPr i="1" lang="en-US">
                <a:solidFill>
                  <a:srgbClr val="FF0000"/>
                </a:solidFill>
              </a:rPr>
              <a:t>delivery capability</a:t>
            </a:r>
            <a:r>
              <a:rPr lang="en-US">
                <a:solidFill>
                  <a:srgbClr val="FF0000"/>
                </a:solidFill>
              </a:rPr>
              <a:t> </a:t>
            </a:r>
            <a:br>
              <a:rPr lang="en-US"/>
            </a:br>
            <a:r>
              <a:rPr lang="en-US"/>
              <a:t>of packets (datagrams) from </a:t>
            </a:r>
            <a:r>
              <a:rPr i="1" lang="en-US">
                <a:solidFill>
                  <a:srgbClr val="FF0000"/>
                </a:solidFill>
              </a:rPr>
              <a:t>host-to-host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UDP (Unreliable Datagram Protocol)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Uses IP to provide </a:t>
            </a:r>
            <a:r>
              <a:rPr i="1" lang="en-US">
                <a:solidFill>
                  <a:srgbClr val="FF0000"/>
                </a:solidFill>
              </a:rPr>
              <a:t>unreliable</a:t>
            </a:r>
            <a:r>
              <a:rPr lang="en-US"/>
              <a:t> datagram delivery from 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process-to-process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TCP (Transmission Control Protocol)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Uses IP to provide </a:t>
            </a:r>
            <a:r>
              <a:rPr i="1" lang="en-US">
                <a:solidFill>
                  <a:srgbClr val="FF0000"/>
                </a:solidFill>
              </a:rPr>
              <a:t>reliable</a:t>
            </a:r>
            <a:r>
              <a:rPr lang="en-US"/>
              <a:t> byte streams from </a:t>
            </a:r>
            <a:r>
              <a:rPr i="1" lang="en-US">
                <a:solidFill>
                  <a:srgbClr val="FF0000"/>
                </a:solidFill>
              </a:rPr>
              <a:t>process-to-process </a:t>
            </a:r>
            <a:r>
              <a:rPr lang="en-US"/>
              <a:t>over </a:t>
            </a:r>
            <a:r>
              <a:rPr i="1" lang="en-US">
                <a:solidFill>
                  <a:srgbClr val="FF0000"/>
                </a:solidFill>
              </a:rPr>
              <a:t>connections</a:t>
            </a:r>
            <a:endParaRPr i="1">
              <a:solidFill>
                <a:srgbClr val="FF0000"/>
              </a:solidFill>
            </a:endParaRPr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Accessed via a mix of Unix file I/O and functions from the </a:t>
            </a:r>
            <a:r>
              <a:rPr i="1" lang="en-US">
                <a:solidFill>
                  <a:srgbClr val="FF0000"/>
                </a:solidFill>
              </a:rPr>
              <a:t>sockets interface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"/>
          <p:cNvSpPr/>
          <p:nvPr/>
        </p:nvSpPr>
        <p:spPr>
          <a:xfrm>
            <a:off x="2736658" y="2641600"/>
            <a:ext cx="1447800" cy="281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6635558" y="2641600"/>
            <a:ext cx="1447800" cy="281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5"/>
          <p:cNvSpPr txBox="1"/>
          <p:nvPr>
            <p:ph type="title"/>
          </p:nvPr>
        </p:nvSpPr>
        <p:spPr>
          <a:xfrm>
            <a:off x="381000" y="504825"/>
            <a:ext cx="81280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and Software Organization </a:t>
            </a:r>
            <a:br>
              <a:rPr lang="en-US"/>
            </a:br>
            <a:r>
              <a:rPr lang="en-US"/>
              <a:t>of an Internet Application</a:t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/>
          </a:p>
        </p:txBody>
      </p:sp>
      <p:cxnSp>
        <p:nvCxnSpPr>
          <p:cNvPr id="404" name="Google Shape;404;p15"/>
          <p:cNvCxnSpPr/>
          <p:nvPr/>
        </p:nvCxnSpPr>
        <p:spPr>
          <a:xfrm>
            <a:off x="3473258" y="33274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5" name="Google Shape;405;p15"/>
          <p:cNvCxnSpPr/>
          <p:nvPr/>
        </p:nvCxnSpPr>
        <p:spPr>
          <a:xfrm>
            <a:off x="3473258" y="43180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6" name="Google Shape;406;p15"/>
          <p:cNvSpPr/>
          <p:nvPr/>
        </p:nvSpPr>
        <p:spPr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408" name="Google Shape;408;p15"/>
          <p:cNvCxnSpPr/>
          <p:nvPr/>
        </p:nvCxnSpPr>
        <p:spPr>
          <a:xfrm>
            <a:off x="3473258" y="5308600"/>
            <a:ext cx="12700" cy="431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9" name="Google Shape;409;p15"/>
          <p:cNvSpPr/>
          <p:nvPr/>
        </p:nvSpPr>
        <p:spPr>
          <a:xfrm>
            <a:off x="2711258" y="5740400"/>
            <a:ext cx="5448300" cy="3556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IP Internet</a:t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</a:t>
            </a:r>
            <a:endParaRPr/>
          </a:p>
        </p:txBody>
      </p:sp>
      <p:cxnSp>
        <p:nvCxnSpPr>
          <p:cNvPr id="411" name="Google Shape;411;p15"/>
          <p:cNvCxnSpPr/>
          <p:nvPr/>
        </p:nvCxnSpPr>
        <p:spPr>
          <a:xfrm>
            <a:off x="7397558" y="3327400"/>
            <a:ext cx="1587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2" name="Google Shape;412;p15"/>
          <p:cNvCxnSpPr/>
          <p:nvPr/>
        </p:nvCxnSpPr>
        <p:spPr>
          <a:xfrm>
            <a:off x="7397558" y="4318000"/>
            <a:ext cx="1587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3" name="Google Shape;413;p15"/>
          <p:cNvSpPr/>
          <p:nvPr/>
        </p:nvSpPr>
        <p:spPr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415" name="Google Shape;415;p15"/>
          <p:cNvCxnSpPr/>
          <p:nvPr/>
        </p:nvCxnSpPr>
        <p:spPr>
          <a:xfrm>
            <a:off x="7397558" y="5308600"/>
            <a:ext cx="0" cy="41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6" name="Google Shape;416;p15"/>
          <p:cNvSpPr txBox="1"/>
          <p:nvPr/>
        </p:nvSpPr>
        <p:spPr>
          <a:xfrm>
            <a:off x="2454083" y="2298700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Internet client host</a:t>
            </a:r>
            <a:endParaRPr/>
          </a:p>
        </p:txBody>
      </p:sp>
      <p:sp>
        <p:nvSpPr>
          <p:cNvPr id="417" name="Google Shape;417;p15"/>
          <p:cNvSpPr txBox="1"/>
          <p:nvPr/>
        </p:nvSpPr>
        <p:spPr>
          <a:xfrm>
            <a:off x="6306945" y="2298700"/>
            <a:ext cx="2075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Internet server host</a:t>
            </a: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639570" y="3188687"/>
            <a:ext cx="1799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 interface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(system calls)</a:t>
            </a:r>
            <a:endParaRPr/>
          </a:p>
        </p:txBody>
      </p:sp>
      <p:sp>
        <p:nvSpPr>
          <p:cNvPr id="419" name="Google Shape;419;p15"/>
          <p:cNvSpPr txBox="1"/>
          <p:nvPr/>
        </p:nvSpPr>
        <p:spPr>
          <a:xfrm>
            <a:off x="453833" y="4177699"/>
            <a:ext cx="2047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interface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(interrupts)</a:t>
            </a:r>
            <a:endParaRPr/>
          </a:p>
        </p:txBody>
      </p:sp>
      <p:sp>
        <p:nvSpPr>
          <p:cNvPr id="420" name="Google Shape;420;p15"/>
          <p:cNvSpPr txBox="1"/>
          <p:nvPr/>
        </p:nvSpPr>
        <p:spPr>
          <a:xfrm>
            <a:off x="4143784" y="2840038"/>
            <a:ext cx="1125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sp>
        <p:nvSpPr>
          <p:cNvPr id="421" name="Google Shape;421;p15"/>
          <p:cNvSpPr txBox="1"/>
          <p:nvPr/>
        </p:nvSpPr>
        <p:spPr>
          <a:xfrm>
            <a:off x="4143784" y="3829050"/>
            <a:ext cx="1296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/>
          </a:p>
        </p:txBody>
      </p:sp>
      <p:sp>
        <p:nvSpPr>
          <p:cNvPr id="422" name="Google Shape;422;p15"/>
          <p:cNvSpPr txBox="1"/>
          <p:nvPr/>
        </p:nvSpPr>
        <p:spPr>
          <a:xfrm>
            <a:off x="4143784" y="4697413"/>
            <a:ext cx="14872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firmware</a:t>
            </a:r>
            <a:endParaRPr/>
          </a:p>
        </p:txBody>
      </p:sp>
      <p:cxnSp>
        <p:nvCxnSpPr>
          <p:cNvPr id="423" name="Google Shape;423;p15"/>
          <p:cNvCxnSpPr/>
          <p:nvPr/>
        </p:nvCxnSpPr>
        <p:spPr>
          <a:xfrm>
            <a:off x="2520758" y="34925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5"/>
          <p:cNvCxnSpPr/>
          <p:nvPr/>
        </p:nvCxnSpPr>
        <p:spPr>
          <a:xfrm>
            <a:off x="2508058" y="4495800"/>
            <a:ext cx="1968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381000" y="457200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Programmer’s View of the Internet</a:t>
            </a:r>
            <a:endParaRPr/>
          </a:p>
        </p:txBody>
      </p:sp>
      <p:sp>
        <p:nvSpPr>
          <p:cNvPr id="430" name="Google Shape;430;p1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1. Hosts are mapped to a set of 32-bit </a:t>
            </a:r>
            <a:r>
              <a:rPr i="1" lang="en-US">
                <a:solidFill>
                  <a:srgbClr val="C00000"/>
                </a:solidFill>
              </a:rPr>
              <a:t>IP addresses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128.2.203.179</a:t>
            </a:r>
            <a:endParaRPr/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SzPts val="144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2. The set of IP addresses is mapped to a set of identifiers called Internet </a:t>
            </a:r>
            <a:r>
              <a:rPr i="1" lang="en-US">
                <a:solidFill>
                  <a:srgbClr val="C00000"/>
                </a:solidFill>
              </a:rPr>
              <a:t>domain names</a:t>
            </a:r>
            <a:endParaRPr i="1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128.2.203.179 is mapped to  www.cs.cmu.edu 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3. A process on one Internet host can communicate with a process on another Internet host over a </a:t>
            </a:r>
            <a:r>
              <a:rPr i="1" lang="en-US">
                <a:solidFill>
                  <a:srgbClr val="C00000"/>
                </a:solidFill>
              </a:rPr>
              <a:t>connection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/>
          <p:nvPr>
            <p:ph type="title"/>
          </p:nvPr>
        </p:nvSpPr>
        <p:spPr>
          <a:xfrm>
            <a:off x="381000" y="493713"/>
            <a:ext cx="59769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 IP Addresses</a:t>
            </a:r>
            <a:endParaRPr/>
          </a:p>
        </p:txBody>
      </p:sp>
      <p:sp>
        <p:nvSpPr>
          <p:cNvPr id="436" name="Google Shape;436;p18"/>
          <p:cNvSpPr txBox="1"/>
          <p:nvPr>
            <p:ph idx="1" type="body"/>
          </p:nvPr>
        </p:nvSpPr>
        <p:spPr>
          <a:xfrm>
            <a:off x="380099" y="1159476"/>
            <a:ext cx="8281987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32-bit IP addresses are stored in an </a:t>
            </a:r>
            <a:r>
              <a:rPr i="1" lang="en-US">
                <a:solidFill>
                  <a:srgbClr val="FF0000"/>
                </a:solidFill>
              </a:rPr>
              <a:t>IP address struct</a:t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IP addresses are always stored in memory in </a:t>
            </a:r>
            <a:r>
              <a:rPr i="1" lang="en-US">
                <a:solidFill>
                  <a:srgbClr val="FF0000"/>
                </a:solidFill>
              </a:rPr>
              <a:t>network byte order </a:t>
            </a:r>
            <a:br>
              <a:rPr lang="en-US"/>
            </a:br>
            <a:r>
              <a:rPr lang="en-US"/>
              <a:t>(big-endian byte order)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True in general for any integer transferred in a packet header from one machine to another.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the port number used to identify an Internet connection.</a:t>
            </a:r>
            <a:endParaRPr/>
          </a:p>
        </p:txBody>
      </p:sp>
      <p:sp>
        <p:nvSpPr>
          <p:cNvPr id="437" name="Google Shape;437;p18"/>
          <p:cNvSpPr/>
          <p:nvPr/>
        </p:nvSpPr>
        <p:spPr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Internet address structure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in_addr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 s_addr;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network byte order (big-endian)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/>
          <p:nvPr>
            <p:ph type="title"/>
          </p:nvPr>
        </p:nvSpPr>
        <p:spPr>
          <a:xfrm>
            <a:off x="381000" y="493713"/>
            <a:ext cx="68786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Dotted Decimal Notation</a:t>
            </a:r>
            <a:endParaRPr/>
          </a:p>
        </p:txBody>
      </p:sp>
      <p:sp>
        <p:nvSpPr>
          <p:cNvPr id="443" name="Google Shape;443;p19"/>
          <p:cNvSpPr txBox="1"/>
          <p:nvPr>
            <p:ph idx="1" type="body"/>
          </p:nvPr>
        </p:nvSpPr>
        <p:spPr>
          <a:xfrm>
            <a:off x="387651" y="1220788"/>
            <a:ext cx="8527749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By convention, each byte in a 32-bit IP address is represented by its decimal value and separated by a period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b="1" lang="en-US">
                <a:solidFill>
                  <a:srgbClr val="D09E00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D09E00"/>
                </a:solidFill>
                <a:latin typeface="Courier New"/>
                <a:ea typeface="Courier New"/>
                <a:cs typeface="Courier New"/>
                <a:sym typeface="Courier New"/>
              </a:rPr>
              <a:t>194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>
                <a:solidFill>
                  <a:srgbClr val="2D2DB9"/>
                </a:solidFill>
                <a:latin typeface="Courier New"/>
                <a:ea typeface="Courier New"/>
                <a:cs typeface="Courier New"/>
                <a:sym typeface="Courier New"/>
              </a:rPr>
              <a:t>242</a:t>
            </a:r>
            <a:endParaRPr b="1">
              <a:solidFill>
                <a:srgbClr val="D09E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r>
              <a:rPr lang="en-US"/>
              <a:t> functions (described later) to convert between IP addresses and dotted decimal format.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"/>
          <p:cNvSpPr txBox="1"/>
          <p:nvPr>
            <p:ph type="title"/>
          </p:nvPr>
        </p:nvSpPr>
        <p:spPr>
          <a:xfrm>
            <a:off x="381000" y="417513"/>
            <a:ext cx="7081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 Internet Domain Names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1327150" y="2055813"/>
            <a:ext cx="60771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0"/>
          <p:cNvCxnSpPr/>
          <p:nvPr/>
        </p:nvCxnSpPr>
        <p:spPr>
          <a:xfrm flipH="1" rot="10800000">
            <a:off x="1601788" y="1463675"/>
            <a:ext cx="1476375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20"/>
          <p:cNvSpPr txBox="1"/>
          <p:nvPr/>
        </p:nvSpPr>
        <p:spPr>
          <a:xfrm>
            <a:off x="2263775" y="2055813"/>
            <a:ext cx="659135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.edu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0"/>
          <p:cNvSpPr txBox="1"/>
          <p:nvPr/>
        </p:nvSpPr>
        <p:spPr>
          <a:xfrm>
            <a:off x="3232150" y="2055813"/>
            <a:ext cx="634962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.gov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0"/>
          <p:cNvSpPr txBox="1"/>
          <p:nvPr/>
        </p:nvSpPr>
        <p:spPr>
          <a:xfrm>
            <a:off x="4165600" y="2055813"/>
            <a:ext cx="705942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/>
          </a:p>
        </p:txBody>
      </p:sp>
      <p:cxnSp>
        <p:nvCxnSpPr>
          <p:cNvPr id="454" name="Google Shape;454;p20"/>
          <p:cNvCxnSpPr/>
          <p:nvPr/>
        </p:nvCxnSpPr>
        <p:spPr>
          <a:xfrm flipH="1" rot="10800000">
            <a:off x="2667000" y="1463675"/>
            <a:ext cx="411163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0"/>
          <p:cNvCxnSpPr/>
          <p:nvPr/>
        </p:nvCxnSpPr>
        <p:spPr>
          <a:xfrm rot="10800000">
            <a:off x="3078163" y="1463675"/>
            <a:ext cx="425450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0"/>
          <p:cNvCxnSpPr/>
          <p:nvPr/>
        </p:nvCxnSpPr>
        <p:spPr>
          <a:xfrm>
            <a:off x="3078163" y="1463675"/>
            <a:ext cx="1363662" cy="604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0"/>
          <p:cNvSpPr txBox="1"/>
          <p:nvPr/>
        </p:nvSpPr>
        <p:spPr>
          <a:xfrm>
            <a:off x="2254250" y="2984500"/>
            <a:ext cx="638296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cmu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0"/>
          <p:cNvSpPr txBox="1"/>
          <p:nvPr/>
        </p:nvSpPr>
        <p:spPr>
          <a:xfrm>
            <a:off x="3106738" y="2984500"/>
            <a:ext cx="110182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berkeley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1458913" y="2984500"/>
            <a:ext cx="543718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20"/>
          <p:cNvCxnSpPr/>
          <p:nvPr/>
        </p:nvCxnSpPr>
        <p:spPr>
          <a:xfrm>
            <a:off x="2590800" y="2392363"/>
            <a:ext cx="0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0"/>
          <p:cNvSpPr txBox="1"/>
          <p:nvPr/>
        </p:nvSpPr>
        <p:spPr>
          <a:xfrm>
            <a:off x="1616075" y="3913188"/>
            <a:ext cx="394640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3116263" y="3913188"/>
            <a:ext cx="551734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20"/>
          <p:cNvCxnSpPr/>
          <p:nvPr/>
        </p:nvCxnSpPr>
        <p:spPr>
          <a:xfrm>
            <a:off x="2590800" y="3321050"/>
            <a:ext cx="668338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0"/>
          <p:cNvCxnSpPr/>
          <p:nvPr/>
        </p:nvCxnSpPr>
        <p:spPr>
          <a:xfrm flipH="1">
            <a:off x="1158875" y="4249738"/>
            <a:ext cx="658813" cy="630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0"/>
          <p:cNvSpPr txBox="1"/>
          <p:nvPr/>
        </p:nvSpPr>
        <p:spPr>
          <a:xfrm>
            <a:off x="418745" y="5762625"/>
            <a:ext cx="1412947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whaleshark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128.2.210.175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20"/>
          <p:cNvCxnSpPr/>
          <p:nvPr/>
        </p:nvCxnSpPr>
        <p:spPr>
          <a:xfrm flipH="1" rot="10800000">
            <a:off x="1900238" y="2365375"/>
            <a:ext cx="693737" cy="619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0"/>
          <p:cNvCxnSpPr/>
          <p:nvPr/>
        </p:nvCxnSpPr>
        <p:spPr>
          <a:xfrm>
            <a:off x="2593975" y="2365375"/>
            <a:ext cx="665163" cy="619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0"/>
          <p:cNvCxnSpPr/>
          <p:nvPr/>
        </p:nvCxnSpPr>
        <p:spPr>
          <a:xfrm flipH="1" rot="10800000">
            <a:off x="1900238" y="3321050"/>
            <a:ext cx="690562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20"/>
          <p:cNvSpPr txBox="1"/>
          <p:nvPr/>
        </p:nvSpPr>
        <p:spPr>
          <a:xfrm>
            <a:off x="771525" y="4841875"/>
            <a:ext cx="687388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20"/>
          <p:cNvCxnSpPr/>
          <p:nvPr/>
        </p:nvCxnSpPr>
        <p:spPr>
          <a:xfrm>
            <a:off x="1074738" y="5178425"/>
            <a:ext cx="0" cy="592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0"/>
          <p:cNvSpPr txBox="1"/>
          <p:nvPr/>
        </p:nvSpPr>
        <p:spPr>
          <a:xfrm>
            <a:off x="2241409" y="1105731"/>
            <a:ext cx="1696277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unnamed root</a:t>
            </a:r>
            <a:endParaRPr/>
          </a:p>
        </p:txBody>
      </p:sp>
      <p:cxnSp>
        <p:nvCxnSpPr>
          <p:cNvPr id="472" name="Google Shape;472;p20"/>
          <p:cNvCxnSpPr/>
          <p:nvPr/>
        </p:nvCxnSpPr>
        <p:spPr>
          <a:xfrm>
            <a:off x="1893888" y="4249738"/>
            <a:ext cx="592137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20"/>
          <p:cNvSpPr txBox="1"/>
          <p:nvPr/>
        </p:nvSpPr>
        <p:spPr>
          <a:xfrm>
            <a:off x="2306946" y="4841875"/>
            <a:ext cx="522904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pdl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20"/>
          <p:cNvCxnSpPr/>
          <p:nvPr/>
        </p:nvCxnSpPr>
        <p:spPr>
          <a:xfrm>
            <a:off x="2613025" y="5191125"/>
            <a:ext cx="12700" cy="604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20"/>
          <p:cNvSpPr txBox="1"/>
          <p:nvPr/>
        </p:nvSpPr>
        <p:spPr>
          <a:xfrm>
            <a:off x="2009928" y="5775325"/>
            <a:ext cx="1275990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128.2.131.66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4562475" y="2997200"/>
            <a:ext cx="1020259" cy="40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20"/>
          <p:cNvCxnSpPr/>
          <p:nvPr/>
        </p:nvCxnSpPr>
        <p:spPr>
          <a:xfrm>
            <a:off x="4584700" y="2366963"/>
            <a:ext cx="406400" cy="630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0"/>
          <p:cNvCxnSpPr/>
          <p:nvPr/>
        </p:nvCxnSpPr>
        <p:spPr>
          <a:xfrm>
            <a:off x="5054600" y="3357563"/>
            <a:ext cx="0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20"/>
          <p:cNvSpPr txBox="1"/>
          <p:nvPr/>
        </p:nvSpPr>
        <p:spPr>
          <a:xfrm>
            <a:off x="4347545" y="3926576"/>
            <a:ext cx="1379985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176.32.98.166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 txBox="1"/>
          <p:nvPr/>
        </p:nvSpPr>
        <p:spPr>
          <a:xfrm>
            <a:off x="5992813" y="2057400"/>
            <a:ext cx="2584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First-level domain names</a:t>
            </a:r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6010275" y="2974975"/>
            <a:ext cx="2851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Second-level domain names</a:t>
            </a:r>
            <a:endParaRPr/>
          </a:p>
        </p:txBody>
      </p:sp>
      <p:sp>
        <p:nvSpPr>
          <p:cNvPr id="482" name="Google Shape;482;p20"/>
          <p:cNvSpPr txBox="1"/>
          <p:nvPr/>
        </p:nvSpPr>
        <p:spPr>
          <a:xfrm>
            <a:off x="5992813" y="3889375"/>
            <a:ext cx="2667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Third-level domain names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64524" y="493713"/>
            <a:ext cx="71580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Client-Server Transaction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56286" y="1219200"/>
            <a:ext cx="8701087" cy="205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network applications are based on the client-server model: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</a:t>
            </a:r>
            <a:r>
              <a:rPr b="1" i="1" lang="en-US">
                <a:solidFill>
                  <a:srgbClr val="C00000"/>
                </a:solidFill>
              </a:rPr>
              <a:t>server</a:t>
            </a:r>
            <a:r>
              <a:rPr lang="en-US"/>
              <a:t> process and one or more </a:t>
            </a:r>
            <a:r>
              <a:rPr b="1" i="1" lang="en-US">
                <a:solidFill>
                  <a:srgbClr val="C00000"/>
                </a:solidFill>
              </a:rPr>
              <a:t>client</a:t>
            </a:r>
            <a:r>
              <a:rPr i="1" lang="en-US"/>
              <a:t> </a:t>
            </a:r>
            <a:r>
              <a:rPr lang="en-US"/>
              <a:t>processes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manages some </a:t>
            </a:r>
            <a:r>
              <a:rPr b="1" i="1" lang="en-US">
                <a:solidFill>
                  <a:srgbClr val="C00000"/>
                </a:solidFill>
              </a:rPr>
              <a:t>resource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provides</a:t>
            </a:r>
            <a:r>
              <a:rPr i="1" lang="en-US"/>
              <a:t> </a:t>
            </a:r>
            <a:r>
              <a:rPr b="1" i="1" lang="en-US">
                <a:solidFill>
                  <a:srgbClr val="C00000"/>
                </a:solidFill>
              </a:rPr>
              <a:t>service</a:t>
            </a:r>
            <a:r>
              <a:rPr lang="en-US"/>
              <a:t> by manipulating resource for clients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Server activated by request from client (vending machine analogy)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cxnSp>
          <p:nvCxnSpPr>
            <p:cNvPr id="77" name="Google Shape;77;p2"/>
            <p:cNvCxnSpPr/>
            <p:nvPr/>
          </p:nvCxnSpPr>
          <p:spPr>
            <a:xfrm rot="10800000">
              <a:off x="2689225" y="4348539"/>
              <a:ext cx="256063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8" name="Google Shape;78;p2"/>
            <p:cNvSpPr txBox="1"/>
            <p:nvPr/>
          </p:nvSpPr>
          <p:spPr>
            <a:xfrm>
              <a:off x="2811645" y="3994527"/>
              <a:ext cx="23294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Client sends request</a:t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cxnSp>
          <p:nvCxnSpPr>
            <p:cNvPr id="80" name="Google Shape;80;p2"/>
            <p:cNvCxnSpPr/>
            <p:nvPr/>
          </p:nvCxnSpPr>
          <p:spPr>
            <a:xfrm rot="10800000">
              <a:off x="2701925" y="4793039"/>
              <a:ext cx="256063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2"/>
            <p:cNvSpPr txBox="1"/>
            <p:nvPr/>
          </p:nvSpPr>
          <p:spPr>
            <a:xfrm>
              <a:off x="2805295" y="4805739"/>
              <a:ext cx="25287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Server sends response</a:t>
              </a:r>
              <a:endParaRPr/>
            </a:p>
          </p:txBody>
        </p:sp>
      </p:grpSp>
      <p:sp>
        <p:nvSpPr>
          <p:cNvPr id="82" name="Google Shape;82;p2"/>
          <p:cNvSpPr txBox="1"/>
          <p:nvPr/>
        </p:nvSpPr>
        <p:spPr>
          <a:xfrm>
            <a:off x="609600" y="4745414"/>
            <a:ext cx="104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Client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84" name="Google Shape;84;p2"/>
            <p:cNvSpPr txBox="1"/>
            <p:nvPr/>
          </p:nvSpPr>
          <p:spPr>
            <a:xfrm>
              <a:off x="6219825" y="4754939"/>
              <a:ext cx="107798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Server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cxnSp>
          <p:nvCxnSpPr>
            <p:cNvPr id="85" name="Google Shape;85;p2"/>
            <p:cNvCxnSpPr/>
            <p:nvPr/>
          </p:nvCxnSpPr>
          <p:spPr>
            <a:xfrm>
              <a:off x="6380162" y="4567614"/>
              <a:ext cx="836613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86" name="Google Shape;86;p2"/>
          <p:cNvSpPr/>
          <p:nvPr/>
        </p:nvSpPr>
        <p:spPr>
          <a:xfrm>
            <a:off x="7216775" y="4264402"/>
            <a:ext cx="1089025" cy="569912"/>
          </a:xfrm>
          <a:prstGeom prst="flowChartMagneticDisk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806281" y="5906869"/>
            <a:ext cx="5585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clients and servers are processes running on hosts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(can be the same or different hosts)</a:t>
            </a:r>
            <a:endParaRPr b="1" i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"/>
          <p:cNvSpPr txBox="1"/>
          <p:nvPr>
            <p:ph type="title"/>
          </p:nvPr>
        </p:nvSpPr>
        <p:spPr>
          <a:xfrm>
            <a:off x="280576" y="441737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Naming System (DNS)</a:t>
            </a:r>
            <a:endParaRPr/>
          </a:p>
        </p:txBody>
      </p:sp>
      <p:sp>
        <p:nvSpPr>
          <p:cNvPr id="488" name="Google Shape;488;p21"/>
          <p:cNvSpPr txBox="1"/>
          <p:nvPr>
            <p:ph idx="1" type="body"/>
          </p:nvPr>
        </p:nvSpPr>
        <p:spPr>
          <a:xfrm>
            <a:off x="304800" y="1143000"/>
            <a:ext cx="86995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Internet maintains a mapping between IP addresses and domain names in a huge worldwide distributed database called </a:t>
            </a:r>
            <a:r>
              <a:rPr i="1" lang="en-US">
                <a:solidFill>
                  <a:srgbClr val="C00000"/>
                </a:solidFill>
              </a:rPr>
              <a:t>DNS</a:t>
            </a:r>
            <a:endParaRPr>
              <a:solidFill>
                <a:srgbClr val="C00000"/>
              </a:solidFill>
            </a:endParaRPr>
          </a:p>
          <a:p>
            <a:pPr indent="-82550" lvl="1" marL="560388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60338" lvl="0" marL="160338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Conceptually, programmers can view the DNS database as a collection of millions of </a:t>
            </a:r>
            <a:r>
              <a:rPr i="1" lang="en-US"/>
              <a:t>host entries.</a:t>
            </a:r>
            <a:endParaRPr/>
          </a:p>
          <a:p>
            <a:pPr indent="-222250" lvl="1" marL="560388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host entry defines the mapping between a set of domain names and IP addresses.</a:t>
            </a:r>
            <a:endParaRPr/>
          </a:p>
          <a:p>
            <a:pPr indent="-222250" lvl="1" marL="560388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a mathematical sense, a host entry is an equivalence class of domain names and IP addresses.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878" lvl="0" marL="223838" rtl="0" algn="l"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0" marL="223838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97485" lvl="0" marL="288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</a:t>
            </a:r>
            <a:endParaRPr/>
          </a:p>
        </p:txBody>
      </p:sp>
      <p:sp>
        <p:nvSpPr>
          <p:cNvPr id="494" name="Google Shape;494;p22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explore properties of DNS mappings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nslookup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edited for brevity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host has a locally defined domain name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en-US"/>
              <a:t> which always maps to the </a:t>
            </a:r>
            <a:r>
              <a:rPr i="1" lang="en-US">
                <a:solidFill>
                  <a:srgbClr val="C00000"/>
                </a:solidFill>
              </a:rPr>
              <a:t>loopback address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127.0.0.1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real domain name of local host: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 txBox="1"/>
          <p:nvPr/>
        </p:nvSpPr>
        <p:spPr>
          <a:xfrm>
            <a:off x="762000" y="3565469"/>
            <a:ext cx="3647716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localhost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127.0.0.1</a:t>
            </a:r>
            <a:endParaRPr/>
          </a:p>
        </p:txBody>
      </p:sp>
      <p:sp>
        <p:nvSpPr>
          <p:cNvPr id="496" name="Google Shape;496;p22"/>
          <p:cNvSpPr txBox="1"/>
          <p:nvPr/>
        </p:nvSpPr>
        <p:spPr>
          <a:xfrm>
            <a:off x="762000" y="5181600"/>
            <a:ext cx="3647716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hostname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whaleshark.ics.cs.cmu.edu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 (cont)</a:t>
            </a:r>
            <a:endParaRPr/>
          </a:p>
        </p:txBody>
      </p:sp>
      <p:sp>
        <p:nvSpPr>
          <p:cNvPr id="502" name="Google Shape;502;p23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Simple case: one-to-one mapping between domain name and IP address: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domain names mapped to the same IP address: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685800" y="2133600"/>
            <a:ext cx="5864068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whaleshark.ics.cs.cmu.edu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128.2.210.175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685800" y="3733800"/>
            <a:ext cx="4063282" cy="13665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cs.mit.edu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18.62.1.6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eecs.mit.edu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18.62.1.6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>
            <p:ph type="title"/>
          </p:nvPr>
        </p:nvSpPr>
        <p:spPr>
          <a:xfrm>
            <a:off x="304800" y="457200"/>
            <a:ext cx="7589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DNS Mappings (cont)</a:t>
            </a:r>
            <a:endParaRPr/>
          </a:p>
        </p:txBody>
      </p:sp>
      <p:sp>
        <p:nvSpPr>
          <p:cNvPr id="510" name="Google Shape;510;p24"/>
          <p:cNvSpPr txBox="1"/>
          <p:nvPr>
            <p:ph idx="1" type="body"/>
          </p:nvPr>
        </p:nvSpPr>
        <p:spPr>
          <a:xfrm>
            <a:off x="309047" y="1220788"/>
            <a:ext cx="87010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domain names mapped to multiple IP addresses:</a:t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Some valid domain names don’t map to any IP address: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762000" y="1752600"/>
            <a:ext cx="4480714" cy="313932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www.twitter.com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twitter.com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199.16.156.70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762000" y="5915570"/>
            <a:ext cx="6400800" cy="7017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nslookup ics.cs.cmu.edu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Can't find ics.cs.cmu.edu: No answer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/>
          <p:nvPr>
            <p:ph type="title"/>
          </p:nvPr>
        </p:nvSpPr>
        <p:spPr>
          <a:xfrm>
            <a:off x="387651" y="417513"/>
            <a:ext cx="67770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(3) Internet Connections</a:t>
            </a:r>
            <a:endParaRPr/>
          </a:p>
        </p:txBody>
      </p:sp>
      <p:sp>
        <p:nvSpPr>
          <p:cNvPr id="518" name="Google Shape;518;p25"/>
          <p:cNvSpPr txBox="1"/>
          <p:nvPr>
            <p:ph idx="1" type="body"/>
          </p:nvPr>
        </p:nvSpPr>
        <p:spPr>
          <a:xfrm>
            <a:off x="387651" y="1116228"/>
            <a:ext cx="8307387" cy="548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communicate by sending streams of bytes over </a:t>
            </a:r>
            <a:r>
              <a:rPr i="1" lang="en-US">
                <a:solidFill>
                  <a:srgbClr val="C00000"/>
                </a:solidFill>
              </a:rPr>
              <a:t>connections</a:t>
            </a:r>
            <a:r>
              <a:rPr lang="en-US"/>
              <a:t>. Each connection is: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Point-to-point</a:t>
            </a:r>
            <a:r>
              <a:rPr lang="en-US"/>
              <a:t>: connects a pair of processes.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Full-duplex</a:t>
            </a:r>
            <a:r>
              <a:rPr lang="en-US"/>
              <a:t>: data can flow in both directions at the same time,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Reliable</a:t>
            </a:r>
            <a:r>
              <a:rPr lang="en-US"/>
              <a:t>: stream of bytes sent by the source is eventually received by the destination in the same order it was sent.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A </a:t>
            </a:r>
            <a:r>
              <a:rPr i="1" lang="en-US">
                <a:solidFill>
                  <a:srgbClr val="C00000"/>
                </a:solidFill>
              </a:rPr>
              <a:t>socket</a:t>
            </a:r>
            <a:r>
              <a:rPr lang="en-US"/>
              <a:t> is an endpoint of a connection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Socket address </a:t>
            </a:r>
            <a:r>
              <a:rPr lang="en-US"/>
              <a:t>is an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IPaddress:port</a:t>
            </a:r>
            <a:r>
              <a:rPr lang="en-US"/>
              <a:t>  pair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port</a:t>
            </a:r>
            <a:r>
              <a:rPr lang="en-US"/>
              <a:t> is a 16-bit integer that identifies a process: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Ephemeral port</a:t>
            </a:r>
            <a:r>
              <a:rPr b="1" lang="en-US">
                <a:solidFill>
                  <a:srgbClr val="C00000"/>
                </a:solidFill>
              </a:rPr>
              <a:t>: </a:t>
            </a:r>
            <a:r>
              <a:rPr lang="en-US"/>
              <a:t>Assigned automatically by  client kernel when client makes a connection request.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Well-known port: </a:t>
            </a:r>
            <a:r>
              <a:rPr lang="en-US"/>
              <a:t>Associated with some </a:t>
            </a:r>
            <a:r>
              <a:rPr i="1" lang="en-US">
                <a:solidFill>
                  <a:srgbClr val="FF0000"/>
                </a:solidFill>
              </a:rPr>
              <a:t>service</a:t>
            </a:r>
            <a:r>
              <a:rPr lang="en-US"/>
              <a:t> provided by a server (e.g., port 80 is associated with Web servers)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Well-known Ports and Service Names	</a:t>
            </a:r>
            <a:endParaRPr/>
          </a:p>
        </p:txBody>
      </p:sp>
      <p:sp>
        <p:nvSpPr>
          <p:cNvPr id="524" name="Google Shape;524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Popular services have permanently assigned </a:t>
            </a:r>
            <a:r>
              <a:rPr i="1" lang="en-US">
                <a:solidFill>
                  <a:srgbClr val="FF0000"/>
                </a:solidFill>
              </a:rPr>
              <a:t>well-known ports </a:t>
            </a:r>
            <a:r>
              <a:rPr i="1" lang="en-US"/>
              <a:t>and </a:t>
            </a:r>
            <a:r>
              <a:rPr lang="en-US"/>
              <a:t>corresponding </a:t>
            </a:r>
            <a:r>
              <a:rPr i="1" lang="en-US">
                <a:solidFill>
                  <a:srgbClr val="FF0000"/>
                </a:solidFill>
              </a:rPr>
              <a:t>well-known service names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echo server: 7/echo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ssh servers: 22/ssh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email server: 25/smtp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servers: 80/http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Mappings between well-known ports and service names is contained in the file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/etc/services </a:t>
            </a:r>
            <a:r>
              <a:rPr lang="en-US"/>
              <a:t>on each Linux machine.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Anatomy of a Connection</a:t>
            </a:r>
            <a:endParaRPr/>
          </a:p>
        </p:txBody>
      </p:sp>
      <p:sp>
        <p:nvSpPr>
          <p:cNvPr id="530" name="Google Shape;530;p27"/>
          <p:cNvSpPr txBox="1"/>
          <p:nvPr>
            <p:ph idx="1" type="body"/>
          </p:nvPr>
        </p:nvSpPr>
        <p:spPr>
          <a:xfrm>
            <a:off x="396875" y="1362075"/>
            <a:ext cx="78962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connection is uniquely identified by the socket addresses of its endpoints (</a:t>
            </a:r>
            <a:r>
              <a:rPr i="1" lang="en-US">
                <a:solidFill>
                  <a:srgbClr val="C00000"/>
                </a:solidFill>
              </a:rPr>
              <a:t>socket pair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(cliaddr:cliport, servaddr:servport)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740525" y="3762375"/>
            <a:ext cx="1465263" cy="10350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796925" y="3762375"/>
            <a:ext cx="1465263" cy="10350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2503488" y="4241800"/>
            <a:ext cx="42114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socket pair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cxnSp>
        <p:nvCxnSpPr>
          <p:cNvPr id="536" name="Google Shape;536;p27"/>
          <p:cNvCxnSpPr/>
          <p:nvPr/>
        </p:nvCxnSpPr>
        <p:spPr>
          <a:xfrm>
            <a:off x="2278063" y="4279900"/>
            <a:ext cx="44513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7" name="Google Shape;537;p27"/>
          <p:cNvSpPr/>
          <p:nvPr/>
        </p:nvSpPr>
        <p:spPr>
          <a:xfrm>
            <a:off x="2149475" y="4215607"/>
            <a:ext cx="128588" cy="1285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6729413" y="4215607"/>
            <a:ext cx="128587" cy="128587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1473200" y="3000375"/>
            <a:ext cx="2186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socket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endParaRPr/>
          </a:p>
        </p:txBody>
      </p:sp>
      <p:sp>
        <p:nvSpPr>
          <p:cNvPr id="540" name="Google Shape;540;p27"/>
          <p:cNvSpPr txBox="1"/>
          <p:nvPr/>
        </p:nvSpPr>
        <p:spPr>
          <a:xfrm>
            <a:off x="5157788" y="3000375"/>
            <a:ext cx="2589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socket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</p:txBody>
      </p:sp>
      <p:cxnSp>
        <p:nvCxnSpPr>
          <p:cNvPr id="541" name="Google Shape;541;p27"/>
          <p:cNvCxnSpPr/>
          <p:nvPr/>
        </p:nvCxnSpPr>
        <p:spPr>
          <a:xfrm flipH="1">
            <a:off x="2278063" y="3581400"/>
            <a:ext cx="303212" cy="6270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7"/>
          <p:cNvCxnSpPr/>
          <p:nvPr/>
        </p:nvCxnSpPr>
        <p:spPr>
          <a:xfrm>
            <a:off x="6445250" y="3581400"/>
            <a:ext cx="303213" cy="6270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27"/>
          <p:cNvSpPr txBox="1"/>
          <p:nvPr/>
        </p:nvSpPr>
        <p:spPr>
          <a:xfrm>
            <a:off x="593725" y="4905375"/>
            <a:ext cx="19952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host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128.2.194.242 </a:t>
            </a:r>
            <a:endParaRPr b="1" sz="1800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6453188" y="4905375"/>
            <a:ext cx="20565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host address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09E00"/>
                </a:solidFill>
                <a:latin typeface="Calibri"/>
                <a:ea typeface="Calibri"/>
                <a:cs typeface="Calibri"/>
                <a:sym typeface="Calibri"/>
              </a:rPr>
              <a:t>208.216.181.15</a:t>
            </a:r>
            <a:endParaRPr/>
          </a:p>
        </p:txBody>
      </p:sp>
      <p:sp>
        <p:nvSpPr>
          <p:cNvPr id="545" name="Google Shape;545;p27"/>
          <p:cNvSpPr txBox="1"/>
          <p:nvPr/>
        </p:nvSpPr>
        <p:spPr>
          <a:xfrm>
            <a:off x="685800" y="6170069"/>
            <a:ext cx="256224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51213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ephemeral port </a:t>
            </a:r>
            <a:endParaRPr b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 by the kernel </a:t>
            </a:r>
            <a:endParaRPr/>
          </a:p>
        </p:txBody>
      </p:sp>
      <p:sp>
        <p:nvSpPr>
          <p:cNvPr id="546" name="Google Shape;546;p27"/>
          <p:cNvSpPr txBox="1"/>
          <p:nvPr/>
        </p:nvSpPr>
        <p:spPr>
          <a:xfrm>
            <a:off x="6363868" y="6170069"/>
            <a:ext cx="255153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well-known port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associated with Web servers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/>
          <p:nvPr/>
        </p:nvSpPr>
        <p:spPr>
          <a:xfrm>
            <a:off x="381000" y="1913996"/>
            <a:ext cx="1295400" cy="1143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4800600" y="1492250"/>
            <a:ext cx="3505200" cy="1981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381000" y="4830880"/>
            <a:ext cx="1295400" cy="1143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4800600" y="4419600"/>
            <a:ext cx="3505200" cy="1981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Ports to Identify Services</a:t>
            </a: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sp>
        <p:nvSpPr>
          <p:cNvPr id="557" name="Google Shape;557;p28"/>
          <p:cNvSpPr txBox="1"/>
          <p:nvPr/>
        </p:nvSpPr>
        <p:spPr>
          <a:xfrm>
            <a:off x="279057" y="1612312"/>
            <a:ext cx="10925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host</a:t>
            </a:r>
            <a:endParaRPr/>
          </a:p>
        </p:txBody>
      </p:sp>
      <p:sp>
        <p:nvSpPr>
          <p:cNvPr id="558" name="Google Shape;558;p28"/>
          <p:cNvSpPr txBox="1"/>
          <p:nvPr/>
        </p:nvSpPr>
        <p:spPr>
          <a:xfrm>
            <a:off x="4696323" y="1191502"/>
            <a:ext cx="2402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host 128.2.194.242</a:t>
            </a:r>
            <a:endParaRPr/>
          </a:p>
        </p:txBody>
      </p:sp>
      <p:cxnSp>
        <p:nvCxnSpPr>
          <p:cNvPr id="559" name="Google Shape;559;p28"/>
          <p:cNvCxnSpPr/>
          <p:nvPr/>
        </p:nvCxnSpPr>
        <p:spPr>
          <a:xfrm>
            <a:off x="1524000" y="248285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28"/>
          <p:cNvSpPr/>
          <p:nvPr/>
        </p:nvSpPr>
        <p:spPr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7)</a:t>
            </a:r>
            <a:endParaRPr/>
          </a:p>
        </p:txBody>
      </p:sp>
      <p:sp>
        <p:nvSpPr>
          <p:cNvPr id="561" name="Google Shape;561;p28"/>
          <p:cNvSpPr txBox="1"/>
          <p:nvPr/>
        </p:nvSpPr>
        <p:spPr>
          <a:xfrm>
            <a:off x="1841500" y="1657350"/>
            <a:ext cx="26543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128.2.194.242:80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the Web server)</a:t>
            </a:r>
            <a:endParaRPr/>
          </a:p>
        </p:txBody>
      </p:sp>
      <p:cxnSp>
        <p:nvCxnSpPr>
          <p:cNvPr id="562" name="Google Shape;562;p28"/>
          <p:cNvCxnSpPr/>
          <p:nvPr/>
        </p:nvCxnSpPr>
        <p:spPr>
          <a:xfrm flipH="1" rot="10800000">
            <a:off x="5943600" y="2178050"/>
            <a:ext cx="4572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28"/>
          <p:cNvSpPr/>
          <p:nvPr/>
        </p:nvSpPr>
        <p:spPr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80)</a:t>
            </a:r>
            <a:endParaRPr/>
          </a:p>
        </p:txBody>
      </p:sp>
      <p:cxnSp>
        <p:nvCxnSpPr>
          <p:cNvPr id="564" name="Google Shape;564;p28"/>
          <p:cNvCxnSpPr/>
          <p:nvPr/>
        </p:nvCxnSpPr>
        <p:spPr>
          <a:xfrm>
            <a:off x="1524000" y="541020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28"/>
          <p:cNvSpPr/>
          <p:nvPr/>
        </p:nvSpPr>
        <p:spPr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(port 7)</a:t>
            </a:r>
            <a:endParaRPr/>
          </a:p>
        </p:txBody>
      </p:sp>
      <p:sp>
        <p:nvSpPr>
          <p:cNvPr id="566" name="Google Shape;566;p28"/>
          <p:cNvSpPr txBox="1"/>
          <p:nvPr/>
        </p:nvSpPr>
        <p:spPr>
          <a:xfrm>
            <a:off x="2155825" y="4603750"/>
            <a:ext cx="19927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128.2.194.242:7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the echo server)</a:t>
            </a:r>
            <a:endParaRPr/>
          </a:p>
        </p:txBody>
      </p:sp>
      <p:cxnSp>
        <p:nvCxnSpPr>
          <p:cNvPr id="567" name="Google Shape;567;p28"/>
          <p:cNvCxnSpPr/>
          <p:nvPr/>
        </p:nvCxnSpPr>
        <p:spPr>
          <a:xfrm>
            <a:off x="5943600" y="5486400"/>
            <a:ext cx="4572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28"/>
          <p:cNvSpPr/>
          <p:nvPr/>
        </p:nvSpPr>
        <p:spPr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577" name="Google Shape;577;p29"/>
          <p:cNvSpPr txBox="1"/>
          <p:nvPr>
            <p:ph idx="1" type="body"/>
          </p:nvPr>
        </p:nvSpPr>
        <p:spPr>
          <a:xfrm>
            <a:off x="339431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Set of system-level functions used in conjunction with Unix I/O to build network applications.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Created in the early 80’s as part of the original Berkeley distribution of Unix that contained an early version of the Internet protocols.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Available on all modern systems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Unix variants, Windows, OS X, IOS, Android, ARM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/>
          <p:nvPr/>
        </p:nvSpPr>
        <p:spPr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</a:t>
            </a:r>
            <a:endParaRPr/>
          </a:p>
        </p:txBody>
      </p:sp>
      <p:sp>
        <p:nvSpPr>
          <p:cNvPr id="585" name="Google Shape;585;p30"/>
          <p:cNvSpPr txBox="1"/>
          <p:nvPr>
            <p:ph idx="1" type="body"/>
          </p:nvPr>
        </p:nvSpPr>
        <p:spPr>
          <a:xfrm>
            <a:off x="333375" y="1219200"/>
            <a:ext cx="78962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is a socket?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the kernel, a socket is an endpoint of communication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an application, a socket is a file descriptor that lets the application read/write from/to the network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</a:pPr>
            <a:r>
              <a:rPr b="1" i="1" lang="en-US">
                <a:solidFill>
                  <a:srgbClr val="C00000"/>
                </a:solidFill>
              </a:rPr>
              <a:t>Remember:</a:t>
            </a:r>
            <a:r>
              <a:rPr lang="en-US"/>
              <a:t> All Unix I/O devices, including networks, are modeled as files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communicate with each other by reading from and writing to socket descriptors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main distinction between regular file I/O and socket I/O is how the application “opens” the socket descriptors</a:t>
            </a:r>
            <a:endParaRPr/>
          </a:p>
        </p:txBody>
      </p:sp>
      <p:sp>
        <p:nvSpPr>
          <p:cNvPr id="586" name="Google Shape;586;p30"/>
          <p:cNvSpPr txBox="1"/>
          <p:nvPr/>
        </p:nvSpPr>
        <p:spPr>
          <a:xfrm>
            <a:off x="2692401" y="504307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0"/>
          <p:cNvSpPr txBox="1"/>
          <p:nvPr/>
        </p:nvSpPr>
        <p:spPr>
          <a:xfrm>
            <a:off x="4619083" y="505577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9" name="Google Shape;589;p30"/>
          <p:cNvCxnSpPr/>
          <p:nvPr/>
        </p:nvCxnSpPr>
        <p:spPr>
          <a:xfrm>
            <a:off x="3276600" y="479117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90" name="Google Shape;590;p30"/>
          <p:cNvSpPr/>
          <p:nvPr/>
        </p:nvSpPr>
        <p:spPr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066800" y="1295400"/>
            <a:ext cx="2971800" cy="243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 flipH="1" rot="10800000">
            <a:off x="5778500" y="4394200"/>
            <a:ext cx="495300" cy="7112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>
            <p:ph type="title"/>
          </p:nvPr>
        </p:nvSpPr>
        <p:spPr>
          <a:xfrm>
            <a:off x="350838" y="2857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Organization of a Network Host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015163" y="2819400"/>
            <a:ext cx="909637" cy="914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491163" y="3021228"/>
            <a:ext cx="1492250" cy="533400"/>
          </a:xfrm>
          <a:prstGeom prst="leftRightArrow">
            <a:avLst>
              <a:gd fmla="val 50000" name="adj1"/>
              <a:gd fmla="val 5595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576763" y="3003550"/>
            <a:ext cx="909637" cy="57785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3092450" y="3021228"/>
            <a:ext cx="1479550" cy="533400"/>
          </a:xfrm>
          <a:prstGeom prst="leftRightArrow">
            <a:avLst>
              <a:gd fmla="val 50000" name="adj1"/>
              <a:gd fmla="val 54464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219200" y="3003550"/>
            <a:ext cx="1873250" cy="57785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2135188" y="16764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135188" y="18288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135188" y="19812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135188" y="21336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135188" y="2286000"/>
            <a:ext cx="684212" cy="1524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863850" y="1676400"/>
            <a:ext cx="444500" cy="381000"/>
          </a:xfrm>
          <a:prstGeom prst="rightArrow">
            <a:avLst>
              <a:gd fmla="val 50000" name="adj1"/>
              <a:gd fmla="val 29167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 flipH="1">
            <a:off x="2863850" y="2057400"/>
            <a:ext cx="444500" cy="381000"/>
          </a:xfrm>
          <a:prstGeom prst="rightArrow">
            <a:avLst>
              <a:gd fmla="val 50000" name="adj1"/>
              <a:gd fmla="val 29167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352800" y="1524000"/>
            <a:ext cx="533400" cy="10668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852613" y="1355725"/>
            <a:ext cx="1261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2166552" y="2489886"/>
            <a:ext cx="609600" cy="457200"/>
          </a:xfrm>
          <a:prstGeom prst="upDownArrow">
            <a:avLst>
              <a:gd fmla="val 50000" name="adj1"/>
              <a:gd fmla="val 20000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68375" y="990600"/>
            <a:ext cx="1032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4000500" y="2286000"/>
            <a:ext cx="1240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bus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3886200" y="2590800"/>
            <a:ext cx="6858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3"/>
          <p:cNvSpPr txBox="1"/>
          <p:nvPr/>
        </p:nvSpPr>
        <p:spPr>
          <a:xfrm>
            <a:off x="5521325" y="2286000"/>
            <a:ext cx="1381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bus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6172200" y="259080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3"/>
          <p:cNvSpPr/>
          <p:nvPr/>
        </p:nvSpPr>
        <p:spPr>
          <a:xfrm>
            <a:off x="4800600" y="3581400"/>
            <a:ext cx="495300" cy="7620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359400" y="5118100"/>
            <a:ext cx="12954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flipH="1" rot="10800000">
            <a:off x="3575050" y="4394200"/>
            <a:ext cx="495300" cy="711200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155950" y="5118100"/>
            <a:ext cx="12954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 flipH="1" rot="10800000">
            <a:off x="1898650" y="4377724"/>
            <a:ext cx="495300" cy="719438"/>
          </a:xfrm>
          <a:prstGeom prst="upArrow">
            <a:avLst>
              <a:gd fmla="val 36667" name="adj1"/>
              <a:gd fmla="val 44872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55750" y="5105400"/>
            <a:ext cx="1143000" cy="5207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7843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" name="Google Shape;122;p3"/>
          <p:cNvCxnSpPr/>
          <p:nvPr/>
        </p:nvCxnSpPr>
        <p:spPr>
          <a:xfrm>
            <a:off x="25463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349375" y="5867400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2027238" y="5867400"/>
            <a:ext cx="1074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>
            <a:off x="3841750" y="56388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3"/>
          <p:cNvSpPr txBox="1"/>
          <p:nvPr/>
        </p:nvSpPr>
        <p:spPr>
          <a:xfrm>
            <a:off x="3344863" y="5867400"/>
            <a:ext cx="958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6019800" y="56388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3"/>
          <p:cNvSpPr/>
          <p:nvPr/>
        </p:nvSpPr>
        <p:spPr>
          <a:xfrm>
            <a:off x="5715000" y="6019800"/>
            <a:ext cx="609600" cy="609600"/>
          </a:xfrm>
          <a:prstGeom prst="can">
            <a:avLst>
              <a:gd fmla="val 25000" name="adj"/>
            </a:avLst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990600" y="4178300"/>
            <a:ext cx="7277100" cy="393700"/>
          </a:xfrm>
          <a:prstGeom prst="leftRightArrow">
            <a:avLst>
              <a:gd fmla="val 48611" name="adj1"/>
              <a:gd fmla="val 95500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2066925" y="4348163"/>
            <a:ext cx="166688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743325" y="4338638"/>
            <a:ext cx="166688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949950" y="4329113"/>
            <a:ext cx="161925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664075" y="4483100"/>
            <a:ext cx="891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bus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967288" y="4267200"/>
            <a:ext cx="161925" cy="15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858000" y="4191000"/>
            <a:ext cx="127000" cy="4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7162800" y="4191000"/>
            <a:ext cx="127000" cy="40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454900" y="4191000"/>
            <a:ext cx="279400" cy="914400"/>
          </a:xfrm>
          <a:prstGeom prst="downArrow">
            <a:avLst>
              <a:gd fmla="val 50000" name="adj1"/>
              <a:gd fmla="val 81818" name="adj2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6332538" y="3870325"/>
            <a:ext cx="165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slots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/>
          </a:p>
        </p:txBody>
      </p:sp>
      <p:cxnSp>
        <p:nvCxnSpPr>
          <p:cNvPr id="140" name="Google Shape;140;p3"/>
          <p:cNvCxnSpPr/>
          <p:nvPr/>
        </p:nvCxnSpPr>
        <p:spPr>
          <a:xfrm>
            <a:off x="7600950" y="5647038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1" name="Google Shape;141;p3"/>
          <p:cNvSpPr/>
          <p:nvPr/>
        </p:nvSpPr>
        <p:spPr>
          <a:xfrm>
            <a:off x="6819900" y="6053438"/>
            <a:ext cx="1562100" cy="5715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Address Structures</a:t>
            </a:r>
            <a:endParaRPr/>
          </a:p>
        </p:txBody>
      </p:sp>
      <p:sp>
        <p:nvSpPr>
          <p:cNvPr id="596" name="Google Shape;596;p31"/>
          <p:cNvSpPr txBox="1"/>
          <p:nvPr>
            <p:ph idx="1" type="body"/>
          </p:nvPr>
        </p:nvSpPr>
        <p:spPr>
          <a:xfrm>
            <a:off x="304800" y="1219200"/>
            <a:ext cx="871696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address arguments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,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Necessary only because C did not have generic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/>
              <a:t>) pointers when the sockets interface was designed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casting convenience, we adopt the Stevens convention: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 sockaddr SA;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sa_family;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     sa_data[14];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Address data.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    </a:t>
            </a:r>
            <a:endParaRPr/>
          </a:p>
        </p:txBody>
      </p:sp>
      <p:grpSp>
        <p:nvGrpSpPr>
          <p:cNvPr id="598" name="Google Shape;598;p31"/>
          <p:cNvGrpSpPr/>
          <p:nvPr/>
        </p:nvGrpSpPr>
        <p:grpSpPr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599" name="Google Shape;599;p31"/>
            <p:cNvSpPr/>
            <p:nvPr/>
          </p:nvSpPr>
          <p:spPr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63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96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30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64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97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31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64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98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32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65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99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532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66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600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31"/>
          <p:cNvSpPr txBox="1"/>
          <p:nvPr/>
        </p:nvSpPr>
        <p:spPr>
          <a:xfrm>
            <a:off x="194792" y="482875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/>
          </a:p>
        </p:txBody>
      </p:sp>
      <p:sp>
        <p:nvSpPr>
          <p:cNvPr id="616" name="Google Shape;616;p31"/>
          <p:cNvSpPr txBox="1"/>
          <p:nvPr/>
        </p:nvSpPr>
        <p:spPr>
          <a:xfrm>
            <a:off x="4396890" y="6138446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 rot="5400000">
            <a:off x="4953000" y="2193507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 Address Structures</a:t>
            </a:r>
            <a:endParaRPr/>
          </a:p>
        </p:txBody>
      </p:sp>
      <p:sp>
        <p:nvSpPr>
          <p:cNvPr id="623" name="Google Shape;623;p32"/>
          <p:cNvSpPr txBox="1"/>
          <p:nvPr>
            <p:ph idx="1" type="body"/>
          </p:nvPr>
        </p:nvSpPr>
        <p:spPr>
          <a:xfrm>
            <a:off x="304800" y="1219200"/>
            <a:ext cx="830738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Internet-specific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cast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sockaddr_in *</a:t>
            </a:r>
            <a:r>
              <a:rPr lang="en-US"/>
              <a:t>) to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 *</a:t>
            </a:r>
            <a:r>
              <a:rPr lang="en-US"/>
              <a:t>) for functions that take socket address arguments. </a:t>
            </a:r>
            <a:endParaRPr/>
          </a:p>
        </p:txBody>
      </p:sp>
      <p:sp>
        <p:nvSpPr>
          <p:cNvPr id="624" name="Google Shape;624;p32"/>
          <p:cNvSpPr/>
          <p:nvPr/>
        </p:nvSpPr>
        <p:spPr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2"/>
          <p:cNvSpPr/>
          <p:nvPr/>
        </p:nvSpPr>
        <p:spPr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2"/>
          <p:cNvSpPr/>
          <p:nvPr/>
        </p:nvSpPr>
        <p:spPr>
          <a:xfrm>
            <a:off x="13716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2"/>
          <p:cNvSpPr/>
          <p:nvPr/>
        </p:nvSpPr>
        <p:spPr>
          <a:xfrm>
            <a:off x="19050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2"/>
          <p:cNvSpPr/>
          <p:nvPr/>
        </p:nvSpPr>
        <p:spPr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2"/>
          <p:cNvSpPr/>
          <p:nvPr/>
        </p:nvSpPr>
        <p:spPr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2"/>
          <p:cNvSpPr/>
          <p:nvPr/>
        </p:nvSpPr>
        <p:spPr>
          <a:xfrm>
            <a:off x="4572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32"/>
          <p:cNvSpPr/>
          <p:nvPr/>
        </p:nvSpPr>
        <p:spPr>
          <a:xfrm>
            <a:off x="5105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4" name="Google Shape;634;p32"/>
          <p:cNvSpPr/>
          <p:nvPr/>
        </p:nvSpPr>
        <p:spPr>
          <a:xfrm>
            <a:off x="5638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5" name="Google Shape;635;p32"/>
          <p:cNvSpPr/>
          <p:nvPr/>
        </p:nvSpPr>
        <p:spPr>
          <a:xfrm>
            <a:off x="61722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>
            <a:off x="67056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7239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8" name="Google Shape;638;p32"/>
          <p:cNvSpPr/>
          <p:nvPr/>
        </p:nvSpPr>
        <p:spPr>
          <a:xfrm>
            <a:off x="7772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39" name="Google Shape;639;p32"/>
          <p:cNvSpPr/>
          <p:nvPr/>
        </p:nvSpPr>
        <p:spPr>
          <a:xfrm>
            <a:off x="8305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640" name="Google Shape;640;p32"/>
          <p:cNvSpPr txBox="1"/>
          <p:nvPr/>
        </p:nvSpPr>
        <p:spPr>
          <a:xfrm>
            <a:off x="87312" y="5608260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4396890" y="6124198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642" name="Google Shape;642;p32"/>
          <p:cNvSpPr/>
          <p:nvPr/>
        </p:nvSpPr>
        <p:spPr>
          <a:xfrm rot="5400000">
            <a:off x="4953000" y="2179259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sin_family;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(always AF_INET)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sin_port;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num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in_addr  sin_addr;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IP addr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char   sin_zero[8];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Pad to sizeof(struct sockaddr)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</p:txBody>
      </p:sp>
      <p:sp>
        <p:nvSpPr>
          <p:cNvPr id="644" name="Google Shape;644;p32"/>
          <p:cNvSpPr txBox="1"/>
          <p:nvPr/>
        </p:nvSpPr>
        <p:spPr>
          <a:xfrm>
            <a:off x="1330371" y="481451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sin_port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313857" y="5215202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AF_INET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2918459" y="481250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sin_addr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76200" y="5957510"/>
            <a:ext cx="1418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/>
          <p:nvPr/>
        </p:nvSpPr>
        <p:spPr>
          <a:xfrm>
            <a:off x="4761308" y="5678952"/>
            <a:ext cx="4001692" cy="11790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Drop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1676400" y="5662094"/>
            <a:ext cx="2308256" cy="9514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Disconnect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1249104" y="4068494"/>
            <a:ext cx="7153533" cy="158618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Exchange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Google Shape;655;p33"/>
          <p:cNvSpPr/>
          <p:nvPr/>
        </p:nvSpPr>
        <p:spPr>
          <a:xfrm>
            <a:off x="17526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45720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server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57" name="Google Shape;657;p33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658" name="Google Shape;658;p33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659" name="Google Shape;659;p33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660" name="Google Shape;660;p3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3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3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663" name="Google Shape;663;p33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664" name="Google Shape;664;p3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3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3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67" name="Google Shape;667;p33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668" name="Google Shape;668;p33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669" name="Google Shape;669;p33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670" name="Google Shape;670;p33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671" name="Google Shape;671;p33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33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3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33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33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6" name="Google Shape;676;p33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81" name="Google Shape;681;p33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33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33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33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5" name="Google Shape;685;p33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6" name="Google Shape;686;p33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7" name="Google Shape;687;p33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1" name="Google Shape;691;p33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92" name="Google Shape;692;p33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93" name="Google Shape;693;p33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4" name="Google Shape;694;p33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5" name="Google Shape;695;p33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6" name="Google Shape;696;p33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697" name="Google Shape;697;p33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00" name="Google Shape;700;p33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01" name="Google Shape;701;p33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33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33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04" name="Google Shape;704;p33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33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10" name="Google Shape;710;p33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11" name="Google Shape;711;p33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33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3" name="Google Shape;713;p33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33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4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20" name="Google Shape;720;p34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21" name="Google Shape;721;p34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722" name="Google Shape;722;p34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34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34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25" name="Google Shape;725;p34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726" name="Google Shape;726;p34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34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34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29" name="Google Shape;729;p34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730" name="Google Shape;730;p34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731" name="Google Shape;731;p34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732" name="Google Shape;732;p34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733" name="Google Shape;733;p34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4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34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34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34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8" name="Google Shape;738;p34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39" name="Google Shape;739;p34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743" name="Google Shape;743;p34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4" name="Google Shape;744;p34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5" name="Google Shape;745;p34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6" name="Google Shape;746;p34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7" name="Google Shape;747;p34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8" name="Google Shape;748;p34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9" name="Google Shape;749;p34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3" name="Google Shape;753;p34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754" name="Google Shape;754;p34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755" name="Google Shape;755;p34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6" name="Google Shape;756;p34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7" name="Google Shape;757;p34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8" name="Google Shape;758;p34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759" name="Google Shape;759;p34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2" name="Google Shape;762;p34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63" name="Google Shape;763;p34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4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4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6" name="Google Shape;766;p34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67" name="Google Shape;767;p34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72" name="Google Shape;772;p34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73" name="Google Shape;773;p34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34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5" name="Google Shape;775;p34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34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5"/>
          <p:cNvSpPr txBox="1"/>
          <p:nvPr>
            <p:ph type="title"/>
          </p:nvPr>
        </p:nvSpPr>
        <p:spPr>
          <a:xfrm>
            <a:off x="1524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35"/>
          <p:cNvSpPr txBox="1"/>
          <p:nvPr>
            <p:ph idx="1" type="body"/>
          </p:nvPr>
        </p:nvSpPr>
        <p:spPr>
          <a:xfrm>
            <a:off x="396875" y="1362074"/>
            <a:ext cx="84423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is the modern way to convert string representations of hostnames, host addresses, ports, and service names to socket address structures.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Replaces obsolete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gethostbyname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getservbyname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Advantages: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Reentrant (can be safely used by threaded programs).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Allows us to write portable protocol-independent code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Works with both IPv4 and IPv6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Disadvantages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Somewhat complex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Fortunately, a small number of usage patterns suffice in most cases.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6"/>
          <p:cNvSpPr txBox="1"/>
          <p:nvPr>
            <p:ph type="title"/>
          </p:nvPr>
        </p:nvSpPr>
        <p:spPr>
          <a:xfrm>
            <a:off x="152400" y="435678"/>
            <a:ext cx="8991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36"/>
          <p:cNvSpPr txBox="1"/>
          <p:nvPr>
            <p:ph idx="1" type="body"/>
          </p:nvPr>
        </p:nvSpPr>
        <p:spPr>
          <a:xfrm>
            <a:off x="396875" y="1362075"/>
            <a:ext cx="8442325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Given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 </a:t>
            </a:r>
            <a:r>
              <a:rPr lang="en-US"/>
              <a:t>returns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-US"/>
              <a:t> that points to a linked list of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lang="en-US"/>
              <a:t> structs, each of which points to a corresponding socket address struct, and which contains arguments for the sockets interface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Helper functions: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freeadderinfo</a:t>
            </a:r>
            <a:r>
              <a:rPr lang="en-US"/>
              <a:t> frees the entire linked list.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gai_strerror</a:t>
            </a:r>
            <a:r>
              <a:rPr lang="en-US"/>
              <a:t> converts error code to an error message.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152400" y="1595497"/>
            <a:ext cx="8839200" cy="206210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getaddrinfo(const char *host,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Hostname or address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const char *service,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or service name*/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const struct addrinfo *hints,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Input parameters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struct addrinfo **result);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Output linked list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freeaddrinfo(struct addrinfo *result);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Free linked list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*gai_strerror(int errcode);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Return error msg */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/>
          <p:nvPr>
            <p:ph type="title"/>
          </p:nvPr>
        </p:nvSpPr>
        <p:spPr>
          <a:xfrm>
            <a:off x="357018" y="435678"/>
            <a:ext cx="8253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List Returned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2472274" y="1868157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ai_canonname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381016" y="136118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37"/>
          <p:cNvSpPr/>
          <p:nvPr/>
        </p:nvSpPr>
        <p:spPr>
          <a:xfrm>
            <a:off x="2472274" y="2121643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37"/>
          <p:cNvSpPr/>
          <p:nvPr/>
        </p:nvSpPr>
        <p:spPr>
          <a:xfrm>
            <a:off x="2472274" y="2375129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37"/>
          <p:cNvSpPr/>
          <p:nvPr/>
        </p:nvSpPr>
        <p:spPr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0" name="Google Shape;800;p37"/>
          <p:cNvCxnSpPr>
            <a:stCxn id="797" idx="3"/>
          </p:cNvCxnSpPr>
          <p:nvPr/>
        </p:nvCxnSpPr>
        <p:spPr>
          <a:xfrm>
            <a:off x="3803074" y="2248386"/>
            <a:ext cx="760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1" name="Google Shape;801;p37"/>
          <p:cNvSpPr/>
          <p:nvPr/>
        </p:nvSpPr>
        <p:spPr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2" name="Google Shape;802;p37"/>
          <p:cNvCxnSpPr/>
          <p:nvPr/>
        </p:nvCxnSpPr>
        <p:spPr>
          <a:xfrm>
            <a:off x="1711816" y="1487929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3" name="Google Shape;803;p37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addrinfo structs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address structs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5" name="Google Shape;805;p37"/>
          <p:cNvCxnSpPr/>
          <p:nvPr/>
        </p:nvCxnSpPr>
        <p:spPr>
          <a:xfrm rot="10800000">
            <a:off x="1711816" y="1994900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6" name="Google Shape;806;p37"/>
          <p:cNvSpPr/>
          <p:nvPr/>
        </p:nvSpPr>
        <p:spPr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7" name="Google Shape;807;p37"/>
          <p:cNvCxnSpPr>
            <a:stCxn id="798" idx="1"/>
          </p:cNvCxnSpPr>
          <p:nvPr/>
        </p:nvCxnSpPr>
        <p:spPr>
          <a:xfrm rot="10800000">
            <a:off x="2092174" y="2501872"/>
            <a:ext cx="380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37"/>
          <p:cNvCxnSpPr/>
          <p:nvPr/>
        </p:nvCxnSpPr>
        <p:spPr>
          <a:xfrm>
            <a:off x="2092045" y="2501872"/>
            <a:ext cx="0" cy="2534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37"/>
          <p:cNvSpPr/>
          <p:nvPr/>
        </p:nvSpPr>
        <p:spPr>
          <a:xfrm>
            <a:off x="2472274" y="313558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2472274" y="3389072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37"/>
          <p:cNvSpPr/>
          <p:nvPr/>
        </p:nvSpPr>
        <p:spPr>
          <a:xfrm>
            <a:off x="2472274" y="3642558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3" name="Google Shape;813;p37"/>
          <p:cNvCxnSpPr>
            <a:stCxn id="810" idx="3"/>
          </p:cNvCxnSpPr>
          <p:nvPr/>
        </p:nvCxnSpPr>
        <p:spPr>
          <a:xfrm>
            <a:off x="3803074" y="3515815"/>
            <a:ext cx="760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4" name="Google Shape;814;p37"/>
          <p:cNvSpPr/>
          <p:nvPr/>
        </p:nvSpPr>
        <p:spPr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5" name="Google Shape;815;p37"/>
          <p:cNvCxnSpPr/>
          <p:nvPr/>
        </p:nvCxnSpPr>
        <p:spPr>
          <a:xfrm>
            <a:off x="2092045" y="2755358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6" name="Google Shape;816;p37"/>
          <p:cNvCxnSpPr/>
          <p:nvPr/>
        </p:nvCxnSpPr>
        <p:spPr>
          <a:xfrm rot="10800000">
            <a:off x="2092045" y="3769301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37"/>
          <p:cNvCxnSpPr/>
          <p:nvPr/>
        </p:nvCxnSpPr>
        <p:spPr>
          <a:xfrm>
            <a:off x="2092045" y="3769301"/>
            <a:ext cx="0" cy="2534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37"/>
          <p:cNvCxnSpPr/>
          <p:nvPr/>
        </p:nvCxnSpPr>
        <p:spPr>
          <a:xfrm>
            <a:off x="2092045" y="4022787"/>
            <a:ext cx="3802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9" name="Google Shape;819;p37"/>
          <p:cNvSpPr/>
          <p:nvPr/>
        </p:nvSpPr>
        <p:spPr>
          <a:xfrm>
            <a:off x="2472274" y="4403016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2472274" y="4656501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37"/>
          <p:cNvSpPr/>
          <p:nvPr/>
        </p:nvSpPr>
        <p:spPr>
          <a:xfrm>
            <a:off x="2472274" y="4909987"/>
            <a:ext cx="1330800" cy="253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7"/>
          <p:cNvSpPr/>
          <p:nvPr/>
        </p:nvSpPr>
        <p:spPr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3" name="Google Shape;823;p37"/>
          <p:cNvCxnSpPr/>
          <p:nvPr/>
        </p:nvCxnSpPr>
        <p:spPr>
          <a:xfrm>
            <a:off x="3803074" y="4783244"/>
            <a:ext cx="76045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4" name="Google Shape;824;p37"/>
          <p:cNvSpPr/>
          <p:nvPr/>
        </p:nvSpPr>
        <p:spPr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p37"/>
          <p:cNvSpPr txBox="1"/>
          <p:nvPr>
            <p:ph idx="1" type="body"/>
          </p:nvPr>
        </p:nvSpPr>
        <p:spPr>
          <a:xfrm>
            <a:off x="188328" y="5413528"/>
            <a:ext cx="8442325" cy="1485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Clients: walk this list, trying each socket address in turn, until the calls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 succeed.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Servers: walk the list until calls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 succeed.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lang="en-US"/>
              <a:t> Struct</a:t>
            </a:r>
            <a:endParaRPr/>
          </a:p>
        </p:txBody>
      </p:sp>
      <p:sp>
        <p:nvSpPr>
          <p:cNvPr id="831" name="Google Shape;831;p38"/>
          <p:cNvSpPr txBox="1"/>
          <p:nvPr>
            <p:ph idx="1" type="body"/>
          </p:nvPr>
        </p:nvSpPr>
        <p:spPr>
          <a:xfrm>
            <a:off x="346323" y="4038600"/>
            <a:ext cx="818807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addrinfo struct returned by getaddrinfo contains arguments that can be passed directly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function.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points to a socket address struct that can be passed directly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ai_flags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Hints argument flags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ai_family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First arg to socket function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ai_socktype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Second arg to socket function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ai_protocol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Third arg to socket function 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ai_canonname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Canonical host name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ai_addrlen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Size of ai_addr struct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ai_addr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Ptr to socket address structure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5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ai_next</a:t>
            </a: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lang="en-US" sz="15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Ptr to next item in linked list */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9"/>
          <p:cNvSpPr txBox="1"/>
          <p:nvPr>
            <p:ph type="title"/>
          </p:nvPr>
        </p:nvSpPr>
        <p:spPr>
          <a:xfrm>
            <a:off x="1524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Host and Service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39"/>
          <p:cNvSpPr txBox="1"/>
          <p:nvPr>
            <p:ph idx="1" type="body"/>
          </p:nvPr>
        </p:nvSpPr>
        <p:spPr>
          <a:xfrm>
            <a:off x="396875" y="1362075"/>
            <a:ext cx="8442325" cy="18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getnameinfo</a:t>
            </a:r>
            <a:r>
              <a:rPr lang="en-US"/>
              <a:t> is the inverse of getaddrinfo, converting a socket address to the corresponding host and service.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Replaces obsolete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gethostbyaddr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getservbyport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Reentrant and protocol independent.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9"/>
          <p:cNvSpPr/>
          <p:nvPr/>
        </p:nvSpPr>
        <p:spPr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getnameinfo(const SA *sa, socklen_t salen,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In: socket addr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char *host, size_t hostlen,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Out: host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char *serv, size_t servlen,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Out: service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int flags);                   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optional flags */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Example</a:t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"csapp.h"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addrinfo records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hints.ai_family = AF_INET;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IPv4 only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hints.ai_socktype = SOCK_STREAM;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Connections only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((rc = getaddrinfo(argv[1],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&amp;hints, &amp;listp)) !=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fprintf(stderr,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"getaddrinfo error: %s\n"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gai_strerror(rc));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exit(1);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40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hostinfo.c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381000" y="493713"/>
            <a:ext cx="64214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380399" y="121920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network</a:t>
            </a:r>
            <a:r>
              <a:rPr lang="en-US"/>
              <a:t> is a hierarchical system of boxes and wires organized by geographical proximity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LAN (Local Area Network)  spans a building or campus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Ethernet is most prominent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WAN (Wide Area Network) spans country or world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Typically high-speed point-to-point phone lines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internetwork</a:t>
            </a:r>
            <a:r>
              <a:rPr i="1" lang="en-US"/>
              <a:t> (</a:t>
            </a:r>
            <a:r>
              <a:rPr i="1" lang="en-US">
                <a:solidFill>
                  <a:srgbClr val="C00000"/>
                </a:solidFill>
              </a:rPr>
              <a:t>internet</a:t>
            </a:r>
            <a:r>
              <a:rPr i="1" lang="en-US"/>
              <a:t>) </a:t>
            </a:r>
            <a:r>
              <a:rPr lang="en-US"/>
              <a:t>is an interconnected set of networks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Global IP Internet (uppercase “I”) is the most famous example of an internet (lowercase “i”)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Let’s see how an internet is built from the ground up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Example (cont)</a:t>
            </a:r>
            <a:endParaRPr/>
          </a:p>
        </p:txBody>
      </p:sp>
      <p:sp>
        <p:nvSpPr>
          <p:cNvPr id="852" name="Google Shape;852;p41"/>
          <p:cNvSpPr/>
          <p:nvPr/>
        </p:nvSpPr>
        <p:spPr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and display each IP address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flags = NI_NUMERICHOST;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Display address instead of name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Getnameinfo(p-&gt;ai_addr, p-&gt;ai_addrlen,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buf, MAXLINE,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0, flags);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53" name="Google Shape;853;p41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hostinfo.c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hostinfo</a:t>
            </a:r>
            <a:endParaRPr/>
          </a:p>
        </p:txBody>
      </p:sp>
      <p:sp>
        <p:nvSpPr>
          <p:cNvPr id="859" name="Google Shape;859;p42"/>
          <p:cNvSpPr txBox="1"/>
          <p:nvPr/>
        </p:nvSpPr>
        <p:spPr>
          <a:xfrm>
            <a:off x="475882" y="1542634"/>
            <a:ext cx="6686918" cy="280076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localhost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127.0.0.1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13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r>
              <a:rPr b="0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whaleshark.ics.cs.cmu.edu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128.2.210.175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913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r>
              <a:rPr b="0" lang="en-US" sz="1600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./hostinfo twitter.com</a:t>
            </a:r>
            <a:endParaRPr b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199.16.156.230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199.16.156.102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199.16.156.198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time	</a:t>
            </a:r>
            <a:endParaRPr/>
          </a:p>
        </p:txBody>
      </p:sp>
      <p:sp>
        <p:nvSpPr>
          <p:cNvPr id="865" name="Google Shape;865;p4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for host and service conversion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Writing clients and servers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Writing Web servers!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871" name="Google Shape;871;p44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72" name="Google Shape;872;p44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5"/>
          <p:cNvSpPr txBox="1"/>
          <p:nvPr>
            <p:ph type="title"/>
          </p:nvPr>
        </p:nvSpPr>
        <p:spPr>
          <a:xfrm>
            <a:off x="381000" y="458703"/>
            <a:ext cx="6477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Internet Components</a:t>
            </a:r>
            <a:endParaRPr/>
          </a:p>
        </p:txBody>
      </p:sp>
      <p:sp>
        <p:nvSpPr>
          <p:cNvPr id="878" name="Google Shape;878;p45"/>
          <p:cNvSpPr txBox="1"/>
          <p:nvPr>
            <p:ph idx="1" type="body"/>
          </p:nvPr>
        </p:nvSpPr>
        <p:spPr>
          <a:xfrm>
            <a:off x="412449" y="1295400"/>
            <a:ext cx="8502951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backbone: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collection of routers (nationwide or worldwide) connected by high-speed point-to-point networks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Exchange Points (IXP):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router that connects multiple backbones (often referred to as peers)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called Network Access Points (NAP)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Regional networks: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smaller backbones that cover smaller geographical areas </a:t>
            </a:r>
            <a:br>
              <a:rPr lang="en-US"/>
            </a:br>
            <a:r>
              <a:rPr lang="en-US"/>
              <a:t>(e.g., cities or states)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Point of presence (POP):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machine that is connected to the Internet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 Service Providers (ISPs):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dial-up or direct access to POPs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6"/>
          <p:cNvSpPr txBox="1"/>
          <p:nvPr>
            <p:ph type="title"/>
          </p:nvPr>
        </p:nvSpPr>
        <p:spPr>
          <a:xfrm>
            <a:off x="381000" y="334963"/>
            <a:ext cx="7543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Connection Hierarchy</a:t>
            </a:r>
            <a:endParaRPr/>
          </a:p>
        </p:txBody>
      </p:sp>
      <p:sp>
        <p:nvSpPr>
          <p:cNvPr id="884" name="Google Shape;884;p46"/>
          <p:cNvSpPr txBox="1"/>
          <p:nvPr/>
        </p:nvSpPr>
        <p:spPr>
          <a:xfrm>
            <a:off x="2712473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46"/>
          <p:cNvSpPr txBox="1"/>
          <p:nvPr/>
        </p:nvSpPr>
        <p:spPr>
          <a:xfrm>
            <a:off x="3998348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46"/>
          <p:cNvSpPr txBox="1"/>
          <p:nvPr/>
        </p:nvSpPr>
        <p:spPr>
          <a:xfrm>
            <a:off x="1711325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87" name="Google Shape;887;p46"/>
          <p:cNvSpPr txBox="1"/>
          <p:nvPr/>
        </p:nvSpPr>
        <p:spPr>
          <a:xfrm>
            <a:off x="5973763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88" name="Google Shape;888;p46"/>
          <p:cNvSpPr txBox="1"/>
          <p:nvPr/>
        </p:nvSpPr>
        <p:spPr>
          <a:xfrm>
            <a:off x="4562475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89" name="Google Shape;889;p46"/>
          <p:cNvSpPr txBox="1"/>
          <p:nvPr/>
        </p:nvSpPr>
        <p:spPr>
          <a:xfrm>
            <a:off x="3136900" y="2343150"/>
            <a:ext cx="11207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/>
          </a:p>
        </p:txBody>
      </p:sp>
      <p:sp>
        <p:nvSpPr>
          <p:cNvPr id="890" name="Google Shape;890;p46"/>
          <p:cNvSpPr txBox="1"/>
          <p:nvPr/>
        </p:nvSpPr>
        <p:spPr>
          <a:xfrm>
            <a:off x="5447421" y="1292225"/>
            <a:ext cx="49617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6"/>
          <p:cNvSpPr txBox="1"/>
          <p:nvPr/>
        </p:nvSpPr>
        <p:spPr>
          <a:xfrm>
            <a:off x="7350125" y="3255963"/>
            <a:ext cx="6398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</a:t>
            </a:r>
            <a:endParaRPr/>
          </a:p>
        </p:txBody>
      </p:sp>
      <p:sp>
        <p:nvSpPr>
          <p:cNvPr id="892" name="Google Shape;892;p46"/>
          <p:cNvSpPr txBox="1"/>
          <p:nvPr/>
        </p:nvSpPr>
        <p:spPr>
          <a:xfrm>
            <a:off x="5878513" y="32559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893" name="Google Shape;893;p46"/>
          <p:cNvSpPr txBox="1"/>
          <p:nvPr/>
        </p:nvSpPr>
        <p:spPr>
          <a:xfrm>
            <a:off x="6629400" y="32559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894" name="Google Shape;894;p46"/>
          <p:cNvCxnSpPr/>
          <p:nvPr/>
        </p:nvCxnSpPr>
        <p:spPr>
          <a:xfrm flipH="1" rot="10800000">
            <a:off x="6164263" y="2709863"/>
            <a:ext cx="446087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6"/>
          <p:cNvCxnSpPr/>
          <p:nvPr/>
        </p:nvCxnSpPr>
        <p:spPr>
          <a:xfrm rot="10800000">
            <a:off x="6772275" y="2709863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6"/>
          <p:cNvCxnSpPr/>
          <p:nvPr/>
        </p:nvCxnSpPr>
        <p:spPr>
          <a:xfrm rot="10800000">
            <a:off x="6924675" y="2709863"/>
            <a:ext cx="836613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6"/>
          <p:cNvCxnSpPr/>
          <p:nvPr/>
        </p:nvCxnSpPr>
        <p:spPr>
          <a:xfrm rot="10800000">
            <a:off x="5799138" y="1658938"/>
            <a:ext cx="811212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6"/>
          <p:cNvCxnSpPr/>
          <p:nvPr/>
        </p:nvCxnSpPr>
        <p:spPr>
          <a:xfrm rot="10800000">
            <a:off x="4373563" y="1658938"/>
            <a:ext cx="2236787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6"/>
          <p:cNvCxnSpPr/>
          <p:nvPr/>
        </p:nvCxnSpPr>
        <p:spPr>
          <a:xfrm flipH="1" rot="10800000">
            <a:off x="3729038" y="1658938"/>
            <a:ext cx="220662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6"/>
          <p:cNvCxnSpPr/>
          <p:nvPr/>
        </p:nvCxnSpPr>
        <p:spPr>
          <a:xfrm flipH="1" rot="10800000">
            <a:off x="3729038" y="1658938"/>
            <a:ext cx="1825625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6"/>
          <p:cNvCxnSpPr/>
          <p:nvPr/>
        </p:nvCxnSpPr>
        <p:spPr>
          <a:xfrm rot="10800000">
            <a:off x="2947988" y="1658938"/>
            <a:ext cx="78105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6"/>
          <p:cNvCxnSpPr/>
          <p:nvPr/>
        </p:nvCxnSpPr>
        <p:spPr>
          <a:xfrm rot="10800000">
            <a:off x="4184650" y="1658938"/>
            <a:ext cx="1049338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/>
          <p:nvPr/>
        </p:nvCxnSpPr>
        <p:spPr>
          <a:xfrm flipH="1" rot="10800000">
            <a:off x="2282825" y="1658938"/>
            <a:ext cx="665163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6"/>
          <p:cNvSpPr txBox="1"/>
          <p:nvPr/>
        </p:nvSpPr>
        <p:spPr>
          <a:xfrm>
            <a:off x="982663" y="4183063"/>
            <a:ext cx="143159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net </a:t>
            </a:r>
            <a:endParaRPr/>
          </a:p>
        </p:txBody>
      </p:sp>
      <p:cxnSp>
        <p:nvCxnSpPr>
          <p:cNvPr id="905" name="Google Shape;905;p46"/>
          <p:cNvCxnSpPr/>
          <p:nvPr/>
        </p:nvCxnSpPr>
        <p:spPr>
          <a:xfrm flipH="1" rot="10800000">
            <a:off x="1749425" y="2709863"/>
            <a:ext cx="511175" cy="560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46"/>
          <p:cNvSpPr txBox="1"/>
          <p:nvPr/>
        </p:nvSpPr>
        <p:spPr>
          <a:xfrm>
            <a:off x="4451350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07" name="Google Shape;907;p46"/>
          <p:cNvSpPr txBox="1"/>
          <p:nvPr/>
        </p:nvSpPr>
        <p:spPr>
          <a:xfrm>
            <a:off x="2947988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08" name="Google Shape;908;p46"/>
          <p:cNvSpPr txBox="1"/>
          <p:nvPr/>
        </p:nvSpPr>
        <p:spPr>
          <a:xfrm>
            <a:off x="3700463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09" name="Google Shape;909;p46"/>
          <p:cNvCxnSpPr/>
          <p:nvPr/>
        </p:nvCxnSpPr>
        <p:spPr>
          <a:xfrm flipH="1" rot="10800000">
            <a:off x="3233738" y="2724150"/>
            <a:ext cx="44767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6"/>
          <p:cNvCxnSpPr/>
          <p:nvPr/>
        </p:nvCxnSpPr>
        <p:spPr>
          <a:xfrm rot="10800000">
            <a:off x="3843338" y="2724150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6"/>
          <p:cNvCxnSpPr/>
          <p:nvPr/>
        </p:nvCxnSpPr>
        <p:spPr>
          <a:xfrm rot="10800000">
            <a:off x="3995738" y="2724150"/>
            <a:ext cx="836612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46"/>
          <p:cNvSpPr txBox="1"/>
          <p:nvPr/>
        </p:nvSpPr>
        <p:spPr>
          <a:xfrm>
            <a:off x="1174750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13" name="Google Shape;913;p46"/>
          <p:cNvCxnSpPr/>
          <p:nvPr/>
        </p:nvCxnSpPr>
        <p:spPr>
          <a:xfrm flipH="1" rot="10800000">
            <a:off x="836613" y="4564063"/>
            <a:ext cx="65405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46"/>
          <p:cNvCxnSpPr/>
          <p:nvPr/>
        </p:nvCxnSpPr>
        <p:spPr>
          <a:xfrm flipH="1" rot="10800000">
            <a:off x="1490663" y="4564063"/>
            <a:ext cx="16192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46"/>
          <p:cNvSpPr txBox="1"/>
          <p:nvPr/>
        </p:nvSpPr>
        <p:spPr>
          <a:xfrm>
            <a:off x="457200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16" name="Google Shape;916;p46"/>
          <p:cNvSpPr txBox="1"/>
          <p:nvPr/>
        </p:nvSpPr>
        <p:spPr>
          <a:xfrm>
            <a:off x="2522538" y="5932488"/>
            <a:ext cx="158246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</a:t>
            </a:r>
            <a:endParaRPr/>
          </a:p>
        </p:txBody>
      </p:sp>
      <p:cxnSp>
        <p:nvCxnSpPr>
          <p:cNvPr id="917" name="Google Shape;917;p46"/>
          <p:cNvCxnSpPr/>
          <p:nvPr/>
        </p:nvCxnSpPr>
        <p:spPr>
          <a:xfrm rot="10800000">
            <a:off x="3424238" y="5434013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46"/>
          <p:cNvSpPr txBox="1"/>
          <p:nvPr/>
        </p:nvSpPr>
        <p:spPr>
          <a:xfrm>
            <a:off x="5643563" y="4183063"/>
            <a:ext cx="1354838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Business</a:t>
            </a:r>
            <a:endParaRPr/>
          </a:p>
        </p:txBody>
      </p:sp>
      <p:cxnSp>
        <p:nvCxnSpPr>
          <p:cNvPr id="919" name="Google Shape;919;p46"/>
          <p:cNvCxnSpPr/>
          <p:nvPr/>
        </p:nvCxnSpPr>
        <p:spPr>
          <a:xfrm>
            <a:off x="6164263" y="3608388"/>
            <a:ext cx="0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6"/>
          <p:cNvCxnSpPr/>
          <p:nvPr/>
        </p:nvCxnSpPr>
        <p:spPr>
          <a:xfrm rot="10800000">
            <a:off x="4832350" y="3608388"/>
            <a:ext cx="1331913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46"/>
          <p:cNvSpPr txBox="1"/>
          <p:nvPr/>
        </p:nvSpPr>
        <p:spPr>
          <a:xfrm>
            <a:off x="3760788" y="4183063"/>
            <a:ext cx="477996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/>
          </a:p>
        </p:txBody>
      </p:sp>
      <p:cxnSp>
        <p:nvCxnSpPr>
          <p:cNvPr id="922" name="Google Shape;922;p46"/>
          <p:cNvCxnSpPr/>
          <p:nvPr/>
        </p:nvCxnSpPr>
        <p:spPr>
          <a:xfrm rot="10800000">
            <a:off x="4032250" y="3608388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46"/>
          <p:cNvSpPr txBox="1"/>
          <p:nvPr/>
        </p:nvSpPr>
        <p:spPr>
          <a:xfrm>
            <a:off x="4603750" y="5110163"/>
            <a:ext cx="63989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</a:t>
            </a:r>
            <a:endParaRPr/>
          </a:p>
        </p:txBody>
      </p:sp>
      <p:sp>
        <p:nvSpPr>
          <p:cNvPr id="924" name="Google Shape;924;p46"/>
          <p:cNvSpPr txBox="1"/>
          <p:nvPr/>
        </p:nvSpPr>
        <p:spPr>
          <a:xfrm>
            <a:off x="3132138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25" name="Google Shape;925;p46"/>
          <p:cNvSpPr txBox="1"/>
          <p:nvPr/>
        </p:nvSpPr>
        <p:spPr>
          <a:xfrm>
            <a:off x="3884613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26" name="Google Shape;926;p46"/>
          <p:cNvCxnSpPr/>
          <p:nvPr/>
        </p:nvCxnSpPr>
        <p:spPr>
          <a:xfrm flipH="1" rot="10800000">
            <a:off x="3417888" y="4549775"/>
            <a:ext cx="447675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46"/>
          <p:cNvCxnSpPr/>
          <p:nvPr/>
        </p:nvCxnSpPr>
        <p:spPr>
          <a:xfrm rot="10800000">
            <a:off x="4025900" y="4549775"/>
            <a:ext cx="1524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6"/>
          <p:cNvCxnSpPr/>
          <p:nvPr/>
        </p:nvCxnSpPr>
        <p:spPr>
          <a:xfrm rot="10800000">
            <a:off x="4178300" y="4549775"/>
            <a:ext cx="838200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6"/>
          <p:cNvCxnSpPr/>
          <p:nvPr/>
        </p:nvCxnSpPr>
        <p:spPr>
          <a:xfrm flipH="1">
            <a:off x="6296025" y="4521200"/>
            <a:ext cx="247650" cy="574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46"/>
          <p:cNvSpPr txBox="1"/>
          <p:nvPr/>
        </p:nvSpPr>
        <p:spPr>
          <a:xfrm>
            <a:off x="6011863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931" name="Google Shape;931;p46"/>
          <p:cNvSpPr txBox="1"/>
          <p:nvPr/>
        </p:nvSpPr>
        <p:spPr>
          <a:xfrm>
            <a:off x="5205413" y="5932488"/>
            <a:ext cx="1535272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Pgh employee</a:t>
            </a:r>
            <a:endParaRPr/>
          </a:p>
        </p:txBody>
      </p:sp>
      <p:cxnSp>
        <p:nvCxnSpPr>
          <p:cNvPr id="932" name="Google Shape;932;p46"/>
          <p:cNvCxnSpPr/>
          <p:nvPr/>
        </p:nvCxnSpPr>
        <p:spPr>
          <a:xfrm flipH="1">
            <a:off x="6011863" y="5384800"/>
            <a:ext cx="152400" cy="547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46"/>
          <p:cNvSpPr txBox="1"/>
          <p:nvPr/>
        </p:nvSpPr>
        <p:spPr>
          <a:xfrm>
            <a:off x="6096000" y="5410200"/>
            <a:ext cx="758521" cy="52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</p:txBody>
      </p:sp>
      <p:cxnSp>
        <p:nvCxnSpPr>
          <p:cNvPr id="934" name="Google Shape;934;p46"/>
          <p:cNvCxnSpPr/>
          <p:nvPr/>
        </p:nvCxnSpPr>
        <p:spPr>
          <a:xfrm>
            <a:off x="7350125" y="5384800"/>
            <a:ext cx="144463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46"/>
          <p:cNvSpPr txBox="1"/>
          <p:nvPr/>
        </p:nvSpPr>
        <p:spPr>
          <a:xfrm>
            <a:off x="6999288" y="5932488"/>
            <a:ext cx="1447106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employee</a:t>
            </a:r>
            <a:endParaRPr/>
          </a:p>
        </p:txBody>
      </p:sp>
      <p:sp>
        <p:nvSpPr>
          <p:cNvPr id="936" name="Google Shape;936;p46"/>
          <p:cNvSpPr txBox="1"/>
          <p:nvPr/>
        </p:nvSpPr>
        <p:spPr>
          <a:xfrm>
            <a:off x="6829425" y="5110163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37" name="Google Shape;937;p46"/>
          <p:cNvCxnSpPr/>
          <p:nvPr/>
        </p:nvCxnSpPr>
        <p:spPr>
          <a:xfrm>
            <a:off x="6772275" y="4549775"/>
            <a:ext cx="388938" cy="546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46"/>
          <p:cNvSpPr txBox="1"/>
          <p:nvPr/>
        </p:nvSpPr>
        <p:spPr>
          <a:xfrm>
            <a:off x="5707063" y="3713163"/>
            <a:ext cx="364182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endParaRPr/>
          </a:p>
        </p:txBody>
      </p:sp>
      <p:sp>
        <p:nvSpPr>
          <p:cNvPr id="939" name="Google Shape;939;p46"/>
          <p:cNvSpPr txBox="1"/>
          <p:nvPr/>
        </p:nvSpPr>
        <p:spPr>
          <a:xfrm>
            <a:off x="3390900" y="5578475"/>
            <a:ext cx="404258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</a:t>
            </a:r>
            <a:endParaRPr/>
          </a:p>
        </p:txBody>
      </p:sp>
      <p:sp>
        <p:nvSpPr>
          <p:cNvPr id="940" name="Google Shape;940;p46"/>
          <p:cNvSpPr txBox="1"/>
          <p:nvPr/>
        </p:nvSpPr>
        <p:spPr>
          <a:xfrm>
            <a:off x="192088" y="5946775"/>
            <a:ext cx="2035857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 (for individuals)</a:t>
            </a:r>
            <a:endParaRPr/>
          </a:p>
        </p:txBody>
      </p:sp>
      <p:sp>
        <p:nvSpPr>
          <p:cNvPr id="941" name="Google Shape;941;p46"/>
          <p:cNvSpPr txBox="1"/>
          <p:nvPr/>
        </p:nvSpPr>
        <p:spPr>
          <a:xfrm>
            <a:off x="1404938" y="3270250"/>
            <a:ext cx="587000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cxnSp>
        <p:nvCxnSpPr>
          <p:cNvPr id="942" name="Google Shape;942;p46"/>
          <p:cNvCxnSpPr/>
          <p:nvPr/>
        </p:nvCxnSpPr>
        <p:spPr>
          <a:xfrm rot="10800000">
            <a:off x="1749425" y="3608388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46"/>
          <p:cNvCxnSpPr/>
          <p:nvPr/>
        </p:nvCxnSpPr>
        <p:spPr>
          <a:xfrm rot="10800000">
            <a:off x="723900" y="5434013"/>
            <a:ext cx="0" cy="498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46"/>
          <p:cNvSpPr txBox="1"/>
          <p:nvPr/>
        </p:nvSpPr>
        <p:spPr>
          <a:xfrm>
            <a:off x="7473950" y="5476875"/>
            <a:ext cx="458760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DSL</a:t>
            </a:r>
            <a:endParaRPr/>
          </a:p>
        </p:txBody>
      </p:sp>
      <p:sp>
        <p:nvSpPr>
          <p:cNvPr id="945" name="Google Shape;945;p46"/>
          <p:cNvSpPr txBox="1"/>
          <p:nvPr/>
        </p:nvSpPr>
        <p:spPr>
          <a:xfrm>
            <a:off x="700088" y="5578475"/>
            <a:ext cx="364182" cy="30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/>
          </a:p>
        </p:txBody>
      </p:sp>
      <p:sp>
        <p:nvSpPr>
          <p:cNvPr id="946" name="Google Shape;946;p46"/>
          <p:cNvSpPr txBox="1"/>
          <p:nvPr/>
        </p:nvSpPr>
        <p:spPr>
          <a:xfrm>
            <a:off x="7569200" y="1981200"/>
            <a:ext cx="1199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Colocation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sites</a:t>
            </a:r>
            <a:endParaRPr/>
          </a:p>
        </p:txBody>
      </p:sp>
      <p:cxnSp>
        <p:nvCxnSpPr>
          <p:cNvPr id="947" name="Google Shape;947;p46"/>
          <p:cNvCxnSpPr/>
          <p:nvPr/>
        </p:nvCxnSpPr>
        <p:spPr>
          <a:xfrm flipH="1">
            <a:off x="7837488" y="2571750"/>
            <a:ext cx="319087" cy="70485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46"/>
          <p:cNvCxnSpPr/>
          <p:nvPr/>
        </p:nvCxnSpPr>
        <p:spPr>
          <a:xfrm>
            <a:off x="2804982" y="2539314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9" name="Google Shape;949;p46"/>
          <p:cNvSpPr txBox="1"/>
          <p:nvPr/>
        </p:nvSpPr>
        <p:spPr>
          <a:xfrm>
            <a:off x="-43231" y="1066800"/>
            <a:ext cx="15952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“peering”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agreements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 backbone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often bypass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IXP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0" name="Google Shape;950;p46"/>
          <p:cNvCxnSpPr/>
          <p:nvPr/>
        </p:nvCxnSpPr>
        <p:spPr>
          <a:xfrm>
            <a:off x="1385888" y="1981200"/>
            <a:ext cx="1662112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46"/>
          <p:cNvCxnSpPr/>
          <p:nvPr/>
        </p:nvCxnSpPr>
        <p:spPr>
          <a:xfrm flipH="1">
            <a:off x="7239000" y="2590800"/>
            <a:ext cx="838200" cy="76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 Structure</a:t>
            </a:r>
            <a:endParaRPr/>
          </a:p>
        </p:txBody>
      </p:sp>
      <p:sp>
        <p:nvSpPr>
          <p:cNvPr id="957" name="Google Shape;957;p47"/>
          <p:cNvSpPr txBox="1"/>
          <p:nvPr>
            <p:ph idx="1" type="body"/>
          </p:nvPr>
        </p:nvSpPr>
        <p:spPr>
          <a:xfrm>
            <a:off x="457200" y="1295400"/>
            <a:ext cx="8307388" cy="522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IP (V4) Address space divided into classes: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Network ID Written in form w.x.y.z/n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 = number of bits in host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CMU written as 128.2.0.0/16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Class B address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Unrouted (private) IP addresses: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/>
              <a:t>	10.0.0.0/8   172.16.0.0/12   192.168.0.0/16</a:t>
            </a:r>
            <a:endParaRPr/>
          </a:p>
        </p:txBody>
      </p:sp>
      <p:sp>
        <p:nvSpPr>
          <p:cNvPr id="958" name="Google Shape;958;p47"/>
          <p:cNvSpPr/>
          <p:nvPr/>
        </p:nvSpPr>
        <p:spPr>
          <a:xfrm>
            <a:off x="1454150" y="1981200"/>
            <a:ext cx="65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7"/>
          <p:cNvSpPr/>
          <p:nvPr/>
        </p:nvSpPr>
        <p:spPr>
          <a:xfrm>
            <a:off x="1454150" y="2362200"/>
            <a:ext cx="6444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7"/>
          <p:cNvSpPr/>
          <p:nvPr/>
        </p:nvSpPr>
        <p:spPr>
          <a:xfrm>
            <a:off x="1447800" y="2743200"/>
            <a:ext cx="6428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7"/>
          <p:cNvSpPr/>
          <p:nvPr/>
        </p:nvSpPr>
        <p:spPr>
          <a:xfrm>
            <a:off x="1447800" y="3124200"/>
            <a:ext cx="6620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7"/>
          <p:cNvSpPr/>
          <p:nvPr/>
        </p:nvSpPr>
        <p:spPr>
          <a:xfrm>
            <a:off x="1454150" y="3505200"/>
            <a:ext cx="631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E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7"/>
          <p:cNvSpPr/>
          <p:nvPr/>
        </p:nvSpPr>
        <p:spPr>
          <a:xfrm>
            <a:off x="2331590" y="1727886"/>
            <a:ext cx="50430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0 1 2 3          8                   16                   24                    31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7"/>
          <p:cNvSpPr/>
          <p:nvPr/>
        </p:nvSpPr>
        <p:spPr>
          <a:xfrm>
            <a:off x="2292056" y="198120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7"/>
          <p:cNvSpPr/>
          <p:nvPr/>
        </p:nvSpPr>
        <p:spPr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7"/>
          <p:cNvSpPr/>
          <p:nvPr/>
        </p:nvSpPr>
        <p:spPr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7"/>
          <p:cNvSpPr/>
          <p:nvPr/>
        </p:nvSpPr>
        <p:spPr>
          <a:xfrm>
            <a:off x="2712920" y="2025477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7"/>
          <p:cNvSpPr/>
          <p:nvPr/>
        </p:nvSpPr>
        <p:spPr>
          <a:xfrm>
            <a:off x="4998920" y="2025477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7"/>
          <p:cNvSpPr/>
          <p:nvPr/>
        </p:nvSpPr>
        <p:spPr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7"/>
          <p:cNvSpPr/>
          <p:nvPr/>
        </p:nvSpPr>
        <p:spPr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7"/>
          <p:cNvSpPr/>
          <p:nvPr/>
        </p:nvSpPr>
        <p:spPr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7"/>
          <p:cNvSpPr/>
          <p:nvPr/>
        </p:nvSpPr>
        <p:spPr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47"/>
          <p:cNvSpPr/>
          <p:nvPr/>
        </p:nvSpPr>
        <p:spPr>
          <a:xfrm>
            <a:off x="5727112" y="2394365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47"/>
          <p:cNvSpPr/>
          <p:nvPr/>
        </p:nvSpPr>
        <p:spPr>
          <a:xfrm>
            <a:off x="6366992" y="2760166"/>
            <a:ext cx="683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47"/>
          <p:cNvSpPr/>
          <p:nvPr/>
        </p:nvSpPr>
        <p:spPr>
          <a:xfrm>
            <a:off x="4004792" y="2760166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47"/>
          <p:cNvSpPr/>
          <p:nvPr/>
        </p:nvSpPr>
        <p:spPr>
          <a:xfrm>
            <a:off x="3288712" y="2394365"/>
            <a:ext cx="5934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 ID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3276600" y="3149404"/>
            <a:ext cx="16516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Multicast address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3276600" y="3517704"/>
            <a:ext cx="24043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Reserved for experiments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7"/>
          <p:cNvSpPr/>
          <p:nvPr/>
        </p:nvSpPr>
        <p:spPr>
          <a:xfrm>
            <a:off x="2292056" y="2350088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7"/>
          <p:cNvSpPr/>
          <p:nvPr/>
        </p:nvSpPr>
        <p:spPr>
          <a:xfrm>
            <a:off x="2484320" y="2350088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7"/>
          <p:cNvSpPr/>
          <p:nvPr/>
        </p:nvSpPr>
        <p:spPr>
          <a:xfrm>
            <a:off x="2484320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7"/>
          <p:cNvSpPr/>
          <p:nvPr/>
        </p:nvSpPr>
        <p:spPr>
          <a:xfrm>
            <a:off x="2674434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7"/>
          <p:cNvSpPr/>
          <p:nvPr/>
        </p:nvSpPr>
        <p:spPr>
          <a:xfrm>
            <a:off x="2292056" y="2718532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7"/>
          <p:cNvSpPr/>
          <p:nvPr/>
        </p:nvSpPr>
        <p:spPr>
          <a:xfrm>
            <a:off x="2292056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7"/>
          <p:cNvSpPr/>
          <p:nvPr/>
        </p:nvSpPr>
        <p:spPr>
          <a:xfrm>
            <a:off x="2674434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7"/>
          <p:cNvSpPr/>
          <p:nvPr/>
        </p:nvSpPr>
        <p:spPr>
          <a:xfrm>
            <a:off x="2866698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7"/>
          <p:cNvSpPr/>
          <p:nvPr/>
        </p:nvSpPr>
        <p:spPr>
          <a:xfrm>
            <a:off x="2484320" y="3087420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7"/>
          <p:cNvSpPr/>
          <p:nvPr/>
        </p:nvSpPr>
        <p:spPr>
          <a:xfrm>
            <a:off x="2292056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7"/>
          <p:cNvSpPr/>
          <p:nvPr/>
        </p:nvSpPr>
        <p:spPr>
          <a:xfrm>
            <a:off x="2674434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7"/>
          <p:cNvSpPr/>
          <p:nvPr/>
        </p:nvSpPr>
        <p:spPr>
          <a:xfrm>
            <a:off x="2866698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7"/>
          <p:cNvSpPr/>
          <p:nvPr/>
        </p:nvSpPr>
        <p:spPr>
          <a:xfrm>
            <a:off x="2484320" y="3458836"/>
            <a:ext cx="19088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575" spcFirstLastPara="1" rIns="3657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8"/>
          <p:cNvSpPr txBox="1"/>
          <p:nvPr>
            <p:ph type="title"/>
          </p:nvPr>
        </p:nvSpPr>
        <p:spPr>
          <a:xfrm>
            <a:off x="357018" y="410964"/>
            <a:ext cx="8710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</a:t>
            </a:r>
            <a:endParaRPr/>
          </a:p>
        </p:txBody>
      </p:sp>
      <p:sp>
        <p:nvSpPr>
          <p:cNvPr id="997" name="Google Shape;997;p48"/>
          <p:cNvSpPr txBox="1"/>
          <p:nvPr>
            <p:ph idx="1" type="body"/>
          </p:nvPr>
        </p:nvSpPr>
        <p:spPr>
          <a:xfrm>
            <a:off x="372161" y="1219200"/>
            <a:ext cx="823843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Original Idea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Every node on Internet would have unique IP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Everyone would be able to talk directly to everyone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secrecy or authentication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Messages visible to routers and hosts on same LAN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Possible to forge source field in packet header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Shortcomings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There aren't enough IP addresses available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Don't want everyone to have access or knowledge of all other hosts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Security issues mandate secrecy &amp; authentication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Internet: Naming</a:t>
            </a:r>
            <a:endParaRPr/>
          </a:p>
        </p:txBody>
      </p:sp>
      <p:sp>
        <p:nvSpPr>
          <p:cNvPr id="1003" name="Google Shape;1003;p49"/>
          <p:cNvSpPr txBox="1"/>
          <p:nvPr>
            <p:ph idx="1" type="body"/>
          </p:nvPr>
        </p:nvSpPr>
        <p:spPr>
          <a:xfrm>
            <a:off x="372161" y="1276350"/>
            <a:ext cx="8314639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Dynamic address assignment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Most hosts don't need to have known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those functioning as servers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DHCP (Dynamic Host Configuration Protocol)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Local ISP assigns address for temporary use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Laptop at CMU (wired connection)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 128.2.213.29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bryant-tp4.cs.cmu.edu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Assigned statically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Laptop at home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IP address 192.168.1.5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valid within home network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Internet: Firewalls</a:t>
            </a:r>
            <a:endParaRPr/>
          </a:p>
        </p:txBody>
      </p:sp>
      <p:sp>
        <p:nvSpPr>
          <p:cNvPr id="1009" name="Google Shape;1009;p50"/>
          <p:cNvSpPr txBox="1"/>
          <p:nvPr>
            <p:ph idx="1" type="body"/>
          </p:nvPr>
        </p:nvSpPr>
        <p:spPr>
          <a:xfrm>
            <a:off x="228600" y="3657600"/>
            <a:ext cx="830738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288925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Firewalls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Hides organizations nodes from rest of Internet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local IP addresses within organization</a:t>
            </a:r>
            <a:endParaRPr/>
          </a:p>
          <a:p>
            <a:pPr indent="-300038" lvl="1" marL="798513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external service, provides proxy service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Client request: src=10.2.2.2, dest=216.99.99.99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Firewall forwards: src=176.3.3.3, dest=216.99.99.99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Server responds: src=216.99.99.99, dest=176.3.3.3</a:t>
            </a:r>
            <a:endParaRPr/>
          </a:p>
          <a:p>
            <a:pPr indent="-231775" lvl="2" marL="103028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lang="en-US"/>
              <a:t>Firewall forwards response: src=216.99.99.99, dest=10.2.2.2</a:t>
            </a:r>
            <a:endParaRPr/>
          </a:p>
        </p:txBody>
      </p:sp>
      <p:sp>
        <p:nvSpPr>
          <p:cNvPr id="1010" name="Google Shape;1010;p50"/>
          <p:cNvSpPr/>
          <p:nvPr/>
        </p:nvSpPr>
        <p:spPr>
          <a:xfrm>
            <a:off x="1371600" y="1752600"/>
            <a:ext cx="2022926" cy="1350406"/>
          </a:xfrm>
          <a:custGeom>
            <a:rect b="b" l="l" r="r" t="t"/>
            <a:pathLst>
              <a:path extrusionOk="0" h="1350406" w="202292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1" name="Google Shape;1011;p50"/>
          <p:cNvSpPr/>
          <p:nvPr/>
        </p:nvSpPr>
        <p:spPr>
          <a:xfrm>
            <a:off x="3657600" y="1295400"/>
            <a:ext cx="4808170" cy="2540609"/>
          </a:xfrm>
          <a:custGeom>
            <a:rect b="b" l="l" r="r" t="t"/>
            <a:pathLst>
              <a:path extrusionOk="0" h="2540609" w="4808170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2" name="Google Shape;1012;p50"/>
          <p:cNvSpPr/>
          <p:nvPr/>
        </p:nvSpPr>
        <p:spPr>
          <a:xfrm>
            <a:off x="1562100" y="24384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0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Corporation X</a:t>
            </a:r>
            <a:endParaRPr/>
          </a:p>
        </p:txBody>
      </p:sp>
      <p:sp>
        <p:nvSpPr>
          <p:cNvPr id="1014" name="Google Shape;1014;p50"/>
          <p:cNvSpPr/>
          <p:nvPr/>
        </p:nvSpPr>
        <p:spPr>
          <a:xfrm>
            <a:off x="2095500" y="248432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50"/>
          <p:cNvSpPr/>
          <p:nvPr/>
        </p:nvSpPr>
        <p:spPr>
          <a:xfrm>
            <a:off x="2133600" y="208768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50"/>
          <p:cNvSpPr/>
          <p:nvPr/>
        </p:nvSpPr>
        <p:spPr>
          <a:xfrm>
            <a:off x="2843624" y="25146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50"/>
          <p:cNvSpPr/>
          <p:nvPr/>
        </p:nvSpPr>
        <p:spPr>
          <a:xfrm>
            <a:off x="3048000" y="2057400"/>
            <a:ext cx="990600" cy="304800"/>
          </a:xfrm>
          <a:prstGeom prst="roundRect">
            <a:avLst>
              <a:gd fmla="val 16667" name="adj"/>
            </a:avLst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Firewall</a:t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50"/>
          <p:cNvSpPr/>
          <p:nvPr/>
        </p:nvSpPr>
        <p:spPr>
          <a:xfrm>
            <a:off x="6211064" y="2552700"/>
            <a:ext cx="228600" cy="228600"/>
          </a:xfrm>
          <a:prstGeom prst="ellipse">
            <a:avLst/>
          </a:prstGeom>
          <a:solidFill>
            <a:srgbClr val="8383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50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1020" name="Google Shape;1020;p50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10.2.2.2</a:t>
            </a:r>
            <a:endParaRPr/>
          </a:p>
        </p:txBody>
      </p:sp>
      <p:cxnSp>
        <p:nvCxnSpPr>
          <p:cNvPr id="1021" name="Google Shape;1021;p50"/>
          <p:cNvCxnSpPr/>
          <p:nvPr/>
        </p:nvCxnSpPr>
        <p:spPr>
          <a:xfrm>
            <a:off x="2416154" y="2138068"/>
            <a:ext cx="571500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22" name="Google Shape;1022;p50"/>
          <p:cNvCxnSpPr/>
          <p:nvPr/>
        </p:nvCxnSpPr>
        <p:spPr>
          <a:xfrm flipH="1">
            <a:off x="2386424" y="2246136"/>
            <a:ext cx="571500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23" name="Google Shape;1023;p50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24" name="Google Shape;1024;p50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025" name="Google Shape;1025;p50"/>
          <p:cNvCxnSpPr/>
          <p:nvPr/>
        </p:nvCxnSpPr>
        <p:spPr>
          <a:xfrm>
            <a:off x="4111272" y="2165644"/>
            <a:ext cx="2057400" cy="41304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26" name="Google Shape;1026;p50"/>
          <p:cNvCxnSpPr/>
          <p:nvPr/>
        </p:nvCxnSpPr>
        <p:spPr>
          <a:xfrm>
            <a:off x="4080992" y="2278180"/>
            <a:ext cx="2057400" cy="41304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1027" name="Google Shape;1027;p50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28" name="Google Shape;1028;p50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29" name="Google Shape;1029;p50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176.3.3.3</a:t>
            </a:r>
            <a:endParaRPr/>
          </a:p>
        </p:txBody>
      </p:sp>
      <p:sp>
        <p:nvSpPr>
          <p:cNvPr id="1030" name="Google Shape;1030;p50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216.99.99.99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73062" y="457200"/>
            <a:ext cx="7704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Lowest Level: Ethernet Segment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379413" y="3048000"/>
            <a:ext cx="830738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Ethernet segment consists of a collection of </a:t>
            </a:r>
            <a:r>
              <a:rPr i="1" lang="en-US">
                <a:solidFill>
                  <a:srgbClr val="C00000"/>
                </a:solidFill>
              </a:rPr>
              <a:t>hosts</a:t>
            </a:r>
            <a:r>
              <a:rPr lang="en-US"/>
              <a:t> connected by wires (twisted pairs) to a </a:t>
            </a:r>
            <a:r>
              <a:rPr i="1" lang="en-US">
                <a:solidFill>
                  <a:srgbClr val="C00000"/>
                </a:solidFill>
              </a:rPr>
              <a:t>hub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Spans room or floor in a building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Each Ethernet adapter has a unique 48-bit address (MAC address)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E.g., 00:16:ea:e3:54:e6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Hosts send bits to any other host in chunks called </a:t>
            </a:r>
            <a:r>
              <a:rPr b="1" i="1" lang="en-US">
                <a:solidFill>
                  <a:srgbClr val="C00000"/>
                </a:solidFill>
              </a:rPr>
              <a:t>frames</a:t>
            </a:r>
            <a:endParaRPr i="1"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Hub slavishly copies each bit from each port to every other port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Every host sees every bit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Note: Hubs are on their way out. Bridges (switches, routers) became cheap enough to replace them</a:t>
            </a:r>
            <a:endParaRPr/>
          </a:p>
          <a:p>
            <a:pPr indent="-281940" lvl="0" marL="34290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i="1" sz="1600"/>
          </a:p>
        </p:txBody>
      </p:sp>
      <p:cxnSp>
        <p:nvCxnSpPr>
          <p:cNvPr id="154" name="Google Shape;154;p5"/>
          <p:cNvCxnSpPr/>
          <p:nvPr/>
        </p:nvCxnSpPr>
        <p:spPr>
          <a:xfrm>
            <a:off x="3305175" y="1766888"/>
            <a:ext cx="8382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329643" y="1766888"/>
            <a:ext cx="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5"/>
          <p:cNvCxnSpPr/>
          <p:nvPr/>
        </p:nvCxnSpPr>
        <p:spPr>
          <a:xfrm flipH="1">
            <a:off x="4524375" y="1766888"/>
            <a:ext cx="685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5"/>
          <p:cNvSpPr/>
          <p:nvPr/>
        </p:nvSpPr>
        <p:spPr>
          <a:xfrm>
            <a:off x="2970213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3985156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4932363" y="14478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886200" y="2058988"/>
            <a:ext cx="914400" cy="411162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4845072" y="1840468"/>
            <a:ext cx="1098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67000" y="1828800"/>
            <a:ext cx="1098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4927599" y="2734733"/>
            <a:ext cx="59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 b="1" i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5"/>
          <p:cNvCxnSpPr/>
          <p:nvPr/>
        </p:nvCxnSpPr>
        <p:spPr>
          <a:xfrm rot="10800000">
            <a:off x="4718880" y="2122487"/>
            <a:ext cx="267985" cy="7477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5"/>
          <p:cNvSpPr/>
          <p:nvPr/>
        </p:nvSpPr>
        <p:spPr>
          <a:xfrm>
            <a:off x="3908213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284134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649894" y="2015068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6"/>
          <p:cNvCxnSpPr/>
          <p:nvPr/>
        </p:nvCxnSpPr>
        <p:spPr>
          <a:xfrm>
            <a:off x="4639122" y="2704414"/>
            <a:ext cx="0" cy="10972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6"/>
          <p:cNvSpPr txBox="1"/>
          <p:nvPr>
            <p:ph type="title"/>
          </p:nvPr>
        </p:nvSpPr>
        <p:spPr>
          <a:xfrm>
            <a:off x="381000" y="493713"/>
            <a:ext cx="82169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Level: Bridged Ethernet Segment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379413" y="5416550"/>
            <a:ext cx="83073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Spans building or campus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Bridges cleverly learn which hosts are reachable from which ports and then selectively copy frames from port to port</a:t>
            </a:r>
            <a:endParaRPr/>
          </a:p>
        </p:txBody>
      </p:sp>
      <p:cxnSp>
        <p:nvCxnSpPr>
          <p:cNvPr id="175" name="Google Shape;175;p6"/>
          <p:cNvCxnSpPr/>
          <p:nvPr/>
        </p:nvCxnSpPr>
        <p:spPr>
          <a:xfrm>
            <a:off x="1752600" y="19939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6"/>
          <p:cNvCxnSpPr/>
          <p:nvPr/>
        </p:nvCxnSpPr>
        <p:spPr>
          <a:xfrm>
            <a:off x="2743200" y="1993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6"/>
          <p:cNvCxnSpPr/>
          <p:nvPr/>
        </p:nvCxnSpPr>
        <p:spPr>
          <a:xfrm flipH="1">
            <a:off x="2971800" y="1993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6"/>
          <p:cNvSpPr/>
          <p:nvPr/>
        </p:nvSpPr>
        <p:spPr>
          <a:xfrm>
            <a:off x="1444625" y="17081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2425700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3406775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6477000" y="1993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6"/>
          <p:cNvCxnSpPr/>
          <p:nvPr/>
        </p:nvCxnSpPr>
        <p:spPr>
          <a:xfrm flipH="1">
            <a:off x="6705600" y="1993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6"/>
          <p:cNvSpPr/>
          <p:nvPr/>
        </p:nvSpPr>
        <p:spPr>
          <a:xfrm>
            <a:off x="6159500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7140575" y="1689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3019425" y="252730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5000625" y="252730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6"/>
          <p:cNvSpPr/>
          <p:nvPr/>
        </p:nvSpPr>
        <p:spPr>
          <a:xfrm>
            <a:off x="2471738" y="230187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6205538" y="230187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4224337" y="2298700"/>
            <a:ext cx="829570" cy="408623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3111500" y="2209800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5095875" y="2209800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cxnSp>
        <p:nvCxnSpPr>
          <p:cNvPr id="192" name="Google Shape;192;p6"/>
          <p:cNvCxnSpPr/>
          <p:nvPr/>
        </p:nvCxnSpPr>
        <p:spPr>
          <a:xfrm flipH="1">
            <a:off x="1781175" y="41275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6"/>
          <p:cNvCxnSpPr/>
          <p:nvPr/>
        </p:nvCxnSpPr>
        <p:spPr>
          <a:xfrm>
            <a:off x="2771775" y="4127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6"/>
          <p:cNvSpPr/>
          <p:nvPr/>
        </p:nvSpPr>
        <p:spPr>
          <a:xfrm>
            <a:off x="1473200" y="44513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2454275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>
            <a:off x="3048000" y="401955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6"/>
          <p:cNvCxnSpPr/>
          <p:nvPr/>
        </p:nvCxnSpPr>
        <p:spPr>
          <a:xfrm>
            <a:off x="5029200" y="4019550"/>
            <a:ext cx="1295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6"/>
          <p:cNvSpPr/>
          <p:nvPr/>
        </p:nvSpPr>
        <p:spPr>
          <a:xfrm>
            <a:off x="2500313" y="379412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3140075" y="3681798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5124450" y="3681798"/>
            <a:ext cx="1098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Mb/s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4613060" y="3039762"/>
            <a:ext cx="810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Gb/s</a:t>
            </a:r>
            <a:endParaRPr/>
          </a:p>
        </p:txBody>
      </p:sp>
      <p:cxnSp>
        <p:nvCxnSpPr>
          <p:cNvPr id="202" name="Google Shape;202;p6"/>
          <p:cNvCxnSpPr/>
          <p:nvPr/>
        </p:nvCxnSpPr>
        <p:spPr>
          <a:xfrm flipH="1">
            <a:off x="5534025" y="4127500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524625" y="41275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6"/>
          <p:cNvCxnSpPr/>
          <p:nvPr/>
        </p:nvCxnSpPr>
        <p:spPr>
          <a:xfrm>
            <a:off x="6753225" y="41275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6"/>
          <p:cNvSpPr/>
          <p:nvPr/>
        </p:nvSpPr>
        <p:spPr>
          <a:xfrm>
            <a:off x="5207000" y="445135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6188075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7169150" y="44323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4224337" y="3790950"/>
            <a:ext cx="829570" cy="408623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cxnSp>
        <p:nvCxnSpPr>
          <p:cNvPr id="209" name="Google Shape;209;p6"/>
          <p:cNvCxnSpPr/>
          <p:nvPr/>
        </p:nvCxnSpPr>
        <p:spPr>
          <a:xfrm flipH="1">
            <a:off x="6705600" y="35179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6"/>
          <p:cNvSpPr/>
          <p:nvPr/>
        </p:nvSpPr>
        <p:spPr>
          <a:xfrm>
            <a:off x="7140575" y="3213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cxnSp>
        <p:nvCxnSpPr>
          <p:cNvPr id="211" name="Google Shape;211;p6"/>
          <p:cNvCxnSpPr/>
          <p:nvPr/>
        </p:nvCxnSpPr>
        <p:spPr>
          <a:xfrm>
            <a:off x="6515100" y="35179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6"/>
          <p:cNvSpPr/>
          <p:nvPr/>
        </p:nvSpPr>
        <p:spPr>
          <a:xfrm>
            <a:off x="6197600" y="32131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6234113" y="3794125"/>
            <a:ext cx="592529" cy="408623"/>
          </a:xfrm>
          <a:prstGeom prst="roundRect">
            <a:avLst>
              <a:gd fmla="val 16667" name="adj"/>
            </a:avLst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589088" y="1371600"/>
            <a:ext cx="324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3576638" y="1371600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7315200" y="47688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4483470" y="1981200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4486677" y="4155990"/>
            <a:ext cx="304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373062" y="493713"/>
            <a:ext cx="70183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Conceptual View of LANs</a:t>
            </a:r>
            <a:endParaRPr/>
          </a:p>
        </p:txBody>
      </p:sp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379413" y="1220788"/>
            <a:ext cx="83073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simplicity, hubs, bridges, and wires are often shown as a collection of hosts attached to a single wire:</a:t>
            </a:r>
            <a:endParaRPr/>
          </a:p>
        </p:txBody>
      </p:sp>
      <p:cxnSp>
        <p:nvCxnSpPr>
          <p:cNvPr id="225" name="Google Shape;225;p7"/>
          <p:cNvCxnSpPr/>
          <p:nvPr/>
        </p:nvCxnSpPr>
        <p:spPr>
          <a:xfrm>
            <a:off x="2971800" y="3429000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7"/>
          <p:cNvCxnSpPr/>
          <p:nvPr/>
        </p:nvCxnSpPr>
        <p:spPr>
          <a:xfrm>
            <a:off x="32766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7"/>
          <p:cNvCxnSpPr/>
          <p:nvPr/>
        </p:nvCxnSpPr>
        <p:spPr>
          <a:xfrm>
            <a:off x="41910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7"/>
          <p:cNvCxnSpPr/>
          <p:nvPr/>
        </p:nvCxnSpPr>
        <p:spPr>
          <a:xfrm>
            <a:off x="5257800" y="312420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7"/>
          <p:cNvSpPr/>
          <p:nvPr/>
        </p:nvSpPr>
        <p:spPr>
          <a:xfrm>
            <a:off x="292031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0" name="Google Shape;230;p7"/>
          <p:cNvSpPr/>
          <p:nvPr/>
        </p:nvSpPr>
        <p:spPr>
          <a:xfrm>
            <a:off x="381566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882464" y="2819400"/>
            <a:ext cx="742255" cy="461665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4495800" y="2743200"/>
            <a:ext cx="429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372762" y="466941"/>
            <a:ext cx="64468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Level: internets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379413" y="1220788"/>
            <a:ext cx="830738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Multiple incompatible LANs can be physically connected by specialized computers called </a:t>
            </a:r>
            <a:r>
              <a:rPr i="1" lang="en-US">
                <a:solidFill>
                  <a:srgbClr val="C00000"/>
                </a:solidFill>
              </a:rPr>
              <a:t>routers</a:t>
            </a:r>
            <a:endParaRPr i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connected networks are called an </a:t>
            </a:r>
            <a:r>
              <a:rPr i="1" lang="en-US">
                <a:solidFill>
                  <a:srgbClr val="C00000"/>
                </a:solidFill>
              </a:rPr>
              <a:t>internet </a:t>
            </a:r>
            <a:r>
              <a:rPr lang="en-US"/>
              <a:t>(lower case)</a:t>
            </a:r>
            <a:endParaRPr i="1">
              <a:solidFill>
                <a:srgbClr val="C00000"/>
              </a:solidFill>
            </a:endParaRPr>
          </a:p>
        </p:txBody>
      </p:sp>
      <p:cxnSp>
        <p:nvCxnSpPr>
          <p:cNvPr id="239" name="Google Shape;239;p8"/>
          <p:cNvCxnSpPr/>
          <p:nvPr/>
        </p:nvCxnSpPr>
        <p:spPr>
          <a:xfrm>
            <a:off x="1032437" y="3720754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8"/>
          <p:cNvCxnSpPr/>
          <p:nvPr/>
        </p:nvCxnSpPr>
        <p:spPr>
          <a:xfrm>
            <a:off x="13372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22516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33184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8"/>
          <p:cNvSpPr/>
          <p:nvPr/>
        </p:nvSpPr>
        <p:spPr>
          <a:xfrm>
            <a:off x="102926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19246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29914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2556437" y="303495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247" name="Google Shape;247;p8"/>
          <p:cNvCxnSpPr/>
          <p:nvPr/>
        </p:nvCxnSpPr>
        <p:spPr>
          <a:xfrm>
            <a:off x="5680637" y="3720754"/>
            <a:ext cx="25908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8"/>
          <p:cNvCxnSpPr/>
          <p:nvPr/>
        </p:nvCxnSpPr>
        <p:spPr>
          <a:xfrm>
            <a:off x="59854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8"/>
          <p:cNvCxnSpPr/>
          <p:nvPr/>
        </p:nvCxnSpPr>
        <p:spPr>
          <a:xfrm>
            <a:off x="68998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8"/>
          <p:cNvCxnSpPr/>
          <p:nvPr/>
        </p:nvCxnSpPr>
        <p:spPr>
          <a:xfrm>
            <a:off x="7966637" y="34159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8"/>
          <p:cNvSpPr/>
          <p:nvPr/>
        </p:nvSpPr>
        <p:spPr>
          <a:xfrm>
            <a:off x="567746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2" name="Google Shape;252;p8"/>
          <p:cNvSpPr/>
          <p:nvPr/>
        </p:nvSpPr>
        <p:spPr>
          <a:xfrm>
            <a:off x="65728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7639612" y="3111154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7204637" y="3034954"/>
            <a:ext cx="367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255" name="Google Shape;255;p8"/>
          <p:cNvCxnSpPr/>
          <p:nvPr/>
        </p:nvCxnSpPr>
        <p:spPr>
          <a:xfrm>
            <a:off x="2861237" y="37207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8"/>
          <p:cNvCxnSpPr/>
          <p:nvPr/>
        </p:nvCxnSpPr>
        <p:spPr>
          <a:xfrm>
            <a:off x="6518837" y="3720754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3166037" y="4202668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8"/>
          <p:cNvCxnSpPr/>
          <p:nvPr/>
        </p:nvCxnSpPr>
        <p:spPr>
          <a:xfrm>
            <a:off x="4994837" y="4202668"/>
            <a:ext cx="1219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8"/>
          <p:cNvSpPr txBox="1"/>
          <p:nvPr/>
        </p:nvSpPr>
        <p:spPr>
          <a:xfrm>
            <a:off x="3443850" y="4202668"/>
            <a:ext cx="675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5271062" y="4202668"/>
            <a:ext cx="675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793341" y="5105400"/>
            <a:ext cx="812205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LAN 1 and LAN 2 might be completely different, totally incompatible </a:t>
            </a:r>
            <a:endParaRPr b="1" i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(e.g., Ethernet, Fibre Channel, 802.11*, T1-links, DSL, …)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24802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200"/>
          </a:p>
        </p:txBody>
      </p:sp>
      <p:sp>
        <p:nvSpPr>
          <p:cNvPr id="263" name="Google Shape;263;p8"/>
          <p:cNvSpPr/>
          <p:nvPr/>
        </p:nvSpPr>
        <p:spPr>
          <a:xfrm>
            <a:off x="43090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200"/>
          </a:p>
        </p:txBody>
      </p:sp>
      <p:sp>
        <p:nvSpPr>
          <p:cNvPr id="264" name="Google Shape;264;p8"/>
          <p:cNvSpPr/>
          <p:nvPr/>
        </p:nvSpPr>
        <p:spPr>
          <a:xfrm>
            <a:off x="6137837" y="4025554"/>
            <a:ext cx="7620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200"/>
          </a:p>
        </p:txBody>
      </p:sp>
      <p:sp>
        <p:nvSpPr>
          <p:cNvPr id="265" name="Google Shape;265;p8"/>
          <p:cNvSpPr txBox="1"/>
          <p:nvPr/>
        </p:nvSpPr>
        <p:spPr>
          <a:xfrm>
            <a:off x="841923" y="3727744"/>
            <a:ext cx="743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7700849" y="3733800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  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Structure of an internet</a:t>
            </a:r>
            <a:endParaRPr/>
          </a:p>
        </p:txBody>
      </p:sp>
      <p:sp>
        <p:nvSpPr>
          <p:cNvPr id="272" name="Google Shape;272;p9"/>
          <p:cNvSpPr txBox="1"/>
          <p:nvPr>
            <p:ph idx="1" type="body"/>
          </p:nvPr>
        </p:nvSpPr>
        <p:spPr>
          <a:xfrm>
            <a:off x="290513" y="4038600"/>
            <a:ext cx="8307387" cy="21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 hoc interconnection of networks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particular topology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Vastly different router &amp; link capacities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Send packets from source to destination by hopping through networks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Router forms bridge from one network to another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Different packets may take different routes</a:t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1841500" y="22225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0" name="Google Shape;280;p9"/>
          <p:cNvSpPr/>
          <p:nvPr/>
        </p:nvSpPr>
        <p:spPr>
          <a:xfrm>
            <a:off x="2273300" y="29845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1" name="Google Shape;281;p9"/>
          <p:cNvSpPr/>
          <p:nvPr/>
        </p:nvSpPr>
        <p:spPr>
          <a:xfrm>
            <a:off x="3048000" y="18288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2" name="Google Shape;282;p9"/>
          <p:cNvSpPr/>
          <p:nvPr/>
        </p:nvSpPr>
        <p:spPr>
          <a:xfrm>
            <a:off x="5105400" y="16764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3" name="Google Shape;283;p9"/>
          <p:cNvSpPr/>
          <p:nvPr/>
        </p:nvSpPr>
        <p:spPr>
          <a:xfrm>
            <a:off x="6273800" y="28956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4" name="Google Shape;284;p9"/>
          <p:cNvSpPr/>
          <p:nvPr/>
        </p:nvSpPr>
        <p:spPr>
          <a:xfrm>
            <a:off x="6286500" y="1905000"/>
            <a:ext cx="609600" cy="381000"/>
          </a:xfrm>
          <a:prstGeom prst="roundRect">
            <a:avLst>
              <a:gd fmla="val 16667" name="adj"/>
            </a:avLst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100"/>
          </a:p>
        </p:txBody>
      </p:sp>
      <p:sp>
        <p:nvSpPr>
          <p:cNvPr id="285" name="Google Shape;285;p9"/>
          <p:cNvSpPr/>
          <p:nvPr/>
        </p:nvSpPr>
        <p:spPr>
          <a:xfrm>
            <a:off x="7162800" y="1535668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946710" y="1803400"/>
            <a:ext cx="600484" cy="36933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1553633" y="2006600"/>
            <a:ext cx="287867" cy="520700"/>
          </a:xfrm>
          <a:custGeom>
            <a:rect b="b" l="l" r="r" t="t"/>
            <a:pathLst>
              <a:path extrusionOk="0" h="520700" w="275167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1562100" y="1693333"/>
            <a:ext cx="1485900" cy="338667"/>
          </a:xfrm>
          <a:custGeom>
            <a:rect b="b" l="l" r="r" t="t"/>
            <a:pathLst>
              <a:path extrusionOk="0" h="338667" w="1485900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2146300" y="2590800"/>
            <a:ext cx="444500" cy="406400"/>
          </a:xfrm>
          <a:custGeom>
            <a:rect b="b" l="l" r="r" t="t"/>
            <a:pathLst>
              <a:path extrusionOk="0" h="406400" w="4445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3670300" y="1748367"/>
            <a:ext cx="1435100" cy="463550"/>
          </a:xfrm>
          <a:custGeom>
            <a:rect b="b" l="l" r="r" t="t"/>
            <a:pathLst>
              <a:path extrusionOk="0" h="463550" w="143510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715000" y="1375833"/>
            <a:ext cx="1435100" cy="478367"/>
          </a:xfrm>
          <a:custGeom>
            <a:rect b="b" l="l" r="r" t="t"/>
            <a:pathLst>
              <a:path extrusionOk="0" h="478367" w="1435100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2895600" y="2865967"/>
            <a:ext cx="3378200" cy="728133"/>
          </a:xfrm>
          <a:custGeom>
            <a:rect b="b" l="l" r="r" t="t"/>
            <a:pathLst>
              <a:path extrusionOk="0" h="728133" w="3378200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6565900" y="2281766"/>
            <a:ext cx="131233" cy="609600"/>
          </a:xfrm>
          <a:custGeom>
            <a:rect b="b" l="l" r="r" t="t"/>
            <a:pathLst>
              <a:path extrusionOk="0" h="609600" w="131233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896100" y="1752600"/>
            <a:ext cx="254000" cy="355600"/>
          </a:xfrm>
          <a:custGeom>
            <a:rect b="b" l="l" r="r" t="t"/>
            <a:pathLst>
              <a:path extrusionOk="0" h="355600" w="2540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2012-11-06T16:54:28Z</dcterms:created>
  <dc:creator>Markus Pueschel</dc:creator>
</cp:coreProperties>
</file>