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7302500" cy="9586900"/>
  <p:embeddedFontLst>
    <p:embeddedFont>
      <p:font typeface="Arial Narrow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7" roundtripDataSignature="AMtx7mgMYFFvEHcEDhUHSH70NQac0bY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Narrow-bold.fntdata"/><Relationship Id="rId63" Type="http://schemas.openxmlformats.org/officeDocument/2006/relationships/font" Target="fonts/ArialNarrow-regular.fntdata"/><Relationship Id="rId22" Type="http://schemas.openxmlformats.org/officeDocument/2006/relationships/slide" Target="slides/slide17.xml"/><Relationship Id="rId66" Type="http://schemas.openxmlformats.org/officeDocument/2006/relationships/font" Target="fonts/ArialNarrow-boldItalic.fntdata"/><Relationship Id="rId21" Type="http://schemas.openxmlformats.org/officeDocument/2006/relationships/slide" Target="slides/slide16.xml"/><Relationship Id="rId65" Type="http://schemas.openxmlformats.org/officeDocument/2006/relationships/font" Target="fonts/ArialNarrow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Google Shape;818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Google Shape;85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Google Shape;870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Google Shape;888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3" name="Google Shape;913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0" name="Google Shape;920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0" name="Google Shape;930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Google Shape;941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1" name="Google Shape;971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7" name="Google Shape;977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3" name="Google Shape;993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4" name="Google Shape;1014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2" name="Google Shape;1022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5" name="Google Shape;1055;p5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1" name="Google Shape;1061;p6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Google Shape;1078;p6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7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7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7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6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4"/>
          <p:cNvSpPr txBox="1"/>
          <p:nvPr/>
        </p:nvSpPr>
        <p:spPr>
          <a:xfrm>
            <a:off x="7647650" y="-27000"/>
            <a:ext cx="15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6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6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ietf.org/rfc/rfc2396.tx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Programming: Part II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10"/>
          <p:cNvSpPr txBox="1"/>
          <p:nvPr>
            <p:ph idx="1" type="body"/>
          </p:nvPr>
        </p:nvSpPr>
        <p:spPr>
          <a:xfrm>
            <a:off x="396875" y="1362075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By default, kernel assumes that descriptor from socket function is an </a:t>
            </a:r>
            <a:r>
              <a:rPr i="1" lang="en-US">
                <a:solidFill>
                  <a:srgbClr val="FF0000"/>
                </a:solidFill>
              </a:rPr>
              <a:t>active socket </a:t>
            </a:r>
            <a:r>
              <a:rPr lang="en-US"/>
              <a:t>that will be on the client end of a connection.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server calls the listen function to tell the kernel that a descriptor will be used by a server rather than a client: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Converts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 from an active socket to a </a:t>
            </a:r>
            <a:r>
              <a:rPr i="1" lang="en-US">
                <a:solidFill>
                  <a:srgbClr val="FF0000"/>
                </a:solidFill>
              </a:rPr>
              <a:t>listening socket</a:t>
            </a:r>
            <a:r>
              <a:rPr lang="en-US"/>
              <a:t> that can accept connection requests from clients.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backlog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 hint about the number of outstanding connection requests that the kernel should queue up before starting to refuse requests.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03" name="Google Shape;403;p10"/>
          <p:cNvSpPr/>
          <p:nvPr/>
        </p:nvSpPr>
        <p:spPr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listen(int sockfd, int backlog);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409" name="Google Shape;409;p11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410" name="Google Shape;410;p11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411" name="Google Shape;411;p1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1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1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14" name="Google Shape;414;p11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415" name="Google Shape;415;p1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1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1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18" name="Google Shape;418;p11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419" name="Google Shape;419;p11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420" name="Google Shape;420;p11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21" name="Google Shape;421;p11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422" name="Google Shape;422;p11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11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11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11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7" name="Google Shape;427;p11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29" name="Google Shape;429;p11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431" name="Google Shape;431;p11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432" name="Google Shape;432;p11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11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11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42" name="Google Shape;442;p11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444" name="Google Shape;444;p11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11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451" name="Google Shape;451;p11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452" name="Google Shape;452;p11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55" name="Google Shape;455;p11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1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462" name="Google Shape;462;p11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11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4" name="Google Shape;464;p11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11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12"/>
          <p:cNvSpPr txBox="1"/>
          <p:nvPr>
            <p:ph idx="1" type="body"/>
          </p:nvPr>
        </p:nvSpPr>
        <p:spPr>
          <a:xfrm>
            <a:off x="396875" y="1362075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 wait for connection requests from clients 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Waits for connection request to arrive on the connection bound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lang="en-US"/>
              <a:t>, then fills in client’s socket address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/>
              <a:t> and size of the socket address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Returns a </a:t>
            </a:r>
            <a:r>
              <a:rPr i="1" lang="en-US">
                <a:solidFill>
                  <a:srgbClr val="FF0000"/>
                </a:solidFill>
              </a:rPr>
              <a:t>connected descriptor </a:t>
            </a:r>
            <a:r>
              <a:rPr lang="en-US"/>
              <a:t>that can be used to communicate with the client via Unix I/O routines.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72" name="Google Shape;472;p12"/>
          <p:cNvSpPr/>
          <p:nvPr/>
        </p:nvSpPr>
        <p:spPr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accept(int listenfd, SA *addr, int *addrlen);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3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478" name="Google Shape;478;p13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479" name="Google Shape;479;p13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480" name="Google Shape;480;p1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83" name="Google Shape;483;p13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484" name="Google Shape;484;p1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1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1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87" name="Google Shape;487;p13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488" name="Google Shape;488;p13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489" name="Google Shape;489;p13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90" name="Google Shape;490;p13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491" name="Google Shape;491;p13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13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13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6" name="Google Shape;496;p13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501" name="Google Shape;501;p13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6" name="Google Shape;506;p13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7" name="Google Shape;507;p13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1" name="Google Shape;511;p13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512" name="Google Shape;512;p13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513" name="Google Shape;513;p13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6" name="Google Shape;516;p13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13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520" name="Google Shape;520;p13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521" name="Google Shape;521;p13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3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3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4" name="Google Shape;524;p13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3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13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530" name="Google Shape;530;p13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531" name="Google Shape;531;p13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13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3" name="Google Shape;533;p13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13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14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client establishes a connection with a server by calling connect: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Attempts to establish a connection with server at socket address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successful,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now ready for reading and writing.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Resulting connection is  characterized by socket pair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(x:y, addr.sin_addr:addr.sin_port)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client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ephemeral port that uniquely identifies client process on client host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supply the arguments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connect(int clientfd, SA *addr, socklen_t 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329120" y="476655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 Illustrated</a:t>
            </a:r>
            <a:endParaRPr/>
          </a:p>
        </p:txBody>
      </p:sp>
      <p:sp>
        <p:nvSpPr>
          <p:cNvPr id="547" name="Google Shape;547;p15"/>
          <p:cNvSpPr txBox="1"/>
          <p:nvPr/>
        </p:nvSpPr>
        <p:spPr>
          <a:xfrm>
            <a:off x="2967038" y="1239838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49" name="Google Shape;549;p15"/>
          <p:cNvSpPr txBox="1"/>
          <p:nvPr/>
        </p:nvSpPr>
        <p:spPr>
          <a:xfrm>
            <a:off x="5011738" y="1456920"/>
            <a:ext cx="32940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Server blocks in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waiting for connection request on listening descriptor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1003300" y="2106613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2967038" y="3108325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556" name="Google Shape;556;p15"/>
          <p:cNvCxnSpPr/>
          <p:nvPr/>
        </p:nvCxnSpPr>
        <p:spPr>
          <a:xfrm>
            <a:off x="1536700" y="3575050"/>
            <a:ext cx="175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7" name="Google Shape;557;p15"/>
          <p:cNvSpPr txBox="1"/>
          <p:nvPr/>
        </p:nvSpPr>
        <p:spPr>
          <a:xfrm>
            <a:off x="5048250" y="3308350"/>
            <a:ext cx="3867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Client makes connection request by calling and blocking in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1358514" y="2990850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559" name="Google Shape;559;p15"/>
          <p:cNvSpPr txBox="1"/>
          <p:nvPr/>
        </p:nvSpPr>
        <p:spPr>
          <a:xfrm>
            <a:off x="2954338" y="4938713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990600" y="5805488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563" name="Google Shape;563;p15"/>
          <p:cNvSpPr txBox="1"/>
          <p:nvPr/>
        </p:nvSpPr>
        <p:spPr>
          <a:xfrm>
            <a:off x="5057775" y="5137241"/>
            <a:ext cx="40100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Server returns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Client returns from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Connection is now established between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5"/>
          <p:cNvSpPr txBox="1"/>
          <p:nvPr/>
        </p:nvSpPr>
        <p:spPr>
          <a:xfrm>
            <a:off x="3067050" y="581818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connfd(4)</a:t>
            </a:r>
            <a:endParaRPr/>
          </a:p>
        </p:txBody>
      </p:sp>
      <p:cxnSp>
        <p:nvCxnSpPr>
          <p:cNvPr id="566" name="Google Shape;566;p15"/>
          <p:cNvCxnSpPr/>
          <p:nvPr/>
        </p:nvCxnSpPr>
        <p:spPr>
          <a:xfrm>
            <a:off x="1651000" y="5722938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7" name="Google Shape;567;p15"/>
          <p:cNvSpPr/>
          <p:nvPr/>
        </p:nvSpPr>
        <p:spPr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3388805" y="1635125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3388805" y="3503613"/>
            <a:ext cx="128587" cy="1285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3388805" y="5334000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Connected vs. Listening Descriptors</a:t>
            </a:r>
            <a:endParaRPr/>
          </a:p>
        </p:txBody>
      </p:sp>
      <p:sp>
        <p:nvSpPr>
          <p:cNvPr id="578" name="Google Shape;578;p16"/>
          <p:cNvSpPr txBox="1"/>
          <p:nvPr>
            <p:ph idx="1" type="body"/>
          </p:nvPr>
        </p:nvSpPr>
        <p:spPr>
          <a:xfrm>
            <a:off x="364450" y="1362074"/>
            <a:ext cx="7896225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Listening descriptor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End point for client connection requests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Created once and exists for lifetime of the server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Connected descriptor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End point of the connection between client and server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new descriptor is created each time the server accepts a connection request from a client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Exists only as long as it takes to service client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the distinction?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Allows for concurrent servers that can communicate over many client connections simultaneously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Each time we receive a new request, we fork a child to handle the request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/>
          <p:nvPr/>
        </p:nvSpPr>
        <p:spPr>
          <a:xfrm>
            <a:off x="1447800" y="4180323"/>
            <a:ext cx="5410200" cy="13716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84" name="Google Shape;584;p17"/>
          <p:cNvGrpSpPr/>
          <p:nvPr/>
        </p:nvGrpSpPr>
        <p:grpSpPr>
          <a:xfrm>
            <a:off x="6324600" y="4555150"/>
            <a:ext cx="381000" cy="685800"/>
            <a:chOff x="3984" y="3264"/>
            <a:chExt cx="240" cy="432"/>
          </a:xfrm>
        </p:grpSpPr>
        <p:cxnSp>
          <p:nvCxnSpPr>
            <p:cNvPr id="585" name="Google Shape;585;p17"/>
            <p:cNvCxnSpPr/>
            <p:nvPr/>
          </p:nvCxnSpPr>
          <p:spPr>
            <a:xfrm>
              <a:off x="3984" y="369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 rot="10800000">
              <a:off x="4224" y="3264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 rot="10800000">
              <a:off x="3984" y="3264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88" name="Google Shape;588;p17"/>
          <p:cNvGrpSpPr/>
          <p:nvPr/>
        </p:nvGrpSpPr>
        <p:grpSpPr>
          <a:xfrm flipH="1">
            <a:off x="1676400" y="4555150"/>
            <a:ext cx="381000" cy="685800"/>
            <a:chOff x="3984" y="3264"/>
            <a:chExt cx="240" cy="432"/>
          </a:xfrm>
        </p:grpSpPr>
        <p:cxnSp>
          <p:nvCxnSpPr>
            <p:cNvPr id="589" name="Google Shape;589;p17"/>
            <p:cNvCxnSpPr/>
            <p:nvPr/>
          </p:nvCxnSpPr>
          <p:spPr>
            <a:xfrm>
              <a:off x="3984" y="369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 rot="10800000">
              <a:off x="4224" y="3264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 rot="10800000">
              <a:off x="3984" y="3264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2" name="Google Shape;592;p17"/>
          <p:cNvSpPr txBox="1"/>
          <p:nvPr/>
        </p:nvSpPr>
        <p:spPr>
          <a:xfrm>
            <a:off x="457200" y="4448787"/>
            <a:ext cx="8382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 /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594" name="Google Shape;594;p17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95" name="Google Shape;595;p17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596" name="Google Shape;596;p17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17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17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17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17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1" name="Google Shape;601;p17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02" name="Google Shape;602;p17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03" name="Google Shape;603;p17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04" name="Google Shape;604;p17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05" name="Google Shape;605;p17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06" name="Google Shape;606;p17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Google Shape;607;p17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Google Shape;608;p17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Google Shape;609;p17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2" name="Google Shape;612;p17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16" name="Google Shape;616;p17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17" name="Google Shape;617;p17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18" name="Google Shape;618;p17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0" name="Google Shape;620;p17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17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17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25" name="Google Shape;625;p17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626" name="Google Shape;626;p17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9" name="Google Shape;629;p17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630" name="Google Shape;630;p17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7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17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7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635" name="Google Shape;635;p17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636" name="Google Shape;636;p17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17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8" name="Google Shape;638;p17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17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18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645" name="Google Shape;645;p18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646" name="Google Shape;646;p18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647" name="Google Shape;647;p18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8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8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650" name="Google Shape;650;p18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651" name="Google Shape;651;p18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8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8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54" name="Google Shape;654;p18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655" name="Google Shape;655;p18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656" name="Google Shape;656;p18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657" name="Google Shape;657;p18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658" name="Google Shape;658;p18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18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18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18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18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63" name="Google Shape;663;p18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64" name="Google Shape;664;p18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65" name="Google Shape;665;p18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66" name="Google Shape;666;p18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67" name="Google Shape;667;p18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68" name="Google Shape;668;p18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3" name="Google Shape;673;p18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4" name="Google Shape;674;p18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78" name="Google Shape;678;p18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79" name="Google Shape;679;p18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80" name="Google Shape;680;p18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18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87" name="Google Shape;687;p18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688" name="Google Shape;688;p18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1" name="Google Shape;691;p18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692" name="Google Shape;692;p18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8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18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8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697" name="Google Shape;697;p18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698" name="Google Shape;698;p18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18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Google Shape;700;p18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18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19"/>
          <p:cNvSpPr/>
          <p:nvPr/>
        </p:nvSpPr>
        <p:spPr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potential server addresses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hints.ai_socktype = SOCK_STREAM;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Open a connection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hints.ai_flags = AI_NUMERICSERV;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…using numeric port arg.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hints.ai_flags |= AI_ADDRCONFIG;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Recommended for connections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Getaddrinfo(hostname, port, &amp;hints, &amp;listp);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Establish a connection with a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4761308" y="5678952"/>
            <a:ext cx="4001692" cy="11790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Drop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676400" y="5662094"/>
            <a:ext cx="2308256" cy="9514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Disconnect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249104" y="4068494"/>
            <a:ext cx="7153533" cy="158618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Exchange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7526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5720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server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8" name="Google Shape;78;p2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80" name="Google Shape;80;p2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83" name="Google Shape;83;p2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84" name="Google Shape;84;p2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7" name="Google Shape;87;p2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88" name="Google Shape;88;p2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2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2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" name="Google Shape;96;p2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2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2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121" name="Google Shape;121;p2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" name="Google Shape;124;p2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" name="Google Shape;133;p2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"/>
          <p:cNvSpPr txBox="1"/>
          <p:nvPr>
            <p:ph type="title"/>
          </p:nvPr>
        </p:nvSpPr>
        <p:spPr>
          <a:xfrm>
            <a:off x="357018" y="435678"/>
            <a:ext cx="8634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(cont)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20"/>
          <p:cNvSpPr/>
          <p:nvPr/>
        </p:nvSpPr>
        <p:spPr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for one that we can successfully connect to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socket descriptor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((clientfd = socket(p-&gt;ai_family, p-&gt;ai_socktype,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p-&gt;ai_protocol))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Socket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 to the server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(connect(clientfd, p-&gt;ai_addr, p-&gt;ai_addrlen) !=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Success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Close(clientfd);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 failed, try another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(!p)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All connects failed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The last connect succeeded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clientfd;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6" name="Google Shape;716;p20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1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22" name="Google Shape;722;p21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23" name="Google Shape;723;p21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724" name="Google Shape;724;p2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2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27" name="Google Shape;727;p21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728" name="Google Shape;728;p2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31" name="Google Shape;731;p21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732" name="Google Shape;732;p21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733" name="Google Shape;733;p21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734" name="Google Shape;734;p21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735" name="Google Shape;735;p21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1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1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1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21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0" name="Google Shape;740;p21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1" name="Google Shape;741;p21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2" name="Google Shape;742;p21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743" name="Google Shape;743;p21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744" name="Google Shape;744;p21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745" name="Google Shape;745;p21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6" name="Google Shape;746;p21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7" name="Google Shape;747;p21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8" name="Google Shape;748;p21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9" name="Google Shape;749;p21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21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1" name="Google Shape;751;p21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5" name="Google Shape;755;p21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756" name="Google Shape;756;p21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757" name="Google Shape;757;p21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8" name="Google Shape;758;p21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9" name="Google Shape;759;p21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0" name="Google Shape;760;p21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761" name="Google Shape;761;p21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4" name="Google Shape;764;p21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65" name="Google Shape;765;p21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1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1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8" name="Google Shape;768;p21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69" name="Google Shape;769;p21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1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1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74" name="Google Shape;774;p21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75" name="Google Shape;775;p21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21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7" name="Google Shape;777;p21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21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"/>
          <p:cNvSpPr txBox="1"/>
          <p:nvPr>
            <p:ph type="title"/>
          </p:nvPr>
        </p:nvSpPr>
        <p:spPr>
          <a:xfrm>
            <a:off x="3810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optval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potential server addresses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hints.ai_socktype = SOCK_STREAM;    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Accept connect.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hints.ai_flags = AI_PASSIVE | AI_ADDRCONFIG;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…on any IP addr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hints.ai_flags |= AI_NUMERICSERV;   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…using port no.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Getaddrinfo(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port, &amp;hints, &amp;listp);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22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Create a listening descriptor that can be used to accept connection requests from clients.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3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lang="en-US"/>
              <a:t> (cont)</a:t>
            </a:r>
            <a:endParaRPr/>
          </a:p>
        </p:txBody>
      </p:sp>
      <p:sp>
        <p:nvSpPr>
          <p:cNvPr id="792" name="Google Shape;792;p23"/>
          <p:cNvSpPr/>
          <p:nvPr/>
        </p:nvSpPr>
        <p:spPr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for one that we can bind to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socket descriptor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((listenfd = socket(p-&gt;ai_family, p-&gt;ai_socktype,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p-&gt;ai_protocol))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Socket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Eliminates "Address already in use" error from bind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Setsockopt(listenfd, SOL_SOCKET, SO_REUSEADDR,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*)&amp;optval 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Bind the descriptor to the address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(bind(listenfd, p-&gt;ai_addr, p-&gt;ai_addrlen)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Success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Close(listenfd);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Bind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793" name="Google Shape;793;p23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4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lang="en-US"/>
              <a:t> (cont)</a:t>
            </a:r>
            <a:endParaRPr/>
          </a:p>
        </p:txBody>
      </p:sp>
      <p:sp>
        <p:nvSpPr>
          <p:cNvPr id="799" name="Google Shape;799;p24"/>
          <p:cNvSpPr/>
          <p:nvPr/>
        </p:nvSpPr>
        <p:spPr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(!p)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No address worked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Make it a listening socket ready to accept conn. requests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(listen(listenfd, LISTENQ) &lt;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Close(listenfd);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listenfd;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00" name="Google Shape;800;p2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4"/>
          <p:cNvSpPr txBox="1"/>
          <p:nvPr/>
        </p:nvSpPr>
        <p:spPr>
          <a:xfrm>
            <a:off x="329153" y="5684972"/>
            <a:ext cx="8307387" cy="8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point: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both independent of any particular version of IP.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5"/>
          <p:cNvSpPr txBox="1"/>
          <p:nvPr>
            <p:ph type="title"/>
          </p:nvPr>
        </p:nvSpPr>
        <p:spPr>
          <a:xfrm>
            <a:off x="381000" y="304800"/>
            <a:ext cx="7772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Client: Main Routine</a:t>
            </a:r>
            <a:endParaRPr/>
          </a:p>
        </p:txBody>
      </p:sp>
      <p:sp>
        <p:nvSpPr>
          <p:cNvPr id="807" name="Google Shape;807;p25"/>
          <p:cNvSpPr/>
          <p:nvPr/>
        </p:nvSpPr>
        <p:spPr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"csapp.h"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rio_t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rio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host = argv[1];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port = argv[2];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clientfd = Open_clientfd(host, port);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Rio_readinitb(&amp;rio, clientfd);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(Fgets(buf, MAXLINE, stdin) !=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Rio_writen(clientfd,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Rio_readlineb(&amp;rio, buf, MAXLINE);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Fputs(buf, stdout);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Close(clientfd);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08" name="Google Shape;808;p25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echoclient.c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"/>
          <p:cNvSpPr txBox="1"/>
          <p:nvPr>
            <p:ph type="title"/>
          </p:nvPr>
        </p:nvSpPr>
        <p:spPr>
          <a:xfrm>
            <a:off x="381000" y="304800"/>
            <a:ext cx="7772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Echo Server: Main Routine</a:t>
            </a:r>
            <a:endParaRPr/>
          </a:p>
        </p:txBody>
      </p:sp>
      <p:sp>
        <p:nvSpPr>
          <p:cNvPr id="814" name="Google Shape;814;p26"/>
          <p:cNvSpPr/>
          <p:nvPr/>
        </p:nvSpPr>
        <p:spPr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"csapp.h”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socklen_t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clientlen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clientaddr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Enough room for any addr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client_hostname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client_port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listenfd = Open_listenfd(argv[1]);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clientlen =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Important! */</a:t>
            </a:r>
            <a:endParaRPr b="1" sz="1600">
              <a:solidFill>
                <a:srgbClr val="CB24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connfd = Accept(listenfd,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*)&amp;clientaddr, &amp;clientlen);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Getnameinfo((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 &amp;clientaddr, clientlen,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client_hostname, MAXLINE, client_port, MAXLINE,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"Connected to (%s, %s)\n"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client_hostname, client_port);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Close(connfd);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5" name="Google Shape;815;p26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echoserveri.c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"/>
          <p:cNvSpPr txBox="1"/>
          <p:nvPr>
            <p:ph type="title"/>
          </p:nvPr>
        </p:nvSpPr>
        <p:spPr>
          <a:xfrm>
            <a:off x="304800" y="533400"/>
            <a:ext cx="65468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Server: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rio_t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rio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Rio_readinitb(&amp;rio, 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((n = Rio_readlineb(&amp;rio, buf, MAXLINE)) !=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"server received %d bytes\n"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Rio_writen(connfd, buf, 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27"/>
          <p:cNvSpPr txBox="1"/>
          <p:nvPr>
            <p:ph idx="1" type="body"/>
          </p:nvPr>
        </p:nvSpPr>
        <p:spPr>
          <a:xfrm>
            <a:off x="329153" y="1220788"/>
            <a:ext cx="830738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uses RIO to read and echo text lines until EOF (end-of-file) condition is encountered.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EOF condition caused by client calling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close(clientfd)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27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8"/>
          <p:cNvSpPr txBox="1"/>
          <p:nvPr>
            <p:ph type="title"/>
          </p:nvPr>
        </p:nvSpPr>
        <p:spPr>
          <a:xfrm>
            <a:off x="381000" y="569913"/>
            <a:ext cx="75247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Servers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</a:t>
            </a:r>
            <a:endParaRPr/>
          </a:p>
        </p:txBody>
      </p:sp>
      <p:sp>
        <p:nvSpPr>
          <p:cNvPr id="829" name="Google Shape;829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 </a:t>
            </a:r>
            <a:r>
              <a:rPr lang="en-US"/>
              <a:t>program is invaluable for testing servers that transmit ASCII strings over Internet connections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simple echo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servers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Mail servers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Usage: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telnet &lt;host&gt; &lt;portnumber&gt;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Creates a connection with a server running on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&lt;host&gt;</a:t>
            </a:r>
            <a:r>
              <a:rPr b="1" lang="en-US"/>
              <a:t> </a:t>
            </a:r>
            <a:r>
              <a:rPr lang="en-US"/>
              <a:t>and  listening on port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&lt;portnumber&gt;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9"/>
          <p:cNvSpPr txBox="1"/>
          <p:nvPr>
            <p:ph type="title"/>
          </p:nvPr>
        </p:nvSpPr>
        <p:spPr>
          <a:xfrm>
            <a:off x="348575" y="436967"/>
            <a:ext cx="85883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the Echo Server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</a:t>
            </a:r>
            <a:endParaRPr/>
          </a:p>
        </p:txBody>
      </p:sp>
      <p:sp>
        <p:nvSpPr>
          <p:cNvPr id="835" name="Google Shape;835;p29"/>
          <p:cNvSpPr txBox="1"/>
          <p:nvPr/>
        </p:nvSpPr>
        <p:spPr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./echoserveri 15213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(MAKOSHARK.ICS.CS.CMU.EDU, 50280)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received 11 bytes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received 8 bytes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makoshark&gt; telnet whaleshark.ics.cs.cmu.edu 15213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128.2.210.175...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whaleshark.ics.cs.cmu.edu (128.2.210.175).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 there!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 there!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Howdy!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Howdy!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^]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telnet&gt; quit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makoshark&gt;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Socket Address Structures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304800" y="1219200"/>
            <a:ext cx="871696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address arguments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,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Necessary only because C did not have generic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/>
              <a:t>) pointers when the sockets interface was designed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casting convenience, we adopt the Stevens convention: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 sockaddr SA;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sa_family;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     sa_data[14];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Address data.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    </a:t>
            </a: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143" name="Google Shape;143;p3"/>
            <p:cNvSpPr/>
            <p:nvPr/>
          </p:nvSpPr>
          <p:spPr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3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96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0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64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97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31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64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8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2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65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99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66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0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3"/>
          <p:cNvSpPr txBox="1"/>
          <p:nvPr/>
        </p:nvSpPr>
        <p:spPr>
          <a:xfrm>
            <a:off x="194792" y="482875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4396890" y="6138446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 rot="5400000">
            <a:off x="4953000" y="2193507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/>
          <p:nvPr>
            <p:ph type="title"/>
          </p:nvPr>
        </p:nvSpPr>
        <p:spPr>
          <a:xfrm>
            <a:off x="381000" y="417513"/>
            <a:ext cx="3733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 Basics</a:t>
            </a: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842" name="Google Shape;842;p30"/>
          <p:cNvCxnSpPr/>
          <p:nvPr/>
        </p:nvCxnSpPr>
        <p:spPr>
          <a:xfrm>
            <a:off x="5859463" y="1976438"/>
            <a:ext cx="1749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30"/>
          <p:cNvSpPr txBox="1"/>
          <p:nvPr/>
        </p:nvSpPr>
        <p:spPr>
          <a:xfrm>
            <a:off x="5781675" y="1594132"/>
            <a:ext cx="161156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844" name="Google Shape;844;p30"/>
          <p:cNvCxnSpPr/>
          <p:nvPr/>
        </p:nvCxnSpPr>
        <p:spPr>
          <a:xfrm>
            <a:off x="6011863" y="2584450"/>
            <a:ext cx="14462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5" name="Google Shape;845;p30"/>
          <p:cNvSpPr txBox="1"/>
          <p:nvPr/>
        </p:nvSpPr>
        <p:spPr>
          <a:xfrm>
            <a:off x="5789613" y="2708964"/>
            <a:ext cx="1749177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(content)</a:t>
            </a:r>
            <a:endParaRPr/>
          </a:p>
        </p:txBody>
      </p:sp>
      <p:sp>
        <p:nvSpPr>
          <p:cNvPr id="846" name="Google Shape;846;p30"/>
          <p:cNvSpPr txBox="1"/>
          <p:nvPr>
            <p:ph idx="1" type="body"/>
          </p:nvPr>
        </p:nvSpPr>
        <p:spPr>
          <a:xfrm>
            <a:off x="303212" y="1598613"/>
            <a:ext cx="4186238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Clients and servers communicate using  the HyperText Transfer Protocol (HTTP)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and server establish TCP connection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requests content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Server responds with requested content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and server close connection (eventually)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Current version is HTTP/1.1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RFC 2616, June, 1999. </a:t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(browser) </a:t>
            </a:r>
            <a:endParaRPr/>
          </a:p>
        </p:txBody>
      </p:sp>
      <p:sp>
        <p:nvSpPr>
          <p:cNvPr id="848" name="Google Shape;848;p30"/>
          <p:cNvSpPr txBox="1"/>
          <p:nvPr/>
        </p:nvSpPr>
        <p:spPr>
          <a:xfrm>
            <a:off x="303213" y="5949950"/>
            <a:ext cx="7571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http://www.w3.org/Protocols/rfc2616/rfc2616.html</a:t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0"/>
          <p:cNvSpPr/>
          <p:nvPr/>
        </p:nvSpPr>
        <p:spPr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0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endParaRPr/>
          </a:p>
        </p:txBody>
      </p:sp>
      <p:sp>
        <p:nvSpPr>
          <p:cNvPr id="854" name="Google Shape;854;p30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content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1"/>
          <p:cNvSpPr txBox="1"/>
          <p:nvPr>
            <p:ph type="title"/>
          </p:nvPr>
        </p:nvSpPr>
        <p:spPr>
          <a:xfrm>
            <a:off x="381000" y="417513"/>
            <a:ext cx="56467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Content</a:t>
            </a:r>
            <a:endParaRPr/>
          </a:p>
        </p:txBody>
      </p:sp>
      <p:sp>
        <p:nvSpPr>
          <p:cNvPr id="860" name="Google Shape;860;p31"/>
          <p:cNvSpPr txBox="1"/>
          <p:nvPr>
            <p:ph idx="1" type="body"/>
          </p:nvPr>
        </p:nvSpPr>
        <p:spPr>
          <a:xfrm>
            <a:off x="290513" y="1220788"/>
            <a:ext cx="8853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Web servers return </a:t>
            </a:r>
            <a:r>
              <a:rPr i="1" lang="en-US">
                <a:solidFill>
                  <a:srgbClr val="FF0000"/>
                </a:solidFill>
              </a:rPr>
              <a:t>content</a:t>
            </a:r>
            <a:r>
              <a:rPr lang="en-US"/>
              <a:t> to clients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content: </a:t>
            </a:r>
            <a:r>
              <a:rPr lang="en-US"/>
              <a:t>a sequence of bytes with an associated MIME (Multipurpose Internet Mail Extensions) type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MIME types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text/html	</a:t>
            </a:r>
            <a:r>
              <a:rPr lang="en-US"/>
              <a:t>HTML document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text/plain	</a:t>
            </a:r>
            <a:r>
              <a:rPr lang="en-US"/>
              <a:t>Unformatted text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image/gif	</a:t>
            </a:r>
            <a:r>
              <a:rPr lang="en-US"/>
              <a:t>Binary image encoded in GIF format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image/png</a:t>
            </a:r>
            <a:r>
              <a:rPr lang="en-US"/>
              <a:t>	Binar image encoded in PNG format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r>
              <a:rPr lang="en-US"/>
              <a:t>	Binary image encoded in JPEG format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the complete list of MIME types 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http://www.iana.org/assignments/media-types/media-types.xhtml</a:t>
            </a:r>
            <a:endParaRPr b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/>
          <p:nvPr>
            <p:ph type="title"/>
          </p:nvPr>
        </p:nvSpPr>
        <p:spPr>
          <a:xfrm>
            <a:off x="381000" y="4175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and Dynamic Content</a:t>
            </a:r>
            <a:endParaRPr/>
          </a:p>
        </p:txBody>
      </p:sp>
      <p:sp>
        <p:nvSpPr>
          <p:cNvPr id="867" name="Google Shape;867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content returned in HTTP responses can be either </a:t>
            </a:r>
            <a:r>
              <a:rPr i="1" lang="en-US">
                <a:solidFill>
                  <a:srgbClr val="FF0000"/>
                </a:solidFill>
              </a:rPr>
              <a:t>static</a:t>
            </a:r>
            <a:r>
              <a:rPr lang="en-US"/>
              <a:t> or </a:t>
            </a:r>
            <a:r>
              <a:rPr i="1" lang="en-US">
                <a:solidFill>
                  <a:srgbClr val="FF0000"/>
                </a:solidFill>
              </a:rPr>
              <a:t>dynamic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Static content</a:t>
            </a:r>
            <a:r>
              <a:rPr lang="en-US"/>
              <a:t>: content stored in files and retrieved in response to an HTTP request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HTML files, images, audio clips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Request identifies which content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Dynamic content</a:t>
            </a:r>
            <a:r>
              <a:rPr lang="en-US"/>
              <a:t>: content produced on-the-fly in response to an HTTP request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content produced by a program executed by the server on behalf of the client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Request identifies file containing executable code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Bottom line: </a:t>
            </a:r>
            <a:r>
              <a:rPr i="1" lang="en-US"/>
              <a:t>Web content is associated with a file that is managed by the server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/>
          <p:nvPr>
            <p:ph type="title"/>
          </p:nvPr>
        </p:nvSpPr>
        <p:spPr>
          <a:xfrm>
            <a:off x="3810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URLs and how clients and servers use them</a:t>
            </a:r>
            <a:endParaRPr/>
          </a:p>
        </p:txBody>
      </p:sp>
      <p:sp>
        <p:nvSpPr>
          <p:cNvPr id="873" name="Google Shape;873;p33"/>
          <p:cNvSpPr txBox="1"/>
          <p:nvPr>
            <p:ph idx="1" type="body"/>
          </p:nvPr>
        </p:nvSpPr>
        <p:spPr>
          <a:xfrm>
            <a:off x="290513" y="1220788"/>
            <a:ext cx="83073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Unique name for a file: URL (Universal Resource Locator)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URL: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http://www.cmu.edu:80</a:t>
            </a:r>
            <a:r>
              <a:rPr lang="en-US">
                <a:solidFill>
                  <a:srgbClr val="00CC66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endParaRPr>
              <a:solidFill>
                <a:srgbClr val="00CC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use </a:t>
            </a:r>
            <a:r>
              <a:rPr i="1" lang="en-US">
                <a:solidFill>
                  <a:srgbClr val="000000"/>
                </a:solidFill>
              </a:rPr>
              <a:t>prefix</a:t>
            </a:r>
            <a:r>
              <a:rPr i="1" lang="en-US"/>
              <a:t> 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http://www.cmu.edu:80</a:t>
            </a:r>
            <a:r>
              <a:rPr lang="en-US"/>
              <a:t>) to infer: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kind (protocol) of server to contact (HTTP)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Where the server is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www.cmu.edu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port it is listening on (80)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 use </a:t>
            </a:r>
            <a:r>
              <a:rPr i="1" lang="en-US">
                <a:solidFill>
                  <a:srgbClr val="000000"/>
                </a:solidFill>
              </a:rPr>
              <a:t>suffix</a:t>
            </a:r>
            <a:r>
              <a:rPr lang="en-US"/>
              <a:t> (</a:t>
            </a:r>
            <a:r>
              <a:rPr lang="en-US">
                <a:solidFill>
                  <a:srgbClr val="00CC66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r>
              <a:rPr lang="en-US"/>
              <a:t>) to: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Determine if request is for static or dynamic content.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No hard and fast rules for this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One convention: executables reside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 </a:t>
            </a:r>
            <a:r>
              <a:rPr lang="en-US"/>
              <a:t>directory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Find file on file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Initial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” in suffix denotes home directory for requested content.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Minimal suffix is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”, which server expands to configured default filename (usually,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lang="en-US"/>
              <a:t>)	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/>
          <p:nvPr>
            <p:ph type="title"/>
          </p:nvPr>
        </p:nvSpPr>
        <p:spPr>
          <a:xfrm>
            <a:off x="381000" y="381000"/>
            <a:ext cx="588803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Requests</a:t>
            </a:r>
            <a:endParaRPr/>
          </a:p>
        </p:txBody>
      </p:sp>
      <p:sp>
        <p:nvSpPr>
          <p:cNvPr id="879" name="Google Shape;879;p34"/>
          <p:cNvSpPr txBox="1"/>
          <p:nvPr>
            <p:ph idx="1" type="body"/>
          </p:nvPr>
        </p:nvSpPr>
        <p:spPr>
          <a:xfrm>
            <a:off x="396875" y="1362074"/>
            <a:ext cx="8289925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HTTP request is a </a:t>
            </a:r>
            <a:r>
              <a:rPr i="1" lang="en-US">
                <a:solidFill>
                  <a:srgbClr val="FF0000"/>
                </a:solidFill>
              </a:rPr>
              <a:t>request line</a:t>
            </a:r>
            <a:r>
              <a:rPr lang="en-US"/>
              <a:t>, followed by zero or more </a:t>
            </a:r>
            <a:r>
              <a:rPr i="1" lang="en-US">
                <a:solidFill>
                  <a:srgbClr val="FF0000"/>
                </a:solidFill>
              </a:rPr>
              <a:t>request headers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Request line: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&lt;method&gt; &lt;uri&gt; &lt;version&gt;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&lt;method&gt; </a:t>
            </a:r>
            <a:r>
              <a:rPr lang="en-US"/>
              <a:t>is one of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GET, POST, OPTIONS, HEAD, PUT, DELETE, </a:t>
            </a:r>
            <a:r>
              <a:rPr lang="en-US"/>
              <a:t>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TRACE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&lt;uri&gt;</a:t>
            </a:r>
            <a:r>
              <a:rPr lang="en-US"/>
              <a:t> is typically URL for proxies, URL suffix for servers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 URL is a type of URI (Uniform Resource Identifier)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http://www.ietf.org/rfc/rfc2396.txt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-US"/>
              <a:t> is HTTP version of request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HTTP/1.0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HTTP/1.1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Request headers: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&lt;header name&gt;: &lt;header data</a:t>
            </a:r>
            <a:r>
              <a:rPr lang="en-US"/>
              <a:t>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additional information to the server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/>
          <p:nvPr>
            <p:ph type="title"/>
          </p:nvPr>
        </p:nvSpPr>
        <p:spPr>
          <a:xfrm>
            <a:off x="381000" y="417513"/>
            <a:ext cx="61547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Responses</a:t>
            </a:r>
            <a:endParaRPr/>
          </a:p>
        </p:txBody>
      </p:sp>
      <p:sp>
        <p:nvSpPr>
          <p:cNvPr id="885" name="Google Shape;885;p35"/>
          <p:cNvSpPr txBox="1"/>
          <p:nvPr>
            <p:ph idx="1" type="body"/>
          </p:nvPr>
        </p:nvSpPr>
        <p:spPr>
          <a:xfrm>
            <a:off x="444500" y="1066800"/>
            <a:ext cx="8699500" cy="557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HTTP response is a </a:t>
            </a:r>
            <a:r>
              <a:rPr i="1" lang="en-US">
                <a:solidFill>
                  <a:srgbClr val="FF0000"/>
                </a:solidFill>
              </a:rPr>
              <a:t>response line</a:t>
            </a:r>
            <a:r>
              <a:rPr lang="en-US"/>
              <a:t> followed by zero or more </a:t>
            </a:r>
            <a:r>
              <a:rPr i="1" lang="en-US">
                <a:solidFill>
                  <a:srgbClr val="FF0000"/>
                </a:solidFill>
              </a:rPr>
              <a:t>response headers</a:t>
            </a:r>
            <a:r>
              <a:rPr lang="en-US"/>
              <a:t>, possibly followed by </a:t>
            </a:r>
            <a:r>
              <a:rPr i="1" lang="en-US">
                <a:solidFill>
                  <a:srgbClr val="FF0000"/>
                </a:solidFill>
              </a:rPr>
              <a:t>content</a:t>
            </a:r>
            <a:r>
              <a:rPr lang="en-US"/>
              <a:t>, with blank line (“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en-US"/>
              <a:t>”) separating headers from content. 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Response line: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&lt;version&gt; &lt;status code&gt; &lt;status msg&gt;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&lt;version&gt; is HTTP version of the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&lt;status code&gt; is numeric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&lt;status msg&gt; is corresponding English text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200 	OK		Request was handled without error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301	Moved		Provide alternate URL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404	Not found	Server couldn’t find the file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Response headers: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&lt;header name&gt;: &lt;header data&gt;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additional information about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Content-Type: </a:t>
            </a:r>
            <a:r>
              <a:rPr lang="en-US"/>
              <a:t>MIME type of content in response body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Content-Length: </a:t>
            </a:r>
            <a:r>
              <a:rPr lang="en-US"/>
              <a:t>Length of content in response body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0" y="0"/>
            <a:ext cx="8747501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HTTP Transaction</a:t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telnet www.cmu.edu 80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open connection to server 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128.2.42.52...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prints 3 lines to terminal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WWW-CMU-PROD-VIP.ANDREW.cmu.edu.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   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request line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www.cmu.edu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required HTTP/1.1 header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Client: empty line terminates headers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HTTP/1.1 301 Moved Permanently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line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05 Nov 2014 17:05:11 GMT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followed by 5 response headers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Apache/1.3.42 (Unix)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this is an Apache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Location: http://www.cmu.edu/index.shtml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page has moved here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Transfer-Encoding: chunked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body will be chunked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charset=...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expect HTML in response body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Server: empty line terminates headers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15c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first line in response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start of HTML content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end of HTML content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last line in response body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closes connection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3048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standard requires that each text line end with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“\r\n”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Blank line (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“\r\n”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terminates request and response headers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381000" y="417513"/>
            <a:ext cx="847763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HTTP Transaction, Take 2</a:t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telnet www.cmu.edu 80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open connection to server 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128.2.42.52...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Telnet prints 3 lines to terminal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WWW-CMU-PROD-VIP.ANDREW.cmu.edu.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/index.shtml HTTP/1.1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request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www.cmu.edu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required HTTP/1.1 header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Client: empty line terminates headers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line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05 Nov 2014 17:37:26 GMT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followed by 4 response headers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Apache/1.3.42 (Unix)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Transfer-Encoding: chunked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Server: empty line terminates headers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begin response body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 ..&gt;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first line of HTML content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end response body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close connection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Web Server</a:t>
            </a:r>
            <a:endParaRPr/>
          </a:p>
        </p:txBody>
      </p:sp>
      <p:sp>
        <p:nvSpPr>
          <p:cNvPr id="904" name="Google Shape;904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Tiny Web server described in text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Tiny is a sequential Web server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Serves static and dynamic content to real browsers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text files, HTML files, GIF, PNG, and JPEG images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239 lines of commented C code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Not as complete or robust as a real Web server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You can break it with poorly-formed HTTP requests (e.g., terminate lines with “\n” instead of “\r\n”)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Operation</a:t>
            </a:r>
            <a:endParaRPr/>
          </a:p>
        </p:txBody>
      </p:sp>
      <p:sp>
        <p:nvSpPr>
          <p:cNvPr id="910" name="Google Shape;91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Accept connection from client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request from client (via connected socket)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Split into &lt;method&gt;  &lt;uri&gt; &lt;version&gt;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method not GET, then return error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URI contains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</a:t>
            </a:r>
            <a:r>
              <a:rPr lang="en-US"/>
              <a:t>” then serve dynamic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(Would do wrong thing if had file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abcgi-bingo.htm</a:t>
            </a:r>
            <a:r>
              <a:rPr lang="en-US"/>
              <a:t>l”)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Fork process to execute program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 serve static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Copy file to output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Socket Address Structures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04800" y="1219200"/>
            <a:ext cx="830738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Internet-specific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cast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sockaddr_in *</a:t>
            </a:r>
            <a:r>
              <a:rPr lang="en-US"/>
              <a:t>) to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 *</a:t>
            </a:r>
            <a:r>
              <a:rPr lang="en-US"/>
              <a:t>) for functions that take socket address arguments. 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3716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9050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4572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105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5638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1722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67056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239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7772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8305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87312" y="5608260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396890" y="6124198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 rot="5400000">
            <a:off x="4953000" y="2179259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sin_family;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(always AF_INET)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sin_port;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num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in_addr  sin_addr;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IP addr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char   sin_zero[8];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Pad to sizeof(struct sockaddr)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1330371" y="481451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sin_port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313857" y="5215202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AF_INET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2918459" y="481250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sin_addr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6200" y="5957510"/>
            <a:ext cx="1418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Serving Static Content</a:t>
            </a:r>
            <a:endParaRPr/>
          </a:p>
        </p:txBody>
      </p:sp>
      <p:sp>
        <p:nvSpPr>
          <p:cNvPr id="916" name="Google Shape;916;p40"/>
          <p:cNvSpPr/>
          <p:nvPr/>
        </p:nvSpPr>
        <p:spPr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serve_static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srcfd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srcp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filetype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[MAXBUF];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Send response headers to client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get_filetype(filename, filetype);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"HTTP/1.0 200 OK\r\n"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"%sServer: Tiny Web Server\r\n"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"%sConnection: close\r\n"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"%sContent-length: %d\r\n"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buf, filesize);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"%sContent-type: %s\r\n\r\n"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buf, filetype);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Send response body to client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srcfd = Open(filename, O_RDONLY, 0);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srcp = Mmap(0, filesize, PROT_READ, MAP_PRIVATE, srcfd, 0);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Close(srcfd);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srcp, filesize);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Munmap(srcp, filesize);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7" name="Google Shape;917;p40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tiny.c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/>
          <p:nvPr>
            <p:ph type="title"/>
          </p:nvPr>
        </p:nvSpPr>
        <p:spPr>
          <a:xfrm>
            <a:off x="381000" y="417513"/>
            <a:ext cx="6096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</a:t>
            </a: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25" name="Google Shape;925;p41"/>
          <p:cNvSpPr txBox="1"/>
          <p:nvPr>
            <p:ph idx="1" type="body"/>
          </p:nvPr>
        </p:nvSpPr>
        <p:spPr>
          <a:xfrm>
            <a:off x="303213" y="1970088"/>
            <a:ext cx="4421187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 sends request to server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request URI contains the string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/cgi-bin</a:t>
            </a:r>
            <a:r>
              <a:rPr lang="en-US"/>
              <a:t>”, the Tiny server assumes that the request is for dynamic content </a:t>
            </a:r>
            <a:endParaRPr/>
          </a:p>
        </p:txBody>
      </p:sp>
      <p:cxnSp>
        <p:nvCxnSpPr>
          <p:cNvPr id="926" name="Google Shape;926;p41"/>
          <p:cNvCxnSpPr/>
          <p:nvPr/>
        </p:nvCxnSpPr>
        <p:spPr>
          <a:xfrm>
            <a:off x="6613525" y="3117850"/>
            <a:ext cx="912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41"/>
          <p:cNvSpPr txBox="1"/>
          <p:nvPr/>
        </p:nvSpPr>
        <p:spPr>
          <a:xfrm>
            <a:off x="5000625" y="2130425"/>
            <a:ext cx="4006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/cgi-bin/env.pl HTTP/1.1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/>
          <p:cNvSpPr txBox="1"/>
          <p:nvPr>
            <p:ph type="title"/>
          </p:nvPr>
        </p:nvSpPr>
        <p:spPr>
          <a:xfrm>
            <a:off x="381000" y="341313"/>
            <a:ext cx="7772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(cont)</a:t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35" name="Google Shape;935;p42"/>
          <p:cNvSpPr txBox="1"/>
          <p:nvPr>
            <p:ph idx="1" type="body"/>
          </p:nvPr>
        </p:nvSpPr>
        <p:spPr>
          <a:xfrm>
            <a:off x="303213" y="1970088"/>
            <a:ext cx="4287837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creates a child process and runs the program identified by the URI in that process</a:t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  <p:cxnSp>
        <p:nvCxnSpPr>
          <p:cNvPr id="937" name="Google Shape;937;p42"/>
          <p:cNvCxnSpPr/>
          <p:nvPr/>
        </p:nvCxnSpPr>
        <p:spPr>
          <a:xfrm rot="10800000">
            <a:off x="7685088" y="2890838"/>
            <a:ext cx="0" cy="608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8" name="Google Shape;938;p42"/>
          <p:cNvSpPr txBox="1"/>
          <p:nvPr/>
        </p:nvSpPr>
        <p:spPr>
          <a:xfrm>
            <a:off x="7654925" y="3011488"/>
            <a:ext cx="141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fork/exec</a:t>
            </a:r>
            <a:endParaRPr b="1" sz="17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3"/>
          <p:cNvSpPr txBox="1"/>
          <p:nvPr>
            <p:ph type="title"/>
          </p:nvPr>
        </p:nvSpPr>
        <p:spPr>
          <a:xfrm>
            <a:off x="381000" y="334963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(cont)</a:t>
            </a:r>
            <a:endParaRPr/>
          </a:p>
        </p:txBody>
      </p:sp>
      <p:sp>
        <p:nvSpPr>
          <p:cNvPr id="944" name="Google Shape;944;p43"/>
          <p:cNvSpPr/>
          <p:nvPr/>
        </p:nvSpPr>
        <p:spPr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45" name="Google Shape;945;p43"/>
          <p:cNvSpPr/>
          <p:nvPr/>
        </p:nvSpPr>
        <p:spPr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46" name="Google Shape;946;p43"/>
          <p:cNvSpPr txBox="1"/>
          <p:nvPr>
            <p:ph idx="1" type="body"/>
          </p:nvPr>
        </p:nvSpPr>
        <p:spPr>
          <a:xfrm>
            <a:off x="303213" y="1970088"/>
            <a:ext cx="4287837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child runs and generates the dynamic content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captures the content of the child and forwards it without modification to the client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947" name="Google Shape;947;p43"/>
          <p:cNvSpPr/>
          <p:nvPr/>
        </p:nvSpPr>
        <p:spPr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  <p:cxnSp>
        <p:nvCxnSpPr>
          <p:cNvPr id="948" name="Google Shape;948;p43"/>
          <p:cNvCxnSpPr/>
          <p:nvPr/>
        </p:nvCxnSpPr>
        <p:spPr>
          <a:xfrm rot="10800000">
            <a:off x="7685088" y="2814638"/>
            <a:ext cx="0" cy="608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43"/>
          <p:cNvSpPr txBox="1"/>
          <p:nvPr/>
        </p:nvSpPr>
        <p:spPr>
          <a:xfrm>
            <a:off x="7616825" y="2967038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Content</a:t>
            </a:r>
            <a:endParaRPr/>
          </a:p>
        </p:txBody>
      </p:sp>
      <p:sp>
        <p:nvSpPr>
          <p:cNvPr id="950" name="Google Shape;950;p43"/>
          <p:cNvSpPr txBox="1"/>
          <p:nvPr/>
        </p:nvSpPr>
        <p:spPr>
          <a:xfrm>
            <a:off x="6202363" y="2265645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cxnSp>
        <p:nvCxnSpPr>
          <p:cNvPr id="951" name="Google Shape;951;p43"/>
          <p:cNvCxnSpPr/>
          <p:nvPr/>
        </p:nvCxnSpPr>
        <p:spPr>
          <a:xfrm rot="10800000">
            <a:off x="6240463" y="2281238"/>
            <a:ext cx="9128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4"/>
          <p:cNvSpPr txBox="1"/>
          <p:nvPr>
            <p:ph type="title"/>
          </p:nvPr>
        </p:nvSpPr>
        <p:spPr>
          <a:xfrm>
            <a:off x="381000" y="341313"/>
            <a:ext cx="8305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in Serving Dynamic Content</a:t>
            </a:r>
            <a:endParaRPr/>
          </a:p>
        </p:txBody>
      </p:sp>
      <p:sp>
        <p:nvSpPr>
          <p:cNvPr id="957" name="Google Shape;957;p44"/>
          <p:cNvSpPr txBox="1"/>
          <p:nvPr>
            <p:ph idx="1" type="body"/>
          </p:nvPr>
        </p:nvSpPr>
        <p:spPr>
          <a:xfrm>
            <a:off x="379413" y="1595438"/>
            <a:ext cx="5360987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client pass program arguments to the server?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pass these arguments to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pass other info relevant to the request to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capture the content produced by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These issues are addressed by the </a:t>
            </a:r>
            <a:r>
              <a:rPr lang="en-US">
                <a:solidFill>
                  <a:srgbClr val="FF0000"/>
                </a:solidFill>
              </a:rPr>
              <a:t>Common Gateway Interface (CGI) </a:t>
            </a:r>
            <a:r>
              <a:rPr lang="en-US"/>
              <a:t>specification.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cxnSp>
        <p:nvCxnSpPr>
          <p:cNvPr id="960" name="Google Shape;960;p44"/>
          <p:cNvCxnSpPr/>
          <p:nvPr/>
        </p:nvCxnSpPr>
        <p:spPr>
          <a:xfrm rot="10800000">
            <a:off x="7761288" y="2814638"/>
            <a:ext cx="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44"/>
          <p:cNvSpPr txBox="1"/>
          <p:nvPr/>
        </p:nvSpPr>
        <p:spPr>
          <a:xfrm>
            <a:off x="6715125" y="2965732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962" name="Google Shape;962;p44"/>
          <p:cNvSpPr txBox="1"/>
          <p:nvPr/>
        </p:nvSpPr>
        <p:spPr>
          <a:xfrm>
            <a:off x="6486525" y="2129120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cxnSp>
        <p:nvCxnSpPr>
          <p:cNvPr id="963" name="Google Shape;963;p44"/>
          <p:cNvCxnSpPr/>
          <p:nvPr/>
        </p:nvCxnSpPr>
        <p:spPr>
          <a:xfrm rot="10800000">
            <a:off x="6524625" y="2462213"/>
            <a:ext cx="912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44"/>
          <p:cNvSpPr txBox="1"/>
          <p:nvPr/>
        </p:nvSpPr>
        <p:spPr>
          <a:xfrm>
            <a:off x="6410325" y="1671920"/>
            <a:ext cx="966861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965" name="Google Shape;965;p44"/>
          <p:cNvCxnSpPr/>
          <p:nvPr/>
        </p:nvCxnSpPr>
        <p:spPr>
          <a:xfrm rot="10800000">
            <a:off x="6448425" y="2054225"/>
            <a:ext cx="10652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6" name="Google Shape;966;p44"/>
          <p:cNvCxnSpPr/>
          <p:nvPr/>
        </p:nvCxnSpPr>
        <p:spPr>
          <a:xfrm rot="10800000">
            <a:off x="8218488" y="2738438"/>
            <a:ext cx="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7" name="Google Shape;967;p44"/>
          <p:cNvSpPr txBox="1"/>
          <p:nvPr/>
        </p:nvSpPr>
        <p:spPr>
          <a:xfrm>
            <a:off x="8180388" y="2965732"/>
            <a:ext cx="815265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/>
          </a:p>
        </p:txBody>
      </p:sp>
      <p:sp>
        <p:nvSpPr>
          <p:cNvPr id="968" name="Google Shape;968;p44"/>
          <p:cNvSpPr/>
          <p:nvPr/>
        </p:nvSpPr>
        <p:spPr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>
            <p:ph type="title"/>
          </p:nvPr>
        </p:nvSpPr>
        <p:spPr>
          <a:xfrm>
            <a:off x="404813" y="247650"/>
            <a:ext cx="8716962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CGI</a:t>
            </a:r>
            <a:endParaRPr/>
          </a:p>
        </p:txBody>
      </p:sp>
      <p:sp>
        <p:nvSpPr>
          <p:cNvPr id="974" name="Google Shape;974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Because the children are written according to the CGI spec, they are often called </a:t>
            </a:r>
            <a:r>
              <a:rPr i="1" lang="en-US">
                <a:solidFill>
                  <a:srgbClr val="FF0000"/>
                </a:solidFill>
              </a:rPr>
              <a:t>CGI programs.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However, CGI really defines a simple standard for transferring information between the client (browser), the server, and the child process.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CGI is the original standard for generating dynamic content. Has been largely replaced by other, faster techniques: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fastCGI, Apache modules, Java servlets, Rails controllers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Avoid having to create process on the fly (expensive and slow).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11-05 at 3.08.50 PM.png" id="979" name="Google Shape;9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360" y="1869008"/>
            <a:ext cx="9144000" cy="3849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46"/>
          <p:cNvSpPr txBox="1"/>
          <p:nvPr>
            <p:ph type="title"/>
          </p:nvPr>
        </p:nvSpPr>
        <p:spPr>
          <a:xfrm>
            <a:off x="381000" y="334963"/>
            <a:ext cx="6942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add.com Experience</a:t>
            </a:r>
            <a:endParaRPr/>
          </a:p>
        </p:txBody>
      </p:sp>
      <p:sp>
        <p:nvSpPr>
          <p:cNvPr id="981" name="Google Shape;981;p46"/>
          <p:cNvSpPr txBox="1"/>
          <p:nvPr/>
        </p:nvSpPr>
        <p:spPr>
          <a:xfrm>
            <a:off x="6658440" y="5718064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page</a:t>
            </a:r>
            <a:endParaRPr/>
          </a:p>
        </p:txBody>
      </p:sp>
      <p:cxnSp>
        <p:nvCxnSpPr>
          <p:cNvPr id="982" name="Google Shape;982;p46"/>
          <p:cNvCxnSpPr/>
          <p:nvPr/>
        </p:nvCxnSpPr>
        <p:spPr>
          <a:xfrm rot="10800000">
            <a:off x="4601039" y="4301220"/>
            <a:ext cx="2057400" cy="160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46"/>
          <p:cNvSpPr txBox="1"/>
          <p:nvPr/>
        </p:nvSpPr>
        <p:spPr>
          <a:xfrm>
            <a:off x="2302005" y="1284176"/>
            <a:ext cx="604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984" name="Google Shape;984;p46"/>
          <p:cNvSpPr txBox="1"/>
          <p:nvPr/>
        </p:nvSpPr>
        <p:spPr>
          <a:xfrm>
            <a:off x="3755221" y="1284176"/>
            <a:ext cx="594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sp>
        <p:nvSpPr>
          <p:cNvPr id="985" name="Google Shape;985;p46"/>
          <p:cNvSpPr txBox="1"/>
          <p:nvPr/>
        </p:nvSpPr>
        <p:spPr>
          <a:xfrm>
            <a:off x="4601040" y="1298463"/>
            <a:ext cx="1390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CGI program</a:t>
            </a:r>
            <a:endParaRPr/>
          </a:p>
        </p:txBody>
      </p:sp>
      <p:sp>
        <p:nvSpPr>
          <p:cNvPr id="986" name="Google Shape;986;p46"/>
          <p:cNvSpPr txBox="1"/>
          <p:nvPr/>
        </p:nvSpPr>
        <p:spPr>
          <a:xfrm>
            <a:off x="6616580" y="1717313"/>
            <a:ext cx="121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46"/>
          <p:cNvCxnSpPr/>
          <p:nvPr/>
        </p:nvCxnSpPr>
        <p:spPr>
          <a:xfrm>
            <a:off x="2635380" y="1717314"/>
            <a:ext cx="0" cy="9432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46"/>
          <p:cNvCxnSpPr/>
          <p:nvPr/>
        </p:nvCxnSpPr>
        <p:spPr>
          <a:xfrm>
            <a:off x="4069546" y="1665176"/>
            <a:ext cx="0" cy="98345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6"/>
          <p:cNvCxnSpPr/>
          <p:nvPr/>
        </p:nvCxnSpPr>
        <p:spPr>
          <a:xfrm flipH="1">
            <a:off x="5058240" y="1717314"/>
            <a:ext cx="152400" cy="976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46"/>
          <p:cNvCxnSpPr/>
          <p:nvPr/>
        </p:nvCxnSpPr>
        <p:spPr>
          <a:xfrm flipH="1">
            <a:off x="5805952" y="2077133"/>
            <a:ext cx="790575" cy="57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7"/>
          <p:cNvSpPr txBox="1"/>
          <p:nvPr>
            <p:ph type="title"/>
          </p:nvPr>
        </p:nvSpPr>
        <p:spPr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996" name="Google Shape;996;p47"/>
          <p:cNvSpPr txBox="1"/>
          <p:nvPr>
            <p:ph idx="1" type="body"/>
          </p:nvPr>
        </p:nvSpPr>
        <p:spPr>
          <a:xfrm>
            <a:off x="457200" y="995363"/>
            <a:ext cx="8305800" cy="525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u="sng">
                <a:solidFill>
                  <a:schemeClr val="dk1"/>
                </a:solidFill>
              </a:rPr>
              <a:t>Question:</a:t>
            </a:r>
            <a:r>
              <a:rPr lang="en-US">
                <a:solidFill>
                  <a:schemeClr val="dk1"/>
                </a:solidFill>
              </a:rPr>
              <a:t> How does the client pass arguments to the server?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u="sng">
                <a:solidFill>
                  <a:schemeClr val="dk1"/>
                </a:solidFill>
              </a:rPr>
              <a:t>Answer:</a:t>
            </a:r>
            <a:r>
              <a:rPr lang="en-US">
                <a:solidFill>
                  <a:schemeClr val="dk1"/>
                </a:solidFill>
              </a:rPr>
              <a:t> The arguments are appended to the URI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dk1"/>
                </a:solidFill>
              </a:rPr>
              <a:t>Can be encoded directly in a URL typed to a browser or a URL in an HTML link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http://add.com/cgi-bin/adder?15213&amp;18213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/>
              <a:t> is the CGI program on the server that will do the addition.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 list starts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“?”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separated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“&amp;”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spaces represented by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“+” or “%20”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"/>
          <p:cNvSpPr txBox="1"/>
          <p:nvPr>
            <p:ph type="title"/>
          </p:nvPr>
        </p:nvSpPr>
        <p:spPr>
          <a:xfrm>
            <a:off x="381000" y="3048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02" name="Google Shape;1002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URL suffix: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cgi-bin/adder?15213&amp;18213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Result displayed on browser: </a:t>
            </a: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add.com: THE Internet addition portal.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is: 15213 + 18213 = 33426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visiting!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9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09" name="Google Shape;1009;p49"/>
          <p:cNvSpPr txBox="1"/>
          <p:nvPr>
            <p:ph idx="1" type="body"/>
          </p:nvPr>
        </p:nvSpPr>
        <p:spPr>
          <a:xfrm>
            <a:off x="609600" y="1220788"/>
            <a:ext cx="7804150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u="sng"/>
              <a:t>Question</a:t>
            </a:r>
            <a:r>
              <a:rPr lang="en-US"/>
              <a:t>: How does the server pass these arguments to the child?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u="sng"/>
              <a:t>Answer:</a:t>
            </a:r>
            <a:r>
              <a:rPr lang="en-US"/>
              <a:t> In environment variable QUERY_STRING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single string containing everything after the “?”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QUERY_STRING</a:t>
            </a:r>
            <a:r>
              <a:rPr lang="en-US"/>
              <a:t> =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15213&amp;18213</a:t>
            </a:r>
            <a:r>
              <a:rPr lang="en-US"/>
              <a:t>”</a:t>
            </a:r>
            <a:endParaRPr/>
          </a:p>
        </p:txBody>
      </p:sp>
      <p:sp>
        <p:nvSpPr>
          <p:cNvPr id="1010" name="Google Shape;1010;p49"/>
          <p:cNvSpPr txBox="1"/>
          <p:nvPr/>
        </p:nvSpPr>
        <p:spPr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Extract the two arguments */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((buf = getenv(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"QUERY_STRING"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!= </a:t>
            </a:r>
            <a:r>
              <a:rPr b="1" lang="en-US" sz="18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 = strchr(buf, 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'&amp;'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*p = 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strcpy(arg1,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strcpy(arg2, p+1);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n1 = atoi(arg1);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n2 = atoi(arg2);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1011" name="Google Shape;1011;p49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adder.c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5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197" name="Google Shape;197;p5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198" name="Google Shape;198;p5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199" name="Google Shape;199;p5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02" name="Google Shape;202;p5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203" name="Google Shape;203;p5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6" name="Google Shape;206;p5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207" name="Google Shape;207;p5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210" name="Google Shape;210;p5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5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5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5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5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5" name="Google Shape;215;p5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8383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8383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220" name="Google Shape;220;p5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5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30" name="Google Shape;230;p5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231" name="Google Shape;231;p5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232" name="Google Shape;232;p5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36" name="Google Shape;236;p5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240" name="Google Shape;240;p5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3" name="Google Shape;243;p5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250" name="Google Shape;250;p5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5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5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0"/>
          <p:cNvSpPr txBox="1"/>
          <p:nvPr/>
        </p:nvSpPr>
        <p:spPr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serve_dynamic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cgiargs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emptylist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= {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Return first part of HTTP response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"HTTP/1.0 200 OK\r\n"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"Server: Tiny Web Server\r\n"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(Fork() == 0) {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Real server would set all CGI vars here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setenv(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"QUERY_STRING"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cgiargs, 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Dup2(fd, STDOUT_FILENO);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Redirect stdout to client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Execve(filename, emptylist, environ);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Run CGI program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Wait(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Parent waits for and reaps child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Google Shape;1017;p50"/>
          <p:cNvSpPr txBox="1"/>
          <p:nvPr>
            <p:ph type="title"/>
          </p:nvPr>
        </p:nvSpPr>
        <p:spPr>
          <a:xfrm>
            <a:off x="381000" y="26262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18" name="Google Shape;1018;p50"/>
          <p:cNvSpPr txBox="1"/>
          <p:nvPr>
            <p:ph idx="1" type="body"/>
          </p:nvPr>
        </p:nvSpPr>
        <p:spPr>
          <a:xfrm>
            <a:off x="444500" y="1123500"/>
            <a:ext cx="86995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 u="sng"/>
              <a:t>Question:</a:t>
            </a:r>
            <a:r>
              <a:rPr lang="en-US" sz="2000"/>
              <a:t> How does the server capture the content produced by the child?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 u="sng"/>
              <a:t>Answer:</a:t>
            </a:r>
            <a:r>
              <a:rPr lang="en-US" sz="2000"/>
              <a:t> The child generates its output 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-US" sz="2000"/>
              <a:t>.  Server uses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dup2 </a:t>
            </a:r>
            <a:r>
              <a:rPr lang="en-US" sz="2000"/>
              <a:t>to redirect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stdout </a:t>
            </a:r>
            <a:r>
              <a:rPr lang="en-US" sz="2000"/>
              <a:t>to its connected socket. </a:t>
            </a:r>
            <a:endParaRPr/>
          </a:p>
        </p:txBody>
      </p:sp>
      <p:sp>
        <p:nvSpPr>
          <p:cNvPr id="1019" name="Google Shape;1019;p50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tiny.c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25" name="Google Shape;1025;p51"/>
          <p:cNvSpPr txBox="1"/>
          <p:nvPr/>
        </p:nvSpPr>
        <p:spPr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Make the response body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add.com: 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"%sTHE Internet addition portal.\r\n&lt;p&gt;"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"%sThe answer is: %d + %d = %d\r\n&lt;p&gt;"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content, n1, n2, n1 + n2);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"%sThanks for visiting!\r\n"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Generate the HTTP response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"Content-length: %d\r\n"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)strlen(content));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"Content-type: text/html\r\n\r\n"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fflush(stdout);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adder.c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609600" y="1220788"/>
            <a:ext cx="7804150" cy="1035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only the CGI child process knows the content type and length, so it must generate those headers.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2"/>
          <p:cNvSpPr/>
          <p:nvPr/>
        </p:nvSpPr>
        <p:spPr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bash:makoshark&gt; telnet whaleshark.ics.cs.cmu.edu 15213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128.2.210.175...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whaleshark.ics.cs.cmu.edu (128.2.210.175).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/cgi-bin/adder?15213&amp;18213 HTTP/1.0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Tiny Web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add.com: THE Internet addition portal.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&lt;p&gt;The answer is: 15213 + 18213 = 33426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&lt;p&gt;Thanks for visiting!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bash:makoshark&gt; </a:t>
            </a:r>
            <a:endParaRPr/>
          </a:p>
        </p:txBody>
      </p:sp>
      <p:sp>
        <p:nvSpPr>
          <p:cNvPr id="1033" name="Google Shape;1033;p52"/>
          <p:cNvSpPr txBox="1"/>
          <p:nvPr>
            <p:ph type="title"/>
          </p:nvPr>
        </p:nvSpPr>
        <p:spPr>
          <a:xfrm>
            <a:off x="381000" y="33496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 </a:t>
            </a:r>
            <a:endParaRPr/>
          </a:p>
        </p:txBody>
      </p:sp>
      <p:sp>
        <p:nvSpPr>
          <p:cNvPr id="1034" name="Google Shape;1034;p52"/>
          <p:cNvSpPr txBox="1"/>
          <p:nvPr/>
        </p:nvSpPr>
        <p:spPr>
          <a:xfrm>
            <a:off x="6452920" y="2277840"/>
            <a:ext cx="2677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request sent by client</a:t>
            </a:r>
            <a:endParaRPr/>
          </a:p>
        </p:txBody>
      </p:sp>
      <p:sp>
        <p:nvSpPr>
          <p:cNvPr id="1035" name="Google Shape;1035;p52"/>
          <p:cNvSpPr txBox="1"/>
          <p:nvPr/>
        </p:nvSpPr>
        <p:spPr>
          <a:xfrm>
            <a:off x="6452920" y="278129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response generated </a:t>
            </a:r>
            <a:endParaRPr b="1" i="1" sz="1800">
              <a:solidFill>
                <a:srgbClr val="21218A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by the server</a:t>
            </a:r>
            <a:endParaRPr/>
          </a:p>
        </p:txBody>
      </p:sp>
      <p:sp>
        <p:nvSpPr>
          <p:cNvPr id="1036" name="Google Shape;1036;p52"/>
          <p:cNvSpPr txBox="1"/>
          <p:nvPr/>
        </p:nvSpPr>
        <p:spPr>
          <a:xfrm>
            <a:off x="6452920" y="3873015"/>
            <a:ext cx="2572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response generated </a:t>
            </a:r>
            <a:endParaRPr b="1" i="1" sz="1800">
              <a:solidFill>
                <a:srgbClr val="21218A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by the CGI program</a:t>
            </a:r>
            <a:endParaRPr/>
          </a:p>
        </p:txBody>
      </p:sp>
      <p:cxnSp>
        <p:nvCxnSpPr>
          <p:cNvPr id="1037" name="Google Shape;1037;p52"/>
          <p:cNvCxnSpPr/>
          <p:nvPr/>
        </p:nvCxnSpPr>
        <p:spPr>
          <a:xfrm>
            <a:off x="304800" y="2232480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52"/>
          <p:cNvCxnSpPr/>
          <p:nvPr/>
        </p:nvCxnSpPr>
        <p:spPr>
          <a:xfrm>
            <a:off x="304800" y="2736420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52"/>
          <p:cNvCxnSpPr/>
          <p:nvPr/>
        </p:nvCxnSpPr>
        <p:spPr>
          <a:xfrm>
            <a:off x="304800" y="3444491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52"/>
          <p:cNvCxnSpPr/>
          <p:nvPr/>
        </p:nvCxnSpPr>
        <p:spPr>
          <a:xfrm>
            <a:off x="304800" y="4935038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3"/>
          <p:cNvSpPr txBox="1"/>
          <p:nvPr>
            <p:ph type="title"/>
          </p:nvPr>
        </p:nvSpPr>
        <p:spPr>
          <a:xfrm>
            <a:off x="347662" y="493713"/>
            <a:ext cx="6053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More Information</a:t>
            </a:r>
            <a:endParaRPr/>
          </a:p>
        </p:txBody>
      </p:sp>
      <p:sp>
        <p:nvSpPr>
          <p:cNvPr id="1046" name="Google Shape;1046;p53"/>
          <p:cNvSpPr txBox="1"/>
          <p:nvPr>
            <p:ph idx="1" type="body"/>
          </p:nvPr>
        </p:nvSpPr>
        <p:spPr>
          <a:xfrm>
            <a:off x="339860" y="12763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W. Richard Stevens et. al. “Unix Network Programming: The Sockets Networking API”, Volume 1, Third Edition, Prentice Hall, 2003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network programming bible.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Michael Kerrisk, “The Linux Programming Interface”, No Starch Press, 2010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Linux programming bible.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Complete versions of all code in this lecture is available on GitHup repo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https://github.com/abstraction-builder/Fall2022/tree/main/Week14/netp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1052" name="Google Shape;1052;p5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7"/>
          <p:cNvSpPr txBox="1"/>
          <p:nvPr>
            <p:ph type="title"/>
          </p:nvPr>
        </p:nvSpPr>
        <p:spPr>
          <a:xfrm>
            <a:off x="381000" y="417513"/>
            <a:ext cx="65865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Versions</a:t>
            </a:r>
            <a:endParaRPr/>
          </a:p>
        </p:txBody>
      </p:sp>
      <p:sp>
        <p:nvSpPr>
          <p:cNvPr id="1058" name="Google Shape;1058;p57"/>
          <p:cNvSpPr txBox="1"/>
          <p:nvPr>
            <p:ph idx="1" type="body"/>
          </p:nvPr>
        </p:nvSpPr>
        <p:spPr>
          <a:xfrm>
            <a:off x="396875" y="1362075"/>
            <a:ext cx="8213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Major differences between HTTP/1.1 and HTTP/1.0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HTTP/1.0 uses a new connection for each transaction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also supports </a:t>
            </a:r>
            <a:r>
              <a:rPr i="1" lang="en-US"/>
              <a:t>persistent connections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multiple transactions over the same connection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requires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/>
              <a:t> header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Host: www.cmu.edu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Makes it possible to host multiple websites at single Internet host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supports </a:t>
            </a:r>
            <a:r>
              <a:rPr i="1" lang="en-US"/>
              <a:t>chunked encoding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Transfer-Encoding: chunked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adds additional support for caching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Proxies</a:t>
            </a:r>
            <a:endParaRPr/>
          </a:p>
        </p:txBody>
      </p:sp>
      <p:sp>
        <p:nvSpPr>
          <p:cNvPr id="1064" name="Google Shape;1064;p62"/>
          <p:cNvSpPr txBox="1"/>
          <p:nvPr>
            <p:ph idx="1" type="body"/>
          </p:nvPr>
        </p:nvSpPr>
        <p:spPr>
          <a:xfrm>
            <a:off x="290513" y="1220788"/>
            <a:ext cx="87010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FF0000"/>
                </a:solidFill>
              </a:rPr>
              <a:t>proxy </a:t>
            </a:r>
            <a:r>
              <a:rPr lang="en-US">
                <a:solidFill>
                  <a:srgbClr val="000000"/>
                </a:solidFill>
              </a:rPr>
              <a:t>is an intermediary between a client and an </a:t>
            </a:r>
            <a:r>
              <a:rPr i="1" lang="en-US">
                <a:solidFill>
                  <a:srgbClr val="FF0000"/>
                </a:solidFill>
              </a:rPr>
              <a:t>origin server</a:t>
            </a:r>
            <a:endParaRPr i="1"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</a:rPr>
              <a:t>To the client, the proxy acts like a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</a:rPr>
              <a:t>To the server, the proxy acts like a client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5" name="Google Shape;1065;p62"/>
          <p:cNvSpPr/>
          <p:nvPr/>
        </p:nvSpPr>
        <p:spPr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066" name="Google Shape;1066;p62"/>
          <p:cNvSpPr/>
          <p:nvPr/>
        </p:nvSpPr>
        <p:spPr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/>
          </a:p>
        </p:txBody>
      </p:sp>
      <p:sp>
        <p:nvSpPr>
          <p:cNvPr id="1067" name="Google Shape;1067;p62"/>
          <p:cNvSpPr/>
          <p:nvPr/>
        </p:nvSpPr>
        <p:spPr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cxnSp>
        <p:nvCxnSpPr>
          <p:cNvPr id="1068" name="Google Shape;1068;p62"/>
          <p:cNvCxnSpPr/>
          <p:nvPr/>
        </p:nvCxnSpPr>
        <p:spPr>
          <a:xfrm>
            <a:off x="1600200" y="35512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2"/>
          <p:cNvSpPr txBox="1"/>
          <p:nvPr/>
        </p:nvSpPr>
        <p:spPr>
          <a:xfrm>
            <a:off x="1660525" y="3124200"/>
            <a:ext cx="1932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Client request</a:t>
            </a:r>
            <a:endParaRPr/>
          </a:p>
        </p:txBody>
      </p:sp>
      <p:cxnSp>
        <p:nvCxnSpPr>
          <p:cNvPr id="1070" name="Google Shape;1070;p62"/>
          <p:cNvCxnSpPr/>
          <p:nvPr/>
        </p:nvCxnSpPr>
        <p:spPr>
          <a:xfrm>
            <a:off x="4648200" y="35512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62"/>
          <p:cNvSpPr txBox="1"/>
          <p:nvPr/>
        </p:nvSpPr>
        <p:spPr>
          <a:xfrm>
            <a:off x="4668838" y="3138488"/>
            <a:ext cx="1919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Proxy request</a:t>
            </a:r>
            <a:endParaRPr/>
          </a:p>
        </p:txBody>
      </p:sp>
      <p:cxnSp>
        <p:nvCxnSpPr>
          <p:cNvPr id="1072" name="Google Shape;1072;p62"/>
          <p:cNvCxnSpPr/>
          <p:nvPr/>
        </p:nvCxnSpPr>
        <p:spPr>
          <a:xfrm>
            <a:off x="4572000" y="40084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3" name="Google Shape;1073;p62"/>
          <p:cNvSpPr txBox="1"/>
          <p:nvPr/>
        </p:nvSpPr>
        <p:spPr>
          <a:xfrm>
            <a:off x="4724400" y="4084638"/>
            <a:ext cx="21494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Server response</a:t>
            </a:r>
            <a:endParaRPr/>
          </a:p>
        </p:txBody>
      </p:sp>
      <p:cxnSp>
        <p:nvCxnSpPr>
          <p:cNvPr id="1074" name="Google Shape;1074;p62"/>
          <p:cNvCxnSpPr/>
          <p:nvPr/>
        </p:nvCxnSpPr>
        <p:spPr>
          <a:xfrm>
            <a:off x="1524000" y="40084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5" name="Google Shape;1075;p62"/>
          <p:cNvSpPr txBox="1"/>
          <p:nvPr/>
        </p:nvSpPr>
        <p:spPr>
          <a:xfrm>
            <a:off x="1651000" y="4084638"/>
            <a:ext cx="2071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Proxy response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Proxies?</a:t>
            </a:r>
            <a:endParaRPr/>
          </a:p>
        </p:txBody>
      </p:sp>
      <p:sp>
        <p:nvSpPr>
          <p:cNvPr id="1081" name="Google Shape;1081;p63"/>
          <p:cNvSpPr txBox="1"/>
          <p:nvPr>
            <p:ph idx="1" type="body"/>
          </p:nvPr>
        </p:nvSpPr>
        <p:spPr>
          <a:xfrm>
            <a:off x="290513" y="1220788"/>
            <a:ext cx="8620125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perform useful functions as requests and responses pass by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Caching, logging, anonymization, filtering, transcoding</a:t>
            </a:r>
            <a:endParaRPr/>
          </a:p>
        </p:txBody>
      </p:sp>
      <p:sp>
        <p:nvSpPr>
          <p:cNvPr id="1082" name="Google Shape;1082;p63"/>
          <p:cNvSpPr/>
          <p:nvPr/>
        </p:nvSpPr>
        <p:spPr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83" name="Google Shape;1083;p63"/>
          <p:cNvSpPr/>
          <p:nvPr/>
        </p:nvSpPr>
        <p:spPr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084" name="Google Shape;1084;p63"/>
          <p:cNvSpPr/>
          <p:nvPr/>
        </p:nvSpPr>
        <p:spPr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grpSp>
        <p:nvGrpSpPr>
          <p:cNvPr id="1085" name="Google Shape;1085;p63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cxnSp>
          <p:nvCxnSpPr>
            <p:cNvPr id="1086" name="Google Shape;1086;p63"/>
            <p:cNvCxnSpPr/>
            <p:nvPr/>
          </p:nvCxnSpPr>
          <p:spPr>
            <a:xfrm>
              <a:off x="1724025" y="3419475"/>
              <a:ext cx="2157413" cy="4889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7" name="Google Shape;1087;p63"/>
            <p:cNvSpPr txBox="1"/>
            <p:nvPr/>
          </p:nvSpPr>
          <p:spPr>
            <a:xfrm>
              <a:off x="1952625" y="3170238"/>
              <a:ext cx="208756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88" name="Google Shape;1088;p63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cxnSp>
          <p:nvCxnSpPr>
            <p:cNvPr id="1089" name="Google Shape;1089;p63"/>
            <p:cNvCxnSpPr/>
            <p:nvPr/>
          </p:nvCxnSpPr>
          <p:spPr>
            <a:xfrm>
              <a:off x="4706938" y="4035431"/>
              <a:ext cx="3187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0" name="Google Shape;1090;p63"/>
            <p:cNvSpPr txBox="1"/>
            <p:nvPr/>
          </p:nvSpPr>
          <p:spPr>
            <a:xfrm>
              <a:off x="5505451" y="3657600"/>
              <a:ext cx="20875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1" name="Google Shape;1091;p63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cxnSp>
          <p:nvCxnSpPr>
            <p:cNvPr id="1092" name="Google Shape;1092;p63"/>
            <p:cNvCxnSpPr/>
            <p:nvPr/>
          </p:nvCxnSpPr>
          <p:spPr>
            <a:xfrm>
              <a:off x="4667250" y="4492631"/>
              <a:ext cx="3221038" cy="190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3" name="Google Shape;1093;p63"/>
            <p:cNvSpPr txBox="1"/>
            <p:nvPr/>
          </p:nvSpPr>
          <p:spPr>
            <a:xfrm>
              <a:off x="5715000" y="4114800"/>
              <a:ext cx="12874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4" name="Google Shape;1094;p63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cxnSp>
          <p:nvCxnSpPr>
            <p:cNvPr id="1095" name="Google Shape;1095;p63"/>
            <p:cNvCxnSpPr/>
            <p:nvPr/>
          </p:nvCxnSpPr>
          <p:spPr>
            <a:xfrm>
              <a:off x="1579563" y="3817938"/>
              <a:ext cx="2097087" cy="46513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6" name="Google Shape;1096;p63"/>
            <p:cNvSpPr txBox="1"/>
            <p:nvPr/>
          </p:nvSpPr>
          <p:spPr>
            <a:xfrm>
              <a:off x="2293938" y="3667125"/>
              <a:ext cx="1287462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97" name="Google Shape;1097;p63"/>
          <p:cNvSpPr/>
          <p:nvPr/>
        </p:nvSpPr>
        <p:spPr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098" name="Google Shape;1098;p63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cxnSp>
          <p:nvCxnSpPr>
            <p:cNvPr id="1099" name="Google Shape;1099;p63"/>
            <p:cNvCxnSpPr/>
            <p:nvPr/>
          </p:nvCxnSpPr>
          <p:spPr>
            <a:xfrm flipH="1" rot="10800000">
              <a:off x="1552575" y="4443413"/>
              <a:ext cx="2111375" cy="685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0" name="Google Shape;1100;p63"/>
            <p:cNvSpPr txBox="1"/>
            <p:nvPr/>
          </p:nvSpPr>
          <p:spPr>
            <a:xfrm>
              <a:off x="533400" y="4489451"/>
              <a:ext cx="20875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1" name="Google Shape;1101;p63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cxnSp>
          <p:nvCxnSpPr>
            <p:cNvPr id="1102" name="Google Shape;1102;p63"/>
            <p:cNvCxnSpPr/>
            <p:nvPr/>
          </p:nvCxnSpPr>
          <p:spPr>
            <a:xfrm flipH="1" rot="10800000">
              <a:off x="1693863" y="4705350"/>
              <a:ext cx="2063751" cy="7048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03" name="Google Shape;1103;p63"/>
            <p:cNvSpPr txBox="1"/>
            <p:nvPr/>
          </p:nvSpPr>
          <p:spPr>
            <a:xfrm>
              <a:off x="2470151" y="5029200"/>
              <a:ext cx="12874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04" name="Google Shape;1104;p63"/>
          <p:cNvSpPr txBox="1"/>
          <p:nvPr/>
        </p:nvSpPr>
        <p:spPr>
          <a:xfrm>
            <a:off x="1236663" y="6183313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Fast inexpensive local network</a:t>
            </a:r>
            <a:endParaRPr/>
          </a:p>
        </p:txBody>
      </p:sp>
      <p:sp>
        <p:nvSpPr>
          <p:cNvPr id="1105" name="Google Shape;1105;p63"/>
          <p:cNvSpPr txBox="1"/>
          <p:nvPr/>
        </p:nvSpPr>
        <p:spPr>
          <a:xfrm>
            <a:off x="5643563" y="4792663"/>
            <a:ext cx="16922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Slower more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expensive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global network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6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function to create a </a:t>
            </a:r>
            <a:r>
              <a:rPr i="1" lang="en-US"/>
              <a:t>socket descriptor</a:t>
            </a:r>
            <a:r>
              <a:rPr lang="en-US"/>
              <a:t>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Protocol specific! 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to generate the parameters automatically, so that code is protocol independent.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socket(int domain, int type, int protocol)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clientfd = Socket(AF_INET, SOCK_STREAM, 0);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we are using 32-bit IPV4 addresses</a:t>
            </a:r>
            <a:endParaRPr/>
          </a:p>
        </p:txBody>
      </p:sp>
      <p:cxnSp>
        <p:nvCxnSpPr>
          <p:cNvPr id="263" name="Google Shape;263;p6"/>
          <p:cNvCxnSpPr>
            <a:stCxn id="262" idx="0"/>
            <a:endCxn id="261" idx="2"/>
          </p:cNvCxnSpPr>
          <p:nvPr/>
        </p:nvCxnSpPr>
        <p:spPr>
          <a:xfrm flipH="1" rot="10800000">
            <a:off x="2400300" y="3462900"/>
            <a:ext cx="1213800" cy="4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4" name="Google Shape;264;p6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the socket will be the end point of a connection</a:t>
            </a:r>
            <a:endParaRPr/>
          </a:p>
        </p:txBody>
      </p:sp>
      <p:cxnSp>
        <p:nvCxnSpPr>
          <p:cNvPr id="265" name="Google Shape;265;p6"/>
          <p:cNvCxnSpPr>
            <a:stCxn id="264" idx="0"/>
          </p:cNvCxnSpPr>
          <p:nvPr/>
        </p:nvCxnSpPr>
        <p:spPr>
          <a:xfrm rot="10800000">
            <a:off x="5257800" y="3462900"/>
            <a:ext cx="876300" cy="4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7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271" name="Google Shape;271;p7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272" name="Google Shape;272;p7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273" name="Google Shape;273;p7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76" name="Google Shape;276;p7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277" name="Google Shape;277;p7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80" name="Google Shape;280;p7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281" name="Google Shape;281;p7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284" name="Google Shape;284;p7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7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7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7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9" name="Google Shape;289;p7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294" name="Google Shape;294;p7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7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7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04" name="Google Shape;304;p7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306" name="Google Shape;306;p7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7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13" name="Google Shape;313;p7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314" name="Google Shape;314;p7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7" name="Google Shape;317;p7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324" name="Google Shape;324;p7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7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6" name="Google Shape;326;p7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7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8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server uses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 to ask the kernel to associate the server’s socket address with a socket descriptor: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process can read bytes that arrive on the connection whose endpoint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 </a:t>
            </a:r>
            <a:r>
              <a:rPr lang="en-US"/>
              <a:t>by reading from descriptor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Similarly, writes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 are transferred along connection whose endpoint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supply the arguments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bind(int sockfd, SA *addr, socklen_t 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9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340" name="Google Shape;340;p9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341" name="Google Shape;341;p9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342" name="Google Shape;342;p9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45" name="Google Shape;345;p9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346" name="Google Shape;346;p9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9" name="Google Shape;349;p9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350" name="Google Shape;350;p9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351" name="Google Shape;351;p9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353" name="Google Shape;353;p9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9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9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9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9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8" name="Google Shape;358;p9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361" name="Google Shape;361;p9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362" name="Google Shape;362;p9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363" name="Google Shape;363;p9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9" name="Google Shape;369;p9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3" name="Google Shape;373;p9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374" name="Google Shape;374;p9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375" name="Google Shape;375;p9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9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82" name="Google Shape;382;p9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383" name="Google Shape;383;p9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6" name="Google Shape;386;p9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387" name="Google Shape;387;p9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393" name="Google Shape;393;p9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9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Google Shape;395;p9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9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2012-11-08T08:32:21Z</dcterms:created>
  <dc:creator>Markus Pueschel</dc:creator>
</cp:coreProperties>
</file>