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7302500" cy="9586900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gN13x7zE2ip6BqVgFxmopXUH/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5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roh:Google%20Drive:ics3:mountains:corei7mountain4x4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em:corei7m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  <c:perspective val="3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0.0283860753835129"/>
          <c:w val="0.699763896179644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8350.0</c:v>
                </c:pt>
                <c:pt idx="1">
                  <c:v>4750.0</c:v>
                </c:pt>
                <c:pt idx="2">
                  <c:v>3096.0</c:v>
                </c:pt>
                <c:pt idx="3">
                  <c:v>2286.0</c:v>
                </c:pt>
                <c:pt idx="4">
                  <c:v>1817.0</c:v>
                </c:pt>
                <c:pt idx="5">
                  <c:v>1512.0</c:v>
                </c:pt>
                <c:pt idx="6">
                  <c:v>1293.0</c:v>
                </c:pt>
                <c:pt idx="7">
                  <c:v>1131.0</c:v>
                </c:pt>
                <c:pt idx="8">
                  <c:v>1055.0</c:v>
                </c:pt>
                <c:pt idx="9">
                  <c:v>995.0</c:v>
                </c:pt>
                <c:pt idx="10">
                  <c:v>945.0</c:v>
                </c:pt>
                <c:pt idx="11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8352.0</c:v>
                </c:pt>
                <c:pt idx="1">
                  <c:v>4750.0</c:v>
                </c:pt>
                <c:pt idx="2">
                  <c:v>3092.0</c:v>
                </c:pt>
                <c:pt idx="3">
                  <c:v>2287.0</c:v>
                </c:pt>
                <c:pt idx="4">
                  <c:v>1816.0</c:v>
                </c:pt>
                <c:pt idx="5">
                  <c:v>1510.0</c:v>
                </c:pt>
                <c:pt idx="6">
                  <c:v>1291.0</c:v>
                </c:pt>
                <c:pt idx="7">
                  <c:v>1129.0</c:v>
                </c:pt>
                <c:pt idx="8">
                  <c:v>1051.0</c:v>
                </c:pt>
                <c:pt idx="9">
                  <c:v>989.0</c:v>
                </c:pt>
                <c:pt idx="10">
                  <c:v>938.0</c:v>
                </c:pt>
                <c:pt idx="11">
                  <c:v>894.0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8406.0</c:v>
                </c:pt>
                <c:pt idx="1">
                  <c:v>4787.0</c:v>
                </c:pt>
                <c:pt idx="2">
                  <c:v>3098.0</c:v>
                </c:pt>
                <c:pt idx="3">
                  <c:v>2289.0</c:v>
                </c:pt>
                <c:pt idx="4">
                  <c:v>1823.0</c:v>
                </c:pt>
                <c:pt idx="5">
                  <c:v>1512.0</c:v>
                </c:pt>
                <c:pt idx="6">
                  <c:v>1295.0</c:v>
                </c:pt>
                <c:pt idx="7">
                  <c:v>1133.0</c:v>
                </c:pt>
                <c:pt idx="8">
                  <c:v>1052.0</c:v>
                </c:pt>
                <c:pt idx="9">
                  <c:v>989.0</c:v>
                </c:pt>
                <c:pt idx="10">
                  <c:v>938.0</c:v>
                </c:pt>
                <c:pt idx="11">
                  <c:v>892.0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8556.0</c:v>
                </c:pt>
                <c:pt idx="1">
                  <c:v>4990.0</c:v>
                </c:pt>
                <c:pt idx="2">
                  <c:v>3204.0</c:v>
                </c:pt>
                <c:pt idx="3">
                  <c:v>2376.0</c:v>
                </c:pt>
                <c:pt idx="4">
                  <c:v>1891.0</c:v>
                </c:pt>
                <c:pt idx="5">
                  <c:v>1579.0</c:v>
                </c:pt>
                <c:pt idx="6">
                  <c:v>1356.0</c:v>
                </c:pt>
                <c:pt idx="7">
                  <c:v>1198.0</c:v>
                </c:pt>
                <c:pt idx="8">
                  <c:v>1127.0</c:v>
                </c:pt>
                <c:pt idx="9">
                  <c:v>1070.0</c:v>
                </c:pt>
                <c:pt idx="10">
                  <c:v>1028.0</c:v>
                </c:pt>
                <c:pt idx="11">
                  <c:v>994.0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8998.0</c:v>
                </c:pt>
                <c:pt idx="1">
                  <c:v>5447.0</c:v>
                </c:pt>
                <c:pt idx="2">
                  <c:v>3570.0</c:v>
                </c:pt>
                <c:pt idx="3">
                  <c:v>2643.0</c:v>
                </c:pt>
                <c:pt idx="4">
                  <c:v>2104.0</c:v>
                </c:pt>
                <c:pt idx="5">
                  <c:v>1743.0</c:v>
                </c:pt>
                <c:pt idx="6">
                  <c:v>1477.0</c:v>
                </c:pt>
                <c:pt idx="7">
                  <c:v>1300.0</c:v>
                </c:pt>
                <c:pt idx="8">
                  <c:v>1217.0</c:v>
                </c:pt>
                <c:pt idx="9">
                  <c:v>1158.0</c:v>
                </c:pt>
                <c:pt idx="10">
                  <c:v>1128.0</c:v>
                </c:pt>
                <c:pt idx="11">
                  <c:v>1096.0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11494.0</c:v>
                </c:pt>
                <c:pt idx="1">
                  <c:v>7921.0</c:v>
                </c:pt>
                <c:pt idx="2">
                  <c:v>5664.0</c:v>
                </c:pt>
                <c:pt idx="3">
                  <c:v>4319.0</c:v>
                </c:pt>
                <c:pt idx="4">
                  <c:v>3524.0</c:v>
                </c:pt>
                <c:pt idx="5">
                  <c:v>2991.0</c:v>
                </c:pt>
                <c:pt idx="6">
                  <c:v>2592.0</c:v>
                </c:pt>
                <c:pt idx="7">
                  <c:v>2298.0</c:v>
                </c:pt>
                <c:pt idx="8">
                  <c:v>2208.0</c:v>
                </c:pt>
                <c:pt idx="9">
                  <c:v>2148.0</c:v>
                </c:pt>
                <c:pt idx="10">
                  <c:v>2117.0</c:v>
                </c:pt>
                <c:pt idx="11">
                  <c:v>2077.0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12297.0</c:v>
                </c:pt>
                <c:pt idx="1">
                  <c:v>8417.0</c:v>
                </c:pt>
                <c:pt idx="2">
                  <c:v>5940.0</c:v>
                </c:pt>
                <c:pt idx="3">
                  <c:v>4573.0</c:v>
                </c:pt>
                <c:pt idx="4">
                  <c:v>3734.0</c:v>
                </c:pt>
                <c:pt idx="5">
                  <c:v>3174.0</c:v>
                </c:pt>
                <c:pt idx="6">
                  <c:v>2763.0</c:v>
                </c:pt>
                <c:pt idx="7">
                  <c:v>2446.0</c:v>
                </c:pt>
                <c:pt idx="8">
                  <c:v>2349.0</c:v>
                </c:pt>
                <c:pt idx="9">
                  <c:v>2272.0</c:v>
                </c:pt>
                <c:pt idx="10">
                  <c:v>2213.0</c:v>
                </c:pt>
                <c:pt idx="11">
                  <c:v>2160.0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12422.0</c:v>
                </c:pt>
                <c:pt idx="1">
                  <c:v>8398.0</c:v>
                </c:pt>
                <c:pt idx="2">
                  <c:v>5971.0</c:v>
                </c:pt>
                <c:pt idx="3">
                  <c:v>4569.0</c:v>
                </c:pt>
                <c:pt idx="4">
                  <c:v>3740.0</c:v>
                </c:pt>
                <c:pt idx="5">
                  <c:v>3172.0</c:v>
                </c:pt>
                <c:pt idx="6">
                  <c:v>2756.0</c:v>
                </c:pt>
                <c:pt idx="7">
                  <c:v>2446.0</c:v>
                </c:pt>
                <c:pt idx="8">
                  <c:v>2351.0</c:v>
                </c:pt>
                <c:pt idx="9">
                  <c:v>2271.0</c:v>
                </c:pt>
                <c:pt idx="10">
                  <c:v>2209.0</c:v>
                </c:pt>
                <c:pt idx="11">
                  <c:v>2162.0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12432.0</c:v>
                </c:pt>
                <c:pt idx="1">
                  <c:v>8472.0</c:v>
                </c:pt>
                <c:pt idx="2">
                  <c:v>5950.0</c:v>
                </c:pt>
                <c:pt idx="3">
                  <c:v>4573.0</c:v>
                </c:pt>
                <c:pt idx="4">
                  <c:v>3726.0</c:v>
                </c:pt>
                <c:pt idx="5">
                  <c:v>3165.0</c:v>
                </c:pt>
                <c:pt idx="6">
                  <c:v>2758.0</c:v>
                </c:pt>
                <c:pt idx="7">
                  <c:v>2447.0</c:v>
                </c:pt>
                <c:pt idx="8">
                  <c:v>2341.0</c:v>
                </c:pt>
                <c:pt idx="9">
                  <c:v>2267.0</c:v>
                </c:pt>
                <c:pt idx="10">
                  <c:v>2210.0</c:v>
                </c:pt>
                <c:pt idx="11">
                  <c:v>2162.0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12564.0</c:v>
                </c:pt>
                <c:pt idx="1">
                  <c:v>10037.0</c:v>
                </c:pt>
                <c:pt idx="2">
                  <c:v>8679.0</c:v>
                </c:pt>
                <c:pt idx="3">
                  <c:v>7175.0</c:v>
                </c:pt>
                <c:pt idx="4">
                  <c:v>5915.0</c:v>
                </c:pt>
                <c:pt idx="5">
                  <c:v>5022.0</c:v>
                </c:pt>
                <c:pt idx="6">
                  <c:v>4345.0</c:v>
                </c:pt>
                <c:pt idx="7">
                  <c:v>3856.0</c:v>
                </c:pt>
                <c:pt idx="8">
                  <c:v>3895.0</c:v>
                </c:pt>
                <c:pt idx="9">
                  <c:v>3981.0</c:v>
                </c:pt>
                <c:pt idx="10">
                  <c:v>4001.0</c:v>
                </c:pt>
                <c:pt idx="11">
                  <c:v>4404.0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12711.0</c:v>
                </c:pt>
                <c:pt idx="1">
                  <c:v>10750.0</c:v>
                </c:pt>
                <c:pt idx="2">
                  <c:v>10271.0</c:v>
                </c:pt>
                <c:pt idx="3">
                  <c:v>8649.0</c:v>
                </c:pt>
                <c:pt idx="4">
                  <c:v>7525.0</c:v>
                </c:pt>
                <c:pt idx="5">
                  <c:v>6374.0</c:v>
                </c:pt>
                <c:pt idx="6">
                  <c:v>5482.0</c:v>
                </c:pt>
                <c:pt idx="7">
                  <c:v>4854.0</c:v>
                </c:pt>
                <c:pt idx="8">
                  <c:v>4901.0</c:v>
                </c:pt>
                <c:pt idx="9">
                  <c:v>4933.0</c:v>
                </c:pt>
                <c:pt idx="10">
                  <c:v>4917.0</c:v>
                </c:pt>
                <c:pt idx="11">
                  <c:v>4924.0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12687.0</c:v>
                </c:pt>
                <c:pt idx="1">
                  <c:v>10689.0</c:v>
                </c:pt>
                <c:pt idx="2">
                  <c:v>10208.0</c:v>
                </c:pt>
                <c:pt idx="3">
                  <c:v>8768.0</c:v>
                </c:pt>
                <c:pt idx="4">
                  <c:v>7570.0</c:v>
                </c:pt>
                <c:pt idx="5">
                  <c:v>6352.0</c:v>
                </c:pt>
                <c:pt idx="6">
                  <c:v>5460.0</c:v>
                </c:pt>
                <c:pt idx="7">
                  <c:v>4830.0</c:v>
                </c:pt>
                <c:pt idx="8">
                  <c:v>4885.0</c:v>
                </c:pt>
                <c:pt idx="9">
                  <c:v>4885.0</c:v>
                </c:pt>
                <c:pt idx="10">
                  <c:v>4823.0</c:v>
                </c:pt>
                <c:pt idx="11">
                  <c:v>4868.0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14101.0</c:v>
                </c:pt>
                <c:pt idx="1">
                  <c:v>13686.0</c:v>
                </c:pt>
                <c:pt idx="2">
                  <c:v>13524.0</c:v>
                </c:pt>
                <c:pt idx="3">
                  <c:v>13092.0</c:v>
                </c:pt>
                <c:pt idx="4">
                  <c:v>13144.0</c:v>
                </c:pt>
                <c:pt idx="5">
                  <c:v>12771.0</c:v>
                </c:pt>
                <c:pt idx="6">
                  <c:v>12783.0</c:v>
                </c:pt>
                <c:pt idx="7">
                  <c:v>12466.0</c:v>
                </c:pt>
                <c:pt idx="8">
                  <c:v>12230.0</c:v>
                </c:pt>
                <c:pt idx="9">
                  <c:v>12716.0</c:v>
                </c:pt>
                <c:pt idx="10">
                  <c:v>12238.0</c:v>
                </c:pt>
                <c:pt idx="11">
                  <c:v>12409.0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13958.0</c:v>
                </c:pt>
                <c:pt idx="1">
                  <c:v>13986.0</c:v>
                </c:pt>
                <c:pt idx="2">
                  <c:v>13366.0</c:v>
                </c:pt>
                <c:pt idx="3">
                  <c:v>13033.0</c:v>
                </c:pt>
                <c:pt idx="4">
                  <c:v>12835.0</c:v>
                </c:pt>
                <c:pt idx="5">
                  <c:v>12409.0</c:v>
                </c:pt>
                <c:pt idx="6">
                  <c:v>11784.0</c:v>
                </c:pt>
                <c:pt idx="7">
                  <c:v>10833.0</c:v>
                </c:pt>
                <c:pt idx="8">
                  <c:v>10414.0</c:v>
                </c:pt>
                <c:pt idx="9">
                  <c:v>11543.0</c:v>
                </c:pt>
                <c:pt idx="10">
                  <c:v>10857.0</c:v>
                </c:pt>
                <c:pt idx="11">
                  <c:v>10129.0</c:v>
                </c:pt>
              </c:numCache>
            </c:numRef>
          </c:val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1"/>
              <c:y val="0.849094052644392"/>
            </c:manualLayout>
          </c:layout>
          <c:overlay val="0"/>
        </c:title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0.0294270509024441"/>
              <c:y val="0.2617015621110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06013720"/>
        <c:crosses val="autoZero"/>
        <c:crossBetween val="midCat"/>
        <c:majorUnit val="2000.0"/>
        <c:minorUnit val="500.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4.649999999999998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4.64</c:v>
                </c:pt>
                <c:pt idx="3">
                  <c:v>4.689999999999999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4.14</c:v>
                </c:pt>
                <c:pt idx="2">
                  <c:v>4.359999999999998</c:v>
                </c:pt>
                <c:pt idx="3">
                  <c:v>4.47</c:v>
                </c:pt>
                <c:pt idx="4">
                  <c:v>4.52</c:v>
                </c:pt>
                <c:pt idx="5">
                  <c:v>4.56</c:v>
                </c:pt>
                <c:pt idx="6">
                  <c:v>4.57</c:v>
                </c:pt>
                <c:pt idx="7">
                  <c:v>4.6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2.3</c:v>
                </c:pt>
                <c:pt idx="4">
                  <c:v>2.23</c:v>
                </c:pt>
                <c:pt idx="5">
                  <c:v>2.18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2.03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02472"/>
        <c:axId val="-2123724056"/>
      </c:lineChart>
      <c:catAx>
        <c:axId val="-212370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3724056"/>
        <c:crossesAt val="0.0"/>
        <c:auto val="1"/>
        <c:lblAlgn val="ctr"/>
        <c:lblOffset val="100"/>
        <c:noMultiLvlLbl val="0"/>
      </c:catAx>
      <c:valAx>
        <c:axId val="-2123724056"/>
        <c:scaling>
          <c:logBase val="10.0"/>
          <c:orientation val="minMax"/>
          <c:min val="1.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123702472"/>
        <c:crosses val="autoZero"/>
        <c:crossBetween val="between"/>
        <c:minorUnit val="10.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/>
          <p:nvPr>
            <p:ph idx="2" type="sldImg"/>
          </p:nvPr>
        </p:nvSpPr>
        <p:spPr>
          <a:xfrm>
            <a:off x="1268413" y="727075"/>
            <a:ext cx="4773612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1:notes"/>
          <p:cNvSpPr txBox="1"/>
          <p:nvPr>
            <p:ph idx="1" type="body"/>
          </p:nvPr>
        </p:nvSpPr>
        <p:spPr>
          <a:xfrm>
            <a:off x="973778" y="4551798"/>
            <a:ext cx="5354947" cy="431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1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3" name="Google Shape;583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1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1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5:notes"/>
          <p:cNvSpPr/>
          <p:nvPr>
            <p:ph idx="2" type="sldImg"/>
          </p:nvPr>
        </p:nvSpPr>
        <p:spPr>
          <a:xfrm>
            <a:off x="1268413" y="727075"/>
            <a:ext cx="4773612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15:notes"/>
          <p:cNvSpPr txBox="1"/>
          <p:nvPr>
            <p:ph idx="1" type="body"/>
          </p:nvPr>
        </p:nvSpPr>
        <p:spPr>
          <a:xfrm>
            <a:off x="973778" y="4551798"/>
            <a:ext cx="5354947" cy="431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6:notes"/>
          <p:cNvSpPr txBox="1"/>
          <p:nvPr/>
        </p:nvSpPr>
        <p:spPr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3" name="Google Shape;723;p16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50" lIns="95300" spcFirstLastPara="1" rIns="95300" wrap="square" tIns="47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18:notes"/>
          <p:cNvSpPr txBox="1"/>
          <p:nvPr/>
        </p:nvSpPr>
        <p:spPr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3" name="Google Shape;763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5675" spcFirstLastPara="1" rIns="9567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19:notes"/>
          <p:cNvSpPr/>
          <p:nvPr>
            <p:ph idx="2" type="sldImg"/>
          </p:nvPr>
        </p:nvSpPr>
        <p:spPr>
          <a:xfrm>
            <a:off x="1254125" y="715963"/>
            <a:ext cx="4795838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2" name="Google Shape;7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p2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9" name="Google Shape;78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Google Shape;79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9" name="Google Shape;82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6" name="Google Shape;836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8" name="Google Shape;848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/>
        </p:nvSpPr>
        <p:spPr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74391" y="4554201"/>
            <a:ext cx="5354925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25" lIns="95075" spcFirstLastPara="1" rIns="95075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7" name="Google Shape;93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Google Shape;9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1" name="Google Shape;991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5" name="Google Shape;104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6" name="Google Shape;1056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5" name="Google Shape;1065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9" name="Google Shape;1089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6" name="Google Shape;1116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5" name="Google Shape;1135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3" name="Google Shape;1213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1" name="Google Shape;1241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7" name="Google Shape;1247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1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6"/>
          <p:cNvSpPr txBox="1"/>
          <p:nvPr/>
        </p:nvSpPr>
        <p:spPr>
          <a:xfrm>
            <a:off x="7424404" y="-27000"/>
            <a:ext cx="17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6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6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Memories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0"/>
          <p:cNvCxnSpPr>
            <a:stCxn id="398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0"/>
          <p:cNvCxnSpPr>
            <a:stCxn id="397" idx="1"/>
          </p:cNvCxnSpPr>
          <p:nvPr/>
        </p:nvCxnSpPr>
        <p:spPr>
          <a:xfrm flipH="1">
            <a:off x="2478578" y="2837586"/>
            <a:ext cx="3782700" cy="400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0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assume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0"/>
          <p:cNvCxnSpPr/>
          <p:nvPr/>
        </p:nvCxnSpPr>
        <p:spPr>
          <a:xfrm rot="5400000">
            <a:off x="1582476" y="303804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10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10"/>
          <p:cNvCxnSpPr>
            <a:stCxn id="399" idx="2"/>
          </p:cNvCxnSpPr>
          <p:nvPr/>
        </p:nvCxnSpPr>
        <p:spPr>
          <a:xfrm rot="5400000">
            <a:off x="5976439" y="1245610"/>
            <a:ext cx="570300" cy="4025100"/>
          </a:xfrm>
          <a:prstGeom prst="bentConnector3">
            <a:avLst>
              <a:gd fmla="val 1750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10"/>
          <p:cNvSpPr/>
          <p:nvPr/>
        </p:nvSpPr>
        <p:spPr>
          <a:xfrm flipH="1" rot="10800000">
            <a:off x="4330522" y="3581400"/>
            <a:ext cx="733658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0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(4 Bytes) is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If tag doesn’t match: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line is evicted and replaced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Direct-Mapped Cache Simulation</a:t>
            </a: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3211513" y="1391766"/>
            <a:ext cx="6161087" cy="316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M=16 bytes (4-bit addresses), B=2 bytes/block,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S=4 sets, E=1 Blocks/set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trace (reads, one byte per read):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	[1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[0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465138" y="1633736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584200" y="1295400"/>
            <a:ext cx="52899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212850" y="1295400"/>
            <a:ext cx="54078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52625" y="1295400"/>
            <a:ext cx="57522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182688" y="1633736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98650" y="1633736"/>
            <a:ext cx="703263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11"/>
          <p:cNvGrpSpPr/>
          <p:nvPr/>
        </p:nvGrpSpPr>
        <p:grpSpPr>
          <a:xfrm>
            <a:off x="3352800" y="5137150"/>
            <a:ext cx="2662237" cy="306388"/>
            <a:chOff x="2027" y="3244"/>
            <a:chExt cx="1677" cy="193"/>
          </a:xfrm>
        </p:grpSpPr>
        <p:sp>
          <p:nvSpPr>
            <p:cNvPr id="435" name="Google Shape;435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11"/>
          <p:cNvSpPr/>
          <p:nvPr/>
        </p:nvSpPr>
        <p:spPr>
          <a:xfrm>
            <a:off x="3502025" y="4724400"/>
            <a:ext cx="3109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3979862" y="4724400"/>
            <a:ext cx="53126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4937125" y="4724400"/>
            <a:ext cx="74141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 txBox="1"/>
          <p:nvPr/>
        </p:nvSpPr>
        <p:spPr>
          <a:xfrm>
            <a:off x="6657975" y="29688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52" name="Google Shape;452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1"/>
          <p:cNvSpPr txBox="1"/>
          <p:nvPr/>
        </p:nvSpPr>
        <p:spPr>
          <a:xfrm>
            <a:off x="6748463" y="3273623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6657975" y="354806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1"/>
          <p:cNvGrpSpPr/>
          <p:nvPr/>
        </p:nvGrpSpPr>
        <p:grpSpPr>
          <a:xfrm>
            <a:off x="3352800" y="6096000"/>
            <a:ext cx="2662237" cy="306387"/>
            <a:chOff x="2027" y="3244"/>
            <a:chExt cx="1677" cy="193"/>
          </a:xfrm>
        </p:grpSpPr>
        <p:sp>
          <p:nvSpPr>
            <p:cNvPr id="458" name="Google Shape;458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M[6-7]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11"/>
          <p:cNvSpPr txBox="1"/>
          <p:nvPr/>
        </p:nvSpPr>
        <p:spPr>
          <a:xfrm>
            <a:off x="6657975" y="38832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63" name="Google Shape;463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M[8-9]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1"/>
          <p:cNvSpPr txBox="1"/>
          <p:nvPr/>
        </p:nvSpPr>
        <p:spPr>
          <a:xfrm>
            <a:off x="6657975" y="4188023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11"/>
          <p:cNvGrpSpPr/>
          <p:nvPr/>
        </p:nvGrpSpPr>
        <p:grpSpPr>
          <a:xfrm>
            <a:off x="3352800" y="5140325"/>
            <a:ext cx="2662237" cy="306388"/>
            <a:chOff x="2027" y="3244"/>
            <a:chExt cx="1677" cy="193"/>
          </a:xfrm>
        </p:grpSpPr>
        <p:sp>
          <p:nvSpPr>
            <p:cNvPr id="468" name="Google Shape;468;p11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1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1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1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/>
          <p:nvPr>
            <p:ph type="title"/>
          </p:nvPr>
        </p:nvSpPr>
        <p:spPr>
          <a:xfrm>
            <a:off x="357018" y="435678"/>
            <a:ext cx="796166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cxnSp>
        <p:nvCxnSpPr>
          <p:cNvPr id="481" name="Google Shape;481;p12"/>
          <p:cNvCxnSpPr/>
          <p:nvPr/>
        </p:nvCxnSpPr>
        <p:spPr>
          <a:xfrm>
            <a:off x="762000" y="4800600"/>
            <a:ext cx="6598924" cy="17189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2" name="Google Shape;482;p12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2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/>
          <p:nvPr/>
        </p:nvSpPr>
        <p:spPr>
          <a:xfrm>
            <a:off x="457200" y="25146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606607" y="25908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1899924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2135242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2"/>
          <p:cNvSpPr/>
          <p:nvPr/>
        </p:nvSpPr>
        <p:spPr>
          <a:xfrm>
            <a:off x="2360367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2"/>
          <p:cNvSpPr/>
          <p:nvPr/>
        </p:nvSpPr>
        <p:spPr>
          <a:xfrm>
            <a:off x="3587907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2"/>
          <p:cNvSpPr/>
          <p:nvPr/>
        </p:nvSpPr>
        <p:spPr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715928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2596309" y="26894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3336537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2"/>
          <p:cNvSpPr/>
          <p:nvPr/>
        </p:nvSpPr>
        <p:spPr>
          <a:xfrm>
            <a:off x="3084544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2832550" y="26894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2"/>
          <p:cNvSpPr/>
          <p:nvPr/>
        </p:nvSpPr>
        <p:spPr>
          <a:xfrm>
            <a:off x="4080935" y="25940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2"/>
          <p:cNvSpPr/>
          <p:nvPr/>
        </p:nvSpPr>
        <p:spPr>
          <a:xfrm>
            <a:off x="5374252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2"/>
          <p:cNvSpPr/>
          <p:nvPr/>
        </p:nvSpPr>
        <p:spPr>
          <a:xfrm>
            <a:off x="5609570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2"/>
          <p:cNvSpPr/>
          <p:nvPr/>
        </p:nvSpPr>
        <p:spPr>
          <a:xfrm>
            <a:off x="5834695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7062235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2"/>
          <p:cNvSpPr/>
          <p:nvPr/>
        </p:nvSpPr>
        <p:spPr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4190256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2"/>
          <p:cNvSpPr/>
          <p:nvPr/>
        </p:nvSpPr>
        <p:spPr>
          <a:xfrm>
            <a:off x="6070637" y="26927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2"/>
          <p:cNvSpPr/>
          <p:nvPr/>
        </p:nvSpPr>
        <p:spPr>
          <a:xfrm>
            <a:off x="6810865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2"/>
          <p:cNvSpPr/>
          <p:nvPr/>
        </p:nvSpPr>
        <p:spPr>
          <a:xfrm>
            <a:off x="6558872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6306878" y="26927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2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2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2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2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2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2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2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2"/>
          <p:cNvSpPr/>
          <p:nvPr/>
        </p:nvSpPr>
        <p:spPr>
          <a:xfrm>
            <a:off x="457200" y="38862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606607" y="39624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2"/>
          <p:cNvSpPr/>
          <p:nvPr/>
        </p:nvSpPr>
        <p:spPr>
          <a:xfrm>
            <a:off x="1899924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2135242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2360367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2"/>
          <p:cNvSpPr/>
          <p:nvPr/>
        </p:nvSpPr>
        <p:spPr>
          <a:xfrm>
            <a:off x="3587907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2"/>
          <p:cNvSpPr/>
          <p:nvPr/>
        </p:nvSpPr>
        <p:spPr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2"/>
          <p:cNvSpPr/>
          <p:nvPr/>
        </p:nvSpPr>
        <p:spPr>
          <a:xfrm>
            <a:off x="715928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2"/>
          <p:cNvSpPr/>
          <p:nvPr/>
        </p:nvSpPr>
        <p:spPr>
          <a:xfrm>
            <a:off x="2596309" y="40610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2"/>
          <p:cNvSpPr/>
          <p:nvPr/>
        </p:nvSpPr>
        <p:spPr>
          <a:xfrm>
            <a:off x="3336537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2"/>
          <p:cNvSpPr/>
          <p:nvPr/>
        </p:nvSpPr>
        <p:spPr>
          <a:xfrm>
            <a:off x="3084544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2832550" y="40610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4080935" y="39656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5374252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5609570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5834695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7062235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2"/>
          <p:cNvSpPr/>
          <p:nvPr/>
        </p:nvSpPr>
        <p:spPr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2"/>
          <p:cNvSpPr/>
          <p:nvPr/>
        </p:nvSpPr>
        <p:spPr>
          <a:xfrm>
            <a:off x="4190256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6070637" y="40643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6810865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6558872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6306878" y="40643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457200" y="5102157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606607" y="5178360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1899924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2135242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2"/>
          <p:cNvSpPr/>
          <p:nvPr/>
        </p:nvSpPr>
        <p:spPr>
          <a:xfrm>
            <a:off x="2360367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2"/>
          <p:cNvSpPr/>
          <p:nvPr/>
        </p:nvSpPr>
        <p:spPr>
          <a:xfrm>
            <a:off x="3587907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2"/>
          <p:cNvSpPr/>
          <p:nvPr/>
        </p:nvSpPr>
        <p:spPr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2"/>
          <p:cNvSpPr/>
          <p:nvPr/>
        </p:nvSpPr>
        <p:spPr>
          <a:xfrm>
            <a:off x="715928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2"/>
          <p:cNvSpPr/>
          <p:nvPr/>
        </p:nvSpPr>
        <p:spPr>
          <a:xfrm>
            <a:off x="2596309" y="52770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2"/>
          <p:cNvSpPr/>
          <p:nvPr/>
        </p:nvSpPr>
        <p:spPr>
          <a:xfrm>
            <a:off x="3336537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2"/>
          <p:cNvSpPr/>
          <p:nvPr/>
        </p:nvSpPr>
        <p:spPr>
          <a:xfrm>
            <a:off x="3084544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2"/>
          <p:cNvSpPr/>
          <p:nvPr/>
        </p:nvSpPr>
        <p:spPr>
          <a:xfrm>
            <a:off x="2832550" y="5277026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2"/>
          <p:cNvSpPr/>
          <p:nvPr/>
        </p:nvSpPr>
        <p:spPr>
          <a:xfrm>
            <a:off x="4080935" y="5181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2"/>
          <p:cNvSpPr/>
          <p:nvPr/>
        </p:nvSpPr>
        <p:spPr>
          <a:xfrm>
            <a:off x="5374252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2"/>
          <p:cNvSpPr/>
          <p:nvPr/>
        </p:nvSpPr>
        <p:spPr>
          <a:xfrm>
            <a:off x="5609570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2"/>
          <p:cNvSpPr/>
          <p:nvPr/>
        </p:nvSpPr>
        <p:spPr>
          <a:xfrm>
            <a:off x="5834695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2"/>
          <p:cNvSpPr/>
          <p:nvPr/>
        </p:nvSpPr>
        <p:spPr>
          <a:xfrm>
            <a:off x="7062235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4190256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2"/>
          <p:cNvSpPr/>
          <p:nvPr/>
        </p:nvSpPr>
        <p:spPr>
          <a:xfrm>
            <a:off x="6070637" y="5280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"/>
          <p:cNvSpPr/>
          <p:nvPr/>
        </p:nvSpPr>
        <p:spPr>
          <a:xfrm>
            <a:off x="6810865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2"/>
          <p:cNvSpPr/>
          <p:nvPr/>
        </p:nvSpPr>
        <p:spPr>
          <a:xfrm>
            <a:off x="6558872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2"/>
          <p:cNvSpPr/>
          <p:nvPr/>
        </p:nvSpPr>
        <p:spPr>
          <a:xfrm>
            <a:off x="6306878" y="5280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12"/>
          <p:cNvCxnSpPr>
            <a:stCxn id="484" idx="2"/>
            <a:endCxn id="510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12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3"/>
          <p:cNvSpPr txBox="1"/>
          <p:nvPr>
            <p:ph type="title"/>
          </p:nvPr>
        </p:nvSpPr>
        <p:spPr>
          <a:xfrm>
            <a:off x="357762" y="445070"/>
            <a:ext cx="824526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sp>
        <p:nvSpPr>
          <p:cNvPr id="587" name="Google Shape;587;p13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3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3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3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3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3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3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3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3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3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3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3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3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3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3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3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3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p13"/>
          <p:cNvCxnSpPr>
            <a:stCxn id="589" idx="2"/>
            <a:endCxn id="592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13"/>
          <p:cNvCxnSpPr>
            <a:stCxn id="588" idx="1"/>
            <a:endCxn id="609" idx="0"/>
          </p:cNvCxnSpPr>
          <p:nvPr/>
        </p:nvCxnSpPr>
        <p:spPr>
          <a:xfrm flipH="1">
            <a:off x="4904978" y="1998176"/>
            <a:ext cx="1661100" cy="13803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13"/>
          <p:cNvCxnSpPr>
            <a:stCxn id="588" idx="1"/>
            <a:endCxn id="598" idx="0"/>
          </p:cNvCxnSpPr>
          <p:nvPr/>
        </p:nvCxnSpPr>
        <p:spPr>
          <a:xfrm flipH="1">
            <a:off x="1430678" y="1998176"/>
            <a:ext cx="5135400" cy="1377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8" name="Google Shape;618;p13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13"/>
          <p:cNvCxnSpPr/>
          <p:nvPr/>
        </p:nvCxnSpPr>
        <p:spPr>
          <a:xfrm rot="5400000">
            <a:off x="636949" y="317146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13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13"/>
          <p:cNvCxnSpPr>
            <a:stCxn id="590" idx="2"/>
            <a:endCxn id="603" idx="2"/>
          </p:cNvCxnSpPr>
          <p:nvPr/>
        </p:nvCxnSpPr>
        <p:spPr>
          <a:xfrm rot="5400000">
            <a:off x="5016439" y="75900"/>
            <a:ext cx="1504800" cy="5620200"/>
          </a:xfrm>
          <a:prstGeom prst="bentConnector3">
            <a:avLst>
              <a:gd fmla="val 1483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p13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3"/>
          <p:cNvSpPr/>
          <p:nvPr/>
        </p:nvSpPr>
        <p:spPr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4"/>
          <p:cNvSpPr txBox="1"/>
          <p:nvPr>
            <p:ph type="title"/>
          </p:nvPr>
        </p:nvSpPr>
        <p:spPr>
          <a:xfrm>
            <a:off x="357762" y="445070"/>
            <a:ext cx="824526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E-way Set Associative Cache (Here: E = 2)</a:t>
            </a:r>
            <a:endParaRPr/>
          </a:p>
        </p:txBody>
      </p:sp>
      <p:sp>
        <p:nvSpPr>
          <p:cNvPr id="631" name="Google Shape;631;p14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4"/>
          <p:cNvSpPr/>
          <p:nvPr/>
        </p:nvSpPr>
        <p:spPr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4"/>
          <p:cNvSpPr/>
          <p:nvPr/>
        </p:nvSpPr>
        <p:spPr>
          <a:xfrm>
            <a:off x="7556678" y="18627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4"/>
          <p:cNvSpPr/>
          <p:nvPr/>
        </p:nvSpPr>
        <p:spPr>
          <a:xfrm>
            <a:off x="8318678" y="186275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short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4"/>
          <p:cNvSpPr/>
          <p:nvPr/>
        </p:nvSpPr>
        <p:spPr>
          <a:xfrm>
            <a:off x="4572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4"/>
          <p:cNvSpPr/>
          <p:nvPr/>
        </p:nvSpPr>
        <p:spPr>
          <a:xfrm>
            <a:off x="606607" y="3276603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4"/>
          <p:cNvSpPr/>
          <p:nvPr/>
        </p:nvSpPr>
        <p:spPr>
          <a:xfrm>
            <a:off x="1899924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4"/>
          <p:cNvSpPr/>
          <p:nvPr/>
        </p:nvSpPr>
        <p:spPr>
          <a:xfrm>
            <a:off x="2135242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4"/>
          <p:cNvSpPr/>
          <p:nvPr/>
        </p:nvSpPr>
        <p:spPr>
          <a:xfrm>
            <a:off x="2360367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4"/>
          <p:cNvSpPr/>
          <p:nvPr/>
        </p:nvSpPr>
        <p:spPr>
          <a:xfrm>
            <a:off x="358790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4"/>
          <p:cNvSpPr/>
          <p:nvPr/>
        </p:nvSpPr>
        <p:spPr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4"/>
          <p:cNvSpPr/>
          <p:nvPr/>
        </p:nvSpPr>
        <p:spPr>
          <a:xfrm>
            <a:off x="715928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4"/>
          <p:cNvSpPr/>
          <p:nvPr/>
        </p:nvSpPr>
        <p:spPr>
          <a:xfrm>
            <a:off x="2596309" y="3375269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4"/>
          <p:cNvSpPr/>
          <p:nvPr/>
        </p:nvSpPr>
        <p:spPr>
          <a:xfrm>
            <a:off x="3336537" y="3375269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4"/>
          <p:cNvSpPr/>
          <p:nvPr/>
        </p:nvSpPr>
        <p:spPr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4"/>
          <p:cNvSpPr/>
          <p:nvPr/>
        </p:nvSpPr>
        <p:spPr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4"/>
          <p:cNvSpPr/>
          <p:nvPr/>
        </p:nvSpPr>
        <p:spPr>
          <a:xfrm>
            <a:off x="4080935" y="3279846"/>
            <a:ext cx="3321928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4"/>
          <p:cNvSpPr/>
          <p:nvPr/>
        </p:nvSpPr>
        <p:spPr>
          <a:xfrm>
            <a:off x="5374252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4"/>
          <p:cNvSpPr/>
          <p:nvPr/>
        </p:nvSpPr>
        <p:spPr>
          <a:xfrm>
            <a:off x="5609570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4"/>
          <p:cNvSpPr/>
          <p:nvPr/>
        </p:nvSpPr>
        <p:spPr>
          <a:xfrm>
            <a:off x="5834695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4"/>
          <p:cNvSpPr/>
          <p:nvPr/>
        </p:nvSpPr>
        <p:spPr>
          <a:xfrm>
            <a:off x="706223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/>
          <p:nvPr/>
        </p:nvSpPr>
        <p:spPr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/>
          <p:nvPr/>
        </p:nvSpPr>
        <p:spPr>
          <a:xfrm>
            <a:off x="4190256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4"/>
          <p:cNvSpPr/>
          <p:nvPr/>
        </p:nvSpPr>
        <p:spPr>
          <a:xfrm>
            <a:off x="6070637" y="3378512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4"/>
          <p:cNvSpPr/>
          <p:nvPr/>
        </p:nvSpPr>
        <p:spPr>
          <a:xfrm>
            <a:off x="6810865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4"/>
          <p:cNvSpPr/>
          <p:nvPr/>
        </p:nvSpPr>
        <p:spPr>
          <a:xfrm>
            <a:off x="6558872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6306878" y="3378512"/>
            <a:ext cx="252617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14"/>
          <p:cNvCxnSpPr>
            <a:stCxn id="633" idx="2"/>
            <a:endCxn id="636" idx="3"/>
          </p:cNvCxnSpPr>
          <p:nvPr/>
        </p:nvCxnSpPr>
        <p:spPr>
          <a:xfrm rot="5400000">
            <a:off x="7054178" y="2623200"/>
            <a:ext cx="1373100" cy="39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14"/>
          <p:cNvCxnSpPr>
            <a:stCxn id="632" idx="1"/>
            <a:endCxn id="653" idx="0"/>
          </p:cNvCxnSpPr>
          <p:nvPr/>
        </p:nvCxnSpPr>
        <p:spPr>
          <a:xfrm flipH="1">
            <a:off x="4904978" y="1998176"/>
            <a:ext cx="1661100" cy="13803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14"/>
          <p:cNvCxnSpPr>
            <a:stCxn id="632" idx="1"/>
            <a:endCxn id="642" idx="0"/>
          </p:cNvCxnSpPr>
          <p:nvPr/>
        </p:nvCxnSpPr>
        <p:spPr>
          <a:xfrm flipH="1">
            <a:off x="1430678" y="1998176"/>
            <a:ext cx="5135400" cy="1377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1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3" name="Google Shape;663;p14"/>
          <p:cNvCxnSpPr/>
          <p:nvPr/>
        </p:nvCxnSpPr>
        <p:spPr>
          <a:xfrm rot="5400000">
            <a:off x="636949" y="317146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14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4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14"/>
          <p:cNvCxnSpPr>
            <a:stCxn id="634" idx="2"/>
            <a:endCxn id="647" idx="2"/>
          </p:cNvCxnSpPr>
          <p:nvPr/>
        </p:nvCxnSpPr>
        <p:spPr>
          <a:xfrm rot="5400000">
            <a:off x="5016439" y="75900"/>
            <a:ext cx="1504800" cy="5620200"/>
          </a:xfrm>
          <a:prstGeom prst="bentConnector3">
            <a:avLst>
              <a:gd fmla="val 1483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1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4"/>
          <p:cNvSpPr/>
          <p:nvPr/>
        </p:nvSpPr>
        <p:spPr>
          <a:xfrm flipH="1" rot="10800000">
            <a:off x="2717407" y="3733800"/>
            <a:ext cx="733658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4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int (2 Bytes) is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match: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line in set is selected for eviction and replacement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Replacement policies: random, least recently used (LRU),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"/>
          <p:cNvSpPr/>
          <p:nvPr/>
        </p:nvSpPr>
        <p:spPr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5"/>
          <p:cNvSpPr/>
          <p:nvPr/>
        </p:nvSpPr>
        <p:spPr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5"/>
          <p:cNvSpPr txBox="1"/>
          <p:nvPr>
            <p:ph type="title"/>
          </p:nvPr>
        </p:nvSpPr>
        <p:spPr>
          <a:xfrm>
            <a:off x="357018" y="435678"/>
            <a:ext cx="8101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2-Way Set Associative Cache Simulation</a:t>
            </a:r>
            <a:endParaRPr/>
          </a:p>
        </p:txBody>
      </p:sp>
      <p:sp>
        <p:nvSpPr>
          <p:cNvPr id="678" name="Google Shape;678;p15"/>
          <p:cNvSpPr/>
          <p:nvPr/>
        </p:nvSpPr>
        <p:spPr>
          <a:xfrm>
            <a:off x="3211513" y="1712243"/>
            <a:ext cx="5475287" cy="2859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M=16 byte addresses, B=2 bytes/block,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S=2 sets, E=2 blocks/set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trace (reads, one byte per read):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	[01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	[10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[00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5"/>
          <p:cNvSpPr/>
          <p:nvPr/>
        </p:nvSpPr>
        <p:spPr>
          <a:xfrm>
            <a:off x="457200" y="1841500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5"/>
          <p:cNvSpPr/>
          <p:nvPr/>
        </p:nvSpPr>
        <p:spPr>
          <a:xfrm>
            <a:off x="576262" y="1507455"/>
            <a:ext cx="52638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5"/>
          <p:cNvSpPr/>
          <p:nvPr/>
        </p:nvSpPr>
        <p:spPr>
          <a:xfrm>
            <a:off x="1204912" y="1507455"/>
            <a:ext cx="55393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5"/>
          <p:cNvSpPr/>
          <p:nvPr/>
        </p:nvSpPr>
        <p:spPr>
          <a:xfrm>
            <a:off x="1944687" y="1507455"/>
            <a:ext cx="58123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5"/>
          <p:cNvSpPr/>
          <p:nvPr/>
        </p:nvSpPr>
        <p:spPr>
          <a:xfrm>
            <a:off x="1174750" y="1841500"/>
            <a:ext cx="703262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5"/>
          <p:cNvSpPr/>
          <p:nvPr/>
        </p:nvSpPr>
        <p:spPr>
          <a:xfrm>
            <a:off x="1890712" y="1841500"/>
            <a:ext cx="703263" cy="285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5"/>
          <p:cNvGrpSpPr/>
          <p:nvPr/>
        </p:nvGrpSpPr>
        <p:grpSpPr>
          <a:xfrm>
            <a:off x="3922713" y="5106988"/>
            <a:ext cx="2662237" cy="306387"/>
            <a:chOff x="2027" y="3244"/>
            <a:chExt cx="1677" cy="193"/>
          </a:xfrm>
        </p:grpSpPr>
        <p:sp>
          <p:nvSpPr>
            <p:cNvPr id="686" name="Google Shape;686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15"/>
          <p:cNvSpPr/>
          <p:nvPr/>
        </p:nvSpPr>
        <p:spPr>
          <a:xfrm>
            <a:off x="4071938" y="4724400"/>
            <a:ext cx="31691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5"/>
          <p:cNvSpPr/>
          <p:nvPr/>
        </p:nvSpPr>
        <p:spPr>
          <a:xfrm>
            <a:off x="4549775" y="4724400"/>
            <a:ext cx="53853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5"/>
          <p:cNvSpPr/>
          <p:nvPr/>
        </p:nvSpPr>
        <p:spPr>
          <a:xfrm>
            <a:off x="5410200" y="4724400"/>
            <a:ext cx="75781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5"/>
          <p:cNvSpPr/>
          <p:nvPr/>
        </p:nvSpPr>
        <p:spPr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5"/>
          <p:cNvSpPr/>
          <p:nvPr/>
        </p:nvSpPr>
        <p:spPr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5"/>
          <p:cNvSpPr/>
          <p:nvPr/>
        </p:nvSpPr>
        <p:spPr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5"/>
          <p:cNvSpPr/>
          <p:nvPr/>
        </p:nvSpPr>
        <p:spPr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5"/>
          <p:cNvSpPr/>
          <p:nvPr/>
        </p:nvSpPr>
        <p:spPr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5"/>
          <p:cNvSpPr/>
          <p:nvPr/>
        </p:nvSpPr>
        <p:spPr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5"/>
          <p:cNvSpPr/>
          <p:nvPr/>
        </p:nvSpPr>
        <p:spPr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5"/>
          <p:cNvSpPr/>
          <p:nvPr/>
        </p:nvSpPr>
        <p:spPr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5"/>
          <p:cNvSpPr txBox="1"/>
          <p:nvPr/>
        </p:nvSpPr>
        <p:spPr>
          <a:xfrm>
            <a:off x="6657975" y="2984698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15"/>
          <p:cNvGrpSpPr/>
          <p:nvPr/>
        </p:nvGrpSpPr>
        <p:grpSpPr>
          <a:xfrm>
            <a:off x="3922713" y="5110163"/>
            <a:ext cx="2662237" cy="306387"/>
            <a:chOff x="2027" y="3244"/>
            <a:chExt cx="1677" cy="193"/>
          </a:xfrm>
        </p:grpSpPr>
        <p:sp>
          <p:nvSpPr>
            <p:cNvPr id="703" name="Google Shape;703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M[0-1]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15"/>
          <p:cNvSpPr txBox="1"/>
          <p:nvPr/>
        </p:nvSpPr>
        <p:spPr>
          <a:xfrm>
            <a:off x="6748463" y="3276600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5"/>
          <p:cNvSpPr txBox="1"/>
          <p:nvPr/>
        </p:nvSpPr>
        <p:spPr>
          <a:xfrm>
            <a:off x="6657975" y="3581400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15"/>
          <p:cNvGrpSpPr/>
          <p:nvPr/>
        </p:nvGrpSpPr>
        <p:grpSpPr>
          <a:xfrm>
            <a:off x="3922713" y="5921375"/>
            <a:ext cx="2662237" cy="306387"/>
            <a:chOff x="2027" y="3244"/>
            <a:chExt cx="1677" cy="193"/>
          </a:xfrm>
        </p:grpSpPr>
        <p:sp>
          <p:nvSpPr>
            <p:cNvPr id="709" name="Google Shape;709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M[6-7]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15"/>
          <p:cNvSpPr txBox="1"/>
          <p:nvPr/>
        </p:nvSpPr>
        <p:spPr>
          <a:xfrm>
            <a:off x="6657975" y="3886200"/>
            <a:ext cx="6471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15"/>
          <p:cNvGrpSpPr/>
          <p:nvPr/>
        </p:nvGrpSpPr>
        <p:grpSpPr>
          <a:xfrm>
            <a:off x="3922713" y="5413375"/>
            <a:ext cx="2662237" cy="306388"/>
            <a:chOff x="2027" y="3244"/>
            <a:chExt cx="1677" cy="193"/>
          </a:xfrm>
        </p:grpSpPr>
        <p:sp>
          <p:nvSpPr>
            <p:cNvPr id="714" name="Google Shape;714;p15"/>
            <p:cNvSpPr/>
            <p:nvPr/>
          </p:nvSpPr>
          <p:spPr>
            <a:xfrm>
              <a:off x="2027" y="3244"/>
              <a:ext cx="35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2389" y="3244"/>
              <a:ext cx="411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2810" y="3244"/>
              <a:ext cx="894" cy="193"/>
            </a:xfrm>
            <a:prstGeom prst="rect">
              <a:avLst/>
            </a:prstGeom>
            <a:solidFill>
              <a:srgbClr val="DEDFF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M[8-9]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15"/>
          <p:cNvSpPr txBox="1"/>
          <p:nvPr/>
        </p:nvSpPr>
        <p:spPr>
          <a:xfrm>
            <a:off x="6748463" y="4191000"/>
            <a:ext cx="462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5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5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5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"/>
          <p:cNvSpPr txBox="1"/>
          <p:nvPr>
            <p:ph type="title"/>
          </p:nvPr>
        </p:nvSpPr>
        <p:spPr>
          <a:xfrm>
            <a:off x="404813" y="31004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about writes?</a:t>
            </a:r>
            <a:endParaRPr/>
          </a:p>
        </p:txBody>
      </p:sp>
      <p:sp>
        <p:nvSpPr>
          <p:cNvPr id="727" name="Google Shape;727;p16"/>
          <p:cNvSpPr txBox="1"/>
          <p:nvPr>
            <p:ph idx="1" type="body"/>
          </p:nvPr>
        </p:nvSpPr>
        <p:spPr>
          <a:xfrm>
            <a:off x="455613" y="1220788"/>
            <a:ext cx="8307387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copies of data exist: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L1, L2, L3, Main Memory,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to do on a write-hit?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Write-through </a:t>
            </a:r>
            <a:r>
              <a:rPr lang="en-US"/>
              <a:t>(write immediately to memory)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Write-back </a:t>
            </a:r>
            <a:r>
              <a:rPr lang="en-US"/>
              <a:t>(defer write to memory until replacement of line)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Need a dirty bit (line different from memory or not)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to do on a write-miss?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Write-allocate </a:t>
            </a:r>
            <a:r>
              <a:rPr lang="en-US"/>
              <a:t>(load into cache, update line in cache)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Good if more writes to the location follow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No-write-allocate </a:t>
            </a:r>
            <a:r>
              <a:rPr lang="en-US"/>
              <a:t>(writes straight to memory, does not load into cache)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Typical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Write-through + No-write-allocate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Write-back + Write-allocate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7"/>
          <p:cNvSpPr/>
          <p:nvPr/>
        </p:nvSpPr>
        <p:spPr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3" name="Google Shape;733;p17"/>
          <p:cNvSpPr/>
          <p:nvPr/>
        </p:nvSpPr>
        <p:spPr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17"/>
          <p:cNvSpPr/>
          <p:nvPr/>
        </p:nvSpPr>
        <p:spPr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5" name="Google Shape;73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Core i7 Cache Hierarchy</a:t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>
            <a:off x="546100" y="2133600"/>
            <a:ext cx="9779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7" name="Google Shape;737;p17"/>
          <p:cNvSpPr/>
          <p:nvPr/>
        </p:nvSpPr>
        <p:spPr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7"/>
          <p:cNvSpPr/>
          <p:nvPr/>
        </p:nvSpPr>
        <p:spPr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7"/>
          <p:cNvSpPr/>
          <p:nvPr/>
        </p:nvSpPr>
        <p:spPr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L2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17"/>
          <p:cNvCxnSpPr/>
          <p:nvPr/>
        </p:nvCxnSpPr>
        <p:spPr>
          <a:xfrm>
            <a:off x="1066800" y="24384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17"/>
          <p:cNvCxnSpPr/>
          <p:nvPr/>
        </p:nvCxnSpPr>
        <p:spPr>
          <a:xfrm>
            <a:off x="10668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17"/>
          <p:cNvCxnSpPr/>
          <p:nvPr/>
        </p:nvCxnSpPr>
        <p:spPr>
          <a:xfrm>
            <a:off x="19050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17"/>
          <p:cNvSpPr txBox="1"/>
          <p:nvPr/>
        </p:nvSpPr>
        <p:spPr>
          <a:xfrm>
            <a:off x="304800" y="1676400"/>
            <a:ext cx="773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4279900" y="2133600"/>
            <a:ext cx="9779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7"/>
          <p:cNvSpPr/>
          <p:nvPr/>
        </p:nvSpPr>
        <p:spPr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d-cache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7"/>
          <p:cNvSpPr/>
          <p:nvPr/>
        </p:nvSpPr>
        <p:spPr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L1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i-cache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7"/>
          <p:cNvSpPr/>
          <p:nvPr/>
        </p:nvSpPr>
        <p:spPr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L2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7"/>
          <p:cNvCxnSpPr/>
          <p:nvPr/>
        </p:nvCxnSpPr>
        <p:spPr>
          <a:xfrm>
            <a:off x="4800600" y="24384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17"/>
          <p:cNvCxnSpPr/>
          <p:nvPr/>
        </p:nvCxnSpPr>
        <p:spPr>
          <a:xfrm>
            <a:off x="48006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7"/>
          <p:cNvCxnSpPr/>
          <p:nvPr/>
        </p:nvCxnSpPr>
        <p:spPr>
          <a:xfrm>
            <a:off x="5638800" y="3352800"/>
            <a:ext cx="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17"/>
          <p:cNvSpPr txBox="1"/>
          <p:nvPr/>
        </p:nvSpPr>
        <p:spPr>
          <a:xfrm>
            <a:off x="4038600" y="1676400"/>
            <a:ext cx="773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7"/>
          <p:cNvSpPr txBox="1"/>
          <p:nvPr/>
        </p:nvSpPr>
        <p:spPr>
          <a:xfrm>
            <a:off x="2971800" y="2983468"/>
            <a:ext cx="723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17"/>
          <p:cNvCxnSpPr/>
          <p:nvPr/>
        </p:nvCxnSpPr>
        <p:spPr>
          <a:xfrm>
            <a:off x="1447800" y="4267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17"/>
          <p:cNvCxnSpPr/>
          <p:nvPr/>
        </p:nvCxnSpPr>
        <p:spPr>
          <a:xfrm>
            <a:off x="5181600" y="42672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17"/>
          <p:cNvSpPr/>
          <p:nvPr/>
        </p:nvSpPr>
        <p:spPr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L3 unified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(shared by all cores)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7"/>
          <p:cNvSpPr/>
          <p:nvPr/>
        </p:nvSpPr>
        <p:spPr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17"/>
          <p:cNvCxnSpPr/>
          <p:nvPr/>
        </p:nvCxnSpPr>
        <p:spPr>
          <a:xfrm>
            <a:off x="3371850" y="53721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p17"/>
          <p:cNvSpPr txBox="1"/>
          <p:nvPr/>
        </p:nvSpPr>
        <p:spPr>
          <a:xfrm>
            <a:off x="152400" y="1295400"/>
            <a:ext cx="1920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Processor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7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i-cache and d-cache: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KB,  8-way,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4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unified 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256 KB, 8-way,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10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L3 unified cache: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MB, 16-way,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Access: 40-75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64 bytes for all caches.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Performance Metrics</a:t>
            </a:r>
            <a:endParaRPr/>
          </a:p>
        </p:txBody>
      </p:sp>
      <p:sp>
        <p:nvSpPr>
          <p:cNvPr id="766" name="Google Shape;766;p18"/>
          <p:cNvSpPr txBox="1"/>
          <p:nvPr>
            <p:ph idx="1" type="body"/>
          </p:nvPr>
        </p:nvSpPr>
        <p:spPr>
          <a:xfrm>
            <a:off x="396875" y="1362075"/>
            <a:ext cx="8594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Fraction of memory references not found in cache (misses / accesses)</a:t>
            </a:r>
            <a:br>
              <a:rPr lang="en-US"/>
            </a:br>
            <a:r>
              <a:rPr lang="en-US"/>
              <a:t>= 1 – hit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Typical numbers (in percentages):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3-10% for L1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can be quite small (e.g., &lt; 1%) for L2, depending on size,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Hit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Time to deliver a line in the cache to the processor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includes time to determine whether the line is in the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Typical numbers: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4 clock cycle for L1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10 clock cycles for L2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Additional time required because of a miss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typically 50-200 cycles for main memory (Trend: increasing!)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think about those numbers</a:t>
            </a:r>
            <a:endParaRPr/>
          </a:p>
        </p:txBody>
      </p:sp>
      <p:sp>
        <p:nvSpPr>
          <p:cNvPr id="772" name="Google Shape;772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Huge difference between a hit and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Could be 100x, if just L1 and main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Would you believe 99% hits is twice as good as 97%?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Consider: </a:t>
            </a:r>
            <a:br>
              <a:rPr lang="en-US" sz="1800"/>
            </a:br>
            <a:r>
              <a:rPr lang="en-US" sz="1800"/>
              <a:t>cache hit time of 1 cycle</a:t>
            </a:r>
            <a:br>
              <a:rPr lang="en-US" sz="1800"/>
            </a:br>
            <a:r>
              <a:rPr lang="en-US" sz="1800"/>
              <a:t>miss penalty of 100 cycles</a:t>
            </a:r>
            <a:endParaRPr/>
          </a:p>
          <a:p>
            <a:pPr indent="-160019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Average access 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lang="en-US" sz="1800"/>
              <a:t>	 97% hits:  1 cycle + 0.03 * 100 cycles =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b="1" lang="en-US" sz="1800">
                <a:solidFill>
                  <a:srgbClr val="C00000"/>
                </a:solidFill>
              </a:rPr>
              <a:t>4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lang="en-US" sz="1800"/>
              <a:t>	 99% hits:  1 cycle + 0.01 * 100 cycles = </a:t>
            </a:r>
            <a:r>
              <a:rPr b="1" lang="en-US" sz="1800">
                <a:solidFill>
                  <a:srgbClr val="C00000"/>
                </a:solidFill>
              </a:rPr>
              <a:t>2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Font typeface="Noto Sans"/>
              <a:buNone/>
            </a:pPr>
            <a:r>
              <a:t/>
            </a:r>
            <a:endParaRPr sz="16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This is why “miss rate” is used instead of “hit rate”</a:t>
            </a:r>
            <a:endParaRPr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Cache memory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Writing Cache Friendly Code</a:t>
            </a:r>
            <a:endParaRPr/>
          </a:p>
        </p:txBody>
      </p:sp>
      <p:sp>
        <p:nvSpPr>
          <p:cNvPr id="778" name="Google Shape;778;p20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Make the common case go fast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Focus on the inner loops of the core functions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Minimize the misses in the inner loops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Repeated references to variables are good (</a:t>
            </a:r>
            <a:r>
              <a:rPr lang="en-US">
                <a:solidFill>
                  <a:srgbClr val="FF0000"/>
                </a:solidFill>
              </a:rPr>
              <a:t>temporal locality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Stride-1 reference patterns are good (</a:t>
            </a:r>
            <a:r>
              <a:rPr lang="en-US">
                <a:solidFill>
                  <a:srgbClr val="FF0000"/>
                </a:solidFill>
              </a:rPr>
              <a:t>spatial locality</a:t>
            </a:r>
            <a:r>
              <a:rPr lang="en-US"/>
              <a:t>)</a:t>
            </a:r>
            <a:endParaRPr/>
          </a:p>
        </p:txBody>
      </p:sp>
      <p:sp>
        <p:nvSpPr>
          <p:cNvPr id="779" name="Google Shape;779;p20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Our qualitative notion of locality is quantified through our understanding of cache memories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86" name="Google Shape;786;p2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Mountain</a:t>
            </a:r>
            <a:endParaRPr/>
          </a:p>
        </p:txBody>
      </p:sp>
      <p:sp>
        <p:nvSpPr>
          <p:cNvPr id="792" name="Google Shape;792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Read throughput </a:t>
            </a:r>
            <a:r>
              <a:rPr lang="en-US"/>
              <a:t>(read bandwidth)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Number of bytes read from memory per second (MB/s)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Memory mountain: </a:t>
            </a:r>
            <a:r>
              <a:rPr lang="en-US"/>
              <a:t>Measured read throughput as a function of spatial and temporal locality.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Compact way to characterize memory system performance.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"/>
          <p:cNvSpPr txBox="1"/>
          <p:nvPr>
            <p:ph type="title"/>
          </p:nvPr>
        </p:nvSpPr>
        <p:spPr>
          <a:xfrm>
            <a:off x="76200" y="76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Mountain Test Function</a:t>
            </a:r>
            <a:endParaRPr/>
          </a:p>
        </p:txBody>
      </p:sp>
      <p:sp>
        <p:nvSpPr>
          <p:cNvPr id="798" name="Google Shape;798;p23"/>
          <p:cNvSpPr txBox="1"/>
          <p:nvPr/>
        </p:nvSpPr>
        <p:spPr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[MAXELEMS];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array to traverse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D00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test - Iterate over first "elems" elements of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        array “data” with stride of "stride", using </a:t>
            </a:r>
            <a:endParaRPr b="1" i="0" sz="1500" u="none" cap="none" strike="noStrike">
              <a:solidFill>
                <a:srgbClr val="9D00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        using 4x4 loop unrolling.                                                           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elems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sx2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=stride*2,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sx3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=stride*3,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sx4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=stride*4;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acc0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acc1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acc2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acc3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elems,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length - sx4;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Combine 4 elements at a time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limit; i += sx4)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acc0 = acc0 + data[i];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acc1 = acc1 + data[i+stride];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acc2 = acc2 + data[i+sx2];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acc3 = acc3 + data[i+sx3];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Finish any remaining elements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(; i &lt; 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acc0 = acc0 + data[i];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((acc0 + acc1) + (acc2 + acc3));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3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2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many combinations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elems and stride: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Call test() once to warm up the caches.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Call test() again and measure the read throughput(MB/s)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23"/>
          <p:cNvSpPr/>
          <p:nvPr/>
        </p:nvSpPr>
        <p:spPr>
          <a:xfrm>
            <a:off x="3581400" y="6477000"/>
            <a:ext cx="286808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mountain/mountain.c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"/>
          <p:cNvSpPr txBox="1"/>
          <p:nvPr>
            <p:ph type="title"/>
          </p:nvPr>
        </p:nvSpPr>
        <p:spPr>
          <a:xfrm>
            <a:off x="357019" y="435678"/>
            <a:ext cx="4824581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Mountain</a:t>
            </a:r>
            <a:endParaRPr/>
          </a:p>
        </p:txBody>
      </p:sp>
      <p:graphicFrame>
        <p:nvGraphicFramePr>
          <p:cNvPr id="807" name="Google Shape;807;p24"/>
          <p:cNvGraphicFramePr/>
          <p:nvPr/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808" name="Google Shape;808;p24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 i7 Haswell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2.1 GHz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32 KB L1 d-cache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256 KB L2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 MB L3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64 B block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24"/>
          <p:cNvGrpSpPr/>
          <p:nvPr/>
        </p:nvGrpSpPr>
        <p:grpSpPr>
          <a:xfrm>
            <a:off x="152400" y="2876513"/>
            <a:ext cx="4495800" cy="2691599"/>
            <a:chOff x="152400" y="2876513"/>
            <a:chExt cx="4495800" cy="2691599"/>
          </a:xfrm>
        </p:grpSpPr>
        <p:sp>
          <p:nvSpPr>
            <p:cNvPr id="810" name="Google Shape;810;p24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Slopes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of spatial locality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1" name="Google Shape;811;p24"/>
            <p:cNvCxnSpPr>
              <a:stCxn id="810" idx="3"/>
            </p:cNvCxnSpPr>
            <p:nvPr/>
          </p:nvCxnSpPr>
          <p:spPr>
            <a:xfrm flipH="1" rot="10800000">
              <a:off x="1143000" y="2876513"/>
              <a:ext cx="3505200" cy="2276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2" name="Google Shape;812;p24"/>
            <p:cNvCxnSpPr>
              <a:stCxn id="810" idx="3"/>
            </p:cNvCxnSpPr>
            <p:nvPr/>
          </p:nvCxnSpPr>
          <p:spPr>
            <a:xfrm flipH="1" rot="10800000">
              <a:off x="1143000" y="4523813"/>
              <a:ext cx="1390800" cy="628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3" name="Google Shape;813;p24"/>
            <p:cNvCxnSpPr>
              <a:stCxn id="810" idx="3"/>
            </p:cNvCxnSpPr>
            <p:nvPr/>
          </p:nvCxnSpPr>
          <p:spPr>
            <a:xfrm flipH="1" rot="10800000">
              <a:off x="1143000" y="3591113"/>
              <a:ext cx="2590800" cy="156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14" name="Google Shape;814;p24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815" name="Google Shape;815;p24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Ridges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of temporal locality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L1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Mem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L2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L3</a:t>
              </a:r>
              <a:endPara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820" name="Google Shape;820;p24"/>
            <p:cNvCxnSpPr>
              <a:stCxn id="815" idx="1"/>
              <a:endCxn id="816" idx="3"/>
            </p:cNvCxnSpPr>
            <p:nvPr/>
          </p:nvCxnSpPr>
          <p:spPr>
            <a:xfrm rot="10800000">
              <a:off x="6370068" y="2410971"/>
              <a:ext cx="793500" cy="141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24"/>
            <p:cNvCxnSpPr>
              <a:stCxn id="815" idx="1"/>
              <a:endCxn id="818" idx="3"/>
            </p:cNvCxnSpPr>
            <p:nvPr/>
          </p:nvCxnSpPr>
          <p:spPr>
            <a:xfrm flipH="1">
              <a:off x="5867268" y="3822472"/>
              <a:ext cx="1296300" cy="6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2" name="Google Shape;822;p24"/>
            <p:cNvCxnSpPr>
              <a:stCxn id="815" idx="1"/>
              <a:endCxn id="819" idx="3"/>
            </p:cNvCxnSpPr>
            <p:nvPr/>
          </p:nvCxnSpPr>
          <p:spPr>
            <a:xfrm flipH="1">
              <a:off x="5061168" y="3822472"/>
              <a:ext cx="2102400" cy="869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3" name="Google Shape;823;p24"/>
            <p:cNvCxnSpPr>
              <a:stCxn id="815" idx="1"/>
              <a:endCxn id="817" idx="3"/>
            </p:cNvCxnSpPr>
            <p:nvPr/>
          </p:nvCxnSpPr>
          <p:spPr>
            <a:xfrm flipH="1">
              <a:off x="4513668" y="3822472"/>
              <a:ext cx="2649900" cy="172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24" name="Google Shape;824;p24"/>
          <p:cNvGrpSpPr/>
          <p:nvPr/>
        </p:nvGrpSpPr>
        <p:grpSpPr>
          <a:xfrm>
            <a:off x="57498" y="1371600"/>
            <a:ext cx="3447702" cy="932588"/>
            <a:chOff x="57498" y="1371600"/>
            <a:chExt cx="3447702" cy="932588"/>
          </a:xfrm>
        </p:grpSpPr>
        <p:sp>
          <p:nvSpPr>
            <p:cNvPr id="825" name="Google Shape;825;p24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Aggressive prefetching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24"/>
            <p:cNvCxnSpPr>
              <a:stCxn id="825" idx="3"/>
            </p:cNvCxnSpPr>
            <p:nvPr/>
          </p:nvCxnSpPr>
          <p:spPr>
            <a:xfrm>
              <a:off x="1295400" y="1663988"/>
              <a:ext cx="2209800" cy="640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833" name="Google Shape;83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A5A5A5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A5A5A5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A5A5A5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A5A5A5"/>
                </a:solidFill>
              </a:rPr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Example</a:t>
            </a:r>
            <a:endParaRPr/>
          </a:p>
        </p:txBody>
      </p:sp>
      <p:sp>
        <p:nvSpPr>
          <p:cNvPr id="839" name="Google Shape;839;p26"/>
          <p:cNvSpPr txBox="1"/>
          <p:nvPr>
            <p:ph idx="1" type="body"/>
          </p:nvPr>
        </p:nvSpPr>
        <p:spPr>
          <a:xfrm>
            <a:off x="396875" y="1362075"/>
            <a:ext cx="3641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Description: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Multiply N x N matrices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lang="en-US"/>
              <a:t> (8 bytes)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O(N</a:t>
            </a:r>
            <a:r>
              <a:rPr baseline="30000" lang="en-US"/>
              <a:t>3</a:t>
            </a:r>
            <a:r>
              <a:rPr lang="en-US"/>
              <a:t>) total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reads per source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values summed per destination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may be able to hold in register</a:t>
            </a:r>
            <a:endParaRPr/>
          </a:p>
        </p:txBody>
      </p:sp>
      <p:sp>
        <p:nvSpPr>
          <p:cNvPr id="840" name="Google Shape;840;p26"/>
          <p:cNvSpPr/>
          <p:nvPr/>
        </p:nvSpPr>
        <p:spPr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509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ijk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6"/>
          <p:cNvSpPr/>
          <p:nvPr/>
        </p:nvSpPr>
        <p:spPr>
          <a:xfrm>
            <a:off x="7162800" y="1295400"/>
            <a:ext cx="1878718" cy="643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b="0" i="1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held in register</a:t>
            </a:r>
            <a:endParaRPr b="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2" name="Google Shape;842;p26"/>
          <p:cNvGrpSpPr/>
          <p:nvPr/>
        </p:nvGrpSpPr>
        <p:grpSpPr>
          <a:xfrm>
            <a:off x="6348413" y="1933575"/>
            <a:ext cx="1676400" cy="695325"/>
            <a:chOff x="3936" y="2064"/>
            <a:chExt cx="1056" cy="288"/>
          </a:xfrm>
        </p:grpSpPr>
        <p:cxnSp>
          <p:nvCxnSpPr>
            <p:cNvPr id="843" name="Google Shape;843;p26"/>
            <p:cNvCxnSpPr/>
            <p:nvPr/>
          </p:nvCxnSpPr>
          <p:spPr>
            <a:xfrm rot="10800000">
              <a:off x="3936" y="2352"/>
              <a:ext cx="91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4" name="Google Shape;844;p26"/>
            <p:cNvCxnSpPr/>
            <p:nvPr/>
          </p:nvCxnSpPr>
          <p:spPr>
            <a:xfrm flipH="1">
              <a:off x="4848" y="2064"/>
              <a:ext cx="144" cy="2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5" name="Google Shape;845;p26"/>
          <p:cNvSpPr/>
          <p:nvPr/>
        </p:nvSpPr>
        <p:spPr>
          <a:xfrm>
            <a:off x="6858000" y="4022928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 Rate Analysis for Matrix Multiply</a:t>
            </a:r>
            <a:endParaRPr/>
          </a:p>
        </p:txBody>
      </p:sp>
      <p:sp>
        <p:nvSpPr>
          <p:cNvPr id="851" name="Google Shape;851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Block size = 32B (big enough for four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doubles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dimension (N) is very large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Approximate 1/N as 0.0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is not even big enough to hold multiple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Analysis Method: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Look at access pattern of inner loop</a:t>
            </a:r>
            <a:endParaRPr/>
          </a:p>
        </p:txBody>
      </p:sp>
      <p:grpSp>
        <p:nvGrpSpPr>
          <p:cNvPr id="852" name="Google Shape;852;p27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853" name="Google Shape;853;p27"/>
            <p:cNvSpPr/>
            <p:nvPr/>
          </p:nvSpPr>
          <p:spPr>
            <a:xfrm>
              <a:off x="2139950" y="5111750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418650" y="5941700"/>
              <a:ext cx="400750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p27"/>
            <p:cNvCxnSpPr/>
            <p:nvPr/>
          </p:nvCxnSpPr>
          <p:spPr>
            <a:xfrm>
              <a:off x="2146300" y="4648200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6" name="Google Shape;856;p27"/>
            <p:cNvSpPr/>
            <p:nvPr/>
          </p:nvSpPr>
          <p:spPr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57" name="Google Shape;857;p27"/>
            <p:cNvCxnSpPr/>
            <p:nvPr/>
          </p:nvCxnSpPr>
          <p:spPr>
            <a:xfrm>
              <a:off x="1752600" y="5130800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8" name="Google Shape;858;p27"/>
            <p:cNvSpPr/>
            <p:nvPr/>
          </p:nvSpPr>
          <p:spPr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59" name="Google Shape;859;p27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860" name="Google Shape;860;p27"/>
            <p:cNvSpPr/>
            <p:nvPr/>
          </p:nvSpPr>
          <p:spPr>
            <a:xfrm>
              <a:off x="4114800" y="5941700"/>
              <a:ext cx="388026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p27"/>
            <p:cNvCxnSpPr/>
            <p:nvPr/>
          </p:nvCxnSpPr>
          <p:spPr>
            <a:xfrm>
              <a:off x="3505200" y="5118101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2" name="Google Shape;862;p27"/>
            <p:cNvSpPr/>
            <p:nvPr/>
          </p:nvSpPr>
          <p:spPr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3852447" y="5111749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65" name="Google Shape;865;p27"/>
            <p:cNvCxnSpPr/>
            <p:nvPr/>
          </p:nvCxnSpPr>
          <p:spPr>
            <a:xfrm>
              <a:off x="3852447" y="4648200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866" name="Google Shape;866;p27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867" name="Google Shape;867;p27"/>
            <p:cNvSpPr/>
            <p:nvPr/>
          </p:nvSpPr>
          <p:spPr>
            <a:xfrm>
              <a:off x="6019800" y="5887724"/>
              <a:ext cx="405008" cy="4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8" name="Google Shape;868;p27"/>
            <p:cNvCxnSpPr/>
            <p:nvPr/>
          </p:nvCxnSpPr>
          <p:spPr>
            <a:xfrm>
              <a:off x="5334000" y="5118100"/>
              <a:ext cx="0" cy="736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9" name="Google Shape;869;p27"/>
            <p:cNvSpPr/>
            <p:nvPr/>
          </p:nvSpPr>
          <p:spPr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727700" y="5053425"/>
              <a:ext cx="908050" cy="742951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72" name="Google Shape;872;p27"/>
            <p:cNvCxnSpPr/>
            <p:nvPr/>
          </p:nvCxnSpPr>
          <p:spPr>
            <a:xfrm>
              <a:off x="5727700" y="4662487"/>
              <a:ext cx="736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73" name="Google Shape;873;p27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7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Layout of C Arrays in Memory (review)</a:t>
            </a:r>
            <a:endParaRPr/>
          </a:p>
        </p:txBody>
      </p:sp>
      <p:sp>
        <p:nvSpPr>
          <p:cNvPr id="880" name="Google Shape;880;p28"/>
          <p:cNvSpPr txBox="1"/>
          <p:nvPr>
            <p:ph idx="1" type="body"/>
          </p:nvPr>
        </p:nvSpPr>
        <p:spPr>
          <a:xfrm>
            <a:off x="396875" y="1362075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arrays allocated in row-major order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row in contiguous memory locations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Stepping through columns in one row: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</a:pPr>
            <a:r>
              <a:rPr b="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a[0][i];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accesses successive elements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block size (B) &gt;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sizeof(a</a:t>
            </a:r>
            <a:r>
              <a:rPr baseline="-25000" lang="en-US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bytes</a:t>
            </a:r>
            <a:r>
              <a:rPr lang="en-US"/>
              <a:t>, exploit spatial locality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miss rate =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sizeof(a</a:t>
            </a:r>
            <a:r>
              <a:rPr baseline="-25000" lang="en-US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/>
              <a:t>/ B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Stepping through rows in one column: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</a:pPr>
            <a:r>
              <a:rPr b="0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a[i][0];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accesses distant elements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spatial locality!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miss rate = 1 (i.e. 100%)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(ijk)</a:t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509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ijk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54927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67119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5624513" y="316865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6843713" y="316865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9"/>
          <p:cNvSpPr/>
          <p:nvPr/>
        </p:nvSpPr>
        <p:spPr>
          <a:xfrm>
            <a:off x="7986713" y="316865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29"/>
          <p:cNvCxnSpPr/>
          <p:nvPr/>
        </p:nvCxnSpPr>
        <p:spPr>
          <a:xfrm>
            <a:off x="6934200" y="2593975"/>
            <a:ext cx="0" cy="50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29"/>
          <p:cNvCxnSpPr/>
          <p:nvPr/>
        </p:nvCxnSpPr>
        <p:spPr>
          <a:xfrm>
            <a:off x="5499100" y="296227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5" name="Google Shape;895;p29"/>
          <p:cNvSpPr/>
          <p:nvPr/>
        </p:nvSpPr>
        <p:spPr>
          <a:xfrm>
            <a:off x="6081713" y="278765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6691313" y="225425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9"/>
          <p:cNvSpPr/>
          <p:nvPr/>
        </p:nvSpPr>
        <p:spPr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7834313" y="2559050"/>
            <a:ext cx="52250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9"/>
          <p:cNvSpPr/>
          <p:nvPr/>
        </p:nvSpPr>
        <p:spPr>
          <a:xfrm>
            <a:off x="5395913" y="179705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9"/>
          <p:cNvSpPr/>
          <p:nvPr/>
        </p:nvSpPr>
        <p:spPr>
          <a:xfrm>
            <a:off x="6434138" y="4256088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29"/>
          <p:cNvCxnSpPr/>
          <p:nvPr/>
        </p:nvCxnSpPr>
        <p:spPr>
          <a:xfrm rot="10800000">
            <a:off x="6991351" y="359251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2" name="Google Shape;902;p29"/>
          <p:cNvSpPr/>
          <p:nvPr/>
        </p:nvSpPr>
        <p:spPr>
          <a:xfrm>
            <a:off x="5214938" y="4256088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Google Shape;903;p29"/>
          <p:cNvCxnSpPr/>
          <p:nvPr/>
        </p:nvCxnSpPr>
        <p:spPr>
          <a:xfrm rot="10800000">
            <a:off x="5772150" y="359251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4" name="Google Shape;904;p29"/>
          <p:cNvSpPr/>
          <p:nvPr/>
        </p:nvSpPr>
        <p:spPr>
          <a:xfrm>
            <a:off x="7808266" y="4256088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29"/>
          <p:cNvCxnSpPr/>
          <p:nvPr/>
        </p:nvCxnSpPr>
        <p:spPr>
          <a:xfrm rot="10800000">
            <a:off x="8147051" y="359251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6" name="Google Shape;906;p29"/>
          <p:cNvSpPr/>
          <p:nvPr/>
        </p:nvSpPr>
        <p:spPr>
          <a:xfrm>
            <a:off x="290513" y="4964113"/>
            <a:ext cx="5073650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0.25	1.0	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9"/>
          <p:cNvSpPr/>
          <p:nvPr/>
        </p:nvSpPr>
        <p:spPr>
          <a:xfrm>
            <a:off x="3121249" y="4219576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61913" y="24765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 Memory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    Hierarchy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552450" y="342900"/>
            <a:ext cx="6902450" cy="64563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0D0F4">
                  <a:alpha val="6274"/>
                </a:srgbClr>
              </a:gs>
              <a:gs pos="100000">
                <a:srgbClr val="D0D0F4"/>
              </a:gs>
            </a:gsLst>
            <a:lin ang="16140000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secondary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(local disks)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3513138" y="1265238"/>
            <a:ext cx="98107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3162300" y="1903413"/>
            <a:ext cx="16716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"/>
          <p:cNvCxnSpPr/>
          <p:nvPr/>
        </p:nvCxnSpPr>
        <p:spPr>
          <a:xfrm>
            <a:off x="2779713" y="2655888"/>
            <a:ext cx="24479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"/>
          <p:cNvCxnSpPr/>
          <p:nvPr/>
        </p:nvCxnSpPr>
        <p:spPr>
          <a:xfrm>
            <a:off x="76200" y="3473450"/>
            <a:ext cx="0" cy="2344738"/>
          </a:xfrm>
          <a:prstGeom prst="straightConnector1">
            <a:avLst/>
          </a:prstGeom>
          <a:noFill/>
          <a:ln cap="flat" cmpd="sng" w="38100">
            <a:solidFill>
              <a:srgbClr val="21218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3"/>
          <p:cNvSpPr txBox="1"/>
          <p:nvPr/>
        </p:nvSpPr>
        <p:spPr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 byte)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/>
          <p:nvPr/>
        </p:nvCxnSpPr>
        <p:spPr>
          <a:xfrm>
            <a:off x="2255838" y="3586163"/>
            <a:ext cx="3475037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3"/>
          <p:cNvSpPr txBox="1"/>
          <p:nvPr/>
        </p:nvSpPr>
        <p:spPr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secondary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Web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disks hold files retrieved from disks 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remote servers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1708150" y="4632325"/>
            <a:ext cx="45767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"/>
          <p:cNvSpPr txBox="1"/>
          <p:nvPr/>
        </p:nvSpPr>
        <p:spPr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L1 cache holds cache lines retrieved from the L2 cache.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CPU registers hold words retrieved from the L1 cache.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L2 cache holds cache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retrieved from L3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 byte)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 rot="10800000">
            <a:off x="90488" y="954088"/>
            <a:ext cx="0" cy="2154237"/>
          </a:xfrm>
          <a:prstGeom prst="straightConnector1">
            <a:avLst/>
          </a:prstGeom>
          <a:noFill/>
          <a:ln cap="flat" cmpd="sng" w="38100">
            <a:solidFill>
              <a:srgbClr val="2121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1117600" y="5743575"/>
            <a:ext cx="5765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 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L3 cache holds cache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retrieved from main memory.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 memory holds disk blocks retrieved from local disks.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(jik)</a:t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1">
                <a:alpha val="74509"/>
              </a:scheme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jik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(k=0; k&lt;n; k++)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=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0"/>
          <p:cNvSpPr/>
          <p:nvPr/>
        </p:nvSpPr>
        <p:spPr>
          <a:xfrm>
            <a:off x="55689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0"/>
          <p:cNvSpPr/>
          <p:nvPr/>
        </p:nvSpPr>
        <p:spPr>
          <a:xfrm>
            <a:off x="67881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0"/>
          <p:cNvSpPr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0"/>
          <p:cNvSpPr/>
          <p:nvPr/>
        </p:nvSpPr>
        <p:spPr>
          <a:xfrm>
            <a:off x="5700713" y="3235325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0"/>
          <p:cNvSpPr/>
          <p:nvPr/>
        </p:nvSpPr>
        <p:spPr>
          <a:xfrm>
            <a:off x="6919913" y="3235325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0"/>
          <p:cNvSpPr/>
          <p:nvPr/>
        </p:nvSpPr>
        <p:spPr>
          <a:xfrm>
            <a:off x="8077200" y="3235325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0" name="Google Shape;920;p30"/>
          <p:cNvCxnSpPr/>
          <p:nvPr/>
        </p:nvCxnSpPr>
        <p:spPr>
          <a:xfrm>
            <a:off x="7010400" y="2660650"/>
            <a:ext cx="0" cy="50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30"/>
          <p:cNvCxnSpPr/>
          <p:nvPr/>
        </p:nvCxnSpPr>
        <p:spPr>
          <a:xfrm>
            <a:off x="5575300" y="3028950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2" name="Google Shape;922;p30"/>
          <p:cNvSpPr/>
          <p:nvPr/>
        </p:nvSpPr>
        <p:spPr>
          <a:xfrm>
            <a:off x="6157913" y="2854325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0"/>
          <p:cNvSpPr/>
          <p:nvPr/>
        </p:nvSpPr>
        <p:spPr>
          <a:xfrm>
            <a:off x="6767513" y="2320925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0"/>
          <p:cNvSpPr/>
          <p:nvPr/>
        </p:nvSpPr>
        <p:spPr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0"/>
          <p:cNvSpPr/>
          <p:nvPr/>
        </p:nvSpPr>
        <p:spPr>
          <a:xfrm>
            <a:off x="7910513" y="2625725"/>
            <a:ext cx="52250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0"/>
          <p:cNvSpPr/>
          <p:nvPr/>
        </p:nvSpPr>
        <p:spPr>
          <a:xfrm>
            <a:off x="5548313" y="1787525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0"/>
          <p:cNvSpPr/>
          <p:nvPr/>
        </p:nvSpPr>
        <p:spPr>
          <a:xfrm>
            <a:off x="5334000" y="4244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30"/>
          <p:cNvCxnSpPr/>
          <p:nvPr/>
        </p:nvCxnSpPr>
        <p:spPr>
          <a:xfrm rot="10800000">
            <a:off x="5891213" y="35814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9" name="Google Shape;929;p30"/>
          <p:cNvSpPr/>
          <p:nvPr/>
        </p:nvSpPr>
        <p:spPr>
          <a:xfrm>
            <a:off x="6535738" y="4244975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0" name="Google Shape;930;p30"/>
          <p:cNvCxnSpPr/>
          <p:nvPr/>
        </p:nvCxnSpPr>
        <p:spPr>
          <a:xfrm rot="10800000">
            <a:off x="7092951" y="35814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1" name="Google Shape;931;p30"/>
          <p:cNvSpPr/>
          <p:nvPr/>
        </p:nvSpPr>
        <p:spPr>
          <a:xfrm>
            <a:off x="7884466" y="4244975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p30"/>
          <p:cNvCxnSpPr/>
          <p:nvPr/>
        </p:nvCxnSpPr>
        <p:spPr>
          <a:xfrm rot="10800000">
            <a:off x="8223251" y="3587750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3" name="Google Shape;933;p30"/>
          <p:cNvSpPr/>
          <p:nvPr/>
        </p:nvSpPr>
        <p:spPr>
          <a:xfrm>
            <a:off x="444500" y="4868863"/>
            <a:ext cx="5446713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0.25	1.0	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0"/>
          <p:cNvSpPr/>
          <p:nvPr/>
        </p:nvSpPr>
        <p:spPr>
          <a:xfrm>
            <a:off x="3122837" y="4256291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(kij)</a:t>
            </a:r>
            <a:endParaRPr/>
          </a:p>
        </p:txBody>
      </p:sp>
      <p:sp>
        <p:nvSpPr>
          <p:cNvPr id="940" name="Google Shape;940;p31"/>
          <p:cNvSpPr/>
          <p:nvPr/>
        </p:nvSpPr>
        <p:spPr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509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kij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r * b[k][j];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31"/>
          <p:cNvSpPr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1"/>
          <p:cNvSpPr/>
          <p:nvPr/>
        </p:nvSpPr>
        <p:spPr>
          <a:xfrm>
            <a:off x="65595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1"/>
          <p:cNvSpPr/>
          <p:nvPr/>
        </p:nvSpPr>
        <p:spPr>
          <a:xfrm>
            <a:off x="77279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1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1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1"/>
          <p:cNvSpPr/>
          <p:nvPr/>
        </p:nvSpPr>
        <p:spPr>
          <a:xfrm>
            <a:off x="8316913" y="257810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31"/>
          <p:cNvCxnSpPr/>
          <p:nvPr/>
        </p:nvCxnSpPr>
        <p:spPr>
          <a:xfrm>
            <a:off x="7734300" y="27527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31"/>
          <p:cNvSpPr/>
          <p:nvPr/>
        </p:nvSpPr>
        <p:spPr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1"/>
          <p:cNvSpPr/>
          <p:nvPr/>
        </p:nvSpPr>
        <p:spPr>
          <a:xfrm>
            <a:off x="5289669" y="2349500"/>
            <a:ext cx="577731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1"/>
          <p:cNvSpPr/>
          <p:nvPr/>
        </p:nvSpPr>
        <p:spPr>
          <a:xfrm>
            <a:off x="7148513" y="23495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31"/>
          <p:cNvCxnSpPr/>
          <p:nvPr/>
        </p:nvCxnSpPr>
        <p:spPr>
          <a:xfrm>
            <a:off x="6565900" y="25241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31"/>
          <p:cNvSpPr/>
          <p:nvPr/>
        </p:nvSpPr>
        <p:spPr>
          <a:xfrm>
            <a:off x="5383213" y="18161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1"/>
          <p:cNvSpPr/>
          <p:nvPr/>
        </p:nvSpPr>
        <p:spPr>
          <a:xfrm>
            <a:off x="6324600" y="3863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Google Shape;955;p31"/>
          <p:cNvCxnSpPr/>
          <p:nvPr/>
        </p:nvCxnSpPr>
        <p:spPr>
          <a:xfrm rot="10800000">
            <a:off x="6881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6" name="Google Shape;956;p31"/>
          <p:cNvSpPr/>
          <p:nvPr/>
        </p:nvSpPr>
        <p:spPr>
          <a:xfrm>
            <a:off x="7467600" y="38639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31"/>
          <p:cNvCxnSpPr/>
          <p:nvPr/>
        </p:nvCxnSpPr>
        <p:spPr>
          <a:xfrm rot="10800000">
            <a:off x="8024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8" name="Google Shape;958;p31"/>
          <p:cNvSpPr/>
          <p:nvPr/>
        </p:nvSpPr>
        <p:spPr>
          <a:xfrm>
            <a:off x="5293666" y="3871913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Google Shape;959;p31"/>
          <p:cNvCxnSpPr/>
          <p:nvPr/>
        </p:nvCxnSpPr>
        <p:spPr>
          <a:xfrm rot="10800000">
            <a:off x="5632451" y="3360738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0" name="Google Shape;960;p31"/>
          <p:cNvSpPr/>
          <p:nvPr/>
        </p:nvSpPr>
        <p:spPr>
          <a:xfrm>
            <a:off x="444500" y="4868863"/>
            <a:ext cx="49657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0.0	0.25	0.25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1"/>
          <p:cNvSpPr/>
          <p:nvPr/>
        </p:nvSpPr>
        <p:spPr>
          <a:xfrm>
            <a:off x="2895600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(ikj)</a:t>
            </a:r>
            <a:endParaRPr/>
          </a:p>
        </p:txBody>
      </p:sp>
      <p:sp>
        <p:nvSpPr>
          <p:cNvPr id="967" name="Google Shape;967;p32"/>
          <p:cNvSpPr/>
          <p:nvPr/>
        </p:nvSpPr>
        <p:spPr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509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ikj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r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2"/>
          <p:cNvSpPr/>
          <p:nvPr/>
        </p:nvSpPr>
        <p:spPr>
          <a:xfrm>
            <a:off x="65595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2"/>
          <p:cNvSpPr/>
          <p:nvPr/>
        </p:nvSpPr>
        <p:spPr>
          <a:xfrm>
            <a:off x="7727950" y="23780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2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2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2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2"/>
          <p:cNvSpPr/>
          <p:nvPr/>
        </p:nvSpPr>
        <p:spPr>
          <a:xfrm>
            <a:off x="8316913" y="2578100"/>
            <a:ext cx="58887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32"/>
          <p:cNvCxnSpPr/>
          <p:nvPr/>
        </p:nvCxnSpPr>
        <p:spPr>
          <a:xfrm>
            <a:off x="7734300" y="27527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6" name="Google Shape;976;p32"/>
          <p:cNvSpPr/>
          <p:nvPr/>
        </p:nvSpPr>
        <p:spPr>
          <a:xfrm>
            <a:off x="5422900" y="2765425"/>
            <a:ext cx="50800" cy="50800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2"/>
          <p:cNvSpPr/>
          <p:nvPr/>
        </p:nvSpPr>
        <p:spPr>
          <a:xfrm>
            <a:off x="5272088" y="2349500"/>
            <a:ext cx="577731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7148513" y="23495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9" name="Google Shape;979;p32"/>
          <p:cNvCxnSpPr/>
          <p:nvPr/>
        </p:nvCxnSpPr>
        <p:spPr>
          <a:xfrm>
            <a:off x="6565900" y="2524125"/>
            <a:ext cx="5842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32"/>
          <p:cNvSpPr/>
          <p:nvPr/>
        </p:nvSpPr>
        <p:spPr>
          <a:xfrm>
            <a:off x="5383213" y="18161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6324600" y="40163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2" name="Google Shape;982;p32"/>
          <p:cNvCxnSpPr/>
          <p:nvPr/>
        </p:nvCxnSpPr>
        <p:spPr>
          <a:xfrm rot="10800000">
            <a:off x="6881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3" name="Google Shape;983;p32"/>
          <p:cNvSpPr/>
          <p:nvPr/>
        </p:nvSpPr>
        <p:spPr>
          <a:xfrm>
            <a:off x="7467600" y="4016375"/>
            <a:ext cx="117760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p32"/>
          <p:cNvCxnSpPr/>
          <p:nvPr/>
        </p:nvCxnSpPr>
        <p:spPr>
          <a:xfrm rot="10800000">
            <a:off x="8024813" y="3352800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5" name="Google Shape;985;p32"/>
          <p:cNvSpPr/>
          <p:nvPr/>
        </p:nvSpPr>
        <p:spPr>
          <a:xfrm>
            <a:off x="5227638" y="4024313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2"/>
          <p:cNvCxnSpPr/>
          <p:nvPr/>
        </p:nvCxnSpPr>
        <p:spPr>
          <a:xfrm rot="10800000">
            <a:off x="5632450" y="3360738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7" name="Google Shape;987;p32"/>
          <p:cNvSpPr/>
          <p:nvPr/>
        </p:nvSpPr>
        <p:spPr>
          <a:xfrm>
            <a:off x="444500" y="4868863"/>
            <a:ext cx="51943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0.0	0.25	0.25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2"/>
          <p:cNvSpPr/>
          <p:nvPr/>
        </p:nvSpPr>
        <p:spPr>
          <a:xfrm>
            <a:off x="2971800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(jki)</a:t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509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jki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53403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7727950" y="2432050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5472113" y="29591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6691313" y="29591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7848600" y="29591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7656513" y="205740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6475413" y="2416175"/>
            <a:ext cx="58023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5268913" y="16002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33"/>
          <p:cNvCxnSpPr/>
          <p:nvPr/>
        </p:nvCxnSpPr>
        <p:spPr>
          <a:xfrm rot="10800000">
            <a:off x="5803900" y="2425700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33"/>
          <p:cNvCxnSpPr/>
          <p:nvPr/>
        </p:nvCxnSpPr>
        <p:spPr>
          <a:xfrm rot="10800000">
            <a:off x="7886700" y="2438400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7" name="Google Shape;1007;p33"/>
          <p:cNvSpPr/>
          <p:nvPr/>
        </p:nvSpPr>
        <p:spPr>
          <a:xfrm>
            <a:off x="5522913" y="20574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5133853" y="3866679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33"/>
          <p:cNvCxnSpPr/>
          <p:nvPr/>
        </p:nvCxnSpPr>
        <p:spPr>
          <a:xfrm rot="10800000">
            <a:off x="5638800" y="333598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0" name="Google Shape;1010;p33"/>
          <p:cNvSpPr/>
          <p:nvPr/>
        </p:nvSpPr>
        <p:spPr>
          <a:xfrm>
            <a:off x="7467600" y="3866679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Google Shape;1011;p33"/>
          <p:cNvCxnSpPr/>
          <p:nvPr/>
        </p:nvCxnSpPr>
        <p:spPr>
          <a:xfrm rot="10800000">
            <a:off x="8024813" y="3335983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2" name="Google Shape;1012;p33"/>
          <p:cNvSpPr/>
          <p:nvPr/>
        </p:nvSpPr>
        <p:spPr>
          <a:xfrm>
            <a:off x="6477000" y="3866679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Google Shape;1013;p33"/>
          <p:cNvCxnSpPr/>
          <p:nvPr/>
        </p:nvCxnSpPr>
        <p:spPr>
          <a:xfrm rot="10800000">
            <a:off x="6815785" y="3343921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4" name="Google Shape;1014;p33"/>
          <p:cNvSpPr/>
          <p:nvPr/>
        </p:nvSpPr>
        <p:spPr>
          <a:xfrm>
            <a:off x="444500" y="4868863"/>
            <a:ext cx="549275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1.0	0.0	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/>
          <p:nvPr/>
        </p:nvSpPr>
        <p:spPr>
          <a:xfrm>
            <a:off x="3122837" y="3985737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Matrix Multiplication (kji)</a:t>
            </a:r>
            <a:endParaRPr/>
          </a:p>
        </p:txBody>
      </p:sp>
      <p:sp>
        <p:nvSpPr>
          <p:cNvPr id="1021" name="Google Shape;1021;p34"/>
          <p:cNvSpPr/>
          <p:nvPr/>
        </p:nvSpPr>
        <p:spPr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509"/>
              </a:srgbClr>
            </a:outerShdw>
          </a:effectLst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kji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56578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8045450" y="2606675"/>
            <a:ext cx="596900" cy="52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4"/>
          <p:cNvSpPr/>
          <p:nvPr/>
        </p:nvSpPr>
        <p:spPr>
          <a:xfrm>
            <a:off x="5789613" y="3124200"/>
            <a:ext cx="336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/>
          <p:nvPr/>
        </p:nvSpPr>
        <p:spPr>
          <a:xfrm>
            <a:off x="7008813" y="3124200"/>
            <a:ext cx="32225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4"/>
          <p:cNvSpPr/>
          <p:nvPr/>
        </p:nvSpPr>
        <p:spPr>
          <a:xfrm>
            <a:off x="8229600" y="3124200"/>
            <a:ext cx="31949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4"/>
          <p:cNvSpPr/>
          <p:nvPr/>
        </p:nvSpPr>
        <p:spPr>
          <a:xfrm>
            <a:off x="7974013" y="2273300"/>
            <a:ext cx="59138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/>
          <p:nvPr/>
        </p:nvSpPr>
        <p:spPr>
          <a:xfrm>
            <a:off x="7010400" y="3006725"/>
            <a:ext cx="50800" cy="50800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6792913" y="2590800"/>
            <a:ext cx="58023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/>
          <p:nvPr/>
        </p:nvSpPr>
        <p:spPr>
          <a:xfrm>
            <a:off x="5586413" y="1828800"/>
            <a:ext cx="132463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p34"/>
          <p:cNvCxnSpPr/>
          <p:nvPr/>
        </p:nvCxnSpPr>
        <p:spPr>
          <a:xfrm rot="10800000">
            <a:off x="6121400" y="2600325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34"/>
          <p:cNvCxnSpPr/>
          <p:nvPr/>
        </p:nvCxnSpPr>
        <p:spPr>
          <a:xfrm rot="10800000">
            <a:off x="8204200" y="2613025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34"/>
          <p:cNvSpPr/>
          <p:nvPr/>
        </p:nvSpPr>
        <p:spPr>
          <a:xfrm>
            <a:off x="5840413" y="2273300"/>
            <a:ext cx="64661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(*,k)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/>
          <p:nvPr/>
        </p:nvSpPr>
        <p:spPr>
          <a:xfrm>
            <a:off x="6817666" y="4165600"/>
            <a:ext cx="72613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34"/>
          <p:cNvCxnSpPr/>
          <p:nvPr/>
        </p:nvCxnSpPr>
        <p:spPr>
          <a:xfrm rot="10800000">
            <a:off x="7156451" y="3509963"/>
            <a:ext cx="0" cy="627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7" name="Google Shape;1037;p34"/>
          <p:cNvSpPr/>
          <p:nvPr/>
        </p:nvSpPr>
        <p:spPr>
          <a:xfrm>
            <a:off x="5410200" y="4165600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5967413" y="3502025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9" name="Google Shape;1039;p34"/>
          <p:cNvSpPr/>
          <p:nvPr/>
        </p:nvSpPr>
        <p:spPr>
          <a:xfrm>
            <a:off x="7924001" y="4165600"/>
            <a:ext cx="1067599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0" name="Google Shape;1040;p34"/>
          <p:cNvCxnSpPr/>
          <p:nvPr/>
        </p:nvCxnSpPr>
        <p:spPr>
          <a:xfrm rot="10800000">
            <a:off x="8405813" y="3502025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1" name="Google Shape;1041;p34"/>
          <p:cNvSpPr/>
          <p:nvPr/>
        </p:nvSpPr>
        <p:spPr>
          <a:xfrm>
            <a:off x="444500" y="4868863"/>
            <a:ext cx="4965700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per inner loop iteration: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48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1.0	0.0	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4"/>
          <p:cNvSpPr/>
          <p:nvPr/>
        </p:nvSpPr>
        <p:spPr>
          <a:xfrm>
            <a:off x="3283174" y="3962400"/>
            <a:ext cx="189842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5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Matrix Multiplication</a:t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5486400" y="1371600"/>
            <a:ext cx="2324353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ijk (&amp; jik):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0 stores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5486400" y="3313113"/>
            <a:ext cx="2196113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kij (&amp; ikj):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1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5486400" y="5184775"/>
            <a:ext cx="2221761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jki (&amp; kji):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loads, 1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misses/iter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sum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(k=0; k&lt;n; k++)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sum += a[i][k] *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c[i][j] =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5"/>
          <p:cNvSpPr/>
          <p:nvPr/>
        </p:nvSpPr>
        <p:spPr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= a[i][k];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c[i][j] += r * b[k][j];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5"/>
          <p:cNvSpPr/>
          <p:nvPr/>
        </p:nvSpPr>
        <p:spPr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(j=0; j&lt;n;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(k=0; k&lt;n;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 = b[k][j];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c[i][j] += a[i][k] *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i7 Matrix Multiply Performance</a:t>
            </a:r>
            <a:endParaRPr/>
          </a:p>
        </p:txBody>
      </p:sp>
      <p:graphicFrame>
        <p:nvGraphicFramePr>
          <p:cNvPr id="1059" name="Google Shape;1059;p36"/>
          <p:cNvGraphicFramePr/>
          <p:nvPr/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060" name="Google Shape;1060;p36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ijk / jik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6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jki / kji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 / ikj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69" name="Google Shape;1069;p3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Cache organization and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Performance impact of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The memory mountain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BFBFBF"/>
                </a:solidFill>
              </a:rPr>
              <a:t>Rearranging loops to improve 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Using blocking to improve temporal locality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324439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Matrix Multiplication</a:t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2284665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8"/>
          <p:cNvSpPr/>
          <p:nvPr/>
        </p:nvSpPr>
        <p:spPr>
          <a:xfrm>
            <a:off x="3884865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38"/>
          <p:cNvCxnSpPr/>
          <p:nvPr/>
        </p:nvCxnSpPr>
        <p:spPr>
          <a:xfrm>
            <a:off x="2284665" y="5427663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38"/>
          <p:cNvCxnSpPr/>
          <p:nvPr/>
        </p:nvCxnSpPr>
        <p:spPr>
          <a:xfrm rot="5400000">
            <a:off x="3998371" y="51427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9" name="Google Shape;1079;p38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8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8"/>
          <p:cNvSpPr/>
          <p:nvPr/>
        </p:nvSpPr>
        <p:spPr>
          <a:xfrm>
            <a:off x="499532" y="45720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8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1185332" y="5410200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8"/>
          <p:cNvSpPr/>
          <p:nvPr/>
        </p:nvSpPr>
        <p:spPr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cap="flat" cmpd="thickThin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(double *) calloc(sizeof(double), n*n);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Multiply n x n matrices a and b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mmm(double *a, double *b, double *c, int 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j, k;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 = 0; j &lt; 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for (k = 0; k &lt; n; k++)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c[i*n + j] += a[i*n + k] * b[k*n + j];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38"/>
          <p:cNvSpPr txBox="1"/>
          <p:nvPr/>
        </p:nvSpPr>
        <p:spPr>
          <a:xfrm>
            <a:off x="396875" y="5562599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092" name="Google Shape;1092;p39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n/8 + n = 9n/8 misses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Afterwards </a:t>
            </a:r>
            <a:r>
              <a:rPr lang="en-US">
                <a:solidFill>
                  <a:srgbClr val="C00000"/>
                </a:solidFill>
              </a:rPr>
              <a:t>in cache:</a:t>
            </a:r>
            <a:br>
              <a:rPr lang="en-US"/>
            </a:br>
            <a:r>
              <a:rPr lang="en-US"/>
              <a:t>(schematic)</a:t>
            </a:r>
            <a:endParaRPr/>
          </a:p>
        </p:txBody>
      </p:sp>
      <p:sp>
        <p:nvSpPr>
          <p:cNvPr id="1093" name="Google Shape;1093;p39"/>
          <p:cNvSpPr/>
          <p:nvPr/>
        </p:nvSpPr>
        <p:spPr>
          <a:xfrm>
            <a:off x="5710367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7310567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5" name="Google Shape;1095;p39"/>
          <p:cNvCxnSpPr/>
          <p:nvPr/>
        </p:nvCxnSpPr>
        <p:spPr>
          <a:xfrm>
            <a:off x="5710367" y="3657601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39"/>
          <p:cNvCxnSpPr/>
          <p:nvPr/>
        </p:nvCxnSpPr>
        <p:spPr>
          <a:xfrm rot="5400000">
            <a:off x="6741196" y="42283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7" name="Google Shape;1097;p3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3925234" y="3657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39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9"/>
          <p:cNvSpPr/>
          <p:nvPr/>
        </p:nvSpPr>
        <p:spPr>
          <a:xfrm>
            <a:off x="3925234" y="3657601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9"/>
          <p:cNvSpPr/>
          <p:nvPr/>
        </p:nvSpPr>
        <p:spPr>
          <a:xfrm flipH="1" rot="-5400000">
            <a:off x="7755466" y="2819400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9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9"/>
          <p:cNvSpPr/>
          <p:nvPr/>
        </p:nvSpPr>
        <p:spPr>
          <a:xfrm>
            <a:off x="5715000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4" name="Google Shape;1104;p39"/>
          <p:cNvSpPr/>
          <p:nvPr/>
        </p:nvSpPr>
        <p:spPr>
          <a:xfrm>
            <a:off x="7315200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5" name="Google Shape;1105;p39"/>
          <p:cNvCxnSpPr/>
          <p:nvPr/>
        </p:nvCxnSpPr>
        <p:spPr>
          <a:xfrm>
            <a:off x="5715000" y="5257801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39"/>
          <p:cNvCxnSpPr/>
          <p:nvPr/>
        </p:nvCxnSpPr>
        <p:spPr>
          <a:xfrm rot="5400000">
            <a:off x="6745829" y="5828506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7" name="Google Shape;1107;p3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9"/>
          <p:cNvSpPr/>
          <p:nvPr/>
        </p:nvSpPr>
        <p:spPr>
          <a:xfrm>
            <a:off x="3929867" y="5257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9"/>
          <p:cNvSpPr/>
          <p:nvPr/>
        </p:nvSpPr>
        <p:spPr>
          <a:xfrm>
            <a:off x="3929867" y="5257801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1" name="Google Shape;1111;p39"/>
          <p:cNvCxnSpPr/>
          <p:nvPr/>
        </p:nvCxnSpPr>
        <p:spPr>
          <a:xfrm>
            <a:off x="6477000" y="5257800"/>
            <a:ext cx="381000" cy="529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2" name="Google Shape;1112;p39"/>
          <p:cNvSpPr/>
          <p:nvPr/>
        </p:nvSpPr>
        <p:spPr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9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wide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3352800" y="2895600"/>
            <a:ext cx="685800" cy="1371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Cache Concept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905000" y="2272391"/>
            <a:ext cx="3581400" cy="6096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0574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8956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7338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72000" y="4419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8956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7338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0574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28956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572000" y="5181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8956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7338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572000" y="5562600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2286000" y="6096000"/>
            <a:ext cx="3048000" cy="1477"/>
          </a:xfrm>
          <a:prstGeom prst="straightConnector1">
            <a:avLst/>
          </a:prstGeom>
          <a:noFill/>
          <a:ln cap="rnd" cmpd="sng" w="889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8" name="Google Shape;138;p4"/>
          <p:cNvSpPr/>
          <p:nvPr/>
        </p:nvSpPr>
        <p:spPr>
          <a:xfrm>
            <a:off x="20574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8956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7338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572000" y="2424791"/>
            <a:ext cx="7620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5635242" y="4147318"/>
            <a:ext cx="3199956" cy="57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Larger, slower, cheaper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viewed as partitioned into “blocks”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3942800" y="3232918"/>
            <a:ext cx="2839000" cy="57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copied in block-sized transfer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5562600" y="2166311"/>
            <a:ext cx="2930908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Smaller, faster, more expensive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caches a  subset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119" name="Google Shape;1119;p40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elements are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Second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Again:</a:t>
            </a:r>
            <a:br>
              <a:rPr lang="en-US"/>
            </a:br>
            <a:r>
              <a:rPr lang="en-US"/>
              <a:t>n/8 + n = 9n/8 misses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Total misses: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9n/8 * n</a:t>
            </a:r>
            <a:r>
              <a:rPr baseline="30000" lang="en-US"/>
              <a:t>2</a:t>
            </a:r>
            <a:r>
              <a:rPr lang="en-US"/>
              <a:t> = (9/8) * n</a:t>
            </a:r>
            <a:r>
              <a:rPr baseline="30000" lang="en-US"/>
              <a:t>3</a:t>
            </a:r>
            <a:r>
              <a:rPr lang="en-US"/>
              <a:t> </a:t>
            </a:r>
            <a:endParaRPr/>
          </a:p>
        </p:txBody>
      </p:sp>
      <p:sp>
        <p:nvSpPr>
          <p:cNvPr id="1120" name="Google Shape;1120;p40"/>
          <p:cNvSpPr/>
          <p:nvPr/>
        </p:nvSpPr>
        <p:spPr>
          <a:xfrm flipH="1" rot="-5400000">
            <a:off x="7755466" y="2819400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40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0"/>
          <p:cNvSpPr/>
          <p:nvPr/>
        </p:nvSpPr>
        <p:spPr>
          <a:xfrm>
            <a:off x="5715000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40"/>
          <p:cNvSpPr/>
          <p:nvPr/>
        </p:nvSpPr>
        <p:spPr>
          <a:xfrm>
            <a:off x="7315200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4" name="Google Shape;1124;p40"/>
          <p:cNvCxnSpPr/>
          <p:nvPr/>
        </p:nvCxnSpPr>
        <p:spPr>
          <a:xfrm>
            <a:off x="5715000" y="3654624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5" name="Google Shape;1125;p40"/>
          <p:cNvCxnSpPr/>
          <p:nvPr/>
        </p:nvCxnSpPr>
        <p:spPr>
          <a:xfrm rot="5400000">
            <a:off x="6836039" y="4225329"/>
            <a:ext cx="1143000" cy="158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6" name="Google Shape;1126;p40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0"/>
          <p:cNvSpPr/>
          <p:nvPr/>
        </p:nvSpPr>
        <p:spPr>
          <a:xfrm>
            <a:off x="3929867" y="3654623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8" name="Google Shape;1128;p40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4004732" y="3654624"/>
            <a:ext cx="76200" cy="76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0" name="Google Shape;1130;p40"/>
          <p:cNvCxnSpPr/>
          <p:nvPr/>
        </p:nvCxnSpPr>
        <p:spPr>
          <a:xfrm>
            <a:off x="6477000" y="3654623"/>
            <a:ext cx="381000" cy="529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1" name="Google Shape;1131;p40"/>
          <p:cNvSpPr/>
          <p:nvPr/>
        </p:nvSpPr>
        <p:spPr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 wide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Blocked Matrix Multiplication</a:t>
            </a: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cap="flat" cmpd="thickThin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(double *) calloc(sizeof(double), n*n);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Multiply n x n matrices a and b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mmm(double *a, double *b, double *c, int 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j, k;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n; i+=B)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(j = 0; j &lt; n; j+=B)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for (k = 0; k &lt; n; k+=B)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B x B mini matrix multiplications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for (i1 = i; i1 &lt; i+B;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for (j1 = j; j1 &lt; j+B;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for (k1 = k; k1 &lt; k+B; k++)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c[i1*n+j1] += a[i1*n + k1]*b[k1*n + j1];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1"/>
          <p:cNvSpPr/>
          <p:nvPr/>
        </p:nvSpPr>
        <p:spPr>
          <a:xfrm>
            <a:off x="2284665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1"/>
          <p:cNvSpPr/>
          <p:nvPr/>
        </p:nvSpPr>
        <p:spPr>
          <a:xfrm>
            <a:off x="3884865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1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1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41"/>
          <p:cNvSpPr/>
          <p:nvPr/>
        </p:nvSpPr>
        <p:spPr>
          <a:xfrm>
            <a:off x="499532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1"/>
          <p:cNvSpPr/>
          <p:nvPr/>
        </p:nvSpPr>
        <p:spPr>
          <a:xfrm>
            <a:off x="1143000" y="5969001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1"/>
          <p:cNvSpPr/>
          <p:nvPr/>
        </p:nvSpPr>
        <p:spPr>
          <a:xfrm>
            <a:off x="5528732" y="5181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1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1"/>
          <p:cNvSpPr/>
          <p:nvPr/>
        </p:nvSpPr>
        <p:spPr>
          <a:xfrm>
            <a:off x="2284665" y="59436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41"/>
          <p:cNvSpPr/>
          <p:nvPr/>
        </p:nvSpPr>
        <p:spPr>
          <a:xfrm rot="5400000">
            <a:off x="3996268" y="56388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1" name="Google Shape;1151;p41"/>
          <p:cNvCxnSpPr/>
          <p:nvPr/>
        </p:nvCxnSpPr>
        <p:spPr>
          <a:xfrm rot="5400000">
            <a:off x="2848242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2" name="Google Shape;1152;p41"/>
          <p:cNvCxnSpPr/>
          <p:nvPr/>
        </p:nvCxnSpPr>
        <p:spPr>
          <a:xfrm rot="5400000">
            <a:off x="3085309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3" name="Google Shape;1153;p41"/>
          <p:cNvCxnSpPr/>
          <p:nvPr/>
        </p:nvCxnSpPr>
        <p:spPr>
          <a:xfrm rot="5400000">
            <a:off x="2384163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4" name="Google Shape;1154;p41"/>
          <p:cNvCxnSpPr/>
          <p:nvPr/>
        </p:nvCxnSpPr>
        <p:spPr>
          <a:xfrm rot="5400000">
            <a:off x="2612763" y="604863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5" name="Google Shape;1155;p41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1156" name="Google Shape;1156;p41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41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p41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41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0" name="Google Shape;1160;p4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1" name="Google Shape;1161;p41"/>
          <p:cNvCxnSpPr>
            <a:stCxn id="1160" idx="0"/>
            <a:endCxn id="1150" idx="3"/>
          </p:cNvCxnSpPr>
          <p:nvPr/>
        </p:nvCxnSpPr>
        <p:spPr>
          <a:xfrm rot="10800000">
            <a:off x="4567858" y="6324568"/>
            <a:ext cx="3000" cy="16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2" name="Google Shape;1162;p41"/>
          <p:cNvSpPr/>
          <p:nvPr/>
        </p:nvSpPr>
        <p:spPr>
          <a:xfrm>
            <a:off x="7010400" y="4343400"/>
            <a:ext cx="2036948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matmult/bmm.c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168" name="Google Shape;1168;p42"/>
          <p:cNvSpPr txBox="1"/>
          <p:nvPr>
            <p:ph idx="1" type="body"/>
          </p:nvPr>
        </p:nvSpPr>
        <p:spPr>
          <a:xfrm>
            <a:off x="396875" y="1209675"/>
            <a:ext cx="7896225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Three blocks       fit into cache: 3B</a:t>
            </a:r>
            <a:r>
              <a:rPr baseline="30000" lang="en-US"/>
              <a:t>2</a:t>
            </a:r>
            <a:r>
              <a:rPr lang="en-US"/>
              <a:t> &lt; C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(block)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</a:t>
            </a:r>
            <a:r>
              <a:rPr baseline="30000" lang="en-US"/>
              <a:t>2</a:t>
            </a:r>
            <a:r>
              <a:rPr lang="en-US"/>
              <a:t>/8 misses for each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2n/B * B</a:t>
            </a:r>
            <a:r>
              <a:rPr baseline="30000" lang="en-US"/>
              <a:t>2</a:t>
            </a:r>
            <a:r>
              <a:rPr lang="en-US"/>
              <a:t>/8 = nB/4</a:t>
            </a:r>
            <a:br>
              <a:rPr lang="en-US"/>
            </a:br>
            <a:r>
              <a:rPr lang="en-US"/>
              <a:t>(omitting matrix c)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Afterwards in cache</a:t>
            </a:r>
            <a:br>
              <a:rPr lang="en-US"/>
            </a:br>
            <a:r>
              <a:rPr lang="en-US"/>
              <a:t>(schematic)</a:t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5899933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p42"/>
          <p:cNvSpPr/>
          <p:nvPr/>
        </p:nvSpPr>
        <p:spPr>
          <a:xfrm>
            <a:off x="7500133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42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2"/>
          <p:cNvSpPr/>
          <p:nvPr/>
        </p:nvSpPr>
        <p:spPr>
          <a:xfrm>
            <a:off x="4114800" y="55626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3" name="Google Shape;1173;p4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2"/>
          <p:cNvSpPr/>
          <p:nvPr/>
        </p:nvSpPr>
        <p:spPr>
          <a:xfrm>
            <a:off x="4114800" y="55626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42"/>
          <p:cNvSpPr/>
          <p:nvPr/>
        </p:nvSpPr>
        <p:spPr>
          <a:xfrm>
            <a:off x="5899933" y="5560734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2"/>
          <p:cNvSpPr/>
          <p:nvPr/>
        </p:nvSpPr>
        <p:spPr>
          <a:xfrm rot="5400000">
            <a:off x="7029618" y="60198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7" name="Google Shape;1177;p42"/>
          <p:cNvCxnSpPr/>
          <p:nvPr/>
        </p:nvCxnSpPr>
        <p:spPr>
          <a:xfrm rot="5400000">
            <a:off x="6463510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8" name="Google Shape;1178;p42"/>
          <p:cNvCxnSpPr/>
          <p:nvPr/>
        </p:nvCxnSpPr>
        <p:spPr>
          <a:xfrm rot="5400000">
            <a:off x="6700577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9" name="Google Shape;1179;p42"/>
          <p:cNvCxnSpPr/>
          <p:nvPr/>
        </p:nvCxnSpPr>
        <p:spPr>
          <a:xfrm rot="5400000">
            <a:off x="5999431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0" name="Google Shape;1180;p42"/>
          <p:cNvCxnSpPr/>
          <p:nvPr/>
        </p:nvCxnSpPr>
        <p:spPr>
          <a:xfrm rot="5400000">
            <a:off x="6228031" y="56657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1" name="Google Shape;1181;p42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1182" name="Google Shape;1182;p42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3" name="Google Shape;1183;p42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4" name="Google Shape;1184;p42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42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86" name="Google Shape;1186;p42"/>
          <p:cNvSpPr/>
          <p:nvPr/>
        </p:nvSpPr>
        <p:spPr>
          <a:xfrm>
            <a:off x="2650066" y="2480732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2"/>
          <p:cNvSpPr/>
          <p:nvPr/>
        </p:nvSpPr>
        <p:spPr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2"/>
          <p:cNvSpPr/>
          <p:nvPr/>
        </p:nvSpPr>
        <p:spPr>
          <a:xfrm>
            <a:off x="58999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42"/>
          <p:cNvSpPr/>
          <p:nvPr/>
        </p:nvSpPr>
        <p:spPr>
          <a:xfrm>
            <a:off x="75001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p42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4114800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4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4114800" y="37338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5899933" y="3731934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42"/>
          <p:cNvSpPr/>
          <p:nvPr/>
        </p:nvSpPr>
        <p:spPr>
          <a:xfrm rot="5400000">
            <a:off x="7010400" y="41910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p42"/>
          <p:cNvCxnSpPr/>
          <p:nvPr/>
        </p:nvCxnSpPr>
        <p:spPr>
          <a:xfrm rot="5400000">
            <a:off x="6463510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42"/>
          <p:cNvCxnSpPr/>
          <p:nvPr/>
        </p:nvCxnSpPr>
        <p:spPr>
          <a:xfrm rot="5400000">
            <a:off x="6700577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8" name="Google Shape;1198;p42"/>
          <p:cNvCxnSpPr/>
          <p:nvPr/>
        </p:nvCxnSpPr>
        <p:spPr>
          <a:xfrm rot="5400000">
            <a:off x="5999431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p42"/>
          <p:cNvCxnSpPr/>
          <p:nvPr/>
        </p:nvCxnSpPr>
        <p:spPr>
          <a:xfrm rot="5400000">
            <a:off x="6228031" y="3836973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0" name="Google Shape;1200;p42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1201" name="Google Shape;1201;p42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2" name="Google Shape;1202;p42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3" name="Google Shape;1203;p42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4" name="Google Shape;1204;p42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5" name="Google Shape;1205;p42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6" name="Google Shape;1206;p42"/>
          <p:cNvCxnSpPr/>
          <p:nvPr/>
        </p:nvCxnSpPr>
        <p:spPr>
          <a:xfrm flipH="1" rot="5400000">
            <a:off x="7354845" y="5060489"/>
            <a:ext cx="381000" cy="309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7" name="Google Shape;1207;p42"/>
          <p:cNvSpPr/>
          <p:nvPr/>
        </p:nvSpPr>
        <p:spPr>
          <a:xfrm flipH="1" rot="-5400000">
            <a:off x="7941734" y="2960132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2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n/B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2"/>
          <p:cNvSpPr/>
          <p:nvPr/>
        </p:nvSpPr>
        <p:spPr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42"/>
          <p:cNvSpPr/>
          <p:nvPr/>
        </p:nvSpPr>
        <p:spPr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Miss Analysis</a:t>
            </a:r>
            <a:endParaRPr/>
          </a:p>
        </p:txBody>
      </p:sp>
      <p:sp>
        <p:nvSpPr>
          <p:cNvPr id="1216" name="Google Shape;1216;p43"/>
          <p:cNvSpPr txBox="1"/>
          <p:nvPr>
            <p:ph idx="1" type="body"/>
          </p:nvPr>
        </p:nvSpPr>
        <p:spPr>
          <a:xfrm>
            <a:off x="396875" y="1209675"/>
            <a:ext cx="789622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Assume: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block = 8 doubles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size C &lt;&lt; n (much smaller than 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Three blocks       fit into cache: 3B</a:t>
            </a:r>
            <a:r>
              <a:rPr baseline="30000" lang="en-US"/>
              <a:t>2</a:t>
            </a:r>
            <a:r>
              <a:rPr lang="en-US"/>
              <a:t> &lt; C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Second (block) iteration: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Same as first iteration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2n/B * B</a:t>
            </a:r>
            <a:r>
              <a:rPr baseline="30000" lang="en-US"/>
              <a:t>2</a:t>
            </a:r>
            <a:r>
              <a:rPr lang="en-US"/>
              <a:t>/8 = nB/4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Total misses: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nB/4 * (n/B)</a:t>
            </a:r>
            <a:r>
              <a:rPr baseline="30000" lang="en-US"/>
              <a:t>2</a:t>
            </a:r>
            <a:r>
              <a:rPr lang="en-US"/>
              <a:t> = n</a:t>
            </a:r>
            <a:r>
              <a:rPr baseline="30000" lang="en-US"/>
              <a:t>3</a:t>
            </a:r>
            <a:r>
              <a:rPr lang="en-US"/>
              <a:t>/(4B)</a:t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58999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43"/>
          <p:cNvSpPr/>
          <p:nvPr/>
        </p:nvSpPr>
        <p:spPr>
          <a:xfrm>
            <a:off x="7500133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9" name="Google Shape;1219;p43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3"/>
          <p:cNvSpPr/>
          <p:nvPr/>
        </p:nvSpPr>
        <p:spPr>
          <a:xfrm>
            <a:off x="4114800" y="3733800"/>
            <a:ext cx="11430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43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3"/>
          <p:cNvSpPr/>
          <p:nvPr/>
        </p:nvSpPr>
        <p:spPr>
          <a:xfrm>
            <a:off x="4114800" y="3733800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5899933" y="374056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3"/>
          <p:cNvSpPr/>
          <p:nvPr/>
        </p:nvSpPr>
        <p:spPr>
          <a:xfrm rot="5400000">
            <a:off x="7264401" y="4191000"/>
            <a:ext cx="11430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5" name="Google Shape;1225;p43"/>
          <p:cNvCxnSpPr/>
          <p:nvPr/>
        </p:nvCxnSpPr>
        <p:spPr>
          <a:xfrm rot="5400000">
            <a:off x="6463510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43"/>
          <p:cNvCxnSpPr/>
          <p:nvPr/>
        </p:nvCxnSpPr>
        <p:spPr>
          <a:xfrm rot="5400000">
            <a:off x="6700577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43"/>
          <p:cNvCxnSpPr/>
          <p:nvPr/>
        </p:nvCxnSpPr>
        <p:spPr>
          <a:xfrm rot="5400000">
            <a:off x="5999431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43"/>
          <p:cNvCxnSpPr/>
          <p:nvPr/>
        </p:nvCxnSpPr>
        <p:spPr>
          <a:xfrm rot="5400000">
            <a:off x="6228031" y="3845599"/>
            <a:ext cx="2286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9" name="Google Shape;1229;p43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1230" name="Google Shape;1230;p43"/>
            <p:cNvCxnSpPr/>
            <p:nvPr/>
          </p:nvCxnSpPr>
          <p:spPr>
            <a:xfrm rot="5400000">
              <a:off x="3000642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p43"/>
            <p:cNvCxnSpPr/>
            <p:nvPr/>
          </p:nvCxnSpPr>
          <p:spPr>
            <a:xfrm rot="5400000">
              <a:off x="3237709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p43"/>
            <p:cNvCxnSpPr/>
            <p:nvPr/>
          </p:nvCxnSpPr>
          <p:spPr>
            <a:xfrm rot="5400000">
              <a:off x="25365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3" name="Google Shape;1233;p43"/>
            <p:cNvCxnSpPr/>
            <p:nvPr/>
          </p:nvCxnSpPr>
          <p:spPr>
            <a:xfrm rot="5400000">
              <a:off x="2765163" y="6429639"/>
              <a:ext cx="228600" cy="1588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4" name="Google Shape;1234;p43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Block size B x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p43"/>
          <p:cNvCxnSpPr>
            <a:stCxn id="1234" idx="0"/>
          </p:cNvCxnSpPr>
          <p:nvPr/>
        </p:nvCxnSpPr>
        <p:spPr>
          <a:xfrm rot="10800000">
            <a:off x="7827524" y="4871534"/>
            <a:ext cx="30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6" name="Google Shape;1236;p43"/>
          <p:cNvSpPr/>
          <p:nvPr/>
        </p:nvSpPr>
        <p:spPr>
          <a:xfrm>
            <a:off x="2650066" y="2480732"/>
            <a:ext cx="186268" cy="1862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43"/>
          <p:cNvSpPr/>
          <p:nvPr/>
        </p:nvSpPr>
        <p:spPr>
          <a:xfrm flipH="1" rot="-5400000">
            <a:off x="7941734" y="2960132"/>
            <a:ext cx="228600" cy="11430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43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n/B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Blocking Summary</a:t>
            </a:r>
            <a:endParaRPr/>
          </a:p>
        </p:txBody>
      </p:sp>
      <p:sp>
        <p:nvSpPr>
          <p:cNvPr id="1244" name="Google Shape;1244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blocking: (9/8) * n</a:t>
            </a:r>
            <a:r>
              <a:rPr baseline="30000" lang="en-US"/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Blocking: 1/(4B) * n</a:t>
            </a:r>
            <a:r>
              <a:rPr baseline="30000" lang="en-US"/>
              <a:t>3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Suggest largest possible block size B, but limit 3B</a:t>
            </a:r>
            <a:r>
              <a:rPr baseline="30000" lang="en-US"/>
              <a:t>2</a:t>
            </a:r>
            <a:r>
              <a:rPr lang="en-US"/>
              <a:t> &lt; C!</a:t>
            </a:r>
            <a:endParaRPr b="0" sz="2000"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Reason for dramatic difference: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Matrix multiplication has inherent temporal locality: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Input data: 3n</a:t>
            </a:r>
            <a:r>
              <a:rPr baseline="30000" lang="en-US"/>
              <a:t>2</a:t>
            </a:r>
            <a:r>
              <a:rPr lang="en-US"/>
              <a:t>, computation 2n</a:t>
            </a:r>
            <a:r>
              <a:rPr baseline="30000" lang="en-US"/>
              <a:t>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 array elements used O(n) times!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 program has to be written properly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Summary	</a:t>
            </a:r>
            <a:endParaRPr/>
          </a:p>
        </p:txBody>
      </p:sp>
      <p:sp>
        <p:nvSpPr>
          <p:cNvPr id="1250" name="Google Shape;1250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Cache memories can have significant performance impact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can write your programs to exploit this!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Focus on the inner loops, where bulk of computations and memory accesses occur.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Try to maximize spatial locality by reading data objects with sequentially with stride 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Try to maximize temporal locality by using a data object as often as possible once it’s read from memory.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Memories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FF0000"/>
                </a:solidFill>
              </a:rPr>
              <a:t>Cache memories </a:t>
            </a:r>
            <a:r>
              <a:rPr lang="en-US"/>
              <a:t>are small, fast SRAM-based memories managed automatically in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Hold frequently accessed blocks of main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CPU looks first for data in cache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Typical system structure: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7258050" y="5653087"/>
            <a:ext cx="819150" cy="8239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884863" y="5789612"/>
            <a:ext cx="1344612" cy="481013"/>
          </a:xfrm>
          <a:prstGeom prst="leftRightArrow">
            <a:avLst>
              <a:gd fmla="val 50000" name="adj1"/>
              <a:gd fmla="val 5590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060950" y="5818187"/>
            <a:ext cx="819150" cy="52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748088" y="5789612"/>
            <a:ext cx="1309687" cy="481013"/>
          </a:xfrm>
          <a:prstGeom prst="leftRightArrow">
            <a:avLst>
              <a:gd fmla="val 50000" name="adj1"/>
              <a:gd fmla="val 54455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349375" y="5818187"/>
            <a:ext cx="2374900" cy="52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Bus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862263" y="4622800"/>
            <a:ext cx="615950" cy="1381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862263" y="4760912"/>
            <a:ext cx="615950" cy="136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862263" y="4897437"/>
            <a:ext cx="615950" cy="1381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862263" y="5035550"/>
            <a:ext cx="615950" cy="136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862263" y="5172075"/>
            <a:ext cx="615950" cy="1381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559175" y="4622800"/>
            <a:ext cx="400050" cy="342900"/>
          </a:xfrm>
          <a:prstGeom prst="rightArrow">
            <a:avLst>
              <a:gd fmla="val 50000" name="adj1"/>
              <a:gd fmla="val 2916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" name="Google Shape;170;p5"/>
          <p:cNvSpPr/>
          <p:nvPr/>
        </p:nvSpPr>
        <p:spPr>
          <a:xfrm flipH="1">
            <a:off x="3478213" y="4965700"/>
            <a:ext cx="400050" cy="344487"/>
          </a:xfrm>
          <a:prstGeom prst="rightArrow">
            <a:avLst>
              <a:gd fmla="val 50000" name="adj1"/>
              <a:gd fmla="val 29032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959225" y="4486275"/>
            <a:ext cx="479425" cy="9604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613022" y="4316998"/>
            <a:ext cx="11477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928938" y="5378450"/>
            <a:ext cx="549275" cy="411162"/>
          </a:xfrm>
          <a:prstGeom prst="upDownArrow">
            <a:avLst>
              <a:gd fmla="val 50000" name="adj1"/>
              <a:gd fmla="val 2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196975" y="4279900"/>
            <a:ext cx="3379788" cy="2197100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174448" y="3988385"/>
            <a:ext cx="9324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656720" y="5155198"/>
            <a:ext cx="11291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System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5"/>
          <p:cNvCxnSpPr/>
          <p:nvPr/>
        </p:nvCxnSpPr>
        <p:spPr>
          <a:xfrm flipH="1">
            <a:off x="4438650" y="5446712"/>
            <a:ext cx="619125" cy="41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5"/>
          <p:cNvSpPr txBox="1"/>
          <p:nvPr/>
        </p:nvSpPr>
        <p:spPr>
          <a:xfrm>
            <a:off x="5976451" y="5155198"/>
            <a:ext cx="117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6530975" y="5446712"/>
            <a:ext cx="0" cy="412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5"/>
          <p:cNvSpPr/>
          <p:nvPr/>
        </p:nvSpPr>
        <p:spPr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577975" y="5240337"/>
            <a:ext cx="549275" cy="549275"/>
          </a:xfrm>
          <a:prstGeom prst="upDownArrow">
            <a:avLst>
              <a:gd fmla="val 50000" name="adj1"/>
              <a:gd fmla="val 2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5"/>
          <p:cNvSpPr/>
          <p:nvPr/>
        </p:nvSpPr>
        <p:spPr>
          <a:xfrm flipH="1">
            <a:off x="2441575" y="4767262"/>
            <a:ext cx="400050" cy="344488"/>
          </a:xfrm>
          <a:prstGeom prst="leftRightArrow">
            <a:avLst>
              <a:gd fmla="val 50000" name="adj1"/>
              <a:gd fmla="val 23226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Cache Organization (S, E, B)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 rot="5400000">
            <a:off x="4114801" y="-495835"/>
            <a:ext cx="228600" cy="4648201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6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191" name="Google Shape;191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6"/>
          <p:cNvCxnSpPr/>
          <p:nvPr/>
        </p:nvCxnSpPr>
        <p:spPr>
          <a:xfrm>
            <a:off x="2133600" y="4019283"/>
            <a:ext cx="4267200" cy="11116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7" name="Google Shape;197;p6"/>
          <p:cNvSpPr/>
          <p:nvPr/>
        </p:nvSpPr>
        <p:spPr>
          <a:xfrm>
            <a:off x="1524000" y="2067735"/>
            <a:ext cx="228600" cy="27328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>
            <a:endCxn id="201" idx="1"/>
          </p:cNvCxnSpPr>
          <p:nvPr/>
        </p:nvCxnSpPr>
        <p:spPr>
          <a:xfrm flipH="1" rot="10800000">
            <a:off x="6553300" y="2070349"/>
            <a:ext cx="5967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01" name="Google Shape;201;p6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>
            <a:off x="6096000" y="2338583"/>
            <a:ext cx="914400" cy="138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03" name="Google Shape;203;p6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205" name="Google Shape;205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211" name="Google Shape;211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6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217" name="Google Shape;217;p6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6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6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6"/>
          <p:cNvSpPr/>
          <p:nvPr/>
        </p:nvSpPr>
        <p:spPr>
          <a:xfrm>
            <a:off x="2146824" y="4709564"/>
            <a:ext cx="3523449" cy="865914"/>
          </a:xfrm>
          <a:prstGeom prst="trapezoid">
            <a:avLst>
              <a:gd fmla="val 135061" name="adj"/>
            </a:avLst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2146824" y="5575478"/>
            <a:ext cx="3523449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3645068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3917673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4178468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5092868" y="5689778"/>
            <a:ext cx="4572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4451073" y="5689778"/>
            <a:ext cx="6417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6"/>
          <p:cNvCxnSpPr/>
          <p:nvPr/>
        </p:nvCxnSpPr>
        <p:spPr>
          <a:xfrm>
            <a:off x="4585224" y="5841384"/>
            <a:ext cx="457200" cy="1588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0" name="Google Shape;230;p6"/>
          <p:cNvSpPr/>
          <p:nvPr/>
        </p:nvSpPr>
        <p:spPr>
          <a:xfrm>
            <a:off x="2742478" y="5689778"/>
            <a:ext cx="7179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273468" y="5702122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 flipH="1" rot="5400000">
            <a:off x="4496145" y="5333467"/>
            <a:ext cx="228600" cy="1905000"/>
          </a:xfrm>
          <a:prstGeom prst="leftBrace">
            <a:avLst>
              <a:gd fmla="val 136972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per cache block (the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Cache size: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S x E x B data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6"/>
          <p:cNvCxnSpPr/>
          <p:nvPr/>
        </p:nvCxnSpPr>
        <p:spPr>
          <a:xfrm rot="-5400000">
            <a:off x="2285206" y="6158528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Cache Read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 rot="5400000">
            <a:off x="3558235" y="-290401"/>
            <a:ext cx="228600" cy="4237334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245" name="Google Shape;245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250" name="Google Shape;250;p7"/>
          <p:cNvCxnSpPr/>
          <p:nvPr/>
        </p:nvCxnSpPr>
        <p:spPr>
          <a:xfrm>
            <a:off x="1782467" y="4019283"/>
            <a:ext cx="3875673" cy="10096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1" name="Google Shape;251;p7"/>
          <p:cNvSpPr/>
          <p:nvPr/>
        </p:nvSpPr>
        <p:spPr>
          <a:xfrm>
            <a:off x="1172867" y="2067735"/>
            <a:ext cx="228600" cy="27328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7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255" name="Google Shape;255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0" name="Google Shape;260;p7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261" name="Google Shape;261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6" name="Google Shape;266;p7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267" name="Google Shape;267;p7"/>
            <p:cNvSpPr/>
            <p:nvPr/>
          </p:nvSpPr>
          <p:spPr>
            <a:xfrm>
              <a:off x="1637766" y="1995289"/>
              <a:ext cx="4648200" cy="492484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84795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048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953000" y="2090806"/>
              <a:ext cx="1187005" cy="31237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7"/>
            <p:cNvCxnSpPr/>
            <p:nvPr/>
          </p:nvCxnSpPr>
          <p:spPr>
            <a:xfrm>
              <a:off x="4349839" y="2254873"/>
              <a:ext cx="609600" cy="1588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7"/>
          <p:cNvSpPr/>
          <p:nvPr/>
        </p:nvSpPr>
        <p:spPr>
          <a:xfrm>
            <a:off x="1619863" y="4709564"/>
            <a:ext cx="3523449" cy="865914"/>
          </a:xfrm>
          <a:prstGeom prst="trapezoid">
            <a:avLst>
              <a:gd fmla="val 141754" name="adj"/>
            </a:avLst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619863" y="5575478"/>
            <a:ext cx="3523449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1181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3390712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36515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4565907" y="5689778"/>
            <a:ext cx="457200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3924112" y="5689778"/>
            <a:ext cx="6417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 Narrow"/>
              <a:buNone/>
            </a:pPr>
            <a:r>
              <a:t/>
            </a:r>
            <a:endParaRPr b="1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7"/>
          <p:cNvCxnSpPr/>
          <p:nvPr/>
        </p:nvCxnSpPr>
        <p:spPr>
          <a:xfrm>
            <a:off x="4058263" y="5841384"/>
            <a:ext cx="457200" cy="1588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0" name="Google Shape;280;p7"/>
          <p:cNvSpPr/>
          <p:nvPr/>
        </p:nvSpPr>
        <p:spPr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746507" y="5689778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7"/>
          <p:cNvCxnSpPr/>
          <p:nvPr/>
        </p:nvCxnSpPr>
        <p:spPr>
          <a:xfrm rot="-5400000">
            <a:off x="1867506" y="6138001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7"/>
          <p:cNvSpPr/>
          <p:nvPr/>
        </p:nvSpPr>
        <p:spPr>
          <a:xfrm flipH="1" rot="5400000">
            <a:off x="3969184" y="5333467"/>
            <a:ext cx="228600" cy="1905000"/>
          </a:xfrm>
          <a:prstGeom prst="leftBrace">
            <a:avLst>
              <a:gd fmla="val 136972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per cache block (the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328078" y="285335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8090078" y="2853352"/>
            <a:ext cx="6858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word: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 flipH="1" rot="5400000">
            <a:off x="6718478" y="2822218"/>
            <a:ext cx="228600" cy="990598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 flipH="1" rot="5400000">
            <a:off x="7594779" y="2933702"/>
            <a:ext cx="228600" cy="761998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 flipH="1" rot="5400000">
            <a:off x="8280578" y="3009901"/>
            <a:ext cx="228600" cy="6096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7"/>
          <p:cNvCxnSpPr>
            <a:stCxn id="294" idx="2"/>
            <a:endCxn id="267" idx="3"/>
          </p:cNvCxnSpPr>
          <p:nvPr/>
        </p:nvCxnSpPr>
        <p:spPr>
          <a:xfrm rot="5400000">
            <a:off x="6489952" y="3311949"/>
            <a:ext cx="524100" cy="1921800"/>
          </a:xfrm>
          <a:prstGeom prst="bentConnector2">
            <a:avLst/>
          </a:prstGeom>
          <a:noFill/>
          <a:ln cap="flat" cmpd="sng" w="2540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7"/>
          <p:cNvCxnSpPr>
            <a:stCxn id="295" idx="2"/>
            <a:endCxn id="276" idx="0"/>
          </p:cNvCxnSpPr>
          <p:nvPr/>
        </p:nvCxnSpPr>
        <p:spPr>
          <a:xfrm rot="5400000">
            <a:off x="5255677" y="2543049"/>
            <a:ext cx="1679100" cy="4614600"/>
          </a:xfrm>
          <a:prstGeom prst="bentConnector3">
            <a:avLst>
              <a:gd fmla="val 63802" name="adj1"/>
            </a:avLst>
          </a:prstGeom>
          <a:noFill/>
          <a:ln cap="flat" cmpd="sng" w="2540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7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data begins at this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 if any line in set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has matching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Yes + line valid: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8" lvl="0" marL="1158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 data starting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1172867" y="2448735"/>
            <a:ext cx="228600" cy="2961465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8"/>
          <p:cNvCxnSpPr/>
          <p:nvPr/>
        </p:nvCxnSpPr>
        <p:spPr>
          <a:xfrm>
            <a:off x="1905001" y="4640062"/>
            <a:ext cx="3124199" cy="8138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9" name="Google Shape;309;p8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524000" y="38100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30222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3294848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35556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4977688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650643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3828971" y="39243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686488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4394566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4102644" y="39243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1524000" y="24384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30222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3294848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35556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4977688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1650643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3828971" y="25527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4686488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4394566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4102644" y="25527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1524000" y="48768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30222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3294848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35556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4977688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b="1" i="0" lang="en-US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1650643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3828971" y="49911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4686488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4394566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4102644" y="49911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8"/>
          <p:cNvCxnSpPr>
            <a:stCxn id="311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8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Direct Mapped Cache (E = 1)</a:t>
            </a:r>
            <a:endParaRPr/>
          </a:p>
        </p:txBody>
      </p:sp>
      <p:sp>
        <p:nvSpPr>
          <p:cNvPr id="366" name="Google Shape;366;p9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One line per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7251878" y="2702162"/>
            <a:ext cx="762000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8013878" y="2702162"/>
            <a:ext cx="520522" cy="2708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int: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1524000" y="3124200"/>
            <a:ext cx="3848288" cy="5334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30222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3294848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555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49776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119653" y="3238500"/>
            <a:ext cx="71799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1650643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3828971" y="3238500"/>
            <a:ext cx="272605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4686488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4394566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4102644" y="3238500"/>
            <a:ext cx="292644" cy="30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9"/>
          <p:cNvCxnSpPr>
            <a:stCxn id="368" idx="2"/>
          </p:cNvCxnSpPr>
          <p:nvPr/>
        </p:nvCxnSpPr>
        <p:spPr>
          <a:xfrm rot="5400000">
            <a:off x="6293678" y="2051710"/>
            <a:ext cx="417900" cy="22605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9"/>
          <p:cNvCxnSpPr>
            <a:stCxn id="367" idx="1"/>
          </p:cNvCxnSpPr>
          <p:nvPr/>
        </p:nvCxnSpPr>
        <p:spPr>
          <a:xfrm flipH="1">
            <a:off x="2478578" y="2837586"/>
            <a:ext cx="3782700" cy="400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9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match: assume yes = hit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9"/>
          <p:cNvCxnSpPr/>
          <p:nvPr/>
        </p:nvCxnSpPr>
        <p:spPr>
          <a:xfrm rot="5400000">
            <a:off x="1582476" y="3038043"/>
            <a:ext cx="400914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9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valid?  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9"/>
          <p:cNvCxnSpPr>
            <a:stCxn id="369" idx="2"/>
          </p:cNvCxnSpPr>
          <p:nvPr/>
        </p:nvCxnSpPr>
        <p:spPr>
          <a:xfrm rot="5400000">
            <a:off x="5976439" y="1245610"/>
            <a:ext cx="570300" cy="4025100"/>
          </a:xfrm>
          <a:prstGeom prst="bentConnector3">
            <a:avLst>
              <a:gd fmla="val 1750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9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2012-10-02T17:26:51Z</dcterms:created>
  <dc:creator>Markus Pueschel</dc:creator>
</cp:coreProperties>
</file>