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2.xml.rels" ContentType="application/vnd.openxmlformats-package.relationships+xml"/>
  <Override PartName="/ppt/notesSlides/_rels/notesSlide12.xml.rels" ContentType="application/vnd.openxmlformats-package.relationships+xml"/>
  <Override PartName="/ppt/notesSlides/notesSlide3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3.jpeg" ContentType="image/jpe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8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D13DBE3-EDAF-47C5-83F3-216CC21268E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4D52AA-1165-448A-9651-E117067A1C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339681-C2F1-424C-9622-13507B1FE02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376080" y="182880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464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ıl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ş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lı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ü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ç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tı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ı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AB64B8-65AF-4B6C-BF18-9613C9381494}" type="slidenum"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stilini düzenlemek için tıklayın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LevelAsıl metin stillerini düzenle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İkinci düzey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Üçüncü düzey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Dördüncü düzey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Beşinci düzey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DCF2AC-A1E0-47E0-85E4-E5B2568D3D79}" type="slidenum"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48AB07-DEB5-4539-99DF-84984D45A6D1}" type="slidenum">
              <a:rPr b="0" lang="en-US" sz="11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Asıl başlık stilini düzenlemek için tıklayın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11246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523880" y="4303440"/>
            <a:ext cx="9143640" cy="104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Vehicles chasing each other around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closed course with varying properties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277640" y="529200"/>
            <a:ext cx="245880" cy="2982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CustomShape 4"/>
          <p:cNvSpPr/>
          <p:nvPr/>
        </p:nvSpPr>
        <p:spPr>
          <a:xfrm rot="16200000">
            <a:off x="2718720" y="-665280"/>
            <a:ext cx="245880" cy="26359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10667880" y="3336480"/>
            <a:ext cx="245880" cy="2982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6"/>
          <p:cNvSpPr/>
          <p:nvPr/>
        </p:nvSpPr>
        <p:spPr>
          <a:xfrm rot="16200000">
            <a:off x="9226800" y="4881960"/>
            <a:ext cx="245880" cy="26359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8" name="Resim 18" descr=""/>
          <p:cNvPicPr/>
          <p:nvPr/>
        </p:nvPicPr>
        <p:blipFill>
          <a:blip r:embed="rId1"/>
          <a:stretch/>
        </p:blipFill>
        <p:spPr>
          <a:xfrm>
            <a:off x="1848600" y="1212480"/>
            <a:ext cx="8494560" cy="21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0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3" name="İçerik Yer Tutucusu 9" descr=""/>
          <p:cNvPicPr/>
          <p:nvPr/>
        </p:nvPicPr>
        <p:blipFill>
          <a:blip r:embed="rId2"/>
          <a:stretch/>
        </p:blipFill>
        <p:spPr>
          <a:xfrm>
            <a:off x="2187000" y="2265840"/>
            <a:ext cx="7817400" cy="403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7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İçerik Yer Tutucusu 10" descr=""/>
          <p:cNvPicPr/>
          <p:nvPr/>
        </p:nvPicPr>
        <p:blipFill>
          <a:blip r:embed="rId2"/>
          <a:stretch/>
        </p:blipFill>
        <p:spPr>
          <a:xfrm>
            <a:off x="3034800" y="1640160"/>
            <a:ext cx="6134760" cy="4350960"/>
          </a:xfrm>
          <a:prstGeom prst="rect">
            <a:avLst/>
          </a:prstGeom>
          <a:ln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2427120" y="5991480"/>
            <a:ext cx="7337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Outputs of Color Filtering, Canny Edge Detection and Hough lines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4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Determining the turn angle and direction out of the found lines in the image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0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3" name="İçerik Yer Tutucusu 10" descr=""/>
          <p:cNvPicPr/>
          <p:nvPr/>
        </p:nvPicPr>
        <p:blipFill>
          <a:blip r:embed="rId2"/>
          <a:stretch/>
        </p:blipFill>
        <p:spPr>
          <a:xfrm>
            <a:off x="2385360" y="2277720"/>
            <a:ext cx="7420680" cy="3902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Processing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7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İçerik Yer Tutucusu 9" descr=""/>
          <p:cNvPicPr/>
          <p:nvPr/>
        </p:nvPicPr>
        <p:blipFill>
          <a:blip r:embed="rId2"/>
          <a:stretch/>
        </p:blipFill>
        <p:spPr>
          <a:xfrm>
            <a:off x="3048120" y="1653480"/>
            <a:ext cx="6095520" cy="4343040"/>
          </a:xfrm>
          <a:prstGeom prst="rect">
            <a:avLst/>
          </a:prstGeom>
          <a:ln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3048120" y="599688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Output of Data Processing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Vision of the Vehicle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2" name="İçerik Yer Tutucusu 8" descr=""/>
          <p:cNvPicPr/>
          <p:nvPr/>
        </p:nvPicPr>
        <p:blipFill>
          <a:blip r:embed="rId1"/>
          <a:stretch/>
        </p:blipFill>
        <p:spPr>
          <a:xfrm>
            <a:off x="3054240" y="1796400"/>
            <a:ext cx="6095520" cy="405720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5" name="İçerik Yer Tutucusu 4" descr="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16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3038400" y="5854320"/>
            <a:ext cx="6114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Realtime Video Containing the Turn Angle and Direction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Controller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1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Receiving data data from processing unit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 communication of Rpi and Arduino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Following the path with acquired input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Differential drive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Differential drive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2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2" descr=""/>
          <p:cNvPicPr/>
          <p:nvPr/>
        </p:nvPicPr>
        <p:blipFill>
          <a:blip r:embed="rId2"/>
          <a:srcRect l="470" t="2334" r="24728" b="0"/>
          <a:stretch/>
        </p:blipFill>
        <p:spPr>
          <a:xfrm>
            <a:off x="3753000" y="1635840"/>
            <a:ext cx="4202280" cy="233172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2888280" y="4297680"/>
            <a:ext cx="6438600" cy="206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Structure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4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5"/>
          <p:cNvSpPr txBox="1"/>
          <p:nvPr/>
        </p:nvSpPr>
        <p:spPr>
          <a:xfrm>
            <a:off x="1337040" y="1721880"/>
            <a:ext cx="4658040" cy="55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Chassis 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37" name="Picture 3" descr=""/>
          <p:cNvPicPr/>
          <p:nvPr/>
        </p:nvPicPr>
        <p:blipFill>
          <a:blip r:embed="rId2"/>
          <a:stretch/>
        </p:blipFill>
        <p:spPr>
          <a:xfrm>
            <a:off x="4560120" y="2358720"/>
            <a:ext cx="3575160" cy="368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0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Picture 3" descr=""/>
          <p:cNvPicPr/>
          <p:nvPr/>
        </p:nvPicPr>
        <p:blipFill>
          <a:blip r:embed="rId2"/>
          <a:srcRect l="0" t="0" r="0" b="9760"/>
          <a:stretch/>
        </p:blipFill>
        <p:spPr>
          <a:xfrm>
            <a:off x="4287600" y="99360"/>
            <a:ext cx="3993480" cy="638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3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the opponent to be caught within 5cm range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the opponent if it reaches from back within 5cm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Giving meaningful data to Pi to trigger handshake protocol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48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time-of-flight distance sensors at the front and back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3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5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Picture 8" descr=""/>
          <p:cNvPicPr/>
          <p:nvPr/>
        </p:nvPicPr>
        <p:blipFill>
          <a:blip r:embed="rId2"/>
          <a:stretch/>
        </p:blipFill>
        <p:spPr>
          <a:xfrm>
            <a:off x="1504080" y="3500280"/>
            <a:ext cx="9183240" cy="105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Vehicle Detection Subsystem (Tests)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57" name="Content Placeholder 7" descr=""/>
          <p:cNvPicPr/>
          <p:nvPr/>
        </p:nvPicPr>
        <p:blipFill>
          <a:blip r:embed="rId1"/>
          <a:stretch/>
        </p:blipFill>
        <p:spPr>
          <a:xfrm>
            <a:off x="646560" y="3677040"/>
            <a:ext cx="5119200" cy="2231280"/>
          </a:xfrm>
          <a:prstGeom prst="rect">
            <a:avLst/>
          </a:prstGeom>
          <a:ln>
            <a:noFill/>
          </a:ln>
        </p:spPr>
      </p:pic>
      <p:sp>
        <p:nvSpPr>
          <p:cNvPr id="25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0" name="İçerik Yer Tutucusu 4" descr="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8" descr=""/>
          <p:cNvPicPr/>
          <p:nvPr/>
        </p:nvPicPr>
        <p:blipFill>
          <a:blip r:embed="rId3"/>
          <a:stretch/>
        </p:blipFill>
        <p:spPr>
          <a:xfrm>
            <a:off x="5488920" y="1743480"/>
            <a:ext cx="2123640" cy="1933200"/>
          </a:xfrm>
          <a:prstGeom prst="rect">
            <a:avLst/>
          </a:prstGeom>
          <a:ln>
            <a:noFill/>
          </a:ln>
        </p:spPr>
      </p:pic>
      <p:pic>
        <p:nvPicPr>
          <p:cNvPr id="263" name="Picture 9" descr=""/>
          <p:cNvPicPr/>
          <p:nvPr/>
        </p:nvPicPr>
        <p:blipFill>
          <a:blip r:embed="rId4"/>
          <a:stretch/>
        </p:blipFill>
        <p:spPr>
          <a:xfrm>
            <a:off x="8952840" y="1381320"/>
            <a:ext cx="2672280" cy="2657160"/>
          </a:xfrm>
          <a:prstGeom prst="rect">
            <a:avLst/>
          </a:prstGeom>
          <a:ln>
            <a:noFill/>
          </a:ln>
        </p:spPr>
      </p:pic>
      <p:pic>
        <p:nvPicPr>
          <p:cNvPr id="264" name="Picture 10" descr=""/>
          <p:cNvPicPr/>
          <p:nvPr/>
        </p:nvPicPr>
        <p:blipFill>
          <a:blip r:embed="rId5"/>
          <a:stretch/>
        </p:blipFill>
        <p:spPr>
          <a:xfrm>
            <a:off x="1373400" y="1638360"/>
            <a:ext cx="2552400" cy="17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Communicating with the opponent via Wi-Fi protocol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Executing handshake protocol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9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70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algorithm utilizing network programming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5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76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Picture 9" descr=""/>
          <p:cNvPicPr/>
          <p:nvPr/>
        </p:nvPicPr>
        <p:blipFill>
          <a:blip r:embed="rId2"/>
          <a:stretch/>
        </p:blipFill>
        <p:spPr>
          <a:xfrm>
            <a:off x="1002240" y="3109680"/>
            <a:ext cx="10200960" cy="22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System(Tests)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Raspberry Pi as Client Test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Raspberry Pi as Server Test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1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2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System(Results)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5" name="Content Placeholder 7" descr=""/>
          <p:cNvPicPr/>
          <p:nvPr/>
        </p:nvPicPr>
        <p:blipFill>
          <a:blip r:embed="rId1"/>
          <a:stretch/>
        </p:blipFill>
        <p:spPr>
          <a:xfrm>
            <a:off x="1016280" y="2389680"/>
            <a:ext cx="4063320" cy="2078640"/>
          </a:xfrm>
          <a:prstGeom prst="rect">
            <a:avLst/>
          </a:prstGeom>
          <a:ln>
            <a:noFill/>
          </a:ln>
        </p:spPr>
      </p:pic>
      <p:sp>
        <p:nvSpPr>
          <p:cNvPr id="286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8" name="İçerik Yer Tutucusu 4" descr="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1016280" y="1820160"/>
            <a:ext cx="362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Duayenler as server: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6"/>
          <p:cNvSpPr/>
          <p:nvPr/>
        </p:nvSpPr>
        <p:spPr>
          <a:xfrm flipH="1">
            <a:off x="6357960" y="1820160"/>
            <a:ext cx="344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Opponent as client: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Picture 17" descr=""/>
          <p:cNvPicPr/>
          <p:nvPr/>
        </p:nvPicPr>
        <p:blipFill>
          <a:blip r:embed="rId3"/>
          <a:stretch/>
        </p:blipFill>
        <p:spPr>
          <a:xfrm>
            <a:off x="5555880" y="2563200"/>
            <a:ext cx="5875920" cy="16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External Communication System(Results)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6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1016280" y="1820160"/>
            <a:ext cx="362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Duayenler as client: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 flipH="1">
            <a:off x="6357960" y="1820160"/>
            <a:ext cx="344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Opponent as server: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0" name="Content Placeholder 9" descr=""/>
          <p:cNvPicPr/>
          <p:nvPr/>
        </p:nvPicPr>
        <p:blipFill>
          <a:blip r:embed="rId2"/>
          <a:stretch/>
        </p:blipFill>
        <p:spPr>
          <a:xfrm>
            <a:off x="857520" y="2610720"/>
            <a:ext cx="4334040" cy="1946880"/>
          </a:xfrm>
          <a:prstGeom prst="rect">
            <a:avLst/>
          </a:prstGeom>
          <a:ln>
            <a:noFill/>
          </a:ln>
        </p:spPr>
      </p:pic>
      <p:pic>
        <p:nvPicPr>
          <p:cNvPr id="301" name="Picture 13" descr=""/>
          <p:cNvPicPr/>
          <p:nvPr/>
        </p:nvPicPr>
        <p:blipFill>
          <a:blip r:embed="rId3"/>
          <a:stretch/>
        </p:blipFill>
        <p:spPr>
          <a:xfrm>
            <a:off x="5777280" y="2565360"/>
            <a:ext cx="5434560" cy="221904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Power consumption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03" name="Table 2"/>
          <p:cNvGraphicFramePr/>
          <p:nvPr/>
        </p:nvGraphicFramePr>
        <p:xfrm>
          <a:off x="401760" y="1415880"/>
          <a:ext cx="11388240" cy="4442760"/>
        </p:xfrm>
        <a:graphic>
          <a:graphicData uri="http://schemas.openxmlformats.org/drawingml/2006/table">
            <a:tbl>
              <a:tblPr/>
              <a:tblGrid>
                <a:gridCol w="2277360"/>
                <a:gridCol w="2277360"/>
                <a:gridCol w="2277360"/>
                <a:gridCol w="2277360"/>
                <a:gridCol w="2278800"/>
              </a:tblGrid>
              <a:tr h="740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Current (Avg)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Watt(Avg) 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Current (Max)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Watt(Max) 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405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Raspberry 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0,85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4,25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2,5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12,5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405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Arduino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405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Driver and DC Motors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1,5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405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ToF sensors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62.7m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40m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132m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405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 power consumption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2,45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22,71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5,74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49,6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30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6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07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Cost Analysis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309" name="Table 2"/>
          <p:cNvGraphicFramePr/>
          <p:nvPr/>
        </p:nvGraphicFramePr>
        <p:xfrm>
          <a:off x="831240" y="1371600"/>
          <a:ext cx="10515240" cy="48204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Component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Price ($)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Raspberry 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Arduino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Driver and DC Motors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24,5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ToF sensors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Wheels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Powerbank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Li-Po Battery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Additional components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Additional payment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Camera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Chassis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Total Project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198,5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310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1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2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13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9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Deliverables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manuals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Eliptical path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Rechargeable battery and the charger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Wingdings 2" charset="2"/>
              <a:buChar char="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(2) years of warranty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7" name="CustomShape 4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8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19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2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3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24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Gantt Chart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7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8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329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İçerik Yer Tutucusu 13" descr=""/>
          <p:cNvPicPr/>
          <p:nvPr/>
        </p:nvPicPr>
        <p:blipFill>
          <a:blip r:embed="rId2"/>
          <a:srcRect l="0" t="0" r="3159" b="12711"/>
          <a:stretch/>
        </p:blipFill>
        <p:spPr>
          <a:xfrm>
            <a:off x="795960" y="1405440"/>
            <a:ext cx="10613880" cy="47538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2" name="İçerik Yer Tutucusu 8" descr=""/>
          <p:cNvPicPr/>
          <p:nvPr/>
        </p:nvPicPr>
        <p:blipFill>
          <a:blip r:embed="rId1"/>
          <a:stretch/>
        </p:blipFill>
        <p:spPr>
          <a:xfrm>
            <a:off x="1439640" y="1649880"/>
            <a:ext cx="9326520" cy="43509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5" name="İçerik Yer Tutucusu 4" descr="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0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İçerik Yer Tutucusu 12" descr=""/>
          <p:cNvPicPr/>
          <p:nvPr/>
        </p:nvPicPr>
        <p:blipFill>
          <a:blip r:embed="rId2"/>
          <a:stretch/>
        </p:blipFill>
        <p:spPr>
          <a:xfrm>
            <a:off x="903960" y="1915560"/>
            <a:ext cx="10515240" cy="381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Objective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İçerik Yer Tutucusu 8" descr=""/>
          <p:cNvPicPr/>
          <p:nvPr/>
        </p:nvPicPr>
        <p:blipFill>
          <a:blip r:embed="rId1"/>
          <a:stretch/>
        </p:blipFill>
        <p:spPr>
          <a:xfrm>
            <a:off x="937800" y="346680"/>
            <a:ext cx="5646240" cy="60422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İçerik Yer Tutucusu 4" descr="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vehicle should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the lane,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 the lane,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the opponent and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communicate with the opponent.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3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3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V-Model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6" name="İçerik Yer Tutucusu 8" descr=""/>
          <p:cNvPicPr/>
          <p:nvPr/>
        </p:nvPicPr>
        <p:blipFill>
          <a:blip r:embed="rId1"/>
          <a:stretch/>
        </p:blipFill>
        <p:spPr>
          <a:xfrm>
            <a:off x="930240" y="1691280"/>
            <a:ext cx="10515240" cy="39128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9" name="İçerik Yer Tutucusu 4" descr=""/>
          <p:cNvPicPr/>
          <p:nvPr/>
        </p:nvPicPr>
        <p:blipFill>
          <a:blip r:embed="rId2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Lane Detection Subsystem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 rot="16200000">
            <a:off x="6100560" y="1021680"/>
            <a:ext cx="122040" cy="113144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149760" y="365760"/>
            <a:ext cx="122040" cy="602352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4" name="İçerik Yer Tutucusu 4" descr=""/>
          <p:cNvPicPr/>
          <p:nvPr/>
        </p:nvPicPr>
        <p:blipFill>
          <a:blip r:embed="rId1"/>
          <a:stretch/>
        </p:blipFill>
        <p:spPr>
          <a:xfrm>
            <a:off x="142200" y="5959440"/>
            <a:ext cx="787680" cy="78768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5555880" y="6488640"/>
            <a:ext cx="1584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K2D"/>
              </a:rPr>
              <a:t>DUAYENLER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Detecting lane lines out of a captured image in real 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Application>LibreOffice/5.1.6.2$Linux_X86_64 LibreOffice_project/10m0$Build-2</Application>
  <Words>421</Words>
  <Paragraphs>161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2018-12-27T13:07:49Z</dcterms:created>
  <dc:creator>Erdem Tuna</dc:creator>
  <dc:description/>
  <dc:language>en-US</dc:language>
  <cp:lastModifiedBy/>
  <dcterms:modified xsi:type="dcterms:W3CDTF">2018-12-28T11:49:03Z</dcterms:modified>
  <cp:revision>28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Özel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