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8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13DBE3-EDAF-47C5-83F3-216CC21268E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74D52AA-1165-448A-9651-E117067A1C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A339681-C2F1-424C-9622-13507B1FE02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464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Asıl başlık stilini düzenlemek için tıklayın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12/28/18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1AB64B8-65AF-4B6C-BF18-9613C9381494}" type="slidenum">
              <a:rPr lang="en-US" sz="11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Asıl başlık stilini düzenlemek için tıklayın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LevelAsıl metin stillerini düzenle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İkinci düzey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Üçüncü düzey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Dördüncü düzey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Beşinci düzey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12/28/18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3DCF2AC-A1E0-47E0-85E4-E5B2568D3D79}" type="slidenum">
              <a:rPr lang="en-US" sz="11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12/28/18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748AB07-DEB5-4539-99DF-84984D45A6D1}" type="slidenum">
              <a:rPr lang="en-US" sz="11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Asıl başlık stilini düzenlemek için tıklayın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523880" y="11246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523880" y="4303440"/>
            <a:ext cx="9143640" cy="1048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Vehicles chasing each other around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closed course with varying properties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277640" y="529200"/>
            <a:ext cx="245880" cy="2982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5" name="CustomShape 4"/>
          <p:cNvSpPr/>
          <p:nvPr/>
        </p:nvSpPr>
        <p:spPr>
          <a:xfrm rot="16200000">
            <a:off x="2718720" y="-665280"/>
            <a:ext cx="245880" cy="263592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10667880" y="3336480"/>
            <a:ext cx="245880" cy="2982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CustomShape 6"/>
          <p:cNvSpPr/>
          <p:nvPr/>
        </p:nvSpPr>
        <p:spPr>
          <a:xfrm rot="16200000">
            <a:off x="9226800" y="4881960"/>
            <a:ext cx="245880" cy="263592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8" name="Resim 18"/>
          <p:cNvPicPr/>
          <p:nvPr/>
        </p:nvPicPr>
        <p:blipFill>
          <a:blip r:embed="rId2"/>
          <a:stretch/>
        </p:blipFill>
        <p:spPr>
          <a:xfrm>
            <a:off x="1848600" y="1212480"/>
            <a:ext cx="8494560" cy="212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Lane Detection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0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</a:p>
        </p:txBody>
      </p:sp>
      <p:pic>
        <p:nvPicPr>
          <p:cNvPr id="183" name="İçerik Yer Tutucusu 9"/>
          <p:cNvPicPr/>
          <p:nvPr/>
        </p:nvPicPr>
        <p:blipFill>
          <a:blip r:embed="rId3"/>
          <a:stretch/>
        </p:blipFill>
        <p:spPr>
          <a:xfrm>
            <a:off x="2187000" y="2265840"/>
            <a:ext cx="7817400" cy="403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Lane Detection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7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İçerik Yer Tutucusu 10"/>
          <p:cNvPicPr/>
          <p:nvPr/>
        </p:nvPicPr>
        <p:blipFill>
          <a:blip r:embed="rId3"/>
          <a:stretch/>
        </p:blipFill>
        <p:spPr>
          <a:xfrm>
            <a:off x="3034800" y="1640160"/>
            <a:ext cx="6134760" cy="4350960"/>
          </a:xfrm>
          <a:prstGeom prst="rect">
            <a:avLst/>
          </a:prstGeom>
          <a:ln>
            <a:noFill/>
          </a:ln>
        </p:spPr>
      </p:pic>
      <p:sp>
        <p:nvSpPr>
          <p:cNvPr id="190" name="CustomShape 5"/>
          <p:cNvSpPr/>
          <p:nvPr/>
        </p:nvSpPr>
        <p:spPr>
          <a:xfrm>
            <a:off x="2427120" y="5991480"/>
            <a:ext cx="7337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Outputs of Color Filtering, Canny Edge Detection and Hough lines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Processing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4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Determining the turn angle and direction out of the found lines in the image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Processing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0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01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3" name="İçerik Yer Tutucusu 10"/>
          <p:cNvPicPr/>
          <p:nvPr/>
        </p:nvPicPr>
        <p:blipFill>
          <a:blip r:embed="rId3"/>
          <a:stretch/>
        </p:blipFill>
        <p:spPr>
          <a:xfrm>
            <a:off x="2385360" y="2277720"/>
            <a:ext cx="7420680" cy="390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Processing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7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08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İçerik Yer Tutucusu 9"/>
          <p:cNvPicPr/>
          <p:nvPr/>
        </p:nvPicPr>
        <p:blipFill>
          <a:blip r:embed="rId3"/>
          <a:stretch/>
        </p:blipFill>
        <p:spPr>
          <a:xfrm>
            <a:off x="3048120" y="1653480"/>
            <a:ext cx="6095520" cy="4343040"/>
          </a:xfrm>
          <a:prstGeom prst="rect">
            <a:avLst/>
          </a:prstGeom>
          <a:ln>
            <a:noFill/>
          </a:ln>
        </p:spPr>
      </p:pic>
      <p:sp>
        <p:nvSpPr>
          <p:cNvPr id="210" name="CustomShape 5"/>
          <p:cNvSpPr/>
          <p:nvPr/>
        </p:nvSpPr>
        <p:spPr>
          <a:xfrm>
            <a:off x="3048120" y="599688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Output of Data Processing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Lane Vision of the Vehicle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2" name="İçerik Yer Tutucusu 8"/>
          <p:cNvPicPr/>
          <p:nvPr/>
        </p:nvPicPr>
        <p:blipFill>
          <a:blip r:embed="rId2"/>
          <a:stretch/>
        </p:blipFill>
        <p:spPr>
          <a:xfrm>
            <a:off x="3054240" y="1796400"/>
            <a:ext cx="6095520" cy="4057200"/>
          </a:xfrm>
          <a:prstGeom prst="rect">
            <a:avLst/>
          </a:prstGeom>
          <a:ln>
            <a:noFill/>
          </a:ln>
        </p:spPr>
      </p:pic>
      <p:sp>
        <p:nvSpPr>
          <p:cNvPr id="213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5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16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3038400" y="5854320"/>
            <a:ext cx="6114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Realtime Video Containing the Turn Angle and Direction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Controller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1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22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Receiving data data from processing unit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 communication of Rpi and Arduino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Following the path with acquired input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Differential drive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2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Differential drive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28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Picture 2"/>
          <p:cNvPicPr/>
          <p:nvPr/>
        </p:nvPicPr>
        <p:blipFill>
          <a:blip r:embed="rId3"/>
          <a:srcRect l="470" t="2334" r="24728"/>
          <a:stretch/>
        </p:blipFill>
        <p:spPr>
          <a:xfrm>
            <a:off x="3753000" y="1635840"/>
            <a:ext cx="4202280" cy="2331720"/>
          </a:xfrm>
          <a:prstGeom prst="rect">
            <a:avLst/>
          </a:prstGeom>
          <a:ln>
            <a:noFill/>
          </a:ln>
        </p:spPr>
      </p:pic>
      <p:pic>
        <p:nvPicPr>
          <p:cNvPr id="230" name="Picture 229"/>
          <p:cNvPicPr/>
          <p:nvPr/>
        </p:nvPicPr>
        <p:blipFill>
          <a:blip r:embed="rId4"/>
          <a:stretch/>
        </p:blipFill>
        <p:spPr>
          <a:xfrm>
            <a:off x="2888280" y="4297680"/>
            <a:ext cx="6438600" cy="206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Structure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3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4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5"/>
          <p:cNvSpPr txBox="1"/>
          <p:nvPr/>
        </p:nvSpPr>
        <p:spPr>
          <a:xfrm>
            <a:off x="1337040" y="1721880"/>
            <a:ext cx="4658040" cy="55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Chassis structure</a:t>
            </a:r>
          </a:p>
        </p:txBody>
      </p:sp>
      <p:pic>
        <p:nvPicPr>
          <p:cNvPr id="237" name="Picture 3"/>
          <p:cNvPicPr/>
          <p:nvPr/>
        </p:nvPicPr>
        <p:blipFill>
          <a:blip r:embed="rId3"/>
          <a:stretch/>
        </p:blipFill>
        <p:spPr>
          <a:xfrm>
            <a:off x="4560120" y="2358720"/>
            <a:ext cx="3575160" cy="368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0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Picture 3"/>
          <p:cNvPicPr/>
          <p:nvPr/>
        </p:nvPicPr>
        <p:blipFill>
          <a:blip r:embed="rId3"/>
          <a:srcRect b="9760"/>
          <a:stretch/>
        </p:blipFill>
        <p:spPr>
          <a:xfrm>
            <a:off x="4287600" y="99360"/>
            <a:ext cx="3993480" cy="638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3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34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Vehicle Detection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Detecting the opponent to be caught within 5cm range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Detecting the opponent if it reaches from back within 5cm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Giving meaningful data to Pi to trigger handshake protocol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6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48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Vehicle Detection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Solution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time-of-flight distance sensors at the front and back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2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3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54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Picture 8"/>
          <p:cNvPicPr/>
          <p:nvPr/>
        </p:nvPicPr>
        <p:blipFill>
          <a:blip r:embed="rId3"/>
          <a:stretch/>
        </p:blipFill>
        <p:spPr>
          <a:xfrm>
            <a:off x="1504080" y="3500280"/>
            <a:ext cx="9183240" cy="105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Vehicle Detection Subsystem (Tests)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57" name="Content Placeholder 7"/>
          <p:cNvPicPr/>
          <p:nvPr/>
        </p:nvPicPr>
        <p:blipFill>
          <a:blip r:embed="rId2"/>
          <a:stretch/>
        </p:blipFill>
        <p:spPr>
          <a:xfrm>
            <a:off x="646560" y="3677040"/>
            <a:ext cx="5119200" cy="2231280"/>
          </a:xfrm>
          <a:prstGeom prst="rect">
            <a:avLst/>
          </a:prstGeom>
          <a:ln>
            <a:noFill/>
          </a:ln>
        </p:spPr>
      </p:pic>
      <p:sp>
        <p:nvSpPr>
          <p:cNvPr id="258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0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61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Picture 8"/>
          <p:cNvPicPr/>
          <p:nvPr/>
        </p:nvPicPr>
        <p:blipFill>
          <a:blip r:embed="rId4"/>
          <a:stretch/>
        </p:blipFill>
        <p:spPr>
          <a:xfrm>
            <a:off x="5488920" y="1743480"/>
            <a:ext cx="2123640" cy="1933200"/>
          </a:xfrm>
          <a:prstGeom prst="rect">
            <a:avLst/>
          </a:prstGeom>
          <a:ln>
            <a:noFill/>
          </a:ln>
        </p:spPr>
      </p:pic>
      <p:pic>
        <p:nvPicPr>
          <p:cNvPr id="263" name="Picture 9"/>
          <p:cNvPicPr/>
          <p:nvPr/>
        </p:nvPicPr>
        <p:blipFill>
          <a:blip r:embed="rId5"/>
          <a:stretch/>
        </p:blipFill>
        <p:spPr>
          <a:xfrm>
            <a:off x="8952840" y="1381320"/>
            <a:ext cx="2672280" cy="2657160"/>
          </a:xfrm>
          <a:prstGeom prst="rect">
            <a:avLst/>
          </a:prstGeom>
          <a:ln>
            <a:noFill/>
          </a:ln>
        </p:spPr>
      </p:pic>
      <p:pic>
        <p:nvPicPr>
          <p:cNvPr id="264" name="Picture 10"/>
          <p:cNvPicPr/>
          <p:nvPr/>
        </p:nvPicPr>
        <p:blipFill>
          <a:blip r:embed="rId6"/>
          <a:stretch/>
        </p:blipFill>
        <p:spPr>
          <a:xfrm>
            <a:off x="1373400" y="1638360"/>
            <a:ext cx="2552400" cy="179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Subsystem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Communicating with the opponent via Wi-Fi protocol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Executing handshake protocol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8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9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70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Solution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algorithm utilizing network programming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3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5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76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C8A1C-A156-48E9-BC43-436A89F3E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33" y="3429000"/>
            <a:ext cx="7277294" cy="1027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0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1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2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83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7965AE7-A8F7-4329-828A-AA7FEA26441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45280" y="2789460"/>
            <a:ext cx="10200960" cy="220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Subsystem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(Results)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85" name="Content Placeholder 7"/>
          <p:cNvPicPr/>
          <p:nvPr/>
        </p:nvPicPr>
        <p:blipFill>
          <a:blip r:embed="rId2"/>
          <a:stretch/>
        </p:blipFill>
        <p:spPr>
          <a:xfrm>
            <a:off x="1016280" y="2389680"/>
            <a:ext cx="4063320" cy="2078640"/>
          </a:xfrm>
          <a:prstGeom prst="rect">
            <a:avLst/>
          </a:prstGeom>
          <a:ln>
            <a:noFill/>
          </a:ln>
        </p:spPr>
      </p:pic>
      <p:sp>
        <p:nvSpPr>
          <p:cNvPr id="286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7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8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89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1016280" y="1820160"/>
            <a:ext cx="3625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Duayenler as server: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 flipH="1">
            <a:off x="6357960" y="1820160"/>
            <a:ext cx="3446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Opponent as client: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2" name="Picture 17"/>
          <p:cNvPicPr/>
          <p:nvPr/>
        </p:nvPicPr>
        <p:blipFill>
          <a:blip r:embed="rId4"/>
          <a:stretch/>
        </p:blipFill>
        <p:spPr>
          <a:xfrm>
            <a:off x="5555880" y="2563200"/>
            <a:ext cx="5875920" cy="162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Subsystem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(Results)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5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6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97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1016280" y="1820160"/>
            <a:ext cx="3625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Duayenler as client: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 flipH="1">
            <a:off x="6357960" y="1820160"/>
            <a:ext cx="3446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Opponent as server: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0" name="Content Placeholder 9"/>
          <p:cNvPicPr/>
          <p:nvPr/>
        </p:nvPicPr>
        <p:blipFill>
          <a:blip r:embed="rId3"/>
          <a:stretch/>
        </p:blipFill>
        <p:spPr>
          <a:xfrm>
            <a:off x="857520" y="2610720"/>
            <a:ext cx="4334040" cy="1946880"/>
          </a:xfrm>
          <a:prstGeom prst="rect">
            <a:avLst/>
          </a:prstGeom>
          <a:ln>
            <a:noFill/>
          </a:ln>
        </p:spPr>
      </p:pic>
      <p:pic>
        <p:nvPicPr>
          <p:cNvPr id="301" name="Picture 13"/>
          <p:cNvPicPr/>
          <p:nvPr/>
        </p:nvPicPr>
        <p:blipFill>
          <a:blip r:embed="rId4"/>
          <a:stretch/>
        </p:blipFill>
        <p:spPr>
          <a:xfrm>
            <a:off x="5777280" y="2565360"/>
            <a:ext cx="5434560" cy="221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Communication 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838380" y="1820159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Improvements to be done: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Distance sensor data should be added to the system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should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not be connected to the hotspot manually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mode function should be able to run before server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3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5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76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50F26E4-664B-40ED-86B7-4B38FB6DF28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4305" y="3895025"/>
            <a:ext cx="9289177" cy="1929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116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Power consumption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303" name="Table 2"/>
          <p:cNvGraphicFramePr/>
          <p:nvPr/>
        </p:nvGraphicFramePr>
        <p:xfrm>
          <a:off x="401760" y="1415880"/>
          <a:ext cx="11388240" cy="4443120"/>
        </p:xfrm>
        <a:graphic>
          <a:graphicData uri="http://schemas.openxmlformats.org/drawingml/2006/table">
            <a:tbl>
              <a:tblPr/>
              <a:tblGrid>
                <a:gridCol w="227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Current (Avg) 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Watt(Avg) W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Current (Max) 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Watt(Max) W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Raspberry Pi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0,85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4,25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2,5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12,5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Arduino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80m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0,4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0,2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Driver and DC Motors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1,5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ToF sensors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62.7m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40m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132m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Total power consumption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2,45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22,71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5,74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49,6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4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5" name="CustomShape 4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6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07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9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Cost Analysis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309" name="Table 2"/>
          <p:cNvGraphicFramePr/>
          <p:nvPr/>
        </p:nvGraphicFramePr>
        <p:xfrm>
          <a:off x="831240" y="1371600"/>
          <a:ext cx="10515600" cy="51511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Component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Price ($)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Raspberry Pi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Arduino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Driver and DC Motors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24,5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ToF sensors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Wheels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Powerbank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Li-Po Battery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Additional components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Additional payment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Camera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Chassis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Total Project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198,5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0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1" name="CustomShape 4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2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13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Deliverables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Technical manuals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Eliptical path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Rechargeable battery and the charger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(2) years of warranty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7" name="CustomShape 4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8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19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2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3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24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Gantt Chart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6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7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8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29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0" name="İçerik Yer Tutucusu 13"/>
          <p:cNvPicPr/>
          <p:nvPr/>
        </p:nvPicPr>
        <p:blipFill>
          <a:blip r:embed="rId4"/>
          <a:srcRect r="3159" b="12711"/>
          <a:stretch/>
        </p:blipFill>
        <p:spPr>
          <a:xfrm>
            <a:off x="795960" y="1405440"/>
            <a:ext cx="10613880" cy="475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2" name="İçerik Yer Tutucusu 8"/>
          <p:cNvPicPr/>
          <p:nvPr/>
        </p:nvPicPr>
        <p:blipFill>
          <a:blip r:embed="rId2"/>
          <a:stretch/>
        </p:blipFill>
        <p:spPr>
          <a:xfrm>
            <a:off x="1439640" y="1649880"/>
            <a:ext cx="9326520" cy="435096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5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 Diagram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0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İçerik Yer Tutucusu 12"/>
          <p:cNvPicPr/>
          <p:nvPr/>
        </p:nvPicPr>
        <p:blipFill>
          <a:blip r:embed="rId3"/>
          <a:stretch/>
        </p:blipFill>
        <p:spPr>
          <a:xfrm>
            <a:off x="903960" y="1915560"/>
            <a:ext cx="10515240" cy="381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						
							Objective Tree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4" name="İçerik Yer Tutucusu 8"/>
          <p:cNvPicPr/>
          <p:nvPr/>
        </p:nvPicPr>
        <p:blipFill>
          <a:blip r:embed="rId2"/>
          <a:stretch/>
        </p:blipFill>
        <p:spPr>
          <a:xfrm>
            <a:off x="937800" y="346680"/>
            <a:ext cx="5646240" cy="604224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 Requirements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vehicle should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 the lane,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follow the lane,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 the opponent and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communicate with the opponent.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3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V-Model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6" name="İçerik Yer Tutucusu 8"/>
          <p:cNvPicPr/>
          <p:nvPr/>
        </p:nvPicPr>
        <p:blipFill>
          <a:blip r:embed="rId2"/>
          <a:stretch/>
        </p:blipFill>
        <p:spPr>
          <a:xfrm>
            <a:off x="930240" y="1691280"/>
            <a:ext cx="10515240" cy="391284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9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Lane Detection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4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Detecting lane lines out of a captured image in real time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437</Words>
  <Application>Microsoft Office PowerPoint</Application>
  <PresentationFormat>Widescreen</PresentationFormat>
  <Paragraphs>164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Light</vt:lpstr>
      <vt:lpstr>DejaVu Sans</vt:lpstr>
      <vt:lpstr>K2D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>Erdem Tuna</dc:creator>
  <dc:description/>
  <cp:lastModifiedBy>İlker Sağlık</cp:lastModifiedBy>
  <cp:revision>31</cp:revision>
  <dcterms:created xsi:type="dcterms:W3CDTF">2018-12-27T13:07:49Z</dcterms:created>
  <dcterms:modified xsi:type="dcterms:W3CDTF">2018-12-28T10:46:12Z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Özel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