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90" r:id="rId6"/>
    <p:sldId id="260" r:id="rId7"/>
    <p:sldId id="266" r:id="rId8"/>
    <p:sldId id="267" r:id="rId9"/>
    <p:sldId id="268" r:id="rId10"/>
    <p:sldId id="269" r:id="rId11"/>
    <p:sldId id="273" r:id="rId12"/>
    <p:sldId id="291" r:id="rId13"/>
    <p:sldId id="274" r:id="rId14"/>
    <p:sldId id="276" r:id="rId15"/>
    <p:sldId id="275" r:id="rId16"/>
    <p:sldId id="297" r:id="rId17"/>
    <p:sldId id="298" r:id="rId18"/>
    <p:sldId id="299" r:id="rId19"/>
    <p:sldId id="278" r:id="rId20"/>
    <p:sldId id="279" r:id="rId21"/>
    <p:sldId id="280" r:id="rId22"/>
    <p:sldId id="281" r:id="rId23"/>
    <p:sldId id="292" r:id="rId24"/>
    <p:sldId id="302" r:id="rId25"/>
    <p:sldId id="282" r:id="rId26"/>
    <p:sldId id="300" r:id="rId27"/>
    <p:sldId id="301" r:id="rId28"/>
    <p:sldId id="285" r:id="rId29"/>
    <p:sldId id="295" r:id="rId30"/>
    <p:sldId id="288" r:id="rId31"/>
    <p:sldId id="286" r:id="rId32"/>
    <p:sldId id="296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9900"/>
    <a:srgbClr val="00CCFF"/>
    <a:srgbClr val="FF0000"/>
    <a:srgbClr val="FF3399"/>
    <a:srgbClr val="FF9900"/>
    <a:srgbClr val="66FF33"/>
    <a:srgbClr val="FFFF00"/>
    <a:srgbClr val="00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 autoAdjust="0"/>
  </p:normalViewPr>
  <p:slideViewPr>
    <p:cSldViewPr showGuides="1">
      <p:cViewPr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D6B54B6-094A-41E8-B7F7-12FF3BCCEE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24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7FD5A74-DF0B-4701-841D-50CC81D63CEF}" type="datetime1">
              <a:rPr lang="tr-TR" smtClean="0"/>
              <a:t>15.12.2014</a:t>
            </a:fld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0F674A-1C93-4607-BBE1-380DB48F9F4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D9D11C-DC12-4ECF-8031-0859FD344AB5}" type="datetime1">
              <a:rPr lang="tr-TR" smtClean="0"/>
              <a:t>15.12.2014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C1225-AB4E-4949-A57E-323CCE14A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B7197D-5B7A-4402-B8FF-6094524D01ED}" type="datetime1">
              <a:rPr lang="tr-TR" smtClean="0"/>
              <a:t>15.12.2014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Ece SCHMIDT EE441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C190A-DBB1-49E0-A8F6-5633703BD8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2ECFCF-17B3-47F9-A235-BF34B7441651}" type="datetime1">
              <a:rPr lang="tr-TR" smtClean="0"/>
              <a:t>15.12.2014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D4725-3504-42B7-B277-F6E00E7CD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5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7E170E4-B0CE-41E0-B669-86F3DDCB63C3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9D2EEB4-436F-47C7-82FC-E82EED58AA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42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C394219-C374-4413-A117-D4564853A581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EB34D23-AE44-453D-866E-BB952CA9F6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99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fld id="{3D21B02C-F0C9-4CB0-9C18-6830E1E689AF}" type="datetime1">
              <a:rPr lang="tr-TR" smtClean="0"/>
              <a:t>15.12.2014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7EF9D15F-5360-4893-B1BD-4D72CC7407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 descr="logo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10: Sorting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F493-1E75-4E45-B65B-56FE367C7513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Sort: complexity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pass performs O(n) operations</a:t>
            </a:r>
          </a:p>
          <a:p>
            <a:r>
              <a:rPr lang="en-US" dirty="0"/>
              <a:t>For m digits: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dirty="0"/>
              <a:t>Disadvantage: Space use</a:t>
            </a:r>
          </a:p>
          <a:p>
            <a:r>
              <a:rPr lang="en-US" dirty="0"/>
              <a:t>For each digit it needs a separate queue</a:t>
            </a:r>
          </a:p>
          <a:p>
            <a:r>
              <a:rPr lang="en-US" dirty="0"/>
              <a:t>For practical purposes it cannot outperform O(</a:t>
            </a:r>
            <a:r>
              <a:rPr lang="en-US" dirty="0" err="1"/>
              <a:t>nlogn</a:t>
            </a:r>
            <a:r>
              <a:rPr lang="en-US" dirty="0"/>
              <a:t>)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027F-B57D-4611-A07D-39C11295E9C3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Bubblesort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Array A with n elements</a:t>
            </a:r>
          </a:p>
          <a:p>
            <a:r>
              <a:rPr lang="en-US" sz="2600" dirty="0"/>
              <a:t>n-1 passes</a:t>
            </a:r>
          </a:p>
          <a:p>
            <a:r>
              <a:rPr lang="en-US" sz="2600" dirty="0"/>
              <a:t>Each pass we compare the adjacent elements</a:t>
            </a:r>
          </a:p>
          <a:p>
            <a:r>
              <a:rPr lang="en-US" sz="2600" dirty="0"/>
              <a:t>If first&gt;second  we exchange the elements</a:t>
            </a:r>
          </a:p>
          <a:p>
            <a:r>
              <a:rPr lang="en-US" sz="2600" dirty="0"/>
              <a:t>At the end of each pass: the largest element bubbles up to the top of the current list</a:t>
            </a:r>
          </a:p>
          <a:p>
            <a:r>
              <a:rPr lang="en-US" sz="2600" dirty="0"/>
              <a:t>After pass 0 is complete: the tail of the list A[n-1] is ordered and the front of the list remains </a:t>
            </a:r>
            <a:r>
              <a:rPr lang="en-US" sz="2600" dirty="0" smtClean="0"/>
              <a:t>unordered</a:t>
            </a:r>
          </a:p>
          <a:p>
            <a:r>
              <a:rPr lang="en-US" sz="2600" dirty="0" smtClean="0"/>
              <a:t>We keep track of the index of the last exchanged element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CFC3-1308-44DF-86D0-4827AF879406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Bubblesort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Example: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A=50,20,40,75,35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Pass 0: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Exchange 50,20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A=20,50,40,75,35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Exchange 50,40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A=20,40,50,75,35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Ordered: 50,75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Exchange 75,35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A=20,40,50,35,</a:t>
            </a:r>
            <a:r>
              <a:rPr lang="en-US" sz="2000" dirty="0">
                <a:solidFill>
                  <a:srgbClr val="009900"/>
                </a:solidFill>
              </a:rPr>
              <a:t>75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75 is the largest element: </a:t>
            </a:r>
            <a:r>
              <a:rPr lang="en-US" sz="2000" dirty="0" err="1"/>
              <a:t>lastChangeIndex</a:t>
            </a:r>
            <a:r>
              <a:rPr lang="en-US" sz="2000" dirty="0"/>
              <a:t>=3</a:t>
            </a:r>
          </a:p>
          <a:p>
            <a:pPr lvl="1">
              <a:lnSpc>
                <a:spcPct val="80000"/>
              </a:lnSpc>
            </a:pPr>
            <a:r>
              <a:rPr lang="en-US" sz="2000" dirty="0" err="1"/>
              <a:t>lastChangeIndex</a:t>
            </a:r>
            <a:r>
              <a:rPr lang="en-US" sz="2000" dirty="0"/>
              <a:t> is not 0 </a:t>
            </a:r>
            <a:r>
              <a:rPr lang="en-US" sz="2000" dirty="0" smtClean="0"/>
              <a:t>continue</a:t>
            </a:r>
            <a:endParaRPr lang="en-US" sz="2000" dirty="0"/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Pass1:Scan the </a:t>
            </a:r>
            <a:r>
              <a:rPr lang="en-US" sz="2400" dirty="0" err="1"/>
              <a:t>sublist</a:t>
            </a:r>
            <a:r>
              <a:rPr lang="en-US" sz="2400" dirty="0"/>
              <a:t> A[0] to A[</a:t>
            </a:r>
            <a:r>
              <a:rPr lang="en-US" sz="2400" dirty="0" err="1"/>
              <a:t>lastChangeIndex</a:t>
            </a:r>
            <a:r>
              <a:rPr lang="en-US" sz="2400" dirty="0"/>
              <a:t>]=A[3]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Ordered: 20,40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Ordered: 40,50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Exchange 50,35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A=20,40,35,50,75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50 is the largest element: </a:t>
            </a:r>
            <a:r>
              <a:rPr lang="en-US" sz="2000" dirty="0" err="1"/>
              <a:t>lastChangeIndex</a:t>
            </a:r>
            <a:r>
              <a:rPr lang="en-US" sz="2000" dirty="0"/>
              <a:t>=2</a:t>
            </a:r>
          </a:p>
          <a:p>
            <a:pPr lvl="1">
              <a:lnSpc>
                <a:spcPct val="80000"/>
              </a:lnSpc>
            </a:pPr>
            <a:r>
              <a:rPr lang="en-US" sz="2000" dirty="0" err="1"/>
              <a:t>lastChangeIndex</a:t>
            </a:r>
            <a:r>
              <a:rPr lang="en-US" sz="2000" dirty="0"/>
              <a:t> is not 0 continue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90A-DBB1-49E0-A8F6-5633703BD8C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1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CFC3-1308-44DF-86D0-4827AF879406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Bubblesort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r>
              <a:rPr lang="en-US" sz="2000" dirty="0"/>
              <a:t>Pass2:Scan the </a:t>
            </a:r>
            <a:r>
              <a:rPr lang="en-US" sz="2000" dirty="0" err="1"/>
              <a:t>sublist</a:t>
            </a:r>
            <a:r>
              <a:rPr lang="en-US" sz="2000" dirty="0"/>
              <a:t> A[0] to A[</a:t>
            </a:r>
            <a:r>
              <a:rPr lang="en-US" sz="2000" dirty="0" err="1"/>
              <a:t>lastChangeIndex</a:t>
            </a:r>
            <a:r>
              <a:rPr lang="en-US" sz="2000" dirty="0"/>
              <a:t>]=A[2]</a:t>
            </a:r>
          </a:p>
          <a:p>
            <a:pPr lvl="1"/>
            <a:r>
              <a:rPr lang="en-US" sz="1800" dirty="0"/>
              <a:t>Ordered: 20,40</a:t>
            </a:r>
          </a:p>
          <a:p>
            <a:pPr lvl="1"/>
            <a:r>
              <a:rPr lang="en-US" sz="1800" dirty="0"/>
              <a:t>Exchange 40,35</a:t>
            </a:r>
          </a:p>
          <a:p>
            <a:pPr lvl="1"/>
            <a:r>
              <a:rPr lang="en-US" sz="1800" dirty="0"/>
              <a:t>A=20,35,40,</a:t>
            </a:r>
            <a:r>
              <a:rPr lang="en-US" sz="1800" dirty="0">
                <a:solidFill>
                  <a:srgbClr val="009900"/>
                </a:solidFill>
              </a:rPr>
              <a:t>50,75</a:t>
            </a:r>
          </a:p>
          <a:p>
            <a:pPr lvl="1"/>
            <a:r>
              <a:rPr lang="en-US" sz="1800" dirty="0"/>
              <a:t>40 is the largest element: </a:t>
            </a:r>
            <a:r>
              <a:rPr lang="en-US" sz="1800" dirty="0" err="1"/>
              <a:t>lastChangeIndex</a:t>
            </a:r>
            <a:r>
              <a:rPr lang="en-US" sz="1800" dirty="0"/>
              <a:t>=1</a:t>
            </a:r>
          </a:p>
          <a:p>
            <a:pPr lvl="1"/>
            <a:r>
              <a:rPr lang="en-US" sz="1800" dirty="0" err="1"/>
              <a:t>lastChangeIndex</a:t>
            </a:r>
            <a:r>
              <a:rPr lang="en-US" sz="1800" dirty="0"/>
              <a:t> is not 0 continue</a:t>
            </a:r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 smtClean="0"/>
              <a:t>Pass3:Scan </a:t>
            </a:r>
            <a:r>
              <a:rPr lang="en-US" sz="2000" dirty="0"/>
              <a:t>the </a:t>
            </a:r>
            <a:r>
              <a:rPr lang="en-US" sz="2000" dirty="0" err="1"/>
              <a:t>sublist</a:t>
            </a:r>
            <a:r>
              <a:rPr lang="en-US" sz="2000" dirty="0"/>
              <a:t> A[0] to A[</a:t>
            </a:r>
            <a:r>
              <a:rPr lang="en-US" sz="2000" dirty="0" err="1"/>
              <a:t>lastChangeIndex</a:t>
            </a:r>
            <a:r>
              <a:rPr lang="en-US" sz="2000" dirty="0"/>
              <a:t>]=A[1]</a:t>
            </a:r>
          </a:p>
          <a:p>
            <a:pPr lvl="1"/>
            <a:r>
              <a:rPr lang="en-US" sz="1800" dirty="0"/>
              <a:t>Ordered: </a:t>
            </a:r>
            <a:r>
              <a:rPr lang="en-US" sz="1800" dirty="0" smtClean="0"/>
              <a:t>20,35</a:t>
            </a:r>
            <a:endParaRPr lang="en-US" sz="1800" dirty="0"/>
          </a:p>
          <a:p>
            <a:pPr lvl="1"/>
            <a:r>
              <a:rPr lang="en-US" sz="1800" dirty="0" err="1"/>
              <a:t>lastChangeIndex</a:t>
            </a:r>
            <a:r>
              <a:rPr lang="en-US" sz="1800" dirty="0"/>
              <a:t> is 0 terminate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90A-DBB1-49E0-A8F6-5633703BD8C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799" y="4267200"/>
            <a:ext cx="2719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Complexity?</a:t>
            </a:r>
          </a:p>
          <a:p>
            <a:r>
              <a:rPr lang="en-US" dirty="0" smtClean="0"/>
              <a:t>Best case? Worst Case?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DF12-2675-4321-B9C7-0C132E6CE36F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of bubblesort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Best Case: </a:t>
            </a:r>
          </a:p>
          <a:p>
            <a:pPr lvl="1"/>
            <a:r>
              <a:rPr lang="en-US" sz="2400" dirty="0" err="1" smtClean="0"/>
              <a:t>Bubblesort</a:t>
            </a:r>
            <a:r>
              <a:rPr lang="en-US" sz="2400" dirty="0" smtClean="0"/>
              <a:t> </a:t>
            </a:r>
            <a:r>
              <a:rPr lang="en-US" sz="2400" dirty="0"/>
              <a:t>makes a single pass over a sorted </a:t>
            </a:r>
            <a:r>
              <a:rPr lang="en-US" sz="2400" dirty="0" smtClean="0"/>
              <a:t>list </a:t>
            </a:r>
          </a:p>
          <a:p>
            <a:pPr lvl="1"/>
            <a:r>
              <a:rPr lang="en-US" sz="2400" dirty="0" smtClean="0"/>
              <a:t>Complexity </a:t>
            </a:r>
            <a:r>
              <a:rPr lang="en-US" sz="2400" dirty="0"/>
              <a:t>is O(n)</a:t>
            </a:r>
          </a:p>
          <a:p>
            <a:r>
              <a:rPr lang="en-US" sz="2800" dirty="0"/>
              <a:t>Worst </a:t>
            </a:r>
            <a:r>
              <a:rPr lang="en-US" sz="2800" dirty="0" smtClean="0"/>
              <a:t>case:</a:t>
            </a:r>
          </a:p>
          <a:p>
            <a:pPr lvl="1"/>
            <a:r>
              <a:rPr lang="en-US" sz="2400" dirty="0" smtClean="0"/>
              <a:t>Reverse </a:t>
            </a:r>
            <a:r>
              <a:rPr lang="en-US" sz="2400" dirty="0"/>
              <a:t>ordered list</a:t>
            </a:r>
          </a:p>
          <a:p>
            <a:pPr lvl="1"/>
            <a:r>
              <a:rPr lang="en-US" sz="2400" dirty="0"/>
              <a:t>Makes n-1 passes</a:t>
            </a:r>
          </a:p>
          <a:p>
            <a:pPr lvl="1"/>
            <a:r>
              <a:rPr lang="en-US" sz="2400" dirty="0"/>
              <a:t>On pass </a:t>
            </a:r>
            <a:r>
              <a:rPr lang="en-US" sz="2400" dirty="0" err="1"/>
              <a:t>i</a:t>
            </a:r>
            <a:r>
              <a:rPr lang="en-US" sz="2400" dirty="0"/>
              <a:t> n-1-i comparisons and exchanges</a:t>
            </a:r>
          </a:p>
          <a:p>
            <a:pPr lvl="1"/>
            <a:r>
              <a:rPr lang="en-US" sz="2400" dirty="0"/>
              <a:t>Total: n(n-1)/2</a:t>
            </a:r>
          </a:p>
          <a:p>
            <a:pPr lvl="1"/>
            <a:r>
              <a:rPr lang="en-US" sz="2400" dirty="0"/>
              <a:t>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2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E5A4-9C73-446F-AAEF-9ECE611A2BAB}" type="datetime1">
              <a:rPr lang="tr-TR" altLang="en-US" smtClean="0"/>
              <a:t>15.12.2014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BubbleSort Algorithm</a:t>
            </a:r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// BubbleSort is passed an array A and list count n. it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// sorts the data by making a series of passes as long as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// lastExchangeIndex &gt; 0.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void BubbleSort(T A[], int 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int i,j;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// Index of last exchange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int lastExchangeIndex;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3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// i is the index of last element in the sublist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i = n-1;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3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// continue the process until no exchanges are made</a:t>
            </a:r>
          </a:p>
          <a:p>
            <a:pPr>
              <a:lnSpc>
                <a:spcPct val="80000"/>
              </a:lnSpc>
            </a:pPr>
            <a:endParaRPr lang="en-US" sz="1100"/>
          </a:p>
        </p:txBody>
      </p:sp>
      <p:sp>
        <p:nvSpPr>
          <p:cNvPr id="386054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while (i &gt; 0)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  // start lastExchangeIndex at 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  lastExchangeIndex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  // scan the sublist A[0] to A[i]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  for (j = 0; j &lt; i; j++)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     // exchange a pair and update lastExchangeIndex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     if (A[j+1] &lt; A[j])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     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        Swap(A[j],A[j+1]);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        lastExchangeIndex = j;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3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  // set i to index of the last exchange. continue sorting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  // the sublist A[0] to A[i]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  i = lastExchangeIndex;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30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11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90A-DBB1-49E0-A8F6-5633703BD8C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Merge Sort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2600"/>
              <a:t>In merge sort, two already sorted files are 'merged' to obtain a third file which is the sorted combination of the two sorted input files.</a:t>
            </a:r>
          </a:p>
          <a:p>
            <a:r>
              <a:rPr lang="en-US" altLang="tr-TR" sz="2600"/>
              <a:t>We begin by assuming we have n sorted files with size=1</a:t>
            </a:r>
          </a:p>
          <a:p>
            <a:r>
              <a:rPr lang="en-US" altLang="tr-TR" sz="2600"/>
              <a:t>Then,we merge these files of size=1 pairwise to obtain n/2 sorted files of size=2</a:t>
            </a:r>
          </a:p>
          <a:p>
            <a:r>
              <a:rPr lang="en-US" altLang="tr-TR" sz="2600"/>
              <a:t>Then,we merge these n/2 files of size=2 pairwise to obtain n/4 sorted files of size=4,etc..</a:t>
            </a:r>
          </a:p>
          <a:p>
            <a:r>
              <a:rPr lang="en-US" altLang="tr-TR" sz="2600"/>
              <a:t>Until we are left with one file with size=n.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fld id="{3A15E5A4-9C73-446F-AAEF-9ECE611A2BAB}" type="datetime1">
              <a:rPr lang="tr-TR" altLang="en-US" smtClean="0"/>
              <a:t>15.12.2014</a:t>
            </a:fld>
            <a:endParaRPr lang="en-US" alt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fld id="{AC8C190A-DBB1-49E0-A8F6-5633703BD8C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Merge Sort</a:t>
            </a:r>
          </a:p>
        </p:txBody>
      </p:sp>
      <p:sp>
        <p:nvSpPr>
          <p:cNvPr id="372788" name="Rectangle 5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//merge two sorted filesto get a 3</a:t>
            </a:r>
            <a:r>
              <a:rPr lang="en-US" altLang="tr-TR" sz="1000" baseline="30000">
                <a:latin typeface="Courier New" pitchFamily="49" charset="0"/>
              </a:rPr>
              <a:t>rd</a:t>
            </a:r>
            <a:r>
              <a:rPr lang="en-US" altLang="tr-TR" sz="1000">
                <a:latin typeface="Courier New" pitchFamily="49" charset="0"/>
              </a:rPr>
              <a:t> file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void merge(int m, int n, T *x, T *y, T*z)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int i,j,k,p;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i=0;//pointer to x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j=0;//pointer to 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k=0;//pointer to z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while (i&lt;=m &amp;&amp;j&lt;=n)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if(x[i]&lt;=y[j])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{z[k]=x[i];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i++;}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{z[k]=y[j];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j++;}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k++;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if(i&gt;m)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for p=i;p&lt;m;p++)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{z[k]=y[p];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k++;}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for p=i;p&lt;m;p++)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{z[k]=x[p];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k++;}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tr-TR" sz="1000">
                <a:latin typeface="Courier New" pitchFamily="49" charset="0"/>
              </a:rPr>
              <a:t>}</a:t>
            </a:r>
          </a:p>
        </p:txBody>
      </p:sp>
      <p:grpSp>
        <p:nvGrpSpPr>
          <p:cNvPr id="372786" name="Group 50"/>
          <p:cNvGrpSpPr>
            <a:grpSpLocks/>
          </p:cNvGrpSpPr>
          <p:nvPr/>
        </p:nvGrpSpPr>
        <p:grpSpPr bwMode="auto">
          <a:xfrm>
            <a:off x="228600" y="1600200"/>
            <a:ext cx="4267200" cy="2819400"/>
            <a:chOff x="336" y="768"/>
            <a:chExt cx="3888" cy="1776"/>
          </a:xfrm>
        </p:grpSpPr>
        <p:sp>
          <p:nvSpPr>
            <p:cNvPr id="372740" name="Rectangle 4"/>
            <p:cNvSpPr>
              <a:spLocks noChangeArrowheads="1"/>
            </p:cNvSpPr>
            <p:nvPr/>
          </p:nvSpPr>
          <p:spPr bwMode="auto">
            <a:xfrm>
              <a:off x="336" y="76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13</a:t>
              </a:r>
            </a:p>
          </p:txBody>
        </p:sp>
        <p:sp>
          <p:nvSpPr>
            <p:cNvPr id="372741" name="Rectangle 5"/>
            <p:cNvSpPr>
              <a:spLocks noChangeArrowheads="1"/>
            </p:cNvSpPr>
            <p:nvPr/>
          </p:nvSpPr>
          <p:spPr bwMode="auto">
            <a:xfrm>
              <a:off x="768" y="76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8</a:t>
              </a:r>
            </a:p>
          </p:txBody>
        </p:sp>
        <p:sp>
          <p:nvSpPr>
            <p:cNvPr id="372742" name="Rectangle 6"/>
            <p:cNvSpPr>
              <a:spLocks noChangeArrowheads="1"/>
            </p:cNvSpPr>
            <p:nvPr/>
          </p:nvSpPr>
          <p:spPr bwMode="auto">
            <a:xfrm>
              <a:off x="1344" y="76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61</a:t>
              </a:r>
            </a:p>
          </p:txBody>
        </p:sp>
        <p:sp>
          <p:nvSpPr>
            <p:cNvPr id="372743" name="Rectangle 7"/>
            <p:cNvSpPr>
              <a:spLocks noChangeArrowheads="1"/>
            </p:cNvSpPr>
            <p:nvPr/>
          </p:nvSpPr>
          <p:spPr bwMode="auto">
            <a:xfrm>
              <a:off x="1776" y="76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2</a:t>
              </a:r>
            </a:p>
          </p:txBody>
        </p:sp>
        <p:sp>
          <p:nvSpPr>
            <p:cNvPr id="372744" name="Rectangle 8"/>
            <p:cNvSpPr>
              <a:spLocks noChangeArrowheads="1"/>
            </p:cNvSpPr>
            <p:nvPr/>
          </p:nvSpPr>
          <p:spPr bwMode="auto">
            <a:xfrm>
              <a:off x="2400" y="76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53</a:t>
              </a:r>
            </a:p>
          </p:txBody>
        </p:sp>
        <p:sp>
          <p:nvSpPr>
            <p:cNvPr id="372745" name="Rectangle 9"/>
            <p:cNvSpPr>
              <a:spLocks noChangeArrowheads="1"/>
            </p:cNvSpPr>
            <p:nvPr/>
          </p:nvSpPr>
          <p:spPr bwMode="auto">
            <a:xfrm>
              <a:off x="2832" y="76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10</a:t>
              </a:r>
            </a:p>
          </p:txBody>
        </p:sp>
        <p:sp>
          <p:nvSpPr>
            <p:cNvPr id="372746" name="Rectangle 10"/>
            <p:cNvSpPr>
              <a:spLocks noChangeArrowheads="1"/>
            </p:cNvSpPr>
            <p:nvPr/>
          </p:nvSpPr>
          <p:spPr bwMode="auto">
            <a:xfrm>
              <a:off x="3504" y="76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46</a:t>
              </a:r>
            </a:p>
          </p:txBody>
        </p:sp>
        <p:sp>
          <p:nvSpPr>
            <p:cNvPr id="372747" name="Rectangle 11"/>
            <p:cNvSpPr>
              <a:spLocks noChangeArrowheads="1"/>
            </p:cNvSpPr>
            <p:nvPr/>
          </p:nvSpPr>
          <p:spPr bwMode="auto">
            <a:xfrm>
              <a:off x="3936" y="76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22</a:t>
              </a:r>
            </a:p>
          </p:txBody>
        </p:sp>
        <p:sp>
          <p:nvSpPr>
            <p:cNvPr id="372748" name="Rectangle 12"/>
            <p:cNvSpPr>
              <a:spLocks noChangeArrowheads="1"/>
            </p:cNvSpPr>
            <p:nvPr/>
          </p:nvSpPr>
          <p:spPr bwMode="auto">
            <a:xfrm>
              <a:off x="384" y="129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 dirty="0" smtClean="0"/>
                <a:t>8</a:t>
              </a:r>
              <a:endParaRPr lang="en-US" altLang="tr-TR" sz="1400" dirty="0"/>
            </a:p>
          </p:txBody>
        </p:sp>
        <p:sp>
          <p:nvSpPr>
            <p:cNvPr id="372749" name="Rectangle 13"/>
            <p:cNvSpPr>
              <a:spLocks noChangeArrowheads="1"/>
            </p:cNvSpPr>
            <p:nvPr/>
          </p:nvSpPr>
          <p:spPr bwMode="auto">
            <a:xfrm>
              <a:off x="672" y="129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 dirty="0" smtClean="0"/>
                <a:t>13</a:t>
              </a:r>
              <a:endParaRPr lang="en-US" altLang="tr-TR" sz="1400" dirty="0"/>
            </a:p>
          </p:txBody>
        </p:sp>
        <p:sp>
          <p:nvSpPr>
            <p:cNvPr id="372750" name="Line 14"/>
            <p:cNvSpPr>
              <a:spLocks noChangeShapeType="1"/>
            </p:cNvSpPr>
            <p:nvPr/>
          </p:nvSpPr>
          <p:spPr bwMode="auto">
            <a:xfrm>
              <a:off x="432" y="100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2751" name="Line 15"/>
            <p:cNvSpPr>
              <a:spLocks noChangeShapeType="1"/>
            </p:cNvSpPr>
            <p:nvPr/>
          </p:nvSpPr>
          <p:spPr bwMode="auto">
            <a:xfrm flipH="1">
              <a:off x="816" y="100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2752" name="Rectangle 16"/>
            <p:cNvSpPr>
              <a:spLocks noChangeArrowheads="1"/>
            </p:cNvSpPr>
            <p:nvPr/>
          </p:nvSpPr>
          <p:spPr bwMode="auto">
            <a:xfrm>
              <a:off x="1776" y="129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61</a:t>
              </a:r>
            </a:p>
          </p:txBody>
        </p:sp>
        <p:sp>
          <p:nvSpPr>
            <p:cNvPr id="372753" name="Rectangle 17"/>
            <p:cNvSpPr>
              <a:spLocks noChangeArrowheads="1"/>
            </p:cNvSpPr>
            <p:nvPr/>
          </p:nvSpPr>
          <p:spPr bwMode="auto">
            <a:xfrm>
              <a:off x="1488" y="129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2</a:t>
              </a:r>
            </a:p>
          </p:txBody>
        </p:sp>
        <p:sp>
          <p:nvSpPr>
            <p:cNvPr id="372754" name="Line 18"/>
            <p:cNvSpPr>
              <a:spLocks noChangeShapeType="1"/>
            </p:cNvSpPr>
            <p:nvPr/>
          </p:nvSpPr>
          <p:spPr bwMode="auto">
            <a:xfrm>
              <a:off x="1488" y="100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2755" name="Line 19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2756" name="Rectangle 20"/>
            <p:cNvSpPr>
              <a:spLocks noChangeArrowheads="1"/>
            </p:cNvSpPr>
            <p:nvPr/>
          </p:nvSpPr>
          <p:spPr bwMode="auto">
            <a:xfrm>
              <a:off x="2736" y="129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53</a:t>
              </a:r>
            </a:p>
          </p:txBody>
        </p:sp>
        <p:sp>
          <p:nvSpPr>
            <p:cNvPr id="372757" name="Rectangle 21"/>
            <p:cNvSpPr>
              <a:spLocks noChangeArrowheads="1"/>
            </p:cNvSpPr>
            <p:nvPr/>
          </p:nvSpPr>
          <p:spPr bwMode="auto">
            <a:xfrm>
              <a:off x="2448" y="129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10</a:t>
              </a:r>
            </a:p>
          </p:txBody>
        </p:sp>
        <p:sp>
          <p:nvSpPr>
            <p:cNvPr id="372758" name="Line 22"/>
            <p:cNvSpPr>
              <a:spLocks noChangeShapeType="1"/>
            </p:cNvSpPr>
            <p:nvPr/>
          </p:nvSpPr>
          <p:spPr bwMode="auto">
            <a:xfrm>
              <a:off x="2496" y="100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2759" name="Line 23"/>
            <p:cNvSpPr>
              <a:spLocks noChangeShapeType="1"/>
            </p:cNvSpPr>
            <p:nvPr/>
          </p:nvSpPr>
          <p:spPr bwMode="auto">
            <a:xfrm flipH="1">
              <a:off x="2880" y="100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2760" name="Rectangle 24"/>
            <p:cNvSpPr>
              <a:spLocks noChangeArrowheads="1"/>
            </p:cNvSpPr>
            <p:nvPr/>
          </p:nvSpPr>
          <p:spPr bwMode="auto">
            <a:xfrm>
              <a:off x="3840" y="129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46</a:t>
              </a:r>
            </a:p>
          </p:txBody>
        </p:sp>
        <p:sp>
          <p:nvSpPr>
            <p:cNvPr id="372761" name="Rectangle 25"/>
            <p:cNvSpPr>
              <a:spLocks noChangeArrowheads="1"/>
            </p:cNvSpPr>
            <p:nvPr/>
          </p:nvSpPr>
          <p:spPr bwMode="auto">
            <a:xfrm>
              <a:off x="3552" y="129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22</a:t>
              </a:r>
            </a:p>
          </p:txBody>
        </p:sp>
        <p:sp>
          <p:nvSpPr>
            <p:cNvPr id="372762" name="Line 26"/>
            <p:cNvSpPr>
              <a:spLocks noChangeShapeType="1"/>
            </p:cNvSpPr>
            <p:nvPr/>
          </p:nvSpPr>
          <p:spPr bwMode="auto">
            <a:xfrm>
              <a:off x="3600" y="10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2763" name="Line 27"/>
            <p:cNvSpPr>
              <a:spLocks noChangeShapeType="1"/>
            </p:cNvSpPr>
            <p:nvPr/>
          </p:nvSpPr>
          <p:spPr bwMode="auto">
            <a:xfrm flipH="1">
              <a:off x="3936" y="100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2764" name="Rectangle 28"/>
            <p:cNvSpPr>
              <a:spLocks noChangeArrowheads="1"/>
            </p:cNvSpPr>
            <p:nvPr/>
          </p:nvSpPr>
          <p:spPr bwMode="auto">
            <a:xfrm>
              <a:off x="1248" y="177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13</a:t>
              </a:r>
            </a:p>
          </p:txBody>
        </p:sp>
        <p:sp>
          <p:nvSpPr>
            <p:cNvPr id="372765" name="Rectangle 29"/>
            <p:cNvSpPr>
              <a:spLocks noChangeArrowheads="1"/>
            </p:cNvSpPr>
            <p:nvPr/>
          </p:nvSpPr>
          <p:spPr bwMode="auto">
            <a:xfrm>
              <a:off x="960" y="177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8</a:t>
              </a:r>
            </a:p>
          </p:txBody>
        </p:sp>
        <p:sp>
          <p:nvSpPr>
            <p:cNvPr id="372766" name="Rectangle 30"/>
            <p:cNvSpPr>
              <a:spLocks noChangeArrowheads="1"/>
            </p:cNvSpPr>
            <p:nvPr/>
          </p:nvSpPr>
          <p:spPr bwMode="auto">
            <a:xfrm>
              <a:off x="1536" y="177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61</a:t>
              </a:r>
            </a:p>
          </p:txBody>
        </p:sp>
        <p:sp>
          <p:nvSpPr>
            <p:cNvPr id="372767" name="Rectangle 31"/>
            <p:cNvSpPr>
              <a:spLocks noChangeArrowheads="1"/>
            </p:cNvSpPr>
            <p:nvPr/>
          </p:nvSpPr>
          <p:spPr bwMode="auto">
            <a:xfrm>
              <a:off x="672" y="177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2</a:t>
              </a:r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>
              <a:off x="864" y="153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H="1">
              <a:off x="1488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2770" name="Rectangle 34"/>
            <p:cNvSpPr>
              <a:spLocks noChangeArrowheads="1"/>
            </p:cNvSpPr>
            <p:nvPr/>
          </p:nvSpPr>
          <p:spPr bwMode="auto">
            <a:xfrm>
              <a:off x="3552" y="177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53</a:t>
              </a:r>
            </a:p>
          </p:txBody>
        </p:sp>
        <p:sp>
          <p:nvSpPr>
            <p:cNvPr id="372771" name="Rectangle 35"/>
            <p:cNvSpPr>
              <a:spLocks noChangeArrowheads="1"/>
            </p:cNvSpPr>
            <p:nvPr/>
          </p:nvSpPr>
          <p:spPr bwMode="auto">
            <a:xfrm>
              <a:off x="2688" y="177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10</a:t>
              </a:r>
            </a:p>
          </p:txBody>
        </p:sp>
        <p:sp>
          <p:nvSpPr>
            <p:cNvPr id="372772" name="Rectangle 36"/>
            <p:cNvSpPr>
              <a:spLocks noChangeArrowheads="1"/>
            </p:cNvSpPr>
            <p:nvPr/>
          </p:nvSpPr>
          <p:spPr bwMode="auto">
            <a:xfrm>
              <a:off x="3264" y="177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46</a:t>
              </a:r>
            </a:p>
          </p:txBody>
        </p:sp>
        <p:sp>
          <p:nvSpPr>
            <p:cNvPr id="372773" name="Rectangle 37"/>
            <p:cNvSpPr>
              <a:spLocks noChangeArrowheads="1"/>
            </p:cNvSpPr>
            <p:nvPr/>
          </p:nvSpPr>
          <p:spPr bwMode="auto">
            <a:xfrm>
              <a:off x="2976" y="177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22</a:t>
              </a:r>
            </a:p>
          </p:txBody>
        </p:sp>
        <p:sp>
          <p:nvSpPr>
            <p:cNvPr id="372774" name="Line 38"/>
            <p:cNvSpPr>
              <a:spLocks noChangeShapeType="1"/>
            </p:cNvSpPr>
            <p:nvPr/>
          </p:nvSpPr>
          <p:spPr bwMode="auto">
            <a:xfrm>
              <a:off x="2880" y="153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2775" name="Line 39"/>
            <p:cNvSpPr>
              <a:spLocks noChangeShapeType="1"/>
            </p:cNvSpPr>
            <p:nvPr/>
          </p:nvSpPr>
          <p:spPr bwMode="auto">
            <a:xfrm flipH="1">
              <a:off x="3408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2776" name="Rectangle 40"/>
            <p:cNvSpPr>
              <a:spLocks noChangeArrowheads="1"/>
            </p:cNvSpPr>
            <p:nvPr/>
          </p:nvSpPr>
          <p:spPr bwMode="auto">
            <a:xfrm>
              <a:off x="1920" y="230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13</a:t>
              </a:r>
            </a:p>
          </p:txBody>
        </p:sp>
        <p:sp>
          <p:nvSpPr>
            <p:cNvPr id="372777" name="Rectangle 41"/>
            <p:cNvSpPr>
              <a:spLocks noChangeArrowheads="1"/>
            </p:cNvSpPr>
            <p:nvPr/>
          </p:nvSpPr>
          <p:spPr bwMode="auto">
            <a:xfrm>
              <a:off x="1344" y="230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8</a:t>
              </a:r>
            </a:p>
          </p:txBody>
        </p:sp>
        <p:sp>
          <p:nvSpPr>
            <p:cNvPr id="372778" name="Rectangle 42"/>
            <p:cNvSpPr>
              <a:spLocks noChangeArrowheads="1"/>
            </p:cNvSpPr>
            <p:nvPr/>
          </p:nvSpPr>
          <p:spPr bwMode="auto">
            <a:xfrm>
              <a:off x="3072" y="230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61</a:t>
              </a:r>
            </a:p>
          </p:txBody>
        </p:sp>
        <p:sp>
          <p:nvSpPr>
            <p:cNvPr id="372779" name="Rectangle 43"/>
            <p:cNvSpPr>
              <a:spLocks noChangeArrowheads="1"/>
            </p:cNvSpPr>
            <p:nvPr/>
          </p:nvSpPr>
          <p:spPr bwMode="auto">
            <a:xfrm>
              <a:off x="1056" y="230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2</a:t>
              </a:r>
            </a:p>
          </p:txBody>
        </p:sp>
        <p:sp>
          <p:nvSpPr>
            <p:cNvPr id="372780" name="Rectangle 44"/>
            <p:cNvSpPr>
              <a:spLocks noChangeArrowheads="1"/>
            </p:cNvSpPr>
            <p:nvPr/>
          </p:nvSpPr>
          <p:spPr bwMode="auto">
            <a:xfrm>
              <a:off x="2784" y="230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53</a:t>
              </a:r>
            </a:p>
          </p:txBody>
        </p:sp>
        <p:sp>
          <p:nvSpPr>
            <p:cNvPr id="372781" name="Rectangle 45"/>
            <p:cNvSpPr>
              <a:spLocks noChangeArrowheads="1"/>
            </p:cNvSpPr>
            <p:nvPr/>
          </p:nvSpPr>
          <p:spPr bwMode="auto">
            <a:xfrm>
              <a:off x="1632" y="230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10</a:t>
              </a:r>
            </a:p>
          </p:txBody>
        </p:sp>
        <p:sp>
          <p:nvSpPr>
            <p:cNvPr id="372782" name="Rectangle 46"/>
            <p:cNvSpPr>
              <a:spLocks noChangeArrowheads="1"/>
            </p:cNvSpPr>
            <p:nvPr/>
          </p:nvSpPr>
          <p:spPr bwMode="auto">
            <a:xfrm>
              <a:off x="2496" y="230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46</a:t>
              </a:r>
            </a:p>
          </p:txBody>
        </p:sp>
        <p:sp>
          <p:nvSpPr>
            <p:cNvPr id="372783" name="Rectangle 47"/>
            <p:cNvSpPr>
              <a:spLocks noChangeArrowheads="1"/>
            </p:cNvSpPr>
            <p:nvPr/>
          </p:nvSpPr>
          <p:spPr bwMode="auto">
            <a:xfrm>
              <a:off x="2208" y="230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sz="1400"/>
                <a:t>22</a:t>
              </a:r>
            </a:p>
          </p:txBody>
        </p:sp>
        <p:sp>
          <p:nvSpPr>
            <p:cNvPr id="372784" name="Line 48"/>
            <p:cNvSpPr>
              <a:spLocks noChangeShapeType="1"/>
            </p:cNvSpPr>
            <p:nvPr/>
          </p:nvSpPr>
          <p:spPr bwMode="auto">
            <a:xfrm>
              <a:off x="1680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2785" name="Line 49"/>
            <p:cNvSpPr>
              <a:spLocks noChangeShapeType="1"/>
            </p:cNvSpPr>
            <p:nvPr/>
          </p:nvSpPr>
          <p:spPr bwMode="auto">
            <a:xfrm flipH="1">
              <a:off x="2544" y="1968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72789" name="Rectangle 5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648200"/>
            <a:ext cx="4038600" cy="1482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1400"/>
              <a:t>3 files:</a:t>
            </a:r>
          </a:p>
          <a:p>
            <a:pPr>
              <a:lnSpc>
                <a:spcPct val="80000"/>
              </a:lnSpc>
            </a:pPr>
            <a:r>
              <a:rPr lang="en-US" altLang="tr-TR" sz="1400"/>
              <a:t>x: size m</a:t>
            </a:r>
          </a:p>
          <a:p>
            <a:pPr>
              <a:lnSpc>
                <a:spcPct val="80000"/>
              </a:lnSpc>
            </a:pPr>
            <a:r>
              <a:rPr lang="en-US" altLang="tr-TR" sz="1400"/>
              <a:t>y: size n</a:t>
            </a:r>
          </a:p>
          <a:p>
            <a:pPr>
              <a:lnSpc>
                <a:spcPct val="80000"/>
              </a:lnSpc>
            </a:pPr>
            <a:r>
              <a:rPr lang="en-US" altLang="tr-TR" sz="1400"/>
              <a:t>z: size n</a:t>
            </a:r>
          </a:p>
        </p:txBody>
      </p:sp>
      <p:sp>
        <p:nvSpPr>
          <p:cNvPr id="54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fld id="{3A15E5A4-9C73-446F-AAEF-9ECE611A2BAB}" type="datetime1">
              <a:rPr lang="tr-TR" altLang="en-US" smtClean="0"/>
              <a:t>15.12.2014</a:t>
            </a:fld>
            <a:endParaRPr lang="en-US" altLang="en-US" dirty="0"/>
          </a:p>
        </p:txBody>
      </p:sp>
      <p:sp>
        <p:nvSpPr>
          <p:cNvPr id="5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5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fld id="{AC8C190A-DBB1-49E0-A8F6-5633703BD8C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Merge Sort: Complexity</a:t>
            </a:r>
          </a:p>
        </p:txBody>
      </p:sp>
      <p:sp>
        <p:nvSpPr>
          <p:cNvPr id="374836" name="Rectangle 5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/>
              <a:t>Series of passes that begin with one element sub-lists</a:t>
            </a:r>
          </a:p>
          <a:p>
            <a:r>
              <a:rPr lang="en-US" altLang="tr-TR"/>
              <a:t>Each pass doubles the size of the sub-lists until their size </a:t>
            </a:r>
            <a:r>
              <a:rPr lang="en-US" altLang="tr-TR">
                <a:cs typeface="Arial" pitchFamily="34" charset="0"/>
              </a:rPr>
              <a:t>≥n</a:t>
            </a:r>
          </a:p>
          <a:p>
            <a:r>
              <a:rPr lang="en-US" altLang="tr-TR">
                <a:cs typeface="Arial" pitchFamily="34" charset="0"/>
              </a:rPr>
              <a:t>This requires log</a:t>
            </a:r>
            <a:r>
              <a:rPr lang="en-US" altLang="tr-TR" baseline="-25000">
                <a:cs typeface="Arial" pitchFamily="34" charset="0"/>
              </a:rPr>
              <a:t>2</a:t>
            </a:r>
            <a:r>
              <a:rPr lang="en-US" altLang="tr-TR">
                <a:cs typeface="Arial" pitchFamily="34" charset="0"/>
              </a:rPr>
              <a:t>n </a:t>
            </a:r>
            <a:r>
              <a:rPr lang="en-US" altLang="tr-TR"/>
              <a:t> passes</a:t>
            </a:r>
          </a:p>
          <a:p>
            <a:r>
              <a:rPr lang="en-US" altLang="tr-TR"/>
              <a:t>Each pass all n elements are copied to temporary files and copied back</a:t>
            </a:r>
          </a:p>
          <a:p>
            <a:r>
              <a:rPr lang="en-US" altLang="tr-TR"/>
              <a:t>Total O(nlogn)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fld id="{3A15E5A4-9C73-446F-AAEF-9ECE611A2BAB}" type="datetime1">
              <a:rPr lang="tr-TR" altLang="en-US" smtClean="0"/>
              <a:t>15.12.2014</a:t>
            </a:fld>
            <a:endParaRPr lang="en-US" alt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fld id="{AC8C190A-DBB1-49E0-A8F6-5633703BD8C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B160-5702-4A67-A587-60276DAEC45F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sort algorithm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900" dirty="0"/>
              <a:t>Fastest know sorting algorithm</a:t>
            </a:r>
          </a:p>
          <a:p>
            <a:r>
              <a:rPr lang="en-US" sz="2900" dirty="0"/>
              <a:t>Partition approach to sort a list</a:t>
            </a:r>
          </a:p>
          <a:p>
            <a:r>
              <a:rPr lang="en-US" sz="2900" dirty="0"/>
              <a:t>Main Idea:</a:t>
            </a:r>
          </a:p>
          <a:p>
            <a:pPr lvl="1"/>
            <a:r>
              <a:rPr lang="en-US" sz="2500" dirty="0"/>
              <a:t>Determine a pivot value to split the list into two parts</a:t>
            </a:r>
          </a:p>
          <a:p>
            <a:pPr lvl="1"/>
            <a:r>
              <a:rPr lang="en-US" sz="2500" dirty="0"/>
              <a:t>Split the list into two parts according to the pivot</a:t>
            </a:r>
          </a:p>
          <a:p>
            <a:pPr lvl="1"/>
            <a:r>
              <a:rPr lang="en-US" sz="2500" dirty="0"/>
              <a:t>Items smaller than the pivot goes into left list</a:t>
            </a:r>
          </a:p>
          <a:p>
            <a:pPr lvl="1"/>
            <a:r>
              <a:rPr lang="en-US" sz="2500" dirty="0"/>
              <a:t>Items larger than the pivot goes into left list</a:t>
            </a:r>
          </a:p>
          <a:p>
            <a:pPr lvl="1"/>
            <a:r>
              <a:rPr lang="en-US" sz="2500" dirty="0"/>
              <a:t>For each part and repeat the same procedure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2BD5-AB8A-4F2E-A55E-4C4F50ED9EDE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do sorting for the following reasons :</a:t>
            </a:r>
          </a:p>
          <a:p>
            <a:pPr lvl="1"/>
            <a:r>
              <a:rPr lang="en-US" dirty="0"/>
              <a:t>By keeping a data file sorted, we can do binary search on it.</a:t>
            </a:r>
          </a:p>
          <a:p>
            <a:pPr lvl="1"/>
            <a:r>
              <a:rPr lang="en-US" dirty="0"/>
              <a:t>Doing certain operations, like matching data in two different files, become much faster.</a:t>
            </a:r>
          </a:p>
          <a:p>
            <a:r>
              <a:rPr lang="en-US" dirty="0"/>
              <a:t>There are various methods for sorting, having different average and worst case behaviors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072-5386-467B-A0BA-8FCCB3FB3EAD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sort algorithm: Example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500" dirty="0"/>
              <a:t>A=550,150,300,600,800,650,400,350,450,700</a:t>
            </a:r>
          </a:p>
          <a:p>
            <a:r>
              <a:rPr lang="en-US" sz="2500" dirty="0" smtClean="0"/>
              <a:t>The </a:t>
            </a:r>
            <a:r>
              <a:rPr lang="en-US" sz="2500" dirty="0"/>
              <a:t>pivot: </a:t>
            </a:r>
            <a:r>
              <a:rPr lang="en-US" sz="2500" dirty="0" smtClean="0"/>
              <a:t>A[0]=</a:t>
            </a:r>
            <a:r>
              <a:rPr lang="en-US" sz="2500" dirty="0"/>
              <a:t>550</a:t>
            </a:r>
          </a:p>
          <a:p>
            <a:r>
              <a:rPr lang="en-US" sz="2500" dirty="0"/>
              <a:t>2 </a:t>
            </a:r>
            <a:r>
              <a:rPr lang="en-US" sz="2500" dirty="0" err="1"/>
              <a:t>sublists</a:t>
            </a:r>
            <a:r>
              <a:rPr lang="en-US" sz="2500" dirty="0"/>
              <a:t> : </a:t>
            </a:r>
            <a:r>
              <a:rPr lang="en-US" sz="2500" dirty="0" err="1"/>
              <a:t>Sl</a:t>
            </a:r>
            <a:r>
              <a:rPr lang="en-US" sz="2500" dirty="0"/>
              <a:t> </a:t>
            </a:r>
            <a:r>
              <a:rPr lang="en-US" sz="2500" dirty="0">
                <a:cs typeface="Arial" pitchFamily="34" charset="0"/>
              </a:rPr>
              <a:t>≤</a:t>
            </a:r>
            <a:r>
              <a:rPr lang="en-US" sz="2500" dirty="0"/>
              <a:t>pivot, </a:t>
            </a:r>
            <a:r>
              <a:rPr lang="en-US" sz="2500" dirty="0" err="1"/>
              <a:t>Sh</a:t>
            </a:r>
            <a:r>
              <a:rPr lang="en-US" sz="2500" dirty="0"/>
              <a:t> &gt;pivot</a:t>
            </a:r>
          </a:p>
          <a:p>
            <a:endParaRPr lang="en-US" sz="2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E8F3-4E24-45EE-B693-785B9CC05A99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algorithm: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900" dirty="0"/>
              <a:t>Two variables: </a:t>
            </a:r>
            <a:r>
              <a:rPr lang="en-US" sz="2900" dirty="0" err="1"/>
              <a:t>ScanUp</a:t>
            </a:r>
            <a:r>
              <a:rPr lang="en-US" sz="2900" dirty="0"/>
              <a:t>, </a:t>
            </a:r>
            <a:r>
              <a:rPr lang="en-US" sz="2900" dirty="0" err="1"/>
              <a:t>ScanDown</a:t>
            </a:r>
            <a:endParaRPr lang="en-US" sz="2900" dirty="0"/>
          </a:p>
          <a:p>
            <a:r>
              <a:rPr lang="en-US" sz="2900" dirty="0" err="1"/>
              <a:t>ScanUp</a:t>
            </a:r>
            <a:r>
              <a:rPr lang="en-US" sz="2900" dirty="0"/>
              <a:t>: </a:t>
            </a:r>
          </a:p>
          <a:p>
            <a:pPr lvl="1"/>
            <a:r>
              <a:rPr lang="en-US" sz="2500" dirty="0"/>
              <a:t>responsible for locating the elements in </a:t>
            </a:r>
            <a:r>
              <a:rPr lang="en-US" sz="2500" dirty="0" err="1"/>
              <a:t>sublist</a:t>
            </a:r>
            <a:r>
              <a:rPr lang="en-US" sz="2500" dirty="0"/>
              <a:t> </a:t>
            </a:r>
            <a:r>
              <a:rPr lang="en-US" sz="2500" dirty="0" err="1"/>
              <a:t>Sl</a:t>
            </a:r>
            <a:endParaRPr lang="en-US" sz="2500" dirty="0"/>
          </a:p>
          <a:p>
            <a:pPr lvl="1"/>
            <a:r>
              <a:rPr lang="en-US" sz="2500" dirty="0"/>
              <a:t>Initially: set at low+1=1</a:t>
            </a:r>
          </a:p>
          <a:p>
            <a:r>
              <a:rPr lang="en-US" sz="2900" dirty="0" err="1"/>
              <a:t>ScanDown</a:t>
            </a:r>
            <a:r>
              <a:rPr lang="en-US" sz="2900" dirty="0"/>
              <a:t>:</a:t>
            </a:r>
          </a:p>
          <a:p>
            <a:pPr lvl="1"/>
            <a:r>
              <a:rPr lang="en-US" sz="2500" dirty="0"/>
              <a:t>responsible for locating the elements in </a:t>
            </a:r>
            <a:r>
              <a:rPr lang="en-US" sz="2500" dirty="0" err="1"/>
              <a:t>sublist</a:t>
            </a:r>
            <a:r>
              <a:rPr lang="en-US" sz="2500" dirty="0"/>
              <a:t> </a:t>
            </a:r>
            <a:r>
              <a:rPr lang="en-US" sz="2500" dirty="0" err="1"/>
              <a:t>Sh</a:t>
            </a:r>
            <a:endParaRPr lang="en-US" sz="2500" dirty="0"/>
          </a:p>
          <a:p>
            <a:pPr lvl="1"/>
            <a:r>
              <a:rPr lang="en-US" sz="2500" dirty="0"/>
              <a:t>Initially: set at high=9</a:t>
            </a:r>
          </a:p>
          <a:p>
            <a:r>
              <a:rPr lang="en-US" sz="2900" dirty="0"/>
              <a:t>Each pass identifies the elements in each of the </a:t>
            </a:r>
            <a:r>
              <a:rPr lang="en-US" sz="2900" dirty="0" err="1"/>
              <a:t>sublists</a:t>
            </a:r>
            <a:endParaRPr lang="en-US" sz="2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8756-92D4-4C20-B4E3-E6CF90551003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algorithm: </a:t>
            </a:r>
            <a:r>
              <a:rPr lang="en-US" dirty="0" smtClean="0"/>
              <a:t>Implementation Example</a:t>
            </a:r>
            <a:endParaRPr lang="en-US" dirty="0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Each pass identifies the elements in each of the </a:t>
            </a:r>
            <a:r>
              <a:rPr lang="en-US" sz="2400" dirty="0" err="1"/>
              <a:t>sublists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err="1"/>
              <a:t>ScanUp</a:t>
            </a:r>
            <a:r>
              <a:rPr lang="en-US" sz="2400" dirty="0"/>
              <a:t> </a:t>
            </a:r>
            <a:r>
              <a:rPr lang="en-US" sz="2400" dirty="0" smtClean="0"/>
              <a:t>searches the lower list. It moves </a:t>
            </a:r>
            <a:r>
              <a:rPr lang="en-US" sz="2400" dirty="0"/>
              <a:t>up to look for </a:t>
            </a:r>
            <a:r>
              <a:rPr lang="en-US" sz="2400" dirty="0">
                <a:solidFill>
                  <a:srgbClr val="00CCFF"/>
                </a:solidFill>
              </a:rPr>
              <a:t>A[</a:t>
            </a:r>
            <a:r>
              <a:rPr lang="en-US" sz="2400" dirty="0" err="1">
                <a:solidFill>
                  <a:srgbClr val="00CCFF"/>
                </a:solidFill>
              </a:rPr>
              <a:t>scanup</a:t>
            </a:r>
            <a:r>
              <a:rPr lang="en-US" sz="2400" dirty="0">
                <a:solidFill>
                  <a:srgbClr val="00CCFF"/>
                </a:solidFill>
              </a:rPr>
              <a:t>]&gt;pivot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ScanDown</a:t>
            </a:r>
            <a:r>
              <a:rPr lang="en-US" sz="2400" dirty="0"/>
              <a:t> </a:t>
            </a:r>
            <a:r>
              <a:rPr lang="en-US" sz="2400" dirty="0" smtClean="0"/>
              <a:t>searches the upper list. It moves </a:t>
            </a:r>
            <a:r>
              <a:rPr lang="en-US" sz="2400" dirty="0"/>
              <a:t>down to </a:t>
            </a:r>
            <a:r>
              <a:rPr lang="en-US" sz="2400" dirty="0" err="1"/>
              <a:t>lookfor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66FF"/>
                </a:solidFill>
              </a:rPr>
              <a:t>A[</a:t>
            </a:r>
            <a:r>
              <a:rPr lang="en-US" sz="2400" dirty="0" err="1">
                <a:solidFill>
                  <a:srgbClr val="FF66FF"/>
                </a:solidFill>
              </a:rPr>
              <a:t>scandown</a:t>
            </a:r>
            <a:r>
              <a:rPr lang="en-US" sz="2400" dirty="0">
                <a:solidFill>
                  <a:srgbClr val="FF66FF"/>
                </a:solidFill>
              </a:rPr>
              <a:t>] </a:t>
            </a:r>
            <a:r>
              <a:rPr lang="en-US" sz="2400" dirty="0">
                <a:solidFill>
                  <a:srgbClr val="FF66FF"/>
                </a:solidFill>
                <a:cs typeface="Arial" pitchFamily="34" charset="0"/>
              </a:rPr>
              <a:t>≤ pivot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cs typeface="Arial" pitchFamily="34" charset="0"/>
              </a:rPr>
              <a:t>Those two elements are in wrong </a:t>
            </a:r>
            <a:r>
              <a:rPr lang="en-US" sz="2400" dirty="0" err="1">
                <a:cs typeface="Arial" pitchFamily="34" charset="0"/>
              </a:rPr>
              <a:t>sublists</a:t>
            </a:r>
            <a:r>
              <a:rPr lang="en-US" sz="2400" dirty="0">
                <a:cs typeface="Arial" pitchFamily="34" charset="0"/>
              </a:rPr>
              <a:t> so exchange them</a:t>
            </a:r>
            <a:r>
              <a:rPr lang="en-US" sz="2400" dirty="0" smtClean="0">
                <a:cs typeface="Arial" pitchFamily="34" charset="0"/>
              </a:rPr>
              <a:t>: Swap(</a:t>
            </a:r>
            <a:r>
              <a:rPr lang="en-US" sz="2400" dirty="0" smtClean="0"/>
              <a:t>A[</a:t>
            </a:r>
            <a:r>
              <a:rPr lang="en-US" sz="2400" dirty="0" err="1" smtClean="0"/>
              <a:t>scanup</a:t>
            </a:r>
            <a:r>
              <a:rPr lang="en-US" sz="2400" dirty="0"/>
              <a:t>],A[</a:t>
            </a:r>
            <a:r>
              <a:rPr lang="en-US" sz="2400" dirty="0" err="1"/>
              <a:t>scandown</a:t>
            </a:r>
            <a:r>
              <a:rPr lang="en-US" sz="2400" dirty="0"/>
              <a:t>]</a:t>
            </a:r>
            <a:r>
              <a:rPr lang="en-US" sz="2400" dirty="0">
                <a:cs typeface="Arial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cs typeface="Arial" pitchFamily="34" charset="0"/>
              </a:rPr>
              <a:t>Continue until </a:t>
            </a:r>
            <a:r>
              <a:rPr lang="en-US" sz="2400" dirty="0" err="1">
                <a:cs typeface="Arial" pitchFamily="34" charset="0"/>
              </a:rPr>
              <a:t>ScanUp</a:t>
            </a:r>
            <a:r>
              <a:rPr lang="en-US" sz="2400" dirty="0">
                <a:cs typeface="Arial" pitchFamily="34" charset="0"/>
              </a:rPr>
              <a:t> and </a:t>
            </a:r>
            <a:r>
              <a:rPr lang="en-US" sz="2400" dirty="0" err="1">
                <a:cs typeface="Arial" pitchFamily="34" charset="0"/>
              </a:rPr>
              <a:t>ScanDown</a:t>
            </a:r>
            <a:r>
              <a:rPr lang="en-US" sz="2400" dirty="0">
                <a:cs typeface="Arial" pitchFamily="34" charset="0"/>
              </a:rPr>
              <a:t> pass each other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cs typeface="Arial" pitchFamily="34" charset="0"/>
              </a:rPr>
              <a:t>Example: Scan </a:t>
            </a:r>
            <a:r>
              <a:rPr lang="en-US" sz="2400" b="1" dirty="0">
                <a:cs typeface="Arial" pitchFamily="34" charset="0"/>
              </a:rPr>
              <a:t>Phase</a:t>
            </a:r>
            <a:r>
              <a:rPr lang="en-US" sz="2400" b="1" dirty="0" smtClean="0">
                <a:cs typeface="Arial" pitchFamily="34" charset="0"/>
              </a:rPr>
              <a:t>: Pivot:550</a:t>
            </a:r>
            <a:endParaRPr lang="en-US" sz="2400" b="1" dirty="0"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550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9900"/>
                </a:solidFill>
              </a:rPr>
              <a:t>150,300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CCFF"/>
                </a:solidFill>
              </a:rPr>
              <a:t>600</a:t>
            </a:r>
            <a:r>
              <a:rPr lang="en-US" sz="2400" dirty="0"/>
              <a:t>,800,650,400,350,</a:t>
            </a:r>
            <a:r>
              <a:rPr lang="en-US" sz="2400" dirty="0">
                <a:solidFill>
                  <a:srgbClr val="FF66FF"/>
                </a:solidFill>
              </a:rPr>
              <a:t>450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B050"/>
                </a:solidFill>
              </a:rPr>
              <a:t>700</a:t>
            </a:r>
          </a:p>
          <a:p>
            <a:pPr lvl="1">
              <a:lnSpc>
                <a:spcPct val="80000"/>
              </a:lnSpc>
            </a:pPr>
            <a:r>
              <a:rPr lang="en-US" sz="2000" dirty="0" err="1">
                <a:cs typeface="Arial" pitchFamily="34" charset="0"/>
              </a:rPr>
              <a:t>ScanUp</a:t>
            </a:r>
            <a:r>
              <a:rPr lang="en-US" sz="2000" dirty="0">
                <a:cs typeface="Arial" pitchFamily="34" charset="0"/>
              </a:rPr>
              <a:t>=600:A[3]</a:t>
            </a:r>
          </a:p>
          <a:p>
            <a:pPr lvl="1">
              <a:lnSpc>
                <a:spcPct val="80000"/>
              </a:lnSpc>
            </a:pPr>
            <a:r>
              <a:rPr lang="en-US" sz="2000" dirty="0" err="1">
                <a:cs typeface="Arial" pitchFamily="34" charset="0"/>
              </a:rPr>
              <a:t>ScanDown</a:t>
            </a:r>
            <a:r>
              <a:rPr lang="en-US" sz="2000" dirty="0">
                <a:cs typeface="Arial" pitchFamily="34" charset="0"/>
              </a:rPr>
              <a:t>=450:A[8]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550,150,300,</a:t>
            </a:r>
            <a:r>
              <a:rPr lang="en-US" sz="2000" u="sng" dirty="0" smtClean="0"/>
              <a:t>600</a:t>
            </a:r>
            <a:r>
              <a:rPr lang="en-US" sz="2000" dirty="0" smtClean="0"/>
              <a:t>,800,650,400,350,</a:t>
            </a:r>
            <a:r>
              <a:rPr lang="en-US" sz="2000" u="sng" dirty="0" smtClean="0"/>
              <a:t>450</a:t>
            </a:r>
            <a:r>
              <a:rPr lang="en-US" sz="2000" dirty="0" smtClean="0"/>
              <a:t>,700 </a:t>
            </a:r>
            <a:r>
              <a:rPr lang="en-US" sz="2000" dirty="0" smtClean="0">
                <a:sym typeface="Wingdings" pitchFamily="2" charset="2"/>
              </a:rPr>
              <a:t>Swap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After Swap</a:t>
            </a:r>
            <a:r>
              <a:rPr lang="en-US" sz="2000" dirty="0"/>
              <a:t>: </a:t>
            </a:r>
            <a:r>
              <a:rPr lang="en-US" sz="2000" dirty="0" smtClean="0"/>
              <a:t>550,150,300,450,800,650,400,350,600,700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4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8756-92D4-4C20-B4E3-E6CF90551003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algorithm: </a:t>
            </a:r>
            <a:r>
              <a:rPr lang="en-US" dirty="0" smtClean="0"/>
              <a:t>Implementation Example</a:t>
            </a:r>
            <a:endParaRPr lang="en-US" dirty="0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cs typeface="Arial" pitchFamily="34" charset="0"/>
              </a:rPr>
              <a:t>Scan: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550</a:t>
            </a:r>
            <a:r>
              <a:rPr lang="en-US" sz="2400" dirty="0">
                <a:cs typeface="Arial" pitchFamily="34" charset="0"/>
              </a:rPr>
              <a:t>,</a:t>
            </a:r>
            <a:r>
              <a:rPr lang="en-US" sz="2400" dirty="0">
                <a:solidFill>
                  <a:srgbClr val="009900"/>
                </a:solidFill>
                <a:cs typeface="Arial" pitchFamily="34" charset="0"/>
              </a:rPr>
              <a:t>150,300,450</a:t>
            </a:r>
            <a:r>
              <a:rPr lang="en-US" sz="2400" dirty="0">
                <a:cs typeface="Arial" pitchFamily="34" charset="0"/>
              </a:rPr>
              <a:t>,</a:t>
            </a:r>
            <a:r>
              <a:rPr lang="en-US" sz="2400" dirty="0">
                <a:solidFill>
                  <a:srgbClr val="00CCFF"/>
                </a:solidFill>
                <a:cs typeface="Arial" pitchFamily="34" charset="0"/>
              </a:rPr>
              <a:t>800</a:t>
            </a:r>
            <a:r>
              <a:rPr lang="en-US" sz="2400" dirty="0">
                <a:cs typeface="Arial" pitchFamily="34" charset="0"/>
              </a:rPr>
              <a:t>,650,400,</a:t>
            </a:r>
            <a:r>
              <a:rPr lang="en-US" sz="2400" dirty="0">
                <a:solidFill>
                  <a:srgbClr val="FF66FF"/>
                </a:solidFill>
                <a:cs typeface="Arial" pitchFamily="34" charset="0"/>
              </a:rPr>
              <a:t>350</a:t>
            </a:r>
            <a:r>
              <a:rPr lang="en-US" sz="2400" dirty="0">
                <a:cs typeface="Arial" pitchFamily="34" charset="0"/>
              </a:rPr>
              <a:t>,</a:t>
            </a:r>
            <a:r>
              <a:rPr lang="en-US" sz="2400" dirty="0">
                <a:solidFill>
                  <a:srgbClr val="009900"/>
                </a:solidFill>
                <a:cs typeface="Arial" pitchFamily="34" charset="0"/>
              </a:rPr>
              <a:t>600,700</a:t>
            </a:r>
          </a:p>
          <a:p>
            <a:pPr lvl="1">
              <a:lnSpc>
                <a:spcPct val="80000"/>
              </a:lnSpc>
            </a:pPr>
            <a:r>
              <a:rPr lang="en-US" sz="1800" dirty="0" err="1">
                <a:cs typeface="Arial" pitchFamily="34" charset="0"/>
              </a:rPr>
              <a:t>ScanUp</a:t>
            </a:r>
            <a:r>
              <a:rPr lang="en-US" sz="1800" dirty="0">
                <a:cs typeface="Arial" pitchFamily="34" charset="0"/>
              </a:rPr>
              <a:t>=800:A[4]</a:t>
            </a:r>
          </a:p>
          <a:p>
            <a:pPr lvl="1">
              <a:lnSpc>
                <a:spcPct val="80000"/>
              </a:lnSpc>
            </a:pPr>
            <a:r>
              <a:rPr lang="en-US" sz="1800" dirty="0" err="1">
                <a:cs typeface="Arial" pitchFamily="34" charset="0"/>
              </a:rPr>
              <a:t>ScanDown</a:t>
            </a:r>
            <a:r>
              <a:rPr lang="en-US" sz="1800" dirty="0">
                <a:cs typeface="Arial" pitchFamily="34" charset="0"/>
              </a:rPr>
              <a:t>=350:A[7</a:t>
            </a:r>
            <a:r>
              <a:rPr lang="en-US" sz="1800" dirty="0" smtClean="0">
                <a:cs typeface="Arial" pitchFamily="34" charset="0"/>
              </a:rPr>
              <a:t>] </a:t>
            </a:r>
            <a:r>
              <a:rPr lang="en-US" sz="1800" dirty="0" smtClean="0">
                <a:cs typeface="Arial" pitchFamily="34" charset="0"/>
                <a:sym typeface="Wingdings" pitchFamily="2" charset="2"/>
              </a:rPr>
              <a:t> Swap</a:t>
            </a:r>
            <a:endParaRPr lang="en-US" sz="1800" dirty="0"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Arial" pitchFamily="34" charset="0"/>
              </a:rPr>
              <a:t>Scan: </a:t>
            </a:r>
            <a:r>
              <a:rPr lang="en-US" sz="2400" dirty="0" smtClean="0">
                <a:solidFill>
                  <a:srgbClr val="FF0000"/>
                </a:solidFill>
                <a:cs typeface="Arial" pitchFamily="34" charset="0"/>
              </a:rPr>
              <a:t>550</a:t>
            </a:r>
            <a:r>
              <a:rPr lang="en-US" sz="2400" dirty="0" smtClean="0">
                <a:cs typeface="Arial" pitchFamily="34" charset="0"/>
              </a:rPr>
              <a:t>,</a:t>
            </a:r>
            <a:r>
              <a:rPr lang="en-US" sz="2400" dirty="0" smtClean="0">
                <a:solidFill>
                  <a:srgbClr val="009900"/>
                </a:solidFill>
                <a:cs typeface="Arial" pitchFamily="34" charset="0"/>
              </a:rPr>
              <a:t>150,300,450,350</a:t>
            </a:r>
            <a:r>
              <a:rPr lang="en-US" sz="2400" dirty="0" smtClean="0">
                <a:cs typeface="Arial" pitchFamily="34" charset="0"/>
              </a:rPr>
              <a:t>,</a:t>
            </a:r>
            <a:r>
              <a:rPr lang="en-US" sz="2400" dirty="0" smtClean="0">
                <a:solidFill>
                  <a:srgbClr val="00CCFF"/>
                </a:solidFill>
                <a:cs typeface="Arial" pitchFamily="34" charset="0"/>
              </a:rPr>
              <a:t>650</a:t>
            </a:r>
            <a:r>
              <a:rPr lang="en-US" sz="2400" dirty="0" smtClean="0">
                <a:cs typeface="Arial" pitchFamily="34" charset="0"/>
              </a:rPr>
              <a:t>,</a:t>
            </a:r>
            <a:r>
              <a:rPr lang="en-US" sz="2400" dirty="0" smtClean="0">
                <a:solidFill>
                  <a:srgbClr val="FF66FF"/>
                </a:solidFill>
                <a:cs typeface="Arial" pitchFamily="34" charset="0"/>
              </a:rPr>
              <a:t>400</a:t>
            </a:r>
            <a:r>
              <a:rPr lang="en-US" sz="2400" dirty="0" smtClean="0">
                <a:cs typeface="Arial" pitchFamily="34" charset="0"/>
              </a:rPr>
              <a:t>,</a:t>
            </a:r>
            <a:r>
              <a:rPr lang="en-US" sz="2400" dirty="0" smtClean="0">
                <a:solidFill>
                  <a:srgbClr val="009900"/>
                </a:solidFill>
                <a:cs typeface="Arial" pitchFamily="34" charset="0"/>
              </a:rPr>
              <a:t>800,600,700</a:t>
            </a:r>
            <a:endParaRPr lang="en-US" sz="2400" dirty="0">
              <a:solidFill>
                <a:srgbClr val="009900"/>
              </a:solidFill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 err="1">
                <a:cs typeface="Arial" pitchFamily="34" charset="0"/>
              </a:rPr>
              <a:t>ScanUp</a:t>
            </a:r>
            <a:r>
              <a:rPr lang="en-US" sz="1800" dirty="0">
                <a:cs typeface="Arial" pitchFamily="34" charset="0"/>
              </a:rPr>
              <a:t>=650:A[5]</a:t>
            </a:r>
          </a:p>
          <a:p>
            <a:pPr lvl="1">
              <a:lnSpc>
                <a:spcPct val="80000"/>
              </a:lnSpc>
            </a:pPr>
            <a:r>
              <a:rPr lang="en-US" sz="1800" dirty="0" err="1">
                <a:cs typeface="Arial" pitchFamily="34" charset="0"/>
              </a:rPr>
              <a:t>ScanDown</a:t>
            </a:r>
            <a:r>
              <a:rPr lang="en-US" sz="1800" dirty="0">
                <a:cs typeface="Arial" pitchFamily="34" charset="0"/>
              </a:rPr>
              <a:t>=400:A[6</a:t>
            </a:r>
            <a:r>
              <a:rPr lang="en-US" sz="1800" dirty="0" smtClean="0">
                <a:cs typeface="Arial" pitchFamily="34" charset="0"/>
              </a:rPr>
              <a:t>] 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 Swap</a:t>
            </a:r>
            <a:endParaRPr lang="en-US" sz="1800" dirty="0"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Arial" pitchFamily="34" charset="0"/>
              </a:rPr>
              <a:t>Scan:</a:t>
            </a:r>
            <a:r>
              <a:rPr lang="en-US" sz="2400" dirty="0" smtClean="0">
                <a:solidFill>
                  <a:srgbClr val="FF0000"/>
                </a:solidFill>
                <a:cs typeface="Arial" pitchFamily="34" charset="0"/>
              </a:rPr>
              <a:t>550</a:t>
            </a:r>
            <a:r>
              <a:rPr lang="en-US" sz="2400" dirty="0" smtClean="0">
                <a:cs typeface="Arial" pitchFamily="34" charset="0"/>
              </a:rPr>
              <a:t>,</a:t>
            </a:r>
            <a:r>
              <a:rPr lang="en-US" sz="2400" dirty="0" smtClean="0">
                <a:solidFill>
                  <a:srgbClr val="009900"/>
                </a:solidFill>
                <a:cs typeface="Arial" pitchFamily="34" charset="0"/>
              </a:rPr>
              <a:t>150,300,450,350</a:t>
            </a:r>
            <a:r>
              <a:rPr lang="en-US" sz="2400" dirty="0" smtClean="0">
                <a:cs typeface="Arial" pitchFamily="34" charset="0"/>
              </a:rPr>
              <a:t>,</a:t>
            </a:r>
            <a:r>
              <a:rPr lang="en-US" sz="2400" dirty="0" smtClean="0">
                <a:solidFill>
                  <a:srgbClr val="FF3399"/>
                </a:solidFill>
                <a:cs typeface="Arial" pitchFamily="34" charset="0"/>
              </a:rPr>
              <a:t>400</a:t>
            </a:r>
            <a:r>
              <a:rPr lang="en-US" sz="2400" dirty="0" smtClean="0">
                <a:cs typeface="Arial" pitchFamily="34" charset="0"/>
              </a:rPr>
              <a:t>,</a:t>
            </a:r>
            <a:r>
              <a:rPr lang="en-US" sz="2400" dirty="0" smtClean="0">
                <a:solidFill>
                  <a:srgbClr val="00CCFF"/>
                </a:solidFill>
                <a:cs typeface="Arial" pitchFamily="34" charset="0"/>
              </a:rPr>
              <a:t>650</a:t>
            </a:r>
            <a:r>
              <a:rPr lang="en-US" sz="2400" dirty="0" smtClean="0">
                <a:solidFill>
                  <a:srgbClr val="009900"/>
                </a:solidFill>
                <a:cs typeface="Arial" pitchFamily="34" charset="0"/>
              </a:rPr>
              <a:t>,800,600,700</a:t>
            </a:r>
            <a:endParaRPr lang="en-US" sz="2400" dirty="0">
              <a:solidFill>
                <a:srgbClr val="009900"/>
              </a:solidFill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 err="1">
                <a:cs typeface="Arial" pitchFamily="34" charset="0"/>
              </a:rPr>
              <a:t>ScanUp</a:t>
            </a:r>
            <a:r>
              <a:rPr lang="en-US" sz="1800" dirty="0">
                <a:cs typeface="Arial" pitchFamily="34" charset="0"/>
              </a:rPr>
              <a:t> and </a:t>
            </a:r>
            <a:r>
              <a:rPr lang="en-US" sz="1800" dirty="0" err="1">
                <a:cs typeface="Arial" pitchFamily="34" charset="0"/>
              </a:rPr>
              <a:t>ScanDown</a:t>
            </a:r>
            <a:r>
              <a:rPr lang="en-US" sz="1800" dirty="0">
                <a:cs typeface="Arial" pitchFamily="34" charset="0"/>
              </a:rPr>
              <a:t> pass </a:t>
            </a:r>
            <a:r>
              <a:rPr lang="en-US" sz="1800" dirty="0" err="1">
                <a:cs typeface="Arial" pitchFamily="34" charset="0"/>
              </a:rPr>
              <a:t>eachother</a:t>
            </a:r>
            <a:r>
              <a:rPr lang="en-US" sz="1800" dirty="0">
                <a:cs typeface="Arial" pitchFamily="34" charset="0"/>
              </a:rPr>
              <a:t> at </a:t>
            </a:r>
            <a:r>
              <a:rPr lang="en-US" sz="1800" dirty="0" err="1">
                <a:cs typeface="Arial" pitchFamily="34" charset="0"/>
              </a:rPr>
              <a:t>ScanUp</a:t>
            </a:r>
            <a:r>
              <a:rPr lang="en-US" sz="1800" dirty="0">
                <a:cs typeface="Arial" pitchFamily="34" charset="0"/>
              </a:rPr>
              <a:t>=A[6] </a:t>
            </a:r>
            <a:r>
              <a:rPr lang="en-US" sz="1800" dirty="0" err="1" smtClean="0">
                <a:cs typeface="Arial" pitchFamily="34" charset="0"/>
              </a:rPr>
              <a:t>ScanDown</a:t>
            </a:r>
            <a:r>
              <a:rPr lang="en-US" sz="1800" dirty="0" smtClean="0">
                <a:cs typeface="Arial" pitchFamily="34" charset="0"/>
              </a:rPr>
              <a:t>=A[5]</a:t>
            </a:r>
            <a:r>
              <a:rPr lang="en-US" sz="1800" dirty="0" smtClean="0">
                <a:cs typeface="Arial" pitchFamily="34" charset="0"/>
                <a:sym typeface="Wingdings" pitchFamily="2" charset="2"/>
              </a:rPr>
              <a:t></a:t>
            </a:r>
            <a:r>
              <a:rPr lang="en-US" sz="1800" dirty="0" smtClean="0">
                <a:cs typeface="Arial" pitchFamily="34" charset="0"/>
              </a:rPr>
              <a:t> </a:t>
            </a:r>
            <a:r>
              <a:rPr lang="en-US" sz="1800" dirty="0">
                <a:cs typeface="Arial" pitchFamily="34" charset="0"/>
              </a:rPr>
              <a:t>they enter into the list they belong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cs typeface="Arial" pitchFamily="34" charset="0"/>
              </a:rPr>
              <a:t>ScanDown</a:t>
            </a:r>
            <a:r>
              <a:rPr lang="en-US" sz="2400" dirty="0">
                <a:cs typeface="Arial" pitchFamily="34" charset="0"/>
              </a:rPr>
              <a:t> separates the list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Arial" pitchFamily="34" charset="0"/>
              </a:rPr>
              <a:t>Put </a:t>
            </a:r>
            <a:r>
              <a:rPr lang="en-US" sz="2400" dirty="0">
                <a:cs typeface="Arial" pitchFamily="34" charset="0"/>
              </a:rPr>
              <a:t>Pivot </a:t>
            </a:r>
            <a:r>
              <a:rPr lang="en-US" sz="2400" dirty="0" smtClean="0">
                <a:cs typeface="Arial" pitchFamily="34" charset="0"/>
              </a:rPr>
              <a:t>in the middle: Exchange </a:t>
            </a:r>
            <a:r>
              <a:rPr lang="en-US" sz="2400" dirty="0">
                <a:cs typeface="Arial" pitchFamily="34" charset="0"/>
              </a:rPr>
              <a:t>A[0] and A[</a:t>
            </a:r>
            <a:r>
              <a:rPr lang="en-US" sz="2400" dirty="0" err="1">
                <a:cs typeface="Arial" pitchFamily="34" charset="0"/>
              </a:rPr>
              <a:t>ScanDown</a:t>
            </a:r>
            <a:r>
              <a:rPr lang="en-US" sz="2400" dirty="0">
                <a:cs typeface="Arial" pitchFamily="34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Arial" pitchFamily="34" charset="0"/>
              </a:rPr>
              <a:t>Resulting </a:t>
            </a:r>
            <a:r>
              <a:rPr lang="en-US" sz="2400" dirty="0">
                <a:cs typeface="Arial" pitchFamily="34" charset="0"/>
              </a:rPr>
              <a:t>list:</a:t>
            </a:r>
            <a:r>
              <a:rPr lang="en-US" sz="2400" dirty="0">
                <a:solidFill>
                  <a:srgbClr val="FF66FF"/>
                </a:solidFill>
                <a:cs typeface="Arial" pitchFamily="34" charset="0"/>
              </a:rPr>
              <a:t>400</a:t>
            </a:r>
            <a:r>
              <a:rPr lang="en-US" sz="2400" dirty="0">
                <a:solidFill>
                  <a:srgbClr val="009900"/>
                </a:solidFill>
                <a:cs typeface="Arial" pitchFamily="34" charset="0"/>
              </a:rPr>
              <a:t>,150,300,450,350</a:t>
            </a:r>
            <a:r>
              <a:rPr lang="en-US" sz="2400" dirty="0">
                <a:cs typeface="Arial" pitchFamily="34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550</a:t>
            </a:r>
            <a:r>
              <a:rPr lang="en-US" sz="2400" dirty="0">
                <a:solidFill>
                  <a:srgbClr val="00CCFF"/>
                </a:solidFill>
                <a:cs typeface="Arial" pitchFamily="34" charset="0"/>
              </a:rPr>
              <a:t>,650</a:t>
            </a:r>
            <a:r>
              <a:rPr lang="en-US" sz="2400" dirty="0">
                <a:solidFill>
                  <a:srgbClr val="009900"/>
                </a:solidFill>
                <a:cs typeface="Arial" pitchFamily="34" charset="0"/>
              </a:rPr>
              <a:t>,800,600,700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cs typeface="Arial" pitchFamily="34" charset="0"/>
              </a:rPr>
              <a:t>Sl</a:t>
            </a:r>
            <a:r>
              <a:rPr lang="en-US" sz="2400" dirty="0">
                <a:cs typeface="Arial" pitchFamily="34" charset="0"/>
              </a:rPr>
              <a:t>=A[0]-A[4], </a:t>
            </a:r>
            <a:r>
              <a:rPr lang="en-US" sz="2400" dirty="0" err="1" smtClean="0">
                <a:cs typeface="Arial" pitchFamily="34" charset="0"/>
              </a:rPr>
              <a:t>Sh</a:t>
            </a:r>
            <a:r>
              <a:rPr lang="en-US" sz="2400" dirty="0" smtClean="0">
                <a:cs typeface="Arial" pitchFamily="34" charset="0"/>
              </a:rPr>
              <a:t>=A[6</a:t>
            </a:r>
            <a:r>
              <a:rPr lang="en-US" sz="2400" dirty="0">
                <a:cs typeface="Arial" pitchFamily="34" charset="0"/>
              </a:rPr>
              <a:t>]-A[9]</a:t>
            </a:r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E72F-A02F-4CCB-BFF9-0A8A986B0B44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sort algorithm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Use </a:t>
            </a:r>
            <a:r>
              <a:rPr lang="en-US" sz="2400" dirty="0"/>
              <a:t>recursion to process the </a:t>
            </a:r>
            <a:r>
              <a:rPr lang="en-US" sz="2400" dirty="0" err="1"/>
              <a:t>sublists</a:t>
            </a:r>
            <a:r>
              <a:rPr lang="en-US" sz="2400" dirty="0"/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locate the pivot to split the list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Recursive part Call with parameters: low to mid-1 and mid+1 to high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Stopping condition: when a </a:t>
            </a:r>
            <a:r>
              <a:rPr lang="en-US" sz="2400" dirty="0" err="1"/>
              <a:t>sublist</a:t>
            </a:r>
            <a:r>
              <a:rPr lang="en-US" sz="2400" dirty="0"/>
              <a:t> has 0 or 1 element (an ordered list)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7884-CA80-493A-A96E-8EB8DEE77F6C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sort algorithm: Example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Recursive phase:</a:t>
            </a:r>
          </a:p>
          <a:p>
            <a:pPr lvl="1"/>
            <a:r>
              <a:rPr lang="en-US" sz="2000" dirty="0"/>
              <a:t>Sl:400,150,300,450,350</a:t>
            </a:r>
          </a:p>
          <a:p>
            <a:pPr lvl="1"/>
            <a:r>
              <a:rPr lang="en-US" sz="2000" dirty="0" err="1"/>
              <a:t>Sh</a:t>
            </a:r>
            <a:r>
              <a:rPr lang="en-US" sz="2000" dirty="0"/>
              <a:t>: 650,800,600,700</a:t>
            </a:r>
          </a:p>
          <a:p>
            <a:r>
              <a:rPr lang="en-US" sz="2400" dirty="0" err="1"/>
              <a:t>Sl</a:t>
            </a:r>
            <a:r>
              <a:rPr lang="en-US" sz="2400" dirty="0"/>
              <a:t>: low=0, high=4</a:t>
            </a:r>
            <a:r>
              <a:rPr lang="en-US" sz="2400" dirty="0" smtClean="0"/>
              <a:t>, pivot</a:t>
            </a:r>
            <a:r>
              <a:rPr lang="en-US" sz="2400" dirty="0"/>
              <a:t>: </a:t>
            </a:r>
            <a:r>
              <a:rPr lang="en-US" sz="2400" dirty="0" smtClean="0"/>
              <a:t>400</a:t>
            </a:r>
          </a:p>
          <a:p>
            <a:r>
              <a:rPr lang="en-US" sz="2400" dirty="0"/>
              <a:t>look for </a:t>
            </a:r>
            <a:r>
              <a:rPr lang="en-US" sz="2400" dirty="0">
                <a:solidFill>
                  <a:srgbClr val="00CCFF"/>
                </a:solidFill>
              </a:rPr>
              <a:t>A[</a:t>
            </a:r>
            <a:r>
              <a:rPr lang="en-US" sz="2400" dirty="0" err="1">
                <a:solidFill>
                  <a:srgbClr val="00CCFF"/>
                </a:solidFill>
              </a:rPr>
              <a:t>scanup</a:t>
            </a:r>
            <a:r>
              <a:rPr lang="en-US" sz="2400" dirty="0">
                <a:solidFill>
                  <a:srgbClr val="00CCFF"/>
                </a:solidFill>
              </a:rPr>
              <a:t>]&gt;</a:t>
            </a:r>
            <a:r>
              <a:rPr lang="en-US" sz="2400" dirty="0" smtClean="0">
                <a:solidFill>
                  <a:srgbClr val="00CCFF"/>
                </a:solidFill>
              </a:rPr>
              <a:t>pivot </a:t>
            </a:r>
            <a:r>
              <a:rPr lang="en-US" sz="2400" dirty="0">
                <a:solidFill>
                  <a:srgbClr val="FF66FF"/>
                </a:solidFill>
              </a:rPr>
              <a:t>A[</a:t>
            </a:r>
            <a:r>
              <a:rPr lang="en-US" sz="2400" dirty="0" err="1">
                <a:solidFill>
                  <a:srgbClr val="FF66FF"/>
                </a:solidFill>
              </a:rPr>
              <a:t>scandown</a:t>
            </a:r>
            <a:r>
              <a:rPr lang="en-US" sz="2400" dirty="0">
                <a:solidFill>
                  <a:srgbClr val="FF66FF"/>
                </a:solidFill>
              </a:rPr>
              <a:t>] </a:t>
            </a:r>
            <a:r>
              <a:rPr lang="en-US" sz="2400" dirty="0">
                <a:solidFill>
                  <a:srgbClr val="FF66FF"/>
                </a:solidFill>
                <a:cs typeface="Arial" pitchFamily="34" charset="0"/>
              </a:rPr>
              <a:t>≤ </a:t>
            </a:r>
            <a:r>
              <a:rPr lang="en-US" sz="2400" dirty="0" smtClean="0">
                <a:solidFill>
                  <a:srgbClr val="FF66FF"/>
                </a:solidFill>
                <a:cs typeface="Arial" pitchFamily="34" charset="0"/>
              </a:rPr>
              <a:t>pivot</a:t>
            </a:r>
            <a:endParaRPr lang="en-US" sz="2400" dirty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400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B050"/>
                </a:solidFill>
              </a:rPr>
              <a:t>150,300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CCFF"/>
                </a:solidFill>
              </a:rPr>
              <a:t>450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66FF"/>
                </a:solidFill>
              </a:rPr>
              <a:t>350</a:t>
            </a:r>
            <a:endParaRPr lang="en-US" sz="2000" dirty="0">
              <a:solidFill>
                <a:srgbClr val="FF66FF"/>
              </a:solidFill>
              <a:cs typeface="Arial" pitchFamily="34" charset="0"/>
            </a:endParaRPr>
          </a:p>
          <a:p>
            <a:pPr lvl="1"/>
            <a:r>
              <a:rPr lang="en-US" sz="2000" dirty="0" err="1" smtClean="0">
                <a:cs typeface="Arial" pitchFamily="34" charset="0"/>
              </a:rPr>
              <a:t>ScanUp</a:t>
            </a:r>
            <a:r>
              <a:rPr lang="en-US" sz="2000" dirty="0" smtClean="0">
                <a:cs typeface="Arial" pitchFamily="34" charset="0"/>
              </a:rPr>
              <a:t>=450:A[3]</a:t>
            </a:r>
            <a:endParaRPr lang="en-US" sz="2000" dirty="0">
              <a:cs typeface="Arial" pitchFamily="34" charset="0"/>
            </a:endParaRPr>
          </a:p>
          <a:p>
            <a:pPr lvl="1"/>
            <a:r>
              <a:rPr lang="en-US" sz="2000" dirty="0" err="1" smtClean="0">
                <a:cs typeface="Arial" pitchFamily="34" charset="0"/>
              </a:rPr>
              <a:t>ScanDown</a:t>
            </a:r>
            <a:r>
              <a:rPr lang="en-US" sz="2000" dirty="0" smtClean="0">
                <a:cs typeface="Arial" pitchFamily="34" charset="0"/>
              </a:rPr>
              <a:t>=350:A[4]</a:t>
            </a:r>
          </a:p>
          <a:p>
            <a:pPr lvl="1"/>
            <a:r>
              <a:rPr lang="en-US" sz="2000" dirty="0" smtClean="0">
                <a:cs typeface="Arial" pitchFamily="34" charset="0"/>
              </a:rPr>
              <a:t>Swap: </a:t>
            </a:r>
            <a:r>
              <a:rPr lang="en-US" sz="2000" dirty="0" smtClean="0">
                <a:solidFill>
                  <a:srgbClr val="FF0000"/>
                </a:solidFill>
              </a:rPr>
              <a:t>400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B050"/>
                </a:solidFill>
              </a:rPr>
              <a:t>150,300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66FF"/>
                </a:solidFill>
              </a:rPr>
              <a:t>350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CCFF"/>
                </a:solidFill>
              </a:rPr>
              <a:t>450</a:t>
            </a:r>
            <a:endParaRPr lang="en-US" sz="2000" dirty="0">
              <a:solidFill>
                <a:srgbClr val="00CCFF"/>
              </a:solidFill>
              <a:cs typeface="Arial" pitchFamily="34" charset="0"/>
            </a:endParaRPr>
          </a:p>
          <a:p>
            <a:pPr lvl="1"/>
            <a:r>
              <a:rPr lang="en-US" sz="2000" dirty="0" err="1" smtClean="0">
                <a:cs typeface="Arial" pitchFamily="34" charset="0"/>
              </a:rPr>
              <a:t>ScanUp</a:t>
            </a:r>
            <a:r>
              <a:rPr lang="en-US" sz="2000" dirty="0" smtClean="0">
                <a:cs typeface="Arial" pitchFamily="34" charset="0"/>
              </a:rPr>
              <a:t> passed </a:t>
            </a:r>
            <a:r>
              <a:rPr lang="en-US" sz="2000" dirty="0" err="1" smtClean="0">
                <a:cs typeface="Arial" pitchFamily="34" charset="0"/>
              </a:rPr>
              <a:t>ScanDown</a:t>
            </a:r>
            <a:r>
              <a:rPr lang="en-US" sz="2000" dirty="0" smtClean="0">
                <a:cs typeface="Arial" pitchFamily="34" charset="0"/>
              </a:rPr>
              <a:t> Halt </a:t>
            </a: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dirty="0" smtClean="0">
                <a:cs typeface="Arial" pitchFamily="34" charset="0"/>
              </a:rPr>
              <a:t>process</a:t>
            </a:r>
          </a:p>
          <a:p>
            <a:pPr lvl="1"/>
            <a:r>
              <a:rPr lang="en-US" sz="2000" dirty="0" smtClean="0">
                <a:cs typeface="Arial" pitchFamily="34" charset="0"/>
              </a:rPr>
              <a:t>Exchange </a:t>
            </a:r>
            <a:r>
              <a:rPr lang="en-US" sz="2000" dirty="0">
                <a:cs typeface="Arial" pitchFamily="34" charset="0"/>
              </a:rPr>
              <a:t>pivot and </a:t>
            </a:r>
            <a:r>
              <a:rPr lang="en-US" sz="2000" dirty="0" err="1" smtClean="0">
                <a:cs typeface="Arial" pitchFamily="34" charset="0"/>
              </a:rPr>
              <a:t>ScanDown</a:t>
            </a:r>
            <a:endParaRPr lang="en-US" sz="2000" dirty="0" smtClean="0"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rgbClr val="FF66FF"/>
                </a:solidFill>
              </a:rPr>
              <a:t>350</a:t>
            </a:r>
            <a:r>
              <a:rPr lang="en-US" sz="2000" dirty="0" smtClean="0">
                <a:solidFill>
                  <a:srgbClr val="009900"/>
                </a:solidFill>
              </a:rPr>
              <a:t>,150,300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400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CCFF"/>
                </a:solidFill>
              </a:rPr>
              <a:t>450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6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 *A,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low,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high)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{//quick 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</a:p>
          <a:p>
            <a:pPr lvl="1">
              <a:buNone/>
            </a:pP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pivot, temp;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(low&lt;high)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ScanUp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=low+1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ScanDown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=high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pivot=A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[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while 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     while (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[</a:t>
            </a:r>
            <a:r>
              <a:rPr lang="en-AU" sz="1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ScanUp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]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&lt;=pivot) {</a:t>
            </a:r>
            <a:r>
              <a:rPr lang="en-A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ScanUp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while (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[</a:t>
            </a:r>
            <a:r>
              <a:rPr lang="en-AU" sz="1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ScanDown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]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&gt;pivot) {</a:t>
            </a:r>
            <a:r>
              <a:rPr lang="en-A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ScanDown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if 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ScanUp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ScanDown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	       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{temp=A[</a:t>
            </a:r>
            <a:r>
              <a:rPr lang="en-A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Scandown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];//swap 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ScanDown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and 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A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ScanUp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None/>
            </a:pP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A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ScanDown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]=A[</a:t>
            </a:r>
            <a:r>
              <a:rPr lang="en-A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ScanUp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>
              <a:buNone/>
            </a:pP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A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ScanUp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]=temp;}</a:t>
            </a:r>
          </a:p>
          <a:p>
            <a:pPr lvl="1"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else break;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}//end of 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(true)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D11C-DC12-4ECF-8031-0859FD344AB5}" type="datetime1">
              <a:rPr lang="tr-TR" smtClean="0"/>
              <a:t>15.12.2014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1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//swap 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ScanDown</a:t>
            </a:r>
            <a:r>
              <a:rPr lang="en-A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and 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A[low]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A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A[low]=A[</a:t>
            </a:r>
            <a:r>
              <a:rPr lang="en-A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ScanDown</a:t>
            </a:r>
            <a:r>
              <a:rPr lang="en-A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A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A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A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ScanDown</a:t>
            </a:r>
            <a:r>
              <a:rPr lang="en-A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]=pivot;</a:t>
            </a:r>
          </a:p>
          <a:p>
            <a:pPr lvl="1">
              <a:buNone/>
            </a:pPr>
            <a:r>
              <a:rPr lang="en-A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//Recursive calls</a:t>
            </a:r>
            <a:endParaRPr lang="en-A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A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A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A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(A,low,ScanDown-1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A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ScanUp+1,high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A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}//end of if low&lt;high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D11C-DC12-4ECF-8031-0859FD344AB5}" type="datetime1">
              <a:rPr lang="tr-TR" smtClean="0"/>
              <a:t>15.12.2014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02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01ED-987F-46E2-82C7-A35DA74A1631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Complexity: Quick sort algorithm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FontTx/>
              <a:buChar char="•"/>
            </a:pPr>
            <a:r>
              <a:rPr lang="en-US" dirty="0">
                <a:ea typeface="+mn-ea"/>
                <a:cs typeface="+mn-cs"/>
              </a:rPr>
              <a:t>Assumption: n=2k, k=log2n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Average case/Best Case: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 smtClean="0"/>
              <a:t>Pivot </a:t>
            </a:r>
            <a:r>
              <a:rPr lang="en-US" sz="2800" dirty="0"/>
              <a:t>lies in the middle of the list so sub-lists are of equal size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First scan: 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n-1 comparisons (from two sides of the list)</a:t>
            </a:r>
          </a:p>
          <a:p>
            <a:pPr lvl="2">
              <a:lnSpc>
                <a:spcPct val="80000"/>
              </a:lnSpc>
            </a:pPr>
            <a:r>
              <a:rPr lang="en-US" sz="1800" dirty="0" err="1"/>
              <a:t>Sublists</a:t>
            </a:r>
            <a:r>
              <a:rPr lang="en-US" sz="1800" dirty="0"/>
              <a:t> have size n/2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Second scan: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Each </a:t>
            </a:r>
            <a:r>
              <a:rPr lang="en-US" sz="1800" dirty="0" err="1"/>
              <a:t>sublist</a:t>
            </a:r>
            <a:r>
              <a:rPr lang="en-US" sz="1800" dirty="0"/>
              <a:t> have n/2 comparison: total comparison=2*n/2=n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Eventually the splitting terminates after k passes, each pass with n comparisons</a:t>
            </a:r>
          </a:p>
          <a:p>
            <a:pPr>
              <a:lnSpc>
                <a:spcPct val="80000"/>
              </a:lnSpc>
            </a:pPr>
            <a:r>
              <a:rPr lang="en-US" dirty="0"/>
              <a:t>Average O(</a:t>
            </a:r>
            <a:r>
              <a:rPr lang="en-US" dirty="0" err="1"/>
              <a:t>nlogn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01ED-987F-46E2-82C7-A35DA74A1631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Complexity: Quick sort algorithm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Worst </a:t>
            </a:r>
            <a:r>
              <a:rPr lang="en-US" sz="2800" dirty="0"/>
              <a:t>case: </a:t>
            </a:r>
            <a:endParaRPr lang="en-US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 smtClean="0"/>
              <a:t>pivot </a:t>
            </a:r>
            <a:r>
              <a:rPr lang="en-US" sz="2800" dirty="0"/>
              <a:t>always falls in a one-element </a:t>
            </a:r>
            <a:r>
              <a:rPr lang="en-US" sz="2800" dirty="0" err="1"/>
              <a:t>sublist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Leaves the rest in the second sub-list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Pivot is always the smallest element in the sub-list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First scan: 1,n-1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Second scan:2, n-2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Comparisons n+n-1+n-2+…+2=n(n+1)/2</a:t>
            </a:r>
          </a:p>
          <a:p>
            <a:pPr>
              <a:lnSpc>
                <a:spcPct val="80000"/>
              </a:lnSpc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6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A53D-8144-4F0E-A1DD-FD85CE98A32B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algorithm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/>
              <a:t>n </a:t>
            </a:r>
            <a:r>
              <a:rPr lang="en-US" sz="2500" dirty="0"/>
              <a:t>data items are stored in Array A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Make n-1 passes over the list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On pass 0: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select the smallest element in the list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exchange it with A[0]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Front of the list A[0]  is ordered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Tail of the list A[1] to A[n-1] is unordered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On pass 1: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select the smallest element in the unordered tail list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exchange it with A[1]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Continue until </a:t>
            </a:r>
            <a:r>
              <a:rPr lang="en-US" sz="2500" dirty="0" smtClean="0"/>
              <a:t>n-1 </a:t>
            </a:r>
            <a:r>
              <a:rPr lang="en-US" sz="2500" dirty="0"/>
              <a:t>passes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F82B-8828-4CC2-BEC2-A0FCBA06EBB4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graphicFrame>
        <p:nvGraphicFramePr>
          <p:cNvPr id="34201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919381"/>
              </p:ext>
            </p:extLst>
          </p:nvPr>
        </p:nvGraphicFramePr>
        <p:xfrm>
          <a:off x="457200" y="1600200"/>
          <a:ext cx="8229600" cy="2368869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Average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Worst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Bubble sort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O(n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O(n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Quick sort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O(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nlogn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O(n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Heap sort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O(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nlogn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G Times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 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EEB4-436F-47C7-82FC-E82EED58AAB5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8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DA09-2D2E-4567-8A02-25985A7EC6BB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algorithms</a:t>
            </a:r>
          </a:p>
        </p:txBody>
      </p:sp>
      <p:graphicFrame>
        <p:nvGraphicFramePr>
          <p:cNvPr id="389597" name="Group 477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3962400" cy="2667000"/>
        </p:xfrm>
        <a:graphic>
          <a:graphicData uri="http://schemas.openxmlformats.org/drawingml/2006/table">
            <a:tbl>
              <a:tblPr/>
              <a:tblGrid>
                <a:gridCol w="1098550"/>
                <a:gridCol w="573088"/>
                <a:gridCol w="571500"/>
                <a:gridCol w="573087"/>
                <a:gridCol w="573088"/>
                <a:gridCol w="573087"/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exchange sort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12.23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49.95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77.47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173.97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313.33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selection sort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17.3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29.43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46.02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185.05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bubble sort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15.78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64.03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223.28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399.47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insertion sort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5.67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23.15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35.43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80.23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143.67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quick sort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0.33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89600" name="Picture 48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600200"/>
            <a:ext cx="4038600" cy="27432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90A-DBB1-49E0-A8F6-5633703BD8C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smtClean="0"/>
              <a:t>10: </a:t>
            </a:r>
            <a:r>
              <a:rPr lang="en-US" dirty="0" smtClean="0"/>
              <a:t>Sorting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88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FD38-B886-403D-9DB2-2E57587EDD90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algorithm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Example:</a:t>
            </a:r>
          </a:p>
          <a:p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A=50,20,40,75,35</a:t>
            </a:r>
          </a:p>
          <a:p>
            <a:r>
              <a:rPr lang="en-US" dirty="0" err="1">
                <a:cs typeface="Arial" pitchFamily="34" charset="0"/>
              </a:rPr>
              <a:t>i</a:t>
            </a:r>
            <a:r>
              <a:rPr lang="en-US" dirty="0">
                <a:cs typeface="Arial" pitchFamily="34" charset="0"/>
              </a:rPr>
              <a:t>=0:  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20</a:t>
            </a:r>
            <a:r>
              <a:rPr lang="en-US" dirty="0">
                <a:cs typeface="Arial" pitchFamily="34" charset="0"/>
              </a:rPr>
              <a:t>,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50,40,75,35</a:t>
            </a:r>
          </a:p>
          <a:p>
            <a:r>
              <a:rPr lang="en-US" dirty="0" err="1">
                <a:cs typeface="Arial" pitchFamily="34" charset="0"/>
              </a:rPr>
              <a:t>i</a:t>
            </a:r>
            <a:r>
              <a:rPr lang="en-US" dirty="0">
                <a:cs typeface="Arial" pitchFamily="34" charset="0"/>
              </a:rPr>
              <a:t>=1:  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20,35</a:t>
            </a:r>
            <a:r>
              <a:rPr lang="en-US" dirty="0">
                <a:cs typeface="Arial" pitchFamily="34" charset="0"/>
              </a:rPr>
              <a:t>,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50,40,75</a:t>
            </a:r>
          </a:p>
          <a:p>
            <a:r>
              <a:rPr lang="en-US" dirty="0" err="1">
                <a:cs typeface="Arial" pitchFamily="34" charset="0"/>
              </a:rPr>
              <a:t>i</a:t>
            </a:r>
            <a:r>
              <a:rPr lang="en-US" dirty="0">
                <a:cs typeface="Arial" pitchFamily="34" charset="0"/>
              </a:rPr>
              <a:t>=2:  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20,35,40</a:t>
            </a:r>
            <a:r>
              <a:rPr lang="en-US" dirty="0">
                <a:cs typeface="Arial" pitchFamily="34" charset="0"/>
              </a:rPr>
              <a:t>,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50,75</a:t>
            </a:r>
          </a:p>
          <a:p>
            <a:r>
              <a:rPr lang="en-US" dirty="0" err="1">
                <a:cs typeface="Arial" pitchFamily="34" charset="0"/>
              </a:rPr>
              <a:t>i</a:t>
            </a:r>
            <a:r>
              <a:rPr lang="en-US" dirty="0">
                <a:cs typeface="Arial" pitchFamily="34" charset="0"/>
              </a:rPr>
              <a:t>=3 : 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20,35,40,50</a:t>
            </a:r>
            <a:r>
              <a:rPr lang="en-US" dirty="0">
                <a:cs typeface="Arial" pitchFamily="34" charset="0"/>
              </a:rPr>
              <a:t>,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75 </a:t>
            </a:r>
          </a:p>
          <a:p>
            <a:r>
              <a:rPr lang="en-US" dirty="0" err="1">
                <a:cs typeface="Arial" pitchFamily="34" charset="0"/>
              </a:rPr>
              <a:t>i</a:t>
            </a:r>
            <a:r>
              <a:rPr lang="en-US" dirty="0">
                <a:cs typeface="Arial" pitchFamily="34" charset="0"/>
              </a:rPr>
              <a:t>=4 : 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20,35,40,50,75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0" y="1371600"/>
            <a:ext cx="4572000" cy="24745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On pass 0: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select the smallest element in the list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exchange it with A[0]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Front of the list A[0]  is ordered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Tail of the list A[1] to A[n-1] is </a:t>
            </a:r>
            <a:r>
              <a:rPr lang="en-US" sz="2100" dirty="0" smtClean="0"/>
              <a:t>unordered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Go on…</a:t>
            </a:r>
            <a:endParaRPr lang="en-US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4267200"/>
            <a:ext cx="2719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Complexity?</a:t>
            </a:r>
          </a:p>
          <a:p>
            <a:r>
              <a:rPr lang="en-US" dirty="0" smtClean="0"/>
              <a:t>Best case? Worst Case?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7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710C-6115-462E-9954-9BBFC1C29CB8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/>
              <a:t>sort algorithm complexity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100" dirty="0"/>
              <a:t>Requires fixed number of comparisons that depend only on the size of the array not the distribution of the data</a:t>
            </a:r>
          </a:p>
          <a:p>
            <a:r>
              <a:rPr lang="en-US" sz="2100" dirty="0"/>
              <a:t>For general pass </a:t>
            </a:r>
            <a:r>
              <a:rPr lang="en-US" sz="2100" dirty="0" err="1"/>
              <a:t>i</a:t>
            </a:r>
            <a:r>
              <a:rPr lang="en-US" sz="2100" dirty="0"/>
              <a:t> </a:t>
            </a:r>
            <a:r>
              <a:rPr lang="en-US" sz="2100" dirty="0" err="1"/>
              <a:t>sublist</a:t>
            </a:r>
            <a:r>
              <a:rPr lang="en-US" sz="2100" dirty="0"/>
              <a:t> A[i+1] to A[n-1] is considered</a:t>
            </a:r>
          </a:p>
          <a:p>
            <a:r>
              <a:rPr lang="en-US" sz="2100" dirty="0"/>
              <a:t>number of comparisons for pass i: (n-1)- (i+1)=n-i-1</a:t>
            </a:r>
          </a:p>
          <a:p>
            <a:r>
              <a:rPr lang="en-US" sz="2100" dirty="0"/>
              <a:t>Total number of comparisons:</a:t>
            </a:r>
          </a:p>
        </p:txBody>
      </p:sp>
      <p:graphicFrame>
        <p:nvGraphicFramePr>
          <p:cNvPr id="3553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5257800"/>
          <a:ext cx="40386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3" imgW="2438280" imgH="431640" progId="Equation.3">
                  <p:embed/>
                </p:oleObj>
              </mc:Choice>
              <mc:Fallback>
                <p:oleObj name="Equation" r:id="rId3" imgW="2438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257800"/>
                        <a:ext cx="40386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4724400" y="1676400"/>
            <a:ext cx="4038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100" dirty="0"/>
              <a:t>No best or worst case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100" dirty="0"/>
              <a:t>Number of comparisons O(n</a:t>
            </a:r>
            <a:r>
              <a:rPr lang="en-US" sz="2100" baseline="30000" dirty="0"/>
              <a:t>2</a:t>
            </a:r>
            <a:r>
              <a:rPr lang="en-US" sz="2100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D23-AE44-453D-866E-BB952CA9F646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24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B1E6-E233-4782-B3F5-CCFB65545E37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algorithm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4038600" cy="1752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err="1">
                <a:latin typeface="Courier New" pitchFamily="49" charset="0"/>
              </a:rPr>
              <a:t>template</a:t>
            </a:r>
            <a:r>
              <a:rPr lang="fr-FR" sz="1400" dirty="0">
                <a:latin typeface="Courier New" pitchFamily="49" charset="0"/>
              </a:rPr>
              <a:t>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err="1">
                <a:latin typeface="Courier New" pitchFamily="49" charset="0"/>
              </a:rPr>
              <a:t>void</a:t>
            </a:r>
            <a:r>
              <a:rPr lang="fr-FR" sz="1400" dirty="0">
                <a:latin typeface="Courier New" pitchFamily="49" charset="0"/>
              </a:rPr>
              <a:t> Swap (T &amp;x, T &amp;y)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>
                <a:latin typeface="Courier New" pitchFamily="49" charset="0"/>
              </a:rPr>
              <a:t>   T </a:t>
            </a:r>
            <a:r>
              <a:rPr lang="fr-FR" sz="1400" dirty="0" err="1">
                <a:latin typeface="Courier New" pitchFamily="49" charset="0"/>
              </a:rPr>
              <a:t>temp</a:t>
            </a:r>
            <a:r>
              <a:rPr lang="fr-FR" sz="14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>
                <a:latin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>
                <a:latin typeface="Courier New" pitchFamily="49" charset="0"/>
              </a:rPr>
              <a:t>   </a:t>
            </a:r>
            <a:r>
              <a:rPr lang="fr-FR" sz="1400" dirty="0" err="1">
                <a:latin typeface="Courier New" pitchFamily="49" charset="0"/>
              </a:rPr>
              <a:t>temp</a:t>
            </a:r>
            <a:r>
              <a:rPr lang="fr-FR" sz="1400" dirty="0">
                <a:latin typeface="Courier New" pitchFamily="49" charset="0"/>
              </a:rPr>
              <a:t> = 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>
                <a:latin typeface="Courier New" pitchFamily="49" charset="0"/>
              </a:rPr>
              <a:t>   x = 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>
                <a:latin typeface="Courier New" pitchFamily="49" charset="0"/>
              </a:rPr>
              <a:t>   y = </a:t>
            </a:r>
            <a:r>
              <a:rPr lang="fr-FR" sz="1400" dirty="0" err="1">
                <a:latin typeface="Courier New" pitchFamily="49" charset="0"/>
              </a:rPr>
              <a:t>temp</a:t>
            </a:r>
            <a:r>
              <a:rPr lang="fr-FR" sz="14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>
                <a:latin typeface="Courier New" pitchFamily="49" charset="0"/>
              </a:rPr>
              <a:t>}</a:t>
            </a:r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143000"/>
            <a:ext cx="4038600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en-US" sz="1400" dirty="0">
                <a:latin typeface="Courier New" pitchFamily="49" charset="0"/>
              </a:rPr>
              <a:t>sort A[0]..A[n-2], and A[n-1] is in place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n-1;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  // start the scan at index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 set </a:t>
            </a:r>
            <a:r>
              <a:rPr lang="en-US" sz="1400" dirty="0" err="1">
                <a:latin typeface="Courier New" pitchFamily="49" charset="0"/>
              </a:rPr>
              <a:t>smallIndex</a:t>
            </a:r>
            <a:r>
              <a:rPr lang="en-US" sz="1400" dirty="0">
                <a:latin typeface="Courier New" pitchFamily="49" charset="0"/>
              </a:rPr>
              <a:t> to </a:t>
            </a:r>
            <a:r>
              <a:rPr lang="en-US" sz="1400" dirty="0" err="1">
                <a:latin typeface="Courier New" pitchFamily="49" charset="0"/>
              </a:rPr>
              <a:t>i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  </a:t>
            </a:r>
            <a:r>
              <a:rPr lang="en-US" sz="1400" dirty="0" err="1">
                <a:latin typeface="Courier New" pitchFamily="49" charset="0"/>
              </a:rPr>
              <a:t>smallIndex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  // j scans the </a:t>
            </a:r>
            <a:r>
              <a:rPr lang="en-US" sz="1400" dirty="0" err="1">
                <a:latin typeface="Courier New" pitchFamily="49" charset="0"/>
              </a:rPr>
              <a:t>sublist</a:t>
            </a:r>
            <a:r>
              <a:rPr lang="en-US" sz="1400" dirty="0">
                <a:latin typeface="Courier New" pitchFamily="49" charset="0"/>
              </a:rPr>
              <a:t> A[i+1]..A[n-1]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  for (j = i+1; j &lt; n; j++)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     // update </a:t>
            </a:r>
            <a:r>
              <a:rPr lang="en-US" sz="1400" dirty="0" err="1">
                <a:latin typeface="Courier New" pitchFamily="49" charset="0"/>
              </a:rPr>
              <a:t>smallIndex</a:t>
            </a:r>
            <a:r>
              <a:rPr lang="en-US" sz="1400" dirty="0">
                <a:latin typeface="Courier New" pitchFamily="49" charset="0"/>
              </a:rPr>
              <a:t> if smaller element is found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     if (A[j] &lt; A[</a:t>
            </a:r>
            <a:r>
              <a:rPr lang="en-US" sz="1400" dirty="0" err="1">
                <a:latin typeface="Courier New" pitchFamily="49" charset="0"/>
              </a:rPr>
              <a:t>smallIndex</a:t>
            </a:r>
            <a:r>
              <a:rPr lang="en-US" sz="1400" dirty="0">
                <a:latin typeface="Courier New" pitchFamily="49" charset="0"/>
              </a:rPr>
              <a:t>])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</a:rPr>
              <a:t>smallIndex</a:t>
            </a:r>
            <a:r>
              <a:rPr lang="en-US" sz="1400" dirty="0">
                <a:latin typeface="Courier New" pitchFamily="49" charset="0"/>
              </a:rPr>
              <a:t> = j;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  // when finished,  place smallest item in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  Swap(A[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], A[</a:t>
            </a:r>
            <a:r>
              <a:rPr lang="en-US" sz="1400" dirty="0" err="1">
                <a:latin typeface="Courier New" pitchFamily="49" charset="0"/>
              </a:rPr>
              <a:t>smallIndex</a:t>
            </a:r>
            <a:r>
              <a:rPr lang="en-US" sz="1400" dirty="0">
                <a:latin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90A-DBB1-49E0-A8F6-5633703BD8C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228600" y="4038600"/>
            <a:ext cx="4038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// sort an array of n elements of type T using the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// selection sort algorithm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SelectionSort</a:t>
            </a:r>
            <a:r>
              <a:rPr lang="en-US" sz="1400" dirty="0" smtClean="0">
                <a:latin typeface="Courier New" pitchFamily="49" charset="0"/>
              </a:rPr>
              <a:t>(T A[],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// index of smallest item in each pass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smallIndex</a:t>
            </a:r>
            <a:r>
              <a:rPr lang="en-US" sz="1400" dirty="0" smtClean="0">
                <a:latin typeface="Courier New" pitchFamily="49" charset="0"/>
              </a:rPr>
              <a:t>;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, j;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F232-AF29-43A0-BF96-0E972499407D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/>
              <a:t>Let's have the following 4-bit binary numbers. Assume there is no sign bit.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1010, (10)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0101, (5)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1011, </a:t>
            </a:r>
            <a:r>
              <a:rPr lang="en-US" sz="2000" dirty="0" smtClean="0"/>
              <a:t>(11)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0011, </a:t>
            </a:r>
            <a:r>
              <a:rPr lang="en-US" sz="2000" dirty="0" smtClean="0"/>
              <a:t>(</a:t>
            </a:r>
            <a:r>
              <a:rPr lang="en-US" sz="2000" dirty="0"/>
              <a:t>3</a:t>
            </a:r>
            <a:r>
              <a:rPr lang="en-US" sz="2000" dirty="0" smtClean="0"/>
              <a:t>)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0110, (6)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0111 ,(7)</a:t>
            </a:r>
          </a:p>
          <a:p>
            <a:pPr>
              <a:lnSpc>
                <a:spcPct val="80000"/>
              </a:lnSpc>
            </a:pPr>
            <a:r>
              <a:rPr lang="en-US" sz="2100" dirty="0"/>
              <a:t>First begin with the LSB (least significant bit). Make two groups, one with all numbers that end in a "0" and the other with all numbers that end in a "1".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0:101</a:t>
            </a:r>
            <a:r>
              <a:rPr lang="en-US" sz="2000" u="sng" dirty="0">
                <a:solidFill>
                  <a:srgbClr val="FF0000"/>
                </a:solidFill>
              </a:rPr>
              <a:t>0</a:t>
            </a:r>
            <a:r>
              <a:rPr lang="en-US" sz="2000" dirty="0">
                <a:solidFill>
                  <a:srgbClr val="FF0000"/>
                </a:solidFill>
              </a:rPr>
              <a:t>,011</a:t>
            </a:r>
            <a:r>
              <a:rPr lang="en-US" sz="2000" u="sng" dirty="0">
                <a:solidFill>
                  <a:srgbClr val="FF0000"/>
                </a:solidFill>
              </a:rPr>
              <a:t>0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00B050"/>
                </a:solidFill>
              </a:rPr>
              <a:t>1:010</a:t>
            </a:r>
            <a:r>
              <a:rPr lang="en-US" sz="2000" u="sng" dirty="0">
                <a:solidFill>
                  <a:srgbClr val="00B050"/>
                </a:solidFill>
              </a:rPr>
              <a:t>1</a:t>
            </a:r>
            <a:r>
              <a:rPr lang="en-US" sz="2000" dirty="0">
                <a:solidFill>
                  <a:srgbClr val="00B050"/>
                </a:solidFill>
              </a:rPr>
              <a:t>,101</a:t>
            </a:r>
            <a:r>
              <a:rPr lang="en-US" sz="2000" u="sng" dirty="0">
                <a:solidFill>
                  <a:srgbClr val="00B050"/>
                </a:solidFill>
              </a:rPr>
              <a:t>1</a:t>
            </a:r>
            <a:r>
              <a:rPr lang="en-US" sz="2000" dirty="0">
                <a:solidFill>
                  <a:srgbClr val="00B050"/>
                </a:solidFill>
              </a:rPr>
              <a:t>,001</a:t>
            </a:r>
            <a:r>
              <a:rPr lang="en-US" sz="2000" u="sng" dirty="0">
                <a:solidFill>
                  <a:srgbClr val="00B050"/>
                </a:solidFill>
              </a:rPr>
              <a:t>1</a:t>
            </a:r>
            <a:r>
              <a:rPr lang="en-US" sz="2000" dirty="0">
                <a:solidFill>
                  <a:srgbClr val="00B050"/>
                </a:solidFill>
              </a:rPr>
              <a:t>,011</a:t>
            </a:r>
            <a:r>
              <a:rPr lang="en-US" sz="2000" u="sng" dirty="0">
                <a:solidFill>
                  <a:srgbClr val="00B050"/>
                </a:solidFill>
              </a:rPr>
              <a:t>1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List after pass 1: </a:t>
            </a:r>
            <a:r>
              <a:rPr lang="en-US" sz="2000" dirty="0">
                <a:solidFill>
                  <a:srgbClr val="FF0000"/>
                </a:solidFill>
              </a:rPr>
              <a:t>1010,0110 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50"/>
                </a:solidFill>
              </a:rPr>
              <a:t>0101,1011,0011,0111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1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90FB-49E9-4E3E-A2C2-1CFA0CF7499B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Now, go to the next less SB and by examining the previous groups in order, form two new groups: </a:t>
            </a:r>
          </a:p>
          <a:p>
            <a:pPr lvl="1"/>
            <a:r>
              <a:rPr lang="en-US" sz="2400" dirty="0"/>
              <a:t>10</a:t>
            </a:r>
            <a:r>
              <a:rPr lang="en-US" sz="2400" u="sng" dirty="0"/>
              <a:t>1</a:t>
            </a:r>
            <a:r>
              <a:rPr lang="en-US" sz="2400" dirty="0"/>
              <a:t>0,01</a:t>
            </a:r>
            <a:r>
              <a:rPr lang="en-US" sz="2400" u="sng" dirty="0"/>
              <a:t>1</a:t>
            </a:r>
            <a:r>
              <a:rPr lang="en-US" sz="2400" dirty="0"/>
              <a:t>0 ,01</a:t>
            </a:r>
            <a:r>
              <a:rPr lang="en-US" sz="2400" u="sng" dirty="0"/>
              <a:t>0</a:t>
            </a:r>
            <a:r>
              <a:rPr lang="en-US" sz="2400" dirty="0"/>
              <a:t>1,10</a:t>
            </a:r>
            <a:r>
              <a:rPr lang="en-US" sz="2400" u="sng" dirty="0"/>
              <a:t>1</a:t>
            </a:r>
            <a:r>
              <a:rPr lang="en-US" sz="2400" dirty="0"/>
              <a:t>1,00</a:t>
            </a:r>
            <a:r>
              <a:rPr lang="en-US" sz="2400" u="sng" dirty="0"/>
              <a:t>1</a:t>
            </a:r>
            <a:r>
              <a:rPr lang="en-US" sz="2400" dirty="0"/>
              <a:t>1,01</a:t>
            </a:r>
            <a:r>
              <a:rPr lang="en-US" sz="2400" u="sng" dirty="0"/>
              <a:t>1</a:t>
            </a:r>
            <a:r>
              <a:rPr lang="en-US" sz="2400" dirty="0"/>
              <a:t>1</a:t>
            </a:r>
          </a:p>
          <a:p>
            <a:pPr lvl="1"/>
            <a:r>
              <a:rPr lang="en-US" sz="2400" dirty="0">
                <a:solidFill>
                  <a:srgbClr val="0066FF"/>
                </a:solidFill>
              </a:rPr>
              <a:t>0:01</a:t>
            </a:r>
            <a:r>
              <a:rPr lang="en-US" sz="2400" u="sng" dirty="0">
                <a:solidFill>
                  <a:srgbClr val="0066FF"/>
                </a:solidFill>
              </a:rPr>
              <a:t>0</a:t>
            </a:r>
            <a:r>
              <a:rPr lang="en-US" sz="2400" dirty="0">
                <a:solidFill>
                  <a:srgbClr val="0066FF"/>
                </a:solidFill>
              </a:rPr>
              <a:t>1</a:t>
            </a:r>
          </a:p>
          <a:p>
            <a:pPr lvl="1"/>
            <a:r>
              <a:rPr lang="en-US" sz="2400" dirty="0">
                <a:solidFill>
                  <a:srgbClr val="FF3399"/>
                </a:solidFill>
              </a:rPr>
              <a:t>1: 10</a:t>
            </a:r>
            <a:r>
              <a:rPr lang="en-US" sz="2400" u="sng" dirty="0">
                <a:solidFill>
                  <a:srgbClr val="FF3399"/>
                </a:solidFill>
              </a:rPr>
              <a:t>1</a:t>
            </a:r>
            <a:r>
              <a:rPr lang="en-US" sz="2400" dirty="0">
                <a:solidFill>
                  <a:srgbClr val="FF3399"/>
                </a:solidFill>
              </a:rPr>
              <a:t>0,01</a:t>
            </a:r>
            <a:r>
              <a:rPr lang="en-US" sz="2400" u="sng" dirty="0">
                <a:solidFill>
                  <a:srgbClr val="FF3399"/>
                </a:solidFill>
              </a:rPr>
              <a:t>1</a:t>
            </a:r>
            <a:r>
              <a:rPr lang="en-US" sz="2400" dirty="0">
                <a:solidFill>
                  <a:srgbClr val="FF3399"/>
                </a:solidFill>
              </a:rPr>
              <a:t>0,10</a:t>
            </a:r>
            <a:r>
              <a:rPr lang="en-US" sz="2400" u="sng" dirty="0">
                <a:solidFill>
                  <a:srgbClr val="FF3399"/>
                </a:solidFill>
              </a:rPr>
              <a:t>1</a:t>
            </a:r>
            <a:r>
              <a:rPr lang="en-US" sz="2400" dirty="0">
                <a:solidFill>
                  <a:srgbClr val="FF3399"/>
                </a:solidFill>
              </a:rPr>
              <a:t>1,00</a:t>
            </a:r>
            <a:r>
              <a:rPr lang="en-US" sz="2400" u="sng" dirty="0">
                <a:solidFill>
                  <a:srgbClr val="FF3399"/>
                </a:solidFill>
              </a:rPr>
              <a:t>1</a:t>
            </a:r>
            <a:r>
              <a:rPr lang="en-US" sz="2400" dirty="0">
                <a:solidFill>
                  <a:srgbClr val="FF3399"/>
                </a:solidFill>
              </a:rPr>
              <a:t>1,01</a:t>
            </a:r>
            <a:r>
              <a:rPr lang="en-US" sz="2400" u="sng" dirty="0">
                <a:solidFill>
                  <a:srgbClr val="FF3399"/>
                </a:solidFill>
              </a:rPr>
              <a:t>1</a:t>
            </a:r>
            <a:r>
              <a:rPr lang="en-US" sz="2400" dirty="0">
                <a:solidFill>
                  <a:srgbClr val="FF3399"/>
                </a:solidFill>
              </a:rPr>
              <a:t>1</a:t>
            </a:r>
          </a:p>
          <a:p>
            <a:pPr lvl="1"/>
            <a:r>
              <a:rPr lang="en-US" sz="2400" dirty="0"/>
              <a:t>List After pass2 :</a:t>
            </a:r>
            <a:r>
              <a:rPr lang="en-US" sz="2400" dirty="0">
                <a:solidFill>
                  <a:srgbClr val="0066FF"/>
                </a:solidFill>
              </a:rPr>
              <a:t>0101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FF3399"/>
                </a:solidFill>
              </a:rPr>
              <a:t>1010,0110,1011,0011,0111</a:t>
            </a:r>
          </a:p>
          <a:p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F2B1-B253-4F74-8D4C-3A67889EADE3}" type="datetime1">
              <a:rPr lang="tr-TR" altLang="en-US" smtClean="0"/>
              <a:t>15.12.2014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SCHMIDT EE441</a:t>
            </a:r>
            <a:endParaRPr lang="en-US" alt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Repeat </a:t>
            </a:r>
            <a:r>
              <a:rPr lang="en-US" sz="2600" dirty="0"/>
              <a:t>the operation for the third bit from the right:</a:t>
            </a:r>
          </a:p>
          <a:p>
            <a:r>
              <a:rPr lang="en-US" sz="2600" dirty="0">
                <a:solidFill>
                  <a:srgbClr val="00CCFF"/>
                </a:solidFill>
              </a:rPr>
              <a:t>0:1</a:t>
            </a:r>
            <a:r>
              <a:rPr lang="en-US" sz="2600" u="sng" dirty="0">
                <a:solidFill>
                  <a:srgbClr val="00CCFF"/>
                </a:solidFill>
              </a:rPr>
              <a:t>0</a:t>
            </a:r>
            <a:r>
              <a:rPr lang="en-US" sz="2600" dirty="0">
                <a:solidFill>
                  <a:srgbClr val="00CCFF"/>
                </a:solidFill>
              </a:rPr>
              <a:t>10,1</a:t>
            </a:r>
            <a:r>
              <a:rPr lang="en-US" sz="2600" u="sng" dirty="0">
                <a:solidFill>
                  <a:srgbClr val="00CCFF"/>
                </a:solidFill>
              </a:rPr>
              <a:t>0</a:t>
            </a:r>
            <a:r>
              <a:rPr lang="en-US" sz="2600" dirty="0">
                <a:solidFill>
                  <a:srgbClr val="00CCFF"/>
                </a:solidFill>
              </a:rPr>
              <a:t>11,0</a:t>
            </a:r>
            <a:r>
              <a:rPr lang="en-US" sz="2600" u="sng" dirty="0">
                <a:solidFill>
                  <a:srgbClr val="00CCFF"/>
                </a:solidFill>
              </a:rPr>
              <a:t>0</a:t>
            </a:r>
            <a:r>
              <a:rPr lang="en-US" sz="2600" dirty="0">
                <a:solidFill>
                  <a:srgbClr val="00CCFF"/>
                </a:solidFill>
              </a:rPr>
              <a:t>11</a:t>
            </a:r>
          </a:p>
          <a:p>
            <a:r>
              <a:rPr lang="en-US" sz="2600" dirty="0">
                <a:solidFill>
                  <a:srgbClr val="66FF33"/>
                </a:solidFill>
              </a:rPr>
              <a:t>1:0</a:t>
            </a:r>
            <a:r>
              <a:rPr lang="en-US" sz="2600" u="sng" dirty="0">
                <a:solidFill>
                  <a:srgbClr val="66FF33"/>
                </a:solidFill>
              </a:rPr>
              <a:t>1</a:t>
            </a:r>
            <a:r>
              <a:rPr lang="en-US" sz="2600" dirty="0">
                <a:solidFill>
                  <a:srgbClr val="66FF33"/>
                </a:solidFill>
              </a:rPr>
              <a:t>01,0</a:t>
            </a:r>
            <a:r>
              <a:rPr lang="en-US" sz="2600" u="sng" dirty="0">
                <a:solidFill>
                  <a:srgbClr val="66FF33"/>
                </a:solidFill>
              </a:rPr>
              <a:t>1</a:t>
            </a:r>
            <a:r>
              <a:rPr lang="en-US" sz="2600" dirty="0">
                <a:solidFill>
                  <a:srgbClr val="66FF33"/>
                </a:solidFill>
              </a:rPr>
              <a:t>10,0</a:t>
            </a:r>
            <a:r>
              <a:rPr lang="en-US" sz="2600" u="sng" dirty="0">
                <a:solidFill>
                  <a:srgbClr val="66FF33"/>
                </a:solidFill>
              </a:rPr>
              <a:t>1</a:t>
            </a:r>
            <a:r>
              <a:rPr lang="en-US" sz="2600" dirty="0">
                <a:solidFill>
                  <a:srgbClr val="66FF33"/>
                </a:solidFill>
              </a:rPr>
              <a:t>11</a:t>
            </a:r>
          </a:p>
          <a:p>
            <a:r>
              <a:rPr lang="en-US" sz="2600" dirty="0"/>
              <a:t>List after 3</a:t>
            </a:r>
            <a:r>
              <a:rPr lang="en-US" sz="2600" baseline="30000" dirty="0"/>
              <a:t>rd</a:t>
            </a:r>
            <a:r>
              <a:rPr lang="en-US" sz="2600" dirty="0"/>
              <a:t> Pass:</a:t>
            </a:r>
            <a:r>
              <a:rPr lang="en-US" sz="2600" dirty="0">
                <a:solidFill>
                  <a:srgbClr val="00CCFF"/>
                </a:solidFill>
              </a:rPr>
              <a:t>1010,1011,0011</a:t>
            </a:r>
            <a:r>
              <a:rPr lang="en-US" sz="2600" dirty="0">
                <a:solidFill>
                  <a:srgbClr val="66FF33"/>
                </a:solidFill>
              </a:rPr>
              <a:t>,0101,0110,0111</a:t>
            </a:r>
          </a:p>
          <a:p>
            <a:r>
              <a:rPr lang="en-US" sz="2600" dirty="0" err="1"/>
              <a:t>MSB:Pass</a:t>
            </a:r>
            <a:r>
              <a:rPr lang="en-US" sz="2600" dirty="0"/>
              <a:t>:</a:t>
            </a:r>
          </a:p>
          <a:p>
            <a:r>
              <a:rPr lang="en-US" sz="2600" dirty="0">
                <a:solidFill>
                  <a:srgbClr val="009900"/>
                </a:solidFill>
              </a:rPr>
              <a:t>0:</a:t>
            </a:r>
            <a:r>
              <a:rPr lang="en-US" sz="2600" u="sng" dirty="0">
                <a:solidFill>
                  <a:srgbClr val="009900"/>
                </a:solidFill>
              </a:rPr>
              <a:t>0</a:t>
            </a:r>
            <a:r>
              <a:rPr lang="en-US" sz="2600" dirty="0">
                <a:solidFill>
                  <a:srgbClr val="009900"/>
                </a:solidFill>
              </a:rPr>
              <a:t>011,</a:t>
            </a:r>
            <a:r>
              <a:rPr lang="en-US" sz="2600" u="sng" dirty="0">
                <a:solidFill>
                  <a:srgbClr val="009900"/>
                </a:solidFill>
              </a:rPr>
              <a:t>0</a:t>
            </a:r>
            <a:r>
              <a:rPr lang="en-US" sz="2600" dirty="0">
                <a:solidFill>
                  <a:srgbClr val="009900"/>
                </a:solidFill>
              </a:rPr>
              <a:t>101,</a:t>
            </a:r>
            <a:r>
              <a:rPr lang="en-US" sz="2600" u="sng" dirty="0">
                <a:solidFill>
                  <a:srgbClr val="009900"/>
                </a:solidFill>
              </a:rPr>
              <a:t>0</a:t>
            </a:r>
            <a:r>
              <a:rPr lang="en-US" sz="2600" dirty="0">
                <a:solidFill>
                  <a:srgbClr val="009900"/>
                </a:solidFill>
              </a:rPr>
              <a:t>110,</a:t>
            </a:r>
            <a:r>
              <a:rPr lang="en-US" sz="2600" u="sng" dirty="0">
                <a:solidFill>
                  <a:srgbClr val="009900"/>
                </a:solidFill>
              </a:rPr>
              <a:t>0</a:t>
            </a:r>
            <a:r>
              <a:rPr lang="en-US" sz="2600" dirty="0">
                <a:solidFill>
                  <a:srgbClr val="009900"/>
                </a:solidFill>
              </a:rPr>
              <a:t>111</a:t>
            </a:r>
          </a:p>
          <a:p>
            <a:r>
              <a:rPr lang="en-US" sz="2600" dirty="0">
                <a:solidFill>
                  <a:srgbClr val="FF9900"/>
                </a:solidFill>
              </a:rPr>
              <a:t>1:</a:t>
            </a:r>
            <a:r>
              <a:rPr lang="en-US" sz="2600" u="sng" dirty="0">
                <a:solidFill>
                  <a:srgbClr val="FF9900"/>
                </a:solidFill>
              </a:rPr>
              <a:t>1</a:t>
            </a:r>
            <a:r>
              <a:rPr lang="en-US" sz="2600" dirty="0">
                <a:solidFill>
                  <a:srgbClr val="FF9900"/>
                </a:solidFill>
              </a:rPr>
              <a:t>010,</a:t>
            </a:r>
            <a:r>
              <a:rPr lang="en-US" sz="2600" u="sng" dirty="0">
                <a:solidFill>
                  <a:srgbClr val="FF9900"/>
                </a:solidFill>
              </a:rPr>
              <a:t>1</a:t>
            </a:r>
            <a:r>
              <a:rPr lang="en-US" sz="2600" dirty="0">
                <a:solidFill>
                  <a:srgbClr val="FF9900"/>
                </a:solidFill>
              </a:rPr>
              <a:t>011</a:t>
            </a:r>
          </a:p>
          <a:p>
            <a:r>
              <a:rPr lang="en-US" sz="2600" dirty="0">
                <a:solidFill>
                  <a:srgbClr val="009900"/>
                </a:solidFill>
              </a:rPr>
              <a:t>Sorted List:0011,0101,0110,0111, </a:t>
            </a:r>
            <a:r>
              <a:rPr lang="en-US" sz="2600" dirty="0">
                <a:solidFill>
                  <a:srgbClr val="FF9900"/>
                </a:solidFill>
              </a:rPr>
              <a:t>1010,1011</a:t>
            </a:r>
          </a:p>
          <a:p>
            <a:r>
              <a:rPr lang="en-US" sz="2600" dirty="0"/>
              <a:t>3,5,6,7,10,11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57800" y="4267200"/>
            <a:ext cx="2719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Complexity?</a:t>
            </a:r>
          </a:p>
          <a:p>
            <a:r>
              <a:rPr lang="en-US" dirty="0" smtClean="0"/>
              <a:t>Best case? Worst Case?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6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EceClass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EceClass</Template>
  <TotalTime>2328</TotalTime>
  <Words>2211</Words>
  <Application>Microsoft Office PowerPoint</Application>
  <PresentationFormat>On-screen Show (4:3)</PresentationFormat>
  <Paragraphs>525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EceClass</vt:lpstr>
      <vt:lpstr>Equation</vt:lpstr>
      <vt:lpstr>EE 441 Data Structures </vt:lpstr>
      <vt:lpstr>Sorting</vt:lpstr>
      <vt:lpstr>Selection sort algorithm</vt:lpstr>
      <vt:lpstr>Selection sort algorithm</vt:lpstr>
      <vt:lpstr>Selection sort algorithm complexity</vt:lpstr>
      <vt:lpstr>Selection sort algorithm</vt:lpstr>
      <vt:lpstr>Radix Sort</vt:lpstr>
      <vt:lpstr>Radix Sort</vt:lpstr>
      <vt:lpstr>Radix Sort</vt:lpstr>
      <vt:lpstr>Radix Sort: complexity</vt:lpstr>
      <vt:lpstr>Bubblesort</vt:lpstr>
      <vt:lpstr>Bubblesort</vt:lpstr>
      <vt:lpstr>Bubblesort</vt:lpstr>
      <vt:lpstr>Complexity of bubblesort</vt:lpstr>
      <vt:lpstr>BubbleSort Algorithm</vt:lpstr>
      <vt:lpstr>Merge Sort</vt:lpstr>
      <vt:lpstr>Merge Sort</vt:lpstr>
      <vt:lpstr>Merge Sort: Complexity</vt:lpstr>
      <vt:lpstr>Quick sort algorithm</vt:lpstr>
      <vt:lpstr>Quick sort algorithm: Example</vt:lpstr>
      <vt:lpstr>Quick sort algorithm: Implementation</vt:lpstr>
      <vt:lpstr>Quick sort algorithm: Implementation Example</vt:lpstr>
      <vt:lpstr>Quick sort algorithm: Implementation Example</vt:lpstr>
      <vt:lpstr>Quick sort algorithm</vt:lpstr>
      <vt:lpstr>Quick sort algorithm: Example</vt:lpstr>
      <vt:lpstr>Quick sort algorithm</vt:lpstr>
      <vt:lpstr>Quick sort algorithm</vt:lpstr>
      <vt:lpstr>Complexity: Quick sort algorithm</vt:lpstr>
      <vt:lpstr>Complexity: Quick sort algorithm</vt:lpstr>
      <vt:lpstr>Sorting</vt:lpstr>
      <vt:lpstr>Comparison of algorithms</vt:lpstr>
      <vt:lpstr>EE 441 Data Structures </vt:lpstr>
    </vt:vector>
  </TitlesOfParts>
  <Company>METU 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Ece SCHMIDT</cp:lastModifiedBy>
  <cp:revision>884</cp:revision>
  <cp:lastPrinted>1601-01-01T00:00:00Z</cp:lastPrinted>
  <dcterms:created xsi:type="dcterms:W3CDTF">2012-10-01T07:26:23Z</dcterms:created>
  <dcterms:modified xsi:type="dcterms:W3CDTF">2014-12-15T07:05:47Z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