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75" r:id="rId6"/>
    <p:sldId id="261" r:id="rId7"/>
    <p:sldId id="279" r:id="rId8"/>
    <p:sldId id="277" r:id="rId9"/>
    <p:sldId id="280" r:id="rId10"/>
    <p:sldId id="263" r:id="rId11"/>
    <p:sldId id="264" r:id="rId12"/>
    <p:sldId id="265" r:id="rId13"/>
    <p:sldId id="266" r:id="rId14"/>
    <p:sldId id="281" r:id="rId15"/>
    <p:sldId id="268" r:id="rId16"/>
    <p:sldId id="283" r:id="rId17"/>
    <p:sldId id="284" r:id="rId18"/>
    <p:sldId id="285" r:id="rId19"/>
    <p:sldId id="269" r:id="rId20"/>
    <p:sldId id="286" r:id="rId21"/>
    <p:sldId id="287" r:id="rId22"/>
    <p:sldId id="288" r:id="rId23"/>
    <p:sldId id="289" r:id="rId24"/>
    <p:sldId id="271" r:id="rId25"/>
    <p:sldId id="272" r:id="rId26"/>
    <p:sldId id="273" r:id="rId27"/>
    <p:sldId id="274" r:id="rId28"/>
    <p:sldId id="25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3" d="100"/>
          <a:sy n="73" d="100"/>
        </p:scale>
        <p:origin x="-12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6B54B6-094A-41E8-B7F7-12FF3BCCEE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38E16F-F9EB-4596-8854-6560A33D2383}" type="datetime1">
              <a:rPr lang="en-US"/>
              <a:pPr/>
              <a:t>12/10/2014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0F674A-1C93-4607-BBE1-380DB48F9F4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DDB2C4-16D7-43BD-ACE5-595344A6A9DC}" type="datetime1">
              <a:rPr lang="en-US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1225-AB4E-4949-A57E-323CCE14A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A2EB8-CC38-4997-AF78-EF0D71B224C4}" type="datetime1">
              <a:rPr lang="en-US"/>
              <a:pPr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Ece SCHMIDT EE444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C190A-DBB1-49E0-A8F6-5633703BD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A8B75-7D26-424B-8D7C-90A5493AD78A}" type="datetime1">
              <a:rPr lang="en-US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4725-3504-42B7-B277-F6E00E7CDA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fld id="{16D0EAA2-E768-4A51-8980-68F5564D1750}" type="datetime1">
              <a:rPr lang="en-US"/>
              <a:pPr/>
              <a:t>12/10/2014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r>
              <a:rPr lang="en-US" dirty="0" err="1" smtClean="0"/>
              <a:t>Ece</a:t>
            </a:r>
            <a:r>
              <a:rPr lang="en-US" dirty="0" smtClean="0"/>
              <a:t> SCHMIDT EE441</a:t>
            </a:r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fld id="{7EF9D15F-5360-4893-B1BD-4D72CC7407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logo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11: </a:t>
            </a:r>
            <a:r>
              <a:rPr lang="en-US" dirty="0" smtClean="0"/>
              <a:t>Hash Coding and Hash Tables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Hash Coding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848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 smtClean="0"/>
              <a:t>The hash function f: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is in the form:</a:t>
            </a:r>
          </a:p>
          <a:p>
            <a:pPr lvl="2">
              <a:lnSpc>
                <a:spcPct val="80000"/>
              </a:lnSpc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HF(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key)</a:t>
            </a:r>
          </a:p>
          <a:p>
            <a:pPr lvl="2">
              <a:lnSpc>
                <a:spcPct val="80000"/>
              </a:lnSpc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HF(char *key)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Must be easy to compute,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Must be a uniform hash function. (a random key value should have an equal chance of hashing into any of the n buckets.)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Should minimize the number of collisions. </a:t>
            </a:r>
          </a:p>
        </p:txBody>
      </p:sp>
    </p:spTree>
    <p:extLst>
      <p:ext uri="{BB962C8B-B14F-4D97-AF65-F5344CB8AC3E}">
        <p14:creationId xmlns:p14="http://schemas.microsoft.com/office/powerpoint/2010/main" val="41976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smtClean="0"/>
              <a:t>Practical Hash Functions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848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/>
              <a:t>f(key)=key mod n can be a hash function: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 should be a prime number to distribute more uniformly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Ex-</a:t>
            </a:r>
            <a:r>
              <a:rPr lang="en-US" sz="2400" dirty="0" err="1" smtClean="0"/>
              <a:t>or'ing</a:t>
            </a:r>
            <a:r>
              <a:rPr lang="en-US" sz="2400" dirty="0" smtClean="0"/>
              <a:t> the first and the last m bits of the key to get an m bit address:</a:t>
            </a:r>
            <a:endParaRPr lang="en-US" sz="20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Notice that the hash table will now have a size n, which is a power of 2.</a:t>
            </a:r>
            <a:endParaRPr lang="en-US" sz="2000" dirty="0"/>
          </a:p>
        </p:txBody>
      </p:sp>
      <p:pic>
        <p:nvPicPr>
          <p:cNvPr id="9" name="Picture 4" descr="hash0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399" y="4038600"/>
            <a:ext cx="5209209" cy="1695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3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Practical Hash Functions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dirty="0" smtClean="0"/>
              <a:t>Mid-squaring: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take the square of the key.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then use m bits from the middle of the square to compute the hash address.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Multiplicative: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Use a random real number  f in the range 0</a:t>
            </a:r>
            <a:r>
              <a:rPr lang="en-US" sz="2400" dirty="0" smtClean="0">
                <a:cs typeface="Arial" pitchFamily="34" charset="0"/>
              </a:rPr>
              <a:t>≤f&lt;1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Multiply the number by 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The integer part gives the hash value in the range 1 to n-1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</a:pP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3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Practical Hash Functions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3124200"/>
            <a:ext cx="5105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Folding example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key = 12320324111220, part length=3,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 123|203|241|112|20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P1 P2 P3 P4 P5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a) 123 			b ) 123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203 			      302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241 			      241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112 			      211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+ 20                                 + 20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 	______ 		     ______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699 			       897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322217" y="1524000"/>
            <a:ext cx="8458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1900" dirty="0" smtClean="0"/>
              <a:t>Folding</a:t>
            </a:r>
            <a:r>
              <a:rPr lang="en-US" sz="19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The key is partitioned into several parts.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All except the last part have the same length.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These parts are added together to obtain the hash address for the key. 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There are two ways of doing this addition: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Add the parts directly 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Fold at the boundaries.</a:t>
            </a:r>
          </a:p>
        </p:txBody>
      </p:sp>
    </p:spTree>
    <p:extLst>
      <p:ext uri="{BB962C8B-B14F-4D97-AF65-F5344CB8AC3E}">
        <p14:creationId xmlns:p14="http://schemas.microsoft.com/office/powerpoint/2010/main" val="41260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3800" dirty="0" smtClean="0"/>
              <a:t>Collisions </a:t>
            </a:r>
            <a:r>
              <a:rPr lang="en-US" sz="3800" dirty="0"/>
              <a:t>and overflows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71800"/>
            <a:ext cx="7543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Consider r=1, so there is one slot per bucket. All slots must be initialized to 'empty' </a:t>
            </a:r>
          </a:p>
          <a:p>
            <a:r>
              <a:rPr lang="en-US" sz="2000" dirty="0" smtClean="0"/>
              <a:t>We need an empty flag (e) and a deleted flag (d)</a:t>
            </a:r>
          </a:p>
          <a:p>
            <a:r>
              <a:rPr lang="en-US" sz="2000" dirty="0" smtClean="0"/>
              <a:t>Problem: two more data items have the same hash value</a:t>
            </a:r>
          </a:p>
          <a:p>
            <a:r>
              <a:rPr lang="en-US" sz="2000" dirty="0" smtClean="0"/>
              <a:t>They cannot occupy the same position in the hash table: Collision</a:t>
            </a:r>
          </a:p>
          <a:p>
            <a:r>
              <a:rPr lang="en-US" sz="2000" dirty="0" smtClean="0"/>
              <a:t>Probing: Deciding where to store the new key after collision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7383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47800" y="17383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91000" y="11287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191000" y="14335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191000" y="17383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91000" y="20431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e</a:t>
            </a:r>
            <a:endParaRPr lang="tr-TR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362200" y="189071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438400" y="150971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10000" y="10668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733800" y="2057400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114800" y="2424112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Hash table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676400" y="2347912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791200" y="1516073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3600" dirty="0" smtClean="0"/>
              <a:t>Collisions </a:t>
            </a:r>
            <a:r>
              <a:rPr lang="en-US" sz="3600" dirty="0"/>
              <a:t>and </a:t>
            </a:r>
            <a:r>
              <a:rPr lang="en-US" sz="3600" dirty="0" smtClean="0"/>
              <a:t>overflows: Linear Probing</a:t>
            </a:r>
            <a:endParaRPr lang="en-US" sz="36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4191000"/>
            <a:ext cx="8077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dirty="0" smtClean="0"/>
              <a:t>Incase </a:t>
            </a:r>
            <a:r>
              <a:rPr lang="en-US" dirty="0"/>
              <a:t>of collisions the newcomers are stored at the next available location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dirty="0"/>
              <a:t>We look for (probe) the next available location by incrementing the pointer (mod n)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dirty="0"/>
              <a:t>When we reach the end of the table, we go back to location 0.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dirty="0"/>
              <a:t>Finding the first empty location will sometimes take a lot of time.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78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191000" y="15859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191000" y="18907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191000" y="21955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191000" y="25003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234791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38400" y="196691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810000" y="15240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733800" y="2514600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114800" y="2881312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676400" y="2805112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619500" y="3232513"/>
            <a:ext cx="33909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New key= 22, collision with 6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Next empty location: 3</a:t>
            </a:r>
            <a:endParaRPr lang="en-US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10400" y="15097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7010400" y="18145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010400" y="21193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7010400" y="24241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22</a:t>
            </a:r>
            <a:endParaRPr lang="tr-TR" dirty="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6629400" y="14478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6553200" y="2438400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934200" y="2805112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3600" dirty="0" smtClean="0"/>
              <a:t>Collisions </a:t>
            </a:r>
            <a:r>
              <a:rPr lang="en-US" sz="3600" dirty="0"/>
              <a:t>and </a:t>
            </a:r>
            <a:r>
              <a:rPr lang="en-US" sz="3600" dirty="0" smtClean="0"/>
              <a:t>overflows: Linear Probing</a:t>
            </a:r>
            <a:endParaRPr lang="en-US" sz="36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3171824"/>
            <a:ext cx="80772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searching for a specific key value: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Example: Search for </a:t>
            </a:r>
            <a:r>
              <a:rPr lang="en-US" sz="2000" dirty="0" smtClean="0"/>
              <a:t>12</a:t>
            </a: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 smtClean="0"/>
              <a:t>Success</a:t>
            </a:r>
            <a:r>
              <a:rPr lang="en-US" sz="2000" dirty="0"/>
              <a:t>: Key is found at the hash </a:t>
            </a:r>
            <a:r>
              <a:rPr lang="en-US" sz="2000" dirty="0" smtClean="0"/>
              <a:t>value. 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Example: Search for 22</a:t>
            </a:r>
            <a:r>
              <a:rPr lang="en-US" sz="2000" dirty="0" smtClean="0">
                <a:sym typeface="Wingdings" pitchFamily="2" charset="2"/>
              </a:rPr>
              <a:t>location 2 has some other key. </a:t>
            </a:r>
            <a:r>
              <a:rPr lang="en-US" sz="2000" dirty="0" smtClean="0"/>
              <a:t>Continue </a:t>
            </a:r>
            <a:r>
              <a:rPr lang="en-US" sz="2000" dirty="0"/>
              <a:t>the search until we find </a:t>
            </a:r>
            <a:r>
              <a:rPr lang="en-US" sz="2000" dirty="0" smtClean="0"/>
              <a:t>the key or an </a:t>
            </a:r>
            <a:r>
              <a:rPr lang="en-US" sz="2000" dirty="0"/>
              <a:t>empty </a:t>
            </a:r>
            <a:r>
              <a:rPr lang="en-US" sz="2000" dirty="0" smtClean="0"/>
              <a:t>location. We find 22 at location 3.</a:t>
            </a:r>
            <a:endParaRPr lang="en-US" sz="2000" dirty="0"/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Example: Search for 26</a:t>
            </a: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dirty="0">
                <a:sym typeface="Wingdings" pitchFamily="2" charset="2"/>
              </a:rPr>
              <a:t> location 2 has some other key. </a:t>
            </a:r>
            <a:r>
              <a:rPr lang="en-US" sz="2000" dirty="0"/>
              <a:t>Continue the search until we find the key or an empty location. </a:t>
            </a:r>
            <a:r>
              <a:rPr lang="en-US" sz="2000" dirty="0" smtClean="0"/>
              <a:t>No </a:t>
            </a:r>
            <a:r>
              <a:rPr lang="en-US" sz="2000" dirty="0"/>
              <a:t>success: an empty location is found or starting point is </a:t>
            </a:r>
            <a:r>
              <a:rPr lang="en-US" sz="2000" dirty="0" smtClean="0"/>
              <a:t>reached.</a:t>
            </a:r>
            <a:endParaRPr lang="en-US" sz="2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78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234791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38400" y="196691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676400" y="2805112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191000" y="15097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191000" y="18145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191000" y="21193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191000" y="24241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22</a:t>
            </a:r>
            <a:endParaRPr lang="tr-TR" dirty="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810000" y="14478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733800" y="2438400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3600" dirty="0" smtClean="0"/>
              <a:t>Collisions </a:t>
            </a:r>
            <a:r>
              <a:rPr lang="en-US" sz="3600" dirty="0"/>
              <a:t>and </a:t>
            </a:r>
            <a:r>
              <a:rPr lang="en-US" sz="3600" dirty="0" smtClean="0"/>
              <a:t>overflows: Linear Probing</a:t>
            </a:r>
            <a:endParaRPr lang="en-US" sz="36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3171824"/>
            <a:ext cx="80772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 smtClean="0"/>
              <a:t>Deleting items: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Deleted items must be marked deleted not empty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An item stored earlier at a lower position due to collisions must still be found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Example: Delete 6.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Find 6 at location 6 mod 4=2. delete it. Mark it with d 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sz="2000" dirty="0" smtClean="0"/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sz="1600" dirty="0" smtClean="0"/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78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234791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38400" y="196691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676400" y="2805112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4191000" y="15097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191000" y="18145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191000" y="21193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4191000" y="24241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22</a:t>
            </a:r>
            <a:endParaRPr lang="tr-TR" dirty="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810000" y="14478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733800" y="2438400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553200" y="15097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553200" y="18145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553200" y="21193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tr-TR" dirty="0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553200" y="24241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22</a:t>
            </a:r>
            <a:endParaRPr lang="tr-TR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6172200" y="14478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096000" y="2438400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4114800" y="2881312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934200" y="2805112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/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3600" dirty="0" smtClean="0"/>
              <a:t>Collisions </a:t>
            </a:r>
            <a:r>
              <a:rPr lang="en-US" sz="3600" dirty="0"/>
              <a:t>and </a:t>
            </a:r>
            <a:r>
              <a:rPr lang="en-US" sz="3600" dirty="0" smtClean="0"/>
              <a:t>overflows: Linear Probing</a:t>
            </a:r>
            <a:endParaRPr lang="en-US" sz="36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3171824"/>
            <a:ext cx="80772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 smtClean="0"/>
              <a:t>Deleting items: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Search for 22. 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Check location 22 mod 4=2. Tis location is not empty but deleted. Go on search and find 22.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Search for 16. </a:t>
            </a:r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Location 16 mod 4=0 is full. Probe next location. It is empty (e) unsuccessful search. Stop.</a:t>
            </a:r>
          </a:p>
          <a:p>
            <a:pPr marL="212725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sz="2000" dirty="0" smtClean="0"/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sz="1600" dirty="0" smtClean="0"/>
          </a:p>
          <a:p>
            <a:pPr marL="669925" lvl="1" indent="-325438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endParaRPr 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7800" y="2195512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234791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38400" y="196691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676400" y="2805112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267200" y="15097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267200" y="18145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4267200" y="21193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tr-TR" dirty="0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267200" y="2424112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22</a:t>
            </a:r>
            <a:endParaRPr lang="tr-TR" dirty="0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886200" y="144780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810000" y="2438400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648200" y="2805112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Collisions and overflows: </a:t>
            </a:r>
            <a:r>
              <a:rPr lang="en-US" dirty="0" smtClean="0"/>
              <a:t>Random Probing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696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Select </a:t>
            </a:r>
            <a:r>
              <a:rPr lang="en-US" sz="2800" dirty="0"/>
              <a:t>the next position on the probe sequence at random from among the unvisited </a:t>
            </a:r>
            <a:r>
              <a:rPr lang="en-US" sz="2800" dirty="0" smtClean="0"/>
              <a:t>slots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probe sequence should be </a:t>
            </a:r>
            <a:r>
              <a:rPr lang="en-US" sz="2800" dirty="0" smtClean="0"/>
              <a:t>a </a:t>
            </a:r>
            <a:r>
              <a:rPr lang="en-US" sz="2800" dirty="0"/>
              <a:t>random permutation of the hash table positions.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BUT: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 want to </a:t>
            </a:r>
            <a:r>
              <a:rPr lang="en-US" sz="2400" dirty="0"/>
              <a:t>duplicate this same probe sequence when searching for the key.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cannot actually select the next position in the probe sequence at </a:t>
            </a:r>
            <a:r>
              <a:rPr lang="en-US" sz="2400" dirty="0" smtClean="0"/>
              <a:t>random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6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Search Complexity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900" smtClean="0"/>
              <a:t>Data structures for search and data retrieval</a:t>
            </a:r>
          </a:p>
          <a:p>
            <a:r>
              <a:rPr lang="en-US" sz="2900" smtClean="0"/>
              <a:t>Take a key and traverse the list for a matching data item</a:t>
            </a:r>
          </a:p>
          <a:p>
            <a:r>
              <a:rPr lang="en-US" sz="2900" smtClean="0"/>
              <a:t>Efficiency:</a:t>
            </a:r>
          </a:p>
          <a:p>
            <a:pPr lvl="1"/>
            <a:r>
              <a:rPr lang="en-US" sz="2500" smtClean="0"/>
              <a:t>Sequential List: O(n)</a:t>
            </a:r>
          </a:p>
          <a:p>
            <a:pPr lvl="1"/>
            <a:r>
              <a:rPr lang="en-US" sz="2500" smtClean="0"/>
              <a:t>Binary search Tree, binary search: O(logn)</a:t>
            </a:r>
          </a:p>
          <a:p>
            <a:pPr lvl="1"/>
            <a:r>
              <a:rPr lang="en-US" sz="2500" smtClean="0"/>
              <a:t>Ideally: O(1): Number of comparisons is independent of the number of data elements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122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Collisions and overflows: </a:t>
            </a:r>
            <a:r>
              <a:rPr lang="en-US" dirty="0" smtClean="0"/>
              <a:t>Random Probing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7696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Solution: pseudo-random probing: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ith</a:t>
            </a:r>
            <a:r>
              <a:rPr lang="en-US" dirty="0"/>
              <a:t> slot in the probe sequence is (h(K) + </a:t>
            </a:r>
            <a:r>
              <a:rPr lang="en-US" dirty="0" err="1"/>
              <a:t>ri</a:t>
            </a:r>
            <a:r>
              <a:rPr lang="en-US" dirty="0"/>
              <a:t>) mod </a:t>
            </a:r>
            <a:r>
              <a:rPr lang="en-US" dirty="0" smtClean="0"/>
              <a:t>N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ri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err="1"/>
              <a:t>ith</a:t>
            </a:r>
            <a:r>
              <a:rPr lang="en-US" dirty="0"/>
              <a:t> value in a random permutation of the numbers from 1 to </a:t>
            </a:r>
            <a:r>
              <a:rPr lang="en-US" dirty="0" smtClean="0"/>
              <a:t>N-1</a:t>
            </a:r>
            <a:r>
              <a:rPr lang="en-US" dirty="0"/>
              <a:t>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All  insertions </a:t>
            </a:r>
            <a:r>
              <a:rPr lang="en-US" dirty="0"/>
              <a:t>and searches use the same sequence of random </a:t>
            </a:r>
            <a:r>
              <a:rPr lang="en-US" dirty="0" smtClean="0"/>
              <a:t>numbers.</a:t>
            </a:r>
          </a:p>
        </p:txBody>
      </p:sp>
    </p:spTree>
    <p:extLst>
      <p:ext uri="{BB962C8B-B14F-4D97-AF65-F5344CB8AC3E}">
        <p14:creationId xmlns:p14="http://schemas.microsoft.com/office/powerpoint/2010/main" val="26190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Collisions and overflows: </a:t>
            </a:r>
            <a:r>
              <a:rPr lang="en-US" dirty="0" smtClean="0"/>
              <a:t>Random Probing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6750" y="1600200"/>
            <a:ext cx="5562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probe </a:t>
            </a:r>
            <a:r>
              <a:rPr lang="en-US" dirty="0" smtClean="0"/>
              <a:t>function: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p(K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smtClean="0"/>
              <a:t>Perm[i-1]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Perm </a:t>
            </a:r>
            <a:r>
              <a:rPr lang="en-US" dirty="0"/>
              <a:t>is an array of length </a:t>
            </a:r>
            <a:r>
              <a:rPr lang="en-US" dirty="0" smtClean="0"/>
              <a:t>N-1 containing </a:t>
            </a:r>
            <a:r>
              <a:rPr lang="en-US" dirty="0"/>
              <a:t>a random permutation of the values from 1 to </a:t>
            </a:r>
            <a:r>
              <a:rPr lang="en-US" dirty="0" smtClean="0"/>
              <a:t>N </a:t>
            </a:r>
            <a:r>
              <a:rPr lang="en-US" dirty="0"/>
              <a:t>- 1.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29350" y="1893433"/>
            <a:ext cx="1257300" cy="2145167"/>
            <a:chOff x="6229350" y="1893433"/>
            <a:chExt cx="1257300" cy="214516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229350" y="22240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tr-TR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229350" y="25288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tr-TR" dirty="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229350" y="28336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tr-TR" dirty="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229350" y="31384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tr-TR" dirty="0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6229350" y="3429000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tr-TR" dirty="0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6229350" y="3733800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tr-TR" dirty="0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248400" y="1893433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tr-TR" dirty="0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762750" y="19009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tr-TR" dirty="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762750" y="22057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tr-TR" dirty="0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6762750" y="25105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  <a:endParaRPr lang="tr-TR" dirty="0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6762750" y="28010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6</a:t>
              </a:r>
              <a:endParaRPr lang="tr-TR" dirty="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762750" y="31058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  <a:endParaRPr lang="tr-TR" dirty="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762750" y="34106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  <a:endParaRPr lang="tr-TR" dirty="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6762750" y="37154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  <a:endParaRPr lang="tr-TR" dirty="0"/>
            </a:p>
          </p:txBody>
        </p:sp>
      </p:grp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030958" y="4056017"/>
            <a:ext cx="2187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p(5,3)=Perm[2]=1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93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Collisions and overflows: </a:t>
            </a:r>
            <a:r>
              <a:rPr lang="en-US" dirty="0" smtClean="0"/>
              <a:t>Random Probing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38481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Given some hash function f, N=8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Insert key=34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f(34)=4</a:t>
            </a:r>
            <a:r>
              <a:rPr lang="en-US" dirty="0" smtClean="0">
                <a:sym typeface="Wingdings" pitchFamily="2" charset="2"/>
              </a:rPr>
              <a:t>collision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Probe 1: (f(34) </a:t>
            </a:r>
            <a:r>
              <a:rPr lang="en-US" dirty="0"/>
              <a:t>+ </a:t>
            </a:r>
            <a:r>
              <a:rPr lang="en-US" dirty="0" smtClean="0"/>
              <a:t>Perm[0]) mod 8=1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Collision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24400" y="209529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tr-TR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24400" y="240009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tr-TR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24400" y="270489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tr-TR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4400" y="300969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4</a:t>
            </a:r>
            <a:endParaRPr lang="tr-TR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24400" y="3300207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tr-TR" dirty="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724400" y="3605007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724400" y="3909807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tr-TR" dirty="0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724400" y="1790494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0</a:t>
            </a:r>
            <a:endParaRPr lang="tr-TR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257800" y="1790494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67</a:t>
            </a:r>
            <a:endParaRPr lang="tr-TR" dirty="0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257800" y="2095294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257800" y="2400094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</a:t>
            </a:r>
            <a:endParaRPr lang="tr-TR" dirty="0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5257800" y="2704894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5</a:t>
            </a:r>
            <a:r>
              <a:rPr lang="en-US" dirty="0" smtClean="0"/>
              <a:t>2</a:t>
            </a:r>
            <a:endParaRPr lang="tr-TR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257800" y="299540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89</a:t>
            </a:r>
            <a:endParaRPr lang="tr-TR" dirty="0"/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5257800" y="330020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tr-TR" dirty="0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257800" y="360500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tr-TR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5257800" y="390980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22</a:t>
            </a:r>
            <a:endParaRPr lang="tr-TR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887958" y="4665617"/>
            <a:ext cx="2187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Hash Table</a:t>
            </a:r>
            <a:endParaRPr lang="tr-TR" dirty="0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383508" y="4648200"/>
            <a:ext cx="14556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Perm</a:t>
            </a:r>
            <a:endParaRPr lang="tr-TR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48500" y="2198233"/>
            <a:ext cx="1257300" cy="2145167"/>
            <a:chOff x="6229350" y="1893433"/>
            <a:chExt cx="1257300" cy="2145167"/>
          </a:xfrm>
        </p:grpSpPr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6229350" y="22240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tr-TR" dirty="0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6229350" y="25288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tr-TR" dirty="0"/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6229350" y="28336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tr-TR" dirty="0"/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229350" y="31384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tr-TR" dirty="0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6229350" y="3429000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tr-TR" dirty="0"/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6229350" y="3733800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tr-TR" dirty="0"/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6248400" y="1893433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tr-TR" dirty="0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6762750" y="19009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tr-TR" dirty="0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6762750" y="22057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tr-TR" dirty="0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6762750" y="25105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  <a:endParaRPr lang="tr-TR" dirty="0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6762750" y="28010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6</a:t>
              </a:r>
              <a:endParaRPr lang="tr-TR" dirty="0"/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6762750" y="31058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  <a:endParaRPr lang="tr-TR" dirty="0"/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6762750" y="34106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  <a:endParaRPr lang="tr-TR" dirty="0"/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6762750" y="37154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0532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Collisions and overflows: </a:t>
            </a:r>
            <a:r>
              <a:rPr lang="en-US" dirty="0" smtClean="0"/>
              <a:t>Random Probing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38481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key=34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f(34)=4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Probe 2: </a:t>
            </a:r>
            <a:r>
              <a:rPr lang="en-US" dirty="0"/>
              <a:t>(f(34) + </a:t>
            </a:r>
            <a:r>
              <a:rPr lang="en-US" dirty="0" smtClean="0"/>
              <a:t>Perm[1]) </a:t>
            </a:r>
            <a:r>
              <a:rPr lang="en-US" dirty="0"/>
              <a:t>mod </a:t>
            </a:r>
            <a:r>
              <a:rPr lang="en-US" dirty="0" smtClean="0"/>
              <a:t>8=3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Collision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Probe 3: </a:t>
            </a:r>
            <a:r>
              <a:rPr lang="en-US" dirty="0"/>
              <a:t>(f(34) + </a:t>
            </a:r>
            <a:r>
              <a:rPr lang="en-US" dirty="0" smtClean="0"/>
              <a:t>Perm[2]) </a:t>
            </a:r>
            <a:r>
              <a:rPr lang="en-US" dirty="0"/>
              <a:t>mod </a:t>
            </a:r>
            <a:r>
              <a:rPr lang="en-US" dirty="0" smtClean="0"/>
              <a:t>8=5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ym typeface="Wingdings" pitchFamily="2" charset="2"/>
              </a:rPr>
              <a:t>Empty: Insert key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24400" y="1935751"/>
            <a:ext cx="1981200" cy="2424113"/>
            <a:chOff x="4724400" y="1935751"/>
            <a:chExt cx="1981200" cy="242411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724400" y="2240551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tr-TR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24400" y="2545351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tr-TR" dirty="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724400" y="2850151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tr-TR" dirty="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724400" y="3154951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tr-TR" dirty="0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724400" y="3445464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tr-TR" dirty="0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4724400" y="3750264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tr-TR" dirty="0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724400" y="4055064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tr-TR" dirty="0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4724400" y="1935751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tr-TR" dirty="0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5257800" y="1935751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67</a:t>
              </a:r>
              <a:endParaRPr lang="tr-TR" dirty="0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5257800" y="2240551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tr-TR" dirty="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5257800" y="2545351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8</a:t>
              </a:r>
              <a:endParaRPr lang="tr-TR" dirty="0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5257800" y="2850151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5</a:t>
              </a:r>
              <a:r>
                <a:rPr lang="en-US" dirty="0" smtClean="0"/>
                <a:t>2</a:t>
              </a:r>
              <a:endParaRPr lang="tr-TR" dirty="0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5257800" y="314066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89</a:t>
              </a:r>
              <a:endParaRPr lang="tr-TR" dirty="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5257800" y="344546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34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257800" y="375026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d</a:t>
              </a:r>
              <a:endParaRPr lang="tr-TR" dirty="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5257800" y="405506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22</a:t>
              </a:r>
              <a:endParaRPr lang="tr-TR" dirty="0"/>
            </a:p>
          </p:txBody>
        </p:sp>
      </p:grp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887958" y="4665617"/>
            <a:ext cx="2187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Hash Table</a:t>
            </a:r>
            <a:endParaRPr lang="tr-TR" dirty="0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383508" y="4648200"/>
            <a:ext cx="14556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Perm</a:t>
            </a:r>
            <a:endParaRPr lang="tr-TR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48500" y="2198233"/>
            <a:ext cx="1257300" cy="2145167"/>
            <a:chOff x="6229350" y="1893433"/>
            <a:chExt cx="1257300" cy="2145167"/>
          </a:xfrm>
        </p:grpSpPr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6229350" y="22240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1</a:t>
              </a:r>
              <a:endParaRPr lang="tr-TR" dirty="0"/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6229350" y="25288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tr-TR" dirty="0"/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6229350" y="28336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3</a:t>
              </a:r>
              <a:endParaRPr lang="tr-TR" dirty="0"/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6229350" y="3138487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tr-TR" dirty="0"/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6229350" y="3429000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tr-TR" dirty="0"/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6229350" y="3733800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tr-TR" dirty="0"/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6248400" y="1893433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tr-TR" dirty="0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6762750" y="19009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tr-TR" dirty="0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6762750" y="22057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7</a:t>
              </a:r>
              <a:endParaRPr lang="tr-TR" dirty="0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6762750" y="2510517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</a:t>
              </a:r>
              <a:endParaRPr lang="tr-TR" dirty="0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6762750" y="28010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6</a:t>
              </a:r>
              <a:endParaRPr lang="tr-TR" dirty="0"/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6762750" y="31058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2</a:t>
              </a:r>
              <a:endParaRPr lang="tr-TR" dirty="0"/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6762750" y="34106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4</a:t>
              </a:r>
              <a:endParaRPr lang="tr-TR" dirty="0"/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6762750" y="3715430"/>
              <a:ext cx="7239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5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Collisions and overflows: Random Probing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dirty="0" smtClean="0"/>
              <a:t>Searching:</a:t>
            </a:r>
          </a:p>
          <a:p>
            <a:pPr lvl="1"/>
            <a:r>
              <a:rPr lang="en-US" sz="2200" dirty="0" smtClean="0"/>
              <a:t>given the same hash address, we will go through the same sequence of probing with the same Perm array</a:t>
            </a:r>
          </a:p>
          <a:p>
            <a:r>
              <a:rPr lang="en-US" sz="2600" dirty="0" smtClean="0"/>
              <a:t>We carry out the search until:</a:t>
            </a:r>
          </a:p>
          <a:p>
            <a:pPr lvl="1"/>
            <a:r>
              <a:rPr lang="en-US" sz="2200" dirty="0" smtClean="0"/>
              <a:t>We find the key in the table,</a:t>
            </a:r>
          </a:p>
          <a:p>
            <a:pPr lvl="1"/>
            <a:r>
              <a:rPr lang="en-US" sz="2200" dirty="0" smtClean="0"/>
              <a:t>until we find an empty bucket, (unsuccessful termination)</a:t>
            </a:r>
          </a:p>
          <a:p>
            <a:pPr lvl="1"/>
            <a:r>
              <a:rPr lang="en-US" sz="2200" dirty="0" smtClean="0"/>
              <a:t>until we search the table for one sequence and the random number repeats. (unsuccessful termination, table is full) </a:t>
            </a:r>
          </a:p>
          <a:p>
            <a:r>
              <a:rPr lang="en-US" sz="2600" dirty="0" smtClean="0"/>
              <a:t>Care for empty and deleted items as in linear probing</a:t>
            </a:r>
          </a:p>
          <a:p>
            <a:endParaRPr lang="en-US" sz="2400" dirty="0" smtClean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923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Hash Coding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500" b="1" u="sng" dirty="0" smtClean="0"/>
              <a:t>Chaining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We modify entries of the hash table to hold a key part (and the record) and a link part.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When there is a collision, we put the second key to any empty place and set the link part of the first key to point to the second one.</a:t>
            </a:r>
          </a:p>
          <a:p>
            <a:pPr>
              <a:lnSpc>
                <a:spcPct val="80000"/>
              </a:lnSpc>
            </a:pPr>
            <a:r>
              <a:rPr lang="en-US" sz="2500" dirty="0" smtClean="0"/>
              <a:t> Additional storage is needed for link fields.</a:t>
            </a:r>
            <a:endParaRPr lang="en-US" sz="25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273675" y="1447800"/>
            <a:ext cx="10350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308725" y="14478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24400" y="14478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308725" y="17526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24400" y="17526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273675" y="2057400"/>
            <a:ext cx="10350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08725" y="20574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20574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273675" y="2362200"/>
            <a:ext cx="10350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308725" y="23622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724400" y="23622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273675" y="2667000"/>
            <a:ext cx="10350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308725" y="26670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724400" y="26670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273675" y="2971800"/>
            <a:ext cx="10350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key2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308725" y="29718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4724400" y="29718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273675" y="3276600"/>
            <a:ext cx="10350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308725" y="32766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724400" y="32766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273675" y="3581400"/>
            <a:ext cx="103505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308725" y="35814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724400" y="3581400"/>
            <a:ext cx="5492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Rectangle 33"/>
          <p:cNvSpPr txBox="1">
            <a:spLocks noChangeArrowheads="1"/>
          </p:cNvSpPr>
          <p:nvPr/>
        </p:nvSpPr>
        <p:spPr>
          <a:xfrm>
            <a:off x="4648200" y="3962400"/>
            <a:ext cx="4038600" cy="21685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700" dirty="0" smtClean="0"/>
              <a:t>f(key1)=3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f(key2)=3: collision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Find an empty bucket using a defined probing : 6 is empty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Put key2 in bucket 6</a:t>
            </a:r>
          </a:p>
          <a:p>
            <a:pPr>
              <a:lnSpc>
                <a:spcPct val="80000"/>
              </a:lnSpc>
            </a:pPr>
            <a:r>
              <a:rPr lang="en-US" sz="1700" dirty="0" smtClean="0"/>
              <a:t>Update the link field for bucket 3</a:t>
            </a:r>
          </a:p>
          <a:p>
            <a:pPr>
              <a:lnSpc>
                <a:spcPct val="80000"/>
              </a:lnSpc>
            </a:pPr>
            <a:r>
              <a:rPr lang="en-US" sz="1700" dirty="0" smtClean="0">
                <a:solidFill>
                  <a:srgbClr val="FF0000"/>
                </a:solidFill>
              </a:rPr>
              <a:t>f(key3)=6 </a:t>
            </a:r>
          </a:p>
          <a:p>
            <a:pPr>
              <a:lnSpc>
                <a:spcPct val="80000"/>
              </a:lnSpc>
            </a:pPr>
            <a:r>
              <a:rPr lang="en-US" sz="1700" dirty="0" smtClean="0">
                <a:solidFill>
                  <a:srgbClr val="FF0000"/>
                </a:solidFill>
              </a:rPr>
              <a:t>Put key2 to another available bucket and change link of key1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Hash Coding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u="sng" smtClean="0"/>
              <a:t>Chaining with overflow</a:t>
            </a:r>
          </a:p>
          <a:p>
            <a:r>
              <a:rPr lang="en-US" smtClean="0"/>
              <a:t>In this method, we use extra space for colliding items. </a:t>
            </a:r>
          </a:p>
          <a:p>
            <a:r>
              <a:rPr lang="en-US" smtClean="0"/>
              <a:t>f(key1)=3 goes into bucket 3</a:t>
            </a:r>
          </a:p>
          <a:p>
            <a:r>
              <a:rPr lang="en-US" smtClean="0"/>
              <a:t>f(key2)=3 collision, goes into the overflow area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Hash Coding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b="1" u="sng" dirty="0" smtClean="0"/>
              <a:t>Rehashing:</a:t>
            </a:r>
          </a:p>
          <a:p>
            <a:pPr lvl="1"/>
            <a:r>
              <a:rPr lang="en-US" sz="2200" dirty="0" smtClean="0"/>
              <a:t>Use a series of hash functions.</a:t>
            </a:r>
          </a:p>
          <a:p>
            <a:pPr lvl="1"/>
            <a:r>
              <a:rPr lang="en-US" sz="2200" dirty="0" smtClean="0"/>
              <a:t> If there is a collision, take the second hash function and hash again, etc... </a:t>
            </a:r>
          </a:p>
          <a:p>
            <a:pPr lvl="1"/>
            <a:r>
              <a:rPr lang="en-US" sz="2200" dirty="0" smtClean="0"/>
              <a:t>The probability that two key values will map to the same address with two different hash functions is very low. </a:t>
            </a:r>
          </a:p>
          <a:p>
            <a:r>
              <a:rPr lang="en-US" sz="2600" smtClean="0"/>
              <a:t>Average number of probes (AVP) calculation :</a:t>
            </a:r>
          </a:p>
          <a:p>
            <a:pPr marL="0" indent="0">
              <a:buNone/>
            </a:pPr>
            <a:r>
              <a:rPr lang="en-US" sz="2600" smtClean="0"/>
              <a:t>Calculate the probability of collisions, then the expected number of collisions, then average. </a:t>
            </a:r>
            <a:r>
              <a:rPr lang="en-US" sz="2600" u="sng" smtClean="0"/>
              <a:t> </a:t>
            </a:r>
            <a:endParaRPr lang="en-US" sz="2600" u="sng"/>
          </a:p>
        </p:txBody>
      </p:sp>
    </p:spTree>
    <p:extLst>
      <p:ext uri="{BB962C8B-B14F-4D97-AF65-F5344CB8AC3E}">
        <p14:creationId xmlns:p14="http://schemas.microsoft.com/office/powerpoint/2010/main" val="39542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 441 Data Structures</a:t>
            </a:r>
            <a:br>
              <a:rPr lang="en-US" dirty="0"/>
            </a:br>
            <a:endParaRPr lang="tr-T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11: </a:t>
            </a:r>
            <a:r>
              <a:rPr lang="en-US" dirty="0" smtClean="0"/>
              <a:t>Hash Coding and Hash Tables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2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Search Complexity: Hashing Idea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900" smtClean="0"/>
              <a:t>Use the key to index an item</a:t>
            </a:r>
          </a:p>
          <a:p>
            <a:r>
              <a:rPr lang="en-US" sz="2900" smtClean="0"/>
              <a:t>Example: in a RAM you can access any location in O(1) time when you give the address: One to one mapping of keys to storage addresses</a:t>
            </a:r>
          </a:p>
          <a:p>
            <a:r>
              <a:rPr lang="en-US" sz="2900" smtClean="0"/>
              <a:t>Example: </a:t>
            </a:r>
          </a:p>
          <a:p>
            <a:pPr lvl="1"/>
            <a:r>
              <a:rPr lang="en-US" sz="2500" smtClean="0"/>
              <a:t>Phone number to access customer records</a:t>
            </a:r>
          </a:p>
          <a:p>
            <a:pPr lvl="1"/>
            <a:r>
              <a:rPr lang="en-US" sz="2500" smtClean="0"/>
              <a:t>Problem: If the phone numbers have 7 digits the store has to maintain a 10-million element array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41113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dirty="0"/>
              <a:t>Search Complexity: Hashing Idea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352800"/>
            <a:ext cx="822960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/>
              <a:t>Key: provides indirect reference to data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Hash function: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maps the key to a range of integers 0 to n-1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Usually many to one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Example: key mod 10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Hash table: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associated with the hash function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Has indices  0 to n-1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Holds data or reference to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752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47800" y="17526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91000" y="1143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191000" y="1447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191000" y="17526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91000" y="2057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362200" y="190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438400" y="1524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hf(key)=i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86200" y="1690688"/>
            <a:ext cx="22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810000" y="108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733800" y="20716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n-1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114800" y="24384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Hash table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676400" y="23622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Maps key to 0 to n-1</a:t>
            </a:r>
          </a:p>
        </p:txBody>
      </p:sp>
    </p:spTree>
    <p:extLst>
      <p:ext uri="{BB962C8B-B14F-4D97-AF65-F5344CB8AC3E}">
        <p14:creationId xmlns:p14="http://schemas.microsoft.com/office/powerpoint/2010/main" val="10492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dirty="0"/>
              <a:t>Hash Coding: definitions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276600"/>
            <a:ext cx="82296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/>
              <a:t>Hash table: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Each entry of the table is called a </a:t>
            </a:r>
            <a:r>
              <a:rPr lang="en-US" sz="2000" b="1" dirty="0" smtClean="0"/>
              <a:t>bucket.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One bucket may contain more than one (say r) </a:t>
            </a:r>
            <a:r>
              <a:rPr lang="en-US" sz="2000" b="1" dirty="0" smtClean="0"/>
              <a:t>records (entries)</a:t>
            </a:r>
            <a:r>
              <a:rPr lang="en-US" sz="2000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bucket is full if r records are stored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In our discussions we shall assume r=1 and each bucket holds exactly one record.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bucket is full if a record is stored in the bucket.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478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910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1910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1910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910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362200" y="230028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438400" y="19192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hf(key)=i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86200" y="2085975"/>
            <a:ext cx="22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810000" y="147637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733800" y="2466975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n-1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4114800" y="2833687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Hash table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172200" y="2147887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676400" y="275748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Maps key to 0 to n-1</a:t>
            </a:r>
          </a:p>
        </p:txBody>
      </p:sp>
      <p:cxnSp>
        <p:nvCxnSpPr>
          <p:cNvPr id="3" name="Straight Arrow Connector 2"/>
          <p:cNvCxnSpPr>
            <a:stCxn id="13" idx="3"/>
          </p:cNvCxnSpPr>
          <p:nvPr/>
        </p:nvCxnSpPr>
        <p:spPr bwMode="auto">
          <a:xfrm flipV="1">
            <a:off x="5638800" y="2286000"/>
            <a:ext cx="533400" cy="14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23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Hash Coding: definitions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381000" y="3657600"/>
            <a:ext cx="4038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0" hangingPunct="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dirty="0">
                <a:latin typeface="Arial" charset="0"/>
              </a:rPr>
              <a:t>Key density: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r: bucket size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n: number of buckets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n*r: hash table size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N: number of possible distinct key values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34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478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910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1910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1910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1910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362200" y="230028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38400" y="1919287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810000" y="147637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733800" y="2466975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114800" y="2833687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Hash table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76400" y="275748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6388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6388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6388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6388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239000" y="1925648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r=2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81600" y="3657600"/>
            <a:ext cx="33528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Example: </a:t>
            </a:r>
            <a:r>
              <a:rPr lang="en-US" dirty="0" smtClean="0"/>
              <a:t>2 </a:t>
            </a:r>
            <a:r>
              <a:rPr lang="en-US" dirty="0"/>
              <a:t>digit keys, </a:t>
            </a:r>
            <a:r>
              <a:rPr lang="en-US" dirty="0" smtClean="0"/>
              <a:t>N=100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94460" y="5432551"/>
                <a:ext cx="2781300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𝑘𝑒𝑦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𝑑𝑒𝑛𝑠𝑖𝑡𝑦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0" y="5432551"/>
                <a:ext cx="2781300" cy="5648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87389" y="4062301"/>
                <a:ext cx="38100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𝑘𝑒𝑦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𝑑𝑒𝑛𝑠𝑖𝑡𝑦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4∗2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=0.08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389" y="4062301"/>
                <a:ext cx="3810000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82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/>
              <a:t>Hash Coding: definitions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381000" y="3657600"/>
            <a:ext cx="4038600" cy="76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0" hangingPunct="0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latin typeface="Arial" charset="0"/>
              </a:rPr>
              <a:t>Loading factor:</a:t>
            </a:r>
            <a:endParaRPr lang="en-US" sz="2600" dirty="0">
              <a:latin typeface="Arial" charset="0"/>
            </a:endParaRPr>
          </a:p>
          <a:p>
            <a:pPr>
              <a:buClr>
                <a:schemeClr val="accent1"/>
              </a:buClr>
              <a:buSzPct val="65000"/>
              <a:buNone/>
            </a:pPr>
            <a:r>
              <a:rPr lang="en-US" sz="2000" dirty="0" smtClean="0"/>
              <a:t>i</a:t>
            </a:r>
            <a:r>
              <a:rPr lang="en-US" sz="2000" dirty="0"/>
              <a:t>: number of items in the table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34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4478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910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1910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1910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1910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tr-TR" dirty="0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362200" y="230028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38400" y="1919287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810000" y="147637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733800" y="2466975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114800" y="2833687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Hash table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76400" y="275748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6388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28</a:t>
            </a:r>
            <a:endParaRPr lang="tr-TR" dirty="0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6388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56388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56388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239000" y="1925648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r=2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81600" y="3657600"/>
            <a:ext cx="33528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00100" y="4660528"/>
                <a:ext cx="3200400" cy="609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𝑙𝑜𝑎𝑑𝑖𝑛𝑔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𝑓𝑎𝑐𝑡𝑜𝑟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660528"/>
                <a:ext cx="3200400" cy="609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10200" y="4095693"/>
                <a:ext cx="24384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095693"/>
                <a:ext cx="2438400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dirty="0"/>
              <a:t>Hash Coding: definitions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276600"/>
            <a:ext cx="82296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Two key values are </a:t>
            </a:r>
            <a:r>
              <a:rPr lang="en-US" sz="2400" b="1" dirty="0"/>
              <a:t>synonyms</a:t>
            </a:r>
            <a:r>
              <a:rPr lang="en-US" sz="2400" dirty="0"/>
              <a:t> with respect to f, if f(key1)=f(key2). </a:t>
            </a:r>
          </a:p>
          <a:p>
            <a:r>
              <a:rPr lang="en-US" sz="2400" dirty="0"/>
              <a:t>Synonyms are entered into the same bucket if r&gt;1 and there is space in that bucket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12 and 28 are synonyms</a:t>
            </a:r>
            <a:endParaRPr lang="en-US" sz="24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4478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1910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1910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41910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1910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tr-TR" dirty="0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362200" y="230028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38400" y="1919287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3810000" y="147637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3733800" y="2466975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4114800" y="2833687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Hash table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676400" y="275748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6388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28</a:t>
            </a:r>
            <a:endParaRPr lang="tr-TR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6388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56388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56388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7239000" y="1925648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2C4-16D7-43BD-ACE5-595344A6A9DC}" type="datetime1">
              <a:rPr lang="en-US" smtClean="0"/>
              <a:pPr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SCHMIDT EE441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1225-AB4E-4949-A57E-323CCE14AC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4000" dirty="0"/>
              <a:t>Hash Coding: definitions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276600"/>
            <a:ext cx="822960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When a key is mapped by f into a full bucket this is an </a:t>
            </a:r>
            <a:r>
              <a:rPr lang="en-US" sz="2000" b="1" dirty="0"/>
              <a:t>overflow</a:t>
            </a:r>
            <a:r>
              <a:rPr lang="en-US" sz="2000" u="sng" dirty="0"/>
              <a:t>.</a:t>
            </a:r>
            <a:r>
              <a:rPr lang="en-US" sz="2000" dirty="0"/>
              <a:t> </a:t>
            </a:r>
          </a:p>
          <a:p>
            <a:r>
              <a:rPr lang="en-US" sz="2000" dirty="0"/>
              <a:t>When two </a:t>
            </a:r>
            <a:r>
              <a:rPr lang="en-US" sz="2000" dirty="0" err="1"/>
              <a:t>nonidentical</a:t>
            </a:r>
            <a:r>
              <a:rPr lang="en-US" sz="2000" dirty="0"/>
              <a:t> keys are mapped into the same bucket, this is a </a:t>
            </a:r>
            <a:r>
              <a:rPr lang="en-US" sz="2000" b="1" dirty="0"/>
              <a:t>collision</a:t>
            </a:r>
            <a:r>
              <a:rPr lang="en-US" sz="2000" dirty="0"/>
              <a:t>. </a:t>
            </a:r>
            <a:r>
              <a:rPr lang="en-US" sz="2000" dirty="0">
                <a:cs typeface="Arial" pitchFamily="34" charset="0"/>
              </a:rPr>
              <a:t>→</a:t>
            </a:r>
            <a:r>
              <a:rPr lang="en-US" sz="2000" dirty="0"/>
              <a:t>Hash function is many to </a:t>
            </a:r>
            <a:r>
              <a:rPr lang="en-US" sz="2000" dirty="0" smtClean="0"/>
              <a:t>one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800" dirty="0" smtClean="0"/>
              <a:t>New key is 16. Mapped into bucket 0. </a:t>
            </a:r>
          </a:p>
          <a:p>
            <a:pPr lvl="1"/>
            <a:r>
              <a:rPr lang="en-US" sz="1800" dirty="0" smtClean="0"/>
              <a:t>Bucket is already </a:t>
            </a:r>
            <a:r>
              <a:rPr lang="en-US" sz="1800" dirty="0" err="1" smtClean="0"/>
              <a:t>full</a:t>
            </a:r>
            <a:r>
              <a:rPr lang="en-US" sz="1800" dirty="0" err="1" smtClean="0">
                <a:sym typeface="Wingdings" pitchFamily="2" charset="2"/>
              </a:rPr>
              <a:t>overflow</a:t>
            </a:r>
            <a:endParaRPr lang="en-US" sz="18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34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447800" y="2147887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1910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12</a:t>
            </a:r>
            <a:endParaRPr lang="tr-TR" dirty="0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1910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41910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tr-TR" dirty="0"/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1910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tr-TR" dirty="0"/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362200" y="2300287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38400" y="1919287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Key mod 4</a:t>
            </a:r>
            <a:endParaRPr lang="en-US" dirty="0"/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3810000" y="147637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3733800" y="2466975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4114800" y="2833687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Hash table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676400" y="275748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Maps key to 0 to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638800" y="15382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28</a:t>
            </a:r>
            <a:endParaRPr lang="tr-TR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638800" y="18430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5638800" y="21478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5638800" y="2452687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7239000" y="1925648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eClass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EceClass</Template>
  <TotalTime>2061</TotalTime>
  <Words>2031</Words>
  <Application>Microsoft Office PowerPoint</Application>
  <PresentationFormat>On-screen Show (4:3)</PresentationFormat>
  <Paragraphs>480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EceClass</vt:lpstr>
      <vt:lpstr>EE 441 Data Structures </vt:lpstr>
      <vt:lpstr>Search Complexity</vt:lpstr>
      <vt:lpstr>Search Complexity: Hashing Idea</vt:lpstr>
      <vt:lpstr>Search Complexity: Hashing Idea</vt:lpstr>
      <vt:lpstr>Hash Coding: definitions</vt:lpstr>
      <vt:lpstr>Hash Coding: definitions</vt:lpstr>
      <vt:lpstr>Hash Coding: definitions</vt:lpstr>
      <vt:lpstr>Hash Coding: definitions</vt:lpstr>
      <vt:lpstr>Hash Coding: definitions</vt:lpstr>
      <vt:lpstr>Hash Coding</vt:lpstr>
      <vt:lpstr>Practical Hash Functions</vt:lpstr>
      <vt:lpstr>Practical Hash Functions</vt:lpstr>
      <vt:lpstr>Practical Hash Functions</vt:lpstr>
      <vt:lpstr>Collisions and overflows</vt:lpstr>
      <vt:lpstr>Collisions and overflows: Linear Probing</vt:lpstr>
      <vt:lpstr>Collisions and overflows: Linear Probing</vt:lpstr>
      <vt:lpstr>Collisions and overflows: Linear Probing</vt:lpstr>
      <vt:lpstr>Collisions and overflows: Linear Probing</vt:lpstr>
      <vt:lpstr>Collisions and overflows: Random Probing</vt:lpstr>
      <vt:lpstr>Collisions and overflows: Random Probing</vt:lpstr>
      <vt:lpstr>Collisions and overflows: Random Probing</vt:lpstr>
      <vt:lpstr>Collisions and overflows: Random Probing</vt:lpstr>
      <vt:lpstr>Collisions and overflows: Random Probing</vt:lpstr>
      <vt:lpstr>Collisions and overflows: Random Probing</vt:lpstr>
      <vt:lpstr>Hash Coding</vt:lpstr>
      <vt:lpstr>Hash Coding</vt:lpstr>
      <vt:lpstr>Hash Coding</vt:lpstr>
      <vt:lpstr>EE 441 Data Structures </vt:lpstr>
    </vt:vector>
  </TitlesOfParts>
  <Company>METU 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Ece SCHMIDT</cp:lastModifiedBy>
  <cp:revision>789</cp:revision>
  <cp:lastPrinted>1601-01-01T00:00:00Z</cp:lastPrinted>
  <dcterms:created xsi:type="dcterms:W3CDTF">2012-10-01T07:26:23Z</dcterms:created>
  <dcterms:modified xsi:type="dcterms:W3CDTF">2014-12-10T11:41:13Z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