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257" r:id="rId3"/>
    <p:sldId id="311" r:id="rId4"/>
    <p:sldId id="359" r:id="rId5"/>
    <p:sldId id="360" r:id="rId6"/>
    <p:sldId id="361" r:id="rId7"/>
    <p:sldId id="314" r:id="rId8"/>
    <p:sldId id="309" r:id="rId9"/>
    <p:sldId id="367" r:id="rId10"/>
    <p:sldId id="303" r:id="rId11"/>
    <p:sldId id="326" r:id="rId12"/>
    <p:sldId id="315" r:id="rId13"/>
    <p:sldId id="317" r:id="rId14"/>
    <p:sldId id="318" r:id="rId15"/>
    <p:sldId id="319" r:id="rId16"/>
    <p:sldId id="320" r:id="rId17"/>
    <p:sldId id="364" r:id="rId18"/>
    <p:sldId id="365" r:id="rId19"/>
    <p:sldId id="366" r:id="rId20"/>
    <p:sldId id="368" r:id="rId21"/>
    <p:sldId id="325" r:id="rId22"/>
    <p:sldId id="323" r:id="rId23"/>
    <p:sldId id="324" r:id="rId24"/>
    <p:sldId id="327" r:id="rId25"/>
    <p:sldId id="328" r:id="rId26"/>
    <p:sldId id="329" r:id="rId27"/>
    <p:sldId id="369" r:id="rId28"/>
    <p:sldId id="371" r:id="rId29"/>
    <p:sldId id="373" r:id="rId30"/>
    <p:sldId id="372" r:id="rId31"/>
    <p:sldId id="374" r:id="rId32"/>
    <p:sldId id="330" r:id="rId33"/>
    <p:sldId id="331" r:id="rId34"/>
    <p:sldId id="332" r:id="rId35"/>
    <p:sldId id="363" r:id="rId36"/>
    <p:sldId id="333" r:id="rId37"/>
    <p:sldId id="375" r:id="rId38"/>
    <p:sldId id="334" r:id="rId39"/>
    <p:sldId id="336" r:id="rId40"/>
    <p:sldId id="347" r:id="rId41"/>
    <p:sldId id="362" r:id="rId42"/>
    <p:sldId id="337" r:id="rId43"/>
    <p:sldId id="338" r:id="rId44"/>
    <p:sldId id="346" r:id="rId45"/>
    <p:sldId id="376" r:id="rId46"/>
    <p:sldId id="302" r:id="rId4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66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1" d="100"/>
          <a:sy n="71" d="100"/>
        </p:scale>
        <p:origin x="-798" y="-24"/>
      </p:cViewPr>
      <p:guideLst>
        <p:guide orient="horz" pos="62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FD6B54B6-094A-41E8-B7F7-12FF3BCCEEE9}" type="slidenum">
              <a:rPr lang="en-US"/>
              <a:pPr/>
              <a:t>‹#›</a:t>
            </a:fld>
            <a:endParaRPr lang="en-US"/>
          </a:p>
        </p:txBody>
      </p:sp>
    </p:spTree>
    <p:extLst>
      <p:ext uri="{BB962C8B-B14F-4D97-AF65-F5344CB8AC3E}">
        <p14:creationId xmlns:p14="http://schemas.microsoft.com/office/powerpoint/2010/main" val="39296245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C187EF-1F0D-42DA-854F-62296B01CB29}" type="slidenum">
              <a:rPr lang="en-US"/>
              <a:pPr/>
              <a:t>42</a:t>
            </a:fld>
            <a:endParaRPr lang="en-US"/>
          </a:p>
        </p:txBody>
      </p:sp>
      <p:sp>
        <p:nvSpPr>
          <p:cNvPr id="915458" name="Rectangle 2"/>
          <p:cNvSpPr>
            <a:spLocks noGrp="1" noRot="1" noChangeAspect="1" noChangeArrowheads="1" noTextEdit="1"/>
          </p:cNvSpPr>
          <p:nvPr>
            <p:ph type="sldImg"/>
          </p:nvPr>
        </p:nvSpPr>
        <p:spPr>
          <a:ln/>
        </p:spPr>
      </p:sp>
      <p:sp>
        <p:nvSpPr>
          <p:cNvPr id="91545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A39F33-7592-4C96-9740-BB02943EC899}" type="slidenum">
              <a:rPr lang="en-US"/>
              <a:pPr/>
              <a:t>43</a:t>
            </a:fld>
            <a:endParaRPr lang="en-US"/>
          </a:p>
        </p:txBody>
      </p:sp>
      <p:sp>
        <p:nvSpPr>
          <p:cNvPr id="916482" name="Rectangle 2"/>
          <p:cNvSpPr>
            <a:spLocks noGrp="1" noRot="1" noChangeAspect="1" noChangeArrowheads="1" noTextEdit="1"/>
          </p:cNvSpPr>
          <p:nvPr>
            <p:ph type="sldImg"/>
          </p:nvPr>
        </p:nvSpPr>
        <p:spPr>
          <a:ln/>
        </p:spPr>
      </p:sp>
      <p:sp>
        <p:nvSpPr>
          <p:cNvPr id="91648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7C127C-1641-48BB-A6B5-BD6EE49FDEF5}" type="slidenum">
              <a:rPr lang="en-US"/>
              <a:pPr/>
              <a:t>44</a:t>
            </a:fld>
            <a:endParaRPr lang="en-US"/>
          </a:p>
        </p:txBody>
      </p:sp>
      <p:sp>
        <p:nvSpPr>
          <p:cNvPr id="1008642" name="Rectangle 2"/>
          <p:cNvSpPr>
            <a:spLocks noGrp="1" noRot="1" noChangeAspect="1" noChangeArrowheads="1" noTextEdit="1"/>
          </p:cNvSpPr>
          <p:nvPr>
            <p:ph type="sldImg"/>
          </p:nvPr>
        </p:nvSpPr>
        <p:spPr>
          <a:ln/>
        </p:spPr>
      </p:sp>
      <p:sp>
        <p:nvSpPr>
          <p:cNvPr id="1008643" name="Rectangle 3"/>
          <p:cNvSpPr>
            <a:spLocks noGrp="1" noChangeArrowheads="1"/>
          </p:cNvSpPr>
          <p:nvPr>
            <p:ph type="body" idx="1"/>
          </p:nvPr>
        </p:nvSpPr>
        <p:spPr/>
        <p:txBody>
          <a:bodyPr/>
          <a:lstStyle/>
          <a:p>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685800" y="2130425"/>
            <a:ext cx="7772400" cy="1470025"/>
          </a:xfrm>
        </p:spPr>
        <p:txBody>
          <a:bodyPr/>
          <a:lstStyle>
            <a:lvl1pPr>
              <a:defRPr/>
            </a:lvl1pPr>
          </a:lstStyle>
          <a:p>
            <a:pPr lvl="0"/>
            <a:r>
              <a:rPr lang="en-US" noProof="0" smtClean="0"/>
              <a:t>Click to edit Master title style</a:t>
            </a:r>
          </a:p>
        </p:txBody>
      </p:sp>
      <p:sp>
        <p:nvSpPr>
          <p:cNvPr id="92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9220" name="Line 4"/>
          <p:cNvSpPr>
            <a:spLocks noChangeShapeType="1"/>
          </p:cNvSpPr>
          <p:nvPr/>
        </p:nvSpPr>
        <p:spPr bwMode="auto">
          <a:xfrm flipV="1">
            <a:off x="609600" y="6172200"/>
            <a:ext cx="7924800" cy="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21" name="Rectangle 5"/>
          <p:cNvSpPr>
            <a:spLocks noGrp="1" noChangeArrowheads="1"/>
          </p:cNvSpPr>
          <p:nvPr>
            <p:ph type="dt" sz="half" idx="2"/>
          </p:nvPr>
        </p:nvSpPr>
        <p:spPr>
          <a:xfrm>
            <a:off x="457200" y="6245225"/>
            <a:ext cx="2133600" cy="476250"/>
          </a:xfrm>
        </p:spPr>
        <p:txBody>
          <a:bodyPr/>
          <a:lstStyle>
            <a:lvl1pPr>
              <a:defRPr/>
            </a:lvl1pPr>
          </a:lstStyle>
          <a:p>
            <a:fld id="{A138E16F-F9EB-4596-8854-6560A33D2383}" type="datetime1">
              <a:rPr lang="en-US"/>
              <a:pPr/>
              <a:t>12/22/2014</a:t>
            </a:fld>
            <a:endParaRPr lang="en-US"/>
          </a:p>
        </p:txBody>
      </p:sp>
      <p:sp>
        <p:nvSpPr>
          <p:cNvPr id="9222" name="Rectangle 6"/>
          <p:cNvSpPr>
            <a:spLocks noGrp="1" noChangeArrowheads="1"/>
          </p:cNvSpPr>
          <p:nvPr>
            <p:ph type="ftr" sz="quarter" idx="3"/>
          </p:nvPr>
        </p:nvSpPr>
        <p:spPr/>
        <p:txBody>
          <a:bodyPr/>
          <a:lstStyle>
            <a:lvl1pPr>
              <a:defRPr/>
            </a:lvl1pPr>
          </a:lstStyle>
          <a:p>
            <a:r>
              <a:rPr lang="en-US" dirty="0" err="1" smtClean="0"/>
              <a:t>Ece</a:t>
            </a:r>
            <a:r>
              <a:rPr lang="en-US" dirty="0" smtClean="0"/>
              <a:t> SCHMIDT EE441</a:t>
            </a:r>
            <a:endParaRPr lang="en-US" dirty="0"/>
          </a:p>
        </p:txBody>
      </p:sp>
      <p:sp>
        <p:nvSpPr>
          <p:cNvPr id="9223" name="Rectangle 7"/>
          <p:cNvSpPr>
            <a:spLocks noGrp="1" noChangeArrowheads="1"/>
          </p:cNvSpPr>
          <p:nvPr>
            <p:ph type="sldNum" sz="quarter" idx="4"/>
          </p:nvPr>
        </p:nvSpPr>
        <p:spPr>
          <a:xfrm>
            <a:off x="6553200" y="6245225"/>
            <a:ext cx="2133600" cy="476250"/>
          </a:xfrm>
        </p:spPr>
        <p:txBody>
          <a:bodyPr/>
          <a:lstStyle>
            <a:lvl1pPr>
              <a:defRPr/>
            </a:lvl1pPr>
          </a:lstStyle>
          <a:p>
            <a:fld id="{630F674A-1C93-4607-BBE1-380DB48F9F44}" type="slidenum">
              <a:rPr lang="en-US"/>
              <a:pPr/>
              <a:t>‹#›</a:t>
            </a:fld>
            <a:endParaRPr lang="en-US"/>
          </a:p>
        </p:txBody>
      </p:sp>
      <p:pic>
        <p:nvPicPr>
          <p:cNvPr id="922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693738"/>
            <a:ext cx="1179513"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7" name="Picture 11" descr="logo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 y="693738"/>
            <a:ext cx="1008063" cy="841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lvl1pPr>
              <a:defRPr/>
            </a:lvl1pPr>
          </a:lstStyle>
          <a:p>
            <a:fld id="{82DDB2C4-16D7-43BD-ACE5-595344A6A9DC}" type="datetime1">
              <a:rPr lang="en-US"/>
              <a:pPr/>
              <a:t>12/22/2014</a:t>
            </a:fld>
            <a:endParaRPr lang="en-US"/>
          </a:p>
        </p:txBody>
      </p:sp>
      <p:sp>
        <p:nvSpPr>
          <p:cNvPr id="5" name="Footer Placeholder 4"/>
          <p:cNvSpPr>
            <a:spLocks noGrp="1"/>
          </p:cNvSpPr>
          <p:nvPr>
            <p:ph type="ftr" sz="quarter" idx="11"/>
          </p:nvPr>
        </p:nvSpPr>
        <p:spPr/>
        <p:txBody>
          <a:bodyPr/>
          <a:lstStyle>
            <a:lvl1pPr>
              <a:defRPr/>
            </a:lvl1pPr>
          </a:lstStyle>
          <a:p>
            <a:r>
              <a:rPr lang="en-US" dirty="0" err="1" smtClean="0"/>
              <a:t>Ece</a:t>
            </a:r>
            <a:r>
              <a:rPr lang="en-US" dirty="0" smtClean="0"/>
              <a:t> SCHMIDT EE441</a:t>
            </a:r>
            <a:endParaRPr lang="en-US" dirty="0"/>
          </a:p>
        </p:txBody>
      </p:sp>
      <p:sp>
        <p:nvSpPr>
          <p:cNvPr id="6" name="Slide Number Placeholder 5"/>
          <p:cNvSpPr>
            <a:spLocks noGrp="1"/>
          </p:cNvSpPr>
          <p:nvPr>
            <p:ph type="sldNum" sz="quarter" idx="12"/>
          </p:nvPr>
        </p:nvSpPr>
        <p:spPr/>
        <p:txBody>
          <a:bodyPr/>
          <a:lstStyle>
            <a:lvl1pPr>
              <a:defRPr/>
            </a:lvl1pPr>
          </a:lstStyle>
          <a:p>
            <a:fld id="{272C1225-AB4E-4949-A57E-323CCE14AC80}" type="slidenum">
              <a:rPr lang="en-US"/>
              <a:pPr/>
              <a:t>‹#›</a:t>
            </a:fld>
            <a:endParaRPr lang="en-US"/>
          </a:p>
        </p:txBody>
      </p:sp>
    </p:spTree>
    <p:extLst>
      <p:ext uri="{BB962C8B-B14F-4D97-AF65-F5344CB8AC3E}">
        <p14:creationId xmlns:p14="http://schemas.microsoft.com/office/powerpoint/2010/main" val="25877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lvl1pPr>
              <a:defRPr/>
            </a:lvl1pPr>
          </a:lstStyle>
          <a:p>
            <a:fld id="{C9FA2EB8-CC38-4997-AF78-EF0D71B224C4}" type="datetime1">
              <a:rPr lang="en-US"/>
              <a:pPr/>
              <a:t>12/22/2014</a:t>
            </a:fld>
            <a:endParaRPr lang="en-US"/>
          </a:p>
        </p:txBody>
      </p:sp>
      <p:sp>
        <p:nvSpPr>
          <p:cNvPr id="6" name="Footer Placeholder 5"/>
          <p:cNvSpPr>
            <a:spLocks noGrp="1"/>
          </p:cNvSpPr>
          <p:nvPr>
            <p:ph type="ftr" sz="quarter" idx="11"/>
          </p:nvPr>
        </p:nvSpPr>
        <p:spPr/>
        <p:txBody>
          <a:bodyPr/>
          <a:lstStyle>
            <a:lvl1pPr>
              <a:defRPr/>
            </a:lvl1pPr>
          </a:lstStyle>
          <a:p>
            <a:r>
              <a:rPr lang="en-US"/>
              <a:t>Ece SCHMIDT EE444</a:t>
            </a:r>
          </a:p>
        </p:txBody>
      </p:sp>
      <p:sp>
        <p:nvSpPr>
          <p:cNvPr id="7" name="Slide Number Placeholder 6"/>
          <p:cNvSpPr>
            <a:spLocks noGrp="1"/>
          </p:cNvSpPr>
          <p:nvPr>
            <p:ph type="sldNum" sz="quarter" idx="12"/>
          </p:nvPr>
        </p:nvSpPr>
        <p:spPr/>
        <p:txBody>
          <a:bodyPr/>
          <a:lstStyle>
            <a:lvl1pPr>
              <a:defRPr/>
            </a:lvl1pPr>
          </a:lstStyle>
          <a:p>
            <a:fld id="{AC8C190A-DBB1-49E0-A8F6-5633703BD8C0}" type="slidenum">
              <a:rPr lang="en-US"/>
              <a:pPr/>
              <a:t>‹#›</a:t>
            </a:fld>
            <a:endParaRPr lang="en-US"/>
          </a:p>
        </p:txBody>
      </p:sp>
    </p:spTree>
    <p:extLst>
      <p:ext uri="{BB962C8B-B14F-4D97-AF65-F5344CB8AC3E}">
        <p14:creationId xmlns:p14="http://schemas.microsoft.com/office/powerpoint/2010/main" val="281534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lvl1pPr>
              <a:defRPr/>
            </a:lvl1pPr>
          </a:lstStyle>
          <a:p>
            <a:fld id="{C76A8B75-7D26-424B-8D7C-90A5493AD78A}" type="datetime1">
              <a:rPr lang="en-US"/>
              <a:pPr/>
              <a:t>12/22/2014</a:t>
            </a:fld>
            <a:endParaRPr lang="en-US"/>
          </a:p>
        </p:txBody>
      </p:sp>
      <p:sp>
        <p:nvSpPr>
          <p:cNvPr id="4" name="Footer Placeholder 3"/>
          <p:cNvSpPr>
            <a:spLocks noGrp="1"/>
          </p:cNvSpPr>
          <p:nvPr>
            <p:ph type="ftr" sz="quarter" idx="11"/>
          </p:nvPr>
        </p:nvSpPr>
        <p:spPr/>
        <p:txBody>
          <a:bodyPr/>
          <a:lstStyle>
            <a:lvl1pPr>
              <a:defRPr/>
            </a:lvl1pPr>
          </a:lstStyle>
          <a:p>
            <a:r>
              <a:rPr lang="en-US" dirty="0" err="1" smtClean="0"/>
              <a:t>Ece</a:t>
            </a:r>
            <a:r>
              <a:rPr lang="en-US" dirty="0" smtClean="0"/>
              <a:t> SCHMIDT EE441</a:t>
            </a:r>
            <a:endParaRPr lang="en-US" dirty="0"/>
          </a:p>
        </p:txBody>
      </p:sp>
      <p:sp>
        <p:nvSpPr>
          <p:cNvPr id="5" name="Slide Number Placeholder 4"/>
          <p:cNvSpPr>
            <a:spLocks noGrp="1"/>
          </p:cNvSpPr>
          <p:nvPr>
            <p:ph type="sldNum" sz="quarter" idx="12"/>
          </p:nvPr>
        </p:nvSpPr>
        <p:spPr/>
        <p:txBody>
          <a:bodyPr/>
          <a:lstStyle>
            <a:lvl1pPr>
              <a:defRPr/>
            </a:lvl1pPr>
          </a:lstStyle>
          <a:p>
            <a:fld id="{094D4725-3504-42B7-B277-F6E00E7CDAA0}" type="slidenum">
              <a:rPr lang="en-US"/>
              <a:pPr/>
              <a:t>‹#›</a:t>
            </a:fld>
            <a:endParaRPr lang="en-US"/>
          </a:p>
        </p:txBody>
      </p:sp>
    </p:spTree>
    <p:extLst>
      <p:ext uri="{BB962C8B-B14F-4D97-AF65-F5344CB8AC3E}">
        <p14:creationId xmlns:p14="http://schemas.microsoft.com/office/powerpoint/2010/main" val="32428504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Line 7"/>
          <p:cNvSpPr>
            <a:spLocks noChangeShapeType="1"/>
          </p:cNvSpPr>
          <p:nvPr/>
        </p:nvSpPr>
        <p:spPr bwMode="auto">
          <a:xfrm flipV="1">
            <a:off x="609600" y="6172200"/>
            <a:ext cx="7924800" cy="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032" name="Rectangle 8"/>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latin typeface="Verdana" pitchFamily="34" charset="0"/>
              </a:defRPr>
            </a:lvl1pPr>
          </a:lstStyle>
          <a:p>
            <a:fld id="{16D0EAA2-E768-4A51-8980-68F5564D1750}" type="datetime1">
              <a:rPr lang="en-US"/>
              <a:pPr/>
              <a:t>12/22/2014</a:t>
            </a:fld>
            <a:endParaRPr lang="en-US"/>
          </a:p>
        </p:txBody>
      </p:sp>
      <p:sp>
        <p:nvSpPr>
          <p:cNvPr id="1033" name="Rectangle 9"/>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latin typeface="Verdana" pitchFamily="34" charset="0"/>
              </a:defRPr>
            </a:lvl1pPr>
          </a:lstStyle>
          <a:p>
            <a:r>
              <a:rPr lang="en-US" dirty="0" err="1" smtClean="0"/>
              <a:t>Ece</a:t>
            </a:r>
            <a:r>
              <a:rPr lang="en-US" dirty="0" smtClean="0"/>
              <a:t> SCHMIDT EE441</a:t>
            </a:r>
            <a:endParaRPr lang="en-US" dirty="0"/>
          </a:p>
        </p:txBody>
      </p:sp>
      <p:sp>
        <p:nvSpPr>
          <p:cNvPr id="1034" name="Rectangle 10"/>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fld id="{7EF9D15F-5360-4893-B1BD-4D72CC74072C}" type="slidenum">
              <a:rPr lang="en-US"/>
              <a:pPr/>
              <a:t>‹#›</a:t>
            </a:fld>
            <a:endParaRPr lang="en-US"/>
          </a:p>
        </p:txBody>
      </p:sp>
      <p:pic>
        <p:nvPicPr>
          <p:cNvPr id="10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6216650"/>
            <a:ext cx="719138"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descr="logo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32088" y="6242050"/>
            <a:ext cx="576262" cy="48101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dirty="0"/>
              <a:t>EE 441 Data Structures</a:t>
            </a:r>
            <a:br>
              <a:rPr lang="en-US" dirty="0"/>
            </a:br>
            <a:endParaRPr lang="tr-TR" dirty="0"/>
          </a:p>
        </p:txBody>
      </p:sp>
      <p:sp>
        <p:nvSpPr>
          <p:cNvPr id="4099" name="Rectangle 3"/>
          <p:cNvSpPr>
            <a:spLocks noGrp="1" noChangeArrowheads="1"/>
          </p:cNvSpPr>
          <p:nvPr>
            <p:ph type="subTitle" idx="1"/>
          </p:nvPr>
        </p:nvSpPr>
        <p:spPr/>
        <p:txBody>
          <a:bodyPr/>
          <a:lstStyle/>
          <a:p>
            <a:r>
              <a:rPr lang="en-US" dirty="0"/>
              <a:t>Lecture </a:t>
            </a:r>
            <a:r>
              <a:rPr lang="en-US" dirty="0" smtClean="0"/>
              <a:t>12:</a:t>
            </a:r>
          </a:p>
          <a:p>
            <a:r>
              <a:rPr lang="en-US" dirty="0" smtClean="0"/>
              <a:t>Problem Complexity</a:t>
            </a:r>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P problems</a:t>
            </a:r>
            <a:endParaRPr lang="tr-TR" dirty="0"/>
          </a:p>
        </p:txBody>
      </p:sp>
      <p:sp>
        <p:nvSpPr>
          <p:cNvPr id="3" name="Content Placeholder 2"/>
          <p:cNvSpPr>
            <a:spLocks noGrp="1"/>
          </p:cNvSpPr>
          <p:nvPr>
            <p:ph idx="1"/>
          </p:nvPr>
        </p:nvSpPr>
        <p:spPr/>
        <p:txBody>
          <a:bodyPr/>
          <a:lstStyle/>
          <a:p>
            <a:pPr>
              <a:lnSpc>
                <a:spcPct val="130000"/>
              </a:lnSpc>
            </a:pPr>
            <a:r>
              <a:rPr lang="en-US" sz="2800" b="1" dirty="0"/>
              <a:t>Class P</a:t>
            </a:r>
            <a:r>
              <a:rPr lang="en-US" sz="2800" dirty="0"/>
              <a:t> consists of (decision) problems that are </a:t>
            </a:r>
            <a:r>
              <a:rPr lang="en-US" sz="2800" i="1" dirty="0"/>
              <a:t>solvable</a:t>
            </a:r>
            <a:r>
              <a:rPr lang="en-US" sz="2800" dirty="0"/>
              <a:t> in </a:t>
            </a:r>
            <a:r>
              <a:rPr lang="en-US" sz="2800" i="1" dirty="0"/>
              <a:t>polynomial</a:t>
            </a:r>
            <a:r>
              <a:rPr lang="en-US" sz="2800" dirty="0"/>
              <a:t> time</a:t>
            </a:r>
          </a:p>
          <a:p>
            <a:pPr>
              <a:lnSpc>
                <a:spcPct val="130000"/>
              </a:lnSpc>
            </a:pPr>
            <a:r>
              <a:rPr lang="en-US" sz="2800" dirty="0"/>
              <a:t>Polynomial-time algorithms</a:t>
            </a:r>
          </a:p>
          <a:p>
            <a:pPr lvl="1">
              <a:lnSpc>
                <a:spcPct val="130000"/>
              </a:lnSpc>
            </a:pPr>
            <a:r>
              <a:rPr lang="en-US" sz="2400" dirty="0"/>
              <a:t>Worst-case running time is O(</a:t>
            </a:r>
            <a:r>
              <a:rPr lang="en-US" sz="2400" dirty="0" err="1"/>
              <a:t>n</a:t>
            </a:r>
            <a:r>
              <a:rPr lang="en-US" sz="2400" baseline="30000" dirty="0" err="1"/>
              <a:t>k</a:t>
            </a:r>
            <a:r>
              <a:rPr lang="en-US" sz="2400" dirty="0"/>
              <a:t>), for some constant k</a:t>
            </a:r>
          </a:p>
          <a:p>
            <a:r>
              <a:rPr lang="en-US" sz="2800" dirty="0"/>
              <a:t>Examples of polynomial time: </a:t>
            </a:r>
          </a:p>
          <a:p>
            <a:pPr lvl="1"/>
            <a:r>
              <a:rPr lang="en-US" sz="2400" dirty="0"/>
              <a:t>O(n</a:t>
            </a:r>
            <a:r>
              <a:rPr lang="en-US" sz="2400" baseline="30000" dirty="0"/>
              <a:t>2</a:t>
            </a:r>
            <a:r>
              <a:rPr lang="en-US" sz="2400" dirty="0"/>
              <a:t>), O(n</a:t>
            </a:r>
            <a:r>
              <a:rPr lang="en-US" sz="2400" baseline="30000" dirty="0"/>
              <a:t>3</a:t>
            </a:r>
            <a:r>
              <a:rPr lang="en-US" sz="2400" dirty="0"/>
              <a:t>), O(1), O(n </a:t>
            </a:r>
            <a:r>
              <a:rPr lang="en-US" sz="2400" dirty="0" smtClean="0"/>
              <a:t>log </a:t>
            </a:r>
            <a:r>
              <a:rPr lang="en-US" sz="2400" dirty="0"/>
              <a:t>n) </a:t>
            </a:r>
          </a:p>
          <a:p>
            <a:r>
              <a:rPr lang="en-US" sz="2800" dirty="0"/>
              <a:t>Examples of non-polynomial time: </a:t>
            </a:r>
          </a:p>
          <a:p>
            <a:pPr lvl="1"/>
            <a:r>
              <a:rPr lang="en-US" sz="2400" dirty="0"/>
              <a:t>O(2</a:t>
            </a:r>
            <a:r>
              <a:rPr lang="en-US" sz="2400" i="1" baseline="30000" dirty="0"/>
              <a:t>n</a:t>
            </a:r>
            <a:r>
              <a:rPr lang="en-US" sz="2400" dirty="0"/>
              <a:t>), O(</a:t>
            </a:r>
            <a:r>
              <a:rPr lang="en-US" sz="2400" i="1" dirty="0" err="1"/>
              <a:t>n</a:t>
            </a:r>
            <a:r>
              <a:rPr lang="en-US" sz="2400" baseline="30000" dirty="0" err="1"/>
              <a:t>n</a:t>
            </a:r>
            <a:r>
              <a:rPr lang="en-US" sz="2400" dirty="0"/>
              <a:t>), O(</a:t>
            </a:r>
            <a:r>
              <a:rPr lang="en-US" sz="2400" i="1" dirty="0"/>
              <a:t>n</a:t>
            </a:r>
            <a:r>
              <a:rPr lang="en-US" sz="2400" dirty="0" smtClean="0"/>
              <a:t>!)</a:t>
            </a:r>
            <a:endParaRPr lang="tr-TR" sz="2400"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10</a:t>
            </a:fld>
            <a:endParaRPr lang="en-US"/>
          </a:p>
        </p:txBody>
      </p:sp>
    </p:spTree>
    <p:extLst>
      <p:ext uri="{BB962C8B-B14F-4D97-AF65-F5344CB8AC3E}">
        <p14:creationId xmlns:p14="http://schemas.microsoft.com/office/powerpoint/2010/main" val="89958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P problems</a:t>
            </a:r>
            <a:endParaRPr lang="tr-TR" dirty="0"/>
          </a:p>
        </p:txBody>
      </p:sp>
      <p:sp>
        <p:nvSpPr>
          <p:cNvPr id="3" name="Content Placeholder 2"/>
          <p:cNvSpPr>
            <a:spLocks noGrp="1"/>
          </p:cNvSpPr>
          <p:nvPr>
            <p:ph idx="1"/>
          </p:nvPr>
        </p:nvSpPr>
        <p:spPr/>
        <p:txBody>
          <a:bodyPr/>
          <a:lstStyle/>
          <a:p>
            <a:r>
              <a:rPr lang="en-US" sz="2400" dirty="0" smtClean="0"/>
              <a:t>Example: String Matching is a Decision </a:t>
            </a:r>
            <a:r>
              <a:rPr lang="en-US" sz="2400" dirty="0"/>
              <a:t>problem.</a:t>
            </a:r>
          </a:p>
          <a:p>
            <a:pPr lvl="1"/>
            <a:r>
              <a:rPr lang="en-US" sz="2400" dirty="0"/>
              <a:t>X is a set of strings.</a:t>
            </a:r>
          </a:p>
          <a:p>
            <a:pPr lvl="1"/>
            <a:r>
              <a:rPr lang="en-US" sz="2400" dirty="0"/>
              <a:t>Instance:  string s</a:t>
            </a:r>
            <a:r>
              <a:rPr lang="en-US" sz="2400" dirty="0" smtClean="0"/>
              <a:t>.</a:t>
            </a:r>
          </a:p>
          <a:p>
            <a:pPr lvl="1"/>
            <a:r>
              <a:rPr lang="en-US" sz="2400" dirty="0" smtClean="0"/>
              <a:t>Question: Is string s in set X?</a:t>
            </a:r>
            <a:endParaRPr lang="en-US" sz="2400" dirty="0"/>
          </a:p>
          <a:p>
            <a:pPr lvl="1"/>
            <a:r>
              <a:rPr lang="en-US" sz="2400" dirty="0"/>
              <a:t>Algorithm A solves problem X:  A(s) = </a:t>
            </a:r>
            <a:r>
              <a:rPr lang="en-US" sz="2400" dirty="0">
                <a:latin typeface="Courier New" pitchFamily="92" charset="0"/>
              </a:rPr>
              <a:t>yes</a:t>
            </a:r>
            <a:r>
              <a:rPr lang="en-US" sz="2400" dirty="0"/>
              <a:t> </a:t>
            </a:r>
            <a:r>
              <a:rPr lang="en-US" sz="2400" dirty="0" err="1">
                <a:sym typeface="Symbol" pitchFamily="92" charset="2"/>
              </a:rPr>
              <a:t>iff</a:t>
            </a:r>
            <a:r>
              <a:rPr lang="en-US" sz="2400" dirty="0">
                <a:sym typeface="Symbol" pitchFamily="92" charset="2"/>
              </a:rPr>
              <a:t> </a:t>
            </a:r>
            <a:r>
              <a:rPr lang="en-US" sz="2400" dirty="0"/>
              <a:t>s </a:t>
            </a:r>
            <a:r>
              <a:rPr lang="en-US" sz="2400" dirty="0">
                <a:sym typeface="Symbol" pitchFamily="92" charset="2"/>
              </a:rPr>
              <a:t> X.</a:t>
            </a:r>
            <a:endParaRPr lang="en-US" sz="2400" dirty="0"/>
          </a:p>
          <a:p>
            <a:r>
              <a:rPr lang="en-US" sz="2400" dirty="0" smtClean="0"/>
              <a:t>Algorithm </a:t>
            </a:r>
            <a:r>
              <a:rPr lang="en-US" sz="2400" dirty="0"/>
              <a:t>A runs in </a:t>
            </a:r>
            <a:r>
              <a:rPr lang="en-US" sz="2400" dirty="0" smtClean="0"/>
              <a:t>poly-time:</a:t>
            </a:r>
          </a:p>
          <a:p>
            <a:pPr lvl="1"/>
            <a:r>
              <a:rPr lang="en-US" sz="2000" dirty="0" smtClean="0"/>
              <a:t>for </a:t>
            </a:r>
            <a:r>
              <a:rPr lang="en-US" sz="2000" dirty="0"/>
              <a:t>every string s, A(s) terminates in at most p(|s|) "</a:t>
            </a:r>
            <a:r>
              <a:rPr lang="en-US" sz="2000" dirty="0" smtClean="0"/>
              <a:t>steps“</a:t>
            </a:r>
          </a:p>
          <a:p>
            <a:pPr lvl="1"/>
            <a:r>
              <a:rPr lang="en-US" sz="2000" dirty="0" smtClean="0">
                <a:sym typeface="Symbol" pitchFamily="92" charset="2"/>
              </a:rPr>
              <a:t>p</a:t>
            </a:r>
            <a:r>
              <a:rPr lang="en-US" sz="2000" dirty="0">
                <a:sym typeface="Symbol" pitchFamily="92" charset="2"/>
              </a:rPr>
              <a:t>()</a:t>
            </a:r>
            <a:r>
              <a:rPr lang="en-US" sz="2000" dirty="0"/>
              <a:t> is some </a:t>
            </a:r>
            <a:r>
              <a:rPr lang="en-US" sz="2000" dirty="0" smtClean="0"/>
              <a:t>polynomial and </a:t>
            </a:r>
            <a:r>
              <a:rPr lang="en-US" sz="2000" dirty="0"/>
              <a:t>|s</a:t>
            </a:r>
            <a:r>
              <a:rPr lang="en-US" sz="2000" dirty="0" smtClean="0"/>
              <a:t>| is the length of s</a:t>
            </a:r>
            <a:endParaRPr lang="tr-TR" sz="2000" dirty="0"/>
          </a:p>
          <a:p>
            <a:pPr marL="0" indent="0">
              <a:buNone/>
            </a:pPr>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11</a:t>
            </a:fld>
            <a:endParaRPr lang="en-US"/>
          </a:p>
        </p:txBody>
      </p:sp>
    </p:spTree>
    <p:extLst>
      <p:ext uri="{BB962C8B-B14F-4D97-AF65-F5344CB8AC3E}">
        <p14:creationId xmlns:p14="http://schemas.microsoft.com/office/powerpoint/2010/main" val="326483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Tractable/Intractable Problems</a:t>
            </a:r>
            <a:endParaRPr lang="tr-TR" dirty="0"/>
          </a:p>
        </p:txBody>
      </p:sp>
      <p:sp>
        <p:nvSpPr>
          <p:cNvPr id="3" name="Content Placeholder 2"/>
          <p:cNvSpPr>
            <a:spLocks noGrp="1"/>
          </p:cNvSpPr>
          <p:nvPr>
            <p:ph idx="1"/>
          </p:nvPr>
        </p:nvSpPr>
        <p:spPr/>
        <p:txBody>
          <a:bodyPr/>
          <a:lstStyle/>
          <a:p>
            <a:pPr>
              <a:lnSpc>
                <a:spcPct val="130000"/>
              </a:lnSpc>
            </a:pPr>
            <a:r>
              <a:rPr lang="en-US" sz="2400" dirty="0"/>
              <a:t>Problems in P are also called </a:t>
            </a:r>
            <a:r>
              <a:rPr lang="en-US" sz="2400" b="1" dirty="0">
                <a:solidFill>
                  <a:srgbClr val="008080"/>
                </a:solidFill>
              </a:rPr>
              <a:t>tractable</a:t>
            </a:r>
          </a:p>
          <a:p>
            <a:pPr>
              <a:lnSpc>
                <a:spcPct val="130000"/>
              </a:lnSpc>
            </a:pPr>
            <a:r>
              <a:rPr lang="en-US" sz="2400" dirty="0"/>
              <a:t>Problems </a:t>
            </a:r>
            <a:r>
              <a:rPr lang="en-US" sz="2400" b="1" dirty="0"/>
              <a:t>not</a:t>
            </a:r>
            <a:r>
              <a:rPr lang="en-US" sz="2400" dirty="0"/>
              <a:t> in P are </a:t>
            </a:r>
            <a:r>
              <a:rPr lang="en-US" sz="2400" b="1" dirty="0">
                <a:solidFill>
                  <a:srgbClr val="CC0000"/>
                </a:solidFill>
              </a:rPr>
              <a:t>intractable or unsolvable</a:t>
            </a:r>
          </a:p>
          <a:p>
            <a:pPr lvl="1">
              <a:lnSpc>
                <a:spcPct val="130000"/>
              </a:lnSpc>
            </a:pPr>
            <a:r>
              <a:rPr lang="en-US" sz="2000" dirty="0"/>
              <a:t>Can be solved in reasonable time only for small inputs</a:t>
            </a:r>
          </a:p>
          <a:p>
            <a:pPr lvl="1">
              <a:lnSpc>
                <a:spcPct val="130000"/>
              </a:lnSpc>
            </a:pPr>
            <a:r>
              <a:rPr lang="en-US" sz="2000" dirty="0"/>
              <a:t>Or, can not be solved at all </a:t>
            </a:r>
          </a:p>
          <a:p>
            <a:pPr>
              <a:lnSpc>
                <a:spcPct val="130000"/>
              </a:lnSpc>
            </a:pPr>
            <a:r>
              <a:rPr lang="en-US" sz="2400" dirty="0"/>
              <a:t>Are non-polynomial algorithms always </a:t>
            </a:r>
            <a:r>
              <a:rPr lang="en-US" sz="2400" dirty="0" smtClean="0"/>
              <a:t>worse </a:t>
            </a:r>
            <a:r>
              <a:rPr lang="en-US" sz="2400" dirty="0"/>
              <a:t>than polynomial algorithms?</a:t>
            </a:r>
          </a:p>
          <a:p>
            <a:pPr lvl="1">
              <a:lnSpc>
                <a:spcPct val="130000"/>
              </a:lnSpc>
              <a:buFontTx/>
              <a:buNone/>
            </a:pPr>
            <a:r>
              <a:rPr lang="en-US" altLang="ko-KR" sz="2000" i="1" dirty="0">
                <a:ea typeface="굴림" pitchFamily="50" charset="-127"/>
              </a:rPr>
              <a:t>	- n</a:t>
            </a:r>
            <a:r>
              <a:rPr lang="en-US" altLang="ko-KR" sz="2000" baseline="30000" dirty="0">
                <a:ea typeface="굴림" pitchFamily="50" charset="-127"/>
              </a:rPr>
              <a:t>1,000,000</a:t>
            </a:r>
            <a:r>
              <a:rPr lang="en-US" altLang="ko-KR" sz="2000" dirty="0">
                <a:ea typeface="굴림" pitchFamily="50" charset="-127"/>
              </a:rPr>
              <a:t> is </a:t>
            </a:r>
            <a:r>
              <a:rPr lang="en-US" altLang="ko-KR" sz="2000" i="1" dirty="0">
                <a:ea typeface="굴림" pitchFamily="50" charset="-127"/>
              </a:rPr>
              <a:t>technically</a:t>
            </a:r>
            <a:r>
              <a:rPr lang="en-US" altLang="ko-KR" sz="2000" dirty="0">
                <a:ea typeface="굴림" pitchFamily="50" charset="-127"/>
              </a:rPr>
              <a:t> tractable, but really impossible   </a:t>
            </a:r>
            <a:endParaRPr lang="en-US" altLang="ko-KR" sz="2000" dirty="0" smtClean="0">
              <a:ea typeface="굴림" pitchFamily="50" charset="-127"/>
            </a:endParaRPr>
          </a:p>
          <a:p>
            <a:pPr lvl="1">
              <a:lnSpc>
                <a:spcPct val="130000"/>
              </a:lnSpc>
              <a:buFontTx/>
              <a:buNone/>
            </a:pPr>
            <a:r>
              <a:rPr lang="en-US" altLang="ko-KR" sz="2000" dirty="0">
                <a:ea typeface="굴림" pitchFamily="50" charset="-127"/>
              </a:rPr>
              <a:t> </a:t>
            </a:r>
            <a:r>
              <a:rPr lang="en-US" altLang="ko-KR" sz="2000" dirty="0" smtClean="0">
                <a:ea typeface="굴림" pitchFamily="50" charset="-127"/>
              </a:rPr>
              <a:t>   - </a:t>
            </a:r>
            <a:r>
              <a:rPr lang="en-US" altLang="ko-KR" sz="2000" i="1" dirty="0" err="1">
                <a:ea typeface="굴림" pitchFamily="50" charset="-127"/>
              </a:rPr>
              <a:t>n</a:t>
            </a:r>
            <a:r>
              <a:rPr lang="en-US" altLang="ko-KR" sz="2000" baseline="30000" dirty="0" err="1">
                <a:ea typeface="굴림" pitchFamily="50" charset="-127"/>
              </a:rPr>
              <a:t>log</a:t>
            </a:r>
            <a:r>
              <a:rPr lang="en-US" altLang="ko-KR" sz="2000" baseline="30000" dirty="0">
                <a:ea typeface="굴림" pitchFamily="50" charset="-127"/>
              </a:rPr>
              <a:t> log </a:t>
            </a:r>
            <a:r>
              <a:rPr lang="en-US" altLang="ko-KR" sz="2000" baseline="30000" dirty="0" err="1">
                <a:ea typeface="굴림" pitchFamily="50" charset="-127"/>
              </a:rPr>
              <a:t>log</a:t>
            </a:r>
            <a:r>
              <a:rPr lang="en-US" altLang="ko-KR" sz="2000" baseline="30000" dirty="0">
                <a:ea typeface="굴림" pitchFamily="50" charset="-127"/>
              </a:rPr>
              <a:t> </a:t>
            </a:r>
            <a:r>
              <a:rPr lang="en-US" altLang="ko-KR" sz="2000" i="1" baseline="30000" dirty="0">
                <a:ea typeface="굴림" pitchFamily="50" charset="-127"/>
              </a:rPr>
              <a:t>n</a:t>
            </a:r>
            <a:r>
              <a:rPr lang="en-US" altLang="ko-KR" sz="2000" dirty="0">
                <a:ea typeface="굴림" pitchFamily="50" charset="-127"/>
              </a:rPr>
              <a:t> is </a:t>
            </a:r>
            <a:r>
              <a:rPr lang="en-US" altLang="ko-KR" sz="2000" i="1" dirty="0">
                <a:ea typeface="굴림" pitchFamily="50" charset="-127"/>
              </a:rPr>
              <a:t>technically</a:t>
            </a:r>
            <a:r>
              <a:rPr lang="en-US" altLang="ko-KR" sz="2000" dirty="0">
                <a:ea typeface="굴림" pitchFamily="50" charset="-127"/>
              </a:rPr>
              <a:t> intractable, but easy</a:t>
            </a:r>
            <a:endParaRPr lang="en-US" sz="2000" dirty="0">
              <a:ea typeface="굴림" pitchFamily="50" charset="-127"/>
            </a:endParaRPr>
          </a:p>
          <a:p>
            <a:endParaRPr lang="tr-TR" sz="2400"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12</a:t>
            </a:fld>
            <a:endParaRPr lang="en-US"/>
          </a:p>
        </p:txBody>
      </p:sp>
    </p:spTree>
    <p:extLst>
      <p:ext uri="{BB962C8B-B14F-4D97-AF65-F5344CB8AC3E}">
        <p14:creationId xmlns:p14="http://schemas.microsoft.com/office/powerpoint/2010/main" val="156899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ea typeface="굴림" pitchFamily="50" charset="-127"/>
              </a:rPr>
              <a:t>Example of Unsolvable Problem</a:t>
            </a:r>
            <a:endParaRPr lang="tr-TR" dirty="0"/>
          </a:p>
        </p:txBody>
      </p:sp>
      <p:sp>
        <p:nvSpPr>
          <p:cNvPr id="3" name="Content Placeholder 2"/>
          <p:cNvSpPr>
            <a:spLocks noGrp="1"/>
          </p:cNvSpPr>
          <p:nvPr>
            <p:ph idx="1"/>
          </p:nvPr>
        </p:nvSpPr>
        <p:spPr/>
        <p:txBody>
          <a:bodyPr/>
          <a:lstStyle/>
          <a:p>
            <a:r>
              <a:rPr lang="en-US" altLang="ko-KR" sz="2000" dirty="0">
                <a:ea typeface="굴림" pitchFamily="50" charset="-127"/>
              </a:rPr>
              <a:t>Turing discovered in the 1930</a:t>
            </a:r>
            <a:r>
              <a:rPr lang="en-US" altLang="ko-KR" sz="2000" dirty="0">
                <a:latin typeface="Times New Roman"/>
                <a:ea typeface="굴림" pitchFamily="50" charset="-127"/>
              </a:rPr>
              <a:t>’</a:t>
            </a:r>
            <a:r>
              <a:rPr lang="en-US" altLang="ko-KR" sz="2000" dirty="0">
                <a:ea typeface="굴림" pitchFamily="50" charset="-127"/>
              </a:rPr>
              <a:t>s that there are problems </a:t>
            </a:r>
            <a:r>
              <a:rPr lang="en-US" altLang="ko-KR" sz="2000" b="1" dirty="0">
                <a:ea typeface="굴림" pitchFamily="50" charset="-127"/>
              </a:rPr>
              <a:t>unsolvable</a:t>
            </a:r>
            <a:r>
              <a:rPr lang="en-US" altLang="ko-KR" sz="2000" dirty="0">
                <a:ea typeface="굴림" pitchFamily="50" charset="-127"/>
              </a:rPr>
              <a:t> by </a:t>
            </a:r>
            <a:r>
              <a:rPr lang="en-US" altLang="ko-KR" sz="2000" i="1" dirty="0">
                <a:ea typeface="굴림" pitchFamily="50" charset="-127"/>
              </a:rPr>
              <a:t>any</a:t>
            </a:r>
            <a:r>
              <a:rPr lang="en-US" altLang="ko-KR" sz="2000" dirty="0">
                <a:ea typeface="굴림" pitchFamily="50" charset="-127"/>
              </a:rPr>
              <a:t> algorithm.</a:t>
            </a:r>
          </a:p>
          <a:p>
            <a:r>
              <a:rPr lang="en-US" altLang="ko-KR" sz="2000" dirty="0">
                <a:ea typeface="굴림" pitchFamily="50" charset="-127"/>
              </a:rPr>
              <a:t>The most famous of them is the </a:t>
            </a:r>
            <a:r>
              <a:rPr lang="en-US" altLang="ko-KR" sz="2000" b="1" i="1" dirty="0">
                <a:ea typeface="굴림" pitchFamily="50" charset="-127"/>
              </a:rPr>
              <a:t>halting problem</a:t>
            </a:r>
          </a:p>
          <a:p>
            <a:pPr lvl="1"/>
            <a:r>
              <a:rPr lang="en-US" altLang="ko-KR" sz="1800" i="1" dirty="0">
                <a:ea typeface="굴림" pitchFamily="50" charset="-127"/>
              </a:rPr>
              <a:t> </a:t>
            </a:r>
            <a:r>
              <a:rPr lang="en-US" altLang="ko-KR" sz="1800" dirty="0">
                <a:ea typeface="굴림" pitchFamily="50" charset="-127"/>
              </a:rPr>
              <a:t>Given an arbitrary algorithm and its input, will that algorithm eventually halt, or will it continue forever in an </a:t>
            </a:r>
            <a:r>
              <a:rPr lang="en-US" altLang="ko-KR" sz="1800" dirty="0">
                <a:latin typeface="Times New Roman"/>
                <a:ea typeface="굴림" pitchFamily="50" charset="-127"/>
              </a:rPr>
              <a:t>“</a:t>
            </a:r>
            <a:r>
              <a:rPr lang="en-US" altLang="ko-KR" sz="1800" i="1" dirty="0">
                <a:ea typeface="굴림" pitchFamily="50" charset="-127"/>
              </a:rPr>
              <a:t>infinite loop</a:t>
            </a:r>
            <a:r>
              <a:rPr lang="en-US" altLang="ko-KR" sz="1800" dirty="0">
                <a:ea typeface="굴림" pitchFamily="50" charset="-127"/>
              </a:rPr>
              <a:t>?</a:t>
            </a:r>
            <a:r>
              <a:rPr lang="en-US" altLang="ko-KR" sz="1800" dirty="0">
                <a:latin typeface="Times New Roman"/>
                <a:ea typeface="굴림" pitchFamily="50" charset="-127"/>
              </a:rPr>
              <a:t>”</a:t>
            </a:r>
            <a:endParaRPr lang="en-US" altLang="ko-KR" sz="1800" dirty="0">
              <a:ea typeface="굴림" pitchFamily="50" charset="-127"/>
            </a:endParaRPr>
          </a:p>
          <a:p>
            <a:r>
              <a:rPr lang="en-US" sz="2000" dirty="0" smtClean="0"/>
              <a:t>Example:</a:t>
            </a:r>
          </a:p>
          <a:p>
            <a:pPr lvl="1"/>
            <a:r>
              <a:rPr lang="en-US" sz="1600" dirty="0" smtClean="0">
                <a:latin typeface="Courier New" pitchFamily="49" charset="0"/>
              </a:rPr>
              <a:t>main(){while(true){}; }</a:t>
            </a:r>
            <a:r>
              <a:rPr lang="en-US" sz="1600" dirty="0" smtClean="0"/>
              <a:t> </a:t>
            </a:r>
            <a:r>
              <a:rPr lang="en-US" sz="1600" dirty="0"/>
              <a:t>does not halt; rather, it goes on forever in </a:t>
            </a:r>
            <a:r>
              <a:rPr lang="en-US" sz="1600" dirty="0" smtClean="0"/>
              <a:t>an infinite loop</a:t>
            </a:r>
            <a:endParaRPr lang="en-US" sz="1600" dirty="0"/>
          </a:p>
          <a:p>
            <a:pPr lvl="1"/>
            <a:r>
              <a:rPr lang="en-US" sz="1600" dirty="0" smtClean="0">
                <a:latin typeface="Courier New" pitchFamily="49" charset="0"/>
              </a:rPr>
              <a:t>main(){</a:t>
            </a:r>
            <a:r>
              <a:rPr lang="en-US" sz="1600" dirty="0" err="1" smtClean="0">
                <a:latin typeface="Courier New" pitchFamily="49" charset="0"/>
              </a:rPr>
              <a:t>cout</a:t>
            </a:r>
            <a:r>
              <a:rPr lang="en-US" sz="1600" dirty="0" smtClean="0">
                <a:latin typeface="Courier New" pitchFamily="49" charset="0"/>
              </a:rPr>
              <a:t>&lt;&lt;“EE441”;} </a:t>
            </a:r>
            <a:r>
              <a:rPr lang="en-US" sz="1600" dirty="0" smtClean="0"/>
              <a:t>halts </a:t>
            </a:r>
            <a:r>
              <a:rPr lang="en-US" sz="1600" dirty="0"/>
              <a:t>very quickly.</a:t>
            </a:r>
          </a:p>
          <a:p>
            <a:r>
              <a:rPr lang="en-US" sz="2000" dirty="0"/>
              <a:t>A more complex program might be more difficult to analyze. The program could be run for some fixed time. If the program does not halt, there is in general no way to know if the program will eventually halt or run forever.</a:t>
            </a:r>
          </a:p>
          <a:p>
            <a:endParaRPr lang="tr-TR" sz="2000"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13</a:t>
            </a:fld>
            <a:endParaRPr lang="en-US"/>
          </a:p>
        </p:txBody>
      </p:sp>
    </p:spTree>
    <p:extLst>
      <p:ext uri="{BB962C8B-B14F-4D97-AF65-F5344CB8AC3E}">
        <p14:creationId xmlns:p14="http://schemas.microsoft.com/office/powerpoint/2010/main" val="62733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Problems</a:t>
            </a:r>
            <a:endParaRPr lang="tr-TR" dirty="0"/>
          </a:p>
        </p:txBody>
      </p:sp>
      <p:sp>
        <p:nvSpPr>
          <p:cNvPr id="3" name="Content Placeholder 2"/>
          <p:cNvSpPr>
            <a:spLocks noGrp="1"/>
          </p:cNvSpPr>
          <p:nvPr>
            <p:ph idx="1"/>
          </p:nvPr>
        </p:nvSpPr>
        <p:spPr/>
        <p:txBody>
          <a:bodyPr/>
          <a:lstStyle/>
          <a:p>
            <a:r>
              <a:rPr lang="en-US" dirty="0" smtClean="0"/>
              <a:t>Problems can </a:t>
            </a:r>
            <a:r>
              <a:rPr lang="en-US" dirty="0"/>
              <a:t>be classified in various categories based on their degree of difficulty, e.g</a:t>
            </a:r>
            <a:r>
              <a:rPr lang="en-US" dirty="0" smtClean="0"/>
              <a:t>.,</a:t>
            </a:r>
          </a:p>
          <a:p>
            <a:pPr lvl="1"/>
            <a:r>
              <a:rPr lang="en-US" dirty="0">
                <a:solidFill>
                  <a:srgbClr val="00B050"/>
                </a:solidFill>
              </a:rPr>
              <a:t>P:  problems solvable in poly </a:t>
            </a:r>
            <a:r>
              <a:rPr lang="en-US" dirty="0" smtClean="0">
                <a:solidFill>
                  <a:srgbClr val="00B050"/>
                </a:solidFill>
              </a:rPr>
              <a:t>time (tractable)</a:t>
            </a:r>
          </a:p>
          <a:p>
            <a:pPr lvl="1"/>
            <a:r>
              <a:rPr lang="en-US" dirty="0" smtClean="0">
                <a:solidFill>
                  <a:srgbClr val="FF0000"/>
                </a:solidFill>
              </a:rPr>
              <a:t>NP</a:t>
            </a:r>
            <a:r>
              <a:rPr lang="en-US" dirty="0">
                <a:solidFill>
                  <a:srgbClr val="FF0000"/>
                </a:solidFill>
              </a:rPr>
              <a:t>: problems verifiable in poly time. </a:t>
            </a:r>
          </a:p>
          <a:p>
            <a:pPr lvl="1"/>
            <a:r>
              <a:rPr lang="en-US" dirty="0">
                <a:solidFill>
                  <a:srgbClr val="FF0000"/>
                </a:solidFill>
              </a:rPr>
              <a:t>NP-complete</a:t>
            </a:r>
          </a:p>
          <a:p>
            <a:pPr lvl="1"/>
            <a:r>
              <a:rPr lang="en-US" dirty="0">
                <a:solidFill>
                  <a:srgbClr val="FF0000"/>
                </a:solidFill>
              </a:rPr>
              <a:t>NP-hard</a:t>
            </a:r>
          </a:p>
          <a:p>
            <a:pPr marL="0" indent="0">
              <a:buNone/>
            </a:pPr>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14</a:t>
            </a:fld>
            <a:endParaRPr lang="en-US"/>
          </a:p>
        </p:txBody>
      </p:sp>
      <p:sp>
        <p:nvSpPr>
          <p:cNvPr id="7" name="Right Brace 6"/>
          <p:cNvSpPr/>
          <p:nvPr/>
        </p:nvSpPr>
        <p:spPr bwMode="auto">
          <a:xfrm>
            <a:off x="6781800" y="3733800"/>
            <a:ext cx="533400" cy="1600200"/>
          </a:xfrm>
          <a:prstGeom prst="rightBrace">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7247964" y="4261084"/>
            <a:ext cx="1864613" cy="523220"/>
          </a:xfrm>
          <a:prstGeom prst="rect">
            <a:avLst/>
          </a:prstGeom>
          <a:noFill/>
        </p:spPr>
        <p:txBody>
          <a:bodyPr wrap="none" rtlCol="0">
            <a:spAutoFit/>
          </a:bodyPr>
          <a:lstStyle/>
          <a:p>
            <a:r>
              <a:rPr lang="en-US" sz="2800" dirty="0" smtClean="0">
                <a:solidFill>
                  <a:srgbClr val="FF0000"/>
                </a:solidFill>
              </a:rPr>
              <a:t>Intractable</a:t>
            </a:r>
            <a:endParaRPr lang="en-US" sz="2800" dirty="0">
              <a:solidFill>
                <a:srgbClr val="FF0000"/>
              </a:solidFill>
            </a:endParaRPr>
          </a:p>
        </p:txBody>
      </p:sp>
    </p:spTree>
    <p:extLst>
      <p:ext uri="{BB962C8B-B14F-4D97-AF65-F5344CB8AC3E}">
        <p14:creationId xmlns:p14="http://schemas.microsoft.com/office/powerpoint/2010/main" val="443776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a:t>
            </a:r>
            <a:r>
              <a:rPr lang="en-US" dirty="0"/>
              <a:t>Algorithms</a:t>
            </a:r>
            <a:endParaRPr lang="tr-TR" dirty="0"/>
          </a:p>
        </p:txBody>
      </p:sp>
      <p:sp>
        <p:nvSpPr>
          <p:cNvPr id="3" name="Content Placeholder 2"/>
          <p:cNvSpPr>
            <a:spLocks noGrp="1"/>
          </p:cNvSpPr>
          <p:nvPr>
            <p:ph idx="1"/>
          </p:nvPr>
        </p:nvSpPr>
        <p:spPr/>
        <p:txBody>
          <a:bodyPr/>
          <a:lstStyle/>
          <a:p>
            <a:pPr marL="533400" indent="-533400">
              <a:lnSpc>
                <a:spcPct val="130000"/>
              </a:lnSpc>
              <a:buFontTx/>
              <a:buNone/>
            </a:pPr>
            <a:r>
              <a:rPr lang="en-US" sz="2400" b="1" dirty="0"/>
              <a:t>Nondeterministic algorithm</a:t>
            </a:r>
            <a:r>
              <a:rPr lang="en-US" sz="2400" dirty="0"/>
              <a:t> = two stage procedure:</a:t>
            </a:r>
          </a:p>
          <a:p>
            <a:pPr marL="533400" indent="-533400">
              <a:lnSpc>
                <a:spcPct val="130000"/>
              </a:lnSpc>
              <a:buFontTx/>
              <a:buAutoNum type="arabicParenR"/>
            </a:pPr>
            <a:r>
              <a:rPr lang="en-US" sz="2400" dirty="0"/>
              <a:t>Nondeterministic (“guessing”) stage: </a:t>
            </a:r>
          </a:p>
          <a:p>
            <a:pPr marL="914400" lvl="1" indent="-457200">
              <a:lnSpc>
                <a:spcPct val="130000"/>
              </a:lnSpc>
              <a:buFontTx/>
              <a:buNone/>
            </a:pPr>
            <a:r>
              <a:rPr lang="en-US" sz="2000" dirty="0"/>
              <a:t>	generate randomly an arbitrary string that can be thought of as a candidate solution (“certificate”)</a:t>
            </a:r>
          </a:p>
          <a:p>
            <a:pPr marL="533400" indent="-533400">
              <a:lnSpc>
                <a:spcPct val="130000"/>
              </a:lnSpc>
              <a:buFontTx/>
              <a:buAutoNum type="arabicParenR"/>
            </a:pPr>
            <a:r>
              <a:rPr lang="en-US" sz="2400" dirty="0"/>
              <a:t>Deterministic (“verification”) stage:</a:t>
            </a:r>
          </a:p>
          <a:p>
            <a:pPr marL="914400" lvl="1" indent="-457200">
              <a:lnSpc>
                <a:spcPct val="130000"/>
              </a:lnSpc>
              <a:buFontTx/>
              <a:buNone/>
            </a:pPr>
            <a:r>
              <a:rPr lang="en-US" sz="2000" dirty="0"/>
              <a:t>	take the certificate and the instance to the problem and </a:t>
            </a:r>
            <a:r>
              <a:rPr lang="en-US" sz="2000" dirty="0" smtClean="0"/>
              <a:t>return </a:t>
            </a:r>
            <a:r>
              <a:rPr lang="en-US" sz="2000" dirty="0"/>
              <a:t>YES if the certificate represents a solution</a:t>
            </a:r>
          </a:p>
          <a:p>
            <a:pPr marL="533400" indent="-533400">
              <a:lnSpc>
                <a:spcPct val="130000"/>
              </a:lnSpc>
              <a:buFontTx/>
              <a:buNone/>
            </a:pPr>
            <a:r>
              <a:rPr lang="en-US" sz="2400" b="1" dirty="0"/>
              <a:t>NP algorithms (Nondeterministic polynomial)</a:t>
            </a:r>
          </a:p>
          <a:p>
            <a:pPr marL="914400" lvl="1" indent="-457200">
              <a:lnSpc>
                <a:spcPct val="130000"/>
              </a:lnSpc>
              <a:buFontTx/>
              <a:buNone/>
            </a:pPr>
            <a:r>
              <a:rPr lang="en-US" sz="2000" dirty="0"/>
              <a:t>	</a:t>
            </a:r>
            <a:r>
              <a:rPr lang="en-US" sz="2000" dirty="0">
                <a:solidFill>
                  <a:srgbClr val="FF0000"/>
                </a:solidFill>
              </a:rPr>
              <a:t>verification stage is polynomial</a:t>
            </a:r>
          </a:p>
          <a:p>
            <a:pPr marL="0" indent="0">
              <a:buNone/>
            </a:pPr>
            <a:endParaRPr lang="tr-TR" sz="2400"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15</a:t>
            </a:fld>
            <a:endParaRPr lang="en-US"/>
          </a:p>
        </p:txBody>
      </p:sp>
    </p:spTree>
    <p:extLst>
      <p:ext uri="{BB962C8B-B14F-4D97-AF65-F5344CB8AC3E}">
        <p14:creationId xmlns:p14="http://schemas.microsoft.com/office/powerpoint/2010/main" val="283680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of “NP” Problems</a:t>
            </a:r>
            <a:endParaRPr lang="tr-TR" dirty="0"/>
          </a:p>
        </p:txBody>
      </p:sp>
      <p:sp>
        <p:nvSpPr>
          <p:cNvPr id="3" name="Content Placeholder 2"/>
          <p:cNvSpPr>
            <a:spLocks noGrp="1"/>
          </p:cNvSpPr>
          <p:nvPr>
            <p:ph idx="1"/>
          </p:nvPr>
        </p:nvSpPr>
        <p:spPr/>
        <p:txBody>
          <a:bodyPr/>
          <a:lstStyle/>
          <a:p>
            <a:pPr>
              <a:lnSpc>
                <a:spcPct val="130000"/>
              </a:lnSpc>
            </a:pPr>
            <a:r>
              <a:rPr lang="en-US" sz="2800" b="1" dirty="0"/>
              <a:t>Class NP</a:t>
            </a:r>
            <a:r>
              <a:rPr lang="en-US" sz="2800" dirty="0"/>
              <a:t> consists of problems that could be solved by NP algorithms </a:t>
            </a:r>
          </a:p>
          <a:p>
            <a:pPr lvl="1">
              <a:lnSpc>
                <a:spcPct val="130000"/>
              </a:lnSpc>
            </a:pPr>
            <a:r>
              <a:rPr lang="en-US" sz="2400" dirty="0"/>
              <a:t>i.e., verifiable in polynomial time</a:t>
            </a:r>
          </a:p>
          <a:p>
            <a:pPr>
              <a:lnSpc>
                <a:spcPct val="130000"/>
              </a:lnSpc>
            </a:pPr>
            <a:r>
              <a:rPr lang="en-US" sz="2800" dirty="0"/>
              <a:t>If we were given a “certificate” of a solution, we could verify that the certificate is correct in time polynomial to the size of the input</a:t>
            </a:r>
          </a:p>
          <a:p>
            <a:pPr>
              <a:lnSpc>
                <a:spcPct val="130000"/>
              </a:lnSpc>
            </a:pPr>
            <a:r>
              <a:rPr lang="en-US" sz="2800" u="sng" dirty="0"/>
              <a:t>Warning:</a:t>
            </a:r>
            <a:r>
              <a:rPr lang="en-US" sz="2800" dirty="0"/>
              <a:t> NP does </a:t>
            </a:r>
            <a:r>
              <a:rPr lang="en-US" sz="2800" b="1" dirty="0"/>
              <a:t>not</a:t>
            </a:r>
            <a:r>
              <a:rPr lang="en-US" sz="2800" dirty="0"/>
              <a:t> mean “non-polynomial”</a:t>
            </a:r>
          </a:p>
          <a:p>
            <a:endParaRPr lang="tr-TR" sz="2800"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16</a:t>
            </a:fld>
            <a:endParaRPr lang="en-US"/>
          </a:p>
        </p:txBody>
      </p:sp>
    </p:spTree>
    <p:extLst>
      <p:ext uri="{BB962C8B-B14F-4D97-AF65-F5344CB8AC3E}">
        <p14:creationId xmlns:p14="http://schemas.microsoft.com/office/powerpoint/2010/main" val="199887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Certifier</a:t>
            </a:r>
            <a:endParaRPr lang="tr-TR" dirty="0"/>
          </a:p>
        </p:txBody>
      </p:sp>
      <p:sp>
        <p:nvSpPr>
          <p:cNvPr id="3" name="Content Placeholder 2"/>
          <p:cNvSpPr>
            <a:spLocks noGrp="1"/>
          </p:cNvSpPr>
          <p:nvPr>
            <p:ph idx="1"/>
          </p:nvPr>
        </p:nvSpPr>
        <p:spPr>
          <a:xfrm>
            <a:off x="457200" y="1143000"/>
            <a:ext cx="8229600" cy="4983163"/>
          </a:xfrm>
        </p:spPr>
        <p:txBody>
          <a:bodyPr/>
          <a:lstStyle/>
          <a:p>
            <a:r>
              <a:rPr lang="en-US" sz="2400" dirty="0" smtClean="0">
                <a:sym typeface="Symbol" pitchFamily="92" charset="2"/>
              </a:rPr>
              <a:t>X is a solution set</a:t>
            </a:r>
          </a:p>
          <a:p>
            <a:r>
              <a:rPr lang="en-US" sz="2400" dirty="0">
                <a:sym typeface="Symbol" pitchFamily="92" charset="2"/>
              </a:rPr>
              <a:t>We want to know if </a:t>
            </a:r>
            <a:r>
              <a:rPr lang="en-US" sz="2400" dirty="0" err="1"/>
              <a:t>s</a:t>
            </a:r>
            <a:r>
              <a:rPr lang="en-US" sz="2400" dirty="0" err="1">
                <a:sym typeface="Symbol" pitchFamily="92" charset="2"/>
              </a:rPr>
              <a:t></a:t>
            </a:r>
            <a:r>
              <a:rPr lang="en-US" sz="2400" dirty="0" err="1"/>
              <a:t>X</a:t>
            </a:r>
            <a:r>
              <a:rPr lang="en-US" sz="2400" dirty="0"/>
              <a:t> </a:t>
            </a:r>
            <a:endParaRPr lang="en-US" sz="2400" dirty="0"/>
          </a:p>
          <a:p>
            <a:pPr>
              <a:buNone/>
            </a:pPr>
            <a:r>
              <a:rPr lang="en-US" sz="2400" b="1" dirty="0" smtClean="0"/>
              <a:t>Certifier </a:t>
            </a:r>
            <a:r>
              <a:rPr lang="en-US" sz="2400" b="1" dirty="0"/>
              <a:t>Algorithm </a:t>
            </a:r>
            <a:r>
              <a:rPr lang="en-US" sz="2400" dirty="0"/>
              <a:t>C(</a:t>
            </a:r>
            <a:r>
              <a:rPr lang="en-US" sz="2400" dirty="0" err="1"/>
              <a:t>s,t</a:t>
            </a:r>
            <a:r>
              <a:rPr lang="en-US" sz="2400" dirty="0"/>
              <a:t>) is a certifier for </a:t>
            </a:r>
            <a:r>
              <a:rPr lang="en-US" sz="2400" dirty="0"/>
              <a:t>String Matching problem if </a:t>
            </a:r>
            <a:r>
              <a:rPr lang="en-US" sz="2400" dirty="0"/>
              <a:t>for every string s, </a:t>
            </a:r>
            <a:r>
              <a:rPr lang="en-US" sz="2400" dirty="0" err="1"/>
              <a:t>s</a:t>
            </a:r>
            <a:r>
              <a:rPr lang="en-US" sz="2400" dirty="0" err="1">
                <a:sym typeface="Symbol" pitchFamily="92" charset="2"/>
              </a:rPr>
              <a:t></a:t>
            </a:r>
            <a:r>
              <a:rPr lang="en-US" sz="2400" dirty="0" err="1"/>
              <a:t>X</a:t>
            </a:r>
            <a:r>
              <a:rPr lang="en-US" sz="2400" dirty="0"/>
              <a:t> </a:t>
            </a:r>
            <a:r>
              <a:rPr lang="en-US" sz="2400" dirty="0" err="1"/>
              <a:t>iff</a:t>
            </a:r>
            <a:r>
              <a:rPr lang="en-US" sz="2400" dirty="0"/>
              <a:t> there</a:t>
            </a:r>
            <a:r>
              <a:rPr lang="en-US" sz="2400" dirty="0">
                <a:sym typeface="Symbol" pitchFamily="92" charset="2"/>
              </a:rPr>
              <a:t> </a:t>
            </a:r>
            <a:r>
              <a:rPr lang="en-US" sz="2400" dirty="0"/>
              <a:t>exists a string t such that C(</a:t>
            </a:r>
            <a:r>
              <a:rPr lang="en-US" sz="2400" dirty="0" err="1"/>
              <a:t>s,t</a:t>
            </a:r>
            <a:r>
              <a:rPr lang="en-US" sz="2400" dirty="0"/>
              <a:t>)=yes.</a:t>
            </a:r>
          </a:p>
          <a:p>
            <a:pPr>
              <a:buNone/>
            </a:pPr>
            <a:r>
              <a:rPr lang="en-US" sz="2400" dirty="0" smtClean="0"/>
              <a:t>Intuition </a:t>
            </a:r>
            <a:r>
              <a:rPr lang="en-US" sz="2400" dirty="0"/>
              <a:t>about Certification algorithm</a:t>
            </a:r>
          </a:p>
          <a:p>
            <a:pPr lvl="1"/>
            <a:r>
              <a:rPr lang="en-US" sz="2400" dirty="0"/>
              <a:t>Certifier doesn’t determine whether s </a:t>
            </a:r>
            <a:r>
              <a:rPr lang="en-US" sz="2400" dirty="0">
                <a:sym typeface="Symbol" pitchFamily="92" charset="2"/>
              </a:rPr>
              <a:t></a:t>
            </a:r>
            <a:r>
              <a:rPr lang="en-US" sz="2400" dirty="0"/>
              <a:t> X on its own.</a:t>
            </a:r>
          </a:p>
          <a:p>
            <a:pPr lvl="1"/>
            <a:r>
              <a:rPr lang="en-US" sz="2400" dirty="0">
                <a:solidFill>
                  <a:srgbClr val="FF0000"/>
                </a:solidFill>
              </a:rPr>
              <a:t>Certifier checks a proposed proof t that s </a:t>
            </a:r>
            <a:r>
              <a:rPr lang="en-US" sz="2400" dirty="0">
                <a:solidFill>
                  <a:srgbClr val="FF0000"/>
                </a:solidFill>
                <a:sym typeface="Symbol" pitchFamily="92" charset="2"/>
              </a:rPr>
              <a:t></a:t>
            </a:r>
            <a:r>
              <a:rPr lang="en-US" sz="2400" dirty="0">
                <a:solidFill>
                  <a:srgbClr val="FF0000"/>
                </a:solidFill>
              </a:rPr>
              <a:t> X.</a:t>
            </a:r>
          </a:p>
          <a:p>
            <a:pPr>
              <a:buNone/>
            </a:pPr>
            <a:r>
              <a:rPr lang="en-US" sz="2400" b="1" dirty="0"/>
              <a:t>Certificate: </a:t>
            </a:r>
            <a:r>
              <a:rPr lang="en-US" sz="2400" dirty="0"/>
              <a:t>Instance which leads the true answer.</a:t>
            </a:r>
            <a:endParaRPr lang="tr-TR" sz="2400" dirty="0"/>
          </a:p>
          <a:p>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17</a:t>
            </a:fld>
            <a:endParaRPr lang="en-US"/>
          </a:p>
        </p:txBody>
      </p:sp>
    </p:spTree>
    <p:extLst>
      <p:ext uri="{BB962C8B-B14F-4D97-AF65-F5344CB8AC3E}">
        <p14:creationId xmlns:p14="http://schemas.microsoft.com/office/powerpoint/2010/main" val="3667519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Certifier Example </a:t>
            </a:r>
            <a:r>
              <a:rPr lang="en-US" dirty="0" smtClean="0"/>
              <a:t>1</a:t>
            </a:r>
            <a:endParaRPr lang="tr-TR" dirty="0"/>
          </a:p>
        </p:txBody>
      </p:sp>
      <p:sp>
        <p:nvSpPr>
          <p:cNvPr id="3" name="Content Placeholder 2"/>
          <p:cNvSpPr>
            <a:spLocks noGrp="1"/>
          </p:cNvSpPr>
          <p:nvPr>
            <p:ph idx="1"/>
          </p:nvPr>
        </p:nvSpPr>
        <p:spPr/>
        <p:txBody>
          <a:bodyPr/>
          <a:lstStyle/>
          <a:p>
            <a:pPr lvl="1">
              <a:buNone/>
            </a:pPr>
            <a:r>
              <a:rPr lang="en-US" sz="2400" b="1" dirty="0" smtClean="0"/>
              <a:t>Composites</a:t>
            </a:r>
            <a:r>
              <a:rPr lang="en-US" sz="2400" b="1" dirty="0"/>
              <a:t>: </a:t>
            </a:r>
            <a:r>
              <a:rPr lang="en-US" sz="2400" dirty="0"/>
              <a:t>Given </a:t>
            </a:r>
            <a:r>
              <a:rPr lang="en-US" sz="2400" dirty="0">
                <a:solidFill>
                  <a:srgbClr val="FF0000"/>
                </a:solidFill>
              </a:rPr>
              <a:t>integer s</a:t>
            </a:r>
            <a:r>
              <a:rPr lang="en-US" sz="2400" dirty="0"/>
              <a:t>, is s composite (i.e. not a prime) </a:t>
            </a:r>
            <a:r>
              <a:rPr lang="en-US" sz="2400" dirty="0" smtClean="0"/>
              <a:t>?</a:t>
            </a:r>
          </a:p>
          <a:p>
            <a:pPr lvl="1">
              <a:buNone/>
            </a:pPr>
            <a:r>
              <a:rPr lang="en-US" sz="2400" dirty="0" smtClean="0"/>
              <a:t>Solution set: Set of all composite numbers</a:t>
            </a:r>
            <a:endParaRPr lang="en-US" sz="2400" dirty="0"/>
          </a:p>
          <a:p>
            <a:pPr lvl="1">
              <a:buNone/>
            </a:pPr>
            <a:r>
              <a:rPr lang="en-US" sz="2400" b="1" dirty="0"/>
              <a:t>Certificate: </a:t>
            </a:r>
            <a:r>
              <a:rPr lang="en-US" sz="2400" dirty="0"/>
              <a:t>A nontrivial factor t of s. Note that such a certificate exists </a:t>
            </a:r>
            <a:r>
              <a:rPr lang="en-US" sz="2400" dirty="0" err="1"/>
              <a:t>iff</a:t>
            </a:r>
            <a:r>
              <a:rPr lang="en-US" sz="2400" dirty="0"/>
              <a:t> s is composite. Moreover |t| ≤ |s|</a:t>
            </a:r>
          </a:p>
          <a:p>
            <a:pPr lvl="1">
              <a:buNone/>
            </a:pPr>
            <a:r>
              <a:rPr lang="en-US" sz="2400" b="1" dirty="0"/>
              <a:t>Certifier: </a:t>
            </a:r>
            <a:r>
              <a:rPr lang="en-US" sz="2400" dirty="0"/>
              <a:t>C(</a:t>
            </a:r>
            <a:r>
              <a:rPr lang="en-US" sz="2400" dirty="0" err="1"/>
              <a:t>s,t</a:t>
            </a:r>
            <a:r>
              <a:rPr lang="en-US" sz="2400" dirty="0"/>
              <a:t>) that if s is a multiple of t, return true, but otherwise return false.</a:t>
            </a:r>
          </a:p>
          <a:p>
            <a:pPr lvl="1">
              <a:buNone/>
            </a:pPr>
            <a:r>
              <a:rPr lang="en-US" sz="2400" b="1" dirty="0"/>
              <a:t>Instance: </a:t>
            </a:r>
            <a:r>
              <a:rPr lang="en-US" sz="2400" dirty="0">
                <a:solidFill>
                  <a:srgbClr val="FF0000"/>
                </a:solidFill>
              </a:rPr>
              <a:t>s = 437,669</a:t>
            </a:r>
          </a:p>
          <a:p>
            <a:pPr lvl="1">
              <a:buNone/>
            </a:pPr>
            <a:r>
              <a:rPr lang="en-US" sz="2400" b="1" dirty="0"/>
              <a:t>Certificate: </a:t>
            </a:r>
            <a:r>
              <a:rPr lang="en-US" sz="2400" dirty="0"/>
              <a:t>t = 541 or 809 results in (437,669 = 541 * 809)</a:t>
            </a:r>
          </a:p>
          <a:p>
            <a:endParaRPr lang="tr-TR" sz="2800"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18</a:t>
            </a:fld>
            <a:endParaRPr lang="en-US"/>
          </a:p>
        </p:txBody>
      </p:sp>
    </p:spTree>
    <p:extLst>
      <p:ext uri="{BB962C8B-B14F-4D97-AF65-F5344CB8AC3E}">
        <p14:creationId xmlns:p14="http://schemas.microsoft.com/office/powerpoint/2010/main" val="311991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Certifier Example </a:t>
            </a:r>
            <a:r>
              <a:rPr lang="en-US" dirty="0" smtClean="0"/>
              <a:t>2</a:t>
            </a:r>
            <a:endParaRPr lang="tr-TR" dirty="0"/>
          </a:p>
        </p:txBody>
      </p:sp>
      <p:sp>
        <p:nvSpPr>
          <p:cNvPr id="3" name="Content Placeholder 2"/>
          <p:cNvSpPr>
            <a:spLocks noGrp="1"/>
          </p:cNvSpPr>
          <p:nvPr>
            <p:ph idx="1"/>
          </p:nvPr>
        </p:nvSpPr>
        <p:spPr>
          <a:xfrm>
            <a:off x="457200" y="1143000"/>
            <a:ext cx="8229600" cy="4983163"/>
          </a:xfrm>
        </p:spPr>
        <p:txBody>
          <a:bodyPr/>
          <a:lstStyle/>
          <a:p>
            <a:pPr lvl="1">
              <a:buNone/>
            </a:pPr>
            <a:r>
              <a:rPr lang="en-US" sz="2300" b="1" dirty="0"/>
              <a:t>SAT: </a:t>
            </a:r>
            <a:r>
              <a:rPr lang="en-US" sz="2300" dirty="0"/>
              <a:t>Given </a:t>
            </a:r>
            <a:r>
              <a:rPr lang="en-US" sz="2300" dirty="0" smtClean="0">
                <a:solidFill>
                  <a:srgbClr val="FF0000"/>
                </a:solidFill>
              </a:rPr>
              <a:t>any </a:t>
            </a:r>
            <a:r>
              <a:rPr lang="en-US" sz="2300" dirty="0" smtClean="0">
                <a:solidFill>
                  <a:srgbClr val="FF0000"/>
                </a:solidFill>
              </a:rPr>
              <a:t>Boolean  </a:t>
            </a:r>
            <a:r>
              <a:rPr lang="en-US" sz="2300" dirty="0">
                <a:solidFill>
                  <a:srgbClr val="FF0000"/>
                </a:solidFill>
              </a:rPr>
              <a:t>formula</a:t>
            </a:r>
            <a:r>
              <a:rPr lang="en-US" sz="2300" dirty="0"/>
              <a:t>, is there a satisfying assignment</a:t>
            </a:r>
            <a:r>
              <a:rPr lang="en-US" sz="2300" dirty="0" smtClean="0"/>
              <a:t>?</a:t>
            </a:r>
          </a:p>
          <a:p>
            <a:pPr lvl="1">
              <a:buNone/>
            </a:pPr>
            <a:r>
              <a:rPr lang="en-US" sz="2300" dirty="0" smtClean="0"/>
              <a:t>Solution set: Input combinations that produce a true value</a:t>
            </a:r>
            <a:endParaRPr lang="en-US" sz="2300" dirty="0"/>
          </a:p>
          <a:p>
            <a:pPr lvl="1">
              <a:buNone/>
            </a:pPr>
            <a:r>
              <a:rPr lang="en-US" sz="2300" b="1" dirty="0"/>
              <a:t>Certificate: </a:t>
            </a:r>
            <a:r>
              <a:rPr lang="en-US" sz="2300" dirty="0"/>
              <a:t>An assignment of truth values to the n </a:t>
            </a:r>
            <a:r>
              <a:rPr lang="en-US" sz="2300" dirty="0" smtClean="0"/>
              <a:t>Boolean </a:t>
            </a:r>
            <a:r>
              <a:rPr lang="en-US" sz="2300" dirty="0"/>
              <a:t>variables.</a:t>
            </a:r>
          </a:p>
          <a:p>
            <a:pPr lvl="1">
              <a:buNone/>
            </a:pPr>
            <a:r>
              <a:rPr lang="en-US" sz="2300" b="1" dirty="0"/>
              <a:t>Certifier: </a:t>
            </a:r>
            <a:r>
              <a:rPr lang="en-US" sz="2300" dirty="0"/>
              <a:t>Check that each clause in  has at least one true literal.</a:t>
            </a:r>
          </a:p>
          <a:p>
            <a:pPr lvl="1">
              <a:buNone/>
            </a:pPr>
            <a:r>
              <a:rPr lang="en-US" sz="2300" b="1" dirty="0"/>
              <a:t>Instance: </a:t>
            </a:r>
            <a:r>
              <a:rPr lang="en-US" sz="2300" i="1" dirty="0">
                <a:solidFill>
                  <a:srgbClr val="FF0000"/>
                </a:solidFill>
                <a:sym typeface="Symbol" pitchFamily="92" charset="2"/>
              </a:rPr>
              <a:t> </a:t>
            </a:r>
            <a:r>
              <a:rPr lang="en-US" sz="2300" dirty="0">
                <a:solidFill>
                  <a:srgbClr val="FF0000"/>
                </a:solidFill>
                <a:sym typeface="Symbol" pitchFamily="92" charset="2"/>
              </a:rPr>
              <a:t>=x</a:t>
            </a:r>
            <a:r>
              <a:rPr lang="en-US" sz="2300" baseline="-25000" dirty="0">
                <a:solidFill>
                  <a:srgbClr val="FF0000"/>
                </a:solidFill>
                <a:sym typeface="Symbol" pitchFamily="92" charset="2"/>
              </a:rPr>
              <a:t>1</a:t>
            </a:r>
            <a:r>
              <a:rPr lang="en-US" sz="2300" dirty="0">
                <a:solidFill>
                  <a:srgbClr val="FF0000"/>
                </a:solidFill>
                <a:sym typeface="Symbol" pitchFamily="92" charset="2"/>
              </a:rPr>
              <a:t>(x</a:t>
            </a:r>
            <a:r>
              <a:rPr lang="en-US" sz="2300" baseline="-25000" dirty="0">
                <a:solidFill>
                  <a:srgbClr val="FF0000"/>
                </a:solidFill>
                <a:sym typeface="Symbol" pitchFamily="92" charset="2"/>
              </a:rPr>
              <a:t>2</a:t>
            </a:r>
            <a:r>
              <a:rPr lang="en-US" sz="2300" b="1" baseline="30000" dirty="0">
                <a:solidFill>
                  <a:srgbClr val="FF0000"/>
                </a:solidFill>
                <a:latin typeface="Arial Black"/>
                <a:cs typeface="Arial Black"/>
                <a:sym typeface="Symbol" pitchFamily="92" charset="2"/>
              </a:rPr>
              <a:t>’</a:t>
            </a:r>
            <a:r>
              <a:rPr lang="en-US" sz="2300" dirty="0">
                <a:solidFill>
                  <a:srgbClr val="FF0000"/>
                </a:solidFill>
                <a:sym typeface="Symbol" pitchFamily="92" charset="2"/>
              </a:rPr>
              <a:t>+x</a:t>
            </a:r>
            <a:r>
              <a:rPr lang="en-US" sz="2300" baseline="-25000" dirty="0">
                <a:solidFill>
                  <a:srgbClr val="FF0000"/>
                </a:solidFill>
                <a:sym typeface="Symbol" pitchFamily="92" charset="2"/>
              </a:rPr>
              <a:t>3</a:t>
            </a:r>
            <a:r>
              <a:rPr lang="en-US" sz="2300" dirty="0">
                <a:solidFill>
                  <a:srgbClr val="FF0000"/>
                </a:solidFill>
                <a:sym typeface="Symbol" pitchFamily="92" charset="2"/>
              </a:rPr>
              <a:t>x</a:t>
            </a:r>
            <a:r>
              <a:rPr lang="en-US" sz="2300" baseline="-25000" dirty="0">
                <a:solidFill>
                  <a:srgbClr val="FF0000"/>
                </a:solidFill>
                <a:sym typeface="Symbol" pitchFamily="92" charset="2"/>
              </a:rPr>
              <a:t>4</a:t>
            </a:r>
            <a:r>
              <a:rPr lang="en-US" sz="2300" dirty="0">
                <a:solidFill>
                  <a:srgbClr val="FF0000"/>
                </a:solidFill>
                <a:sym typeface="Symbol" pitchFamily="92" charset="2"/>
              </a:rPr>
              <a:t>)(x</a:t>
            </a:r>
            <a:r>
              <a:rPr lang="en-US" sz="2300" baseline="-25000" dirty="0">
                <a:solidFill>
                  <a:srgbClr val="FF0000"/>
                </a:solidFill>
                <a:sym typeface="Symbol" pitchFamily="92" charset="2"/>
              </a:rPr>
              <a:t>1</a:t>
            </a:r>
            <a:r>
              <a:rPr lang="en-US" sz="2300" b="1" baseline="30000" dirty="0">
                <a:solidFill>
                  <a:srgbClr val="FF0000"/>
                </a:solidFill>
                <a:latin typeface="Arial Black"/>
                <a:cs typeface="Arial Black"/>
                <a:sym typeface="Symbol" pitchFamily="92" charset="2"/>
              </a:rPr>
              <a:t>’</a:t>
            </a:r>
            <a:r>
              <a:rPr lang="en-US" sz="2300" dirty="0">
                <a:solidFill>
                  <a:srgbClr val="FF0000"/>
                </a:solidFill>
                <a:sym typeface="Symbol" pitchFamily="92" charset="2"/>
              </a:rPr>
              <a:t>+x</a:t>
            </a:r>
            <a:r>
              <a:rPr lang="en-US" sz="2300" baseline="-25000" dirty="0">
                <a:solidFill>
                  <a:srgbClr val="FF0000"/>
                </a:solidFill>
                <a:sym typeface="Symbol" pitchFamily="92" charset="2"/>
              </a:rPr>
              <a:t>4</a:t>
            </a:r>
            <a:r>
              <a:rPr lang="en-US" sz="2300" dirty="0">
                <a:solidFill>
                  <a:srgbClr val="FF0000"/>
                </a:solidFill>
                <a:sym typeface="Symbol" pitchFamily="92" charset="2"/>
              </a:rPr>
              <a:t>x</a:t>
            </a:r>
            <a:r>
              <a:rPr lang="en-US" sz="2300" baseline="-25000" dirty="0">
                <a:solidFill>
                  <a:srgbClr val="FF0000"/>
                </a:solidFill>
                <a:sym typeface="Symbol" pitchFamily="92" charset="2"/>
              </a:rPr>
              <a:t>5</a:t>
            </a:r>
            <a:r>
              <a:rPr lang="en-US" sz="2300" b="1" baseline="30000" dirty="0" smtClean="0">
                <a:solidFill>
                  <a:srgbClr val="FF0000"/>
                </a:solidFill>
                <a:latin typeface="Arial Black"/>
                <a:cs typeface="Arial Black"/>
                <a:sym typeface="Symbol" pitchFamily="92" charset="2"/>
              </a:rPr>
              <a:t>’</a:t>
            </a:r>
            <a:r>
              <a:rPr lang="en-US" sz="2300" dirty="0" smtClean="0">
                <a:solidFill>
                  <a:srgbClr val="FF0000"/>
                </a:solidFill>
                <a:sym typeface="Symbol" pitchFamily="92" charset="2"/>
              </a:rPr>
              <a:t>) : A Boolean formula</a:t>
            </a:r>
            <a:endParaRPr lang="en-US" sz="2300" b="1" dirty="0">
              <a:solidFill>
                <a:srgbClr val="FF0000"/>
              </a:solidFill>
            </a:endParaRPr>
          </a:p>
          <a:p>
            <a:pPr lvl="1">
              <a:buNone/>
            </a:pPr>
            <a:r>
              <a:rPr lang="en-US" sz="2300" b="1" dirty="0"/>
              <a:t>Certificate: </a:t>
            </a:r>
            <a:r>
              <a:rPr lang="en-US" sz="2300" dirty="0">
                <a:sym typeface="Symbol" pitchFamily="92" charset="2"/>
              </a:rPr>
              <a:t>x</a:t>
            </a:r>
            <a:r>
              <a:rPr lang="en-US" sz="2300" baseline="-25000" dirty="0">
                <a:sym typeface="Symbol" pitchFamily="92" charset="2"/>
              </a:rPr>
              <a:t>1</a:t>
            </a:r>
            <a:r>
              <a:rPr lang="en-US" sz="2300" dirty="0">
                <a:sym typeface="Symbol" pitchFamily="92" charset="2"/>
              </a:rPr>
              <a:t>=1, x</a:t>
            </a:r>
            <a:r>
              <a:rPr lang="en-US" sz="2300" baseline="-25000" dirty="0">
                <a:sym typeface="Symbol" pitchFamily="92" charset="2"/>
              </a:rPr>
              <a:t>2</a:t>
            </a:r>
            <a:r>
              <a:rPr lang="en-US" sz="2300" dirty="0">
                <a:sym typeface="Symbol" pitchFamily="92" charset="2"/>
              </a:rPr>
              <a:t>=0, x</a:t>
            </a:r>
            <a:r>
              <a:rPr lang="en-US" sz="2300" baseline="-25000" dirty="0">
                <a:sym typeface="Symbol" pitchFamily="92" charset="2"/>
              </a:rPr>
              <a:t>3</a:t>
            </a:r>
            <a:r>
              <a:rPr lang="en-US" sz="2300" dirty="0">
                <a:sym typeface="Symbol" pitchFamily="92" charset="2"/>
              </a:rPr>
              <a:t>=1, x</a:t>
            </a:r>
            <a:r>
              <a:rPr lang="en-US" sz="2300" baseline="-25000" dirty="0">
                <a:sym typeface="Symbol" pitchFamily="92" charset="2"/>
              </a:rPr>
              <a:t>4</a:t>
            </a:r>
            <a:r>
              <a:rPr lang="en-US" sz="2300" dirty="0">
                <a:sym typeface="Symbol" pitchFamily="92" charset="2"/>
              </a:rPr>
              <a:t>=1, x</a:t>
            </a:r>
            <a:r>
              <a:rPr lang="en-US" sz="2300" baseline="-25000" dirty="0">
                <a:sym typeface="Symbol" pitchFamily="92" charset="2"/>
              </a:rPr>
              <a:t>5</a:t>
            </a:r>
            <a:r>
              <a:rPr lang="en-US" sz="2300" dirty="0">
                <a:sym typeface="Symbol" pitchFamily="92" charset="2"/>
              </a:rPr>
              <a:t>=0, there may exist such other certificates</a:t>
            </a:r>
          </a:p>
          <a:p>
            <a:pPr lvl="1">
              <a:buNone/>
            </a:pPr>
            <a:r>
              <a:rPr lang="en-US" sz="2300" b="1" dirty="0"/>
              <a:t>Instance: </a:t>
            </a:r>
            <a:r>
              <a:rPr lang="en-US" sz="2300" i="1" dirty="0">
                <a:sym typeface="Symbol" pitchFamily="92" charset="2"/>
              </a:rPr>
              <a:t> </a:t>
            </a:r>
            <a:r>
              <a:rPr lang="en-US" sz="2300" dirty="0">
                <a:sym typeface="Symbol" pitchFamily="92" charset="2"/>
              </a:rPr>
              <a:t>=x</a:t>
            </a:r>
            <a:r>
              <a:rPr lang="en-US" sz="2300" baseline="-25000" dirty="0">
                <a:sym typeface="Symbol" pitchFamily="92" charset="2"/>
              </a:rPr>
              <a:t>1</a:t>
            </a:r>
            <a:r>
              <a:rPr lang="en-US" sz="2300" dirty="0">
                <a:sym typeface="Symbol" pitchFamily="92" charset="2"/>
              </a:rPr>
              <a:t>(x</a:t>
            </a:r>
            <a:r>
              <a:rPr lang="en-US" sz="2300" baseline="-25000" dirty="0">
                <a:sym typeface="Symbol" pitchFamily="92" charset="2"/>
              </a:rPr>
              <a:t>2</a:t>
            </a:r>
            <a:r>
              <a:rPr lang="en-US" sz="2300" b="1" baseline="30000" dirty="0">
                <a:latin typeface="Arial Black"/>
                <a:cs typeface="Arial Black"/>
                <a:sym typeface="Symbol" pitchFamily="92" charset="2"/>
              </a:rPr>
              <a:t>’</a:t>
            </a:r>
            <a:r>
              <a:rPr lang="en-US" sz="2300" dirty="0">
                <a:sym typeface="Symbol" pitchFamily="92" charset="2"/>
              </a:rPr>
              <a:t>+x</a:t>
            </a:r>
            <a:r>
              <a:rPr lang="en-US" sz="2300" baseline="-25000" dirty="0">
                <a:sym typeface="Symbol" pitchFamily="92" charset="2"/>
              </a:rPr>
              <a:t>3</a:t>
            </a:r>
            <a:r>
              <a:rPr lang="en-US" sz="2300" dirty="0">
                <a:sym typeface="Symbol" pitchFamily="92" charset="2"/>
              </a:rPr>
              <a:t>x</a:t>
            </a:r>
            <a:r>
              <a:rPr lang="en-US" sz="2300" baseline="-25000" dirty="0">
                <a:sym typeface="Symbol" pitchFamily="92" charset="2"/>
              </a:rPr>
              <a:t>4</a:t>
            </a:r>
            <a:r>
              <a:rPr lang="en-US" sz="2300" dirty="0">
                <a:sym typeface="Symbol" pitchFamily="92" charset="2"/>
              </a:rPr>
              <a:t>)(x</a:t>
            </a:r>
            <a:r>
              <a:rPr lang="en-US" sz="2300" baseline="-25000" dirty="0">
                <a:sym typeface="Symbol" pitchFamily="92" charset="2"/>
              </a:rPr>
              <a:t>1</a:t>
            </a:r>
            <a:r>
              <a:rPr lang="en-US" sz="2300" b="1" baseline="30000" dirty="0">
                <a:latin typeface="Arial Black"/>
                <a:cs typeface="Arial Black"/>
                <a:sym typeface="Symbol" pitchFamily="92" charset="2"/>
              </a:rPr>
              <a:t>’</a:t>
            </a:r>
            <a:r>
              <a:rPr lang="en-US" sz="2300" dirty="0">
                <a:sym typeface="Symbol" pitchFamily="92" charset="2"/>
              </a:rPr>
              <a:t>+x</a:t>
            </a:r>
            <a:r>
              <a:rPr lang="en-US" sz="2300" baseline="-25000" dirty="0">
                <a:sym typeface="Symbol" pitchFamily="92" charset="2"/>
              </a:rPr>
              <a:t>4</a:t>
            </a:r>
            <a:r>
              <a:rPr lang="en-US" sz="2300" b="1" baseline="30000" dirty="0">
                <a:latin typeface="Arial Black"/>
                <a:cs typeface="Arial Black"/>
                <a:sym typeface="Symbol" pitchFamily="92" charset="2"/>
              </a:rPr>
              <a:t>’</a:t>
            </a:r>
            <a:r>
              <a:rPr lang="en-US" sz="2300" dirty="0">
                <a:sym typeface="Symbol" pitchFamily="92" charset="2"/>
              </a:rPr>
              <a:t> </a:t>
            </a:r>
            <a:r>
              <a:rPr lang="en-US" sz="2300" dirty="0" smtClean="0">
                <a:sym typeface="Symbol" pitchFamily="92" charset="2"/>
              </a:rPr>
              <a:t>): Another Boolean formula</a:t>
            </a:r>
            <a:endParaRPr lang="en-US" sz="2300" b="1" dirty="0"/>
          </a:p>
          <a:p>
            <a:pPr lvl="1">
              <a:buNone/>
            </a:pPr>
            <a:r>
              <a:rPr lang="en-US" sz="2300" b="1" dirty="0">
                <a:sym typeface="Symbol" pitchFamily="92" charset="2"/>
              </a:rPr>
              <a:t>Certificate: </a:t>
            </a:r>
            <a:r>
              <a:rPr lang="en-US" sz="2300" dirty="0">
                <a:sym typeface="Symbol" pitchFamily="92" charset="2"/>
              </a:rPr>
              <a:t>No assignment resulting in YES answer </a:t>
            </a:r>
          </a:p>
          <a:p>
            <a:endParaRPr lang="tr-TR" sz="2300"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19</a:t>
            </a:fld>
            <a:endParaRPr lang="en-US"/>
          </a:p>
        </p:txBody>
      </p:sp>
    </p:spTree>
    <p:extLst>
      <p:ext uri="{BB962C8B-B14F-4D97-AF65-F5344CB8AC3E}">
        <p14:creationId xmlns:p14="http://schemas.microsoft.com/office/powerpoint/2010/main" val="397355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Algorithm</a:t>
            </a:r>
            <a:endParaRPr lang="tr-TR" dirty="0"/>
          </a:p>
        </p:txBody>
      </p:sp>
      <p:sp>
        <p:nvSpPr>
          <p:cNvPr id="3" name="Content Placeholder 2"/>
          <p:cNvSpPr>
            <a:spLocks noGrp="1"/>
          </p:cNvSpPr>
          <p:nvPr>
            <p:ph idx="1"/>
          </p:nvPr>
        </p:nvSpPr>
        <p:spPr/>
        <p:txBody>
          <a:bodyPr/>
          <a:lstStyle/>
          <a:p>
            <a:pPr>
              <a:lnSpc>
                <a:spcPct val="90000"/>
              </a:lnSpc>
            </a:pPr>
            <a:r>
              <a:rPr lang="en-US" sz="2900" dirty="0"/>
              <a:t>An algorithm : </a:t>
            </a:r>
          </a:p>
          <a:p>
            <a:pPr lvl="1">
              <a:lnSpc>
                <a:spcPct val="90000"/>
              </a:lnSpc>
            </a:pPr>
            <a:r>
              <a:rPr lang="en-US" sz="2900" dirty="0"/>
              <a:t>A computable set of steps to achieve a desired result. </a:t>
            </a:r>
          </a:p>
          <a:p>
            <a:pPr lvl="1">
              <a:lnSpc>
                <a:spcPct val="90000"/>
              </a:lnSpc>
            </a:pPr>
            <a:r>
              <a:rPr lang="en-US" sz="2900" dirty="0"/>
              <a:t>precisely specified using an appropriate mathematical formalism--such as a programming language. </a:t>
            </a:r>
          </a:p>
          <a:p>
            <a:pPr>
              <a:lnSpc>
                <a:spcPct val="90000"/>
              </a:lnSpc>
            </a:pPr>
            <a:r>
              <a:rPr lang="en-US" sz="2900" dirty="0"/>
              <a:t>Efficiency of an algorithm:</a:t>
            </a:r>
          </a:p>
          <a:p>
            <a:pPr lvl="1">
              <a:lnSpc>
                <a:spcPct val="90000"/>
              </a:lnSpc>
            </a:pPr>
            <a:r>
              <a:rPr lang="en-US" sz="2900" dirty="0"/>
              <a:t>Less consumption of computing resources (execution time (CPU cycles), memory)</a:t>
            </a:r>
          </a:p>
          <a:p>
            <a:pPr lvl="1">
              <a:lnSpc>
                <a:spcPct val="90000"/>
              </a:lnSpc>
            </a:pPr>
            <a:r>
              <a:rPr lang="en-US" sz="2900" dirty="0"/>
              <a:t>We will focus on time efficiency</a:t>
            </a:r>
          </a:p>
          <a:p>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dirty="0"/>
          </a:p>
        </p:txBody>
      </p:sp>
      <p:sp>
        <p:nvSpPr>
          <p:cNvPr id="5" name="Footer Placeholder 4"/>
          <p:cNvSpPr>
            <a:spLocks noGrp="1"/>
          </p:cNvSpPr>
          <p:nvPr>
            <p:ph type="ftr" sz="quarter" idx="11"/>
          </p:nvPr>
        </p:nvSpPr>
        <p:spPr/>
        <p:txBody>
          <a:bodyPr/>
          <a:lstStyle/>
          <a:p>
            <a:r>
              <a:rPr lang="en-US" dirty="0" err="1" smtClean="0"/>
              <a:t>Ece</a:t>
            </a:r>
            <a:r>
              <a:rPr lang="en-US" smtClean="0"/>
              <a:t>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2</a:t>
            </a:fld>
            <a:endParaRPr lang="en-US"/>
          </a:p>
        </p:txBody>
      </p:sp>
    </p:spTree>
    <p:extLst>
      <p:ext uri="{BB962C8B-B14F-4D97-AF65-F5344CB8AC3E}">
        <p14:creationId xmlns:p14="http://schemas.microsoft.com/office/powerpoint/2010/main" val="117096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Certifier Example </a:t>
            </a:r>
            <a:r>
              <a:rPr lang="en-US" dirty="0" smtClean="0"/>
              <a:t>3</a:t>
            </a:r>
            <a:endParaRPr lang="tr-TR" dirty="0"/>
          </a:p>
        </p:txBody>
      </p:sp>
      <p:sp>
        <p:nvSpPr>
          <p:cNvPr id="3" name="Content Placeholder 2"/>
          <p:cNvSpPr>
            <a:spLocks noGrp="1"/>
          </p:cNvSpPr>
          <p:nvPr>
            <p:ph idx="1"/>
          </p:nvPr>
        </p:nvSpPr>
        <p:spPr/>
        <p:txBody>
          <a:bodyPr/>
          <a:lstStyle/>
          <a:p>
            <a:pPr lvl="1">
              <a:buNone/>
            </a:pPr>
            <a:r>
              <a:rPr lang="en-US" sz="2000" b="1" dirty="0"/>
              <a:t>HAM-CYCLE: </a:t>
            </a:r>
            <a:r>
              <a:rPr lang="en-US" sz="2000" dirty="0"/>
              <a:t>Given an undirected graph G=(V,E), does there exist a simple cycle C that visits every node?</a:t>
            </a:r>
          </a:p>
          <a:p>
            <a:pPr lvl="1">
              <a:buNone/>
            </a:pPr>
            <a:r>
              <a:rPr lang="en-US" sz="2000" b="1" dirty="0"/>
              <a:t>Certificate: </a:t>
            </a:r>
            <a:r>
              <a:rPr lang="en-US" sz="2000" dirty="0"/>
              <a:t>A permutation of the n nodes.</a:t>
            </a:r>
          </a:p>
          <a:p>
            <a:pPr lvl="1">
              <a:buNone/>
            </a:pPr>
            <a:r>
              <a:rPr lang="en-US" sz="2000" b="1" dirty="0"/>
              <a:t>Certifier: </a:t>
            </a:r>
            <a:r>
              <a:rPr lang="en-US" sz="2000" dirty="0"/>
              <a:t>Check that the permutation contains each node in V exactly once, and that there is an edge between each pair of adjacent nodes in the permutation.</a:t>
            </a:r>
          </a:p>
          <a:p>
            <a:pPr lvl="1">
              <a:buNone/>
            </a:pPr>
            <a:r>
              <a:rPr lang="en-US" sz="2000" dirty="0"/>
              <a:t>An </a:t>
            </a:r>
            <a:r>
              <a:rPr lang="en-US" sz="2000" b="1" dirty="0"/>
              <a:t>Instance</a:t>
            </a:r>
            <a:r>
              <a:rPr lang="en-US" sz="2000" dirty="0"/>
              <a:t> and </a:t>
            </a:r>
            <a:r>
              <a:rPr lang="en-US" sz="2000" b="1" dirty="0" smtClean="0"/>
              <a:t>Certificate</a:t>
            </a:r>
            <a:r>
              <a:rPr lang="en-US" sz="2000" dirty="0" smtClean="0"/>
              <a:t>:</a:t>
            </a:r>
            <a:endParaRPr lang="en-US" sz="2000" dirty="0"/>
          </a:p>
          <a:p>
            <a:endParaRPr lang="tr-TR" sz="2400"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20</a:t>
            </a:fld>
            <a:endParaRPr lang="en-US"/>
          </a:p>
        </p:txBody>
      </p:sp>
      <p:pic>
        <p:nvPicPr>
          <p:cNvPr id="7" name="Picture 6"/>
          <p:cNvPicPr>
            <a:picLocks noChangeAspect="1"/>
          </p:cNvPicPr>
          <p:nvPr/>
        </p:nvPicPr>
        <p:blipFill>
          <a:blip r:embed="rId2"/>
          <a:stretch>
            <a:fillRect/>
          </a:stretch>
        </p:blipFill>
        <p:spPr>
          <a:xfrm>
            <a:off x="2844157" y="4227961"/>
            <a:ext cx="3626265" cy="1497186"/>
          </a:xfrm>
          <a:prstGeom prst="rect">
            <a:avLst/>
          </a:prstGeom>
        </p:spPr>
      </p:pic>
      <p:sp>
        <p:nvSpPr>
          <p:cNvPr id="8" name="TextBox 7"/>
          <p:cNvSpPr txBox="1"/>
          <p:nvPr/>
        </p:nvSpPr>
        <p:spPr>
          <a:xfrm>
            <a:off x="3048000" y="5657334"/>
            <a:ext cx="1236236" cy="369332"/>
          </a:xfrm>
          <a:prstGeom prst="rect">
            <a:avLst/>
          </a:prstGeom>
          <a:noFill/>
        </p:spPr>
        <p:txBody>
          <a:bodyPr wrap="none" rtlCol="0">
            <a:spAutoFit/>
          </a:bodyPr>
          <a:lstStyle/>
          <a:p>
            <a:r>
              <a:rPr lang="en-US" dirty="0" smtClean="0"/>
              <a:t>Instance s</a:t>
            </a:r>
            <a:endParaRPr lang="tr-TR" dirty="0"/>
          </a:p>
        </p:txBody>
      </p:sp>
      <p:sp>
        <p:nvSpPr>
          <p:cNvPr id="9" name="TextBox 8"/>
          <p:cNvSpPr txBox="1"/>
          <p:nvPr/>
        </p:nvSpPr>
        <p:spPr>
          <a:xfrm>
            <a:off x="4953000" y="5657334"/>
            <a:ext cx="1351652" cy="369332"/>
          </a:xfrm>
          <a:prstGeom prst="rect">
            <a:avLst/>
          </a:prstGeom>
          <a:noFill/>
        </p:spPr>
        <p:txBody>
          <a:bodyPr wrap="none" rtlCol="0">
            <a:spAutoFit/>
          </a:bodyPr>
          <a:lstStyle/>
          <a:p>
            <a:r>
              <a:rPr lang="en-US" dirty="0" smtClean="0"/>
              <a:t>Certificate t</a:t>
            </a:r>
            <a:endParaRPr lang="tr-TR" dirty="0"/>
          </a:p>
        </p:txBody>
      </p:sp>
    </p:spTree>
    <p:extLst>
      <p:ext uri="{BB962C8B-B14F-4D97-AF65-F5344CB8AC3E}">
        <p14:creationId xmlns:p14="http://schemas.microsoft.com/office/powerpoint/2010/main" val="7040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tr-TR" dirty="0"/>
          </a:p>
        </p:txBody>
      </p:sp>
      <p:sp>
        <p:nvSpPr>
          <p:cNvPr id="3" name="Content Placeholder 2"/>
          <p:cNvSpPr>
            <a:spLocks noGrp="1"/>
          </p:cNvSpPr>
          <p:nvPr>
            <p:ph idx="1"/>
          </p:nvPr>
        </p:nvSpPr>
        <p:spPr/>
        <p:txBody>
          <a:bodyPr/>
          <a:lstStyle/>
          <a:p>
            <a:r>
              <a:rPr lang="en-US" sz="2000" dirty="0" smtClean="0">
                <a:solidFill>
                  <a:srgbClr val="FF0000"/>
                </a:solidFill>
                <a:sym typeface="Symbol" pitchFamily="92" charset="2"/>
              </a:rPr>
              <a:t>Remember </a:t>
            </a:r>
            <a:r>
              <a:rPr lang="en-US" sz="2000" dirty="0" smtClean="0">
                <a:solidFill>
                  <a:srgbClr val="FF0000"/>
                </a:solidFill>
                <a:sym typeface="Symbol" pitchFamily="92" charset="2"/>
              </a:rPr>
              <a:t>the notation: </a:t>
            </a:r>
          </a:p>
          <a:p>
            <a:pPr lvl="1"/>
            <a:r>
              <a:rPr lang="en-US" sz="2000" dirty="0" smtClean="0"/>
              <a:t>X </a:t>
            </a:r>
            <a:r>
              <a:rPr lang="en-US" sz="2000" dirty="0"/>
              <a:t>is a set of strings.</a:t>
            </a:r>
          </a:p>
          <a:p>
            <a:pPr lvl="1"/>
            <a:r>
              <a:rPr lang="en-US" sz="2000" dirty="0"/>
              <a:t>Instance:  string s.</a:t>
            </a:r>
          </a:p>
          <a:p>
            <a:pPr lvl="1"/>
            <a:r>
              <a:rPr lang="en-US" sz="2000" b="1" dirty="0"/>
              <a:t>Algorithm A</a:t>
            </a:r>
            <a:r>
              <a:rPr lang="en-US" sz="2000" dirty="0"/>
              <a:t> solves problem X:  A(s) = </a:t>
            </a:r>
            <a:r>
              <a:rPr lang="en-US" sz="2000" dirty="0">
                <a:latin typeface="Courier New" pitchFamily="92" charset="0"/>
              </a:rPr>
              <a:t>yes</a:t>
            </a:r>
            <a:r>
              <a:rPr lang="en-US" sz="2000" dirty="0"/>
              <a:t> </a:t>
            </a:r>
            <a:r>
              <a:rPr lang="en-US" sz="2000" dirty="0" err="1">
                <a:sym typeface="Symbol" pitchFamily="92" charset="2"/>
              </a:rPr>
              <a:t>iff</a:t>
            </a:r>
            <a:r>
              <a:rPr lang="en-US" sz="2000" dirty="0">
                <a:sym typeface="Symbol" pitchFamily="92" charset="2"/>
              </a:rPr>
              <a:t> </a:t>
            </a:r>
            <a:r>
              <a:rPr lang="en-US" sz="2000" dirty="0"/>
              <a:t>s </a:t>
            </a:r>
            <a:r>
              <a:rPr lang="en-US" sz="2000" dirty="0">
                <a:sym typeface="Symbol" pitchFamily="92" charset="2"/>
              </a:rPr>
              <a:t> X.</a:t>
            </a:r>
            <a:endParaRPr lang="en-US" sz="2000" dirty="0"/>
          </a:p>
          <a:p>
            <a:pPr lvl="1"/>
            <a:r>
              <a:rPr lang="en-US" sz="2000" dirty="0"/>
              <a:t>Algorithm A runs in poly-time if for every string s, A(s) terminates in at most p(|s|) "steps", where </a:t>
            </a:r>
            <a:r>
              <a:rPr lang="en-US" sz="2000" dirty="0">
                <a:sym typeface="Symbol" pitchFamily="92" charset="2"/>
              </a:rPr>
              <a:t>p()</a:t>
            </a:r>
            <a:r>
              <a:rPr lang="en-US" sz="2000" dirty="0"/>
              <a:t> is some polynomial and |s| is the length of </a:t>
            </a:r>
            <a:r>
              <a:rPr lang="en-US" sz="2000" dirty="0" smtClean="0"/>
              <a:t>s.</a:t>
            </a:r>
          </a:p>
          <a:p>
            <a:pPr lvl="1"/>
            <a:r>
              <a:rPr lang="en-US" sz="2000" b="1" dirty="0"/>
              <a:t>Certifier Algorithm </a:t>
            </a:r>
            <a:r>
              <a:rPr lang="en-US" sz="2000" dirty="0"/>
              <a:t>C(</a:t>
            </a:r>
            <a:r>
              <a:rPr lang="en-US" sz="2000" dirty="0" err="1"/>
              <a:t>s,t</a:t>
            </a:r>
            <a:r>
              <a:rPr lang="en-US" sz="2000" dirty="0"/>
              <a:t>) is a certifier for problem X if for every string s, </a:t>
            </a:r>
            <a:r>
              <a:rPr lang="en-US" sz="2000" dirty="0" err="1"/>
              <a:t>s</a:t>
            </a:r>
            <a:r>
              <a:rPr lang="en-US" sz="2000" dirty="0" err="1">
                <a:sym typeface="Symbol" pitchFamily="92" charset="2"/>
              </a:rPr>
              <a:t></a:t>
            </a:r>
            <a:r>
              <a:rPr lang="en-US" sz="2000" dirty="0" err="1"/>
              <a:t>X</a:t>
            </a:r>
            <a:r>
              <a:rPr lang="en-US" sz="2000" dirty="0"/>
              <a:t> </a:t>
            </a:r>
            <a:r>
              <a:rPr lang="en-US" sz="2000" dirty="0" err="1"/>
              <a:t>iff</a:t>
            </a:r>
            <a:r>
              <a:rPr lang="en-US" sz="2000" dirty="0"/>
              <a:t> there</a:t>
            </a:r>
            <a:r>
              <a:rPr lang="en-US" sz="2000" dirty="0">
                <a:sym typeface="Symbol" pitchFamily="92" charset="2"/>
              </a:rPr>
              <a:t> </a:t>
            </a:r>
            <a:r>
              <a:rPr lang="en-US" sz="2000" dirty="0"/>
              <a:t>exists a string t such that C(</a:t>
            </a:r>
            <a:r>
              <a:rPr lang="en-US" sz="2000" dirty="0" err="1"/>
              <a:t>s,t</a:t>
            </a:r>
            <a:r>
              <a:rPr lang="en-US" sz="2000" dirty="0"/>
              <a:t>)=yes.</a:t>
            </a:r>
          </a:p>
          <a:p>
            <a:r>
              <a:rPr lang="en-US" sz="2000" dirty="0">
                <a:solidFill>
                  <a:srgbClr val="FF0000"/>
                </a:solidFill>
              </a:rPr>
              <a:t>P:  </a:t>
            </a:r>
            <a:r>
              <a:rPr lang="en-US" sz="2000" dirty="0"/>
              <a:t>Decision problems for which there is a </a:t>
            </a:r>
            <a:r>
              <a:rPr lang="en-US" sz="2000" dirty="0">
                <a:solidFill>
                  <a:srgbClr val="FF0000"/>
                </a:solidFill>
              </a:rPr>
              <a:t>poly-time algorithm.</a:t>
            </a:r>
          </a:p>
          <a:p>
            <a:r>
              <a:rPr lang="en-US" sz="2000" dirty="0">
                <a:solidFill>
                  <a:srgbClr val="FF0000"/>
                </a:solidFill>
              </a:rPr>
              <a:t>EXP:  </a:t>
            </a:r>
            <a:r>
              <a:rPr lang="en-US" sz="2000" dirty="0"/>
              <a:t>Decision problems for which there is an </a:t>
            </a:r>
            <a:r>
              <a:rPr lang="en-US" sz="2000" dirty="0">
                <a:solidFill>
                  <a:srgbClr val="FF0000"/>
                </a:solidFill>
              </a:rPr>
              <a:t>exponential-time algorithm </a:t>
            </a:r>
            <a:r>
              <a:rPr lang="en-US" sz="2000" dirty="0"/>
              <a:t>(O(</a:t>
            </a:r>
            <a:r>
              <a:rPr lang="en-US" sz="2000" dirty="0" err="1"/>
              <a:t>r</a:t>
            </a:r>
            <a:r>
              <a:rPr lang="en-US" sz="2000" baseline="30000" dirty="0" err="1"/>
              <a:t>n</a:t>
            </a:r>
            <a:r>
              <a:rPr lang="en-US" sz="2000" dirty="0"/>
              <a:t>))</a:t>
            </a:r>
            <a:endParaRPr lang="en-US" sz="2000" dirty="0">
              <a:solidFill>
                <a:srgbClr val="FF0000"/>
              </a:solidFill>
            </a:endParaRPr>
          </a:p>
          <a:p>
            <a:r>
              <a:rPr lang="en-US" sz="2000" dirty="0">
                <a:solidFill>
                  <a:srgbClr val="FF0000"/>
                </a:solidFill>
              </a:rPr>
              <a:t>NP: </a:t>
            </a:r>
            <a:r>
              <a:rPr lang="en-US" sz="2000" dirty="0"/>
              <a:t> Decision problems for which there is </a:t>
            </a:r>
            <a:r>
              <a:rPr lang="en-US" sz="2000" dirty="0">
                <a:solidFill>
                  <a:srgbClr val="FF0000"/>
                </a:solidFill>
              </a:rPr>
              <a:t>a poly-time certifier.</a:t>
            </a:r>
          </a:p>
          <a:p>
            <a:pPr lvl="1"/>
            <a:endParaRPr lang="tr-TR" sz="2000" dirty="0"/>
          </a:p>
          <a:p>
            <a:endParaRPr lang="en-US" sz="1800" dirty="0">
              <a:solidFill>
                <a:srgbClr val="FF0000"/>
              </a:solidFill>
              <a:sym typeface="Symbol" pitchFamily="92" charset="2"/>
            </a:endParaRPr>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21</a:t>
            </a:fld>
            <a:endParaRPr lang="en-US"/>
          </a:p>
        </p:txBody>
      </p:sp>
    </p:spTree>
    <p:extLst>
      <p:ext uri="{BB962C8B-B14F-4D97-AF65-F5344CB8AC3E}">
        <p14:creationId xmlns:p14="http://schemas.microsoft.com/office/powerpoint/2010/main" val="190127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tr-TR" dirty="0"/>
          </a:p>
        </p:txBody>
      </p:sp>
      <p:sp>
        <p:nvSpPr>
          <p:cNvPr id="3" name="Content Placeholder 2"/>
          <p:cNvSpPr>
            <a:spLocks noGrp="1"/>
          </p:cNvSpPr>
          <p:nvPr>
            <p:ph idx="1"/>
          </p:nvPr>
        </p:nvSpPr>
        <p:spPr/>
        <p:txBody>
          <a:bodyPr/>
          <a:lstStyle/>
          <a:p>
            <a:r>
              <a:rPr lang="en-US" sz="2400" dirty="0" smtClean="0"/>
              <a:t>P  </a:t>
            </a:r>
            <a:r>
              <a:rPr lang="en-US" sz="2400" dirty="0">
                <a:sym typeface="Symbol" pitchFamily="92" charset="2"/>
              </a:rPr>
              <a:t>  </a:t>
            </a:r>
            <a:r>
              <a:rPr lang="en-US" sz="2400" dirty="0" smtClean="0">
                <a:sym typeface="Symbol" pitchFamily="92" charset="2"/>
              </a:rPr>
              <a:t>NP</a:t>
            </a:r>
            <a:endParaRPr lang="en-US" sz="2400" dirty="0">
              <a:sym typeface="Symbol" pitchFamily="92" charset="2"/>
            </a:endParaRPr>
          </a:p>
          <a:p>
            <a:r>
              <a:rPr lang="en-US" sz="2400" dirty="0" smtClean="0"/>
              <a:t>Proof: </a:t>
            </a:r>
            <a:r>
              <a:rPr lang="en-US" sz="2400" dirty="0"/>
              <a:t>Consider any problem X in </a:t>
            </a:r>
            <a:r>
              <a:rPr lang="en-US" sz="2400" dirty="0">
                <a:sym typeface="Symbol" pitchFamily="92" charset="2"/>
              </a:rPr>
              <a:t>P.</a:t>
            </a:r>
          </a:p>
          <a:p>
            <a:pPr lvl="1"/>
            <a:r>
              <a:rPr lang="en-US" sz="2000" dirty="0">
                <a:sym typeface="Symbol" pitchFamily="92" charset="2"/>
              </a:rPr>
              <a:t>By definition, there exists a poly-time algorithm A(s) that solves X.</a:t>
            </a:r>
          </a:p>
          <a:p>
            <a:pPr lvl="1"/>
            <a:r>
              <a:rPr lang="en-US" sz="2000" dirty="0">
                <a:sym typeface="Symbol" pitchFamily="92" charset="2"/>
              </a:rPr>
              <a:t>Certificate: t = , certifier C(s, t) = A(s). </a:t>
            </a:r>
            <a:r>
              <a:rPr lang="en-US" sz="2000" dirty="0"/>
              <a:t>  </a:t>
            </a:r>
            <a:endParaRPr lang="en-US" sz="2000" dirty="0" smtClean="0"/>
          </a:p>
          <a:p>
            <a:pPr lvl="1"/>
            <a:r>
              <a:rPr lang="en-US" sz="2000" dirty="0" smtClean="0">
                <a:solidFill>
                  <a:srgbClr val="FF0000"/>
                </a:solidFill>
              </a:rPr>
              <a:t>Certifier is the algorithm itself!</a:t>
            </a:r>
          </a:p>
          <a:p>
            <a:r>
              <a:rPr lang="en-US" sz="2400" dirty="0" smtClean="0"/>
              <a:t>NP  </a:t>
            </a:r>
            <a:r>
              <a:rPr lang="en-US" sz="2400" dirty="0">
                <a:sym typeface="Symbol" pitchFamily="92" charset="2"/>
              </a:rPr>
              <a:t>  EXP</a:t>
            </a:r>
          </a:p>
          <a:p>
            <a:r>
              <a:rPr lang="en-US" sz="2400" dirty="0"/>
              <a:t>Proof:  Consider any problem X in</a:t>
            </a:r>
            <a:r>
              <a:rPr lang="en-US" sz="2400" dirty="0">
                <a:sym typeface="Symbol" pitchFamily="92" charset="2"/>
              </a:rPr>
              <a:t> NP.</a:t>
            </a:r>
          </a:p>
          <a:p>
            <a:pPr lvl="1"/>
            <a:r>
              <a:rPr lang="en-US" sz="2000" dirty="0">
                <a:sym typeface="Symbol" pitchFamily="92" charset="2"/>
              </a:rPr>
              <a:t>By definition, there exists a poly-time certifier C(s, t) for X.</a:t>
            </a:r>
          </a:p>
          <a:p>
            <a:pPr lvl="1"/>
            <a:r>
              <a:rPr lang="en-US" sz="2000" dirty="0">
                <a:sym typeface="Symbol" pitchFamily="92" charset="2"/>
              </a:rPr>
              <a:t>To solve input s, run C(s, t) on all strings </a:t>
            </a:r>
            <a:r>
              <a:rPr lang="en-US" sz="2000" dirty="0">
                <a:solidFill>
                  <a:srgbClr val="FF0000"/>
                </a:solidFill>
                <a:sym typeface="Symbol" pitchFamily="92" charset="2"/>
              </a:rPr>
              <a:t>t with |t|  p(|s</a:t>
            </a:r>
            <a:r>
              <a:rPr lang="en-US" sz="2000" dirty="0" smtClean="0">
                <a:solidFill>
                  <a:srgbClr val="FF0000"/>
                </a:solidFill>
                <a:sym typeface="Symbol" pitchFamily="92" charset="2"/>
              </a:rPr>
              <a:t>|).</a:t>
            </a:r>
          </a:p>
          <a:p>
            <a:pPr lvl="1"/>
            <a:r>
              <a:rPr lang="en-US" sz="2000" dirty="0" smtClean="0">
                <a:solidFill>
                  <a:srgbClr val="FF0000"/>
                </a:solidFill>
                <a:sym typeface="Symbol" pitchFamily="92" charset="2"/>
              </a:rPr>
              <a:t>How many such strings are there????</a:t>
            </a:r>
            <a:endParaRPr lang="en-US" sz="2000" dirty="0">
              <a:solidFill>
                <a:srgbClr val="FF0000"/>
              </a:solidFill>
              <a:sym typeface="Symbol" pitchFamily="92" charset="2"/>
            </a:endParaRPr>
          </a:p>
          <a:p>
            <a:pPr lvl="1"/>
            <a:r>
              <a:rPr lang="en-US" sz="2000" dirty="0">
                <a:sym typeface="Symbol" pitchFamily="92" charset="2"/>
              </a:rPr>
              <a:t>Return </a:t>
            </a:r>
            <a:r>
              <a:rPr lang="en-US" sz="1600" dirty="0">
                <a:latin typeface="Courier New" pitchFamily="92" charset="0"/>
              </a:rPr>
              <a:t>yes</a:t>
            </a:r>
            <a:r>
              <a:rPr lang="en-US" sz="2000" dirty="0">
                <a:sym typeface="Symbol" pitchFamily="92" charset="2"/>
              </a:rPr>
              <a:t>, if C(s, t) returns </a:t>
            </a:r>
            <a:r>
              <a:rPr lang="en-US" sz="1600" dirty="0">
                <a:latin typeface="Courier New" pitchFamily="92" charset="0"/>
              </a:rPr>
              <a:t>yes</a:t>
            </a:r>
            <a:r>
              <a:rPr lang="en-US" sz="2000" dirty="0">
                <a:sym typeface="Symbol" pitchFamily="92" charset="2"/>
              </a:rPr>
              <a:t> for any of these. </a:t>
            </a:r>
            <a:r>
              <a:rPr lang="en-US" sz="2000" dirty="0"/>
              <a:t>  </a:t>
            </a:r>
            <a:endParaRPr lang="en-US" sz="2000" dirty="0">
              <a:sym typeface="Symbol" pitchFamily="92" charset="2"/>
            </a:endParaRPr>
          </a:p>
          <a:p>
            <a:pPr lvl="1"/>
            <a:endParaRPr lang="tr-TR" sz="2400"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22</a:t>
            </a:fld>
            <a:endParaRPr lang="en-US"/>
          </a:p>
        </p:txBody>
      </p:sp>
      <p:grpSp>
        <p:nvGrpSpPr>
          <p:cNvPr id="7" name="Group 6"/>
          <p:cNvGrpSpPr/>
          <p:nvPr/>
        </p:nvGrpSpPr>
        <p:grpSpPr>
          <a:xfrm>
            <a:off x="5843277" y="2948611"/>
            <a:ext cx="3151228" cy="1784377"/>
            <a:chOff x="5644336" y="2523767"/>
            <a:chExt cx="3151228" cy="1784377"/>
          </a:xfrm>
        </p:grpSpPr>
        <p:sp>
          <p:nvSpPr>
            <p:cNvPr id="8" name="Freeform 7"/>
            <p:cNvSpPr/>
            <p:nvPr/>
          </p:nvSpPr>
          <p:spPr>
            <a:xfrm>
              <a:off x="5644336" y="2523767"/>
              <a:ext cx="3151228" cy="1784377"/>
            </a:xfrm>
            <a:custGeom>
              <a:avLst/>
              <a:gdLst>
                <a:gd name="connsiteX0" fmla="*/ 915258 w 3404638"/>
                <a:gd name="connsiteY0" fmla="*/ 561997 h 2909862"/>
                <a:gd name="connsiteX1" fmla="*/ 1496610 w 3404638"/>
                <a:gd name="connsiteY1" fmla="*/ 52175 h 2909862"/>
                <a:gd name="connsiteX2" fmla="*/ 2632483 w 3404638"/>
                <a:gd name="connsiteY2" fmla="*/ 248949 h 2909862"/>
                <a:gd name="connsiteX3" fmla="*/ 3061789 w 3404638"/>
                <a:gd name="connsiteY3" fmla="*/ 1000265 h 2909862"/>
                <a:gd name="connsiteX4" fmla="*/ 3204891 w 3404638"/>
                <a:gd name="connsiteY4" fmla="*/ 2690728 h 2909862"/>
                <a:gd name="connsiteX5" fmla="*/ 1863309 w 3404638"/>
                <a:gd name="connsiteY5" fmla="*/ 2315069 h 2909862"/>
                <a:gd name="connsiteX6" fmla="*/ 271298 w 3404638"/>
                <a:gd name="connsiteY6" fmla="*/ 1984132 h 2909862"/>
                <a:gd name="connsiteX7" fmla="*/ 235523 w 3404638"/>
                <a:gd name="connsiteY7" fmla="*/ 1277537 h 2909862"/>
                <a:gd name="connsiteX8" fmla="*/ 915258 w 3404638"/>
                <a:gd name="connsiteY8" fmla="*/ 561997 h 2909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4638" h="2909862">
                  <a:moveTo>
                    <a:pt x="915258" y="561997"/>
                  </a:moveTo>
                  <a:cubicBezTo>
                    <a:pt x="1125439" y="357770"/>
                    <a:pt x="1210406" y="104350"/>
                    <a:pt x="1496610" y="52175"/>
                  </a:cubicBezTo>
                  <a:cubicBezTo>
                    <a:pt x="1782814" y="0"/>
                    <a:pt x="2371620" y="90934"/>
                    <a:pt x="2632483" y="248949"/>
                  </a:cubicBezTo>
                  <a:cubicBezTo>
                    <a:pt x="2893346" y="406964"/>
                    <a:pt x="2966388" y="593302"/>
                    <a:pt x="3061789" y="1000265"/>
                  </a:cubicBezTo>
                  <a:cubicBezTo>
                    <a:pt x="3157190" y="1407228"/>
                    <a:pt x="3404638" y="2471594"/>
                    <a:pt x="3204891" y="2690728"/>
                  </a:cubicBezTo>
                  <a:cubicBezTo>
                    <a:pt x="3005144" y="2909862"/>
                    <a:pt x="2352241" y="2432835"/>
                    <a:pt x="1863309" y="2315069"/>
                  </a:cubicBezTo>
                  <a:cubicBezTo>
                    <a:pt x="1374377" y="2197303"/>
                    <a:pt x="542596" y="2157054"/>
                    <a:pt x="271298" y="1984132"/>
                  </a:cubicBezTo>
                  <a:cubicBezTo>
                    <a:pt x="0" y="1811210"/>
                    <a:pt x="126706" y="1516050"/>
                    <a:pt x="235523" y="1277537"/>
                  </a:cubicBezTo>
                  <a:cubicBezTo>
                    <a:pt x="344340" y="1039024"/>
                    <a:pt x="705077" y="766224"/>
                    <a:pt x="915258" y="561997"/>
                  </a:cubicBezTo>
                  <a:close/>
                </a:path>
              </a:pathLst>
            </a:custGeom>
            <a:solidFill>
              <a:schemeClr val="accent1"/>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Freeform 8"/>
            <p:cNvSpPr/>
            <p:nvPr/>
          </p:nvSpPr>
          <p:spPr>
            <a:xfrm>
              <a:off x="6084279" y="2830855"/>
              <a:ext cx="1642692" cy="934672"/>
            </a:xfrm>
            <a:custGeom>
              <a:avLst/>
              <a:gdLst>
                <a:gd name="connsiteX0" fmla="*/ 772155 w 1642692"/>
                <a:gd name="connsiteY0" fmla="*/ 53665 h 934672"/>
                <a:gd name="connsiteX1" fmla="*/ 1541328 w 1642692"/>
                <a:gd name="connsiteY1" fmla="*/ 134163 h 934672"/>
                <a:gd name="connsiteX2" fmla="*/ 1380339 w 1642692"/>
                <a:gd name="connsiteY2" fmla="*/ 804981 h 934672"/>
                <a:gd name="connsiteX3" fmla="*/ 405456 w 1642692"/>
                <a:gd name="connsiteY3" fmla="*/ 876535 h 934672"/>
                <a:gd name="connsiteX4" fmla="*/ 65588 w 1642692"/>
                <a:gd name="connsiteY4" fmla="*/ 456156 h 934672"/>
                <a:gd name="connsiteX5" fmla="*/ 772155 w 1642692"/>
                <a:gd name="connsiteY5" fmla="*/ 53665 h 93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2692" h="934672">
                  <a:moveTo>
                    <a:pt x="772155" y="53665"/>
                  </a:moveTo>
                  <a:cubicBezTo>
                    <a:pt x="1018112" y="0"/>
                    <a:pt x="1439964" y="8944"/>
                    <a:pt x="1541328" y="134163"/>
                  </a:cubicBezTo>
                  <a:cubicBezTo>
                    <a:pt x="1642692" y="259382"/>
                    <a:pt x="1569651" y="681252"/>
                    <a:pt x="1380339" y="804981"/>
                  </a:cubicBezTo>
                  <a:cubicBezTo>
                    <a:pt x="1191027" y="928710"/>
                    <a:pt x="624581" y="934672"/>
                    <a:pt x="405456" y="876535"/>
                  </a:cubicBezTo>
                  <a:cubicBezTo>
                    <a:pt x="186331" y="818398"/>
                    <a:pt x="0" y="596283"/>
                    <a:pt x="65588" y="456156"/>
                  </a:cubicBezTo>
                  <a:cubicBezTo>
                    <a:pt x="131176" y="316030"/>
                    <a:pt x="526198" y="107331"/>
                    <a:pt x="772155" y="53665"/>
                  </a:cubicBezTo>
                  <a:close/>
                </a:path>
              </a:pathLst>
            </a:custGeom>
            <a:solidFill>
              <a:schemeClr val="accent2">
                <a:lumMod val="40000"/>
                <a:lumOff val="6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6499967" y="2937439"/>
              <a:ext cx="719983" cy="478517"/>
            </a:xfrm>
            <a:custGeom>
              <a:avLst/>
              <a:gdLst>
                <a:gd name="connsiteX0" fmla="*/ 16397 w 719983"/>
                <a:gd name="connsiteY0" fmla="*/ 409944 h 478517"/>
                <a:gd name="connsiteX1" fmla="*/ 204219 w 719983"/>
                <a:gd name="connsiteY1" fmla="*/ 61119 h 478517"/>
                <a:gd name="connsiteX2" fmla="*/ 651413 w 719983"/>
                <a:gd name="connsiteY2" fmla="*/ 43230 h 478517"/>
                <a:gd name="connsiteX3" fmla="*/ 615637 w 719983"/>
                <a:gd name="connsiteY3" fmla="*/ 311558 h 478517"/>
                <a:gd name="connsiteX4" fmla="*/ 320489 w 719983"/>
                <a:gd name="connsiteY4" fmla="*/ 401000 h 478517"/>
                <a:gd name="connsiteX5" fmla="*/ 105836 w 719983"/>
                <a:gd name="connsiteY5" fmla="*/ 472554 h 478517"/>
                <a:gd name="connsiteX6" fmla="*/ 16397 w 719983"/>
                <a:gd name="connsiteY6" fmla="*/ 409944 h 47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9983" h="478517">
                  <a:moveTo>
                    <a:pt x="16397" y="409944"/>
                  </a:moveTo>
                  <a:cubicBezTo>
                    <a:pt x="32794" y="341371"/>
                    <a:pt x="98383" y="122238"/>
                    <a:pt x="204219" y="61119"/>
                  </a:cubicBezTo>
                  <a:cubicBezTo>
                    <a:pt x="310055" y="0"/>
                    <a:pt x="582843" y="1490"/>
                    <a:pt x="651413" y="43230"/>
                  </a:cubicBezTo>
                  <a:cubicBezTo>
                    <a:pt x="719983" y="84970"/>
                    <a:pt x="670791" y="251930"/>
                    <a:pt x="615637" y="311558"/>
                  </a:cubicBezTo>
                  <a:cubicBezTo>
                    <a:pt x="560483" y="371186"/>
                    <a:pt x="405456" y="374167"/>
                    <a:pt x="320489" y="401000"/>
                  </a:cubicBezTo>
                  <a:cubicBezTo>
                    <a:pt x="235522" y="427833"/>
                    <a:pt x="156518" y="475535"/>
                    <a:pt x="105836" y="472554"/>
                  </a:cubicBezTo>
                  <a:cubicBezTo>
                    <a:pt x="55154" y="469573"/>
                    <a:pt x="0" y="478517"/>
                    <a:pt x="16397" y="409944"/>
                  </a:cubicBezTo>
                  <a:close/>
                </a:path>
              </a:pathLst>
            </a:custGeom>
            <a:solidFill>
              <a:schemeClr val="bg1"/>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Box 7"/>
            <p:cNvSpPr txBox="1">
              <a:spLocks noChangeArrowheads="1"/>
            </p:cNvSpPr>
            <p:nvPr/>
          </p:nvSpPr>
          <p:spPr bwMode="auto">
            <a:xfrm>
              <a:off x="6737350" y="2937439"/>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P</a:t>
              </a:r>
            </a:p>
          </p:txBody>
        </p:sp>
        <p:sp>
          <p:nvSpPr>
            <p:cNvPr id="12" name="Text Box 8"/>
            <p:cNvSpPr txBox="1">
              <a:spLocks noChangeArrowheads="1"/>
            </p:cNvSpPr>
            <p:nvPr/>
          </p:nvSpPr>
          <p:spPr bwMode="auto">
            <a:xfrm>
              <a:off x="6905625" y="3304151"/>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NP</a:t>
              </a:r>
            </a:p>
          </p:txBody>
        </p:sp>
        <p:sp>
          <p:nvSpPr>
            <p:cNvPr id="13" name="Text Box 8"/>
            <p:cNvSpPr txBox="1">
              <a:spLocks noChangeArrowheads="1"/>
            </p:cNvSpPr>
            <p:nvPr/>
          </p:nvSpPr>
          <p:spPr bwMode="auto">
            <a:xfrm>
              <a:off x="7219950" y="2568107"/>
              <a:ext cx="6423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EXP</a:t>
              </a:r>
              <a:endParaRPr lang="en-US" dirty="0"/>
            </a:p>
          </p:txBody>
        </p:sp>
      </p:grpSp>
    </p:spTree>
    <p:extLst>
      <p:ext uri="{BB962C8B-B14F-4D97-AF65-F5344CB8AC3E}">
        <p14:creationId xmlns:p14="http://schemas.microsoft.com/office/powerpoint/2010/main" val="61468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tr-TR" dirty="0"/>
          </a:p>
        </p:txBody>
      </p:sp>
      <p:sp>
        <p:nvSpPr>
          <p:cNvPr id="3" name="Content Placeholder 2"/>
          <p:cNvSpPr>
            <a:spLocks noGrp="1"/>
          </p:cNvSpPr>
          <p:nvPr>
            <p:ph sz="half" idx="1"/>
          </p:nvPr>
        </p:nvSpPr>
        <p:spPr/>
        <p:txBody>
          <a:bodyPr/>
          <a:lstStyle/>
          <a:p>
            <a:pPr>
              <a:lnSpc>
                <a:spcPct val="140000"/>
              </a:lnSpc>
            </a:pPr>
            <a:r>
              <a:rPr lang="en-US" sz="2000" dirty="0" smtClean="0"/>
              <a:t>The </a:t>
            </a:r>
            <a:r>
              <a:rPr lang="en-US" sz="2000" dirty="0"/>
              <a:t>big (and </a:t>
            </a:r>
            <a:r>
              <a:rPr lang="en-US" sz="2000" b="1" dirty="0"/>
              <a:t>open question</a:t>
            </a:r>
            <a:r>
              <a:rPr lang="en-US" sz="2000" dirty="0"/>
              <a:t>) is whether NP </a:t>
            </a:r>
            <a:r>
              <a:rPr lang="en-US" sz="2000" dirty="0">
                <a:sym typeface="Symbol" pitchFamily="92" charset="2"/>
              </a:rPr>
              <a:t> P</a:t>
            </a:r>
            <a:r>
              <a:rPr lang="en-US" sz="2000" dirty="0"/>
              <a:t> or P = NP</a:t>
            </a:r>
          </a:p>
          <a:p>
            <a:pPr lvl="1">
              <a:lnSpc>
                <a:spcPct val="140000"/>
              </a:lnSpc>
            </a:pPr>
            <a:r>
              <a:rPr lang="en-US" sz="1800" dirty="0"/>
              <a:t>i.e., if it is always easy to check a solution, should it also be easy to find a solution?</a:t>
            </a:r>
          </a:p>
          <a:p>
            <a:pPr>
              <a:lnSpc>
                <a:spcPct val="140000"/>
              </a:lnSpc>
            </a:pPr>
            <a:r>
              <a:rPr lang="en-US" sz="2000" dirty="0">
                <a:solidFill>
                  <a:srgbClr val="FF0000"/>
                </a:solidFill>
              </a:rPr>
              <a:t>Most computer scientists believe that this is false but we do not have a proof </a:t>
            </a:r>
            <a:r>
              <a:rPr lang="en-US" sz="2000" dirty="0" smtClean="0">
                <a:solidFill>
                  <a:srgbClr val="FF0000"/>
                </a:solidFill>
              </a:rPr>
              <a:t>…</a:t>
            </a:r>
          </a:p>
          <a:p>
            <a:pPr marL="342900" lvl="1" indent="-342900">
              <a:lnSpc>
                <a:spcPct val="140000"/>
              </a:lnSpc>
              <a:buFontTx/>
              <a:buChar char="•"/>
            </a:pPr>
            <a:r>
              <a:rPr lang="en-US" dirty="0"/>
              <a:t>Clay $1 million prize.</a:t>
            </a:r>
          </a:p>
          <a:p>
            <a:pPr marL="0" indent="0">
              <a:lnSpc>
                <a:spcPct val="140000"/>
              </a:lnSpc>
              <a:buNone/>
            </a:pPr>
            <a:endParaRPr lang="en-US" sz="2000" dirty="0"/>
          </a:p>
          <a:p>
            <a:endParaRPr lang="en-US" sz="1600" dirty="0">
              <a:sym typeface="Symbol" pitchFamily="92" charset="2"/>
            </a:endParaRPr>
          </a:p>
        </p:txBody>
      </p:sp>
      <p:sp>
        <p:nvSpPr>
          <p:cNvPr id="7" name="Content Placeholder 6"/>
          <p:cNvSpPr>
            <a:spLocks noGrp="1"/>
          </p:cNvSpPr>
          <p:nvPr>
            <p:ph sz="half" idx="2"/>
          </p:nvPr>
        </p:nvSpPr>
        <p:spPr>
          <a:xfrm>
            <a:off x="4648200" y="3581400"/>
            <a:ext cx="4038600" cy="2544763"/>
          </a:xfrm>
        </p:spPr>
        <p:txBody>
          <a:bodyPr/>
          <a:lstStyle/>
          <a:p>
            <a:r>
              <a:rPr lang="en-US" dirty="0" smtClean="0"/>
              <a:t>If P=</a:t>
            </a:r>
            <a:r>
              <a:rPr lang="en-US" dirty="0" err="1" smtClean="0"/>
              <a:t>NP</a:t>
            </a:r>
            <a:r>
              <a:rPr lang="en-US" dirty="0" err="1" smtClean="0">
                <a:sym typeface="Wingdings" pitchFamily="2" charset="2"/>
              </a:rPr>
              <a:t></a:t>
            </a:r>
            <a:r>
              <a:rPr lang="en-US" i="1" dirty="0" err="1" smtClean="0"/>
              <a:t>Generation</a:t>
            </a:r>
            <a:r>
              <a:rPr lang="en-US" dirty="0" smtClean="0"/>
              <a:t> </a:t>
            </a:r>
            <a:r>
              <a:rPr lang="en-US" dirty="0"/>
              <a:t>is as easy as </a:t>
            </a:r>
            <a:r>
              <a:rPr lang="en-US" i="1" dirty="0" smtClean="0"/>
              <a:t>recognition:</a:t>
            </a:r>
          </a:p>
          <a:p>
            <a:pPr marL="0" indent="0">
              <a:buNone/>
            </a:pPr>
            <a:r>
              <a:rPr lang="en-US" dirty="0"/>
              <a:t>Writing Shakespeare is as easy as recognizing Shakespeare.</a:t>
            </a:r>
          </a:p>
          <a:p>
            <a:pPr marL="0" indent="0">
              <a:buNone/>
            </a:pPr>
            <a:endParaRPr lang="en-US" i="1" dirty="0" smtClean="0"/>
          </a:p>
          <a:p>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23</a:t>
            </a:fld>
            <a:endParaRPr lang="en-US"/>
          </a:p>
        </p:txBody>
      </p:sp>
      <p:grpSp>
        <p:nvGrpSpPr>
          <p:cNvPr id="8" name="Group 7"/>
          <p:cNvGrpSpPr/>
          <p:nvPr/>
        </p:nvGrpSpPr>
        <p:grpSpPr>
          <a:xfrm>
            <a:off x="5123294" y="1761262"/>
            <a:ext cx="3151228" cy="1784377"/>
            <a:chOff x="5644336" y="2523767"/>
            <a:chExt cx="3151228" cy="1784377"/>
          </a:xfrm>
        </p:grpSpPr>
        <p:sp>
          <p:nvSpPr>
            <p:cNvPr id="9" name="Freeform 8"/>
            <p:cNvSpPr/>
            <p:nvPr/>
          </p:nvSpPr>
          <p:spPr>
            <a:xfrm>
              <a:off x="5644336" y="2523767"/>
              <a:ext cx="3151228" cy="1784377"/>
            </a:xfrm>
            <a:custGeom>
              <a:avLst/>
              <a:gdLst>
                <a:gd name="connsiteX0" fmla="*/ 915258 w 3404638"/>
                <a:gd name="connsiteY0" fmla="*/ 561997 h 2909862"/>
                <a:gd name="connsiteX1" fmla="*/ 1496610 w 3404638"/>
                <a:gd name="connsiteY1" fmla="*/ 52175 h 2909862"/>
                <a:gd name="connsiteX2" fmla="*/ 2632483 w 3404638"/>
                <a:gd name="connsiteY2" fmla="*/ 248949 h 2909862"/>
                <a:gd name="connsiteX3" fmla="*/ 3061789 w 3404638"/>
                <a:gd name="connsiteY3" fmla="*/ 1000265 h 2909862"/>
                <a:gd name="connsiteX4" fmla="*/ 3204891 w 3404638"/>
                <a:gd name="connsiteY4" fmla="*/ 2690728 h 2909862"/>
                <a:gd name="connsiteX5" fmla="*/ 1863309 w 3404638"/>
                <a:gd name="connsiteY5" fmla="*/ 2315069 h 2909862"/>
                <a:gd name="connsiteX6" fmla="*/ 271298 w 3404638"/>
                <a:gd name="connsiteY6" fmla="*/ 1984132 h 2909862"/>
                <a:gd name="connsiteX7" fmla="*/ 235523 w 3404638"/>
                <a:gd name="connsiteY7" fmla="*/ 1277537 h 2909862"/>
                <a:gd name="connsiteX8" fmla="*/ 915258 w 3404638"/>
                <a:gd name="connsiteY8" fmla="*/ 561997 h 2909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4638" h="2909862">
                  <a:moveTo>
                    <a:pt x="915258" y="561997"/>
                  </a:moveTo>
                  <a:cubicBezTo>
                    <a:pt x="1125439" y="357770"/>
                    <a:pt x="1210406" y="104350"/>
                    <a:pt x="1496610" y="52175"/>
                  </a:cubicBezTo>
                  <a:cubicBezTo>
                    <a:pt x="1782814" y="0"/>
                    <a:pt x="2371620" y="90934"/>
                    <a:pt x="2632483" y="248949"/>
                  </a:cubicBezTo>
                  <a:cubicBezTo>
                    <a:pt x="2893346" y="406964"/>
                    <a:pt x="2966388" y="593302"/>
                    <a:pt x="3061789" y="1000265"/>
                  </a:cubicBezTo>
                  <a:cubicBezTo>
                    <a:pt x="3157190" y="1407228"/>
                    <a:pt x="3404638" y="2471594"/>
                    <a:pt x="3204891" y="2690728"/>
                  </a:cubicBezTo>
                  <a:cubicBezTo>
                    <a:pt x="3005144" y="2909862"/>
                    <a:pt x="2352241" y="2432835"/>
                    <a:pt x="1863309" y="2315069"/>
                  </a:cubicBezTo>
                  <a:cubicBezTo>
                    <a:pt x="1374377" y="2197303"/>
                    <a:pt x="542596" y="2157054"/>
                    <a:pt x="271298" y="1984132"/>
                  </a:cubicBezTo>
                  <a:cubicBezTo>
                    <a:pt x="0" y="1811210"/>
                    <a:pt x="126706" y="1516050"/>
                    <a:pt x="235523" y="1277537"/>
                  </a:cubicBezTo>
                  <a:cubicBezTo>
                    <a:pt x="344340" y="1039024"/>
                    <a:pt x="705077" y="766224"/>
                    <a:pt x="915258" y="561997"/>
                  </a:cubicBezTo>
                  <a:close/>
                </a:path>
              </a:pathLst>
            </a:custGeom>
            <a:solidFill>
              <a:schemeClr val="accent1"/>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6084279" y="2830855"/>
              <a:ext cx="1642692" cy="934672"/>
            </a:xfrm>
            <a:custGeom>
              <a:avLst/>
              <a:gdLst>
                <a:gd name="connsiteX0" fmla="*/ 772155 w 1642692"/>
                <a:gd name="connsiteY0" fmla="*/ 53665 h 934672"/>
                <a:gd name="connsiteX1" fmla="*/ 1541328 w 1642692"/>
                <a:gd name="connsiteY1" fmla="*/ 134163 h 934672"/>
                <a:gd name="connsiteX2" fmla="*/ 1380339 w 1642692"/>
                <a:gd name="connsiteY2" fmla="*/ 804981 h 934672"/>
                <a:gd name="connsiteX3" fmla="*/ 405456 w 1642692"/>
                <a:gd name="connsiteY3" fmla="*/ 876535 h 934672"/>
                <a:gd name="connsiteX4" fmla="*/ 65588 w 1642692"/>
                <a:gd name="connsiteY4" fmla="*/ 456156 h 934672"/>
                <a:gd name="connsiteX5" fmla="*/ 772155 w 1642692"/>
                <a:gd name="connsiteY5" fmla="*/ 53665 h 93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2692" h="934672">
                  <a:moveTo>
                    <a:pt x="772155" y="53665"/>
                  </a:moveTo>
                  <a:cubicBezTo>
                    <a:pt x="1018112" y="0"/>
                    <a:pt x="1439964" y="8944"/>
                    <a:pt x="1541328" y="134163"/>
                  </a:cubicBezTo>
                  <a:cubicBezTo>
                    <a:pt x="1642692" y="259382"/>
                    <a:pt x="1569651" y="681252"/>
                    <a:pt x="1380339" y="804981"/>
                  </a:cubicBezTo>
                  <a:cubicBezTo>
                    <a:pt x="1191027" y="928710"/>
                    <a:pt x="624581" y="934672"/>
                    <a:pt x="405456" y="876535"/>
                  </a:cubicBezTo>
                  <a:cubicBezTo>
                    <a:pt x="186331" y="818398"/>
                    <a:pt x="0" y="596283"/>
                    <a:pt x="65588" y="456156"/>
                  </a:cubicBezTo>
                  <a:cubicBezTo>
                    <a:pt x="131176" y="316030"/>
                    <a:pt x="526198" y="107331"/>
                    <a:pt x="772155" y="53665"/>
                  </a:cubicBezTo>
                  <a:close/>
                </a:path>
              </a:pathLst>
            </a:custGeom>
            <a:solidFill>
              <a:schemeClr val="accent2">
                <a:lumMod val="40000"/>
                <a:lumOff val="6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6499967" y="2937439"/>
              <a:ext cx="719983" cy="478517"/>
            </a:xfrm>
            <a:custGeom>
              <a:avLst/>
              <a:gdLst>
                <a:gd name="connsiteX0" fmla="*/ 16397 w 719983"/>
                <a:gd name="connsiteY0" fmla="*/ 409944 h 478517"/>
                <a:gd name="connsiteX1" fmla="*/ 204219 w 719983"/>
                <a:gd name="connsiteY1" fmla="*/ 61119 h 478517"/>
                <a:gd name="connsiteX2" fmla="*/ 651413 w 719983"/>
                <a:gd name="connsiteY2" fmla="*/ 43230 h 478517"/>
                <a:gd name="connsiteX3" fmla="*/ 615637 w 719983"/>
                <a:gd name="connsiteY3" fmla="*/ 311558 h 478517"/>
                <a:gd name="connsiteX4" fmla="*/ 320489 w 719983"/>
                <a:gd name="connsiteY4" fmla="*/ 401000 h 478517"/>
                <a:gd name="connsiteX5" fmla="*/ 105836 w 719983"/>
                <a:gd name="connsiteY5" fmla="*/ 472554 h 478517"/>
                <a:gd name="connsiteX6" fmla="*/ 16397 w 719983"/>
                <a:gd name="connsiteY6" fmla="*/ 409944 h 47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9983" h="478517">
                  <a:moveTo>
                    <a:pt x="16397" y="409944"/>
                  </a:moveTo>
                  <a:cubicBezTo>
                    <a:pt x="32794" y="341371"/>
                    <a:pt x="98383" y="122238"/>
                    <a:pt x="204219" y="61119"/>
                  </a:cubicBezTo>
                  <a:cubicBezTo>
                    <a:pt x="310055" y="0"/>
                    <a:pt x="582843" y="1490"/>
                    <a:pt x="651413" y="43230"/>
                  </a:cubicBezTo>
                  <a:cubicBezTo>
                    <a:pt x="719983" y="84970"/>
                    <a:pt x="670791" y="251930"/>
                    <a:pt x="615637" y="311558"/>
                  </a:cubicBezTo>
                  <a:cubicBezTo>
                    <a:pt x="560483" y="371186"/>
                    <a:pt x="405456" y="374167"/>
                    <a:pt x="320489" y="401000"/>
                  </a:cubicBezTo>
                  <a:cubicBezTo>
                    <a:pt x="235522" y="427833"/>
                    <a:pt x="156518" y="475535"/>
                    <a:pt x="105836" y="472554"/>
                  </a:cubicBezTo>
                  <a:cubicBezTo>
                    <a:pt x="55154" y="469573"/>
                    <a:pt x="0" y="478517"/>
                    <a:pt x="16397" y="409944"/>
                  </a:cubicBezTo>
                  <a:close/>
                </a:path>
              </a:pathLst>
            </a:custGeom>
            <a:solidFill>
              <a:schemeClr val="bg1"/>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 Box 7"/>
            <p:cNvSpPr txBox="1">
              <a:spLocks noChangeArrowheads="1"/>
            </p:cNvSpPr>
            <p:nvPr/>
          </p:nvSpPr>
          <p:spPr bwMode="auto">
            <a:xfrm>
              <a:off x="6737350" y="2937439"/>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P</a:t>
              </a:r>
            </a:p>
          </p:txBody>
        </p:sp>
        <p:sp>
          <p:nvSpPr>
            <p:cNvPr id="13" name="Text Box 8"/>
            <p:cNvSpPr txBox="1">
              <a:spLocks noChangeArrowheads="1"/>
            </p:cNvSpPr>
            <p:nvPr/>
          </p:nvSpPr>
          <p:spPr bwMode="auto">
            <a:xfrm>
              <a:off x="6905625" y="3304151"/>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NP</a:t>
              </a:r>
            </a:p>
          </p:txBody>
        </p:sp>
        <p:sp>
          <p:nvSpPr>
            <p:cNvPr id="14" name="Text Box 8"/>
            <p:cNvSpPr txBox="1">
              <a:spLocks noChangeArrowheads="1"/>
            </p:cNvSpPr>
            <p:nvPr/>
          </p:nvSpPr>
          <p:spPr bwMode="auto">
            <a:xfrm>
              <a:off x="7219950" y="2568107"/>
              <a:ext cx="6423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EXP</a:t>
              </a:r>
              <a:endParaRPr lang="en-US" dirty="0"/>
            </a:p>
          </p:txBody>
        </p:sp>
      </p:grpSp>
    </p:spTree>
    <p:extLst>
      <p:ext uri="{BB962C8B-B14F-4D97-AF65-F5344CB8AC3E}">
        <p14:creationId xmlns:p14="http://schemas.microsoft.com/office/powerpoint/2010/main" val="152762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NP-Completeness (informally)</a:t>
            </a:r>
            <a:endParaRPr lang="tr-TR" dirty="0"/>
          </a:p>
        </p:txBody>
      </p:sp>
      <p:sp>
        <p:nvSpPr>
          <p:cNvPr id="9" name="Content Placeholder 8"/>
          <p:cNvSpPr>
            <a:spLocks noGrp="1"/>
          </p:cNvSpPr>
          <p:nvPr>
            <p:ph idx="1"/>
          </p:nvPr>
        </p:nvSpPr>
        <p:spPr>
          <a:xfrm>
            <a:off x="457200" y="1600200"/>
            <a:ext cx="5181600" cy="4525963"/>
          </a:xfrm>
        </p:spPr>
        <p:txBody>
          <a:bodyPr/>
          <a:lstStyle/>
          <a:p>
            <a:r>
              <a:rPr lang="en-US" dirty="0"/>
              <a:t>NP-complete problems </a:t>
            </a:r>
            <a:r>
              <a:rPr lang="en-US" dirty="0" smtClean="0"/>
              <a:t>are defined </a:t>
            </a:r>
            <a:r>
              <a:rPr lang="en-US" dirty="0"/>
              <a:t>as the </a:t>
            </a:r>
            <a:r>
              <a:rPr lang="en-US" i="1" dirty="0">
                <a:solidFill>
                  <a:srgbClr val="FF0000"/>
                </a:solidFill>
              </a:rPr>
              <a:t>hardest</a:t>
            </a:r>
            <a:r>
              <a:rPr lang="en-US" dirty="0">
                <a:solidFill>
                  <a:srgbClr val="FF0000"/>
                </a:solidFill>
              </a:rPr>
              <a:t> </a:t>
            </a:r>
            <a:r>
              <a:rPr lang="en-US" dirty="0" smtClean="0"/>
              <a:t> problems </a:t>
            </a:r>
            <a:r>
              <a:rPr lang="en-US" dirty="0">
                <a:solidFill>
                  <a:srgbClr val="FF0000"/>
                </a:solidFill>
              </a:rPr>
              <a:t>in</a:t>
            </a:r>
            <a:r>
              <a:rPr lang="en-US" dirty="0"/>
              <a:t> NP</a:t>
            </a:r>
          </a:p>
          <a:p>
            <a:r>
              <a:rPr lang="en-US" dirty="0"/>
              <a:t>Most practical problems turn out to be either P or NP-complete.</a:t>
            </a:r>
          </a:p>
          <a:p>
            <a:endParaRPr lang="tr-TR" dirty="0"/>
          </a:p>
        </p:txBody>
      </p:sp>
      <p:sp>
        <p:nvSpPr>
          <p:cNvPr id="5" name="Date Placeholder 4"/>
          <p:cNvSpPr>
            <a:spLocks noGrp="1"/>
          </p:cNvSpPr>
          <p:nvPr>
            <p:ph type="dt" sz="half" idx="10"/>
          </p:nvPr>
        </p:nvSpPr>
        <p:spPr/>
        <p:txBody>
          <a:bodyPr/>
          <a:lstStyle/>
          <a:p>
            <a:fld id="{C9FA2EB8-CC38-4997-AF78-EF0D71B224C4}" type="datetime1">
              <a:rPr lang="en-US" smtClean="0"/>
              <a:pPr/>
              <a:t>12/22/2014</a:t>
            </a:fld>
            <a:endParaRPr lang="en-US"/>
          </a:p>
        </p:txBody>
      </p:sp>
      <p:sp>
        <p:nvSpPr>
          <p:cNvPr id="6" name="Footer Placeholder 5"/>
          <p:cNvSpPr>
            <a:spLocks noGrp="1"/>
          </p:cNvSpPr>
          <p:nvPr>
            <p:ph type="ftr" sz="quarter" idx="11"/>
          </p:nvPr>
        </p:nvSpPr>
        <p:spPr/>
        <p:txBody>
          <a:bodyPr/>
          <a:lstStyle/>
          <a:p>
            <a:r>
              <a:rPr lang="en-US" smtClean="0"/>
              <a:t>Ece SCHMIDT EE444</a:t>
            </a:r>
            <a:endParaRPr lang="en-US"/>
          </a:p>
        </p:txBody>
      </p:sp>
      <p:sp>
        <p:nvSpPr>
          <p:cNvPr id="7" name="Slide Number Placeholder 6"/>
          <p:cNvSpPr>
            <a:spLocks noGrp="1"/>
          </p:cNvSpPr>
          <p:nvPr>
            <p:ph type="sldNum" sz="quarter" idx="12"/>
          </p:nvPr>
        </p:nvSpPr>
        <p:spPr/>
        <p:txBody>
          <a:bodyPr/>
          <a:lstStyle/>
          <a:p>
            <a:fld id="{AC8C190A-DBB1-49E0-A8F6-5633703BD8C0}" type="slidenum">
              <a:rPr lang="en-US" smtClean="0"/>
              <a:pPr/>
              <a:t>24</a:t>
            </a:fld>
            <a:endParaRPr lang="en-US"/>
          </a:p>
        </p:txBody>
      </p:sp>
      <p:sp>
        <p:nvSpPr>
          <p:cNvPr id="10" name="Freeform 5"/>
          <p:cNvSpPr>
            <a:spLocks/>
          </p:cNvSpPr>
          <p:nvPr/>
        </p:nvSpPr>
        <p:spPr bwMode="auto">
          <a:xfrm>
            <a:off x="5743575" y="1377950"/>
            <a:ext cx="2108200" cy="1517650"/>
          </a:xfrm>
          <a:custGeom>
            <a:avLst/>
            <a:gdLst>
              <a:gd name="T0" fmla="*/ 451 w 1328"/>
              <a:gd name="T1" fmla="*/ 16 h 956"/>
              <a:gd name="T2" fmla="*/ 345 w 1328"/>
              <a:gd name="T3" fmla="*/ 30 h 956"/>
              <a:gd name="T4" fmla="*/ 288 w 1328"/>
              <a:gd name="T5" fmla="*/ 44 h 956"/>
              <a:gd name="T6" fmla="*/ 206 w 1328"/>
              <a:gd name="T7" fmla="*/ 92 h 956"/>
              <a:gd name="T8" fmla="*/ 144 w 1328"/>
              <a:gd name="T9" fmla="*/ 198 h 956"/>
              <a:gd name="T10" fmla="*/ 129 w 1328"/>
              <a:gd name="T11" fmla="*/ 275 h 956"/>
              <a:gd name="T12" fmla="*/ 86 w 1328"/>
              <a:gd name="T13" fmla="*/ 323 h 956"/>
              <a:gd name="T14" fmla="*/ 19 w 1328"/>
              <a:gd name="T15" fmla="*/ 409 h 956"/>
              <a:gd name="T16" fmla="*/ 0 w 1328"/>
              <a:gd name="T17" fmla="*/ 476 h 956"/>
              <a:gd name="T18" fmla="*/ 33 w 1328"/>
              <a:gd name="T19" fmla="*/ 587 h 956"/>
              <a:gd name="T20" fmla="*/ 86 w 1328"/>
              <a:gd name="T21" fmla="*/ 630 h 956"/>
              <a:gd name="T22" fmla="*/ 110 w 1328"/>
              <a:gd name="T23" fmla="*/ 664 h 956"/>
              <a:gd name="T24" fmla="*/ 235 w 1328"/>
              <a:gd name="T25" fmla="*/ 740 h 956"/>
              <a:gd name="T26" fmla="*/ 374 w 1328"/>
              <a:gd name="T27" fmla="*/ 788 h 956"/>
              <a:gd name="T28" fmla="*/ 432 w 1328"/>
              <a:gd name="T29" fmla="*/ 808 h 956"/>
              <a:gd name="T30" fmla="*/ 465 w 1328"/>
              <a:gd name="T31" fmla="*/ 817 h 956"/>
              <a:gd name="T32" fmla="*/ 557 w 1328"/>
              <a:gd name="T33" fmla="*/ 856 h 956"/>
              <a:gd name="T34" fmla="*/ 600 w 1328"/>
              <a:gd name="T35" fmla="*/ 870 h 956"/>
              <a:gd name="T36" fmla="*/ 696 w 1328"/>
              <a:gd name="T37" fmla="*/ 889 h 956"/>
              <a:gd name="T38" fmla="*/ 787 w 1328"/>
              <a:gd name="T39" fmla="*/ 913 h 956"/>
              <a:gd name="T40" fmla="*/ 845 w 1328"/>
              <a:gd name="T41" fmla="*/ 937 h 956"/>
              <a:gd name="T42" fmla="*/ 888 w 1328"/>
              <a:gd name="T43" fmla="*/ 956 h 956"/>
              <a:gd name="T44" fmla="*/ 1041 w 1328"/>
              <a:gd name="T45" fmla="*/ 937 h 956"/>
              <a:gd name="T46" fmla="*/ 1113 w 1328"/>
              <a:gd name="T47" fmla="*/ 904 h 956"/>
              <a:gd name="T48" fmla="*/ 1185 w 1328"/>
              <a:gd name="T49" fmla="*/ 856 h 956"/>
              <a:gd name="T50" fmla="*/ 1243 w 1328"/>
              <a:gd name="T51" fmla="*/ 764 h 956"/>
              <a:gd name="T52" fmla="*/ 1277 w 1328"/>
              <a:gd name="T53" fmla="*/ 702 h 956"/>
              <a:gd name="T54" fmla="*/ 1291 w 1328"/>
              <a:gd name="T55" fmla="*/ 664 h 956"/>
              <a:gd name="T56" fmla="*/ 1310 w 1328"/>
              <a:gd name="T57" fmla="*/ 592 h 956"/>
              <a:gd name="T58" fmla="*/ 1214 w 1328"/>
              <a:gd name="T59" fmla="*/ 260 h 956"/>
              <a:gd name="T60" fmla="*/ 1142 w 1328"/>
              <a:gd name="T61" fmla="*/ 198 h 956"/>
              <a:gd name="T62" fmla="*/ 1094 w 1328"/>
              <a:gd name="T63" fmla="*/ 150 h 956"/>
              <a:gd name="T64" fmla="*/ 1032 w 1328"/>
              <a:gd name="T65" fmla="*/ 102 h 956"/>
              <a:gd name="T66" fmla="*/ 883 w 1328"/>
              <a:gd name="T67" fmla="*/ 40 h 956"/>
              <a:gd name="T68" fmla="*/ 691 w 1328"/>
              <a:gd name="T69" fmla="*/ 25 h 956"/>
              <a:gd name="T70" fmla="*/ 451 w 1328"/>
              <a:gd name="T71" fmla="*/ 16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28" h="956">
                <a:moveTo>
                  <a:pt x="451" y="16"/>
                </a:moveTo>
                <a:cubicBezTo>
                  <a:pt x="400" y="19"/>
                  <a:pt x="386" y="20"/>
                  <a:pt x="345" y="30"/>
                </a:cubicBezTo>
                <a:cubicBezTo>
                  <a:pt x="326" y="35"/>
                  <a:pt x="288" y="44"/>
                  <a:pt x="288" y="44"/>
                </a:cubicBezTo>
                <a:cubicBezTo>
                  <a:pt x="261" y="61"/>
                  <a:pt x="235" y="78"/>
                  <a:pt x="206" y="92"/>
                </a:cubicBezTo>
                <a:cubicBezTo>
                  <a:pt x="175" y="125"/>
                  <a:pt x="160" y="156"/>
                  <a:pt x="144" y="198"/>
                </a:cubicBezTo>
                <a:cubicBezTo>
                  <a:pt x="141" y="222"/>
                  <a:pt x="140" y="252"/>
                  <a:pt x="129" y="275"/>
                </a:cubicBezTo>
                <a:cubicBezTo>
                  <a:pt x="119" y="296"/>
                  <a:pt x="103" y="308"/>
                  <a:pt x="86" y="323"/>
                </a:cubicBezTo>
                <a:cubicBezTo>
                  <a:pt x="59" y="346"/>
                  <a:pt x="35" y="378"/>
                  <a:pt x="19" y="409"/>
                </a:cubicBezTo>
                <a:cubicBezTo>
                  <a:pt x="14" y="432"/>
                  <a:pt x="6" y="453"/>
                  <a:pt x="0" y="476"/>
                </a:cubicBezTo>
                <a:cubicBezTo>
                  <a:pt x="3" y="513"/>
                  <a:pt x="7" y="557"/>
                  <a:pt x="33" y="587"/>
                </a:cubicBezTo>
                <a:cubicBezTo>
                  <a:pt x="50" y="607"/>
                  <a:pt x="69" y="613"/>
                  <a:pt x="86" y="630"/>
                </a:cubicBezTo>
                <a:cubicBezTo>
                  <a:pt x="96" y="640"/>
                  <a:pt x="100" y="655"/>
                  <a:pt x="110" y="664"/>
                </a:cubicBezTo>
                <a:cubicBezTo>
                  <a:pt x="143" y="694"/>
                  <a:pt x="193" y="728"/>
                  <a:pt x="235" y="740"/>
                </a:cubicBezTo>
                <a:cubicBezTo>
                  <a:pt x="262" y="759"/>
                  <a:pt x="341" y="784"/>
                  <a:pt x="374" y="788"/>
                </a:cubicBezTo>
                <a:cubicBezTo>
                  <a:pt x="393" y="795"/>
                  <a:pt x="413" y="803"/>
                  <a:pt x="432" y="808"/>
                </a:cubicBezTo>
                <a:cubicBezTo>
                  <a:pt x="443" y="811"/>
                  <a:pt x="465" y="817"/>
                  <a:pt x="465" y="817"/>
                </a:cubicBezTo>
                <a:cubicBezTo>
                  <a:pt x="487" y="832"/>
                  <a:pt x="531" y="850"/>
                  <a:pt x="557" y="856"/>
                </a:cubicBezTo>
                <a:cubicBezTo>
                  <a:pt x="575" y="867"/>
                  <a:pt x="579" y="877"/>
                  <a:pt x="600" y="870"/>
                </a:cubicBezTo>
                <a:cubicBezTo>
                  <a:pt x="633" y="881"/>
                  <a:pt x="661" y="885"/>
                  <a:pt x="696" y="889"/>
                </a:cubicBezTo>
                <a:cubicBezTo>
                  <a:pt x="724" y="896"/>
                  <a:pt x="762" y="900"/>
                  <a:pt x="787" y="913"/>
                </a:cubicBezTo>
                <a:cubicBezTo>
                  <a:pt x="831" y="935"/>
                  <a:pt x="811" y="929"/>
                  <a:pt x="845" y="937"/>
                </a:cubicBezTo>
                <a:cubicBezTo>
                  <a:pt x="860" y="947"/>
                  <a:pt x="871" y="951"/>
                  <a:pt x="888" y="956"/>
                </a:cubicBezTo>
                <a:cubicBezTo>
                  <a:pt x="959" y="953"/>
                  <a:pt x="980" y="951"/>
                  <a:pt x="1041" y="937"/>
                </a:cubicBezTo>
                <a:cubicBezTo>
                  <a:pt x="1059" y="920"/>
                  <a:pt x="1088" y="909"/>
                  <a:pt x="1113" y="904"/>
                </a:cubicBezTo>
                <a:cubicBezTo>
                  <a:pt x="1137" y="888"/>
                  <a:pt x="1158" y="869"/>
                  <a:pt x="1185" y="856"/>
                </a:cubicBezTo>
                <a:cubicBezTo>
                  <a:pt x="1202" y="823"/>
                  <a:pt x="1222" y="794"/>
                  <a:pt x="1243" y="764"/>
                </a:cubicBezTo>
                <a:cubicBezTo>
                  <a:pt x="1256" y="745"/>
                  <a:pt x="1277" y="702"/>
                  <a:pt x="1277" y="702"/>
                </a:cubicBezTo>
                <a:cubicBezTo>
                  <a:pt x="1287" y="643"/>
                  <a:pt x="1273" y="705"/>
                  <a:pt x="1291" y="664"/>
                </a:cubicBezTo>
                <a:cubicBezTo>
                  <a:pt x="1300" y="642"/>
                  <a:pt x="1303" y="615"/>
                  <a:pt x="1310" y="592"/>
                </a:cubicBezTo>
                <a:cubicBezTo>
                  <a:pt x="1328" y="472"/>
                  <a:pt x="1293" y="352"/>
                  <a:pt x="1214" y="260"/>
                </a:cubicBezTo>
                <a:cubicBezTo>
                  <a:pt x="1193" y="236"/>
                  <a:pt x="1164" y="220"/>
                  <a:pt x="1142" y="198"/>
                </a:cubicBezTo>
                <a:cubicBezTo>
                  <a:pt x="1125" y="181"/>
                  <a:pt x="1115" y="164"/>
                  <a:pt x="1094" y="150"/>
                </a:cubicBezTo>
                <a:cubicBezTo>
                  <a:pt x="1087" y="130"/>
                  <a:pt x="1053" y="110"/>
                  <a:pt x="1032" y="102"/>
                </a:cubicBezTo>
                <a:cubicBezTo>
                  <a:pt x="988" y="69"/>
                  <a:pt x="937" y="49"/>
                  <a:pt x="883" y="40"/>
                </a:cubicBezTo>
                <a:cubicBezTo>
                  <a:pt x="828" y="20"/>
                  <a:pt x="737" y="27"/>
                  <a:pt x="691" y="25"/>
                </a:cubicBezTo>
                <a:cubicBezTo>
                  <a:pt x="615" y="15"/>
                  <a:pt x="526" y="0"/>
                  <a:pt x="451" y="16"/>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1" name="Freeform 6"/>
          <p:cNvSpPr>
            <a:spLocks/>
          </p:cNvSpPr>
          <p:nvPr/>
        </p:nvSpPr>
        <p:spPr bwMode="auto">
          <a:xfrm>
            <a:off x="6057900" y="1517650"/>
            <a:ext cx="755650" cy="682625"/>
          </a:xfrm>
          <a:custGeom>
            <a:avLst/>
            <a:gdLst>
              <a:gd name="T0" fmla="*/ 120 w 476"/>
              <a:gd name="T1" fmla="*/ 27 h 430"/>
              <a:gd name="T2" fmla="*/ 62 w 476"/>
              <a:gd name="T3" fmla="*/ 75 h 430"/>
              <a:gd name="T4" fmla="*/ 14 w 476"/>
              <a:gd name="T5" fmla="*/ 147 h 430"/>
              <a:gd name="T6" fmla="*/ 0 w 476"/>
              <a:gd name="T7" fmla="*/ 204 h 430"/>
              <a:gd name="T8" fmla="*/ 5 w 476"/>
              <a:gd name="T9" fmla="*/ 267 h 430"/>
              <a:gd name="T10" fmla="*/ 29 w 476"/>
              <a:gd name="T11" fmla="*/ 315 h 430"/>
              <a:gd name="T12" fmla="*/ 125 w 476"/>
              <a:gd name="T13" fmla="*/ 430 h 430"/>
              <a:gd name="T14" fmla="*/ 178 w 476"/>
              <a:gd name="T15" fmla="*/ 420 h 430"/>
              <a:gd name="T16" fmla="*/ 235 w 476"/>
              <a:gd name="T17" fmla="*/ 377 h 430"/>
              <a:gd name="T18" fmla="*/ 269 w 476"/>
              <a:gd name="T19" fmla="*/ 339 h 430"/>
              <a:gd name="T20" fmla="*/ 312 w 476"/>
              <a:gd name="T21" fmla="*/ 267 h 430"/>
              <a:gd name="T22" fmla="*/ 437 w 476"/>
              <a:gd name="T23" fmla="*/ 224 h 430"/>
              <a:gd name="T24" fmla="*/ 475 w 476"/>
              <a:gd name="T25" fmla="*/ 176 h 430"/>
              <a:gd name="T26" fmla="*/ 470 w 476"/>
              <a:gd name="T27" fmla="*/ 123 h 430"/>
              <a:gd name="T28" fmla="*/ 456 w 476"/>
              <a:gd name="T29" fmla="*/ 118 h 430"/>
              <a:gd name="T30" fmla="*/ 389 w 476"/>
              <a:gd name="T31" fmla="*/ 70 h 430"/>
              <a:gd name="T32" fmla="*/ 274 w 476"/>
              <a:gd name="T33" fmla="*/ 22 h 430"/>
              <a:gd name="T34" fmla="*/ 182 w 476"/>
              <a:gd name="T35" fmla="*/ 12 h 430"/>
              <a:gd name="T36" fmla="*/ 120 w 476"/>
              <a:gd name="T37" fmla="*/ 36 h 430"/>
              <a:gd name="T38" fmla="*/ 120 w 476"/>
              <a:gd name="T39" fmla="*/ 27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6" h="430">
                <a:moveTo>
                  <a:pt x="120" y="27"/>
                </a:moveTo>
                <a:cubicBezTo>
                  <a:pt x="103" y="44"/>
                  <a:pt x="83" y="61"/>
                  <a:pt x="62" y="75"/>
                </a:cubicBezTo>
                <a:cubicBezTo>
                  <a:pt x="45" y="99"/>
                  <a:pt x="28" y="121"/>
                  <a:pt x="14" y="147"/>
                </a:cubicBezTo>
                <a:cubicBezTo>
                  <a:pt x="10" y="166"/>
                  <a:pt x="4" y="185"/>
                  <a:pt x="0" y="204"/>
                </a:cubicBezTo>
                <a:cubicBezTo>
                  <a:pt x="2" y="225"/>
                  <a:pt x="1" y="246"/>
                  <a:pt x="5" y="267"/>
                </a:cubicBezTo>
                <a:cubicBezTo>
                  <a:pt x="8" y="283"/>
                  <a:pt x="21" y="301"/>
                  <a:pt x="29" y="315"/>
                </a:cubicBezTo>
                <a:cubicBezTo>
                  <a:pt x="55" y="362"/>
                  <a:pt x="76" y="404"/>
                  <a:pt x="125" y="430"/>
                </a:cubicBezTo>
                <a:cubicBezTo>
                  <a:pt x="128" y="430"/>
                  <a:pt x="168" y="427"/>
                  <a:pt x="178" y="420"/>
                </a:cubicBezTo>
                <a:cubicBezTo>
                  <a:pt x="199" y="406"/>
                  <a:pt x="211" y="386"/>
                  <a:pt x="235" y="377"/>
                </a:cubicBezTo>
                <a:cubicBezTo>
                  <a:pt x="242" y="358"/>
                  <a:pt x="252" y="349"/>
                  <a:pt x="269" y="339"/>
                </a:cubicBezTo>
                <a:cubicBezTo>
                  <a:pt x="275" y="309"/>
                  <a:pt x="280" y="278"/>
                  <a:pt x="312" y="267"/>
                </a:cubicBezTo>
                <a:cubicBezTo>
                  <a:pt x="345" y="232"/>
                  <a:pt x="391" y="228"/>
                  <a:pt x="437" y="224"/>
                </a:cubicBezTo>
                <a:cubicBezTo>
                  <a:pt x="456" y="211"/>
                  <a:pt x="465" y="197"/>
                  <a:pt x="475" y="176"/>
                </a:cubicBezTo>
                <a:cubicBezTo>
                  <a:pt x="473" y="158"/>
                  <a:pt x="476" y="140"/>
                  <a:pt x="470" y="123"/>
                </a:cubicBezTo>
                <a:cubicBezTo>
                  <a:pt x="468" y="118"/>
                  <a:pt x="460" y="121"/>
                  <a:pt x="456" y="118"/>
                </a:cubicBezTo>
                <a:cubicBezTo>
                  <a:pt x="432" y="98"/>
                  <a:pt x="422" y="79"/>
                  <a:pt x="389" y="70"/>
                </a:cubicBezTo>
                <a:cubicBezTo>
                  <a:pt x="352" y="43"/>
                  <a:pt x="318" y="31"/>
                  <a:pt x="274" y="22"/>
                </a:cubicBezTo>
                <a:cubicBezTo>
                  <a:pt x="241" y="0"/>
                  <a:pt x="231" y="9"/>
                  <a:pt x="182" y="12"/>
                </a:cubicBezTo>
                <a:cubicBezTo>
                  <a:pt x="169" y="17"/>
                  <a:pt x="132" y="40"/>
                  <a:pt x="120" y="36"/>
                </a:cubicBezTo>
                <a:cubicBezTo>
                  <a:pt x="117" y="35"/>
                  <a:pt x="120" y="30"/>
                  <a:pt x="120" y="27"/>
                </a:cubicBez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2" name="Text Box 7"/>
          <p:cNvSpPr txBox="1">
            <a:spLocks noChangeArrowheads="1"/>
          </p:cNvSpPr>
          <p:nvPr/>
        </p:nvSpPr>
        <p:spPr bwMode="auto">
          <a:xfrm>
            <a:off x="6178550" y="16494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t>
            </a:r>
          </a:p>
        </p:txBody>
      </p:sp>
      <p:sp>
        <p:nvSpPr>
          <p:cNvPr id="13" name="Text Box 8"/>
          <p:cNvSpPr txBox="1">
            <a:spLocks noChangeArrowheads="1"/>
          </p:cNvSpPr>
          <p:nvPr/>
        </p:nvSpPr>
        <p:spPr bwMode="auto">
          <a:xfrm>
            <a:off x="6588125" y="243205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NP</a:t>
            </a:r>
          </a:p>
        </p:txBody>
      </p:sp>
      <p:sp>
        <p:nvSpPr>
          <p:cNvPr id="14" name="Oval 9"/>
          <p:cNvSpPr>
            <a:spLocks noChangeArrowheads="1"/>
          </p:cNvSpPr>
          <p:nvPr/>
        </p:nvSpPr>
        <p:spPr bwMode="auto">
          <a:xfrm>
            <a:off x="7069138" y="2057400"/>
            <a:ext cx="573087" cy="373063"/>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5" name="Text Box 10"/>
          <p:cNvSpPr txBox="1">
            <a:spLocks noChangeArrowheads="1"/>
          </p:cNvSpPr>
          <p:nvPr/>
        </p:nvSpPr>
        <p:spPr bwMode="auto">
          <a:xfrm>
            <a:off x="7107238" y="1712913"/>
            <a:ext cx="1504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NP-complete</a:t>
            </a:r>
          </a:p>
        </p:txBody>
      </p:sp>
    </p:spTree>
    <p:extLst>
      <p:ext uri="{BB962C8B-B14F-4D97-AF65-F5344CB8AC3E}">
        <p14:creationId xmlns:p14="http://schemas.microsoft.com/office/powerpoint/2010/main" val="11567459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Reductions</a:t>
            </a:r>
            <a:endParaRPr lang="tr-TR" dirty="0"/>
          </a:p>
        </p:txBody>
      </p:sp>
      <p:sp>
        <p:nvSpPr>
          <p:cNvPr id="3" name="Content Placeholder 2"/>
          <p:cNvSpPr>
            <a:spLocks noGrp="1"/>
          </p:cNvSpPr>
          <p:nvPr>
            <p:ph idx="1"/>
          </p:nvPr>
        </p:nvSpPr>
        <p:spPr>
          <a:xfrm>
            <a:off x="457200" y="1600201"/>
            <a:ext cx="8229600" cy="2057400"/>
          </a:xfrm>
        </p:spPr>
        <p:txBody>
          <a:bodyPr/>
          <a:lstStyle/>
          <a:p>
            <a:r>
              <a:rPr lang="en-US" sz="2000" dirty="0"/>
              <a:t>Reduction is a way of saying that one problem is </a:t>
            </a:r>
            <a:r>
              <a:rPr lang="en-US" sz="2000" b="1" dirty="0"/>
              <a:t>“easier”</a:t>
            </a:r>
            <a:r>
              <a:rPr lang="en-US" sz="2000" dirty="0"/>
              <a:t> than another.</a:t>
            </a:r>
          </a:p>
          <a:p>
            <a:r>
              <a:rPr lang="en-US" sz="2000" dirty="0"/>
              <a:t>We say that problem A is easier than problem B, 	 	           (i.e., we write </a:t>
            </a:r>
            <a:r>
              <a:rPr lang="en-US" sz="2000" b="1" dirty="0"/>
              <a:t>“A </a:t>
            </a:r>
            <a:r>
              <a:rPr lang="en-US" sz="2000" b="1" dirty="0">
                <a:sym typeface="Symbol" pitchFamily="92" charset="2"/>
              </a:rPr>
              <a:t> </a:t>
            </a:r>
            <a:r>
              <a:rPr lang="en-US" sz="2000" b="1" dirty="0"/>
              <a:t>B”</a:t>
            </a:r>
            <a:r>
              <a:rPr lang="en-US" sz="2000" dirty="0"/>
              <a:t>) </a:t>
            </a:r>
          </a:p>
          <a:p>
            <a:pPr>
              <a:buFontTx/>
              <a:buNone/>
            </a:pPr>
            <a:r>
              <a:rPr lang="en-US" sz="2000" dirty="0"/>
              <a:t>   if we can solve A using the algorithm that solves B.</a:t>
            </a:r>
          </a:p>
          <a:p>
            <a:r>
              <a:rPr lang="en-US" sz="2000" b="1" dirty="0"/>
              <a:t>Idea:</a:t>
            </a:r>
            <a:r>
              <a:rPr lang="en-US" sz="2000" dirty="0"/>
              <a:t> </a:t>
            </a:r>
            <a:r>
              <a:rPr lang="en-US" sz="2000" dirty="0">
                <a:solidFill>
                  <a:srgbClr val="DD0111"/>
                </a:solidFill>
              </a:rPr>
              <a:t>transform the inputs of A to inputs of B</a:t>
            </a:r>
          </a:p>
          <a:p>
            <a:endParaRPr lang="tr-TR" sz="2000"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25</a:t>
            </a:fld>
            <a:endParaRPr lang="en-US"/>
          </a:p>
        </p:txBody>
      </p:sp>
      <p:grpSp>
        <p:nvGrpSpPr>
          <p:cNvPr id="7" name="Group 21"/>
          <p:cNvGrpSpPr>
            <a:grpSpLocks/>
          </p:cNvGrpSpPr>
          <p:nvPr/>
        </p:nvGrpSpPr>
        <p:grpSpPr bwMode="auto">
          <a:xfrm>
            <a:off x="354467" y="4064794"/>
            <a:ext cx="8115300" cy="1587500"/>
            <a:chOff x="304" y="895"/>
            <a:chExt cx="5112" cy="1000"/>
          </a:xfrm>
        </p:grpSpPr>
        <p:sp>
          <p:nvSpPr>
            <p:cNvPr id="8" name="Rectangle 22"/>
            <p:cNvSpPr>
              <a:spLocks noChangeArrowheads="1"/>
            </p:cNvSpPr>
            <p:nvPr/>
          </p:nvSpPr>
          <p:spPr bwMode="auto">
            <a:xfrm>
              <a:off x="677" y="895"/>
              <a:ext cx="4181" cy="98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p>
            <a:p>
              <a:pPr algn="ctr"/>
              <a:endParaRPr lang="en-US" sz="2400"/>
            </a:p>
            <a:p>
              <a:pPr algn="ctr"/>
              <a:endParaRPr lang="en-US" sz="2400"/>
            </a:p>
          </p:txBody>
        </p:sp>
        <p:sp>
          <p:nvSpPr>
            <p:cNvPr id="9" name="Rectangle 23"/>
            <p:cNvSpPr>
              <a:spLocks noChangeArrowheads="1"/>
            </p:cNvSpPr>
            <p:nvPr/>
          </p:nvSpPr>
          <p:spPr bwMode="auto">
            <a:xfrm>
              <a:off x="852" y="1102"/>
              <a:ext cx="614"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Monotype Corsiva" pitchFamily="66" charset="0"/>
                </a:rPr>
                <a:t>f</a:t>
              </a:r>
            </a:p>
          </p:txBody>
        </p:sp>
        <p:sp>
          <p:nvSpPr>
            <p:cNvPr id="10" name="Rectangle 24"/>
            <p:cNvSpPr>
              <a:spLocks noChangeArrowheads="1"/>
            </p:cNvSpPr>
            <p:nvPr/>
          </p:nvSpPr>
          <p:spPr bwMode="auto">
            <a:xfrm>
              <a:off x="2224" y="1102"/>
              <a:ext cx="2082"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Problem B</a:t>
              </a:r>
            </a:p>
          </p:txBody>
        </p:sp>
        <p:sp>
          <p:nvSpPr>
            <p:cNvPr id="11" name="Line 25"/>
            <p:cNvSpPr>
              <a:spLocks noChangeShapeType="1"/>
            </p:cNvSpPr>
            <p:nvPr/>
          </p:nvSpPr>
          <p:spPr bwMode="auto">
            <a:xfrm>
              <a:off x="304" y="1383"/>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2" name="Text Box 26"/>
            <p:cNvSpPr txBox="1">
              <a:spLocks noChangeArrowheads="1"/>
            </p:cNvSpPr>
            <p:nvPr/>
          </p:nvSpPr>
          <p:spPr bwMode="auto">
            <a:xfrm>
              <a:off x="453" y="1074"/>
              <a:ext cx="2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ym typeface="Symbol" pitchFamily="92" charset="2"/>
                </a:rPr>
                <a:t></a:t>
              </a:r>
            </a:p>
          </p:txBody>
        </p:sp>
        <p:sp>
          <p:nvSpPr>
            <p:cNvPr id="13" name="Text Box 27"/>
            <p:cNvSpPr txBox="1">
              <a:spLocks noChangeArrowheads="1"/>
            </p:cNvSpPr>
            <p:nvPr/>
          </p:nvSpPr>
          <p:spPr bwMode="auto">
            <a:xfrm>
              <a:off x="1946" y="1074"/>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ym typeface="Symbol" pitchFamily="92" charset="2"/>
                </a:rPr>
                <a:t></a:t>
              </a:r>
            </a:p>
          </p:txBody>
        </p:sp>
        <p:sp>
          <p:nvSpPr>
            <p:cNvPr id="14" name="Line 28"/>
            <p:cNvSpPr>
              <a:spLocks noChangeShapeType="1"/>
            </p:cNvSpPr>
            <p:nvPr/>
          </p:nvSpPr>
          <p:spPr bwMode="auto">
            <a:xfrm>
              <a:off x="1480" y="1383"/>
              <a:ext cx="74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 name="Line 29"/>
            <p:cNvSpPr>
              <a:spLocks noChangeShapeType="1"/>
            </p:cNvSpPr>
            <p:nvPr/>
          </p:nvSpPr>
          <p:spPr bwMode="auto">
            <a:xfrm flipV="1">
              <a:off x="4310" y="1186"/>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 name="Line 30"/>
            <p:cNvSpPr>
              <a:spLocks noChangeShapeType="1"/>
            </p:cNvSpPr>
            <p:nvPr/>
          </p:nvSpPr>
          <p:spPr bwMode="auto">
            <a:xfrm>
              <a:off x="4310" y="1397"/>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7" name="Line 31"/>
            <p:cNvSpPr>
              <a:spLocks noChangeShapeType="1"/>
            </p:cNvSpPr>
            <p:nvPr/>
          </p:nvSpPr>
          <p:spPr bwMode="auto">
            <a:xfrm>
              <a:off x="4854" y="1191"/>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8" name="Line 32"/>
            <p:cNvSpPr>
              <a:spLocks noChangeShapeType="1"/>
            </p:cNvSpPr>
            <p:nvPr/>
          </p:nvSpPr>
          <p:spPr bwMode="auto">
            <a:xfrm>
              <a:off x="4859" y="1585"/>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 name="Text Box 33"/>
            <p:cNvSpPr txBox="1">
              <a:spLocks noChangeArrowheads="1"/>
            </p:cNvSpPr>
            <p:nvPr/>
          </p:nvSpPr>
          <p:spPr bwMode="auto">
            <a:xfrm>
              <a:off x="4402" y="1065"/>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yes</a:t>
              </a:r>
            </a:p>
          </p:txBody>
        </p:sp>
        <p:sp>
          <p:nvSpPr>
            <p:cNvPr id="20" name="Text Box 34"/>
            <p:cNvSpPr txBox="1">
              <a:spLocks noChangeArrowheads="1"/>
            </p:cNvSpPr>
            <p:nvPr/>
          </p:nvSpPr>
          <p:spPr bwMode="auto">
            <a:xfrm>
              <a:off x="4426" y="14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no</a:t>
              </a:r>
            </a:p>
          </p:txBody>
        </p:sp>
        <p:sp>
          <p:nvSpPr>
            <p:cNvPr id="21" name="Text Box 35"/>
            <p:cNvSpPr txBox="1">
              <a:spLocks noChangeArrowheads="1"/>
            </p:cNvSpPr>
            <p:nvPr/>
          </p:nvSpPr>
          <p:spPr bwMode="auto">
            <a:xfrm>
              <a:off x="4997" y="969"/>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yes</a:t>
              </a:r>
            </a:p>
          </p:txBody>
        </p:sp>
        <p:sp>
          <p:nvSpPr>
            <p:cNvPr id="22" name="Text Box 36"/>
            <p:cNvSpPr txBox="1">
              <a:spLocks noChangeArrowheads="1"/>
            </p:cNvSpPr>
            <p:nvPr/>
          </p:nvSpPr>
          <p:spPr bwMode="auto">
            <a:xfrm>
              <a:off x="5021" y="1367"/>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no</a:t>
              </a:r>
            </a:p>
          </p:txBody>
        </p:sp>
        <p:sp>
          <p:nvSpPr>
            <p:cNvPr id="23" name="Text Box 37"/>
            <p:cNvSpPr txBox="1">
              <a:spLocks noChangeArrowheads="1"/>
            </p:cNvSpPr>
            <p:nvPr/>
          </p:nvSpPr>
          <p:spPr bwMode="auto">
            <a:xfrm>
              <a:off x="1469" y="1664"/>
              <a:ext cx="7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Problem A</a:t>
              </a:r>
            </a:p>
          </p:txBody>
        </p:sp>
      </p:grpSp>
    </p:spTree>
    <p:extLst>
      <p:ext uri="{BB962C8B-B14F-4D97-AF65-F5344CB8AC3E}">
        <p14:creationId xmlns:p14="http://schemas.microsoft.com/office/powerpoint/2010/main" val="201476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Polynomial Reductions</a:t>
            </a:r>
            <a:endParaRPr lang="tr-TR" dirty="0"/>
          </a:p>
        </p:txBody>
      </p:sp>
      <p:sp>
        <p:nvSpPr>
          <p:cNvPr id="3" name="Content Placeholder 2"/>
          <p:cNvSpPr>
            <a:spLocks noGrp="1"/>
          </p:cNvSpPr>
          <p:nvPr>
            <p:ph idx="1"/>
          </p:nvPr>
        </p:nvSpPr>
        <p:spPr>
          <a:xfrm>
            <a:off x="457200" y="1600201"/>
            <a:ext cx="8229600" cy="2286000"/>
          </a:xfrm>
        </p:spPr>
        <p:txBody>
          <a:bodyPr/>
          <a:lstStyle/>
          <a:p>
            <a:pPr marL="533400" indent="-533400"/>
            <a:r>
              <a:rPr lang="en-US" sz="2800" dirty="0"/>
              <a:t>Given two problems A, B, we say that A is </a:t>
            </a:r>
            <a:r>
              <a:rPr lang="en-US" sz="2800" dirty="0" err="1"/>
              <a:t>polynomially</a:t>
            </a:r>
            <a:r>
              <a:rPr lang="en-US" sz="2800" dirty="0"/>
              <a:t> </a:t>
            </a:r>
            <a:r>
              <a:rPr lang="en-US" sz="2800" b="1" dirty="0"/>
              <a:t>reducible</a:t>
            </a:r>
            <a:r>
              <a:rPr lang="en-US" sz="2800" dirty="0"/>
              <a:t> to B (A </a:t>
            </a:r>
            <a:r>
              <a:rPr lang="en-US" sz="2800" dirty="0">
                <a:solidFill>
                  <a:srgbClr val="FF0000"/>
                </a:solidFill>
                <a:sym typeface="Symbol" pitchFamily="92" charset="2"/>
              </a:rPr>
              <a:t></a:t>
            </a:r>
            <a:r>
              <a:rPr lang="en-US" sz="2800" baseline="-25000" dirty="0">
                <a:solidFill>
                  <a:srgbClr val="FF0000"/>
                </a:solidFill>
                <a:sym typeface="Symbol" pitchFamily="92" charset="2"/>
              </a:rPr>
              <a:t>p</a:t>
            </a:r>
            <a:r>
              <a:rPr lang="en-US" sz="2800" dirty="0">
                <a:sym typeface="Symbol" pitchFamily="92" charset="2"/>
              </a:rPr>
              <a:t> B</a:t>
            </a:r>
            <a:r>
              <a:rPr lang="en-US" sz="2800" dirty="0"/>
              <a:t>) if:</a:t>
            </a:r>
          </a:p>
          <a:p>
            <a:pPr marL="914400" lvl="1" indent="-457200">
              <a:buFontTx/>
              <a:buAutoNum type="arabicPeriod"/>
            </a:pPr>
            <a:r>
              <a:rPr lang="en-US" sz="2400" dirty="0"/>
              <a:t>There exists a function </a:t>
            </a:r>
            <a:r>
              <a:rPr lang="en-US" sz="2400" dirty="0">
                <a:latin typeface="Monotype Corsiva" pitchFamily="66" charset="0"/>
              </a:rPr>
              <a:t>f  </a:t>
            </a:r>
            <a:r>
              <a:rPr lang="en-US" sz="2400" dirty="0"/>
              <a:t>that converts the input of A to inputs of B in </a:t>
            </a:r>
            <a:r>
              <a:rPr lang="en-US" sz="2400" dirty="0">
                <a:solidFill>
                  <a:srgbClr val="FF0000"/>
                </a:solidFill>
              </a:rPr>
              <a:t>polynomial time</a:t>
            </a:r>
          </a:p>
          <a:p>
            <a:pPr marL="914400" lvl="1" indent="-457200">
              <a:buFontTx/>
              <a:buAutoNum type="arabicPeriod"/>
            </a:pPr>
            <a:r>
              <a:rPr lang="en-US" sz="2400" dirty="0"/>
              <a:t>A(</a:t>
            </a:r>
            <a:r>
              <a:rPr lang="en-US" sz="2400" dirty="0" err="1"/>
              <a:t>i</a:t>
            </a:r>
            <a:r>
              <a:rPr lang="en-US" sz="2400" dirty="0"/>
              <a:t>) = YES </a:t>
            </a:r>
            <a:r>
              <a:rPr lang="en-US" sz="2400" dirty="0">
                <a:sym typeface="Symbol" pitchFamily="92" charset="2"/>
              </a:rPr>
              <a:t> B(f(</a:t>
            </a:r>
            <a:r>
              <a:rPr lang="en-US" sz="2400" dirty="0" err="1">
                <a:sym typeface="Symbol" pitchFamily="92" charset="2"/>
              </a:rPr>
              <a:t>i</a:t>
            </a:r>
            <a:r>
              <a:rPr lang="en-US" sz="2400" dirty="0">
                <a:sym typeface="Symbol" pitchFamily="92" charset="2"/>
              </a:rPr>
              <a:t>)) = YES</a:t>
            </a:r>
          </a:p>
          <a:p>
            <a:endParaRPr lang="tr-TR" sz="2800"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26</a:t>
            </a:fld>
            <a:endParaRPr lang="en-US"/>
          </a:p>
        </p:txBody>
      </p:sp>
      <p:grpSp>
        <p:nvGrpSpPr>
          <p:cNvPr id="7" name="Group 21"/>
          <p:cNvGrpSpPr>
            <a:grpSpLocks/>
          </p:cNvGrpSpPr>
          <p:nvPr/>
        </p:nvGrpSpPr>
        <p:grpSpPr bwMode="auto">
          <a:xfrm>
            <a:off x="354467" y="4064794"/>
            <a:ext cx="8115300" cy="1587500"/>
            <a:chOff x="304" y="895"/>
            <a:chExt cx="5112" cy="1000"/>
          </a:xfrm>
        </p:grpSpPr>
        <p:sp>
          <p:nvSpPr>
            <p:cNvPr id="8" name="Rectangle 22"/>
            <p:cNvSpPr>
              <a:spLocks noChangeArrowheads="1"/>
            </p:cNvSpPr>
            <p:nvPr/>
          </p:nvSpPr>
          <p:spPr bwMode="auto">
            <a:xfrm>
              <a:off x="677" y="895"/>
              <a:ext cx="4181" cy="98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p>
            <a:p>
              <a:pPr algn="ctr"/>
              <a:endParaRPr lang="en-US" sz="2400"/>
            </a:p>
            <a:p>
              <a:pPr algn="ctr"/>
              <a:endParaRPr lang="en-US" sz="2400"/>
            </a:p>
          </p:txBody>
        </p:sp>
        <p:sp>
          <p:nvSpPr>
            <p:cNvPr id="9" name="Rectangle 23"/>
            <p:cNvSpPr>
              <a:spLocks noChangeArrowheads="1"/>
            </p:cNvSpPr>
            <p:nvPr/>
          </p:nvSpPr>
          <p:spPr bwMode="auto">
            <a:xfrm>
              <a:off x="852" y="1102"/>
              <a:ext cx="614"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Monotype Corsiva" pitchFamily="66" charset="0"/>
                </a:rPr>
                <a:t>f</a:t>
              </a:r>
            </a:p>
          </p:txBody>
        </p:sp>
        <p:sp>
          <p:nvSpPr>
            <p:cNvPr id="10" name="Rectangle 24"/>
            <p:cNvSpPr>
              <a:spLocks noChangeArrowheads="1"/>
            </p:cNvSpPr>
            <p:nvPr/>
          </p:nvSpPr>
          <p:spPr bwMode="auto">
            <a:xfrm>
              <a:off x="2224" y="1102"/>
              <a:ext cx="2082"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Problem B</a:t>
              </a:r>
            </a:p>
          </p:txBody>
        </p:sp>
        <p:sp>
          <p:nvSpPr>
            <p:cNvPr id="11" name="Line 25"/>
            <p:cNvSpPr>
              <a:spLocks noChangeShapeType="1"/>
            </p:cNvSpPr>
            <p:nvPr/>
          </p:nvSpPr>
          <p:spPr bwMode="auto">
            <a:xfrm>
              <a:off x="304" y="1383"/>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2" name="Text Box 26"/>
            <p:cNvSpPr txBox="1">
              <a:spLocks noChangeArrowheads="1"/>
            </p:cNvSpPr>
            <p:nvPr/>
          </p:nvSpPr>
          <p:spPr bwMode="auto">
            <a:xfrm>
              <a:off x="453" y="1074"/>
              <a:ext cx="2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ym typeface="Symbol" pitchFamily="92" charset="2"/>
                </a:rPr>
                <a:t></a:t>
              </a:r>
            </a:p>
          </p:txBody>
        </p:sp>
        <p:sp>
          <p:nvSpPr>
            <p:cNvPr id="13" name="Text Box 27"/>
            <p:cNvSpPr txBox="1">
              <a:spLocks noChangeArrowheads="1"/>
            </p:cNvSpPr>
            <p:nvPr/>
          </p:nvSpPr>
          <p:spPr bwMode="auto">
            <a:xfrm>
              <a:off x="1946" y="1074"/>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ym typeface="Symbol" pitchFamily="92" charset="2"/>
                </a:rPr>
                <a:t></a:t>
              </a:r>
            </a:p>
          </p:txBody>
        </p:sp>
        <p:sp>
          <p:nvSpPr>
            <p:cNvPr id="14" name="Line 28"/>
            <p:cNvSpPr>
              <a:spLocks noChangeShapeType="1"/>
            </p:cNvSpPr>
            <p:nvPr/>
          </p:nvSpPr>
          <p:spPr bwMode="auto">
            <a:xfrm>
              <a:off x="1480" y="1383"/>
              <a:ext cx="74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 name="Line 29"/>
            <p:cNvSpPr>
              <a:spLocks noChangeShapeType="1"/>
            </p:cNvSpPr>
            <p:nvPr/>
          </p:nvSpPr>
          <p:spPr bwMode="auto">
            <a:xfrm flipV="1">
              <a:off x="4310" y="1186"/>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 name="Line 30"/>
            <p:cNvSpPr>
              <a:spLocks noChangeShapeType="1"/>
            </p:cNvSpPr>
            <p:nvPr/>
          </p:nvSpPr>
          <p:spPr bwMode="auto">
            <a:xfrm>
              <a:off x="4310" y="1397"/>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7" name="Line 31"/>
            <p:cNvSpPr>
              <a:spLocks noChangeShapeType="1"/>
            </p:cNvSpPr>
            <p:nvPr/>
          </p:nvSpPr>
          <p:spPr bwMode="auto">
            <a:xfrm>
              <a:off x="4854" y="1191"/>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8" name="Line 32"/>
            <p:cNvSpPr>
              <a:spLocks noChangeShapeType="1"/>
            </p:cNvSpPr>
            <p:nvPr/>
          </p:nvSpPr>
          <p:spPr bwMode="auto">
            <a:xfrm>
              <a:off x="4859" y="1585"/>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 name="Text Box 33"/>
            <p:cNvSpPr txBox="1">
              <a:spLocks noChangeArrowheads="1"/>
            </p:cNvSpPr>
            <p:nvPr/>
          </p:nvSpPr>
          <p:spPr bwMode="auto">
            <a:xfrm>
              <a:off x="4402" y="1065"/>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yes</a:t>
              </a:r>
            </a:p>
          </p:txBody>
        </p:sp>
        <p:sp>
          <p:nvSpPr>
            <p:cNvPr id="20" name="Text Box 34"/>
            <p:cNvSpPr txBox="1">
              <a:spLocks noChangeArrowheads="1"/>
            </p:cNvSpPr>
            <p:nvPr/>
          </p:nvSpPr>
          <p:spPr bwMode="auto">
            <a:xfrm>
              <a:off x="4426" y="14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no</a:t>
              </a:r>
            </a:p>
          </p:txBody>
        </p:sp>
        <p:sp>
          <p:nvSpPr>
            <p:cNvPr id="21" name="Text Box 35"/>
            <p:cNvSpPr txBox="1">
              <a:spLocks noChangeArrowheads="1"/>
            </p:cNvSpPr>
            <p:nvPr/>
          </p:nvSpPr>
          <p:spPr bwMode="auto">
            <a:xfrm>
              <a:off x="4997" y="969"/>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yes</a:t>
              </a:r>
            </a:p>
          </p:txBody>
        </p:sp>
        <p:sp>
          <p:nvSpPr>
            <p:cNvPr id="22" name="Text Box 36"/>
            <p:cNvSpPr txBox="1">
              <a:spLocks noChangeArrowheads="1"/>
            </p:cNvSpPr>
            <p:nvPr/>
          </p:nvSpPr>
          <p:spPr bwMode="auto">
            <a:xfrm>
              <a:off x="5021" y="1367"/>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no</a:t>
              </a:r>
            </a:p>
          </p:txBody>
        </p:sp>
        <p:sp>
          <p:nvSpPr>
            <p:cNvPr id="23" name="Text Box 37"/>
            <p:cNvSpPr txBox="1">
              <a:spLocks noChangeArrowheads="1"/>
            </p:cNvSpPr>
            <p:nvPr/>
          </p:nvSpPr>
          <p:spPr bwMode="auto">
            <a:xfrm>
              <a:off x="1469" y="1664"/>
              <a:ext cx="7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Problem A</a:t>
              </a:r>
            </a:p>
          </p:txBody>
        </p:sp>
      </p:grpSp>
    </p:spTree>
    <p:extLst>
      <p:ext uri="{BB962C8B-B14F-4D97-AF65-F5344CB8AC3E}">
        <p14:creationId xmlns:p14="http://schemas.microsoft.com/office/powerpoint/2010/main" val="11555911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a:t>
            </a:r>
            <a:r>
              <a:rPr lang="en-US" dirty="0" smtClean="0"/>
              <a:t>Reduction Example: Vertex Cover Problem</a:t>
            </a:r>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27</a:t>
            </a:fld>
            <a:endParaRPr lang="en-US"/>
          </a:p>
        </p:txBody>
      </p:sp>
      <p:sp>
        <p:nvSpPr>
          <p:cNvPr id="7" name="Content Placeholder 2"/>
          <p:cNvSpPr txBox="1">
            <a:spLocks/>
          </p:cNvSpPr>
          <p:nvPr/>
        </p:nvSpPr>
        <p:spPr bwMode="auto">
          <a:xfrm>
            <a:off x="457200" y="1417638"/>
            <a:ext cx="804273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pPr marL="476250" indent="-476250" algn="just">
              <a:buFontTx/>
              <a:buNone/>
            </a:pPr>
            <a:r>
              <a:rPr lang="en-US" sz="2400" b="1" dirty="0" smtClean="0">
                <a:latin typeface="Arial" pitchFamily="33" charset="0"/>
                <a:ea typeface="Times New Roman" pitchFamily="33" charset="0"/>
                <a:cs typeface="Times New Roman" pitchFamily="33" charset="0"/>
              </a:rPr>
              <a:t>Vertex cover problem:</a:t>
            </a:r>
          </a:p>
          <a:p>
            <a:pPr marL="476250" indent="-476250" algn="just">
              <a:buFontTx/>
              <a:buNone/>
            </a:pPr>
            <a:r>
              <a:rPr lang="en-US" sz="1800" dirty="0" smtClean="0">
                <a:latin typeface="Arial" pitchFamily="33" charset="0"/>
                <a:ea typeface="Times New Roman" pitchFamily="33" charset="0"/>
                <a:cs typeface="Times New Roman" pitchFamily="33" charset="0"/>
              </a:rPr>
              <a:t>Let  </a:t>
            </a:r>
            <a:r>
              <a:rPr lang="en-US" sz="1800" i="1" dirty="0" smtClean="0">
                <a:ea typeface="Times New Roman" pitchFamily="33" charset="0"/>
                <a:cs typeface="Times New Roman" pitchFamily="33" charset="0"/>
              </a:rPr>
              <a:t>G=</a:t>
            </a:r>
            <a:r>
              <a:rPr lang="en-US" sz="1800" dirty="0" smtClean="0">
                <a:ea typeface="Times New Roman" pitchFamily="33" charset="0"/>
                <a:cs typeface="Times New Roman" pitchFamily="33" charset="0"/>
              </a:rPr>
              <a:t>(</a:t>
            </a:r>
            <a:r>
              <a:rPr lang="en-US" sz="1800" i="1" dirty="0" smtClean="0">
                <a:ea typeface="Times New Roman" pitchFamily="33" charset="0"/>
                <a:cs typeface="Times New Roman" pitchFamily="33" charset="0"/>
              </a:rPr>
              <a:t>V,E</a:t>
            </a:r>
            <a:r>
              <a:rPr lang="en-US" sz="1800" dirty="0" smtClean="0">
                <a:ea typeface="Times New Roman" pitchFamily="33" charset="0"/>
                <a:cs typeface="Times New Roman" pitchFamily="33" charset="0"/>
              </a:rPr>
              <a:t>)</a:t>
            </a:r>
            <a:r>
              <a:rPr lang="en-US" sz="1800" dirty="0" smtClean="0">
                <a:latin typeface="Arial" pitchFamily="33" charset="0"/>
                <a:ea typeface="Times New Roman" pitchFamily="33" charset="0"/>
                <a:cs typeface="Times New Roman" pitchFamily="33" charset="0"/>
              </a:rPr>
              <a:t> be a graph where </a:t>
            </a:r>
            <a:r>
              <a:rPr lang="en-US" sz="1800" i="1" dirty="0" smtClean="0">
                <a:ea typeface="Times New Roman" pitchFamily="33" charset="0"/>
                <a:cs typeface="Times New Roman" pitchFamily="33" charset="0"/>
              </a:rPr>
              <a:t>V</a:t>
            </a:r>
            <a:r>
              <a:rPr lang="en-US" sz="1800" dirty="0" smtClean="0">
                <a:ea typeface="Times New Roman" pitchFamily="33" charset="0"/>
                <a:cs typeface="Times New Roman" pitchFamily="33" charset="0"/>
              </a:rPr>
              <a:t>={</a:t>
            </a:r>
            <a:r>
              <a:rPr lang="en-US" sz="1800" i="1" dirty="0" smtClean="0">
                <a:ea typeface="Times New Roman" pitchFamily="33" charset="0"/>
                <a:cs typeface="Times New Roman" pitchFamily="33" charset="0"/>
              </a:rPr>
              <a:t>v</a:t>
            </a:r>
            <a:r>
              <a:rPr lang="en-US" sz="1800" i="1" baseline="-25000" dirty="0" smtClean="0">
                <a:ea typeface="Times New Roman" pitchFamily="33" charset="0"/>
                <a:cs typeface="Times New Roman" pitchFamily="33" charset="0"/>
              </a:rPr>
              <a:t>1</a:t>
            </a:r>
            <a:r>
              <a:rPr lang="en-US" sz="1800" i="1" dirty="0" smtClean="0">
                <a:ea typeface="Times New Roman" pitchFamily="33" charset="0"/>
                <a:cs typeface="Times New Roman" pitchFamily="33" charset="0"/>
              </a:rPr>
              <a:t>, v</a:t>
            </a:r>
            <a:r>
              <a:rPr lang="en-US" sz="1800" i="1" baseline="-25000" dirty="0" smtClean="0">
                <a:ea typeface="Times New Roman" pitchFamily="33" charset="0"/>
                <a:cs typeface="Times New Roman" pitchFamily="33" charset="0"/>
              </a:rPr>
              <a:t>2</a:t>
            </a:r>
            <a:r>
              <a:rPr lang="en-US" sz="1800" i="1" dirty="0" smtClean="0">
                <a:ea typeface="Times New Roman" pitchFamily="33" charset="0"/>
                <a:cs typeface="Times New Roman" pitchFamily="33" charset="0"/>
              </a:rPr>
              <a:t>,..,v</a:t>
            </a:r>
            <a:r>
              <a:rPr lang="en-US" sz="1800" i="1" baseline="-25000" dirty="0" smtClean="0">
                <a:ea typeface="Times New Roman" pitchFamily="33" charset="0"/>
                <a:cs typeface="Times New Roman" pitchFamily="33" charset="0"/>
              </a:rPr>
              <a:t>N</a:t>
            </a:r>
            <a:r>
              <a:rPr lang="en-US" sz="1800" dirty="0" smtClean="0">
                <a:ea typeface="Times New Roman" pitchFamily="33" charset="0"/>
                <a:cs typeface="Times New Roman" pitchFamily="33" charset="0"/>
              </a:rPr>
              <a:t>}</a:t>
            </a:r>
            <a:r>
              <a:rPr lang="en-US" sz="1800" dirty="0" smtClean="0">
                <a:latin typeface="Arial" pitchFamily="33" charset="0"/>
                <a:ea typeface="Times New Roman" pitchFamily="33" charset="0"/>
                <a:cs typeface="Times New Roman" pitchFamily="33" charset="0"/>
              </a:rPr>
              <a:t> is the vertices  and  </a:t>
            </a:r>
            <a:r>
              <a:rPr lang="en-US" sz="1800" dirty="0" smtClean="0">
                <a:ea typeface="Times New Roman" pitchFamily="33" charset="0"/>
                <a:cs typeface="Times New Roman" pitchFamily="33" charset="0"/>
              </a:rPr>
              <a:t>E={(</a:t>
            </a:r>
            <a:r>
              <a:rPr lang="en-US" sz="1800" i="1" dirty="0" err="1" smtClean="0">
                <a:ea typeface="Times New Roman" pitchFamily="33" charset="0"/>
                <a:cs typeface="Times New Roman" pitchFamily="33" charset="0"/>
              </a:rPr>
              <a:t>v</a:t>
            </a:r>
            <a:r>
              <a:rPr lang="en-US" sz="1800" i="1" baseline="-25000" dirty="0" err="1" smtClean="0">
                <a:ea typeface="Times New Roman" pitchFamily="33" charset="0"/>
                <a:cs typeface="Times New Roman" pitchFamily="33" charset="0"/>
              </a:rPr>
              <a:t>i</a:t>
            </a:r>
            <a:r>
              <a:rPr lang="en-US" sz="1800" dirty="0" err="1" smtClean="0">
                <a:ea typeface="Times New Roman" pitchFamily="33" charset="0"/>
                <a:cs typeface="Times New Roman" pitchFamily="33" charset="0"/>
              </a:rPr>
              <a:t>,</a:t>
            </a:r>
            <a:r>
              <a:rPr lang="en-US" sz="1800" i="1" dirty="0" err="1" smtClean="0">
                <a:ea typeface="Times New Roman" pitchFamily="33" charset="0"/>
                <a:cs typeface="Times New Roman" pitchFamily="33" charset="0"/>
              </a:rPr>
              <a:t>v</a:t>
            </a:r>
            <a:r>
              <a:rPr lang="en-US" sz="1800" i="1" baseline="-25000" dirty="0" err="1" smtClean="0">
                <a:ea typeface="Times New Roman" pitchFamily="33" charset="0"/>
                <a:cs typeface="Times New Roman" pitchFamily="33" charset="0"/>
              </a:rPr>
              <a:t>j</a:t>
            </a:r>
            <a:r>
              <a:rPr lang="en-US" sz="1800" dirty="0" smtClean="0">
                <a:ea typeface="Times New Roman" pitchFamily="33" charset="0"/>
                <a:cs typeface="Times New Roman" pitchFamily="33" charset="0"/>
              </a:rPr>
              <a:t>)}</a:t>
            </a:r>
            <a:r>
              <a:rPr lang="en-US" sz="1800" dirty="0" smtClean="0">
                <a:latin typeface="Arial" pitchFamily="33" charset="0"/>
                <a:ea typeface="Times New Roman" pitchFamily="33" charset="0"/>
                <a:cs typeface="Times New Roman" pitchFamily="33" charset="0"/>
              </a:rPr>
              <a:t> is the  edges  of the graph.</a:t>
            </a:r>
          </a:p>
          <a:p>
            <a:pPr marL="476250" indent="-476250" algn="just">
              <a:buFontTx/>
              <a:buNone/>
            </a:pPr>
            <a:r>
              <a:rPr lang="en-US" sz="1800" dirty="0" smtClean="0">
                <a:latin typeface="Arial" pitchFamily="33" charset="0"/>
                <a:ea typeface="Times New Roman" pitchFamily="33" charset="0"/>
                <a:cs typeface="Times New Roman" pitchFamily="33" charset="0"/>
              </a:rPr>
              <a:t>Example:      </a:t>
            </a:r>
          </a:p>
          <a:p>
            <a:pPr marL="476250" indent="-476250" algn="just">
              <a:buFontTx/>
              <a:buNone/>
            </a:pPr>
            <a:r>
              <a:rPr lang="en-US" sz="1800" dirty="0" smtClean="0">
                <a:latin typeface="Arial" pitchFamily="33" charset="0"/>
                <a:ea typeface="Times New Roman" pitchFamily="33" charset="0"/>
                <a:cs typeface="Times New Roman" pitchFamily="33" charset="0"/>
              </a:rPr>
              <a:t>	V=</a:t>
            </a:r>
            <a:r>
              <a:rPr lang="en-US" sz="1800" dirty="0" smtClean="0">
                <a:ea typeface="Times New Roman" pitchFamily="33" charset="0"/>
                <a:cs typeface="Times New Roman" pitchFamily="33" charset="0"/>
              </a:rPr>
              <a:t>{</a:t>
            </a:r>
            <a:r>
              <a:rPr lang="en-US" sz="1800" i="1" dirty="0" err="1" smtClean="0">
                <a:ea typeface="Times New Roman" pitchFamily="33" charset="0"/>
                <a:cs typeface="Times New Roman" pitchFamily="33" charset="0"/>
              </a:rPr>
              <a:t>a,b,c,d,e</a:t>
            </a:r>
            <a:r>
              <a:rPr lang="en-US" sz="1800" dirty="0" smtClean="0">
                <a:ea typeface="Times New Roman" pitchFamily="33" charset="0"/>
                <a:cs typeface="Times New Roman" pitchFamily="33" charset="0"/>
              </a:rPr>
              <a:t>}</a:t>
            </a:r>
            <a:r>
              <a:rPr lang="en-US" sz="1800" dirty="0" smtClean="0">
                <a:latin typeface="Arial" pitchFamily="33" charset="0"/>
                <a:ea typeface="Times New Roman" pitchFamily="33" charset="0"/>
                <a:cs typeface="Times New Roman" pitchFamily="33" charset="0"/>
              </a:rPr>
              <a:t> </a:t>
            </a:r>
          </a:p>
          <a:p>
            <a:pPr marL="476250" indent="-476250" algn="just">
              <a:buFontTx/>
              <a:buNone/>
            </a:pPr>
            <a:r>
              <a:rPr lang="en-US" sz="1800" dirty="0" smtClean="0">
                <a:ea typeface="Times New Roman" pitchFamily="33" charset="0"/>
                <a:cs typeface="Times New Roman" pitchFamily="33" charset="0"/>
              </a:rPr>
              <a:t>	E={(</a:t>
            </a:r>
            <a:r>
              <a:rPr lang="en-US" sz="1800" i="1" dirty="0" err="1" smtClean="0">
                <a:ea typeface="Times New Roman" pitchFamily="33" charset="0"/>
                <a:cs typeface="Times New Roman" pitchFamily="33" charset="0"/>
              </a:rPr>
              <a:t>a</a:t>
            </a:r>
            <a:r>
              <a:rPr lang="en-US" sz="1800" dirty="0" err="1" smtClean="0">
                <a:ea typeface="Times New Roman" pitchFamily="33" charset="0"/>
                <a:cs typeface="Times New Roman" pitchFamily="33" charset="0"/>
              </a:rPr>
              <a:t>,</a:t>
            </a:r>
            <a:r>
              <a:rPr lang="en-US" sz="1800" i="1" dirty="0" err="1" smtClean="0">
                <a:ea typeface="Times New Roman" pitchFamily="33" charset="0"/>
                <a:cs typeface="Times New Roman" pitchFamily="33" charset="0"/>
              </a:rPr>
              <a:t>b</a:t>
            </a:r>
            <a:r>
              <a:rPr lang="en-US" sz="1800" dirty="0" smtClean="0">
                <a:ea typeface="Times New Roman" pitchFamily="33" charset="0"/>
                <a:cs typeface="Times New Roman" pitchFamily="33" charset="0"/>
              </a:rPr>
              <a:t>),(</a:t>
            </a:r>
            <a:r>
              <a:rPr lang="en-US" sz="1800" i="1" dirty="0" err="1" smtClean="0">
                <a:ea typeface="Times New Roman" pitchFamily="33" charset="0"/>
                <a:cs typeface="Times New Roman" pitchFamily="33" charset="0"/>
              </a:rPr>
              <a:t>b</a:t>
            </a:r>
            <a:r>
              <a:rPr lang="en-US" sz="1800" dirty="0" err="1" smtClean="0">
                <a:ea typeface="Times New Roman" pitchFamily="33" charset="0"/>
                <a:cs typeface="Times New Roman" pitchFamily="33" charset="0"/>
              </a:rPr>
              <a:t>,</a:t>
            </a:r>
            <a:r>
              <a:rPr lang="en-US" sz="1800" i="1" dirty="0" err="1" smtClean="0">
                <a:ea typeface="Times New Roman" pitchFamily="33" charset="0"/>
                <a:cs typeface="Times New Roman" pitchFamily="33" charset="0"/>
              </a:rPr>
              <a:t>d</a:t>
            </a:r>
            <a:r>
              <a:rPr lang="en-US" sz="1800" dirty="0" smtClean="0">
                <a:ea typeface="Times New Roman" pitchFamily="33" charset="0"/>
                <a:cs typeface="Times New Roman" pitchFamily="33" charset="0"/>
              </a:rPr>
              <a:t>),(</a:t>
            </a:r>
            <a:r>
              <a:rPr lang="en-US" sz="1800" i="1" dirty="0" err="1" smtClean="0">
                <a:ea typeface="Times New Roman" pitchFamily="33" charset="0"/>
                <a:cs typeface="Times New Roman" pitchFamily="33" charset="0"/>
              </a:rPr>
              <a:t>b</a:t>
            </a:r>
            <a:r>
              <a:rPr lang="en-US" sz="1800" dirty="0" err="1" smtClean="0">
                <a:ea typeface="Times New Roman" pitchFamily="33" charset="0"/>
                <a:cs typeface="Times New Roman" pitchFamily="33" charset="0"/>
              </a:rPr>
              <a:t>,</a:t>
            </a:r>
            <a:r>
              <a:rPr lang="en-US" sz="1800" i="1" dirty="0" err="1" smtClean="0">
                <a:ea typeface="Times New Roman" pitchFamily="33" charset="0"/>
                <a:cs typeface="Times New Roman" pitchFamily="33" charset="0"/>
              </a:rPr>
              <a:t>e</a:t>
            </a:r>
            <a:r>
              <a:rPr lang="en-US" sz="1800" dirty="0" smtClean="0">
                <a:ea typeface="Times New Roman" pitchFamily="33" charset="0"/>
                <a:cs typeface="Times New Roman" pitchFamily="33" charset="0"/>
              </a:rPr>
              <a:t>),(</a:t>
            </a:r>
            <a:r>
              <a:rPr lang="en-US" sz="1800" i="1" dirty="0" err="1" smtClean="0">
                <a:ea typeface="Times New Roman" pitchFamily="33" charset="0"/>
                <a:cs typeface="Times New Roman" pitchFamily="33" charset="0"/>
              </a:rPr>
              <a:t>c</a:t>
            </a:r>
            <a:r>
              <a:rPr lang="en-US" sz="1800" dirty="0" err="1" smtClean="0">
                <a:ea typeface="Times New Roman" pitchFamily="33" charset="0"/>
                <a:cs typeface="Times New Roman" pitchFamily="33" charset="0"/>
              </a:rPr>
              <a:t>,</a:t>
            </a:r>
            <a:r>
              <a:rPr lang="en-US" sz="1800" i="1" dirty="0" err="1" smtClean="0">
                <a:ea typeface="Times New Roman" pitchFamily="33" charset="0"/>
                <a:cs typeface="Times New Roman" pitchFamily="33" charset="0"/>
              </a:rPr>
              <a:t>e</a:t>
            </a:r>
            <a:r>
              <a:rPr lang="en-US" sz="1800" dirty="0" smtClean="0">
                <a:ea typeface="Times New Roman" pitchFamily="33" charset="0"/>
                <a:cs typeface="Times New Roman" pitchFamily="33" charset="0"/>
              </a:rPr>
              <a:t>),(</a:t>
            </a:r>
            <a:r>
              <a:rPr lang="en-US" sz="1800" i="1" dirty="0" err="1" smtClean="0">
                <a:ea typeface="Times New Roman" pitchFamily="33" charset="0"/>
                <a:cs typeface="Times New Roman" pitchFamily="33" charset="0"/>
              </a:rPr>
              <a:t>d</a:t>
            </a:r>
            <a:r>
              <a:rPr lang="en-US" sz="1800" dirty="0" err="1" smtClean="0">
                <a:ea typeface="Times New Roman" pitchFamily="33" charset="0"/>
                <a:cs typeface="Times New Roman" pitchFamily="33" charset="0"/>
              </a:rPr>
              <a:t>,</a:t>
            </a:r>
            <a:r>
              <a:rPr lang="en-US" sz="1800" i="1" dirty="0" err="1" smtClean="0">
                <a:ea typeface="Times New Roman" pitchFamily="33" charset="0"/>
                <a:cs typeface="Times New Roman" pitchFamily="33" charset="0"/>
              </a:rPr>
              <a:t>e</a:t>
            </a:r>
            <a:r>
              <a:rPr lang="en-US" sz="1800" dirty="0" smtClean="0">
                <a:ea typeface="Times New Roman" pitchFamily="33" charset="0"/>
                <a:cs typeface="Times New Roman" pitchFamily="33" charset="0"/>
              </a:rPr>
              <a:t>)}</a:t>
            </a:r>
            <a:r>
              <a:rPr lang="en-US" sz="1800" dirty="0" smtClean="0">
                <a:latin typeface="Arial" pitchFamily="33" charset="0"/>
                <a:ea typeface="Times New Roman" pitchFamily="33" charset="0"/>
                <a:cs typeface="Times New Roman" pitchFamily="33" charset="0"/>
              </a:rPr>
              <a:t> </a:t>
            </a:r>
            <a:endParaRPr lang="tr-TR" sz="1800" dirty="0" smtClean="0">
              <a:latin typeface="Arial" pitchFamily="33" charset="0"/>
            </a:endParaRPr>
          </a:p>
          <a:p>
            <a:pPr marL="476250" indent="-476250" algn="just">
              <a:buFontTx/>
              <a:buNone/>
            </a:pPr>
            <a:endParaRPr lang="en-US" sz="1800" b="1" i="1" dirty="0" smtClean="0">
              <a:latin typeface="Arial" pitchFamily="33" charset="0"/>
              <a:ea typeface="Times New Roman" pitchFamily="33" charset="0"/>
              <a:cs typeface="Times New Roman" pitchFamily="33" charset="0"/>
            </a:endParaRPr>
          </a:p>
          <a:p>
            <a:pPr marL="476250" indent="-476250" algn="just">
              <a:buFontTx/>
              <a:buNone/>
            </a:pPr>
            <a:endParaRPr lang="en-US" sz="1800" b="1" i="1" dirty="0" smtClean="0">
              <a:latin typeface="Arial" pitchFamily="33" charset="0"/>
              <a:ea typeface="Times New Roman" pitchFamily="33" charset="0"/>
              <a:cs typeface="Times New Roman" pitchFamily="33" charset="0"/>
            </a:endParaRPr>
          </a:p>
          <a:p>
            <a:pPr marL="476250" indent="-476250" algn="just">
              <a:buFontTx/>
              <a:buNone/>
            </a:pPr>
            <a:endParaRPr lang="en-US" sz="1800" b="1" i="1" dirty="0" smtClean="0">
              <a:latin typeface="Arial" pitchFamily="33" charset="0"/>
              <a:ea typeface="Times New Roman" pitchFamily="33" charset="0"/>
              <a:cs typeface="Times New Roman" pitchFamily="33" charset="0"/>
            </a:endParaRPr>
          </a:p>
          <a:p>
            <a:pPr marL="476250" indent="-476250" algn="just">
              <a:buFontTx/>
              <a:buNone/>
            </a:pPr>
            <a:r>
              <a:rPr lang="en-US" sz="1800" b="1" i="1" dirty="0" smtClean="0">
                <a:latin typeface="Arial" pitchFamily="33" charset="0"/>
                <a:ea typeface="Times New Roman" pitchFamily="33" charset="0"/>
                <a:cs typeface="Times New Roman" pitchFamily="33" charset="0"/>
              </a:rPr>
              <a:t>Cover</a:t>
            </a:r>
            <a:r>
              <a:rPr lang="en-US" sz="1800" i="1" dirty="0" smtClean="0">
                <a:latin typeface="Arial" pitchFamily="33" charset="0"/>
                <a:ea typeface="Times New Roman" pitchFamily="33" charset="0"/>
                <a:cs typeface="Times New Roman" pitchFamily="33" charset="0"/>
              </a:rPr>
              <a:t> </a:t>
            </a:r>
            <a:r>
              <a:rPr lang="en-US" sz="1800" i="1" dirty="0" smtClean="0">
                <a:ea typeface="Times New Roman" pitchFamily="33" charset="0"/>
                <a:cs typeface="Times New Roman" pitchFamily="33" charset="0"/>
              </a:rPr>
              <a:t>C</a:t>
            </a:r>
            <a:r>
              <a:rPr lang="en-US" sz="1800" i="1" dirty="0" smtClean="0">
                <a:latin typeface="Arial" pitchFamily="33" charset="0"/>
                <a:ea typeface="Times New Roman" pitchFamily="33" charset="0"/>
                <a:cs typeface="Times New Roman" pitchFamily="33" charset="0"/>
              </a:rPr>
              <a:t> </a:t>
            </a:r>
            <a:r>
              <a:rPr lang="en-US" sz="1800" dirty="0" smtClean="0">
                <a:latin typeface="Arial" pitchFamily="33" charset="0"/>
                <a:ea typeface="Times New Roman" pitchFamily="33" charset="0"/>
                <a:cs typeface="Times New Roman" pitchFamily="33" charset="0"/>
              </a:rPr>
              <a:t>of</a:t>
            </a:r>
            <a:r>
              <a:rPr lang="en-US" sz="1800" i="1" dirty="0" smtClean="0">
                <a:latin typeface="Arial" pitchFamily="33" charset="0"/>
                <a:ea typeface="Times New Roman" pitchFamily="33" charset="0"/>
                <a:cs typeface="Times New Roman" pitchFamily="33" charset="0"/>
              </a:rPr>
              <a:t> </a:t>
            </a:r>
            <a:r>
              <a:rPr lang="en-US" sz="1800" i="1" dirty="0" smtClean="0">
                <a:ea typeface="Times New Roman" pitchFamily="33" charset="0"/>
                <a:cs typeface="Times New Roman" pitchFamily="33" charset="0"/>
              </a:rPr>
              <a:t>G</a:t>
            </a:r>
            <a:r>
              <a:rPr lang="en-US" sz="1800" dirty="0" smtClean="0">
                <a:latin typeface="Arial" pitchFamily="33" charset="0"/>
                <a:ea typeface="Times New Roman" pitchFamily="33" charset="0"/>
                <a:cs typeface="Times New Roman" pitchFamily="33" charset="0"/>
              </a:rPr>
              <a:t> is a subset</a:t>
            </a:r>
            <a:r>
              <a:rPr lang="en-US" sz="1800" i="1" dirty="0" smtClean="0">
                <a:latin typeface="Arial" pitchFamily="33" charset="0"/>
                <a:ea typeface="Times New Roman" pitchFamily="33" charset="0"/>
                <a:cs typeface="Times New Roman" pitchFamily="33" charset="0"/>
              </a:rPr>
              <a:t> </a:t>
            </a:r>
            <a:r>
              <a:rPr lang="en-US" sz="1800" dirty="0" smtClean="0">
                <a:latin typeface="Arial" pitchFamily="33" charset="0"/>
                <a:ea typeface="Times New Roman" pitchFamily="33" charset="0"/>
                <a:cs typeface="Times New Roman" pitchFamily="33" charset="0"/>
              </a:rPr>
              <a:t>of</a:t>
            </a:r>
            <a:r>
              <a:rPr lang="en-US" sz="1800" i="1" dirty="0" smtClean="0">
                <a:latin typeface="Arial" pitchFamily="33" charset="0"/>
                <a:ea typeface="Times New Roman" pitchFamily="33" charset="0"/>
                <a:cs typeface="Times New Roman" pitchFamily="33" charset="0"/>
              </a:rPr>
              <a:t> </a:t>
            </a:r>
            <a:r>
              <a:rPr lang="en-US" sz="1800" i="1" dirty="0" smtClean="0">
                <a:ea typeface="Times New Roman" pitchFamily="33" charset="0"/>
                <a:cs typeface="Times New Roman" pitchFamily="33" charset="0"/>
              </a:rPr>
              <a:t>V</a:t>
            </a:r>
            <a:r>
              <a:rPr lang="en-US" sz="1800" i="1" dirty="0" smtClean="0">
                <a:latin typeface="Arial" pitchFamily="33" charset="0"/>
                <a:ea typeface="Times New Roman" pitchFamily="33" charset="0"/>
                <a:cs typeface="Times New Roman" pitchFamily="33" charset="0"/>
              </a:rPr>
              <a:t> </a:t>
            </a:r>
            <a:r>
              <a:rPr lang="en-US" sz="1800" dirty="0" smtClean="0">
                <a:latin typeface="Arial" pitchFamily="33" charset="0"/>
                <a:ea typeface="Times New Roman" pitchFamily="33" charset="0"/>
                <a:cs typeface="Times New Roman" pitchFamily="33" charset="0"/>
              </a:rPr>
              <a:t>such that for each edge </a:t>
            </a:r>
            <a:r>
              <a:rPr lang="en-US" sz="1800" dirty="0" smtClean="0">
                <a:ea typeface="Times New Roman" pitchFamily="33" charset="0"/>
                <a:cs typeface="Times New Roman" pitchFamily="33" charset="0"/>
              </a:rPr>
              <a:t>(</a:t>
            </a:r>
            <a:r>
              <a:rPr lang="en-US" sz="1800" i="1" dirty="0" smtClean="0">
                <a:ea typeface="Times New Roman" pitchFamily="33" charset="0"/>
                <a:cs typeface="Times New Roman" pitchFamily="33" charset="0"/>
              </a:rPr>
              <a:t>v</a:t>
            </a:r>
            <a:r>
              <a:rPr lang="en-US" sz="1800" i="1" baseline="-25000" dirty="0" smtClean="0">
                <a:ea typeface="Times New Roman" pitchFamily="33" charset="0"/>
                <a:cs typeface="Times New Roman" pitchFamily="33" charset="0"/>
              </a:rPr>
              <a:t>i</a:t>
            </a:r>
            <a:r>
              <a:rPr lang="en-US" sz="1800" i="1" dirty="0" smtClean="0">
                <a:ea typeface="Times New Roman" pitchFamily="33" charset="0"/>
                <a:cs typeface="Times New Roman" pitchFamily="33" charset="0"/>
              </a:rPr>
              <a:t>, </a:t>
            </a:r>
            <a:r>
              <a:rPr lang="en-US" sz="1800" i="1" dirty="0" err="1" smtClean="0">
                <a:ea typeface="Times New Roman" pitchFamily="33" charset="0"/>
                <a:cs typeface="Times New Roman" pitchFamily="33" charset="0"/>
              </a:rPr>
              <a:t>v</a:t>
            </a:r>
            <a:r>
              <a:rPr lang="en-US" sz="1800" i="1" baseline="-25000" dirty="0" err="1" smtClean="0">
                <a:ea typeface="Times New Roman" pitchFamily="33" charset="0"/>
                <a:cs typeface="Times New Roman" pitchFamily="33" charset="0"/>
              </a:rPr>
              <a:t>j</a:t>
            </a:r>
            <a:r>
              <a:rPr lang="en-US" sz="1800" dirty="0" smtClean="0">
                <a:ea typeface="Times New Roman" pitchFamily="33" charset="0"/>
                <a:cs typeface="Times New Roman" pitchFamily="33" charset="0"/>
              </a:rPr>
              <a:t>)</a:t>
            </a:r>
            <a:r>
              <a:rPr lang="en-US" sz="1800" dirty="0" smtClean="0">
                <a:latin typeface="Arial" pitchFamily="33" charset="0"/>
                <a:ea typeface="Times New Roman" pitchFamily="33" charset="0"/>
                <a:cs typeface="Times New Roman" pitchFamily="33" charset="0"/>
              </a:rPr>
              <a:t> in </a:t>
            </a:r>
            <a:r>
              <a:rPr lang="en-US" sz="1800" dirty="0" smtClean="0">
                <a:ea typeface="Times New Roman" pitchFamily="33" charset="0"/>
                <a:cs typeface="Times New Roman" pitchFamily="33" charset="0"/>
              </a:rPr>
              <a:t>E</a:t>
            </a:r>
            <a:r>
              <a:rPr lang="en-US" sz="1800" dirty="0" smtClean="0">
                <a:latin typeface="Arial" pitchFamily="33" charset="0"/>
                <a:ea typeface="Times New Roman" pitchFamily="33" charset="0"/>
                <a:cs typeface="Times New Roman" pitchFamily="33" charset="0"/>
              </a:rPr>
              <a:t>, either </a:t>
            </a:r>
            <a:r>
              <a:rPr lang="en-US" sz="1800" i="1" dirty="0" smtClean="0">
                <a:ea typeface="Times New Roman" pitchFamily="33" charset="0"/>
                <a:cs typeface="Times New Roman" pitchFamily="33" charset="0"/>
              </a:rPr>
              <a:t>v</a:t>
            </a:r>
            <a:r>
              <a:rPr lang="tr-TR" sz="1800" i="1" baseline="-25000" dirty="0" smtClean="0"/>
              <a:t>i</a:t>
            </a:r>
            <a:r>
              <a:rPr lang="tr-TR" sz="1800" i="1" dirty="0" smtClean="0"/>
              <a:t> </a:t>
            </a:r>
            <a:r>
              <a:rPr lang="en-US" sz="1800" dirty="0" smtClean="0">
                <a:latin typeface="Arial" pitchFamily="33" charset="0"/>
                <a:ea typeface="Times New Roman" pitchFamily="33" charset="0"/>
                <a:cs typeface="Times New Roman" pitchFamily="33" charset="0"/>
              </a:rPr>
              <a:t>or </a:t>
            </a:r>
            <a:r>
              <a:rPr lang="tr-TR" sz="1800" i="1" dirty="0" smtClean="0"/>
              <a:t>v</a:t>
            </a:r>
            <a:r>
              <a:rPr lang="tr-TR" sz="1800" i="1" baseline="-25000" dirty="0" smtClean="0"/>
              <a:t>j</a:t>
            </a:r>
            <a:r>
              <a:rPr lang="en-US" sz="1800" dirty="0" smtClean="0">
                <a:ea typeface="Times New Roman" pitchFamily="33" charset="0"/>
                <a:cs typeface="Times New Roman" pitchFamily="33" charset="0"/>
              </a:rPr>
              <a:t> </a:t>
            </a:r>
            <a:r>
              <a:rPr lang="en-US" sz="1800" dirty="0" smtClean="0">
                <a:latin typeface="Arial" pitchFamily="33" charset="0"/>
                <a:ea typeface="Times New Roman" pitchFamily="33" charset="0"/>
                <a:cs typeface="Times New Roman" pitchFamily="33" charset="0"/>
              </a:rPr>
              <a:t>is in </a:t>
            </a:r>
            <a:r>
              <a:rPr lang="en-US" sz="1800" i="1" dirty="0" smtClean="0">
                <a:ea typeface="Times New Roman" pitchFamily="33" charset="0"/>
                <a:cs typeface="Times New Roman" pitchFamily="33" charset="0"/>
              </a:rPr>
              <a:t>C</a:t>
            </a:r>
            <a:r>
              <a:rPr lang="en-US" sz="1800" dirty="0" smtClean="0">
                <a:latin typeface="Arial" pitchFamily="33" charset="0"/>
                <a:ea typeface="Times New Roman" pitchFamily="33" charset="0"/>
                <a:cs typeface="Times New Roman" pitchFamily="33" charset="0"/>
              </a:rPr>
              <a:t>.  </a:t>
            </a:r>
            <a:endParaRPr lang="tr-TR" sz="1800" dirty="0" smtClean="0">
              <a:latin typeface="Arial" pitchFamily="33" charset="0"/>
            </a:endParaRPr>
          </a:p>
          <a:p>
            <a:pPr marL="476250" indent="-476250" algn="just">
              <a:buFontTx/>
              <a:buNone/>
            </a:pPr>
            <a:r>
              <a:rPr lang="en-US" sz="1800" dirty="0" smtClean="0">
                <a:latin typeface="Arial" pitchFamily="33" charset="0"/>
                <a:ea typeface="Times New Roman" pitchFamily="33" charset="0"/>
                <a:cs typeface="Times New Roman" pitchFamily="33" charset="0"/>
              </a:rPr>
              <a:t>A </a:t>
            </a:r>
            <a:r>
              <a:rPr lang="en-US" sz="1800" b="1" i="1" dirty="0" smtClean="0">
                <a:latin typeface="Arial" pitchFamily="33" charset="0"/>
                <a:ea typeface="Times New Roman" pitchFamily="33" charset="0"/>
                <a:cs typeface="Times New Roman" pitchFamily="33" charset="0"/>
              </a:rPr>
              <a:t>minimum cover </a:t>
            </a:r>
            <a:r>
              <a:rPr lang="en-US" sz="1800" dirty="0" smtClean="0">
                <a:latin typeface="Arial" pitchFamily="33" charset="0"/>
                <a:ea typeface="Times New Roman" pitchFamily="33" charset="0"/>
                <a:cs typeface="Times New Roman" pitchFamily="33" charset="0"/>
              </a:rPr>
              <a:t>of </a:t>
            </a:r>
            <a:r>
              <a:rPr lang="en-US" sz="1800" i="1" dirty="0" smtClean="0">
                <a:ea typeface="Times New Roman" pitchFamily="33" charset="0"/>
                <a:cs typeface="Times New Roman" pitchFamily="33" charset="0"/>
              </a:rPr>
              <a:t>G</a:t>
            </a:r>
            <a:r>
              <a:rPr lang="en-US" sz="1800" i="1" dirty="0" smtClean="0">
                <a:latin typeface="Arial" pitchFamily="33" charset="0"/>
                <a:ea typeface="Times New Roman" pitchFamily="33" charset="0"/>
                <a:cs typeface="Times New Roman" pitchFamily="33" charset="0"/>
              </a:rPr>
              <a:t> </a:t>
            </a:r>
            <a:r>
              <a:rPr lang="en-US" sz="1800" dirty="0" smtClean="0">
                <a:latin typeface="Arial" pitchFamily="33" charset="0"/>
                <a:ea typeface="Times New Roman" pitchFamily="33" charset="0"/>
                <a:cs typeface="Times New Roman" pitchFamily="33" charset="0"/>
              </a:rPr>
              <a:t>is a set</a:t>
            </a:r>
            <a:r>
              <a:rPr lang="en-US" sz="1800" i="1" dirty="0" smtClean="0">
                <a:latin typeface="Arial" pitchFamily="33" charset="0"/>
                <a:ea typeface="Times New Roman" pitchFamily="33" charset="0"/>
                <a:cs typeface="Times New Roman" pitchFamily="33" charset="0"/>
              </a:rPr>
              <a:t> </a:t>
            </a:r>
            <a:r>
              <a:rPr lang="en-US" sz="1800" i="1" dirty="0" smtClean="0">
                <a:ea typeface="Times New Roman" pitchFamily="33" charset="0"/>
                <a:cs typeface="Times New Roman" pitchFamily="33" charset="0"/>
              </a:rPr>
              <a:t>C*</a:t>
            </a:r>
            <a:r>
              <a:rPr lang="en-US" sz="1800" i="1" dirty="0" smtClean="0">
                <a:latin typeface="Arial" pitchFamily="33" charset="0"/>
                <a:ea typeface="Times New Roman" pitchFamily="33" charset="0"/>
                <a:cs typeface="Times New Roman" pitchFamily="33" charset="0"/>
              </a:rPr>
              <a:t> </a:t>
            </a:r>
            <a:r>
              <a:rPr lang="en-US" sz="1800" dirty="0" smtClean="0">
                <a:latin typeface="Arial" pitchFamily="33" charset="0"/>
                <a:ea typeface="Times New Roman" pitchFamily="33" charset="0"/>
                <a:cs typeface="Times New Roman" pitchFamily="33" charset="0"/>
              </a:rPr>
              <a:t>such that</a:t>
            </a:r>
            <a:r>
              <a:rPr lang="en-US" sz="1800" i="1" dirty="0" smtClean="0">
                <a:latin typeface="Arial" pitchFamily="33" charset="0"/>
                <a:ea typeface="Times New Roman" pitchFamily="33" charset="0"/>
                <a:cs typeface="Times New Roman" pitchFamily="33" charset="0"/>
              </a:rPr>
              <a:t> </a:t>
            </a:r>
            <a:r>
              <a:rPr lang="en-US" sz="1800" dirty="0" smtClean="0">
                <a:latin typeface="Arial" pitchFamily="33" charset="0"/>
                <a:ea typeface="Times New Roman" pitchFamily="33" charset="0"/>
                <a:cs typeface="Times New Roman" pitchFamily="33" charset="0"/>
              </a:rPr>
              <a:t>the number of nodes in</a:t>
            </a:r>
            <a:r>
              <a:rPr lang="en-US" sz="1800" i="1" dirty="0" smtClean="0">
                <a:latin typeface="Arial" pitchFamily="33" charset="0"/>
                <a:ea typeface="Times New Roman" pitchFamily="33" charset="0"/>
                <a:cs typeface="Times New Roman" pitchFamily="33" charset="0"/>
              </a:rPr>
              <a:t> </a:t>
            </a:r>
            <a:r>
              <a:rPr lang="en-US" sz="1800" i="1" dirty="0" smtClean="0">
                <a:ea typeface="Times New Roman" pitchFamily="33" charset="0"/>
                <a:cs typeface="Times New Roman" pitchFamily="33" charset="0"/>
              </a:rPr>
              <a:t>C*</a:t>
            </a:r>
            <a:r>
              <a:rPr lang="en-US" sz="1800" i="1" dirty="0" smtClean="0">
                <a:latin typeface="Arial" pitchFamily="33" charset="0"/>
                <a:ea typeface="Times New Roman" pitchFamily="33" charset="0"/>
                <a:cs typeface="Times New Roman" pitchFamily="33" charset="0"/>
              </a:rPr>
              <a:t> </a:t>
            </a:r>
            <a:r>
              <a:rPr lang="en-US" sz="1800" dirty="0" smtClean="0">
                <a:latin typeface="Arial" pitchFamily="33" charset="0"/>
                <a:ea typeface="Times New Roman" pitchFamily="33" charset="0"/>
                <a:cs typeface="Times New Roman" pitchFamily="33" charset="0"/>
              </a:rPr>
              <a:t>is the minimum among all the covers of </a:t>
            </a:r>
            <a:r>
              <a:rPr lang="en-US" sz="1800" i="1" dirty="0" smtClean="0">
                <a:ea typeface="Times New Roman" pitchFamily="33" charset="0"/>
                <a:cs typeface="Times New Roman" pitchFamily="33" charset="0"/>
              </a:rPr>
              <a:t>G</a:t>
            </a:r>
            <a:r>
              <a:rPr lang="en-US" sz="1800" dirty="0" smtClean="0">
                <a:latin typeface="Arial" pitchFamily="33" charset="0"/>
                <a:ea typeface="Times New Roman" pitchFamily="33" charset="0"/>
                <a:cs typeface="Times New Roman" pitchFamily="33" charset="0"/>
              </a:rPr>
              <a:t>, that is </a:t>
            </a:r>
            <a:r>
              <a:rPr lang="en-US" sz="1800" dirty="0" smtClean="0">
                <a:latin typeface="Arial" pitchFamily="33" charset="0"/>
                <a:ea typeface="Times New Roman" pitchFamily="33" charset="0"/>
                <a:cs typeface="Times New Roman" pitchFamily="33" charset="0"/>
                <a:sym typeface="Symbol" pitchFamily="33" charset="2"/>
              </a:rPr>
              <a:t></a:t>
            </a:r>
            <a:r>
              <a:rPr lang="en-US" sz="1800" i="1" dirty="0" smtClean="0">
                <a:latin typeface="Arial" pitchFamily="33" charset="0"/>
                <a:ea typeface="Times New Roman" pitchFamily="33" charset="0"/>
                <a:cs typeface="Times New Roman" pitchFamily="33" charset="0"/>
              </a:rPr>
              <a:t>C*</a:t>
            </a:r>
            <a:r>
              <a:rPr lang="en-US" sz="1800" dirty="0" smtClean="0">
                <a:latin typeface="Arial" pitchFamily="33" charset="0"/>
                <a:ea typeface="Times New Roman" pitchFamily="33" charset="0"/>
                <a:cs typeface="Times New Roman" pitchFamily="33" charset="0"/>
                <a:sym typeface="Symbol" pitchFamily="33" charset="2"/>
              </a:rPr>
              <a:t></a:t>
            </a:r>
            <a:r>
              <a:rPr lang="en-US" sz="1800" i="1" dirty="0" smtClean="0">
                <a:latin typeface="Arial" pitchFamily="33" charset="0"/>
                <a:ea typeface="Times New Roman" pitchFamily="33" charset="0"/>
                <a:cs typeface="Times New Roman" pitchFamily="33" charset="0"/>
              </a:rPr>
              <a:t>C</a:t>
            </a:r>
            <a:r>
              <a:rPr lang="en-US" sz="1800" dirty="0" smtClean="0">
                <a:latin typeface="Arial" pitchFamily="33" charset="0"/>
                <a:ea typeface="Times New Roman" pitchFamily="33" charset="0"/>
                <a:cs typeface="Times New Roman" pitchFamily="33" charset="0"/>
                <a:sym typeface="Symbol" pitchFamily="33" charset="2"/>
              </a:rPr>
              <a:t></a:t>
            </a:r>
            <a:r>
              <a:rPr lang="en-US" sz="1800" dirty="0" smtClean="0">
                <a:latin typeface="Arial" pitchFamily="33" charset="0"/>
                <a:ea typeface="Times New Roman" pitchFamily="33" charset="0"/>
                <a:cs typeface="Times New Roman" pitchFamily="33" charset="0"/>
              </a:rPr>
              <a:t>. </a:t>
            </a:r>
            <a:endParaRPr lang="tr-TR" sz="1800" dirty="0" smtClean="0">
              <a:latin typeface="Arial" pitchFamily="33" charset="0"/>
            </a:endParaRPr>
          </a:p>
          <a:p>
            <a:pPr marL="476250" indent="-476250" algn="just">
              <a:buFontTx/>
              <a:buNone/>
            </a:pPr>
            <a:r>
              <a:rPr lang="tr-TR" sz="1800" b="1" dirty="0" smtClean="0">
                <a:latin typeface="Arial" pitchFamily="33" charset="0"/>
                <a:ea typeface="Times New Roman" pitchFamily="33" charset="0"/>
                <a:cs typeface="Times New Roman" pitchFamily="33" charset="0"/>
              </a:rPr>
              <a:t>Given a graph G, the </a:t>
            </a:r>
            <a:r>
              <a:rPr lang="en-US" sz="1800" b="1" dirty="0" smtClean="0">
                <a:latin typeface="Arial" pitchFamily="33" charset="0"/>
                <a:ea typeface="Times New Roman" pitchFamily="33" charset="0"/>
                <a:cs typeface="Times New Roman" pitchFamily="33" charset="0"/>
              </a:rPr>
              <a:t>Vertex Cover problem tries to find a minimal cover.</a:t>
            </a:r>
          </a:p>
          <a:p>
            <a:pPr>
              <a:buFontTx/>
              <a:buNone/>
            </a:pPr>
            <a:r>
              <a:rPr lang="en-US" dirty="0" smtClean="0"/>
              <a:t>             </a:t>
            </a:r>
            <a:endParaRPr lang="en-US" dirty="0"/>
          </a:p>
        </p:txBody>
      </p:sp>
      <p:grpSp>
        <p:nvGrpSpPr>
          <p:cNvPr id="8" name="Group 24"/>
          <p:cNvGrpSpPr>
            <a:grpSpLocks/>
          </p:cNvGrpSpPr>
          <p:nvPr/>
        </p:nvGrpSpPr>
        <p:grpSpPr bwMode="auto">
          <a:xfrm>
            <a:off x="4183451" y="2234798"/>
            <a:ext cx="2449513" cy="1708150"/>
            <a:chOff x="2615" y="6990"/>
            <a:chExt cx="3858" cy="2690"/>
          </a:xfrm>
        </p:grpSpPr>
        <p:sp>
          <p:nvSpPr>
            <p:cNvPr id="9" name="Oval 25"/>
            <p:cNvSpPr>
              <a:spLocks noChangeArrowheads="1"/>
            </p:cNvSpPr>
            <p:nvPr/>
          </p:nvSpPr>
          <p:spPr bwMode="auto">
            <a:xfrm>
              <a:off x="5875" y="8281"/>
              <a:ext cx="141" cy="115"/>
            </a:xfrm>
            <a:prstGeom prst="ellipse">
              <a:avLst/>
            </a:prstGeom>
            <a:solidFill>
              <a:srgbClr val="000000"/>
            </a:solidFill>
            <a:ln w="9525">
              <a:solidFill>
                <a:srgbClr val="000000"/>
              </a:solidFill>
              <a:round/>
              <a:headEnd/>
              <a:tailEnd/>
            </a:ln>
          </p:spPr>
          <p:txBody>
            <a:bodyPr>
              <a:prstTxWarp prst="textNoShape">
                <a:avLst/>
              </a:prstTxWarp>
            </a:bodyPr>
            <a:lstStyle/>
            <a:p>
              <a:endParaRPr lang="en-US"/>
            </a:p>
          </p:txBody>
        </p:sp>
        <p:sp>
          <p:nvSpPr>
            <p:cNvPr id="10" name="Oval 26"/>
            <p:cNvSpPr>
              <a:spLocks noChangeArrowheads="1"/>
            </p:cNvSpPr>
            <p:nvPr/>
          </p:nvSpPr>
          <p:spPr bwMode="auto">
            <a:xfrm>
              <a:off x="3055" y="8216"/>
              <a:ext cx="141" cy="114"/>
            </a:xfrm>
            <a:prstGeom prst="ellipse">
              <a:avLst/>
            </a:prstGeom>
            <a:solidFill>
              <a:srgbClr val="000000"/>
            </a:solidFill>
            <a:ln w="9525">
              <a:solidFill>
                <a:srgbClr val="000000"/>
              </a:solidFill>
              <a:round/>
              <a:headEnd/>
              <a:tailEnd/>
            </a:ln>
          </p:spPr>
          <p:txBody>
            <a:bodyPr>
              <a:prstTxWarp prst="textNoShape">
                <a:avLst/>
              </a:prstTxWarp>
            </a:bodyPr>
            <a:lstStyle/>
            <a:p>
              <a:endParaRPr lang="en-US"/>
            </a:p>
          </p:txBody>
        </p:sp>
        <p:sp>
          <p:nvSpPr>
            <p:cNvPr id="11" name="Oval 27"/>
            <p:cNvSpPr>
              <a:spLocks noChangeArrowheads="1"/>
            </p:cNvSpPr>
            <p:nvPr/>
          </p:nvSpPr>
          <p:spPr bwMode="auto">
            <a:xfrm>
              <a:off x="4675" y="7467"/>
              <a:ext cx="141" cy="115"/>
            </a:xfrm>
            <a:prstGeom prst="ellipse">
              <a:avLst/>
            </a:prstGeom>
            <a:solidFill>
              <a:srgbClr val="000000"/>
            </a:solidFill>
            <a:ln w="9525">
              <a:solidFill>
                <a:srgbClr val="000000"/>
              </a:solidFill>
              <a:round/>
              <a:headEnd/>
              <a:tailEnd/>
            </a:ln>
          </p:spPr>
          <p:txBody>
            <a:bodyPr>
              <a:prstTxWarp prst="textNoShape">
                <a:avLst/>
              </a:prstTxWarp>
            </a:bodyPr>
            <a:lstStyle/>
            <a:p>
              <a:endParaRPr lang="en-US"/>
            </a:p>
          </p:txBody>
        </p:sp>
        <p:sp>
          <p:nvSpPr>
            <p:cNvPr id="12" name="Oval 28"/>
            <p:cNvSpPr>
              <a:spLocks noChangeArrowheads="1"/>
            </p:cNvSpPr>
            <p:nvPr/>
          </p:nvSpPr>
          <p:spPr bwMode="auto">
            <a:xfrm>
              <a:off x="5095" y="9127"/>
              <a:ext cx="141" cy="114"/>
            </a:xfrm>
            <a:prstGeom prst="ellipse">
              <a:avLst/>
            </a:prstGeom>
            <a:solidFill>
              <a:srgbClr val="000000"/>
            </a:solidFill>
            <a:ln w="9525">
              <a:solidFill>
                <a:srgbClr val="000000"/>
              </a:solidFill>
              <a:round/>
              <a:headEnd/>
              <a:tailEnd/>
            </a:ln>
          </p:spPr>
          <p:txBody>
            <a:bodyPr>
              <a:prstTxWarp prst="textNoShape">
                <a:avLst/>
              </a:prstTxWarp>
            </a:bodyPr>
            <a:lstStyle/>
            <a:p>
              <a:endParaRPr lang="en-US"/>
            </a:p>
          </p:txBody>
        </p:sp>
        <p:sp>
          <p:nvSpPr>
            <p:cNvPr id="13" name="Oval 29"/>
            <p:cNvSpPr>
              <a:spLocks noChangeArrowheads="1"/>
            </p:cNvSpPr>
            <p:nvPr/>
          </p:nvSpPr>
          <p:spPr bwMode="auto">
            <a:xfrm>
              <a:off x="3575" y="9159"/>
              <a:ext cx="141" cy="115"/>
            </a:xfrm>
            <a:prstGeom prst="ellipse">
              <a:avLst/>
            </a:prstGeom>
            <a:solidFill>
              <a:srgbClr val="000000"/>
            </a:solidFill>
            <a:ln w="9525">
              <a:solidFill>
                <a:srgbClr val="000000"/>
              </a:solidFill>
              <a:round/>
              <a:headEnd/>
              <a:tailEnd/>
            </a:ln>
          </p:spPr>
          <p:txBody>
            <a:bodyPr>
              <a:prstTxWarp prst="textNoShape">
                <a:avLst/>
              </a:prstTxWarp>
            </a:bodyPr>
            <a:lstStyle/>
            <a:p>
              <a:endParaRPr lang="en-US"/>
            </a:p>
          </p:txBody>
        </p:sp>
        <p:sp>
          <p:nvSpPr>
            <p:cNvPr id="14" name="Text Box 30"/>
            <p:cNvSpPr txBox="1">
              <a:spLocks noChangeArrowheads="1"/>
            </p:cNvSpPr>
            <p:nvPr/>
          </p:nvSpPr>
          <p:spPr bwMode="auto">
            <a:xfrm>
              <a:off x="4535" y="6990"/>
              <a:ext cx="438" cy="453"/>
            </a:xfrm>
            <a:prstGeom prst="rect">
              <a:avLst/>
            </a:prstGeom>
            <a:noFill/>
            <a:ln w="9525">
              <a:noFill/>
              <a:miter lim="800000"/>
              <a:headEnd/>
              <a:tailEnd/>
            </a:ln>
          </p:spPr>
          <p:txBody>
            <a:bodyPr>
              <a:prstTxWarp prst="textNoShape">
                <a:avLst/>
              </a:prstTxWarp>
            </a:bodyPr>
            <a:lstStyle/>
            <a:p>
              <a:pPr algn="l" eaLnBrk="0" hangingPunct="0"/>
              <a:r>
                <a:rPr lang="en-US" sz="1400"/>
                <a:t>a</a:t>
              </a:r>
            </a:p>
          </p:txBody>
        </p:sp>
        <p:sp>
          <p:nvSpPr>
            <p:cNvPr id="15" name="Text Box 31"/>
            <p:cNvSpPr txBox="1">
              <a:spLocks noChangeArrowheads="1"/>
            </p:cNvSpPr>
            <p:nvPr/>
          </p:nvSpPr>
          <p:spPr bwMode="auto">
            <a:xfrm>
              <a:off x="2615" y="7858"/>
              <a:ext cx="438" cy="553"/>
            </a:xfrm>
            <a:prstGeom prst="rect">
              <a:avLst/>
            </a:prstGeom>
            <a:noFill/>
            <a:ln w="9525">
              <a:noFill/>
              <a:miter lim="800000"/>
              <a:headEnd/>
              <a:tailEnd/>
            </a:ln>
          </p:spPr>
          <p:txBody>
            <a:bodyPr>
              <a:prstTxWarp prst="textNoShape">
                <a:avLst/>
              </a:prstTxWarp>
            </a:bodyPr>
            <a:lstStyle/>
            <a:p>
              <a:pPr algn="l" eaLnBrk="0" hangingPunct="0"/>
              <a:r>
                <a:rPr lang="en-US" sz="1400"/>
                <a:t>b</a:t>
              </a:r>
            </a:p>
          </p:txBody>
        </p:sp>
        <p:sp>
          <p:nvSpPr>
            <p:cNvPr id="16" name="Text Box 32"/>
            <p:cNvSpPr txBox="1">
              <a:spLocks noChangeArrowheads="1"/>
            </p:cNvSpPr>
            <p:nvPr/>
          </p:nvSpPr>
          <p:spPr bwMode="auto">
            <a:xfrm>
              <a:off x="6035" y="8086"/>
              <a:ext cx="438" cy="553"/>
            </a:xfrm>
            <a:prstGeom prst="rect">
              <a:avLst/>
            </a:prstGeom>
            <a:noFill/>
            <a:ln w="9525">
              <a:noFill/>
              <a:miter lim="800000"/>
              <a:headEnd/>
              <a:tailEnd/>
            </a:ln>
          </p:spPr>
          <p:txBody>
            <a:bodyPr>
              <a:prstTxWarp prst="textNoShape">
                <a:avLst/>
              </a:prstTxWarp>
            </a:bodyPr>
            <a:lstStyle/>
            <a:p>
              <a:pPr algn="l" eaLnBrk="0" hangingPunct="0"/>
              <a:r>
                <a:rPr lang="en-US" sz="1600"/>
                <a:t>c</a:t>
              </a:r>
            </a:p>
          </p:txBody>
        </p:sp>
        <p:sp>
          <p:nvSpPr>
            <p:cNvPr id="17" name="Text Box 33"/>
            <p:cNvSpPr txBox="1">
              <a:spLocks noChangeArrowheads="1"/>
            </p:cNvSpPr>
            <p:nvPr/>
          </p:nvSpPr>
          <p:spPr bwMode="auto">
            <a:xfrm>
              <a:off x="5255" y="9062"/>
              <a:ext cx="438" cy="553"/>
            </a:xfrm>
            <a:prstGeom prst="rect">
              <a:avLst/>
            </a:prstGeom>
            <a:noFill/>
            <a:ln w="9525">
              <a:noFill/>
              <a:miter lim="800000"/>
              <a:headEnd/>
              <a:tailEnd/>
            </a:ln>
          </p:spPr>
          <p:txBody>
            <a:bodyPr>
              <a:prstTxWarp prst="textNoShape">
                <a:avLst/>
              </a:prstTxWarp>
            </a:bodyPr>
            <a:lstStyle/>
            <a:p>
              <a:pPr algn="l" eaLnBrk="0" hangingPunct="0"/>
              <a:r>
                <a:rPr lang="en-US" sz="1600"/>
                <a:t>e</a:t>
              </a:r>
            </a:p>
          </p:txBody>
        </p:sp>
        <p:sp>
          <p:nvSpPr>
            <p:cNvPr id="18" name="Text Box 34"/>
            <p:cNvSpPr txBox="1">
              <a:spLocks noChangeArrowheads="1"/>
            </p:cNvSpPr>
            <p:nvPr/>
          </p:nvSpPr>
          <p:spPr bwMode="auto">
            <a:xfrm>
              <a:off x="3235" y="9127"/>
              <a:ext cx="438" cy="553"/>
            </a:xfrm>
            <a:prstGeom prst="rect">
              <a:avLst/>
            </a:prstGeom>
            <a:noFill/>
            <a:ln w="9525">
              <a:noFill/>
              <a:miter lim="800000"/>
              <a:headEnd/>
              <a:tailEnd/>
            </a:ln>
          </p:spPr>
          <p:txBody>
            <a:bodyPr>
              <a:prstTxWarp prst="textNoShape">
                <a:avLst/>
              </a:prstTxWarp>
            </a:bodyPr>
            <a:lstStyle/>
            <a:p>
              <a:pPr algn="l" eaLnBrk="0" hangingPunct="0"/>
              <a:r>
                <a:rPr lang="en-US" sz="1600"/>
                <a:t>d</a:t>
              </a:r>
            </a:p>
          </p:txBody>
        </p:sp>
        <p:sp>
          <p:nvSpPr>
            <p:cNvPr id="19" name="Line 35"/>
            <p:cNvSpPr>
              <a:spLocks noChangeShapeType="1"/>
            </p:cNvSpPr>
            <p:nvPr/>
          </p:nvSpPr>
          <p:spPr bwMode="auto">
            <a:xfrm flipV="1">
              <a:off x="3195" y="7549"/>
              <a:ext cx="1520" cy="748"/>
            </a:xfrm>
            <a:prstGeom prst="line">
              <a:avLst/>
            </a:prstGeom>
            <a:noFill/>
            <a:ln w="9525">
              <a:solidFill>
                <a:srgbClr val="000000"/>
              </a:solidFill>
              <a:round/>
              <a:headEnd/>
              <a:tailEnd/>
            </a:ln>
          </p:spPr>
          <p:txBody>
            <a:bodyPr>
              <a:prstTxWarp prst="textNoShape">
                <a:avLst/>
              </a:prstTxWarp>
            </a:bodyPr>
            <a:lstStyle/>
            <a:p>
              <a:endParaRPr lang="en-US"/>
            </a:p>
          </p:txBody>
        </p:sp>
        <p:sp>
          <p:nvSpPr>
            <p:cNvPr id="20" name="Line 36"/>
            <p:cNvSpPr>
              <a:spLocks noChangeShapeType="1"/>
            </p:cNvSpPr>
            <p:nvPr/>
          </p:nvSpPr>
          <p:spPr bwMode="auto">
            <a:xfrm>
              <a:off x="3175" y="8330"/>
              <a:ext cx="520" cy="927"/>
            </a:xfrm>
            <a:prstGeom prst="line">
              <a:avLst/>
            </a:prstGeom>
            <a:noFill/>
            <a:ln w="9525">
              <a:solidFill>
                <a:srgbClr val="000000"/>
              </a:solidFill>
              <a:round/>
              <a:headEnd/>
              <a:tailEnd/>
            </a:ln>
          </p:spPr>
          <p:txBody>
            <a:bodyPr>
              <a:prstTxWarp prst="textNoShape">
                <a:avLst/>
              </a:prstTxWarp>
            </a:bodyPr>
            <a:lstStyle/>
            <a:p>
              <a:endParaRPr lang="en-US"/>
            </a:p>
          </p:txBody>
        </p:sp>
        <p:sp>
          <p:nvSpPr>
            <p:cNvPr id="21" name="Line 37"/>
            <p:cNvSpPr>
              <a:spLocks noChangeShapeType="1"/>
            </p:cNvSpPr>
            <p:nvPr/>
          </p:nvSpPr>
          <p:spPr bwMode="auto">
            <a:xfrm flipV="1">
              <a:off x="3655" y="9241"/>
              <a:ext cx="1500" cy="0"/>
            </a:xfrm>
            <a:prstGeom prst="line">
              <a:avLst/>
            </a:prstGeom>
            <a:noFill/>
            <a:ln w="9525">
              <a:solidFill>
                <a:srgbClr val="000000"/>
              </a:solidFill>
              <a:round/>
              <a:headEnd/>
              <a:tailEnd/>
            </a:ln>
          </p:spPr>
          <p:txBody>
            <a:bodyPr>
              <a:prstTxWarp prst="textNoShape">
                <a:avLst/>
              </a:prstTxWarp>
            </a:bodyPr>
            <a:lstStyle/>
            <a:p>
              <a:endParaRPr lang="en-US"/>
            </a:p>
          </p:txBody>
        </p:sp>
        <p:sp>
          <p:nvSpPr>
            <p:cNvPr id="22" name="Line 38"/>
            <p:cNvSpPr>
              <a:spLocks noChangeShapeType="1"/>
            </p:cNvSpPr>
            <p:nvPr/>
          </p:nvSpPr>
          <p:spPr bwMode="auto">
            <a:xfrm flipH="1">
              <a:off x="5155" y="8362"/>
              <a:ext cx="720" cy="879"/>
            </a:xfrm>
            <a:prstGeom prst="line">
              <a:avLst/>
            </a:prstGeom>
            <a:noFill/>
            <a:ln w="9525">
              <a:solidFill>
                <a:srgbClr val="000000"/>
              </a:solidFill>
              <a:round/>
              <a:headEnd/>
              <a:tailEnd/>
            </a:ln>
          </p:spPr>
          <p:txBody>
            <a:bodyPr>
              <a:prstTxWarp prst="textNoShape">
                <a:avLst/>
              </a:prstTxWarp>
            </a:bodyPr>
            <a:lstStyle/>
            <a:p>
              <a:endParaRPr lang="en-US"/>
            </a:p>
          </p:txBody>
        </p:sp>
        <p:sp>
          <p:nvSpPr>
            <p:cNvPr id="23" name="Line 39"/>
            <p:cNvSpPr>
              <a:spLocks noChangeShapeType="1"/>
            </p:cNvSpPr>
            <p:nvPr/>
          </p:nvSpPr>
          <p:spPr bwMode="auto">
            <a:xfrm>
              <a:off x="3175" y="8297"/>
              <a:ext cx="2020" cy="911"/>
            </a:xfrm>
            <a:prstGeom prst="line">
              <a:avLst/>
            </a:prstGeom>
            <a:noFill/>
            <a:ln w="9525">
              <a:solidFill>
                <a:srgbClr val="000000"/>
              </a:solidFill>
              <a:round/>
              <a:headEnd/>
              <a:tailEnd/>
            </a:ln>
          </p:spPr>
          <p:txBody>
            <a:bodyPr>
              <a:prstTxWarp prst="textNoShape">
                <a:avLst/>
              </a:prstTxWarp>
            </a:bodyPr>
            <a:lstStyle/>
            <a:p>
              <a:endParaRPr lang="en-US"/>
            </a:p>
          </p:txBody>
        </p:sp>
      </p:grpSp>
    </p:spTree>
    <p:extLst>
      <p:ext uri="{BB962C8B-B14F-4D97-AF65-F5344CB8AC3E}">
        <p14:creationId xmlns:p14="http://schemas.microsoft.com/office/powerpoint/2010/main" val="254570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Reduction Example: Vertex Cover Problem</a:t>
            </a:r>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28</a:t>
            </a:fld>
            <a:endParaRPr lang="en-US"/>
          </a:p>
        </p:txBody>
      </p:sp>
      <p:sp>
        <p:nvSpPr>
          <p:cNvPr id="8" name="Oval 25"/>
          <p:cNvSpPr>
            <a:spLocks noChangeArrowheads="1"/>
          </p:cNvSpPr>
          <p:nvPr/>
        </p:nvSpPr>
        <p:spPr bwMode="auto">
          <a:xfrm>
            <a:off x="3136632" y="2572385"/>
            <a:ext cx="89523" cy="73025"/>
          </a:xfrm>
          <a:prstGeom prst="ellipse">
            <a:avLst/>
          </a:prstGeom>
          <a:solidFill>
            <a:srgbClr val="000000"/>
          </a:solidFill>
          <a:ln w="9525">
            <a:solidFill>
              <a:srgbClr val="000000"/>
            </a:solidFill>
            <a:round/>
            <a:headEnd/>
            <a:tailEnd/>
          </a:ln>
        </p:spPr>
        <p:txBody>
          <a:bodyPr>
            <a:prstTxWarp prst="textNoShape">
              <a:avLst/>
            </a:prstTxWarp>
          </a:bodyPr>
          <a:lstStyle/>
          <a:p>
            <a:endParaRPr lang="en-US"/>
          </a:p>
        </p:txBody>
      </p:sp>
      <p:sp>
        <p:nvSpPr>
          <p:cNvPr id="9" name="Oval 27"/>
          <p:cNvSpPr>
            <a:spLocks noChangeArrowheads="1"/>
          </p:cNvSpPr>
          <p:nvPr/>
        </p:nvSpPr>
        <p:spPr bwMode="auto">
          <a:xfrm>
            <a:off x="2374731" y="2055495"/>
            <a:ext cx="89523" cy="73025"/>
          </a:xfrm>
          <a:prstGeom prst="ellipse">
            <a:avLst/>
          </a:prstGeom>
          <a:solidFill>
            <a:srgbClr val="000000"/>
          </a:solidFill>
          <a:ln w="9525">
            <a:solidFill>
              <a:srgbClr val="000000"/>
            </a:solidFill>
            <a:round/>
            <a:headEnd/>
            <a:tailEnd/>
          </a:ln>
        </p:spPr>
        <p:txBody>
          <a:bodyPr>
            <a:prstTxWarp prst="textNoShape">
              <a:avLst/>
            </a:prstTxWarp>
          </a:bodyPr>
          <a:lstStyle/>
          <a:p>
            <a:endParaRPr lang="en-US"/>
          </a:p>
        </p:txBody>
      </p:sp>
      <p:sp>
        <p:nvSpPr>
          <p:cNvPr id="10" name="Oval 29"/>
          <p:cNvSpPr>
            <a:spLocks noChangeArrowheads="1"/>
          </p:cNvSpPr>
          <p:nvPr/>
        </p:nvSpPr>
        <p:spPr bwMode="auto">
          <a:xfrm>
            <a:off x="1676321" y="3129915"/>
            <a:ext cx="89523" cy="73025"/>
          </a:xfrm>
          <a:prstGeom prst="ellipse">
            <a:avLst/>
          </a:prstGeom>
          <a:solidFill>
            <a:srgbClr val="000000"/>
          </a:solidFill>
          <a:ln w="9525">
            <a:solidFill>
              <a:srgbClr val="000000"/>
            </a:solidFill>
            <a:round/>
            <a:headEnd/>
            <a:tailEnd/>
          </a:ln>
        </p:spPr>
        <p:txBody>
          <a:bodyPr>
            <a:prstTxWarp prst="textNoShape">
              <a:avLst/>
            </a:prstTxWarp>
          </a:bodyPr>
          <a:lstStyle/>
          <a:p>
            <a:endParaRPr lang="en-US"/>
          </a:p>
        </p:txBody>
      </p:sp>
      <p:sp>
        <p:nvSpPr>
          <p:cNvPr id="11" name="Text Box 30"/>
          <p:cNvSpPr txBox="1">
            <a:spLocks noChangeArrowheads="1"/>
          </p:cNvSpPr>
          <p:nvPr/>
        </p:nvSpPr>
        <p:spPr bwMode="auto">
          <a:xfrm>
            <a:off x="2285842" y="1752600"/>
            <a:ext cx="278094" cy="287655"/>
          </a:xfrm>
          <a:prstGeom prst="rect">
            <a:avLst/>
          </a:prstGeom>
          <a:noFill/>
          <a:ln w="9525">
            <a:noFill/>
            <a:miter lim="800000"/>
            <a:headEnd/>
            <a:tailEnd/>
          </a:ln>
        </p:spPr>
        <p:txBody>
          <a:bodyPr>
            <a:prstTxWarp prst="textNoShape">
              <a:avLst/>
            </a:prstTxWarp>
          </a:bodyPr>
          <a:lstStyle/>
          <a:p>
            <a:pPr algn="l" eaLnBrk="0" hangingPunct="0"/>
            <a:r>
              <a:rPr lang="en-US" sz="1400"/>
              <a:t>a</a:t>
            </a:r>
          </a:p>
        </p:txBody>
      </p:sp>
      <p:sp>
        <p:nvSpPr>
          <p:cNvPr id="12" name="Text Box 31"/>
          <p:cNvSpPr txBox="1">
            <a:spLocks noChangeArrowheads="1"/>
          </p:cNvSpPr>
          <p:nvPr/>
        </p:nvSpPr>
        <p:spPr bwMode="auto">
          <a:xfrm>
            <a:off x="1066800" y="2303780"/>
            <a:ext cx="278094" cy="351155"/>
          </a:xfrm>
          <a:prstGeom prst="rect">
            <a:avLst/>
          </a:prstGeom>
          <a:noFill/>
          <a:ln w="9525">
            <a:noFill/>
            <a:miter lim="800000"/>
            <a:headEnd/>
            <a:tailEnd/>
          </a:ln>
        </p:spPr>
        <p:txBody>
          <a:bodyPr>
            <a:prstTxWarp prst="textNoShape">
              <a:avLst/>
            </a:prstTxWarp>
          </a:bodyPr>
          <a:lstStyle/>
          <a:p>
            <a:pPr algn="l" eaLnBrk="0" hangingPunct="0"/>
            <a:r>
              <a:rPr lang="en-US" sz="1400"/>
              <a:t>b</a:t>
            </a:r>
          </a:p>
        </p:txBody>
      </p:sp>
      <p:sp>
        <p:nvSpPr>
          <p:cNvPr id="13" name="Text Box 32"/>
          <p:cNvSpPr txBox="1">
            <a:spLocks noChangeArrowheads="1"/>
          </p:cNvSpPr>
          <p:nvPr/>
        </p:nvSpPr>
        <p:spPr bwMode="auto">
          <a:xfrm>
            <a:off x="3238219" y="2448560"/>
            <a:ext cx="278094" cy="351155"/>
          </a:xfrm>
          <a:prstGeom prst="rect">
            <a:avLst/>
          </a:prstGeom>
          <a:noFill/>
          <a:ln w="9525">
            <a:noFill/>
            <a:miter lim="800000"/>
            <a:headEnd/>
            <a:tailEnd/>
          </a:ln>
        </p:spPr>
        <p:txBody>
          <a:bodyPr>
            <a:prstTxWarp prst="textNoShape">
              <a:avLst/>
            </a:prstTxWarp>
          </a:bodyPr>
          <a:lstStyle/>
          <a:p>
            <a:pPr algn="l" eaLnBrk="0" hangingPunct="0"/>
            <a:r>
              <a:rPr lang="en-US" sz="1600"/>
              <a:t>c</a:t>
            </a:r>
          </a:p>
        </p:txBody>
      </p:sp>
      <p:sp>
        <p:nvSpPr>
          <p:cNvPr id="14" name="Text Box 33"/>
          <p:cNvSpPr txBox="1">
            <a:spLocks noChangeArrowheads="1"/>
          </p:cNvSpPr>
          <p:nvPr/>
        </p:nvSpPr>
        <p:spPr bwMode="auto">
          <a:xfrm>
            <a:off x="2742983" y="3068320"/>
            <a:ext cx="278094" cy="351155"/>
          </a:xfrm>
          <a:prstGeom prst="rect">
            <a:avLst/>
          </a:prstGeom>
          <a:noFill/>
          <a:ln w="9525">
            <a:noFill/>
            <a:miter lim="800000"/>
            <a:headEnd/>
            <a:tailEnd/>
          </a:ln>
        </p:spPr>
        <p:txBody>
          <a:bodyPr>
            <a:prstTxWarp prst="textNoShape">
              <a:avLst/>
            </a:prstTxWarp>
          </a:bodyPr>
          <a:lstStyle/>
          <a:p>
            <a:pPr algn="l" eaLnBrk="0" hangingPunct="0"/>
            <a:r>
              <a:rPr lang="en-US" sz="1600"/>
              <a:t>e</a:t>
            </a:r>
          </a:p>
        </p:txBody>
      </p:sp>
      <p:sp>
        <p:nvSpPr>
          <p:cNvPr id="15" name="Text Box 34"/>
          <p:cNvSpPr txBox="1">
            <a:spLocks noChangeArrowheads="1"/>
          </p:cNvSpPr>
          <p:nvPr/>
        </p:nvSpPr>
        <p:spPr bwMode="auto">
          <a:xfrm>
            <a:off x="1460449" y="3109595"/>
            <a:ext cx="278094" cy="351155"/>
          </a:xfrm>
          <a:prstGeom prst="rect">
            <a:avLst/>
          </a:prstGeom>
          <a:noFill/>
          <a:ln w="9525">
            <a:noFill/>
            <a:miter lim="800000"/>
            <a:headEnd/>
            <a:tailEnd/>
          </a:ln>
        </p:spPr>
        <p:txBody>
          <a:bodyPr>
            <a:prstTxWarp prst="textNoShape">
              <a:avLst/>
            </a:prstTxWarp>
          </a:bodyPr>
          <a:lstStyle/>
          <a:p>
            <a:pPr algn="l" eaLnBrk="0" hangingPunct="0"/>
            <a:r>
              <a:rPr lang="en-US" sz="1600"/>
              <a:t>d</a:t>
            </a:r>
          </a:p>
        </p:txBody>
      </p:sp>
      <p:sp>
        <p:nvSpPr>
          <p:cNvPr id="16" name="Line 35"/>
          <p:cNvSpPr>
            <a:spLocks noChangeShapeType="1"/>
          </p:cNvSpPr>
          <p:nvPr/>
        </p:nvSpPr>
        <p:spPr bwMode="auto">
          <a:xfrm flipV="1">
            <a:off x="1435052" y="2107565"/>
            <a:ext cx="965075" cy="474980"/>
          </a:xfrm>
          <a:prstGeom prst="line">
            <a:avLst/>
          </a:prstGeom>
          <a:noFill/>
          <a:ln w="9525">
            <a:solidFill>
              <a:srgbClr val="000000"/>
            </a:solidFill>
            <a:round/>
            <a:headEnd/>
            <a:tailEnd/>
          </a:ln>
        </p:spPr>
        <p:txBody>
          <a:bodyPr>
            <a:prstTxWarp prst="textNoShape">
              <a:avLst/>
            </a:prstTxWarp>
          </a:bodyPr>
          <a:lstStyle/>
          <a:p>
            <a:endParaRPr lang="en-US"/>
          </a:p>
        </p:txBody>
      </p:sp>
      <p:sp>
        <p:nvSpPr>
          <p:cNvPr id="17" name="Line 36"/>
          <p:cNvSpPr>
            <a:spLocks noChangeShapeType="1"/>
          </p:cNvSpPr>
          <p:nvPr/>
        </p:nvSpPr>
        <p:spPr bwMode="auto">
          <a:xfrm>
            <a:off x="1422354" y="2603500"/>
            <a:ext cx="330157" cy="588645"/>
          </a:xfrm>
          <a:prstGeom prst="line">
            <a:avLst/>
          </a:prstGeom>
          <a:noFill/>
          <a:ln w="9525">
            <a:solidFill>
              <a:srgbClr val="000000"/>
            </a:solidFill>
            <a:round/>
            <a:headEnd/>
            <a:tailEnd/>
          </a:ln>
        </p:spPr>
        <p:txBody>
          <a:bodyPr>
            <a:prstTxWarp prst="textNoShape">
              <a:avLst/>
            </a:prstTxWarp>
          </a:bodyPr>
          <a:lstStyle/>
          <a:p>
            <a:endParaRPr lang="en-US"/>
          </a:p>
        </p:txBody>
      </p:sp>
      <p:sp>
        <p:nvSpPr>
          <p:cNvPr id="18" name="Line 37"/>
          <p:cNvSpPr>
            <a:spLocks noChangeShapeType="1"/>
          </p:cNvSpPr>
          <p:nvPr/>
        </p:nvSpPr>
        <p:spPr bwMode="auto">
          <a:xfrm flipV="1">
            <a:off x="1727115" y="3181985"/>
            <a:ext cx="952377" cy="0"/>
          </a:xfrm>
          <a:prstGeom prst="line">
            <a:avLst/>
          </a:prstGeom>
          <a:noFill/>
          <a:ln w="9525">
            <a:solidFill>
              <a:srgbClr val="000000"/>
            </a:solidFill>
            <a:round/>
            <a:headEnd/>
            <a:tailEnd/>
          </a:ln>
        </p:spPr>
        <p:txBody>
          <a:bodyPr>
            <a:prstTxWarp prst="textNoShape">
              <a:avLst/>
            </a:prstTxWarp>
          </a:bodyPr>
          <a:lstStyle/>
          <a:p>
            <a:endParaRPr lang="en-US"/>
          </a:p>
        </p:txBody>
      </p:sp>
      <p:sp>
        <p:nvSpPr>
          <p:cNvPr id="19" name="Line 38"/>
          <p:cNvSpPr>
            <a:spLocks noChangeShapeType="1"/>
          </p:cNvSpPr>
          <p:nvPr/>
        </p:nvSpPr>
        <p:spPr bwMode="auto">
          <a:xfrm flipH="1">
            <a:off x="2679491" y="2623820"/>
            <a:ext cx="457141" cy="558165"/>
          </a:xfrm>
          <a:prstGeom prst="line">
            <a:avLst/>
          </a:prstGeom>
          <a:noFill/>
          <a:ln w="9525">
            <a:solidFill>
              <a:srgbClr val="000000"/>
            </a:solidFill>
            <a:round/>
            <a:headEnd/>
            <a:tailEnd/>
          </a:ln>
        </p:spPr>
        <p:txBody>
          <a:bodyPr>
            <a:prstTxWarp prst="textNoShape">
              <a:avLst/>
            </a:prstTxWarp>
          </a:bodyPr>
          <a:lstStyle/>
          <a:p>
            <a:endParaRPr lang="en-US"/>
          </a:p>
        </p:txBody>
      </p:sp>
      <p:sp>
        <p:nvSpPr>
          <p:cNvPr id="20" name="Line 39"/>
          <p:cNvSpPr>
            <a:spLocks noChangeShapeType="1"/>
          </p:cNvSpPr>
          <p:nvPr/>
        </p:nvSpPr>
        <p:spPr bwMode="auto">
          <a:xfrm>
            <a:off x="1422354" y="2582545"/>
            <a:ext cx="1282534" cy="578485"/>
          </a:xfrm>
          <a:prstGeom prst="line">
            <a:avLst/>
          </a:prstGeom>
          <a:noFill/>
          <a:ln w="9525">
            <a:solidFill>
              <a:srgbClr val="000000"/>
            </a:solidFill>
            <a:round/>
            <a:headEnd/>
            <a:tailEnd/>
          </a:ln>
        </p:spPr>
        <p:txBody>
          <a:bodyPr>
            <a:prstTxWarp prst="textNoShape">
              <a:avLst/>
            </a:prstTxWarp>
          </a:bodyPr>
          <a:lstStyle/>
          <a:p>
            <a:endParaRPr lang="en-US"/>
          </a:p>
        </p:txBody>
      </p:sp>
      <p:sp>
        <p:nvSpPr>
          <p:cNvPr id="21" name="Rectangle 5"/>
          <p:cNvSpPr>
            <a:spLocks noChangeArrowheads="1"/>
          </p:cNvSpPr>
          <p:nvPr/>
        </p:nvSpPr>
        <p:spPr bwMode="auto">
          <a:xfrm>
            <a:off x="3429000" y="2286000"/>
            <a:ext cx="4267200" cy="3786188"/>
          </a:xfrm>
          <a:prstGeom prst="rect">
            <a:avLst/>
          </a:prstGeom>
          <a:noFill/>
          <a:ln w="9525">
            <a:noFill/>
            <a:miter lim="800000"/>
            <a:headEnd/>
            <a:tailEnd/>
          </a:ln>
        </p:spPr>
        <p:txBody>
          <a:bodyPr>
            <a:prstTxWarp prst="textNoShape">
              <a:avLst/>
            </a:prstTxWarp>
            <a:spAutoFit/>
          </a:bodyPr>
          <a:lstStyle/>
          <a:p>
            <a:pPr marL="765175" indent="-288925" algn="just"/>
            <a:r>
              <a:rPr lang="tr-TR" sz="1600" b="1" dirty="0" smtClean="0">
                <a:latin typeface="Arial" pitchFamily="33" charset="0"/>
                <a:ea typeface="Times New Roman" pitchFamily="33" charset="0"/>
                <a:cs typeface="Times New Roman" pitchFamily="33" charset="0"/>
              </a:rPr>
              <a:t>All Covers</a:t>
            </a:r>
            <a:r>
              <a:rPr lang="tr-TR" sz="1600" b="1" dirty="0">
                <a:latin typeface="Arial" pitchFamily="33" charset="0"/>
                <a:ea typeface="Times New Roman" pitchFamily="33" charset="0"/>
                <a:cs typeface="Times New Roman" pitchFamily="33" charset="0"/>
              </a:rPr>
              <a:t>:</a:t>
            </a:r>
          </a:p>
          <a:p>
            <a:pPr marL="765175" indent="-288925" algn="just"/>
            <a:r>
              <a:rPr lang="tr-TR" sz="1600" dirty="0">
                <a:latin typeface="Arial" pitchFamily="33" charset="0"/>
                <a:ea typeface="Times New Roman" pitchFamily="33" charset="0"/>
                <a:cs typeface="Times New Roman" pitchFamily="33" charset="0"/>
              </a:rPr>
              <a:t>C</a:t>
            </a:r>
            <a:r>
              <a:rPr lang="tr-TR" sz="1600" baseline="-30000" dirty="0">
                <a:latin typeface="Arial" pitchFamily="33" charset="0"/>
                <a:ea typeface="Times New Roman" pitchFamily="33" charset="0"/>
                <a:cs typeface="Times New Roman" pitchFamily="33" charset="0"/>
              </a:rPr>
              <a:t>1</a:t>
            </a:r>
            <a:r>
              <a:rPr lang="tr-TR" sz="1600" dirty="0" smtClean="0">
                <a:latin typeface="Arial" pitchFamily="33" charset="0"/>
                <a:ea typeface="Times New Roman" pitchFamily="33" charset="0"/>
                <a:cs typeface="Times New Roman" pitchFamily="33" charset="0"/>
              </a:rPr>
              <a:t>=</a:t>
            </a:r>
            <a:r>
              <a:rPr lang="en-US" sz="1600" dirty="0" smtClean="0">
                <a:latin typeface="Arial" pitchFamily="33" charset="0"/>
                <a:ea typeface="Times New Roman" pitchFamily="33" charset="0"/>
                <a:cs typeface="Times New Roman" pitchFamily="33" charset="0"/>
              </a:rPr>
              <a:t>{</a:t>
            </a:r>
            <a:r>
              <a:rPr lang="tr-TR" sz="1600" dirty="0" smtClean="0">
                <a:latin typeface="Arial" pitchFamily="33" charset="0"/>
                <a:ea typeface="Times New Roman" pitchFamily="33" charset="0"/>
                <a:cs typeface="Times New Roman" pitchFamily="33" charset="0"/>
              </a:rPr>
              <a:t>a</a:t>
            </a:r>
            <a:r>
              <a:rPr lang="tr-TR" sz="1600" dirty="0">
                <a:latin typeface="Arial" pitchFamily="33" charset="0"/>
                <a:ea typeface="Times New Roman" pitchFamily="33" charset="0"/>
                <a:cs typeface="Times New Roman" pitchFamily="33" charset="0"/>
              </a:rPr>
              <a:t>,b,c,d,</a:t>
            </a:r>
            <a:r>
              <a:rPr lang="tr-TR" sz="1600" dirty="0" smtClean="0">
                <a:latin typeface="Arial" pitchFamily="33" charset="0"/>
                <a:ea typeface="Times New Roman" pitchFamily="33" charset="0"/>
                <a:cs typeface="Times New Roman" pitchFamily="33" charset="0"/>
              </a:rPr>
              <a:t>e</a:t>
            </a:r>
            <a:r>
              <a:rPr lang="en-US" sz="1600" dirty="0" smtClean="0">
                <a:latin typeface="Arial" pitchFamily="33" charset="0"/>
                <a:ea typeface="Times New Roman" pitchFamily="33" charset="0"/>
                <a:cs typeface="Times New Roman" pitchFamily="33" charset="0"/>
              </a:rPr>
              <a:t>}</a:t>
            </a:r>
            <a:r>
              <a:rPr lang="tr-TR" sz="1600" dirty="0" smtClean="0">
                <a:latin typeface="Arial" pitchFamily="33" charset="0"/>
                <a:ea typeface="Times New Roman" pitchFamily="33" charset="0"/>
                <a:cs typeface="Times New Roman" pitchFamily="33" charset="0"/>
              </a:rPr>
              <a:t>	</a:t>
            </a:r>
            <a:endParaRPr lang="tr-TR" sz="1600" dirty="0">
              <a:latin typeface="Arial" pitchFamily="33" charset="0"/>
              <a:ea typeface="Times New Roman" pitchFamily="33" charset="0"/>
              <a:cs typeface="Times New Roman" pitchFamily="33" charset="0"/>
            </a:endParaRPr>
          </a:p>
          <a:p>
            <a:pPr marL="765175" indent="-288925" algn="just"/>
            <a:r>
              <a:rPr lang="tr-TR" sz="1600" dirty="0">
                <a:latin typeface="Arial" pitchFamily="33" charset="0"/>
                <a:ea typeface="Times New Roman" pitchFamily="33" charset="0"/>
                <a:cs typeface="Times New Roman" pitchFamily="33" charset="0"/>
              </a:rPr>
              <a:t>C</a:t>
            </a:r>
            <a:r>
              <a:rPr lang="tr-TR" sz="1600" baseline="-30000" dirty="0">
                <a:latin typeface="Arial" pitchFamily="33" charset="0"/>
                <a:ea typeface="Times New Roman" pitchFamily="33" charset="0"/>
                <a:cs typeface="Times New Roman" pitchFamily="33" charset="0"/>
              </a:rPr>
              <a:t>2</a:t>
            </a:r>
            <a:r>
              <a:rPr lang="tr-TR" sz="1600" dirty="0" smtClean="0">
                <a:latin typeface="Arial" pitchFamily="33" charset="0"/>
                <a:ea typeface="Times New Roman" pitchFamily="33" charset="0"/>
                <a:cs typeface="Times New Roman" pitchFamily="33" charset="0"/>
              </a:rPr>
              <a:t>=</a:t>
            </a:r>
            <a:r>
              <a:rPr lang="en-US" sz="1600" dirty="0" smtClean="0">
                <a:latin typeface="Arial" pitchFamily="33" charset="0"/>
                <a:ea typeface="Times New Roman" pitchFamily="33" charset="0"/>
                <a:cs typeface="Times New Roman" pitchFamily="33" charset="0"/>
              </a:rPr>
              <a:t>{</a:t>
            </a:r>
            <a:r>
              <a:rPr lang="tr-TR" sz="1600" dirty="0" smtClean="0">
                <a:latin typeface="Arial" pitchFamily="33" charset="0"/>
                <a:ea typeface="Times New Roman" pitchFamily="33" charset="0"/>
                <a:cs typeface="Times New Roman" pitchFamily="33" charset="0"/>
              </a:rPr>
              <a:t>a</a:t>
            </a:r>
            <a:r>
              <a:rPr lang="tr-TR" sz="1600" dirty="0">
                <a:latin typeface="Arial" pitchFamily="33" charset="0"/>
                <a:ea typeface="Times New Roman" pitchFamily="33" charset="0"/>
                <a:cs typeface="Times New Roman" pitchFamily="33" charset="0"/>
              </a:rPr>
              <a:t>,b,c,</a:t>
            </a:r>
            <a:r>
              <a:rPr lang="tr-TR" sz="1600" dirty="0" smtClean="0">
                <a:latin typeface="Arial" pitchFamily="33" charset="0"/>
                <a:ea typeface="Times New Roman" pitchFamily="33" charset="0"/>
                <a:cs typeface="Times New Roman" pitchFamily="33" charset="0"/>
              </a:rPr>
              <a:t>d</a:t>
            </a:r>
            <a:r>
              <a:rPr lang="en-US" sz="1600" dirty="0" smtClean="0">
                <a:latin typeface="Arial" pitchFamily="33" charset="0"/>
                <a:ea typeface="Times New Roman" pitchFamily="33" charset="0"/>
                <a:cs typeface="Times New Roman" pitchFamily="33" charset="0"/>
              </a:rPr>
              <a:t>}</a:t>
            </a:r>
            <a:endParaRPr lang="tr-TR" sz="1600" dirty="0" smtClean="0">
              <a:latin typeface="Arial" pitchFamily="33" charset="0"/>
              <a:ea typeface="Times New Roman" pitchFamily="33" charset="0"/>
              <a:cs typeface="Times New Roman" pitchFamily="33" charset="0"/>
            </a:endParaRPr>
          </a:p>
          <a:p>
            <a:pPr marL="765175" indent="-288925" algn="just"/>
            <a:r>
              <a:rPr lang="tr-TR" sz="1600" dirty="0">
                <a:latin typeface="Arial" pitchFamily="33" charset="0"/>
                <a:ea typeface="Times New Roman" pitchFamily="33" charset="0"/>
                <a:cs typeface="Times New Roman" pitchFamily="33" charset="0"/>
              </a:rPr>
              <a:t>C</a:t>
            </a:r>
            <a:r>
              <a:rPr lang="tr-TR" sz="1600" baseline="-30000" dirty="0">
                <a:latin typeface="Arial" pitchFamily="33" charset="0"/>
                <a:ea typeface="Times New Roman" pitchFamily="33" charset="0"/>
                <a:cs typeface="Times New Roman" pitchFamily="33" charset="0"/>
              </a:rPr>
              <a:t>3</a:t>
            </a:r>
            <a:r>
              <a:rPr lang="tr-TR" sz="1600" dirty="0" smtClean="0">
                <a:latin typeface="Arial" pitchFamily="33" charset="0"/>
                <a:ea typeface="Times New Roman" pitchFamily="33" charset="0"/>
                <a:cs typeface="Times New Roman" pitchFamily="33" charset="0"/>
              </a:rPr>
              <a:t>=</a:t>
            </a:r>
            <a:r>
              <a:rPr lang="en-US" sz="1600" dirty="0" smtClean="0">
                <a:latin typeface="Arial" pitchFamily="33" charset="0"/>
                <a:ea typeface="Times New Roman" pitchFamily="33" charset="0"/>
                <a:cs typeface="Times New Roman" pitchFamily="33" charset="0"/>
              </a:rPr>
              <a:t>{</a:t>
            </a:r>
            <a:r>
              <a:rPr lang="tr-TR" sz="1600" dirty="0" smtClean="0">
                <a:latin typeface="Arial" pitchFamily="33" charset="0"/>
                <a:ea typeface="Times New Roman" pitchFamily="33" charset="0"/>
                <a:cs typeface="Times New Roman" pitchFamily="33" charset="0"/>
              </a:rPr>
              <a:t>a</a:t>
            </a:r>
            <a:r>
              <a:rPr lang="tr-TR" sz="1600" dirty="0">
                <a:latin typeface="Arial" pitchFamily="33" charset="0"/>
                <a:ea typeface="Times New Roman" pitchFamily="33" charset="0"/>
                <a:cs typeface="Times New Roman" pitchFamily="33" charset="0"/>
              </a:rPr>
              <a:t>,b,c,</a:t>
            </a:r>
            <a:r>
              <a:rPr lang="tr-TR" sz="1600" dirty="0" smtClean="0">
                <a:latin typeface="Arial" pitchFamily="33" charset="0"/>
                <a:ea typeface="Times New Roman" pitchFamily="33" charset="0"/>
                <a:cs typeface="Times New Roman" pitchFamily="33" charset="0"/>
              </a:rPr>
              <a:t>e</a:t>
            </a:r>
            <a:r>
              <a:rPr lang="en-US" sz="1600" dirty="0" smtClean="0">
                <a:latin typeface="Arial" pitchFamily="33" charset="0"/>
                <a:ea typeface="Times New Roman" pitchFamily="33" charset="0"/>
                <a:cs typeface="Times New Roman" pitchFamily="33" charset="0"/>
              </a:rPr>
              <a:t>}</a:t>
            </a:r>
            <a:r>
              <a:rPr lang="tr-TR" sz="1600" dirty="0" smtClean="0">
                <a:latin typeface="Arial" pitchFamily="33" charset="0"/>
                <a:ea typeface="Times New Roman" pitchFamily="33" charset="0"/>
                <a:cs typeface="Times New Roman" pitchFamily="33" charset="0"/>
              </a:rPr>
              <a:t>	</a:t>
            </a:r>
            <a:endParaRPr lang="tr-TR" sz="1600" dirty="0">
              <a:latin typeface="Arial" pitchFamily="33" charset="0"/>
              <a:ea typeface="Times New Roman" pitchFamily="33" charset="0"/>
              <a:cs typeface="Times New Roman" pitchFamily="33" charset="0"/>
            </a:endParaRPr>
          </a:p>
          <a:p>
            <a:pPr marL="765175" indent="-288925" algn="just"/>
            <a:r>
              <a:rPr lang="tr-TR" sz="1600" dirty="0">
                <a:latin typeface="Arial" pitchFamily="33" charset="0"/>
                <a:ea typeface="Times New Roman" pitchFamily="33" charset="0"/>
                <a:cs typeface="Times New Roman" pitchFamily="33" charset="0"/>
              </a:rPr>
              <a:t>C</a:t>
            </a:r>
            <a:r>
              <a:rPr lang="tr-TR" sz="1600" baseline="-30000" dirty="0">
                <a:latin typeface="Arial" pitchFamily="33" charset="0"/>
                <a:ea typeface="Times New Roman" pitchFamily="33" charset="0"/>
                <a:cs typeface="Times New Roman" pitchFamily="33" charset="0"/>
              </a:rPr>
              <a:t>4</a:t>
            </a:r>
            <a:r>
              <a:rPr lang="tr-TR" sz="1600" dirty="0" smtClean="0">
                <a:latin typeface="Arial" pitchFamily="33" charset="0"/>
                <a:ea typeface="Times New Roman" pitchFamily="33" charset="0"/>
                <a:cs typeface="Times New Roman" pitchFamily="33" charset="0"/>
              </a:rPr>
              <a:t>=</a:t>
            </a:r>
            <a:r>
              <a:rPr lang="en-US" sz="1600" dirty="0" smtClean="0">
                <a:latin typeface="Arial" pitchFamily="33" charset="0"/>
                <a:ea typeface="Times New Roman" pitchFamily="33" charset="0"/>
                <a:cs typeface="Times New Roman" pitchFamily="33" charset="0"/>
              </a:rPr>
              <a:t>{</a:t>
            </a:r>
            <a:r>
              <a:rPr lang="tr-TR" sz="1600" dirty="0" smtClean="0">
                <a:latin typeface="Arial" pitchFamily="33" charset="0"/>
                <a:ea typeface="Times New Roman" pitchFamily="33" charset="0"/>
                <a:cs typeface="Times New Roman" pitchFamily="33" charset="0"/>
              </a:rPr>
              <a:t>a</a:t>
            </a:r>
            <a:r>
              <a:rPr lang="tr-TR" sz="1600" dirty="0">
                <a:latin typeface="Arial" pitchFamily="33" charset="0"/>
                <a:ea typeface="Times New Roman" pitchFamily="33" charset="0"/>
                <a:cs typeface="Times New Roman" pitchFamily="33" charset="0"/>
              </a:rPr>
              <a:t>,b,d,</a:t>
            </a:r>
            <a:r>
              <a:rPr lang="tr-TR" sz="1600" dirty="0" smtClean="0">
                <a:latin typeface="Arial" pitchFamily="33" charset="0"/>
                <a:ea typeface="Times New Roman" pitchFamily="33" charset="0"/>
                <a:cs typeface="Times New Roman" pitchFamily="33" charset="0"/>
              </a:rPr>
              <a:t>e</a:t>
            </a:r>
            <a:r>
              <a:rPr lang="en-US" sz="1600" dirty="0" smtClean="0">
                <a:latin typeface="Arial" pitchFamily="33" charset="0"/>
                <a:ea typeface="Times New Roman" pitchFamily="33" charset="0"/>
                <a:cs typeface="Times New Roman" pitchFamily="33" charset="0"/>
              </a:rPr>
              <a:t>}</a:t>
            </a:r>
            <a:endParaRPr lang="en-GB" sz="1600" dirty="0" smtClean="0">
              <a:latin typeface="Arial" pitchFamily="33" charset="0"/>
              <a:ea typeface="Times New Roman" pitchFamily="33" charset="0"/>
              <a:cs typeface="Times New Roman" pitchFamily="33" charset="0"/>
            </a:endParaRPr>
          </a:p>
          <a:p>
            <a:pPr marL="765175" indent="-288925" algn="just"/>
            <a:r>
              <a:rPr lang="tr-TR" sz="1600" dirty="0">
                <a:latin typeface="Arial" pitchFamily="33" charset="0"/>
                <a:ea typeface="Times New Roman" pitchFamily="33" charset="0"/>
                <a:cs typeface="Times New Roman" pitchFamily="33" charset="0"/>
              </a:rPr>
              <a:t>C</a:t>
            </a:r>
            <a:r>
              <a:rPr lang="tr-TR" sz="1600" baseline="-30000" dirty="0">
                <a:latin typeface="Arial" pitchFamily="33" charset="0"/>
                <a:ea typeface="Times New Roman" pitchFamily="33" charset="0"/>
                <a:cs typeface="Times New Roman" pitchFamily="33" charset="0"/>
              </a:rPr>
              <a:t>5</a:t>
            </a:r>
            <a:r>
              <a:rPr lang="tr-TR" sz="1600" dirty="0" smtClean="0">
                <a:latin typeface="Arial" pitchFamily="33" charset="0"/>
                <a:ea typeface="Times New Roman" pitchFamily="33" charset="0"/>
                <a:cs typeface="Times New Roman" pitchFamily="33" charset="0"/>
              </a:rPr>
              <a:t>=</a:t>
            </a:r>
            <a:r>
              <a:rPr lang="en-US" sz="1600" dirty="0" smtClean="0">
                <a:latin typeface="Arial" pitchFamily="33" charset="0"/>
                <a:ea typeface="Times New Roman" pitchFamily="33" charset="0"/>
                <a:cs typeface="Times New Roman" pitchFamily="33" charset="0"/>
              </a:rPr>
              <a:t>{</a:t>
            </a:r>
            <a:r>
              <a:rPr lang="tr-TR" sz="1600" dirty="0" smtClean="0">
                <a:latin typeface="Arial" pitchFamily="33" charset="0"/>
                <a:ea typeface="Times New Roman" pitchFamily="33" charset="0"/>
                <a:cs typeface="Times New Roman" pitchFamily="33" charset="0"/>
              </a:rPr>
              <a:t>a</a:t>
            </a:r>
            <a:r>
              <a:rPr lang="tr-TR" sz="1600" dirty="0">
                <a:latin typeface="Arial" pitchFamily="33" charset="0"/>
                <a:ea typeface="Times New Roman" pitchFamily="33" charset="0"/>
                <a:cs typeface="Times New Roman" pitchFamily="33" charset="0"/>
              </a:rPr>
              <a:t>,c,d,</a:t>
            </a:r>
            <a:r>
              <a:rPr lang="tr-TR" sz="1600" dirty="0" smtClean="0">
                <a:latin typeface="Arial" pitchFamily="33" charset="0"/>
                <a:ea typeface="Times New Roman" pitchFamily="33" charset="0"/>
                <a:cs typeface="Times New Roman" pitchFamily="33" charset="0"/>
              </a:rPr>
              <a:t>e</a:t>
            </a:r>
            <a:r>
              <a:rPr lang="en-US" sz="1600" dirty="0" smtClean="0">
                <a:latin typeface="Arial" pitchFamily="33" charset="0"/>
                <a:ea typeface="Times New Roman" pitchFamily="33" charset="0"/>
                <a:cs typeface="Times New Roman" pitchFamily="33" charset="0"/>
              </a:rPr>
              <a:t>}</a:t>
            </a:r>
            <a:r>
              <a:rPr lang="tr-TR" sz="1600" dirty="0" smtClean="0">
                <a:latin typeface="Arial" pitchFamily="33" charset="0"/>
                <a:ea typeface="Times New Roman" pitchFamily="33" charset="0"/>
                <a:cs typeface="Times New Roman" pitchFamily="33" charset="0"/>
              </a:rPr>
              <a:t>	</a:t>
            </a:r>
            <a:endParaRPr lang="tr-TR" sz="1600" dirty="0">
              <a:latin typeface="Arial" pitchFamily="33" charset="0"/>
              <a:ea typeface="Times New Roman" pitchFamily="33" charset="0"/>
              <a:cs typeface="Times New Roman" pitchFamily="33" charset="0"/>
            </a:endParaRPr>
          </a:p>
          <a:p>
            <a:pPr marL="765175" indent="-288925" algn="just"/>
            <a:r>
              <a:rPr lang="tr-TR" sz="1600" dirty="0">
                <a:latin typeface="Arial" pitchFamily="33" charset="0"/>
                <a:ea typeface="Times New Roman" pitchFamily="33" charset="0"/>
                <a:cs typeface="Times New Roman" pitchFamily="33" charset="0"/>
              </a:rPr>
              <a:t>C</a:t>
            </a:r>
            <a:r>
              <a:rPr lang="tr-TR" sz="1600" baseline="-30000" dirty="0">
                <a:latin typeface="Arial" pitchFamily="33" charset="0"/>
                <a:ea typeface="Times New Roman" pitchFamily="33" charset="0"/>
                <a:cs typeface="Times New Roman" pitchFamily="33" charset="0"/>
              </a:rPr>
              <a:t>6</a:t>
            </a:r>
            <a:r>
              <a:rPr lang="tr-TR" sz="1600" dirty="0" smtClean="0">
                <a:latin typeface="Arial" pitchFamily="33" charset="0"/>
                <a:ea typeface="Times New Roman" pitchFamily="33" charset="0"/>
                <a:cs typeface="Times New Roman" pitchFamily="33" charset="0"/>
              </a:rPr>
              <a:t>=</a:t>
            </a:r>
            <a:r>
              <a:rPr lang="en-US" sz="1600" dirty="0" smtClean="0">
                <a:latin typeface="Arial" pitchFamily="33" charset="0"/>
                <a:ea typeface="Times New Roman" pitchFamily="33" charset="0"/>
                <a:cs typeface="Times New Roman" pitchFamily="33" charset="0"/>
              </a:rPr>
              <a:t>{</a:t>
            </a:r>
            <a:r>
              <a:rPr lang="tr-TR" sz="1600" dirty="0" smtClean="0">
                <a:latin typeface="Arial" pitchFamily="33" charset="0"/>
                <a:ea typeface="Times New Roman" pitchFamily="33" charset="0"/>
                <a:cs typeface="Times New Roman" pitchFamily="33" charset="0"/>
              </a:rPr>
              <a:t>b</a:t>
            </a:r>
            <a:r>
              <a:rPr lang="tr-TR" sz="1600" dirty="0">
                <a:latin typeface="Arial" pitchFamily="33" charset="0"/>
                <a:ea typeface="Times New Roman" pitchFamily="33" charset="0"/>
                <a:cs typeface="Times New Roman" pitchFamily="33" charset="0"/>
              </a:rPr>
              <a:t>,c,d,</a:t>
            </a:r>
            <a:r>
              <a:rPr lang="tr-TR" sz="1600" dirty="0" smtClean="0">
                <a:latin typeface="Arial" pitchFamily="33" charset="0"/>
                <a:ea typeface="Times New Roman" pitchFamily="33" charset="0"/>
                <a:cs typeface="Times New Roman" pitchFamily="33" charset="0"/>
              </a:rPr>
              <a:t>e</a:t>
            </a:r>
            <a:r>
              <a:rPr lang="en-US" sz="1600" dirty="0" smtClean="0">
                <a:latin typeface="Arial" pitchFamily="33" charset="0"/>
                <a:ea typeface="Times New Roman" pitchFamily="33" charset="0"/>
                <a:cs typeface="Times New Roman" pitchFamily="33" charset="0"/>
              </a:rPr>
              <a:t>}</a:t>
            </a:r>
            <a:endParaRPr lang="en-GB" sz="1600" dirty="0" smtClean="0">
              <a:latin typeface="Arial" pitchFamily="33" charset="0"/>
              <a:ea typeface="Times New Roman" pitchFamily="33" charset="0"/>
              <a:cs typeface="Times New Roman" pitchFamily="33" charset="0"/>
            </a:endParaRPr>
          </a:p>
          <a:p>
            <a:pPr marL="765175" indent="-288925" algn="just"/>
            <a:r>
              <a:rPr lang="tr-TR" sz="1600" dirty="0">
                <a:latin typeface="Arial" pitchFamily="33" charset="0"/>
                <a:ea typeface="Times New Roman" pitchFamily="33" charset="0"/>
                <a:cs typeface="Times New Roman" pitchFamily="33" charset="0"/>
              </a:rPr>
              <a:t>C</a:t>
            </a:r>
            <a:r>
              <a:rPr lang="tr-TR" sz="1600" baseline="-30000" dirty="0">
                <a:latin typeface="Arial" pitchFamily="33" charset="0"/>
                <a:ea typeface="Times New Roman" pitchFamily="33" charset="0"/>
                <a:cs typeface="Times New Roman" pitchFamily="33" charset="0"/>
              </a:rPr>
              <a:t>7</a:t>
            </a:r>
            <a:r>
              <a:rPr lang="tr-TR" sz="1600" dirty="0" smtClean="0">
                <a:latin typeface="Arial" pitchFamily="33" charset="0"/>
                <a:ea typeface="Times New Roman" pitchFamily="33" charset="0"/>
                <a:cs typeface="Times New Roman" pitchFamily="33" charset="0"/>
              </a:rPr>
              <a:t>=</a:t>
            </a:r>
            <a:r>
              <a:rPr lang="en-US" sz="1600" dirty="0" smtClean="0">
                <a:latin typeface="Arial" pitchFamily="33" charset="0"/>
                <a:ea typeface="Times New Roman" pitchFamily="33" charset="0"/>
                <a:cs typeface="Times New Roman" pitchFamily="33" charset="0"/>
              </a:rPr>
              <a:t>{</a:t>
            </a:r>
            <a:r>
              <a:rPr lang="tr-TR" sz="1600" dirty="0" smtClean="0">
                <a:latin typeface="Arial" pitchFamily="33" charset="0"/>
                <a:ea typeface="Times New Roman" pitchFamily="33" charset="0"/>
                <a:cs typeface="Times New Roman" pitchFamily="33" charset="0"/>
              </a:rPr>
              <a:t>a</a:t>
            </a:r>
            <a:r>
              <a:rPr lang="tr-TR" sz="1600" dirty="0">
                <a:latin typeface="Arial" pitchFamily="33" charset="0"/>
                <a:ea typeface="Times New Roman" pitchFamily="33" charset="0"/>
                <a:cs typeface="Times New Roman" pitchFamily="33" charset="0"/>
              </a:rPr>
              <a:t>,b,</a:t>
            </a:r>
            <a:r>
              <a:rPr lang="tr-TR" sz="1600" dirty="0" smtClean="0">
                <a:latin typeface="Arial" pitchFamily="33" charset="0"/>
                <a:ea typeface="Times New Roman" pitchFamily="33" charset="0"/>
                <a:cs typeface="Times New Roman" pitchFamily="33" charset="0"/>
              </a:rPr>
              <a:t>e</a:t>
            </a:r>
            <a:r>
              <a:rPr lang="en-US" sz="1600" dirty="0" smtClean="0">
                <a:latin typeface="Arial" pitchFamily="33" charset="0"/>
                <a:ea typeface="Times New Roman" pitchFamily="33" charset="0"/>
                <a:cs typeface="Times New Roman" pitchFamily="33" charset="0"/>
              </a:rPr>
              <a:t>}</a:t>
            </a:r>
            <a:endParaRPr lang="tr-TR" sz="1600" dirty="0" smtClean="0">
              <a:latin typeface="Arial" pitchFamily="33" charset="0"/>
              <a:ea typeface="Times New Roman" pitchFamily="33" charset="0"/>
              <a:cs typeface="Times New Roman" pitchFamily="33" charset="0"/>
            </a:endParaRPr>
          </a:p>
          <a:p>
            <a:pPr marL="765175" indent="-288925" algn="just"/>
            <a:r>
              <a:rPr lang="tr-TR" sz="1600" dirty="0">
                <a:latin typeface="Arial" pitchFamily="33" charset="0"/>
                <a:ea typeface="Times New Roman" pitchFamily="33" charset="0"/>
                <a:cs typeface="Times New Roman" pitchFamily="33" charset="0"/>
              </a:rPr>
              <a:t>C</a:t>
            </a:r>
            <a:r>
              <a:rPr lang="tr-TR" sz="1600" baseline="-30000" dirty="0">
                <a:latin typeface="Arial" pitchFamily="33" charset="0"/>
                <a:ea typeface="Times New Roman" pitchFamily="33" charset="0"/>
                <a:cs typeface="Times New Roman" pitchFamily="33" charset="0"/>
              </a:rPr>
              <a:t>8</a:t>
            </a:r>
            <a:r>
              <a:rPr lang="tr-TR" sz="1600" dirty="0" smtClean="0">
                <a:latin typeface="Arial" pitchFamily="33" charset="0"/>
                <a:ea typeface="Times New Roman" pitchFamily="33" charset="0"/>
                <a:cs typeface="Times New Roman" pitchFamily="33" charset="0"/>
              </a:rPr>
              <a:t>=</a:t>
            </a:r>
            <a:r>
              <a:rPr lang="en-US" sz="1600" dirty="0" smtClean="0">
                <a:latin typeface="Arial" pitchFamily="33" charset="0"/>
                <a:ea typeface="Times New Roman" pitchFamily="33" charset="0"/>
                <a:cs typeface="Times New Roman" pitchFamily="33" charset="0"/>
              </a:rPr>
              <a:t>{</a:t>
            </a:r>
            <a:r>
              <a:rPr lang="tr-TR" sz="1600" dirty="0" smtClean="0">
                <a:latin typeface="Arial" pitchFamily="33" charset="0"/>
                <a:ea typeface="Times New Roman" pitchFamily="33" charset="0"/>
                <a:cs typeface="Times New Roman" pitchFamily="33" charset="0"/>
              </a:rPr>
              <a:t>a</a:t>
            </a:r>
            <a:r>
              <a:rPr lang="tr-TR" sz="1600" dirty="0">
                <a:latin typeface="Arial" pitchFamily="33" charset="0"/>
                <a:ea typeface="Times New Roman" pitchFamily="33" charset="0"/>
                <a:cs typeface="Times New Roman" pitchFamily="33" charset="0"/>
              </a:rPr>
              <a:t>,d,</a:t>
            </a:r>
            <a:r>
              <a:rPr lang="tr-TR" sz="1600" dirty="0" smtClean="0">
                <a:latin typeface="Arial" pitchFamily="33" charset="0"/>
                <a:ea typeface="Times New Roman" pitchFamily="33" charset="0"/>
                <a:cs typeface="Times New Roman" pitchFamily="33" charset="0"/>
              </a:rPr>
              <a:t>e</a:t>
            </a:r>
            <a:r>
              <a:rPr lang="en-US" sz="1600" dirty="0" smtClean="0">
                <a:latin typeface="Arial" pitchFamily="33" charset="0"/>
                <a:ea typeface="Times New Roman" pitchFamily="33" charset="0"/>
                <a:cs typeface="Times New Roman" pitchFamily="33" charset="0"/>
              </a:rPr>
              <a:t>}</a:t>
            </a:r>
            <a:endParaRPr lang="tr-TR" sz="1600" dirty="0" smtClean="0">
              <a:latin typeface="Arial" pitchFamily="33" charset="0"/>
              <a:ea typeface="Times New Roman" pitchFamily="33" charset="0"/>
              <a:cs typeface="Times New Roman" pitchFamily="33" charset="0"/>
            </a:endParaRPr>
          </a:p>
          <a:p>
            <a:pPr marL="765175" indent="-288925" algn="just"/>
            <a:r>
              <a:rPr lang="tr-TR" sz="1600" dirty="0">
                <a:latin typeface="Arial" pitchFamily="33" charset="0"/>
                <a:ea typeface="Times New Roman" pitchFamily="33" charset="0"/>
                <a:cs typeface="Times New Roman" pitchFamily="33" charset="0"/>
              </a:rPr>
              <a:t>C</a:t>
            </a:r>
            <a:r>
              <a:rPr lang="tr-TR" sz="1600" baseline="-30000" dirty="0">
                <a:latin typeface="Arial" pitchFamily="33" charset="0"/>
                <a:ea typeface="Times New Roman" pitchFamily="33" charset="0"/>
                <a:cs typeface="Times New Roman" pitchFamily="33" charset="0"/>
              </a:rPr>
              <a:t>9</a:t>
            </a:r>
            <a:r>
              <a:rPr lang="tr-TR" sz="1600" dirty="0" smtClean="0">
                <a:latin typeface="Arial" pitchFamily="33" charset="0"/>
                <a:ea typeface="Times New Roman" pitchFamily="33" charset="0"/>
                <a:cs typeface="Times New Roman" pitchFamily="33" charset="0"/>
              </a:rPr>
              <a:t>=</a:t>
            </a:r>
            <a:r>
              <a:rPr lang="en-US" sz="1600" dirty="0" smtClean="0">
                <a:latin typeface="Arial" pitchFamily="33" charset="0"/>
                <a:ea typeface="Times New Roman" pitchFamily="33" charset="0"/>
                <a:cs typeface="Times New Roman" pitchFamily="33" charset="0"/>
              </a:rPr>
              <a:t>{</a:t>
            </a:r>
            <a:r>
              <a:rPr lang="tr-TR" sz="1600" dirty="0" smtClean="0">
                <a:latin typeface="Arial" pitchFamily="33" charset="0"/>
                <a:ea typeface="Times New Roman" pitchFamily="33" charset="0"/>
                <a:cs typeface="Times New Roman" pitchFamily="33" charset="0"/>
              </a:rPr>
              <a:t>b</a:t>
            </a:r>
            <a:r>
              <a:rPr lang="tr-TR" sz="1600" dirty="0">
                <a:latin typeface="Arial" pitchFamily="33" charset="0"/>
                <a:ea typeface="Times New Roman" pitchFamily="33" charset="0"/>
                <a:cs typeface="Times New Roman" pitchFamily="33" charset="0"/>
              </a:rPr>
              <a:t>,c,</a:t>
            </a:r>
            <a:r>
              <a:rPr lang="tr-TR" sz="1600" dirty="0" smtClean="0">
                <a:latin typeface="Arial" pitchFamily="33" charset="0"/>
                <a:ea typeface="Times New Roman" pitchFamily="33" charset="0"/>
                <a:cs typeface="Times New Roman" pitchFamily="33" charset="0"/>
              </a:rPr>
              <a:t>d</a:t>
            </a:r>
            <a:r>
              <a:rPr lang="en-US" sz="1600" dirty="0" smtClean="0">
                <a:latin typeface="Arial" pitchFamily="33" charset="0"/>
                <a:ea typeface="Times New Roman" pitchFamily="33" charset="0"/>
                <a:cs typeface="Times New Roman" pitchFamily="33" charset="0"/>
              </a:rPr>
              <a:t>}</a:t>
            </a:r>
            <a:r>
              <a:rPr lang="tr-TR" sz="1600" dirty="0" smtClean="0">
                <a:latin typeface="Arial" pitchFamily="33" charset="0"/>
                <a:ea typeface="Times New Roman" pitchFamily="33" charset="0"/>
                <a:cs typeface="Times New Roman" pitchFamily="33" charset="0"/>
              </a:rPr>
              <a:t>	</a:t>
            </a:r>
            <a:endParaRPr lang="tr-TR" sz="1600" dirty="0">
              <a:latin typeface="Arial" pitchFamily="33" charset="0"/>
              <a:ea typeface="Times New Roman" pitchFamily="33" charset="0"/>
              <a:cs typeface="Times New Roman" pitchFamily="33" charset="0"/>
            </a:endParaRPr>
          </a:p>
          <a:p>
            <a:pPr marL="765175" indent="-288925" algn="just"/>
            <a:r>
              <a:rPr lang="tr-TR" sz="1600" dirty="0">
                <a:latin typeface="Arial" pitchFamily="33" charset="0"/>
                <a:ea typeface="Times New Roman" pitchFamily="33" charset="0"/>
                <a:cs typeface="Times New Roman" pitchFamily="33" charset="0"/>
              </a:rPr>
              <a:t>C</a:t>
            </a:r>
            <a:r>
              <a:rPr lang="tr-TR" sz="1600" baseline="-30000" dirty="0">
                <a:latin typeface="Arial" pitchFamily="33" charset="0"/>
                <a:ea typeface="Times New Roman" pitchFamily="33" charset="0"/>
                <a:cs typeface="Times New Roman" pitchFamily="33" charset="0"/>
              </a:rPr>
              <a:t>10</a:t>
            </a:r>
            <a:r>
              <a:rPr lang="tr-TR" sz="1600" dirty="0" smtClean="0">
                <a:latin typeface="Arial" pitchFamily="33" charset="0"/>
                <a:ea typeface="Times New Roman" pitchFamily="33" charset="0"/>
                <a:cs typeface="Times New Roman" pitchFamily="33" charset="0"/>
              </a:rPr>
              <a:t>=</a:t>
            </a:r>
            <a:r>
              <a:rPr lang="en-US" sz="1600" dirty="0" smtClean="0">
                <a:latin typeface="Arial" pitchFamily="33" charset="0"/>
                <a:ea typeface="Times New Roman" pitchFamily="33" charset="0"/>
                <a:cs typeface="Times New Roman" pitchFamily="33" charset="0"/>
              </a:rPr>
              <a:t>{</a:t>
            </a:r>
            <a:r>
              <a:rPr lang="tr-TR" sz="1600" dirty="0" smtClean="0">
                <a:latin typeface="Arial" pitchFamily="33" charset="0"/>
                <a:ea typeface="Times New Roman" pitchFamily="33" charset="0"/>
                <a:cs typeface="Times New Roman" pitchFamily="33" charset="0"/>
              </a:rPr>
              <a:t>b</a:t>
            </a:r>
            <a:r>
              <a:rPr lang="tr-TR" sz="1600" dirty="0">
                <a:latin typeface="Arial" pitchFamily="33" charset="0"/>
                <a:ea typeface="Times New Roman" pitchFamily="33" charset="0"/>
                <a:cs typeface="Times New Roman" pitchFamily="33" charset="0"/>
              </a:rPr>
              <a:t>,c,</a:t>
            </a:r>
            <a:r>
              <a:rPr lang="tr-TR" sz="1600" dirty="0" smtClean="0">
                <a:latin typeface="Arial" pitchFamily="33" charset="0"/>
                <a:ea typeface="Times New Roman" pitchFamily="33" charset="0"/>
                <a:cs typeface="Times New Roman" pitchFamily="33" charset="0"/>
              </a:rPr>
              <a:t>e</a:t>
            </a:r>
            <a:r>
              <a:rPr lang="en-US" sz="1600" dirty="0" smtClean="0">
                <a:latin typeface="Arial" pitchFamily="33" charset="0"/>
                <a:ea typeface="Times New Roman" pitchFamily="33" charset="0"/>
                <a:cs typeface="Times New Roman" pitchFamily="33" charset="0"/>
              </a:rPr>
              <a:t>}</a:t>
            </a:r>
            <a:endParaRPr lang="en-GB" sz="1600" dirty="0" smtClean="0">
              <a:latin typeface="Arial" pitchFamily="33" charset="0"/>
              <a:ea typeface="Times New Roman" pitchFamily="33" charset="0"/>
              <a:cs typeface="Times New Roman" pitchFamily="33" charset="0"/>
            </a:endParaRPr>
          </a:p>
          <a:p>
            <a:pPr marL="765175" indent="-288925" algn="just"/>
            <a:r>
              <a:rPr lang="tr-TR" sz="1600" dirty="0">
                <a:latin typeface="Arial" pitchFamily="33" charset="0"/>
                <a:ea typeface="Times New Roman" pitchFamily="33" charset="0"/>
                <a:cs typeface="Times New Roman" pitchFamily="33" charset="0"/>
              </a:rPr>
              <a:t>C</a:t>
            </a:r>
            <a:r>
              <a:rPr lang="tr-TR" sz="1600" baseline="-30000" dirty="0">
                <a:latin typeface="Arial" pitchFamily="33" charset="0"/>
                <a:ea typeface="Times New Roman" pitchFamily="33" charset="0"/>
                <a:cs typeface="Times New Roman" pitchFamily="33" charset="0"/>
              </a:rPr>
              <a:t>11</a:t>
            </a:r>
            <a:r>
              <a:rPr lang="tr-TR" sz="1600" dirty="0" smtClean="0">
                <a:latin typeface="Arial" pitchFamily="33" charset="0"/>
                <a:ea typeface="Times New Roman" pitchFamily="33" charset="0"/>
                <a:cs typeface="Times New Roman" pitchFamily="33" charset="0"/>
              </a:rPr>
              <a:t>=</a:t>
            </a:r>
            <a:r>
              <a:rPr lang="en-US" sz="1600" dirty="0" smtClean="0">
                <a:latin typeface="Arial" pitchFamily="33" charset="0"/>
                <a:ea typeface="Times New Roman" pitchFamily="33" charset="0"/>
                <a:cs typeface="Times New Roman" pitchFamily="33" charset="0"/>
              </a:rPr>
              <a:t>{</a:t>
            </a:r>
            <a:r>
              <a:rPr lang="tr-TR" sz="1600" dirty="0" smtClean="0">
                <a:latin typeface="Arial" pitchFamily="33" charset="0"/>
                <a:ea typeface="Times New Roman" pitchFamily="33" charset="0"/>
                <a:cs typeface="Times New Roman" pitchFamily="33" charset="0"/>
              </a:rPr>
              <a:t>b</a:t>
            </a:r>
            <a:r>
              <a:rPr lang="tr-TR" sz="1600" dirty="0">
                <a:latin typeface="Arial" pitchFamily="33" charset="0"/>
                <a:ea typeface="Times New Roman" pitchFamily="33" charset="0"/>
                <a:cs typeface="Times New Roman" pitchFamily="33" charset="0"/>
              </a:rPr>
              <a:t>,d,</a:t>
            </a:r>
            <a:r>
              <a:rPr lang="tr-TR" sz="1600" dirty="0" smtClean="0">
                <a:latin typeface="Arial" pitchFamily="33" charset="0"/>
                <a:ea typeface="Times New Roman" pitchFamily="33" charset="0"/>
                <a:cs typeface="Times New Roman" pitchFamily="33" charset="0"/>
              </a:rPr>
              <a:t>e</a:t>
            </a:r>
            <a:r>
              <a:rPr lang="en-US" sz="1600" dirty="0" smtClean="0">
                <a:latin typeface="Arial" pitchFamily="33" charset="0"/>
                <a:ea typeface="Times New Roman" pitchFamily="33" charset="0"/>
                <a:cs typeface="Times New Roman" pitchFamily="33" charset="0"/>
              </a:rPr>
              <a:t>}</a:t>
            </a:r>
            <a:r>
              <a:rPr lang="tr-TR" sz="1600" dirty="0" smtClean="0">
                <a:latin typeface="Arial" pitchFamily="33" charset="0"/>
                <a:ea typeface="Times New Roman" pitchFamily="33" charset="0"/>
                <a:cs typeface="Times New Roman" pitchFamily="33" charset="0"/>
              </a:rPr>
              <a:t>	</a:t>
            </a:r>
            <a:endParaRPr lang="tr-TR" sz="1600" dirty="0">
              <a:latin typeface="Arial" pitchFamily="33" charset="0"/>
              <a:ea typeface="Times New Roman" pitchFamily="33" charset="0"/>
              <a:cs typeface="Times New Roman" pitchFamily="33" charset="0"/>
            </a:endParaRPr>
          </a:p>
          <a:p>
            <a:pPr marL="765175" indent="-288925" algn="just"/>
            <a:r>
              <a:rPr lang="tr-TR" sz="1600" dirty="0">
                <a:latin typeface="Arial" pitchFamily="33" charset="0"/>
                <a:ea typeface="Times New Roman" pitchFamily="33" charset="0"/>
                <a:cs typeface="Times New Roman" pitchFamily="33" charset="0"/>
              </a:rPr>
              <a:t>C</a:t>
            </a:r>
            <a:r>
              <a:rPr lang="tr-TR" sz="1600" baseline="-30000" dirty="0">
                <a:latin typeface="Arial" pitchFamily="33" charset="0"/>
                <a:ea typeface="Times New Roman" pitchFamily="33" charset="0"/>
                <a:cs typeface="Times New Roman" pitchFamily="33" charset="0"/>
              </a:rPr>
              <a:t>12</a:t>
            </a:r>
            <a:r>
              <a:rPr lang="tr-TR" sz="1600" dirty="0" smtClean="0">
                <a:latin typeface="Arial" pitchFamily="33" charset="0"/>
                <a:ea typeface="Times New Roman" pitchFamily="33" charset="0"/>
                <a:cs typeface="Times New Roman" pitchFamily="33" charset="0"/>
              </a:rPr>
              <a:t>=</a:t>
            </a:r>
            <a:r>
              <a:rPr lang="en-US" sz="1600" dirty="0" smtClean="0">
                <a:latin typeface="Arial" pitchFamily="33" charset="0"/>
                <a:ea typeface="Times New Roman" pitchFamily="33" charset="0"/>
                <a:cs typeface="Times New Roman" pitchFamily="33" charset="0"/>
              </a:rPr>
              <a:t>{</a:t>
            </a:r>
            <a:r>
              <a:rPr lang="tr-TR" sz="1600" dirty="0" smtClean="0">
                <a:latin typeface="Arial" pitchFamily="33" charset="0"/>
                <a:ea typeface="Times New Roman" pitchFamily="33" charset="0"/>
                <a:cs typeface="Times New Roman" pitchFamily="33" charset="0"/>
              </a:rPr>
              <a:t>b</a:t>
            </a:r>
            <a:r>
              <a:rPr lang="tr-TR" sz="1600" dirty="0">
                <a:latin typeface="Arial" pitchFamily="33" charset="0"/>
                <a:ea typeface="Times New Roman" pitchFamily="33" charset="0"/>
                <a:cs typeface="Times New Roman" pitchFamily="33" charset="0"/>
              </a:rPr>
              <a:t>,</a:t>
            </a:r>
            <a:r>
              <a:rPr lang="tr-TR" sz="1600" dirty="0" smtClean="0">
                <a:latin typeface="Arial" pitchFamily="33" charset="0"/>
                <a:ea typeface="Times New Roman" pitchFamily="33" charset="0"/>
                <a:cs typeface="Times New Roman" pitchFamily="33" charset="0"/>
              </a:rPr>
              <a:t>e</a:t>
            </a:r>
            <a:r>
              <a:rPr lang="en-US" sz="1600" dirty="0" smtClean="0">
                <a:latin typeface="Arial" pitchFamily="33" charset="0"/>
                <a:ea typeface="Times New Roman" pitchFamily="33" charset="0"/>
                <a:cs typeface="Times New Roman" pitchFamily="33" charset="0"/>
              </a:rPr>
              <a:t>}</a:t>
            </a:r>
            <a:endParaRPr lang="en-GB" sz="1600" dirty="0" smtClean="0">
              <a:latin typeface="Arial" pitchFamily="33" charset="0"/>
              <a:ea typeface="Times New Roman" pitchFamily="33" charset="0"/>
              <a:cs typeface="Times New Roman" pitchFamily="33" charset="0"/>
            </a:endParaRPr>
          </a:p>
          <a:p>
            <a:pPr marL="765175" indent="-288925" algn="just"/>
            <a:endParaRPr lang="en-GB" sz="1600" dirty="0">
              <a:latin typeface="Arial" pitchFamily="33" charset="0"/>
              <a:ea typeface="Times New Roman" pitchFamily="33" charset="0"/>
              <a:cs typeface="Times New Roman" pitchFamily="33" charset="0"/>
            </a:endParaRPr>
          </a:p>
          <a:p>
            <a:pPr marL="765175" indent="-288925" algn="just"/>
            <a:r>
              <a:rPr lang="tr-TR" sz="1600" b="1" dirty="0">
                <a:latin typeface="Arial" pitchFamily="33" charset="0"/>
                <a:ea typeface="Times New Roman" pitchFamily="33" charset="0"/>
                <a:cs typeface="Times New Roman" pitchFamily="33" charset="0"/>
              </a:rPr>
              <a:t>Minimal Cover: </a:t>
            </a:r>
            <a:r>
              <a:rPr lang="tr-TR" sz="1600" b="1" dirty="0">
                <a:latin typeface="Arial" pitchFamily="33" charset="0"/>
              </a:rPr>
              <a:t> </a:t>
            </a:r>
            <a:r>
              <a:rPr lang="tr-TR" sz="1600" dirty="0">
                <a:latin typeface="Arial" pitchFamily="33" charset="0"/>
                <a:ea typeface="Times New Roman" pitchFamily="33" charset="0"/>
                <a:cs typeface="Times New Roman" pitchFamily="33" charset="0"/>
              </a:rPr>
              <a:t>C</a:t>
            </a:r>
            <a:r>
              <a:rPr lang="tr-TR" sz="1600" baseline="-30000" dirty="0">
                <a:latin typeface="Arial" pitchFamily="33" charset="0"/>
                <a:ea typeface="Times New Roman" pitchFamily="33" charset="0"/>
                <a:cs typeface="Times New Roman" pitchFamily="33" charset="0"/>
              </a:rPr>
              <a:t>12</a:t>
            </a:r>
            <a:r>
              <a:rPr lang="tr-TR" sz="1600" dirty="0" smtClean="0">
                <a:latin typeface="Arial" pitchFamily="33" charset="0"/>
                <a:ea typeface="Times New Roman" pitchFamily="33" charset="0"/>
                <a:cs typeface="Times New Roman" pitchFamily="33" charset="0"/>
              </a:rPr>
              <a:t>=</a:t>
            </a:r>
            <a:r>
              <a:rPr lang="en-US" sz="1600" dirty="0" smtClean="0">
                <a:latin typeface="Arial" pitchFamily="33" charset="0"/>
                <a:ea typeface="Times New Roman" pitchFamily="33" charset="0"/>
                <a:cs typeface="Times New Roman" pitchFamily="33" charset="0"/>
              </a:rPr>
              <a:t>{</a:t>
            </a:r>
            <a:r>
              <a:rPr lang="tr-TR" sz="1600" dirty="0" smtClean="0">
                <a:latin typeface="Arial" pitchFamily="33" charset="0"/>
                <a:ea typeface="Times New Roman" pitchFamily="33" charset="0"/>
                <a:cs typeface="Times New Roman" pitchFamily="33" charset="0"/>
              </a:rPr>
              <a:t>b</a:t>
            </a:r>
            <a:r>
              <a:rPr lang="tr-TR" sz="1600" dirty="0">
                <a:latin typeface="Arial" pitchFamily="33" charset="0"/>
                <a:ea typeface="Times New Roman" pitchFamily="33" charset="0"/>
                <a:cs typeface="Times New Roman" pitchFamily="33" charset="0"/>
              </a:rPr>
              <a:t>,</a:t>
            </a:r>
            <a:r>
              <a:rPr lang="tr-TR" sz="1600" dirty="0" smtClean="0">
                <a:latin typeface="Arial" pitchFamily="33" charset="0"/>
                <a:ea typeface="Times New Roman" pitchFamily="33" charset="0"/>
                <a:cs typeface="Times New Roman" pitchFamily="33" charset="0"/>
              </a:rPr>
              <a:t>e</a:t>
            </a:r>
            <a:r>
              <a:rPr lang="en-US" sz="1600" dirty="0" smtClean="0">
                <a:latin typeface="Arial" pitchFamily="33" charset="0"/>
                <a:ea typeface="Times New Roman" pitchFamily="33" charset="0"/>
                <a:cs typeface="Times New Roman" pitchFamily="33" charset="0"/>
              </a:rPr>
              <a:t>} </a:t>
            </a:r>
            <a:endParaRPr lang="en-US" sz="1600" dirty="0">
              <a:latin typeface="Arial" pitchFamily="33" charset="0"/>
              <a:ea typeface="Times New Roman" pitchFamily="33" charset="0"/>
              <a:cs typeface="Times New Roman" pitchFamily="33" charset="0"/>
            </a:endParaRPr>
          </a:p>
        </p:txBody>
      </p:sp>
      <p:sp>
        <p:nvSpPr>
          <p:cNvPr id="22" name="Oval 26"/>
          <p:cNvSpPr>
            <a:spLocks noChangeArrowheads="1"/>
          </p:cNvSpPr>
          <p:nvPr/>
        </p:nvSpPr>
        <p:spPr bwMode="auto">
          <a:xfrm>
            <a:off x="1372996" y="2540054"/>
            <a:ext cx="89523" cy="72390"/>
          </a:xfrm>
          <a:prstGeom prst="ellipse">
            <a:avLst/>
          </a:prstGeom>
          <a:solidFill>
            <a:srgbClr val="FF6600"/>
          </a:solidFill>
          <a:ln w="9525">
            <a:solidFill>
              <a:srgbClr val="FF6600"/>
            </a:solidFill>
            <a:round/>
            <a:headEnd/>
            <a:tailEnd/>
          </a:ln>
        </p:spPr>
        <p:txBody>
          <a:bodyPr>
            <a:prstTxWarp prst="textNoShape">
              <a:avLst/>
            </a:prstTxWarp>
          </a:bodyPr>
          <a:lstStyle/>
          <a:p>
            <a:endParaRPr lang="en-US"/>
          </a:p>
        </p:txBody>
      </p:sp>
      <p:sp>
        <p:nvSpPr>
          <p:cNvPr id="23" name="Oval 28"/>
          <p:cNvSpPr>
            <a:spLocks noChangeArrowheads="1"/>
          </p:cNvSpPr>
          <p:nvPr/>
        </p:nvSpPr>
        <p:spPr bwMode="auto">
          <a:xfrm>
            <a:off x="2641396" y="3109595"/>
            <a:ext cx="89523" cy="72390"/>
          </a:xfrm>
          <a:prstGeom prst="ellipse">
            <a:avLst/>
          </a:prstGeom>
          <a:solidFill>
            <a:srgbClr val="FF6600"/>
          </a:solidFill>
          <a:ln w="9525">
            <a:solidFill>
              <a:srgbClr val="FF6600"/>
            </a:solidFill>
            <a:round/>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4716228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Reduction Example: </a:t>
            </a:r>
            <a:r>
              <a:rPr lang="en-US" dirty="0" smtClean="0"/>
              <a:t>k-Clique Problem</a:t>
            </a:r>
            <a:endParaRPr lang="tr-TR" dirty="0"/>
          </a:p>
        </p:txBody>
      </p:sp>
      <p:sp>
        <p:nvSpPr>
          <p:cNvPr id="3" name="Content Placeholder 2"/>
          <p:cNvSpPr>
            <a:spLocks noGrp="1"/>
          </p:cNvSpPr>
          <p:nvPr>
            <p:ph idx="1"/>
          </p:nvPr>
        </p:nvSpPr>
        <p:spPr/>
        <p:txBody>
          <a:bodyPr/>
          <a:lstStyle/>
          <a:p>
            <a:pPr>
              <a:lnSpc>
                <a:spcPct val="120000"/>
              </a:lnSpc>
              <a:buFontTx/>
              <a:buNone/>
            </a:pPr>
            <a:r>
              <a:rPr lang="en-US" sz="2400" b="1" dirty="0"/>
              <a:t>Clique Problem:</a:t>
            </a:r>
          </a:p>
          <a:p>
            <a:pPr lvl="1">
              <a:lnSpc>
                <a:spcPct val="120000"/>
              </a:lnSpc>
            </a:pPr>
            <a:r>
              <a:rPr lang="en-US" sz="2000" dirty="0"/>
              <a:t>Undirected graph G = (V, E)</a:t>
            </a:r>
          </a:p>
          <a:p>
            <a:pPr lvl="1">
              <a:lnSpc>
                <a:spcPct val="120000"/>
              </a:lnSpc>
            </a:pPr>
            <a:r>
              <a:rPr lang="en-US" sz="2000" b="1" dirty="0"/>
              <a:t>Clique</a:t>
            </a:r>
            <a:r>
              <a:rPr lang="en-US" sz="2000" b="1" dirty="0">
                <a:solidFill>
                  <a:srgbClr val="FF0000"/>
                </a:solidFill>
              </a:rPr>
              <a:t>:</a:t>
            </a:r>
            <a:r>
              <a:rPr lang="en-US" sz="2000" dirty="0">
                <a:solidFill>
                  <a:srgbClr val="FF0000"/>
                </a:solidFill>
              </a:rPr>
              <a:t> a subset </a:t>
            </a:r>
            <a:r>
              <a:rPr lang="en-US" sz="2000" dirty="0"/>
              <a:t>of vertices in V all connected to each other by </a:t>
            </a:r>
            <a:r>
              <a:rPr lang="en-US" sz="2000" dirty="0" smtClean="0"/>
              <a:t>a subset of edges E </a:t>
            </a:r>
            <a:r>
              <a:rPr lang="en-US" sz="2000" dirty="0"/>
              <a:t>(i.e., forming a complete graph)</a:t>
            </a:r>
          </a:p>
          <a:p>
            <a:pPr lvl="1">
              <a:lnSpc>
                <a:spcPct val="120000"/>
              </a:lnSpc>
            </a:pPr>
            <a:r>
              <a:rPr lang="en-US" sz="2000" b="1" dirty="0"/>
              <a:t>Size of a clique:</a:t>
            </a:r>
            <a:r>
              <a:rPr lang="en-US" sz="2000" dirty="0"/>
              <a:t> number of vertices it contains</a:t>
            </a:r>
          </a:p>
          <a:p>
            <a:pPr>
              <a:lnSpc>
                <a:spcPct val="120000"/>
              </a:lnSpc>
              <a:buFontTx/>
              <a:buNone/>
            </a:pPr>
            <a:r>
              <a:rPr lang="en-US" sz="2400" dirty="0"/>
              <a:t>	</a:t>
            </a:r>
            <a:r>
              <a:rPr lang="en-US" sz="2400" b="1" dirty="0"/>
              <a:t>Optimization problem:</a:t>
            </a:r>
          </a:p>
          <a:p>
            <a:pPr lvl="1">
              <a:lnSpc>
                <a:spcPct val="120000"/>
              </a:lnSpc>
            </a:pPr>
            <a:r>
              <a:rPr lang="en-US" sz="2000" dirty="0"/>
              <a:t>Find a clique of maximum size</a:t>
            </a:r>
          </a:p>
          <a:p>
            <a:pPr>
              <a:lnSpc>
                <a:spcPct val="120000"/>
              </a:lnSpc>
              <a:buFontTx/>
              <a:buNone/>
            </a:pPr>
            <a:r>
              <a:rPr lang="en-US" sz="2400" dirty="0"/>
              <a:t>	</a:t>
            </a:r>
            <a:r>
              <a:rPr lang="en-US" sz="2400" b="1" dirty="0"/>
              <a:t>Decision problem:</a:t>
            </a:r>
          </a:p>
          <a:p>
            <a:pPr lvl="1">
              <a:lnSpc>
                <a:spcPct val="120000"/>
              </a:lnSpc>
            </a:pPr>
            <a:r>
              <a:rPr lang="en-US" sz="2000" dirty="0"/>
              <a:t>Does G have a clique of size k?</a:t>
            </a:r>
          </a:p>
          <a:p>
            <a:endParaRPr lang="tr-TR" sz="2800"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29</a:t>
            </a:fld>
            <a:endParaRPr lang="en-US"/>
          </a:p>
        </p:txBody>
      </p:sp>
      <p:grpSp>
        <p:nvGrpSpPr>
          <p:cNvPr id="7" name="Group 6"/>
          <p:cNvGrpSpPr/>
          <p:nvPr/>
        </p:nvGrpSpPr>
        <p:grpSpPr>
          <a:xfrm>
            <a:off x="5863309" y="1536897"/>
            <a:ext cx="1687636" cy="927346"/>
            <a:chOff x="6737991" y="1164037"/>
            <a:chExt cx="1687636" cy="927346"/>
          </a:xfrm>
        </p:grpSpPr>
        <p:cxnSp>
          <p:nvCxnSpPr>
            <p:cNvPr id="8" name="Straight Connector 7"/>
            <p:cNvCxnSpPr>
              <a:endCxn id="23" idx="4"/>
            </p:cNvCxnSpPr>
            <p:nvPr/>
          </p:nvCxnSpPr>
          <p:spPr>
            <a:xfrm rot="16200000" flipH="1">
              <a:off x="6763770" y="1228993"/>
              <a:ext cx="463506" cy="432972"/>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 name="Straight Connector 8"/>
            <p:cNvCxnSpPr>
              <a:endCxn id="11" idx="4"/>
            </p:cNvCxnSpPr>
            <p:nvPr/>
          </p:nvCxnSpPr>
          <p:spPr>
            <a:xfrm rot="5400000">
              <a:off x="6358920" y="1656843"/>
              <a:ext cx="864124" cy="4955"/>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endCxn id="23" idx="6"/>
            </p:cNvCxnSpPr>
            <p:nvPr/>
          </p:nvCxnSpPr>
          <p:spPr>
            <a:xfrm flipV="1">
              <a:off x="6779037" y="1631826"/>
              <a:ext cx="483485" cy="459557"/>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6737991" y="2000570"/>
              <a:ext cx="101026" cy="90812"/>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rot="5400000">
              <a:off x="7965144" y="1660429"/>
              <a:ext cx="13299" cy="803246"/>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endCxn id="17" idx="4"/>
            </p:cNvCxnSpPr>
            <p:nvPr/>
          </p:nvCxnSpPr>
          <p:spPr>
            <a:xfrm rot="5400000">
              <a:off x="7946357" y="1643195"/>
              <a:ext cx="876944" cy="19430"/>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endCxn id="16" idx="2"/>
            </p:cNvCxnSpPr>
            <p:nvPr/>
          </p:nvCxnSpPr>
          <p:spPr>
            <a:xfrm>
              <a:off x="6793458" y="1213727"/>
              <a:ext cx="742692" cy="7102"/>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1" idx="5"/>
              <a:endCxn id="19" idx="5"/>
            </p:cNvCxnSpPr>
            <p:nvPr/>
          </p:nvCxnSpPr>
          <p:spPr>
            <a:xfrm rot="16200000" flipH="1">
              <a:off x="7223301" y="1679003"/>
              <a:ext cx="1588" cy="798159"/>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7536150" y="1175423"/>
              <a:ext cx="101026" cy="90812"/>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8324601" y="2000570"/>
              <a:ext cx="101026" cy="90812"/>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737991" y="1168320"/>
              <a:ext cx="101026" cy="90812"/>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7536150" y="2000570"/>
              <a:ext cx="101026" cy="90812"/>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a:endCxn id="23" idx="4"/>
            </p:cNvCxnSpPr>
            <p:nvPr/>
          </p:nvCxnSpPr>
          <p:spPr>
            <a:xfrm rot="5400000">
              <a:off x="7158423" y="1268025"/>
              <a:ext cx="462794" cy="355621"/>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flipV="1">
              <a:off x="7976682" y="806181"/>
              <a:ext cx="711" cy="815802"/>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8324601" y="1164037"/>
              <a:ext cx="101026" cy="90812"/>
            </a:xfrm>
            <a:prstGeom prst="ellipse">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7161496" y="1586420"/>
              <a:ext cx="101026" cy="90812"/>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a:stCxn id="19" idx="1"/>
            </p:cNvCxnSpPr>
            <p:nvPr/>
          </p:nvCxnSpPr>
          <p:spPr>
            <a:xfrm rot="16200000" flipV="1">
              <a:off x="7210362" y="1673286"/>
              <a:ext cx="342230" cy="338936"/>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22" idx="3"/>
            </p:cNvCxnSpPr>
            <p:nvPr/>
          </p:nvCxnSpPr>
          <p:spPr>
            <a:xfrm rot="5400000">
              <a:off x="7574343" y="1290383"/>
              <a:ext cx="813886" cy="716221"/>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7" idx="1"/>
              <a:endCxn id="16" idx="5"/>
            </p:cNvCxnSpPr>
            <p:nvPr/>
          </p:nvCxnSpPr>
          <p:spPr>
            <a:xfrm rot="16200000" flipV="1">
              <a:off x="7600423" y="1274895"/>
              <a:ext cx="760933" cy="717015"/>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22" idx="4"/>
            </p:cNvCxnSpPr>
            <p:nvPr/>
          </p:nvCxnSpPr>
          <p:spPr>
            <a:xfrm rot="5400000">
              <a:off x="7588126" y="862047"/>
              <a:ext cx="394187" cy="1179790"/>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5400000">
              <a:off x="7174988" y="1604180"/>
              <a:ext cx="876944" cy="19430"/>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7" idx="1"/>
            </p:cNvCxnSpPr>
            <p:nvPr/>
          </p:nvCxnSpPr>
          <p:spPr>
            <a:xfrm rot="16200000" flipV="1">
              <a:off x="7587086" y="1261558"/>
              <a:ext cx="360550" cy="1144071"/>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6887339" y="3610849"/>
            <a:ext cx="2133600" cy="2276160"/>
            <a:chOff x="6691312" y="3819840"/>
            <a:chExt cx="2133600" cy="2276160"/>
          </a:xfrm>
        </p:grpSpPr>
        <p:sp>
          <p:nvSpPr>
            <p:cNvPr id="44" name="Oval 43"/>
            <p:cNvSpPr/>
            <p:nvPr/>
          </p:nvSpPr>
          <p:spPr>
            <a:xfrm>
              <a:off x="7857018" y="3819840"/>
              <a:ext cx="101026" cy="90812"/>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7415166" y="4414978"/>
              <a:ext cx="101026" cy="90812"/>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7853113" y="5023797"/>
              <a:ext cx="101026" cy="90812"/>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8266686" y="4427566"/>
              <a:ext cx="101026" cy="90812"/>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 Box 9"/>
            <p:cNvSpPr txBox="1">
              <a:spLocks noChangeArrowheads="1"/>
            </p:cNvSpPr>
            <p:nvPr/>
          </p:nvSpPr>
          <p:spPr bwMode="auto">
            <a:xfrm>
              <a:off x="6691312" y="5454650"/>
              <a:ext cx="213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Clique(G, 3) = YES</a:t>
              </a:r>
            </a:p>
            <a:p>
              <a:r>
                <a:rPr lang="en-US" dirty="0"/>
                <a:t>Clique(G, 4) = NO</a:t>
              </a:r>
            </a:p>
          </p:txBody>
        </p:sp>
        <p:sp>
          <p:nvSpPr>
            <p:cNvPr id="34" name="Freeform 11"/>
            <p:cNvSpPr>
              <a:spLocks/>
            </p:cNvSpPr>
            <p:nvPr/>
          </p:nvSpPr>
          <p:spPr bwMode="auto">
            <a:xfrm flipV="1">
              <a:off x="7267575" y="5014912"/>
              <a:ext cx="438150" cy="434975"/>
            </a:xfrm>
            <a:custGeom>
              <a:avLst/>
              <a:gdLst>
                <a:gd name="T0" fmla="*/ 60 w 276"/>
                <a:gd name="T1" fmla="*/ 0 h 274"/>
                <a:gd name="T2" fmla="*/ 36 w 276"/>
                <a:gd name="T3" fmla="*/ 159 h 274"/>
                <a:gd name="T4" fmla="*/ 276 w 276"/>
                <a:gd name="T5" fmla="*/ 274 h 274"/>
              </a:gdLst>
              <a:ahLst/>
              <a:cxnLst>
                <a:cxn ang="0">
                  <a:pos x="T0" y="T1"/>
                </a:cxn>
                <a:cxn ang="0">
                  <a:pos x="T2" y="T3"/>
                </a:cxn>
                <a:cxn ang="0">
                  <a:pos x="T4" y="T5"/>
                </a:cxn>
              </a:cxnLst>
              <a:rect l="0" t="0" r="r" b="b"/>
              <a:pathLst>
                <a:path w="276" h="274">
                  <a:moveTo>
                    <a:pt x="60" y="0"/>
                  </a:moveTo>
                  <a:cubicBezTo>
                    <a:pt x="30" y="56"/>
                    <a:pt x="0" y="113"/>
                    <a:pt x="36" y="159"/>
                  </a:cubicBezTo>
                  <a:cubicBezTo>
                    <a:pt x="72" y="205"/>
                    <a:pt x="174" y="239"/>
                    <a:pt x="276" y="274"/>
                  </a:cubicBez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cxnSp>
          <p:nvCxnSpPr>
            <p:cNvPr id="41" name="Straight Connector 40"/>
            <p:cNvCxnSpPr>
              <a:endCxn id="47" idx="0"/>
            </p:cNvCxnSpPr>
            <p:nvPr/>
          </p:nvCxnSpPr>
          <p:spPr>
            <a:xfrm rot="16200000" flipH="1">
              <a:off x="7850635" y="3961001"/>
              <a:ext cx="550669" cy="382459"/>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45" idx="4"/>
            </p:cNvCxnSpPr>
            <p:nvPr/>
          </p:nvCxnSpPr>
          <p:spPr>
            <a:xfrm rot="16200000" flipH="1">
              <a:off x="7393793" y="4577675"/>
              <a:ext cx="562320" cy="418549"/>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46" idx="3"/>
              <a:endCxn id="47" idx="6"/>
            </p:cNvCxnSpPr>
            <p:nvPr/>
          </p:nvCxnSpPr>
          <p:spPr>
            <a:xfrm rot="5400000" flipH="1" flipV="1">
              <a:off x="7803641" y="4537239"/>
              <a:ext cx="628338" cy="499804"/>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rot="5400000">
              <a:off x="7422348" y="3954746"/>
              <a:ext cx="517625" cy="406134"/>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rot="5400000" flipH="1" flipV="1">
              <a:off x="7908943" y="4065381"/>
              <a:ext cx="711" cy="815802"/>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grpSp>
      <p:grpSp>
        <p:nvGrpSpPr>
          <p:cNvPr id="55" name="Group 54"/>
          <p:cNvGrpSpPr/>
          <p:nvPr/>
        </p:nvGrpSpPr>
        <p:grpSpPr>
          <a:xfrm>
            <a:off x="4953000" y="3863975"/>
            <a:ext cx="2133600" cy="1971554"/>
            <a:chOff x="4953000" y="3863975"/>
            <a:chExt cx="2133600" cy="1971554"/>
          </a:xfrm>
        </p:grpSpPr>
        <p:sp>
          <p:nvSpPr>
            <p:cNvPr id="38" name="Oval 37"/>
            <p:cNvSpPr/>
            <p:nvPr/>
          </p:nvSpPr>
          <p:spPr>
            <a:xfrm>
              <a:off x="6106356" y="5744717"/>
              <a:ext cx="101026" cy="90812"/>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519929" y="5148486"/>
              <a:ext cx="101026" cy="90812"/>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 Box 5"/>
            <p:cNvSpPr txBox="1">
              <a:spLocks noChangeArrowheads="1"/>
            </p:cNvSpPr>
            <p:nvPr/>
          </p:nvSpPr>
          <p:spPr bwMode="auto">
            <a:xfrm>
              <a:off x="4953000" y="3863975"/>
              <a:ext cx="213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err="1"/>
                <a:t>Clique(G</a:t>
              </a:r>
              <a:r>
                <a:rPr lang="en-US" dirty="0"/>
                <a:t>, 2) = YES</a:t>
              </a:r>
            </a:p>
            <a:p>
              <a:r>
                <a:rPr lang="en-US" dirty="0" err="1"/>
                <a:t>Clique(G</a:t>
              </a:r>
              <a:r>
                <a:rPr lang="en-US" dirty="0"/>
                <a:t>, 3) = NO</a:t>
              </a:r>
            </a:p>
          </p:txBody>
        </p:sp>
        <p:sp>
          <p:nvSpPr>
            <p:cNvPr id="33" name="Freeform 10"/>
            <p:cNvSpPr>
              <a:spLocks/>
            </p:cNvSpPr>
            <p:nvPr/>
          </p:nvSpPr>
          <p:spPr bwMode="auto">
            <a:xfrm>
              <a:off x="5392737" y="4467225"/>
              <a:ext cx="438150" cy="434975"/>
            </a:xfrm>
            <a:custGeom>
              <a:avLst/>
              <a:gdLst>
                <a:gd name="T0" fmla="*/ 60 w 276"/>
                <a:gd name="T1" fmla="*/ 0 h 274"/>
                <a:gd name="T2" fmla="*/ 36 w 276"/>
                <a:gd name="T3" fmla="*/ 159 h 274"/>
                <a:gd name="T4" fmla="*/ 276 w 276"/>
                <a:gd name="T5" fmla="*/ 274 h 274"/>
              </a:gdLst>
              <a:ahLst/>
              <a:cxnLst>
                <a:cxn ang="0">
                  <a:pos x="T0" y="T1"/>
                </a:cxn>
                <a:cxn ang="0">
                  <a:pos x="T2" y="T3"/>
                </a:cxn>
                <a:cxn ang="0">
                  <a:pos x="T4" y="T5"/>
                </a:cxn>
              </a:cxnLst>
              <a:rect l="0" t="0" r="r" b="b"/>
              <a:pathLst>
                <a:path w="276" h="274">
                  <a:moveTo>
                    <a:pt x="60" y="0"/>
                  </a:moveTo>
                  <a:cubicBezTo>
                    <a:pt x="30" y="56"/>
                    <a:pt x="0" y="113"/>
                    <a:pt x="36" y="159"/>
                  </a:cubicBezTo>
                  <a:cubicBezTo>
                    <a:pt x="72" y="205"/>
                    <a:pt x="174" y="239"/>
                    <a:pt x="276" y="274"/>
                  </a:cubicBez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cxnSp>
          <p:nvCxnSpPr>
            <p:cNvPr id="35" name="Straight Connector 34"/>
            <p:cNvCxnSpPr>
              <a:endCxn id="39" idx="0"/>
            </p:cNvCxnSpPr>
            <p:nvPr/>
          </p:nvCxnSpPr>
          <p:spPr>
            <a:xfrm rot="16200000" flipH="1">
              <a:off x="6103878" y="4681921"/>
              <a:ext cx="550669" cy="382459"/>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50" idx="4"/>
            </p:cNvCxnSpPr>
            <p:nvPr/>
          </p:nvCxnSpPr>
          <p:spPr>
            <a:xfrm rot="16200000" flipH="1">
              <a:off x="5647036" y="5298595"/>
              <a:ext cx="562320" cy="418549"/>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8" idx="3"/>
              <a:endCxn id="39" idx="6"/>
            </p:cNvCxnSpPr>
            <p:nvPr/>
          </p:nvCxnSpPr>
          <p:spPr>
            <a:xfrm rot="5400000" flipH="1" flipV="1">
              <a:off x="6056884" y="5258159"/>
              <a:ext cx="628338" cy="499804"/>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rot="5400000">
              <a:off x="5675591" y="4675666"/>
              <a:ext cx="517625" cy="406134"/>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5668409" y="5135898"/>
              <a:ext cx="101026" cy="90812"/>
            </a:xfrm>
            <a:prstGeom prst="ellipse">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6110261" y="4540760"/>
              <a:ext cx="101026" cy="90812"/>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1358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find a guaranteed solution</a:t>
            </a:r>
            <a:endParaRPr lang="en-US" dirty="0"/>
          </a:p>
        </p:txBody>
      </p:sp>
      <p:sp>
        <p:nvSpPr>
          <p:cNvPr id="3" name="Content Placeholder 2"/>
          <p:cNvSpPr>
            <a:spLocks noGrp="1"/>
          </p:cNvSpPr>
          <p:nvPr>
            <p:ph idx="1"/>
          </p:nvPr>
        </p:nvSpPr>
        <p:spPr/>
        <p:txBody>
          <a:bodyPr/>
          <a:lstStyle/>
          <a:p>
            <a:r>
              <a:rPr lang="en-US" dirty="0">
                <a:solidFill>
                  <a:srgbClr val="FF0000"/>
                </a:solidFill>
              </a:rPr>
              <a:t>Brute </a:t>
            </a:r>
            <a:r>
              <a:rPr lang="en-US" dirty="0" smtClean="0">
                <a:solidFill>
                  <a:srgbClr val="FF0000"/>
                </a:solidFill>
              </a:rPr>
              <a:t>force: </a:t>
            </a:r>
            <a:r>
              <a:rPr lang="en-US" dirty="0"/>
              <a:t>For many non-trivial problems, there is a natural brute force search </a:t>
            </a:r>
            <a:r>
              <a:rPr lang="en-US" dirty="0">
                <a:solidFill>
                  <a:srgbClr val="FF0000"/>
                </a:solidFill>
              </a:rPr>
              <a:t>algorithm</a:t>
            </a:r>
            <a:r>
              <a:rPr lang="en-US" dirty="0"/>
              <a:t> that </a:t>
            </a:r>
            <a:r>
              <a:rPr lang="en-US" dirty="0">
                <a:solidFill>
                  <a:srgbClr val="FF0000"/>
                </a:solidFill>
              </a:rPr>
              <a:t>checks every possible solution.</a:t>
            </a:r>
          </a:p>
          <a:p>
            <a:pPr lvl="1"/>
            <a:r>
              <a:rPr lang="en-US" dirty="0"/>
              <a:t>Typically takes 2</a:t>
            </a:r>
            <a:r>
              <a:rPr lang="en-US" baseline="30000" dirty="0"/>
              <a:t>N</a:t>
            </a:r>
            <a:r>
              <a:rPr lang="en-US" dirty="0"/>
              <a:t> time or worse for inputs of size N.</a:t>
            </a:r>
          </a:p>
          <a:p>
            <a:pPr lvl="1"/>
            <a:r>
              <a:rPr lang="en-US" dirty="0"/>
              <a:t>Unacceptable in practice.</a:t>
            </a:r>
          </a:p>
          <a:p>
            <a:endParaRPr lang="en-US"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3</a:t>
            </a:fld>
            <a:endParaRPr lang="en-US"/>
          </a:p>
        </p:txBody>
      </p:sp>
    </p:spTree>
    <p:extLst>
      <p:ext uri="{BB962C8B-B14F-4D97-AF65-F5344CB8AC3E}">
        <p14:creationId xmlns:p14="http://schemas.microsoft.com/office/powerpoint/2010/main" val="1831580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Polynomial Reduction Example</a:t>
            </a:r>
            <a:endParaRPr lang="tr-TR" dirty="0"/>
          </a:p>
        </p:txBody>
      </p:sp>
      <p:sp>
        <p:nvSpPr>
          <p:cNvPr id="3" name="Content Placeholder 2"/>
          <p:cNvSpPr>
            <a:spLocks noGrp="1"/>
          </p:cNvSpPr>
          <p:nvPr>
            <p:ph idx="1"/>
          </p:nvPr>
        </p:nvSpPr>
        <p:spPr/>
        <p:txBody>
          <a:bodyPr/>
          <a:lstStyle/>
          <a:p>
            <a:pPr>
              <a:buNone/>
            </a:pPr>
            <a:r>
              <a:rPr lang="en-US" dirty="0" smtClean="0"/>
              <a:t>Reducing </a:t>
            </a:r>
            <a:r>
              <a:rPr lang="en-US" i="1" dirty="0"/>
              <a:t>k</a:t>
            </a:r>
            <a:r>
              <a:rPr lang="en-US" dirty="0"/>
              <a:t>-clique to vertex cover in P</a:t>
            </a:r>
          </a:p>
          <a:p>
            <a:pPr lvl="1"/>
            <a:r>
              <a:rPr lang="en-US" dirty="0"/>
              <a:t>The </a:t>
            </a:r>
            <a:r>
              <a:rPr lang="en-US" i="1" dirty="0">
                <a:solidFill>
                  <a:schemeClr val="tx2"/>
                </a:solidFill>
              </a:rPr>
              <a:t>complement</a:t>
            </a:r>
            <a:r>
              <a:rPr lang="en-US" i="1" dirty="0"/>
              <a:t> </a:t>
            </a:r>
            <a:r>
              <a:rPr lang="en-US" dirty="0"/>
              <a:t>G</a:t>
            </a:r>
            <a:r>
              <a:rPr lang="en-US" baseline="-25000" dirty="0"/>
              <a:t>C</a:t>
            </a:r>
            <a:r>
              <a:rPr lang="en-US" dirty="0"/>
              <a:t> of a graph G contains exactly those edges not in G</a:t>
            </a:r>
          </a:p>
          <a:p>
            <a:pPr lvl="1"/>
            <a:r>
              <a:rPr lang="en-US" dirty="0"/>
              <a:t>Compute G</a:t>
            </a:r>
            <a:r>
              <a:rPr lang="en-US" baseline="-25000" dirty="0"/>
              <a:t>C</a:t>
            </a:r>
            <a:r>
              <a:rPr lang="en-US" dirty="0"/>
              <a:t> in </a:t>
            </a:r>
            <a:r>
              <a:rPr lang="en-US" dirty="0">
                <a:solidFill>
                  <a:srgbClr val="FF0000"/>
                </a:solidFill>
              </a:rPr>
              <a:t>polynomia</a:t>
            </a:r>
            <a:r>
              <a:rPr lang="en-US" dirty="0"/>
              <a:t>l time</a:t>
            </a:r>
          </a:p>
          <a:p>
            <a:pPr lvl="1"/>
            <a:r>
              <a:rPr lang="en-US" dirty="0"/>
              <a:t>G has a clique of size </a:t>
            </a:r>
            <a:r>
              <a:rPr lang="en-US" i="1" dirty="0"/>
              <a:t>k</a:t>
            </a:r>
            <a:r>
              <a:rPr lang="en-US" dirty="0"/>
              <a:t> </a:t>
            </a:r>
            <a:r>
              <a:rPr lang="en-US" dirty="0" err="1"/>
              <a:t>iff</a:t>
            </a:r>
            <a:r>
              <a:rPr lang="en-US" dirty="0"/>
              <a:t> G</a:t>
            </a:r>
            <a:r>
              <a:rPr lang="en-US" baseline="-25000" dirty="0"/>
              <a:t>C</a:t>
            </a:r>
            <a:r>
              <a:rPr lang="en-US" dirty="0"/>
              <a:t> has a vertex cover of size |V| - </a:t>
            </a:r>
            <a:r>
              <a:rPr lang="en-US" i="1" dirty="0"/>
              <a:t>k</a:t>
            </a:r>
            <a:r>
              <a:rPr lang="en-US" dirty="0"/>
              <a:t> </a:t>
            </a:r>
          </a:p>
          <a:p>
            <a:pPr lvl="1">
              <a:buNone/>
            </a:pPr>
            <a:r>
              <a:rPr lang="en-US" dirty="0"/>
              <a:t>The reverse is also true for this example, that is  vertex cover can be reduced to k-clique by applying the same algorithm.</a:t>
            </a:r>
          </a:p>
          <a:p>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30</a:t>
            </a:fld>
            <a:endParaRPr lang="en-US"/>
          </a:p>
        </p:txBody>
      </p:sp>
    </p:spTree>
    <p:extLst>
      <p:ext uri="{BB962C8B-B14F-4D97-AF65-F5344CB8AC3E}">
        <p14:creationId xmlns:p14="http://schemas.microsoft.com/office/powerpoint/2010/main" val="326479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Reduction </a:t>
            </a:r>
            <a:r>
              <a:rPr lang="en-US" dirty="0" smtClean="0"/>
              <a:t>Example: k-clique to Vertex cover</a:t>
            </a:r>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31</a:t>
            </a:fld>
            <a:endParaRPr lang="en-US"/>
          </a:p>
        </p:txBody>
      </p:sp>
      <p:sp>
        <p:nvSpPr>
          <p:cNvPr id="23" name="Rectangle 22"/>
          <p:cNvSpPr/>
          <p:nvPr/>
        </p:nvSpPr>
        <p:spPr>
          <a:xfrm>
            <a:off x="2286000" y="3105835"/>
            <a:ext cx="4572000" cy="923330"/>
          </a:xfrm>
          <a:prstGeom prst="rect">
            <a:avLst/>
          </a:prstGeom>
        </p:spPr>
        <p:txBody>
          <a:bodyPr>
            <a:spAutoFit/>
          </a:bodyPr>
          <a:lstStyle/>
          <a:p>
            <a:pPr lvl="1"/>
            <a:endParaRPr lang="en-US" dirty="0" smtClean="0"/>
          </a:p>
          <a:p>
            <a:pPr lvl="1"/>
            <a:r>
              <a:rPr lang="en-US" dirty="0" smtClean="0"/>
              <a:t> </a:t>
            </a:r>
          </a:p>
          <a:p>
            <a:pPr lvl="1">
              <a:buNone/>
            </a:pPr>
            <a:r>
              <a:rPr lang="en-US" dirty="0" smtClean="0"/>
              <a:t> </a:t>
            </a:r>
            <a:endParaRPr lang="en-US" dirty="0"/>
          </a:p>
        </p:txBody>
      </p:sp>
      <p:sp>
        <p:nvSpPr>
          <p:cNvPr id="25" name="Rectangle 24"/>
          <p:cNvSpPr/>
          <p:nvPr/>
        </p:nvSpPr>
        <p:spPr>
          <a:xfrm>
            <a:off x="2534714" y="1975075"/>
            <a:ext cx="3056878" cy="1754327"/>
          </a:xfrm>
          <a:prstGeom prst="rect">
            <a:avLst/>
          </a:prstGeom>
        </p:spPr>
        <p:txBody>
          <a:bodyPr wrap="square">
            <a:spAutoFit/>
          </a:bodyPr>
          <a:lstStyle/>
          <a:p>
            <a:pPr lvl="1">
              <a:buNone/>
            </a:pPr>
            <a:r>
              <a:rPr lang="en-US" dirty="0" smtClean="0"/>
              <a:t>G1 has a clique: {</a:t>
            </a:r>
            <a:r>
              <a:rPr lang="en-US" dirty="0" err="1" smtClean="0"/>
              <a:t>a,b,c</a:t>
            </a:r>
            <a:r>
              <a:rPr lang="en-US" dirty="0" smtClean="0"/>
              <a:t>} size 3</a:t>
            </a:r>
          </a:p>
          <a:p>
            <a:pPr lvl="1">
              <a:buNone/>
            </a:pPr>
            <a:endParaRPr lang="en-US" dirty="0" smtClean="0"/>
          </a:p>
          <a:p>
            <a:pPr lvl="1">
              <a:buNone/>
            </a:pPr>
            <a:r>
              <a:rPr lang="en-US" dirty="0" smtClean="0"/>
              <a:t>G1</a:t>
            </a:r>
            <a:r>
              <a:rPr lang="en-US" baseline="-25000" dirty="0" smtClean="0"/>
              <a:t>C</a:t>
            </a:r>
            <a:r>
              <a:rPr lang="en-US" dirty="0" smtClean="0"/>
              <a:t> has a vertex cover {</a:t>
            </a:r>
            <a:r>
              <a:rPr lang="en-US" dirty="0" err="1" smtClean="0"/>
              <a:t>d</a:t>
            </a:r>
            <a:r>
              <a:rPr lang="en-US" dirty="0" smtClean="0"/>
              <a:t>} of 1 which is </a:t>
            </a:r>
          </a:p>
          <a:p>
            <a:pPr lvl="1">
              <a:buNone/>
            </a:pPr>
            <a:r>
              <a:rPr lang="en-US" dirty="0" smtClean="0"/>
              <a:t>|V| - </a:t>
            </a:r>
            <a:r>
              <a:rPr lang="en-US" i="1" dirty="0" err="1" smtClean="0"/>
              <a:t>k</a:t>
            </a:r>
            <a:r>
              <a:rPr lang="en-US" i="1" dirty="0" smtClean="0"/>
              <a:t>=4-3</a:t>
            </a:r>
            <a:endParaRPr lang="en-US" dirty="0" smtClean="0"/>
          </a:p>
        </p:txBody>
      </p:sp>
      <p:grpSp>
        <p:nvGrpSpPr>
          <p:cNvPr id="72" name="Group 71"/>
          <p:cNvGrpSpPr/>
          <p:nvPr/>
        </p:nvGrpSpPr>
        <p:grpSpPr>
          <a:xfrm>
            <a:off x="1016048" y="1767493"/>
            <a:ext cx="1975866" cy="2077006"/>
            <a:chOff x="1016048" y="1767493"/>
            <a:chExt cx="1975866" cy="2077006"/>
          </a:xfrm>
        </p:grpSpPr>
        <p:cxnSp>
          <p:nvCxnSpPr>
            <p:cNvPr id="8" name="Straight Connector 7"/>
            <p:cNvCxnSpPr>
              <a:endCxn id="13" idx="0"/>
            </p:cNvCxnSpPr>
            <p:nvPr/>
          </p:nvCxnSpPr>
          <p:spPr>
            <a:xfrm rot="16200000" flipH="1">
              <a:off x="1905835" y="2172573"/>
              <a:ext cx="661759" cy="471463"/>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11" idx="4"/>
            </p:cNvCxnSpPr>
            <p:nvPr/>
          </p:nvCxnSpPr>
          <p:spPr>
            <a:xfrm rot="16200000" flipH="1">
              <a:off x="1342860" y="2913094"/>
              <a:ext cx="675760" cy="515951"/>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05174" y="2008859"/>
              <a:ext cx="124536" cy="109132"/>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1360497" y="2724058"/>
              <a:ext cx="124536" cy="109132"/>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1876446" y="3418160"/>
              <a:ext cx="124536" cy="109132"/>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410178" y="2739185"/>
              <a:ext cx="124536" cy="109132"/>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p:nvPr/>
          </p:nvCxnSpPr>
          <p:spPr>
            <a:xfrm rot="5400000">
              <a:off x="1377368" y="2164690"/>
              <a:ext cx="622049" cy="500647"/>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16200000" flipV="1">
              <a:off x="1939102" y="2264767"/>
              <a:ext cx="15127" cy="1049681"/>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1016048" y="1946072"/>
              <a:ext cx="578941" cy="369332"/>
            </a:xfrm>
            <a:prstGeom prst="rect">
              <a:avLst/>
            </a:prstGeom>
          </p:spPr>
          <p:txBody>
            <a:bodyPr wrap="square">
              <a:spAutoFit/>
            </a:bodyPr>
            <a:lstStyle/>
            <a:p>
              <a:r>
                <a:rPr lang="en-US" dirty="0" smtClean="0"/>
                <a:t>G1</a:t>
              </a:r>
              <a:endParaRPr lang="en-US" dirty="0"/>
            </a:p>
          </p:txBody>
        </p:sp>
        <p:sp>
          <p:nvSpPr>
            <p:cNvPr id="48" name="Rectangle 47"/>
            <p:cNvSpPr/>
            <p:nvPr/>
          </p:nvSpPr>
          <p:spPr>
            <a:xfrm>
              <a:off x="1996289" y="1767493"/>
              <a:ext cx="468985" cy="369332"/>
            </a:xfrm>
            <a:prstGeom prst="rect">
              <a:avLst/>
            </a:prstGeom>
          </p:spPr>
          <p:txBody>
            <a:bodyPr wrap="square">
              <a:spAutoFit/>
            </a:bodyPr>
            <a:lstStyle/>
            <a:p>
              <a:r>
                <a:rPr lang="en-US" dirty="0" smtClean="0"/>
                <a:t>a</a:t>
              </a:r>
              <a:endParaRPr lang="en-US" dirty="0"/>
            </a:p>
          </p:txBody>
        </p:sp>
        <p:sp>
          <p:nvSpPr>
            <p:cNvPr id="49" name="Rectangle 48"/>
            <p:cNvSpPr/>
            <p:nvPr/>
          </p:nvSpPr>
          <p:spPr>
            <a:xfrm>
              <a:off x="1594989" y="3475167"/>
              <a:ext cx="468985" cy="369332"/>
            </a:xfrm>
            <a:prstGeom prst="rect">
              <a:avLst/>
            </a:prstGeom>
          </p:spPr>
          <p:txBody>
            <a:bodyPr wrap="square">
              <a:spAutoFit/>
            </a:bodyPr>
            <a:lstStyle/>
            <a:p>
              <a:r>
                <a:rPr lang="en-US" dirty="0" err="1" smtClean="0"/>
                <a:t>d</a:t>
              </a:r>
              <a:endParaRPr lang="en-US" dirty="0"/>
            </a:p>
          </p:txBody>
        </p:sp>
        <p:sp>
          <p:nvSpPr>
            <p:cNvPr id="50" name="Rectangle 49"/>
            <p:cNvSpPr/>
            <p:nvPr/>
          </p:nvSpPr>
          <p:spPr>
            <a:xfrm>
              <a:off x="1016048" y="2612505"/>
              <a:ext cx="468985" cy="369332"/>
            </a:xfrm>
            <a:prstGeom prst="rect">
              <a:avLst/>
            </a:prstGeom>
          </p:spPr>
          <p:txBody>
            <a:bodyPr wrap="square">
              <a:spAutoFit/>
            </a:bodyPr>
            <a:lstStyle/>
            <a:p>
              <a:r>
                <a:rPr lang="en-US" dirty="0" err="1" smtClean="0"/>
                <a:t>b</a:t>
              </a:r>
              <a:endParaRPr lang="en-US" dirty="0"/>
            </a:p>
          </p:txBody>
        </p:sp>
        <p:sp>
          <p:nvSpPr>
            <p:cNvPr id="51" name="Rectangle 50"/>
            <p:cNvSpPr/>
            <p:nvPr/>
          </p:nvSpPr>
          <p:spPr>
            <a:xfrm>
              <a:off x="2522929" y="2697070"/>
              <a:ext cx="468985" cy="369332"/>
            </a:xfrm>
            <a:prstGeom prst="rect">
              <a:avLst/>
            </a:prstGeom>
          </p:spPr>
          <p:txBody>
            <a:bodyPr wrap="square">
              <a:spAutoFit/>
            </a:bodyPr>
            <a:lstStyle/>
            <a:p>
              <a:r>
                <a:rPr lang="en-US" dirty="0" err="1" smtClean="0"/>
                <a:t>c</a:t>
              </a:r>
              <a:endParaRPr lang="en-US" dirty="0"/>
            </a:p>
          </p:txBody>
        </p:sp>
      </p:grpSp>
      <p:grpSp>
        <p:nvGrpSpPr>
          <p:cNvPr id="73" name="Group 72"/>
          <p:cNvGrpSpPr/>
          <p:nvPr/>
        </p:nvGrpSpPr>
        <p:grpSpPr>
          <a:xfrm>
            <a:off x="6049460" y="1637895"/>
            <a:ext cx="2110607" cy="2077006"/>
            <a:chOff x="6049460" y="1637895"/>
            <a:chExt cx="2110607" cy="2077006"/>
          </a:xfrm>
        </p:grpSpPr>
        <p:grpSp>
          <p:nvGrpSpPr>
            <p:cNvPr id="16" name="Group 42"/>
            <p:cNvGrpSpPr/>
            <p:nvPr/>
          </p:nvGrpSpPr>
          <p:grpSpPr>
            <a:xfrm>
              <a:off x="6485808" y="1946072"/>
              <a:ext cx="1174217" cy="1555970"/>
              <a:chOff x="4095652" y="3864523"/>
              <a:chExt cx="952546" cy="1294769"/>
            </a:xfrm>
          </p:grpSpPr>
          <p:cxnSp>
            <p:nvCxnSpPr>
              <p:cNvPr id="17" name="Straight Connector 16"/>
              <p:cNvCxnSpPr>
                <a:stCxn id="22" idx="4"/>
              </p:cNvCxnSpPr>
              <p:nvPr/>
            </p:nvCxnSpPr>
            <p:spPr>
              <a:xfrm rot="5400000">
                <a:off x="4498887" y="4636099"/>
                <a:ext cx="571836" cy="425760"/>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9" idx="4"/>
              </p:cNvCxnSpPr>
              <p:nvPr/>
            </p:nvCxnSpPr>
            <p:spPr>
              <a:xfrm rot="5400000">
                <a:off x="3997636" y="4522412"/>
                <a:ext cx="1157458" cy="23304"/>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4537504" y="3864523"/>
                <a:ext cx="101026" cy="90812"/>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095652" y="4459661"/>
                <a:ext cx="101026" cy="90812"/>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533599" y="5068480"/>
                <a:ext cx="101026" cy="90812"/>
              </a:xfrm>
              <a:prstGeom prst="ellipse">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947172" y="4472249"/>
                <a:ext cx="101026" cy="90812"/>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6" name="Rectangle 45"/>
            <p:cNvSpPr/>
            <p:nvPr/>
          </p:nvSpPr>
          <p:spPr>
            <a:xfrm>
              <a:off x="6049460" y="1946072"/>
              <a:ext cx="603726" cy="369332"/>
            </a:xfrm>
            <a:prstGeom prst="rect">
              <a:avLst/>
            </a:prstGeom>
          </p:spPr>
          <p:txBody>
            <a:bodyPr wrap="none">
              <a:spAutoFit/>
            </a:bodyPr>
            <a:lstStyle/>
            <a:p>
              <a:r>
                <a:rPr lang="en-US" dirty="0" smtClean="0"/>
                <a:t>G1</a:t>
              </a:r>
              <a:r>
                <a:rPr lang="en-US" baseline="-25000" dirty="0" smtClean="0"/>
                <a:t>C</a:t>
              </a:r>
              <a:endParaRPr lang="en-US" dirty="0"/>
            </a:p>
          </p:txBody>
        </p:sp>
        <p:sp>
          <p:nvSpPr>
            <p:cNvPr id="53" name="Rectangle 52"/>
            <p:cNvSpPr/>
            <p:nvPr/>
          </p:nvSpPr>
          <p:spPr>
            <a:xfrm>
              <a:off x="7164442" y="1637895"/>
              <a:ext cx="468985" cy="369332"/>
            </a:xfrm>
            <a:prstGeom prst="rect">
              <a:avLst/>
            </a:prstGeom>
          </p:spPr>
          <p:txBody>
            <a:bodyPr wrap="square">
              <a:spAutoFit/>
            </a:bodyPr>
            <a:lstStyle/>
            <a:p>
              <a:r>
                <a:rPr lang="en-US" dirty="0" smtClean="0"/>
                <a:t>a</a:t>
              </a:r>
              <a:endParaRPr lang="en-US" dirty="0"/>
            </a:p>
          </p:txBody>
        </p:sp>
        <p:sp>
          <p:nvSpPr>
            <p:cNvPr id="54" name="Rectangle 53"/>
            <p:cNvSpPr/>
            <p:nvPr/>
          </p:nvSpPr>
          <p:spPr>
            <a:xfrm>
              <a:off x="6763142" y="3345569"/>
              <a:ext cx="468985" cy="369332"/>
            </a:xfrm>
            <a:prstGeom prst="rect">
              <a:avLst/>
            </a:prstGeom>
          </p:spPr>
          <p:txBody>
            <a:bodyPr wrap="square">
              <a:spAutoFit/>
            </a:bodyPr>
            <a:lstStyle/>
            <a:p>
              <a:r>
                <a:rPr lang="en-US" dirty="0" err="1" smtClean="0"/>
                <a:t>d</a:t>
              </a:r>
              <a:endParaRPr lang="en-US" dirty="0"/>
            </a:p>
          </p:txBody>
        </p:sp>
        <p:sp>
          <p:nvSpPr>
            <p:cNvPr id="55" name="Rectangle 54"/>
            <p:cNvSpPr/>
            <p:nvPr/>
          </p:nvSpPr>
          <p:spPr>
            <a:xfrm>
              <a:off x="6184201" y="2482907"/>
              <a:ext cx="468985" cy="369332"/>
            </a:xfrm>
            <a:prstGeom prst="rect">
              <a:avLst/>
            </a:prstGeom>
          </p:spPr>
          <p:txBody>
            <a:bodyPr wrap="square">
              <a:spAutoFit/>
            </a:bodyPr>
            <a:lstStyle/>
            <a:p>
              <a:r>
                <a:rPr lang="en-US" dirty="0" err="1" smtClean="0"/>
                <a:t>b</a:t>
              </a:r>
              <a:endParaRPr lang="en-US" dirty="0"/>
            </a:p>
          </p:txBody>
        </p:sp>
        <p:sp>
          <p:nvSpPr>
            <p:cNvPr id="56" name="Rectangle 55"/>
            <p:cNvSpPr/>
            <p:nvPr/>
          </p:nvSpPr>
          <p:spPr>
            <a:xfrm>
              <a:off x="7691082" y="2567472"/>
              <a:ext cx="468985" cy="369332"/>
            </a:xfrm>
            <a:prstGeom prst="rect">
              <a:avLst/>
            </a:prstGeom>
          </p:spPr>
          <p:txBody>
            <a:bodyPr wrap="square">
              <a:spAutoFit/>
            </a:bodyPr>
            <a:lstStyle/>
            <a:p>
              <a:r>
                <a:rPr lang="en-US" dirty="0" err="1" smtClean="0"/>
                <a:t>c</a:t>
              </a:r>
              <a:endParaRPr lang="en-US" dirty="0"/>
            </a:p>
          </p:txBody>
        </p:sp>
      </p:grpSp>
      <p:grpSp>
        <p:nvGrpSpPr>
          <p:cNvPr id="74" name="Group 73"/>
          <p:cNvGrpSpPr/>
          <p:nvPr/>
        </p:nvGrpSpPr>
        <p:grpSpPr>
          <a:xfrm>
            <a:off x="903819" y="4073400"/>
            <a:ext cx="2224416" cy="2077006"/>
            <a:chOff x="903819" y="4073400"/>
            <a:chExt cx="2224416" cy="2077006"/>
          </a:xfrm>
        </p:grpSpPr>
        <p:cxnSp>
          <p:nvCxnSpPr>
            <p:cNvPr id="27" name="Straight Connector 26"/>
            <p:cNvCxnSpPr>
              <a:endCxn id="37" idx="0"/>
            </p:cNvCxnSpPr>
            <p:nvPr/>
          </p:nvCxnSpPr>
          <p:spPr>
            <a:xfrm rot="16200000" flipH="1">
              <a:off x="1858871" y="4532665"/>
              <a:ext cx="661759" cy="471463"/>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30" idx="4"/>
            </p:cNvCxnSpPr>
            <p:nvPr/>
          </p:nvCxnSpPr>
          <p:spPr>
            <a:xfrm rot="16200000" flipH="1">
              <a:off x="1295896" y="5273186"/>
              <a:ext cx="675760" cy="515951"/>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1858210" y="4368951"/>
              <a:ext cx="124536" cy="109132"/>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313533" y="5084150"/>
              <a:ext cx="124536" cy="109132"/>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1829482" y="5778252"/>
              <a:ext cx="124536" cy="109132"/>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p:cNvCxnSpPr/>
            <p:nvPr/>
          </p:nvCxnSpPr>
          <p:spPr>
            <a:xfrm rot="5400000">
              <a:off x="1330404" y="4524782"/>
              <a:ext cx="622049" cy="500647"/>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rot="16200000" flipV="1">
              <a:off x="1892138" y="4624859"/>
              <a:ext cx="15127" cy="1049681"/>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sp>
          <p:nvSpPr>
            <p:cNvPr id="34" name="Oval 33"/>
            <p:cNvSpPr/>
            <p:nvPr/>
          </p:nvSpPr>
          <p:spPr>
            <a:xfrm>
              <a:off x="2534714" y="5759910"/>
              <a:ext cx="124536" cy="109132"/>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Connector 34"/>
            <p:cNvCxnSpPr>
              <a:endCxn id="34" idx="6"/>
            </p:cNvCxnSpPr>
            <p:nvPr/>
          </p:nvCxnSpPr>
          <p:spPr>
            <a:xfrm flipV="1">
              <a:off x="1876446" y="5814476"/>
              <a:ext cx="782804" cy="18343"/>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rot="16200000" flipH="1">
              <a:off x="2204398" y="5471318"/>
              <a:ext cx="660633" cy="171500"/>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7" name="Oval 36"/>
            <p:cNvSpPr/>
            <p:nvPr/>
          </p:nvSpPr>
          <p:spPr>
            <a:xfrm>
              <a:off x="2363214" y="5099277"/>
              <a:ext cx="124536" cy="109132"/>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2659250" y="5648153"/>
              <a:ext cx="468985" cy="369332"/>
            </a:xfrm>
            <a:prstGeom prst="rect">
              <a:avLst/>
            </a:prstGeom>
          </p:spPr>
          <p:txBody>
            <a:bodyPr wrap="square">
              <a:spAutoFit/>
            </a:bodyPr>
            <a:lstStyle/>
            <a:p>
              <a:r>
                <a:rPr lang="en-US" dirty="0" err="1" smtClean="0"/>
                <a:t>e</a:t>
              </a:r>
              <a:endParaRPr lang="en-US" dirty="0"/>
            </a:p>
          </p:txBody>
        </p:sp>
        <p:sp>
          <p:nvSpPr>
            <p:cNvPr id="59" name="Rectangle 58"/>
            <p:cNvSpPr/>
            <p:nvPr/>
          </p:nvSpPr>
          <p:spPr>
            <a:xfrm>
              <a:off x="1884060" y="4073400"/>
              <a:ext cx="468985" cy="369332"/>
            </a:xfrm>
            <a:prstGeom prst="rect">
              <a:avLst/>
            </a:prstGeom>
          </p:spPr>
          <p:txBody>
            <a:bodyPr wrap="square">
              <a:spAutoFit/>
            </a:bodyPr>
            <a:lstStyle/>
            <a:p>
              <a:r>
                <a:rPr lang="en-US" dirty="0" smtClean="0"/>
                <a:t>a</a:t>
              </a:r>
              <a:endParaRPr lang="en-US" dirty="0"/>
            </a:p>
          </p:txBody>
        </p:sp>
        <p:sp>
          <p:nvSpPr>
            <p:cNvPr id="60" name="Rectangle 59"/>
            <p:cNvSpPr/>
            <p:nvPr/>
          </p:nvSpPr>
          <p:spPr>
            <a:xfrm>
              <a:off x="1482760" y="5781074"/>
              <a:ext cx="468985" cy="369332"/>
            </a:xfrm>
            <a:prstGeom prst="rect">
              <a:avLst/>
            </a:prstGeom>
          </p:spPr>
          <p:txBody>
            <a:bodyPr wrap="square">
              <a:spAutoFit/>
            </a:bodyPr>
            <a:lstStyle/>
            <a:p>
              <a:r>
                <a:rPr lang="en-US" dirty="0" err="1" smtClean="0"/>
                <a:t>d</a:t>
              </a:r>
              <a:endParaRPr lang="en-US" dirty="0"/>
            </a:p>
          </p:txBody>
        </p:sp>
        <p:sp>
          <p:nvSpPr>
            <p:cNvPr id="61" name="Rectangle 60"/>
            <p:cNvSpPr/>
            <p:nvPr/>
          </p:nvSpPr>
          <p:spPr>
            <a:xfrm>
              <a:off x="903819" y="4918412"/>
              <a:ext cx="468985" cy="369332"/>
            </a:xfrm>
            <a:prstGeom prst="rect">
              <a:avLst/>
            </a:prstGeom>
          </p:spPr>
          <p:txBody>
            <a:bodyPr wrap="square">
              <a:spAutoFit/>
            </a:bodyPr>
            <a:lstStyle/>
            <a:p>
              <a:r>
                <a:rPr lang="en-US" dirty="0" err="1" smtClean="0"/>
                <a:t>b</a:t>
              </a:r>
              <a:endParaRPr lang="en-US" dirty="0"/>
            </a:p>
          </p:txBody>
        </p:sp>
        <p:sp>
          <p:nvSpPr>
            <p:cNvPr id="62" name="Rectangle 61"/>
            <p:cNvSpPr/>
            <p:nvPr/>
          </p:nvSpPr>
          <p:spPr>
            <a:xfrm>
              <a:off x="2534714" y="5002977"/>
              <a:ext cx="468985" cy="369332"/>
            </a:xfrm>
            <a:prstGeom prst="rect">
              <a:avLst/>
            </a:prstGeom>
          </p:spPr>
          <p:txBody>
            <a:bodyPr wrap="square">
              <a:spAutoFit/>
            </a:bodyPr>
            <a:lstStyle/>
            <a:p>
              <a:r>
                <a:rPr lang="en-US" dirty="0" err="1" smtClean="0"/>
                <a:t>c</a:t>
              </a:r>
              <a:endParaRPr lang="en-US" dirty="0"/>
            </a:p>
          </p:txBody>
        </p:sp>
        <p:sp>
          <p:nvSpPr>
            <p:cNvPr id="63" name="Rectangle 62"/>
            <p:cNvSpPr/>
            <p:nvPr/>
          </p:nvSpPr>
          <p:spPr>
            <a:xfrm>
              <a:off x="1016048" y="4252851"/>
              <a:ext cx="813434" cy="369332"/>
            </a:xfrm>
            <a:prstGeom prst="rect">
              <a:avLst/>
            </a:prstGeom>
          </p:spPr>
          <p:txBody>
            <a:bodyPr wrap="square">
              <a:spAutoFit/>
            </a:bodyPr>
            <a:lstStyle/>
            <a:p>
              <a:r>
                <a:rPr lang="en-US" dirty="0" smtClean="0"/>
                <a:t>G2</a:t>
              </a:r>
              <a:endParaRPr lang="en-US" dirty="0"/>
            </a:p>
          </p:txBody>
        </p:sp>
      </p:grpSp>
      <p:sp>
        <p:nvSpPr>
          <p:cNvPr id="65" name="Rectangle 64"/>
          <p:cNvSpPr/>
          <p:nvPr/>
        </p:nvSpPr>
        <p:spPr>
          <a:xfrm>
            <a:off x="2659250" y="4368951"/>
            <a:ext cx="3415864" cy="1477328"/>
          </a:xfrm>
          <a:prstGeom prst="rect">
            <a:avLst/>
          </a:prstGeom>
        </p:spPr>
        <p:txBody>
          <a:bodyPr wrap="square">
            <a:spAutoFit/>
          </a:bodyPr>
          <a:lstStyle/>
          <a:p>
            <a:pPr lvl="1">
              <a:buNone/>
            </a:pPr>
            <a:r>
              <a:rPr lang="en-US" dirty="0" smtClean="0"/>
              <a:t>G2 has a clique: {</a:t>
            </a:r>
            <a:r>
              <a:rPr lang="en-US" dirty="0" err="1" smtClean="0"/>
              <a:t>a,b,c</a:t>
            </a:r>
            <a:r>
              <a:rPr lang="en-US" dirty="0" smtClean="0"/>
              <a:t>} size 3</a:t>
            </a:r>
          </a:p>
          <a:p>
            <a:pPr lvl="1">
              <a:buNone/>
            </a:pPr>
            <a:endParaRPr lang="en-US" dirty="0" smtClean="0"/>
          </a:p>
          <a:p>
            <a:pPr lvl="1">
              <a:buNone/>
            </a:pPr>
            <a:r>
              <a:rPr lang="en-US" dirty="0" smtClean="0"/>
              <a:t>G2</a:t>
            </a:r>
            <a:r>
              <a:rPr lang="en-US" baseline="-25000" dirty="0" smtClean="0"/>
              <a:t>C</a:t>
            </a:r>
            <a:r>
              <a:rPr lang="en-US" dirty="0" smtClean="0"/>
              <a:t> has a vertex cover {</a:t>
            </a:r>
            <a:r>
              <a:rPr lang="en-US" dirty="0" err="1" smtClean="0"/>
              <a:t>d,e</a:t>
            </a:r>
            <a:r>
              <a:rPr lang="en-US" dirty="0" smtClean="0"/>
              <a:t>} of size 2=5-3</a:t>
            </a:r>
          </a:p>
        </p:txBody>
      </p:sp>
      <p:grpSp>
        <p:nvGrpSpPr>
          <p:cNvPr id="75" name="Group 74"/>
          <p:cNvGrpSpPr/>
          <p:nvPr/>
        </p:nvGrpSpPr>
        <p:grpSpPr>
          <a:xfrm>
            <a:off x="5949708" y="4212015"/>
            <a:ext cx="2312707" cy="2077006"/>
            <a:chOff x="5949708" y="4212015"/>
            <a:chExt cx="2312707" cy="2077006"/>
          </a:xfrm>
        </p:grpSpPr>
        <p:cxnSp>
          <p:nvCxnSpPr>
            <p:cNvPr id="38" name="Straight Connector 37"/>
            <p:cNvCxnSpPr>
              <a:endCxn id="45" idx="1"/>
            </p:cNvCxnSpPr>
            <p:nvPr/>
          </p:nvCxnSpPr>
          <p:spPr>
            <a:xfrm>
              <a:off x="6532770" y="5308504"/>
              <a:ext cx="1192457" cy="633756"/>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7030485" y="4535319"/>
              <a:ext cx="124536" cy="109132"/>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6485808" y="5250518"/>
              <a:ext cx="124536" cy="109132"/>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 name="Straight Connector 40"/>
            <p:cNvCxnSpPr>
              <a:endCxn id="43" idx="3"/>
            </p:cNvCxnSpPr>
            <p:nvPr/>
          </p:nvCxnSpPr>
          <p:spPr>
            <a:xfrm rot="5400000" flipH="1" flipV="1">
              <a:off x="6981027" y="5426490"/>
              <a:ext cx="640394" cy="505005"/>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9" idx="4"/>
            </p:cNvCxnSpPr>
            <p:nvPr/>
          </p:nvCxnSpPr>
          <p:spPr>
            <a:xfrm rot="5400000">
              <a:off x="6416050" y="5292430"/>
              <a:ext cx="1324682" cy="28725"/>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43" name="Oval 42"/>
            <p:cNvSpPr/>
            <p:nvPr/>
          </p:nvSpPr>
          <p:spPr>
            <a:xfrm>
              <a:off x="7535489" y="5265645"/>
              <a:ext cx="124536" cy="109132"/>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7001757" y="5944620"/>
              <a:ext cx="124536" cy="109132"/>
            </a:xfrm>
            <a:prstGeom prst="ellipse">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7706989" y="5926278"/>
              <a:ext cx="124536" cy="109132"/>
            </a:xfrm>
            <a:prstGeom prst="ellipse">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5949708" y="4478083"/>
              <a:ext cx="813434" cy="369332"/>
            </a:xfrm>
            <a:prstGeom prst="rect">
              <a:avLst/>
            </a:prstGeom>
          </p:spPr>
          <p:txBody>
            <a:bodyPr wrap="square">
              <a:spAutoFit/>
            </a:bodyPr>
            <a:lstStyle/>
            <a:p>
              <a:r>
                <a:rPr lang="en-US" dirty="0" smtClean="0"/>
                <a:t>G2</a:t>
              </a:r>
              <a:r>
                <a:rPr lang="en-US" baseline="-25000" dirty="0" smtClean="0"/>
                <a:t>C</a:t>
              </a:r>
              <a:endParaRPr lang="en-US" baseline="-25000" dirty="0"/>
            </a:p>
          </p:txBody>
        </p:sp>
        <p:sp>
          <p:nvSpPr>
            <p:cNvPr id="67" name="Rectangle 66"/>
            <p:cNvSpPr/>
            <p:nvPr/>
          </p:nvSpPr>
          <p:spPr>
            <a:xfrm>
              <a:off x="7793430" y="5786768"/>
              <a:ext cx="468985" cy="369332"/>
            </a:xfrm>
            <a:prstGeom prst="rect">
              <a:avLst/>
            </a:prstGeom>
          </p:spPr>
          <p:txBody>
            <a:bodyPr wrap="square">
              <a:spAutoFit/>
            </a:bodyPr>
            <a:lstStyle/>
            <a:p>
              <a:r>
                <a:rPr lang="en-US" dirty="0" err="1" smtClean="0"/>
                <a:t>e</a:t>
              </a:r>
              <a:endParaRPr lang="en-US" dirty="0"/>
            </a:p>
          </p:txBody>
        </p:sp>
        <p:sp>
          <p:nvSpPr>
            <p:cNvPr id="68" name="Rectangle 67"/>
            <p:cNvSpPr/>
            <p:nvPr/>
          </p:nvSpPr>
          <p:spPr>
            <a:xfrm>
              <a:off x="7018240" y="4212015"/>
              <a:ext cx="468985" cy="369332"/>
            </a:xfrm>
            <a:prstGeom prst="rect">
              <a:avLst/>
            </a:prstGeom>
          </p:spPr>
          <p:txBody>
            <a:bodyPr wrap="square">
              <a:spAutoFit/>
            </a:bodyPr>
            <a:lstStyle/>
            <a:p>
              <a:r>
                <a:rPr lang="en-US" dirty="0" smtClean="0"/>
                <a:t>a</a:t>
              </a:r>
              <a:endParaRPr lang="en-US" dirty="0"/>
            </a:p>
          </p:txBody>
        </p:sp>
        <p:sp>
          <p:nvSpPr>
            <p:cNvPr id="69" name="Rectangle 68"/>
            <p:cNvSpPr/>
            <p:nvPr/>
          </p:nvSpPr>
          <p:spPr>
            <a:xfrm>
              <a:off x="6616940" y="5919689"/>
              <a:ext cx="468985" cy="369332"/>
            </a:xfrm>
            <a:prstGeom prst="rect">
              <a:avLst/>
            </a:prstGeom>
          </p:spPr>
          <p:txBody>
            <a:bodyPr wrap="square">
              <a:spAutoFit/>
            </a:bodyPr>
            <a:lstStyle/>
            <a:p>
              <a:r>
                <a:rPr lang="en-US" dirty="0" err="1" smtClean="0"/>
                <a:t>d</a:t>
              </a:r>
              <a:endParaRPr lang="en-US" dirty="0"/>
            </a:p>
          </p:txBody>
        </p:sp>
        <p:sp>
          <p:nvSpPr>
            <p:cNvPr id="70" name="Rectangle 69"/>
            <p:cNvSpPr/>
            <p:nvPr/>
          </p:nvSpPr>
          <p:spPr>
            <a:xfrm>
              <a:off x="6037999" y="5057027"/>
              <a:ext cx="468985" cy="369332"/>
            </a:xfrm>
            <a:prstGeom prst="rect">
              <a:avLst/>
            </a:prstGeom>
          </p:spPr>
          <p:txBody>
            <a:bodyPr wrap="square">
              <a:spAutoFit/>
            </a:bodyPr>
            <a:lstStyle/>
            <a:p>
              <a:r>
                <a:rPr lang="en-US" dirty="0" err="1" smtClean="0"/>
                <a:t>b</a:t>
              </a:r>
              <a:endParaRPr lang="en-US" dirty="0"/>
            </a:p>
          </p:txBody>
        </p:sp>
        <p:sp>
          <p:nvSpPr>
            <p:cNvPr id="71" name="Rectangle 70"/>
            <p:cNvSpPr/>
            <p:nvPr/>
          </p:nvSpPr>
          <p:spPr>
            <a:xfrm>
              <a:off x="7668894" y="5141592"/>
              <a:ext cx="468985" cy="369332"/>
            </a:xfrm>
            <a:prstGeom prst="rect">
              <a:avLst/>
            </a:prstGeom>
          </p:spPr>
          <p:txBody>
            <a:bodyPr wrap="square">
              <a:spAutoFit/>
            </a:bodyPr>
            <a:lstStyle/>
            <a:p>
              <a:r>
                <a:rPr lang="en-US" dirty="0" err="1" smtClean="0"/>
                <a:t>c</a:t>
              </a:r>
              <a:endParaRPr lang="en-US" dirty="0"/>
            </a:p>
          </p:txBody>
        </p:sp>
      </p:grpSp>
    </p:spTree>
    <p:extLst>
      <p:ext uri="{BB962C8B-B14F-4D97-AF65-F5344CB8AC3E}">
        <p14:creationId xmlns:p14="http://schemas.microsoft.com/office/powerpoint/2010/main" val="118157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NP-Completeness (formally)</a:t>
            </a:r>
            <a:endParaRPr lang="tr-TR" dirty="0"/>
          </a:p>
        </p:txBody>
      </p:sp>
      <p:sp>
        <p:nvSpPr>
          <p:cNvPr id="3" name="Content Placeholder 2"/>
          <p:cNvSpPr>
            <a:spLocks noGrp="1"/>
          </p:cNvSpPr>
          <p:nvPr>
            <p:ph idx="1"/>
          </p:nvPr>
        </p:nvSpPr>
        <p:spPr/>
        <p:txBody>
          <a:bodyPr/>
          <a:lstStyle/>
          <a:p>
            <a:pPr>
              <a:lnSpc>
                <a:spcPct val="150000"/>
              </a:lnSpc>
            </a:pPr>
            <a:r>
              <a:rPr lang="en-US" sz="2000" dirty="0"/>
              <a:t>A problem B is </a:t>
            </a:r>
            <a:r>
              <a:rPr lang="en-US" sz="2000" b="1" dirty="0"/>
              <a:t>NP-complete</a:t>
            </a:r>
            <a:r>
              <a:rPr lang="en-US" sz="2000" dirty="0"/>
              <a:t> if:</a:t>
            </a:r>
          </a:p>
          <a:p>
            <a:pPr>
              <a:lnSpc>
                <a:spcPct val="150000"/>
              </a:lnSpc>
              <a:buFontTx/>
              <a:buNone/>
            </a:pPr>
            <a:r>
              <a:rPr lang="en-US" sz="2000" dirty="0"/>
              <a:t>		(1) B </a:t>
            </a:r>
            <a:r>
              <a:rPr lang="en-US" sz="2000" dirty="0">
                <a:sym typeface="Symbol" pitchFamily="92" charset="2"/>
              </a:rPr>
              <a:t></a:t>
            </a:r>
            <a:r>
              <a:rPr lang="en-US" sz="2000" dirty="0"/>
              <a:t> </a:t>
            </a:r>
            <a:r>
              <a:rPr lang="en-US" sz="2000" b="1" dirty="0"/>
              <a:t>NP</a:t>
            </a:r>
          </a:p>
          <a:p>
            <a:pPr>
              <a:lnSpc>
                <a:spcPct val="150000"/>
              </a:lnSpc>
              <a:buFontTx/>
              <a:buNone/>
            </a:pPr>
            <a:r>
              <a:rPr lang="en-US" sz="2000" dirty="0"/>
              <a:t>		(2) A </a:t>
            </a:r>
            <a:r>
              <a:rPr lang="en-US" sz="2000" dirty="0">
                <a:sym typeface="Symbol" pitchFamily="92" charset="2"/>
              </a:rPr>
              <a:t></a:t>
            </a:r>
            <a:r>
              <a:rPr lang="en-US" sz="2000" baseline="-25000" dirty="0">
                <a:sym typeface="Symbol" pitchFamily="92" charset="2"/>
              </a:rPr>
              <a:t>p</a:t>
            </a:r>
            <a:r>
              <a:rPr lang="en-US" sz="2000" dirty="0">
                <a:sym typeface="Symbol" pitchFamily="92" charset="2"/>
              </a:rPr>
              <a:t> B</a:t>
            </a:r>
            <a:r>
              <a:rPr lang="en-US" sz="2000" dirty="0"/>
              <a:t> for all A </a:t>
            </a:r>
            <a:r>
              <a:rPr lang="en-US" sz="2000" dirty="0">
                <a:sym typeface="Symbol" pitchFamily="92" charset="2"/>
              </a:rPr>
              <a:t></a:t>
            </a:r>
            <a:r>
              <a:rPr lang="en-US" sz="2000" dirty="0"/>
              <a:t> </a:t>
            </a:r>
            <a:r>
              <a:rPr lang="en-US" sz="2000" b="1" dirty="0"/>
              <a:t>NP</a:t>
            </a:r>
          </a:p>
          <a:p>
            <a:pPr>
              <a:lnSpc>
                <a:spcPct val="150000"/>
              </a:lnSpc>
            </a:pPr>
            <a:r>
              <a:rPr lang="en-US" sz="2000" dirty="0" smtClean="0"/>
              <a:t>No </a:t>
            </a:r>
            <a:r>
              <a:rPr lang="en-US" sz="2000" dirty="0"/>
              <a:t>polynomial time algorithm has been discovered for an </a:t>
            </a:r>
            <a:r>
              <a:rPr lang="en-US" sz="2000" b="1" dirty="0"/>
              <a:t>NP-Complete</a:t>
            </a:r>
            <a:r>
              <a:rPr lang="en-US" sz="2000" dirty="0"/>
              <a:t> problem</a:t>
            </a:r>
          </a:p>
          <a:p>
            <a:pPr>
              <a:lnSpc>
                <a:spcPct val="150000"/>
              </a:lnSpc>
            </a:pPr>
            <a:r>
              <a:rPr lang="en-US" sz="2000" dirty="0"/>
              <a:t>No one has ever proven that no polynomial time algorithm can exist for any </a:t>
            </a:r>
            <a:r>
              <a:rPr lang="en-US" sz="2000" b="1" dirty="0"/>
              <a:t>NP-Complete</a:t>
            </a:r>
            <a:r>
              <a:rPr lang="en-US" sz="2000" dirty="0"/>
              <a:t> problem</a:t>
            </a:r>
          </a:p>
          <a:p>
            <a:endParaRPr lang="tr-TR" sz="2000"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32</a:t>
            </a:fld>
            <a:endParaRPr lang="en-US"/>
          </a:p>
        </p:txBody>
      </p:sp>
      <p:grpSp>
        <p:nvGrpSpPr>
          <p:cNvPr id="13" name="Group 12"/>
          <p:cNvGrpSpPr/>
          <p:nvPr/>
        </p:nvGrpSpPr>
        <p:grpSpPr>
          <a:xfrm>
            <a:off x="4684490" y="1295400"/>
            <a:ext cx="3738007" cy="1813250"/>
            <a:chOff x="5301217" y="1773155"/>
            <a:chExt cx="3738007" cy="1813250"/>
          </a:xfrm>
        </p:grpSpPr>
        <p:grpSp>
          <p:nvGrpSpPr>
            <p:cNvPr id="14" name="Group 13"/>
            <p:cNvGrpSpPr/>
            <p:nvPr/>
          </p:nvGrpSpPr>
          <p:grpSpPr>
            <a:xfrm>
              <a:off x="5301217" y="1940776"/>
              <a:ext cx="2744044" cy="1645629"/>
              <a:chOff x="5563237" y="2309466"/>
              <a:chExt cx="1679410" cy="934672"/>
            </a:xfrm>
          </p:grpSpPr>
          <p:sp>
            <p:nvSpPr>
              <p:cNvPr id="36" name="Freeform 35"/>
              <p:cNvSpPr/>
              <p:nvPr/>
            </p:nvSpPr>
            <p:spPr>
              <a:xfrm>
                <a:off x="5563237" y="2309466"/>
                <a:ext cx="1679410" cy="934672"/>
              </a:xfrm>
              <a:custGeom>
                <a:avLst/>
                <a:gdLst>
                  <a:gd name="connsiteX0" fmla="*/ 772155 w 1642692"/>
                  <a:gd name="connsiteY0" fmla="*/ 53665 h 934672"/>
                  <a:gd name="connsiteX1" fmla="*/ 1541328 w 1642692"/>
                  <a:gd name="connsiteY1" fmla="*/ 134163 h 934672"/>
                  <a:gd name="connsiteX2" fmla="*/ 1380339 w 1642692"/>
                  <a:gd name="connsiteY2" fmla="*/ 804981 h 934672"/>
                  <a:gd name="connsiteX3" fmla="*/ 405456 w 1642692"/>
                  <a:gd name="connsiteY3" fmla="*/ 876535 h 934672"/>
                  <a:gd name="connsiteX4" fmla="*/ 65588 w 1642692"/>
                  <a:gd name="connsiteY4" fmla="*/ 456156 h 934672"/>
                  <a:gd name="connsiteX5" fmla="*/ 772155 w 1642692"/>
                  <a:gd name="connsiteY5" fmla="*/ 53665 h 93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2692" h="934672">
                    <a:moveTo>
                      <a:pt x="772155" y="53665"/>
                    </a:moveTo>
                    <a:cubicBezTo>
                      <a:pt x="1018112" y="0"/>
                      <a:pt x="1439964" y="8944"/>
                      <a:pt x="1541328" y="134163"/>
                    </a:cubicBezTo>
                    <a:cubicBezTo>
                      <a:pt x="1642692" y="259382"/>
                      <a:pt x="1569651" y="681252"/>
                      <a:pt x="1380339" y="804981"/>
                    </a:cubicBezTo>
                    <a:cubicBezTo>
                      <a:pt x="1191027" y="928710"/>
                      <a:pt x="624581" y="934672"/>
                      <a:pt x="405456" y="876535"/>
                    </a:cubicBezTo>
                    <a:cubicBezTo>
                      <a:pt x="186331" y="818398"/>
                      <a:pt x="0" y="596283"/>
                      <a:pt x="65588" y="456156"/>
                    </a:cubicBezTo>
                    <a:cubicBezTo>
                      <a:pt x="131176" y="316030"/>
                      <a:pt x="526198" y="107331"/>
                      <a:pt x="772155" y="53665"/>
                    </a:cubicBezTo>
                    <a:close/>
                  </a:path>
                </a:pathLst>
              </a:custGeom>
              <a:solidFill>
                <a:schemeClr val="accent2">
                  <a:lumMod val="40000"/>
                  <a:lumOff val="6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Freeform 36"/>
              <p:cNvSpPr/>
              <p:nvPr/>
            </p:nvSpPr>
            <p:spPr>
              <a:xfrm>
                <a:off x="5773767" y="2569026"/>
                <a:ext cx="486950" cy="478517"/>
              </a:xfrm>
              <a:custGeom>
                <a:avLst/>
                <a:gdLst>
                  <a:gd name="connsiteX0" fmla="*/ 16397 w 719983"/>
                  <a:gd name="connsiteY0" fmla="*/ 409944 h 478517"/>
                  <a:gd name="connsiteX1" fmla="*/ 204219 w 719983"/>
                  <a:gd name="connsiteY1" fmla="*/ 61119 h 478517"/>
                  <a:gd name="connsiteX2" fmla="*/ 651413 w 719983"/>
                  <a:gd name="connsiteY2" fmla="*/ 43230 h 478517"/>
                  <a:gd name="connsiteX3" fmla="*/ 615637 w 719983"/>
                  <a:gd name="connsiteY3" fmla="*/ 311558 h 478517"/>
                  <a:gd name="connsiteX4" fmla="*/ 320489 w 719983"/>
                  <a:gd name="connsiteY4" fmla="*/ 401000 h 478517"/>
                  <a:gd name="connsiteX5" fmla="*/ 105836 w 719983"/>
                  <a:gd name="connsiteY5" fmla="*/ 472554 h 478517"/>
                  <a:gd name="connsiteX6" fmla="*/ 16397 w 719983"/>
                  <a:gd name="connsiteY6" fmla="*/ 409944 h 47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9983" h="478517">
                    <a:moveTo>
                      <a:pt x="16397" y="409944"/>
                    </a:moveTo>
                    <a:cubicBezTo>
                      <a:pt x="32794" y="341371"/>
                      <a:pt x="98383" y="122238"/>
                      <a:pt x="204219" y="61119"/>
                    </a:cubicBezTo>
                    <a:cubicBezTo>
                      <a:pt x="310055" y="0"/>
                      <a:pt x="582843" y="1490"/>
                      <a:pt x="651413" y="43230"/>
                    </a:cubicBezTo>
                    <a:cubicBezTo>
                      <a:pt x="719983" y="84970"/>
                      <a:pt x="670791" y="251930"/>
                      <a:pt x="615637" y="311558"/>
                    </a:cubicBezTo>
                    <a:cubicBezTo>
                      <a:pt x="560483" y="371186"/>
                      <a:pt x="405456" y="374167"/>
                      <a:pt x="320489" y="401000"/>
                    </a:cubicBezTo>
                    <a:cubicBezTo>
                      <a:pt x="235522" y="427833"/>
                      <a:pt x="156518" y="475535"/>
                      <a:pt x="105836" y="472554"/>
                    </a:cubicBezTo>
                    <a:cubicBezTo>
                      <a:pt x="55154" y="469573"/>
                      <a:pt x="0" y="478517"/>
                      <a:pt x="16397" y="409944"/>
                    </a:cubicBezTo>
                    <a:close/>
                  </a:path>
                </a:pathLst>
              </a:custGeom>
              <a:solidFill>
                <a:schemeClr val="bg1"/>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 Box 7"/>
              <p:cNvSpPr txBox="1">
                <a:spLocks noChangeArrowheads="1"/>
              </p:cNvSpPr>
              <p:nvPr/>
            </p:nvSpPr>
            <p:spPr bwMode="auto">
              <a:xfrm>
                <a:off x="5879758" y="2604421"/>
                <a:ext cx="336550" cy="20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t>P</a:t>
                </a:r>
              </a:p>
            </p:txBody>
          </p:sp>
          <p:sp>
            <p:nvSpPr>
              <p:cNvPr id="39" name="Text Box 8"/>
              <p:cNvSpPr txBox="1">
                <a:spLocks noChangeArrowheads="1"/>
              </p:cNvSpPr>
              <p:nvPr/>
            </p:nvSpPr>
            <p:spPr bwMode="auto">
              <a:xfrm>
                <a:off x="6133758" y="2881146"/>
                <a:ext cx="501650" cy="20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t>NP</a:t>
                </a:r>
              </a:p>
            </p:txBody>
          </p:sp>
        </p:grpSp>
        <p:sp>
          <p:nvSpPr>
            <p:cNvPr id="15" name="Freeform 14"/>
            <p:cNvSpPr/>
            <p:nvPr/>
          </p:nvSpPr>
          <p:spPr>
            <a:xfrm flipV="1">
              <a:off x="6992781" y="1773155"/>
              <a:ext cx="2046443" cy="1543479"/>
            </a:xfrm>
            <a:custGeom>
              <a:avLst/>
              <a:gdLst>
                <a:gd name="connsiteX0" fmla="*/ 915258 w 3404638"/>
                <a:gd name="connsiteY0" fmla="*/ 561997 h 2909862"/>
                <a:gd name="connsiteX1" fmla="*/ 1496610 w 3404638"/>
                <a:gd name="connsiteY1" fmla="*/ 52175 h 2909862"/>
                <a:gd name="connsiteX2" fmla="*/ 2632483 w 3404638"/>
                <a:gd name="connsiteY2" fmla="*/ 248949 h 2909862"/>
                <a:gd name="connsiteX3" fmla="*/ 3061789 w 3404638"/>
                <a:gd name="connsiteY3" fmla="*/ 1000265 h 2909862"/>
                <a:gd name="connsiteX4" fmla="*/ 3204891 w 3404638"/>
                <a:gd name="connsiteY4" fmla="*/ 2690728 h 2909862"/>
                <a:gd name="connsiteX5" fmla="*/ 1863309 w 3404638"/>
                <a:gd name="connsiteY5" fmla="*/ 2315069 h 2909862"/>
                <a:gd name="connsiteX6" fmla="*/ 271298 w 3404638"/>
                <a:gd name="connsiteY6" fmla="*/ 1984132 h 2909862"/>
                <a:gd name="connsiteX7" fmla="*/ 235523 w 3404638"/>
                <a:gd name="connsiteY7" fmla="*/ 1277537 h 2909862"/>
                <a:gd name="connsiteX8" fmla="*/ 915258 w 3404638"/>
                <a:gd name="connsiteY8" fmla="*/ 561997 h 2909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4638" h="2909862">
                  <a:moveTo>
                    <a:pt x="915258" y="561997"/>
                  </a:moveTo>
                  <a:cubicBezTo>
                    <a:pt x="1125439" y="357770"/>
                    <a:pt x="1210406" y="104350"/>
                    <a:pt x="1496610" y="52175"/>
                  </a:cubicBezTo>
                  <a:cubicBezTo>
                    <a:pt x="1782814" y="0"/>
                    <a:pt x="2371620" y="90934"/>
                    <a:pt x="2632483" y="248949"/>
                  </a:cubicBezTo>
                  <a:cubicBezTo>
                    <a:pt x="2893346" y="406964"/>
                    <a:pt x="2966388" y="593302"/>
                    <a:pt x="3061789" y="1000265"/>
                  </a:cubicBezTo>
                  <a:cubicBezTo>
                    <a:pt x="3157190" y="1407228"/>
                    <a:pt x="3404638" y="2471594"/>
                    <a:pt x="3204891" y="2690728"/>
                  </a:cubicBezTo>
                  <a:cubicBezTo>
                    <a:pt x="3005144" y="2909862"/>
                    <a:pt x="2352241" y="2432835"/>
                    <a:pt x="1863309" y="2315069"/>
                  </a:cubicBezTo>
                  <a:cubicBezTo>
                    <a:pt x="1374377" y="2197303"/>
                    <a:pt x="542596" y="2157054"/>
                    <a:pt x="271298" y="1984132"/>
                  </a:cubicBezTo>
                  <a:cubicBezTo>
                    <a:pt x="0" y="1811210"/>
                    <a:pt x="126706" y="1516050"/>
                    <a:pt x="235523" y="1277537"/>
                  </a:cubicBezTo>
                  <a:cubicBezTo>
                    <a:pt x="344340" y="1039024"/>
                    <a:pt x="705077" y="766224"/>
                    <a:pt x="915258" y="561997"/>
                  </a:cubicBezTo>
                  <a:close/>
                </a:path>
              </a:pathLst>
            </a:custGeom>
            <a:solidFill>
              <a:srgbClr val="FFFF00">
                <a:alpha val="67000"/>
              </a:srgb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 Box 8"/>
            <p:cNvSpPr txBox="1">
              <a:spLocks noChangeArrowheads="1"/>
            </p:cNvSpPr>
            <p:nvPr/>
          </p:nvSpPr>
          <p:spPr bwMode="auto">
            <a:xfrm>
              <a:off x="7208995" y="2229841"/>
              <a:ext cx="7488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NP-C</a:t>
              </a:r>
              <a:endParaRPr lang="en-US" dirty="0"/>
            </a:p>
          </p:txBody>
        </p:sp>
        <p:grpSp>
          <p:nvGrpSpPr>
            <p:cNvPr id="18" name="Group 17"/>
            <p:cNvGrpSpPr/>
            <p:nvPr/>
          </p:nvGrpSpPr>
          <p:grpSpPr>
            <a:xfrm>
              <a:off x="5974172" y="2654331"/>
              <a:ext cx="374691" cy="276999"/>
              <a:chOff x="6254486" y="3088850"/>
              <a:chExt cx="374691" cy="276999"/>
            </a:xfrm>
          </p:grpSpPr>
          <p:sp>
            <p:nvSpPr>
              <p:cNvPr id="34" name="Oval 33"/>
              <p:cNvSpPr/>
              <p:nvPr/>
            </p:nvSpPr>
            <p:spPr>
              <a:xfrm>
                <a:off x="6296189" y="3138966"/>
                <a:ext cx="249488" cy="226882"/>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6254486" y="3088850"/>
                <a:ext cx="374691" cy="276999"/>
              </a:xfrm>
              <a:prstGeom prst="rect">
                <a:avLst/>
              </a:prstGeom>
              <a:noFill/>
            </p:spPr>
            <p:txBody>
              <a:bodyPr wrap="square" rtlCol="0">
                <a:spAutoFit/>
              </a:bodyPr>
              <a:lstStyle/>
              <a:p>
                <a:r>
                  <a:rPr lang="en-US" sz="1200" dirty="0" smtClean="0"/>
                  <a:t>A</a:t>
                </a:r>
                <a:r>
                  <a:rPr lang="en-US" sz="1200" baseline="-25000" dirty="0" smtClean="0"/>
                  <a:t>2</a:t>
                </a:r>
                <a:endParaRPr lang="en-US" sz="1200" baseline="-25000" dirty="0"/>
              </a:p>
            </p:txBody>
          </p:sp>
        </p:grpSp>
        <p:grpSp>
          <p:nvGrpSpPr>
            <p:cNvPr id="19" name="Group 18"/>
            <p:cNvGrpSpPr/>
            <p:nvPr/>
          </p:nvGrpSpPr>
          <p:grpSpPr>
            <a:xfrm>
              <a:off x="6701591" y="2321588"/>
              <a:ext cx="374691" cy="276999"/>
              <a:chOff x="6254486" y="3088850"/>
              <a:chExt cx="374691" cy="276999"/>
            </a:xfrm>
          </p:grpSpPr>
          <p:sp>
            <p:nvSpPr>
              <p:cNvPr id="32" name="Oval 31"/>
              <p:cNvSpPr/>
              <p:nvPr/>
            </p:nvSpPr>
            <p:spPr>
              <a:xfrm>
                <a:off x="6296189" y="3138966"/>
                <a:ext cx="249488" cy="226882"/>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6254486" y="3088850"/>
                <a:ext cx="374691" cy="276999"/>
              </a:xfrm>
              <a:prstGeom prst="rect">
                <a:avLst/>
              </a:prstGeom>
              <a:noFill/>
            </p:spPr>
            <p:txBody>
              <a:bodyPr wrap="square" rtlCol="0">
                <a:spAutoFit/>
              </a:bodyPr>
              <a:lstStyle/>
              <a:p>
                <a:r>
                  <a:rPr lang="en-US" sz="1200" dirty="0" smtClean="0"/>
                  <a:t>A</a:t>
                </a:r>
                <a:r>
                  <a:rPr lang="en-US" sz="1200" baseline="-25000" dirty="0" smtClean="0"/>
                  <a:t>1</a:t>
                </a:r>
                <a:endParaRPr lang="en-US" sz="1200" baseline="-25000" dirty="0"/>
              </a:p>
            </p:txBody>
          </p:sp>
        </p:grpSp>
        <p:grpSp>
          <p:nvGrpSpPr>
            <p:cNvPr id="20" name="Group 19"/>
            <p:cNvGrpSpPr/>
            <p:nvPr/>
          </p:nvGrpSpPr>
          <p:grpSpPr>
            <a:xfrm>
              <a:off x="6666645" y="2792829"/>
              <a:ext cx="374691" cy="276999"/>
              <a:chOff x="6254486" y="3088850"/>
              <a:chExt cx="374691" cy="276999"/>
            </a:xfrm>
          </p:grpSpPr>
          <p:sp>
            <p:nvSpPr>
              <p:cNvPr id="30" name="Oval 29"/>
              <p:cNvSpPr/>
              <p:nvPr/>
            </p:nvSpPr>
            <p:spPr>
              <a:xfrm>
                <a:off x="6296189" y="3138966"/>
                <a:ext cx="249488" cy="226882"/>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6254486" y="3088850"/>
                <a:ext cx="374691" cy="276999"/>
              </a:xfrm>
              <a:prstGeom prst="rect">
                <a:avLst/>
              </a:prstGeom>
              <a:noFill/>
            </p:spPr>
            <p:txBody>
              <a:bodyPr wrap="square" rtlCol="0">
                <a:spAutoFit/>
              </a:bodyPr>
              <a:lstStyle/>
              <a:p>
                <a:r>
                  <a:rPr lang="en-US" sz="1200" dirty="0" smtClean="0"/>
                  <a:t>A</a:t>
                </a:r>
                <a:r>
                  <a:rPr lang="en-US" sz="1200" baseline="-25000" dirty="0" smtClean="0"/>
                  <a:t>3</a:t>
                </a:r>
                <a:endParaRPr lang="en-US" sz="1200" baseline="-25000" dirty="0"/>
              </a:p>
            </p:txBody>
          </p:sp>
        </p:grpSp>
        <p:grpSp>
          <p:nvGrpSpPr>
            <p:cNvPr id="21" name="Group 20"/>
            <p:cNvGrpSpPr/>
            <p:nvPr/>
          </p:nvGrpSpPr>
          <p:grpSpPr>
            <a:xfrm>
              <a:off x="7041336" y="3101770"/>
              <a:ext cx="374691" cy="276999"/>
              <a:chOff x="6254486" y="3088850"/>
              <a:chExt cx="374691" cy="276999"/>
            </a:xfrm>
          </p:grpSpPr>
          <p:sp>
            <p:nvSpPr>
              <p:cNvPr id="28" name="Oval 27"/>
              <p:cNvSpPr/>
              <p:nvPr/>
            </p:nvSpPr>
            <p:spPr>
              <a:xfrm>
                <a:off x="6296189" y="3138966"/>
                <a:ext cx="249488" cy="226882"/>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6254486" y="3088850"/>
                <a:ext cx="374691" cy="276999"/>
              </a:xfrm>
              <a:prstGeom prst="rect">
                <a:avLst/>
              </a:prstGeom>
              <a:noFill/>
            </p:spPr>
            <p:txBody>
              <a:bodyPr wrap="square" rtlCol="0">
                <a:spAutoFit/>
              </a:bodyPr>
              <a:lstStyle/>
              <a:p>
                <a:r>
                  <a:rPr lang="en-US" sz="1200" dirty="0" smtClean="0"/>
                  <a:t>A</a:t>
                </a:r>
                <a:r>
                  <a:rPr lang="en-US" sz="1200" baseline="-25000" dirty="0" smtClean="0"/>
                  <a:t>4</a:t>
                </a:r>
                <a:endParaRPr lang="en-US" sz="1200" baseline="-25000" dirty="0"/>
              </a:p>
            </p:txBody>
          </p:sp>
        </p:grpSp>
        <p:sp>
          <p:nvSpPr>
            <p:cNvPr id="22" name="Oval 21"/>
            <p:cNvSpPr/>
            <p:nvPr/>
          </p:nvSpPr>
          <p:spPr>
            <a:xfrm>
              <a:off x="7422784" y="2565947"/>
              <a:ext cx="249488" cy="226882"/>
            </a:xfrm>
            <a:prstGeom prst="ellipse">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7421513" y="2529250"/>
              <a:ext cx="247305" cy="400110"/>
            </a:xfrm>
            <a:prstGeom prst="rect">
              <a:avLst/>
            </a:prstGeom>
            <a:noFill/>
          </p:spPr>
          <p:txBody>
            <a:bodyPr wrap="square" rtlCol="0">
              <a:spAutoFit/>
            </a:bodyPr>
            <a:lstStyle/>
            <a:p>
              <a:r>
                <a:rPr lang="en-US" sz="1200" dirty="0" smtClean="0"/>
                <a:t>B</a:t>
              </a:r>
              <a:endParaRPr lang="en-US" sz="1200" baseline="-25000" dirty="0"/>
            </a:p>
          </p:txBody>
        </p:sp>
        <p:cxnSp>
          <p:nvCxnSpPr>
            <p:cNvPr id="24" name="Straight Arrow Connector 23"/>
            <p:cNvCxnSpPr/>
            <p:nvPr/>
          </p:nvCxnSpPr>
          <p:spPr>
            <a:xfrm flipV="1">
              <a:off x="6233410" y="2704447"/>
              <a:ext cx="1223269" cy="124972"/>
            </a:xfrm>
            <a:prstGeom prst="straightConnector1">
              <a:avLst/>
            </a:prstGeom>
            <a:ln w="12700" cmpd="sng">
              <a:solidFill>
                <a:schemeClr val="tx1"/>
              </a:solidFill>
              <a:tailEnd type="stealth"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6914434" y="2760170"/>
              <a:ext cx="562995" cy="138498"/>
            </a:xfrm>
            <a:prstGeom prst="straightConnector1">
              <a:avLst/>
            </a:prstGeom>
            <a:ln w="12700" cmpd="sng">
              <a:solidFill>
                <a:schemeClr val="tx1"/>
              </a:solidFill>
              <a:tailEnd type="stealth"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endCxn id="22" idx="1"/>
            </p:cNvCxnSpPr>
            <p:nvPr/>
          </p:nvCxnSpPr>
          <p:spPr>
            <a:xfrm>
              <a:off x="7027728" y="2501463"/>
              <a:ext cx="431593" cy="97710"/>
            </a:xfrm>
            <a:prstGeom prst="straightConnector1">
              <a:avLst/>
            </a:prstGeom>
            <a:ln w="12700" cmpd="sng">
              <a:solidFill>
                <a:schemeClr val="tx1"/>
              </a:solidFill>
              <a:tailEnd type="stealth"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22" idx="4"/>
            </p:cNvCxnSpPr>
            <p:nvPr/>
          </p:nvCxnSpPr>
          <p:spPr>
            <a:xfrm rot="5400000" flipH="1" flipV="1">
              <a:off x="7216307" y="2909050"/>
              <a:ext cx="447441" cy="215001"/>
            </a:xfrm>
            <a:prstGeom prst="straightConnector1">
              <a:avLst/>
            </a:prstGeom>
            <a:ln w="12700" cmpd="sng">
              <a:solidFill>
                <a:schemeClr val="tx1"/>
              </a:solidFill>
              <a:tailEnd type="stealth" w="med" len="med"/>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7637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of Reduction</a:t>
            </a:r>
            <a:endParaRPr lang="tr-TR" dirty="0"/>
          </a:p>
        </p:txBody>
      </p:sp>
      <p:sp>
        <p:nvSpPr>
          <p:cNvPr id="3" name="Content Placeholder 2"/>
          <p:cNvSpPr>
            <a:spLocks noGrp="1"/>
          </p:cNvSpPr>
          <p:nvPr>
            <p:ph idx="1"/>
          </p:nvPr>
        </p:nvSpPr>
        <p:spPr>
          <a:xfrm>
            <a:off x="457200" y="3429000"/>
            <a:ext cx="8229600" cy="1828800"/>
          </a:xfrm>
        </p:spPr>
        <p:txBody>
          <a:bodyPr/>
          <a:lstStyle/>
          <a:p>
            <a:pPr marL="914400" lvl="1" indent="-457200">
              <a:buFontTx/>
              <a:buNone/>
            </a:pPr>
            <a:r>
              <a:rPr lang="en-US" dirty="0"/>
              <a:t>	</a:t>
            </a:r>
          </a:p>
          <a:p>
            <a:pPr marL="914400" lvl="1" indent="-457200">
              <a:buFontTx/>
              <a:buNone/>
            </a:pPr>
            <a:r>
              <a:rPr lang="en-US" dirty="0"/>
              <a:t>     - If A </a:t>
            </a:r>
            <a:r>
              <a:rPr lang="en-US" dirty="0">
                <a:sym typeface="Symbol" pitchFamily="92" charset="2"/>
              </a:rPr>
              <a:t></a:t>
            </a:r>
            <a:r>
              <a:rPr lang="en-US" baseline="-25000" dirty="0">
                <a:sym typeface="Symbol" pitchFamily="92" charset="2"/>
              </a:rPr>
              <a:t>p</a:t>
            </a:r>
            <a:r>
              <a:rPr lang="en-US" dirty="0">
                <a:sym typeface="Symbol" pitchFamily="92" charset="2"/>
              </a:rPr>
              <a:t> </a:t>
            </a:r>
            <a:r>
              <a:rPr lang="en-US" dirty="0"/>
              <a:t>B and B </a:t>
            </a:r>
            <a:r>
              <a:rPr lang="en-US" dirty="0">
                <a:sym typeface="Symbol" pitchFamily="92" charset="2"/>
              </a:rPr>
              <a:t></a:t>
            </a:r>
            <a:r>
              <a:rPr lang="en-US" dirty="0"/>
              <a:t> P, then A </a:t>
            </a:r>
            <a:r>
              <a:rPr lang="en-US" dirty="0">
                <a:sym typeface="Symbol" pitchFamily="92" charset="2"/>
              </a:rPr>
              <a:t></a:t>
            </a:r>
            <a:r>
              <a:rPr lang="en-US" dirty="0"/>
              <a:t> P</a:t>
            </a:r>
          </a:p>
          <a:p>
            <a:pPr marL="914400" lvl="1" indent="-457200">
              <a:lnSpc>
                <a:spcPct val="160000"/>
              </a:lnSpc>
              <a:buFontTx/>
              <a:buNone/>
            </a:pPr>
            <a:r>
              <a:rPr lang="en-US" dirty="0"/>
              <a:t>     - if A </a:t>
            </a:r>
            <a:r>
              <a:rPr lang="en-US" dirty="0">
                <a:sym typeface="Symbol" pitchFamily="92" charset="2"/>
              </a:rPr>
              <a:t></a:t>
            </a:r>
            <a:r>
              <a:rPr lang="en-US" baseline="-25000" dirty="0">
                <a:sym typeface="Symbol" pitchFamily="92" charset="2"/>
              </a:rPr>
              <a:t>p</a:t>
            </a:r>
            <a:r>
              <a:rPr lang="en-US" dirty="0">
                <a:sym typeface="Symbol" pitchFamily="92" charset="2"/>
              </a:rPr>
              <a:t> </a:t>
            </a:r>
            <a:r>
              <a:rPr lang="en-US" dirty="0"/>
              <a:t>B and A </a:t>
            </a:r>
            <a:r>
              <a:rPr lang="en-US" dirty="0">
                <a:sym typeface="Symbol" pitchFamily="92" charset="2"/>
              </a:rPr>
              <a:t></a:t>
            </a:r>
            <a:r>
              <a:rPr lang="en-US" dirty="0"/>
              <a:t> P, then B </a:t>
            </a:r>
            <a:r>
              <a:rPr lang="en-US" dirty="0">
                <a:sym typeface="Symbol" pitchFamily="92" charset="2"/>
              </a:rPr>
              <a:t></a:t>
            </a:r>
            <a:r>
              <a:rPr lang="en-US" dirty="0"/>
              <a:t> P</a:t>
            </a:r>
          </a:p>
          <a:p>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33</a:t>
            </a:fld>
            <a:endParaRPr lang="en-US"/>
          </a:p>
        </p:txBody>
      </p:sp>
      <p:grpSp>
        <p:nvGrpSpPr>
          <p:cNvPr id="7" name="Group 4"/>
          <p:cNvGrpSpPr>
            <a:grpSpLocks/>
          </p:cNvGrpSpPr>
          <p:nvPr/>
        </p:nvGrpSpPr>
        <p:grpSpPr bwMode="auto">
          <a:xfrm>
            <a:off x="482600" y="1420813"/>
            <a:ext cx="8115300" cy="1587500"/>
            <a:chOff x="304" y="895"/>
            <a:chExt cx="5112" cy="1000"/>
          </a:xfrm>
        </p:grpSpPr>
        <p:sp>
          <p:nvSpPr>
            <p:cNvPr id="8" name="Rectangle 5"/>
            <p:cNvSpPr>
              <a:spLocks noChangeArrowheads="1"/>
            </p:cNvSpPr>
            <p:nvPr/>
          </p:nvSpPr>
          <p:spPr bwMode="auto">
            <a:xfrm>
              <a:off x="677" y="895"/>
              <a:ext cx="4181" cy="98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p>
            <a:p>
              <a:pPr algn="ctr"/>
              <a:endParaRPr lang="en-US" sz="2400"/>
            </a:p>
            <a:p>
              <a:pPr algn="ctr"/>
              <a:endParaRPr lang="en-US" sz="2400"/>
            </a:p>
          </p:txBody>
        </p:sp>
        <p:sp>
          <p:nvSpPr>
            <p:cNvPr id="9" name="Rectangle 6"/>
            <p:cNvSpPr>
              <a:spLocks noChangeArrowheads="1"/>
            </p:cNvSpPr>
            <p:nvPr/>
          </p:nvSpPr>
          <p:spPr bwMode="auto">
            <a:xfrm>
              <a:off x="852" y="1102"/>
              <a:ext cx="614"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Monotype Corsiva" pitchFamily="66" charset="0"/>
                </a:rPr>
                <a:t>f</a:t>
              </a:r>
            </a:p>
          </p:txBody>
        </p:sp>
        <p:sp>
          <p:nvSpPr>
            <p:cNvPr id="10" name="Rectangle 7"/>
            <p:cNvSpPr>
              <a:spLocks noChangeArrowheads="1"/>
            </p:cNvSpPr>
            <p:nvPr/>
          </p:nvSpPr>
          <p:spPr bwMode="auto">
            <a:xfrm>
              <a:off x="2224" y="1102"/>
              <a:ext cx="2082"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Problem B</a:t>
              </a:r>
            </a:p>
          </p:txBody>
        </p:sp>
        <p:sp>
          <p:nvSpPr>
            <p:cNvPr id="11" name="Line 8"/>
            <p:cNvSpPr>
              <a:spLocks noChangeShapeType="1"/>
            </p:cNvSpPr>
            <p:nvPr/>
          </p:nvSpPr>
          <p:spPr bwMode="auto">
            <a:xfrm>
              <a:off x="304" y="1383"/>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2" name="Text Box 9"/>
            <p:cNvSpPr txBox="1">
              <a:spLocks noChangeArrowheads="1"/>
            </p:cNvSpPr>
            <p:nvPr/>
          </p:nvSpPr>
          <p:spPr bwMode="auto">
            <a:xfrm>
              <a:off x="453" y="1074"/>
              <a:ext cx="2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ym typeface="Symbol" pitchFamily="92" charset="2"/>
                </a:rPr>
                <a:t></a:t>
              </a:r>
            </a:p>
          </p:txBody>
        </p:sp>
        <p:sp>
          <p:nvSpPr>
            <p:cNvPr id="13" name="Text Box 10"/>
            <p:cNvSpPr txBox="1">
              <a:spLocks noChangeArrowheads="1"/>
            </p:cNvSpPr>
            <p:nvPr/>
          </p:nvSpPr>
          <p:spPr bwMode="auto">
            <a:xfrm>
              <a:off x="1946" y="1074"/>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ym typeface="Symbol" pitchFamily="92" charset="2"/>
                </a:rPr>
                <a:t></a:t>
              </a:r>
            </a:p>
          </p:txBody>
        </p:sp>
        <p:sp>
          <p:nvSpPr>
            <p:cNvPr id="14" name="Line 11"/>
            <p:cNvSpPr>
              <a:spLocks noChangeShapeType="1"/>
            </p:cNvSpPr>
            <p:nvPr/>
          </p:nvSpPr>
          <p:spPr bwMode="auto">
            <a:xfrm>
              <a:off x="1480" y="1383"/>
              <a:ext cx="74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 name="Line 12"/>
            <p:cNvSpPr>
              <a:spLocks noChangeShapeType="1"/>
            </p:cNvSpPr>
            <p:nvPr/>
          </p:nvSpPr>
          <p:spPr bwMode="auto">
            <a:xfrm flipV="1">
              <a:off x="4310" y="1186"/>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 name="Line 13"/>
            <p:cNvSpPr>
              <a:spLocks noChangeShapeType="1"/>
            </p:cNvSpPr>
            <p:nvPr/>
          </p:nvSpPr>
          <p:spPr bwMode="auto">
            <a:xfrm>
              <a:off x="4310" y="1397"/>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7" name="Line 14"/>
            <p:cNvSpPr>
              <a:spLocks noChangeShapeType="1"/>
            </p:cNvSpPr>
            <p:nvPr/>
          </p:nvSpPr>
          <p:spPr bwMode="auto">
            <a:xfrm>
              <a:off x="4854" y="1191"/>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8" name="Line 15"/>
            <p:cNvSpPr>
              <a:spLocks noChangeShapeType="1"/>
            </p:cNvSpPr>
            <p:nvPr/>
          </p:nvSpPr>
          <p:spPr bwMode="auto">
            <a:xfrm>
              <a:off x="4859" y="1585"/>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 name="Text Box 16"/>
            <p:cNvSpPr txBox="1">
              <a:spLocks noChangeArrowheads="1"/>
            </p:cNvSpPr>
            <p:nvPr/>
          </p:nvSpPr>
          <p:spPr bwMode="auto">
            <a:xfrm>
              <a:off x="4402" y="1065"/>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yes</a:t>
              </a:r>
            </a:p>
          </p:txBody>
        </p:sp>
        <p:sp>
          <p:nvSpPr>
            <p:cNvPr id="20" name="Text Box 17"/>
            <p:cNvSpPr txBox="1">
              <a:spLocks noChangeArrowheads="1"/>
            </p:cNvSpPr>
            <p:nvPr/>
          </p:nvSpPr>
          <p:spPr bwMode="auto">
            <a:xfrm>
              <a:off x="4426" y="14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no</a:t>
              </a:r>
            </a:p>
          </p:txBody>
        </p:sp>
        <p:sp>
          <p:nvSpPr>
            <p:cNvPr id="21" name="Text Box 18"/>
            <p:cNvSpPr txBox="1">
              <a:spLocks noChangeArrowheads="1"/>
            </p:cNvSpPr>
            <p:nvPr/>
          </p:nvSpPr>
          <p:spPr bwMode="auto">
            <a:xfrm>
              <a:off x="4997" y="969"/>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yes</a:t>
              </a:r>
            </a:p>
          </p:txBody>
        </p:sp>
        <p:sp>
          <p:nvSpPr>
            <p:cNvPr id="22" name="Text Box 19"/>
            <p:cNvSpPr txBox="1">
              <a:spLocks noChangeArrowheads="1"/>
            </p:cNvSpPr>
            <p:nvPr/>
          </p:nvSpPr>
          <p:spPr bwMode="auto">
            <a:xfrm>
              <a:off x="5021" y="1367"/>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no</a:t>
              </a:r>
            </a:p>
          </p:txBody>
        </p:sp>
        <p:sp>
          <p:nvSpPr>
            <p:cNvPr id="23" name="Text Box 20"/>
            <p:cNvSpPr txBox="1">
              <a:spLocks noChangeArrowheads="1"/>
            </p:cNvSpPr>
            <p:nvPr/>
          </p:nvSpPr>
          <p:spPr bwMode="auto">
            <a:xfrm>
              <a:off x="1469" y="1664"/>
              <a:ext cx="7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Problem A</a:t>
              </a:r>
            </a:p>
          </p:txBody>
        </p:sp>
      </p:grpSp>
    </p:spTree>
    <p:extLst>
      <p:ext uri="{BB962C8B-B14F-4D97-AF65-F5344CB8AC3E}">
        <p14:creationId xmlns:p14="http://schemas.microsoft.com/office/powerpoint/2010/main" val="26400371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Polynomial time</a:t>
            </a:r>
            <a:endParaRPr lang="tr-TR" dirty="0"/>
          </a:p>
        </p:txBody>
      </p:sp>
      <p:sp>
        <p:nvSpPr>
          <p:cNvPr id="3" name="Content Placeholder 2"/>
          <p:cNvSpPr>
            <a:spLocks noGrp="1"/>
          </p:cNvSpPr>
          <p:nvPr>
            <p:ph idx="1"/>
          </p:nvPr>
        </p:nvSpPr>
        <p:spPr>
          <a:xfrm>
            <a:off x="482600" y="3200400"/>
            <a:ext cx="8229600" cy="2925763"/>
          </a:xfrm>
        </p:spPr>
        <p:txBody>
          <a:bodyPr/>
          <a:lstStyle/>
          <a:p>
            <a:pPr marL="457200" lvl="1" indent="0">
              <a:buNone/>
            </a:pPr>
            <a:r>
              <a:rPr lang="en-US" sz="2400" dirty="0" smtClean="0">
                <a:solidFill>
                  <a:srgbClr val="FF0000"/>
                </a:solidFill>
              </a:rPr>
              <a:t>We know B is polynomial. We want to prove A is polynomial.</a:t>
            </a:r>
          </a:p>
          <a:p>
            <a:pPr marL="914400" lvl="1" indent="-457200">
              <a:buFontTx/>
              <a:buAutoNum type="arabicPeriod"/>
            </a:pPr>
            <a:r>
              <a:rPr lang="en-US" sz="2400" dirty="0" smtClean="0"/>
              <a:t>Use </a:t>
            </a:r>
            <a:r>
              <a:rPr lang="en-US" sz="2400" dirty="0"/>
              <a:t>a </a:t>
            </a:r>
            <a:r>
              <a:rPr lang="en-US" sz="2400" b="1" dirty="0"/>
              <a:t>polynomial time</a:t>
            </a:r>
            <a:r>
              <a:rPr lang="en-US" sz="2400" dirty="0"/>
              <a:t> reduction algorithm to </a:t>
            </a:r>
          </a:p>
          <a:p>
            <a:pPr marL="914400" lvl="1" indent="-457200">
              <a:buFontTx/>
              <a:buNone/>
            </a:pPr>
            <a:r>
              <a:rPr lang="en-US" sz="2400" dirty="0"/>
              <a:t>      transform A into B</a:t>
            </a:r>
          </a:p>
          <a:p>
            <a:pPr marL="914400" lvl="1" indent="-457200">
              <a:buFontTx/>
              <a:buAutoNum type="arabicPeriod" startAt="2"/>
            </a:pPr>
            <a:r>
              <a:rPr lang="en-US" sz="2400" dirty="0"/>
              <a:t>Run a known </a:t>
            </a:r>
            <a:r>
              <a:rPr lang="en-US" sz="2400" b="1" dirty="0"/>
              <a:t>polynomial time</a:t>
            </a:r>
            <a:r>
              <a:rPr lang="en-US" sz="2400" dirty="0"/>
              <a:t> algorithm for B</a:t>
            </a:r>
          </a:p>
          <a:p>
            <a:pPr marL="914400" lvl="1" indent="-457200">
              <a:buFontTx/>
              <a:buAutoNum type="arabicPeriod" startAt="2"/>
            </a:pPr>
            <a:r>
              <a:rPr lang="en-US" sz="2400" dirty="0"/>
              <a:t>Use the answer for B as the answer for A</a:t>
            </a:r>
          </a:p>
          <a:p>
            <a:endParaRPr lang="tr-TR" sz="2800"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34</a:t>
            </a:fld>
            <a:endParaRPr lang="en-US"/>
          </a:p>
        </p:txBody>
      </p:sp>
      <p:grpSp>
        <p:nvGrpSpPr>
          <p:cNvPr id="7" name="Group 4"/>
          <p:cNvGrpSpPr>
            <a:grpSpLocks/>
          </p:cNvGrpSpPr>
          <p:nvPr/>
        </p:nvGrpSpPr>
        <p:grpSpPr bwMode="auto">
          <a:xfrm>
            <a:off x="482600" y="1530350"/>
            <a:ext cx="8115300" cy="1571625"/>
            <a:chOff x="304" y="964"/>
            <a:chExt cx="5112" cy="990"/>
          </a:xfrm>
        </p:grpSpPr>
        <p:sp>
          <p:nvSpPr>
            <p:cNvPr id="8" name="Rectangle 5"/>
            <p:cNvSpPr>
              <a:spLocks noChangeArrowheads="1"/>
            </p:cNvSpPr>
            <p:nvPr/>
          </p:nvSpPr>
          <p:spPr bwMode="auto">
            <a:xfrm>
              <a:off x="677" y="965"/>
              <a:ext cx="4181" cy="98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p>
            <a:p>
              <a:pPr algn="ctr"/>
              <a:endParaRPr lang="en-US" sz="2400"/>
            </a:p>
            <a:p>
              <a:pPr algn="ctr"/>
              <a:endParaRPr lang="en-US" sz="2400"/>
            </a:p>
            <a:p>
              <a:pPr algn="ctr"/>
              <a:r>
                <a:rPr lang="en-US" sz="2400"/>
                <a:t>Polynomial time algorithm to decide A</a:t>
              </a:r>
            </a:p>
          </p:txBody>
        </p:sp>
        <p:sp>
          <p:nvSpPr>
            <p:cNvPr id="9" name="Rectangle 6"/>
            <p:cNvSpPr>
              <a:spLocks noChangeArrowheads="1"/>
            </p:cNvSpPr>
            <p:nvPr/>
          </p:nvSpPr>
          <p:spPr bwMode="auto">
            <a:xfrm>
              <a:off x="852" y="1097"/>
              <a:ext cx="614"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Monotype Corsiva" pitchFamily="66" charset="0"/>
                </a:rPr>
                <a:t>f</a:t>
              </a:r>
            </a:p>
          </p:txBody>
        </p:sp>
        <p:sp>
          <p:nvSpPr>
            <p:cNvPr id="10" name="Rectangle 7"/>
            <p:cNvSpPr>
              <a:spLocks noChangeArrowheads="1"/>
            </p:cNvSpPr>
            <p:nvPr/>
          </p:nvSpPr>
          <p:spPr bwMode="auto">
            <a:xfrm>
              <a:off x="2224" y="1097"/>
              <a:ext cx="2082"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a:t>Polynomial time </a:t>
              </a:r>
            </a:p>
            <a:p>
              <a:pPr algn="ctr"/>
              <a:r>
                <a:rPr lang="en-US" sz="2400" dirty="0"/>
                <a:t>algorithm to decide B</a:t>
              </a:r>
            </a:p>
          </p:txBody>
        </p:sp>
        <p:sp>
          <p:nvSpPr>
            <p:cNvPr id="11" name="Line 8"/>
            <p:cNvSpPr>
              <a:spLocks noChangeShapeType="1"/>
            </p:cNvSpPr>
            <p:nvPr/>
          </p:nvSpPr>
          <p:spPr bwMode="auto">
            <a:xfrm>
              <a:off x="304" y="1378"/>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2" name="Text Box 9"/>
            <p:cNvSpPr txBox="1">
              <a:spLocks noChangeArrowheads="1"/>
            </p:cNvSpPr>
            <p:nvPr/>
          </p:nvSpPr>
          <p:spPr bwMode="auto">
            <a:xfrm>
              <a:off x="453" y="1069"/>
              <a:ext cx="2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ym typeface="Symbol" pitchFamily="92" charset="2"/>
                </a:rPr>
                <a:t></a:t>
              </a:r>
            </a:p>
          </p:txBody>
        </p:sp>
        <p:sp>
          <p:nvSpPr>
            <p:cNvPr id="13" name="Text Box 10"/>
            <p:cNvSpPr txBox="1">
              <a:spLocks noChangeArrowheads="1"/>
            </p:cNvSpPr>
            <p:nvPr/>
          </p:nvSpPr>
          <p:spPr bwMode="auto">
            <a:xfrm>
              <a:off x="1946" y="1069"/>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ym typeface="Symbol" pitchFamily="92" charset="2"/>
                </a:rPr>
                <a:t></a:t>
              </a:r>
            </a:p>
          </p:txBody>
        </p:sp>
        <p:sp>
          <p:nvSpPr>
            <p:cNvPr id="14" name="Line 11"/>
            <p:cNvSpPr>
              <a:spLocks noChangeShapeType="1"/>
            </p:cNvSpPr>
            <p:nvPr/>
          </p:nvSpPr>
          <p:spPr bwMode="auto">
            <a:xfrm>
              <a:off x="1480" y="1378"/>
              <a:ext cx="74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 name="Line 12"/>
            <p:cNvSpPr>
              <a:spLocks noChangeShapeType="1"/>
            </p:cNvSpPr>
            <p:nvPr/>
          </p:nvSpPr>
          <p:spPr bwMode="auto">
            <a:xfrm flipV="1">
              <a:off x="4310" y="1181"/>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 name="Line 13"/>
            <p:cNvSpPr>
              <a:spLocks noChangeShapeType="1"/>
            </p:cNvSpPr>
            <p:nvPr/>
          </p:nvSpPr>
          <p:spPr bwMode="auto">
            <a:xfrm>
              <a:off x="4310" y="1392"/>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7" name="Line 14"/>
            <p:cNvSpPr>
              <a:spLocks noChangeShapeType="1"/>
            </p:cNvSpPr>
            <p:nvPr/>
          </p:nvSpPr>
          <p:spPr bwMode="auto">
            <a:xfrm>
              <a:off x="4854" y="1186"/>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8" name="Line 15"/>
            <p:cNvSpPr>
              <a:spLocks noChangeShapeType="1"/>
            </p:cNvSpPr>
            <p:nvPr/>
          </p:nvSpPr>
          <p:spPr bwMode="auto">
            <a:xfrm>
              <a:off x="4859" y="1580"/>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 name="Text Box 16"/>
            <p:cNvSpPr txBox="1">
              <a:spLocks noChangeArrowheads="1"/>
            </p:cNvSpPr>
            <p:nvPr/>
          </p:nvSpPr>
          <p:spPr bwMode="auto">
            <a:xfrm>
              <a:off x="4402" y="1060"/>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yes</a:t>
              </a:r>
            </a:p>
          </p:txBody>
        </p:sp>
        <p:sp>
          <p:nvSpPr>
            <p:cNvPr id="20" name="Text Box 17"/>
            <p:cNvSpPr txBox="1">
              <a:spLocks noChangeArrowheads="1"/>
            </p:cNvSpPr>
            <p:nvPr/>
          </p:nvSpPr>
          <p:spPr bwMode="auto">
            <a:xfrm>
              <a:off x="4426" y="1458"/>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no</a:t>
              </a:r>
            </a:p>
          </p:txBody>
        </p:sp>
        <p:sp>
          <p:nvSpPr>
            <p:cNvPr id="21" name="Text Box 18"/>
            <p:cNvSpPr txBox="1">
              <a:spLocks noChangeArrowheads="1"/>
            </p:cNvSpPr>
            <p:nvPr/>
          </p:nvSpPr>
          <p:spPr bwMode="auto">
            <a:xfrm>
              <a:off x="4997" y="964"/>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yes</a:t>
              </a:r>
            </a:p>
          </p:txBody>
        </p:sp>
        <p:sp>
          <p:nvSpPr>
            <p:cNvPr id="22" name="Text Box 19"/>
            <p:cNvSpPr txBox="1">
              <a:spLocks noChangeArrowheads="1"/>
            </p:cNvSpPr>
            <p:nvPr/>
          </p:nvSpPr>
          <p:spPr bwMode="auto">
            <a:xfrm>
              <a:off x="5021" y="1362"/>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no</a:t>
              </a:r>
            </a:p>
          </p:txBody>
        </p:sp>
      </p:grpSp>
    </p:spTree>
    <p:extLst>
      <p:ext uri="{BB962C8B-B14F-4D97-AF65-F5344CB8AC3E}">
        <p14:creationId xmlns:p14="http://schemas.microsoft.com/office/powerpoint/2010/main" val="357617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NP-Hard </a:t>
            </a:r>
            <a:r>
              <a:rPr lang="en-US" dirty="0"/>
              <a:t>(formally)</a:t>
            </a:r>
            <a:endParaRPr lang="tr-TR" dirty="0"/>
          </a:p>
        </p:txBody>
      </p:sp>
      <p:sp>
        <p:nvSpPr>
          <p:cNvPr id="3" name="Content Placeholder 2"/>
          <p:cNvSpPr>
            <a:spLocks noGrp="1"/>
          </p:cNvSpPr>
          <p:nvPr>
            <p:ph idx="1"/>
          </p:nvPr>
        </p:nvSpPr>
        <p:spPr/>
        <p:txBody>
          <a:bodyPr/>
          <a:lstStyle/>
          <a:p>
            <a:pPr>
              <a:lnSpc>
                <a:spcPct val="150000"/>
              </a:lnSpc>
            </a:pPr>
            <a:r>
              <a:rPr lang="en-US" sz="2000" dirty="0"/>
              <a:t>A problem B is </a:t>
            </a:r>
            <a:r>
              <a:rPr lang="en-US" sz="2000" b="1" dirty="0"/>
              <a:t>NP-complete</a:t>
            </a:r>
            <a:r>
              <a:rPr lang="en-US" sz="2000" dirty="0"/>
              <a:t> if:</a:t>
            </a:r>
          </a:p>
          <a:p>
            <a:pPr>
              <a:lnSpc>
                <a:spcPct val="150000"/>
              </a:lnSpc>
              <a:buFontTx/>
              <a:buNone/>
            </a:pPr>
            <a:r>
              <a:rPr lang="en-US" sz="2000" dirty="0"/>
              <a:t>		(1) B </a:t>
            </a:r>
            <a:r>
              <a:rPr lang="en-US" sz="2000" dirty="0">
                <a:sym typeface="Symbol" pitchFamily="92" charset="2"/>
              </a:rPr>
              <a:t></a:t>
            </a:r>
            <a:r>
              <a:rPr lang="en-US" sz="2000" dirty="0"/>
              <a:t> </a:t>
            </a:r>
            <a:r>
              <a:rPr lang="en-US" sz="2000" b="1" dirty="0"/>
              <a:t>NP</a:t>
            </a:r>
          </a:p>
          <a:p>
            <a:pPr>
              <a:lnSpc>
                <a:spcPct val="150000"/>
              </a:lnSpc>
              <a:buFontTx/>
              <a:buNone/>
            </a:pPr>
            <a:r>
              <a:rPr lang="en-US" sz="2000" dirty="0"/>
              <a:t>		(2) A </a:t>
            </a:r>
            <a:r>
              <a:rPr lang="en-US" sz="2000" dirty="0">
                <a:sym typeface="Symbol" pitchFamily="92" charset="2"/>
              </a:rPr>
              <a:t></a:t>
            </a:r>
            <a:r>
              <a:rPr lang="en-US" sz="2000" baseline="-25000" dirty="0">
                <a:sym typeface="Symbol" pitchFamily="92" charset="2"/>
              </a:rPr>
              <a:t>p</a:t>
            </a:r>
            <a:r>
              <a:rPr lang="en-US" sz="2000" dirty="0">
                <a:sym typeface="Symbol" pitchFamily="92" charset="2"/>
              </a:rPr>
              <a:t> B</a:t>
            </a:r>
            <a:r>
              <a:rPr lang="en-US" sz="2000" dirty="0"/>
              <a:t> for all A </a:t>
            </a:r>
            <a:r>
              <a:rPr lang="en-US" sz="2000" dirty="0">
                <a:sym typeface="Symbol" pitchFamily="92" charset="2"/>
              </a:rPr>
              <a:t></a:t>
            </a:r>
            <a:r>
              <a:rPr lang="en-US" sz="2000" dirty="0"/>
              <a:t> </a:t>
            </a:r>
            <a:r>
              <a:rPr lang="en-US" sz="2000" b="1" dirty="0"/>
              <a:t>NP</a:t>
            </a:r>
          </a:p>
          <a:p>
            <a:pPr>
              <a:lnSpc>
                <a:spcPct val="150000"/>
              </a:lnSpc>
            </a:pPr>
            <a:r>
              <a:rPr lang="en-US" sz="2000" dirty="0"/>
              <a:t>If B satisfies only property (2) we say that B is </a:t>
            </a:r>
            <a:r>
              <a:rPr lang="en-US" sz="2000" b="1" dirty="0"/>
              <a:t>NP-hard</a:t>
            </a:r>
            <a:endParaRPr lang="en-US" sz="2000" dirty="0"/>
          </a:p>
          <a:p>
            <a:endParaRPr lang="tr-TR" sz="2000"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35</a:t>
            </a:fld>
            <a:endParaRPr lang="en-US"/>
          </a:p>
        </p:txBody>
      </p:sp>
      <p:grpSp>
        <p:nvGrpSpPr>
          <p:cNvPr id="13" name="Group 12"/>
          <p:cNvGrpSpPr/>
          <p:nvPr/>
        </p:nvGrpSpPr>
        <p:grpSpPr>
          <a:xfrm>
            <a:off x="4309546" y="3874262"/>
            <a:ext cx="3738007" cy="1813250"/>
            <a:chOff x="5301217" y="1773155"/>
            <a:chExt cx="3738007" cy="1813250"/>
          </a:xfrm>
        </p:grpSpPr>
        <p:grpSp>
          <p:nvGrpSpPr>
            <p:cNvPr id="14" name="Group 13"/>
            <p:cNvGrpSpPr/>
            <p:nvPr/>
          </p:nvGrpSpPr>
          <p:grpSpPr>
            <a:xfrm>
              <a:off x="5301217" y="1940776"/>
              <a:ext cx="2744044" cy="1645629"/>
              <a:chOff x="5563237" y="2309466"/>
              <a:chExt cx="1679410" cy="934672"/>
            </a:xfrm>
          </p:grpSpPr>
          <p:sp>
            <p:nvSpPr>
              <p:cNvPr id="36" name="Freeform 35"/>
              <p:cNvSpPr/>
              <p:nvPr/>
            </p:nvSpPr>
            <p:spPr>
              <a:xfrm>
                <a:off x="5563237" y="2309466"/>
                <a:ext cx="1679410" cy="934672"/>
              </a:xfrm>
              <a:custGeom>
                <a:avLst/>
                <a:gdLst>
                  <a:gd name="connsiteX0" fmla="*/ 772155 w 1642692"/>
                  <a:gd name="connsiteY0" fmla="*/ 53665 h 934672"/>
                  <a:gd name="connsiteX1" fmla="*/ 1541328 w 1642692"/>
                  <a:gd name="connsiteY1" fmla="*/ 134163 h 934672"/>
                  <a:gd name="connsiteX2" fmla="*/ 1380339 w 1642692"/>
                  <a:gd name="connsiteY2" fmla="*/ 804981 h 934672"/>
                  <a:gd name="connsiteX3" fmla="*/ 405456 w 1642692"/>
                  <a:gd name="connsiteY3" fmla="*/ 876535 h 934672"/>
                  <a:gd name="connsiteX4" fmla="*/ 65588 w 1642692"/>
                  <a:gd name="connsiteY4" fmla="*/ 456156 h 934672"/>
                  <a:gd name="connsiteX5" fmla="*/ 772155 w 1642692"/>
                  <a:gd name="connsiteY5" fmla="*/ 53665 h 93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2692" h="934672">
                    <a:moveTo>
                      <a:pt x="772155" y="53665"/>
                    </a:moveTo>
                    <a:cubicBezTo>
                      <a:pt x="1018112" y="0"/>
                      <a:pt x="1439964" y="8944"/>
                      <a:pt x="1541328" y="134163"/>
                    </a:cubicBezTo>
                    <a:cubicBezTo>
                      <a:pt x="1642692" y="259382"/>
                      <a:pt x="1569651" y="681252"/>
                      <a:pt x="1380339" y="804981"/>
                    </a:cubicBezTo>
                    <a:cubicBezTo>
                      <a:pt x="1191027" y="928710"/>
                      <a:pt x="624581" y="934672"/>
                      <a:pt x="405456" y="876535"/>
                    </a:cubicBezTo>
                    <a:cubicBezTo>
                      <a:pt x="186331" y="818398"/>
                      <a:pt x="0" y="596283"/>
                      <a:pt x="65588" y="456156"/>
                    </a:cubicBezTo>
                    <a:cubicBezTo>
                      <a:pt x="131176" y="316030"/>
                      <a:pt x="526198" y="107331"/>
                      <a:pt x="772155" y="53665"/>
                    </a:cubicBezTo>
                    <a:close/>
                  </a:path>
                </a:pathLst>
              </a:custGeom>
              <a:solidFill>
                <a:schemeClr val="accent2">
                  <a:lumMod val="40000"/>
                  <a:lumOff val="6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Freeform 36"/>
              <p:cNvSpPr/>
              <p:nvPr/>
            </p:nvSpPr>
            <p:spPr>
              <a:xfrm>
                <a:off x="5773767" y="2569026"/>
                <a:ext cx="486950" cy="478517"/>
              </a:xfrm>
              <a:custGeom>
                <a:avLst/>
                <a:gdLst>
                  <a:gd name="connsiteX0" fmla="*/ 16397 w 719983"/>
                  <a:gd name="connsiteY0" fmla="*/ 409944 h 478517"/>
                  <a:gd name="connsiteX1" fmla="*/ 204219 w 719983"/>
                  <a:gd name="connsiteY1" fmla="*/ 61119 h 478517"/>
                  <a:gd name="connsiteX2" fmla="*/ 651413 w 719983"/>
                  <a:gd name="connsiteY2" fmla="*/ 43230 h 478517"/>
                  <a:gd name="connsiteX3" fmla="*/ 615637 w 719983"/>
                  <a:gd name="connsiteY3" fmla="*/ 311558 h 478517"/>
                  <a:gd name="connsiteX4" fmla="*/ 320489 w 719983"/>
                  <a:gd name="connsiteY4" fmla="*/ 401000 h 478517"/>
                  <a:gd name="connsiteX5" fmla="*/ 105836 w 719983"/>
                  <a:gd name="connsiteY5" fmla="*/ 472554 h 478517"/>
                  <a:gd name="connsiteX6" fmla="*/ 16397 w 719983"/>
                  <a:gd name="connsiteY6" fmla="*/ 409944 h 47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9983" h="478517">
                    <a:moveTo>
                      <a:pt x="16397" y="409944"/>
                    </a:moveTo>
                    <a:cubicBezTo>
                      <a:pt x="32794" y="341371"/>
                      <a:pt x="98383" y="122238"/>
                      <a:pt x="204219" y="61119"/>
                    </a:cubicBezTo>
                    <a:cubicBezTo>
                      <a:pt x="310055" y="0"/>
                      <a:pt x="582843" y="1490"/>
                      <a:pt x="651413" y="43230"/>
                    </a:cubicBezTo>
                    <a:cubicBezTo>
                      <a:pt x="719983" y="84970"/>
                      <a:pt x="670791" y="251930"/>
                      <a:pt x="615637" y="311558"/>
                    </a:cubicBezTo>
                    <a:cubicBezTo>
                      <a:pt x="560483" y="371186"/>
                      <a:pt x="405456" y="374167"/>
                      <a:pt x="320489" y="401000"/>
                    </a:cubicBezTo>
                    <a:cubicBezTo>
                      <a:pt x="235522" y="427833"/>
                      <a:pt x="156518" y="475535"/>
                      <a:pt x="105836" y="472554"/>
                    </a:cubicBezTo>
                    <a:cubicBezTo>
                      <a:pt x="55154" y="469573"/>
                      <a:pt x="0" y="478517"/>
                      <a:pt x="16397" y="409944"/>
                    </a:cubicBezTo>
                    <a:close/>
                  </a:path>
                </a:pathLst>
              </a:custGeom>
              <a:solidFill>
                <a:schemeClr val="bg1"/>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 Box 7"/>
              <p:cNvSpPr txBox="1">
                <a:spLocks noChangeArrowheads="1"/>
              </p:cNvSpPr>
              <p:nvPr/>
            </p:nvSpPr>
            <p:spPr bwMode="auto">
              <a:xfrm>
                <a:off x="5879758" y="2604421"/>
                <a:ext cx="336550" cy="20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t>P</a:t>
                </a:r>
              </a:p>
            </p:txBody>
          </p:sp>
          <p:sp>
            <p:nvSpPr>
              <p:cNvPr id="39" name="Text Box 8"/>
              <p:cNvSpPr txBox="1">
                <a:spLocks noChangeArrowheads="1"/>
              </p:cNvSpPr>
              <p:nvPr/>
            </p:nvSpPr>
            <p:spPr bwMode="auto">
              <a:xfrm>
                <a:off x="6133758" y="2881146"/>
                <a:ext cx="501650" cy="20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t>NP</a:t>
                </a:r>
              </a:p>
            </p:txBody>
          </p:sp>
        </p:grpSp>
        <p:sp>
          <p:nvSpPr>
            <p:cNvPr id="15" name="Freeform 14"/>
            <p:cNvSpPr/>
            <p:nvPr/>
          </p:nvSpPr>
          <p:spPr>
            <a:xfrm flipV="1">
              <a:off x="6992781" y="1773155"/>
              <a:ext cx="2046443" cy="1543479"/>
            </a:xfrm>
            <a:custGeom>
              <a:avLst/>
              <a:gdLst>
                <a:gd name="connsiteX0" fmla="*/ 915258 w 3404638"/>
                <a:gd name="connsiteY0" fmla="*/ 561997 h 2909862"/>
                <a:gd name="connsiteX1" fmla="*/ 1496610 w 3404638"/>
                <a:gd name="connsiteY1" fmla="*/ 52175 h 2909862"/>
                <a:gd name="connsiteX2" fmla="*/ 2632483 w 3404638"/>
                <a:gd name="connsiteY2" fmla="*/ 248949 h 2909862"/>
                <a:gd name="connsiteX3" fmla="*/ 3061789 w 3404638"/>
                <a:gd name="connsiteY3" fmla="*/ 1000265 h 2909862"/>
                <a:gd name="connsiteX4" fmla="*/ 3204891 w 3404638"/>
                <a:gd name="connsiteY4" fmla="*/ 2690728 h 2909862"/>
                <a:gd name="connsiteX5" fmla="*/ 1863309 w 3404638"/>
                <a:gd name="connsiteY5" fmla="*/ 2315069 h 2909862"/>
                <a:gd name="connsiteX6" fmla="*/ 271298 w 3404638"/>
                <a:gd name="connsiteY6" fmla="*/ 1984132 h 2909862"/>
                <a:gd name="connsiteX7" fmla="*/ 235523 w 3404638"/>
                <a:gd name="connsiteY7" fmla="*/ 1277537 h 2909862"/>
                <a:gd name="connsiteX8" fmla="*/ 915258 w 3404638"/>
                <a:gd name="connsiteY8" fmla="*/ 561997 h 2909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4638" h="2909862">
                  <a:moveTo>
                    <a:pt x="915258" y="561997"/>
                  </a:moveTo>
                  <a:cubicBezTo>
                    <a:pt x="1125439" y="357770"/>
                    <a:pt x="1210406" y="104350"/>
                    <a:pt x="1496610" y="52175"/>
                  </a:cubicBezTo>
                  <a:cubicBezTo>
                    <a:pt x="1782814" y="0"/>
                    <a:pt x="2371620" y="90934"/>
                    <a:pt x="2632483" y="248949"/>
                  </a:cubicBezTo>
                  <a:cubicBezTo>
                    <a:pt x="2893346" y="406964"/>
                    <a:pt x="2966388" y="593302"/>
                    <a:pt x="3061789" y="1000265"/>
                  </a:cubicBezTo>
                  <a:cubicBezTo>
                    <a:pt x="3157190" y="1407228"/>
                    <a:pt x="3404638" y="2471594"/>
                    <a:pt x="3204891" y="2690728"/>
                  </a:cubicBezTo>
                  <a:cubicBezTo>
                    <a:pt x="3005144" y="2909862"/>
                    <a:pt x="2352241" y="2432835"/>
                    <a:pt x="1863309" y="2315069"/>
                  </a:cubicBezTo>
                  <a:cubicBezTo>
                    <a:pt x="1374377" y="2197303"/>
                    <a:pt x="542596" y="2157054"/>
                    <a:pt x="271298" y="1984132"/>
                  </a:cubicBezTo>
                  <a:cubicBezTo>
                    <a:pt x="0" y="1811210"/>
                    <a:pt x="126706" y="1516050"/>
                    <a:pt x="235523" y="1277537"/>
                  </a:cubicBezTo>
                  <a:cubicBezTo>
                    <a:pt x="344340" y="1039024"/>
                    <a:pt x="705077" y="766224"/>
                    <a:pt x="915258" y="561997"/>
                  </a:cubicBezTo>
                  <a:close/>
                </a:path>
              </a:pathLst>
            </a:custGeom>
            <a:solidFill>
              <a:srgbClr val="FFFF00">
                <a:alpha val="67000"/>
              </a:srgb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Box 8"/>
            <p:cNvSpPr txBox="1">
              <a:spLocks noChangeArrowheads="1"/>
            </p:cNvSpPr>
            <p:nvPr/>
          </p:nvSpPr>
          <p:spPr bwMode="auto">
            <a:xfrm>
              <a:off x="8045261" y="2644753"/>
              <a:ext cx="7488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NP-H</a:t>
              </a:r>
              <a:endParaRPr lang="en-US" dirty="0"/>
            </a:p>
          </p:txBody>
        </p:sp>
        <p:sp>
          <p:nvSpPr>
            <p:cNvPr id="17" name="Text Box 8"/>
            <p:cNvSpPr txBox="1">
              <a:spLocks noChangeArrowheads="1"/>
            </p:cNvSpPr>
            <p:nvPr/>
          </p:nvSpPr>
          <p:spPr bwMode="auto">
            <a:xfrm>
              <a:off x="7208995" y="2229841"/>
              <a:ext cx="7488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NP-C</a:t>
              </a:r>
              <a:endParaRPr lang="en-US" dirty="0"/>
            </a:p>
          </p:txBody>
        </p:sp>
        <p:grpSp>
          <p:nvGrpSpPr>
            <p:cNvPr id="18" name="Group 17"/>
            <p:cNvGrpSpPr/>
            <p:nvPr/>
          </p:nvGrpSpPr>
          <p:grpSpPr>
            <a:xfrm>
              <a:off x="5974172" y="2654331"/>
              <a:ext cx="374691" cy="276999"/>
              <a:chOff x="6254486" y="3088850"/>
              <a:chExt cx="374691" cy="276999"/>
            </a:xfrm>
          </p:grpSpPr>
          <p:sp>
            <p:nvSpPr>
              <p:cNvPr id="34" name="Oval 33"/>
              <p:cNvSpPr/>
              <p:nvPr/>
            </p:nvSpPr>
            <p:spPr>
              <a:xfrm>
                <a:off x="6296189" y="3138966"/>
                <a:ext cx="249488" cy="226882"/>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6254486" y="3088850"/>
                <a:ext cx="374691" cy="276999"/>
              </a:xfrm>
              <a:prstGeom prst="rect">
                <a:avLst/>
              </a:prstGeom>
              <a:noFill/>
            </p:spPr>
            <p:txBody>
              <a:bodyPr wrap="square" rtlCol="0">
                <a:spAutoFit/>
              </a:bodyPr>
              <a:lstStyle/>
              <a:p>
                <a:r>
                  <a:rPr lang="en-US" sz="1200" dirty="0" smtClean="0"/>
                  <a:t>A</a:t>
                </a:r>
                <a:r>
                  <a:rPr lang="en-US" sz="1200" baseline="-25000" dirty="0" smtClean="0"/>
                  <a:t>2</a:t>
                </a:r>
                <a:endParaRPr lang="en-US" sz="1200" baseline="-25000" dirty="0"/>
              </a:p>
            </p:txBody>
          </p:sp>
        </p:grpSp>
        <p:grpSp>
          <p:nvGrpSpPr>
            <p:cNvPr id="19" name="Group 18"/>
            <p:cNvGrpSpPr/>
            <p:nvPr/>
          </p:nvGrpSpPr>
          <p:grpSpPr>
            <a:xfrm>
              <a:off x="6701591" y="2321588"/>
              <a:ext cx="374691" cy="276999"/>
              <a:chOff x="6254486" y="3088850"/>
              <a:chExt cx="374691" cy="276999"/>
            </a:xfrm>
          </p:grpSpPr>
          <p:sp>
            <p:nvSpPr>
              <p:cNvPr id="32" name="Oval 31"/>
              <p:cNvSpPr/>
              <p:nvPr/>
            </p:nvSpPr>
            <p:spPr>
              <a:xfrm>
                <a:off x="6296189" y="3138966"/>
                <a:ext cx="249488" cy="226882"/>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6254486" y="3088850"/>
                <a:ext cx="374691" cy="276999"/>
              </a:xfrm>
              <a:prstGeom prst="rect">
                <a:avLst/>
              </a:prstGeom>
              <a:noFill/>
            </p:spPr>
            <p:txBody>
              <a:bodyPr wrap="square" rtlCol="0">
                <a:spAutoFit/>
              </a:bodyPr>
              <a:lstStyle/>
              <a:p>
                <a:r>
                  <a:rPr lang="en-US" sz="1200" dirty="0" smtClean="0"/>
                  <a:t>A</a:t>
                </a:r>
                <a:r>
                  <a:rPr lang="en-US" sz="1200" baseline="-25000" dirty="0" smtClean="0"/>
                  <a:t>1</a:t>
                </a:r>
                <a:endParaRPr lang="en-US" sz="1200" baseline="-25000" dirty="0"/>
              </a:p>
            </p:txBody>
          </p:sp>
        </p:grpSp>
        <p:grpSp>
          <p:nvGrpSpPr>
            <p:cNvPr id="20" name="Group 19"/>
            <p:cNvGrpSpPr/>
            <p:nvPr/>
          </p:nvGrpSpPr>
          <p:grpSpPr>
            <a:xfrm>
              <a:off x="6666645" y="2792829"/>
              <a:ext cx="374691" cy="276999"/>
              <a:chOff x="6254486" y="3088850"/>
              <a:chExt cx="374691" cy="276999"/>
            </a:xfrm>
          </p:grpSpPr>
          <p:sp>
            <p:nvSpPr>
              <p:cNvPr id="30" name="Oval 29"/>
              <p:cNvSpPr/>
              <p:nvPr/>
            </p:nvSpPr>
            <p:spPr>
              <a:xfrm>
                <a:off x="6296189" y="3138966"/>
                <a:ext cx="249488" cy="226882"/>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6254486" y="3088850"/>
                <a:ext cx="374691" cy="276999"/>
              </a:xfrm>
              <a:prstGeom prst="rect">
                <a:avLst/>
              </a:prstGeom>
              <a:noFill/>
            </p:spPr>
            <p:txBody>
              <a:bodyPr wrap="square" rtlCol="0">
                <a:spAutoFit/>
              </a:bodyPr>
              <a:lstStyle/>
              <a:p>
                <a:r>
                  <a:rPr lang="en-US" sz="1200" dirty="0" smtClean="0"/>
                  <a:t>A</a:t>
                </a:r>
                <a:r>
                  <a:rPr lang="en-US" sz="1200" baseline="-25000" dirty="0" smtClean="0"/>
                  <a:t>3</a:t>
                </a:r>
                <a:endParaRPr lang="en-US" sz="1200" baseline="-25000" dirty="0"/>
              </a:p>
            </p:txBody>
          </p:sp>
        </p:grpSp>
        <p:grpSp>
          <p:nvGrpSpPr>
            <p:cNvPr id="21" name="Group 20"/>
            <p:cNvGrpSpPr/>
            <p:nvPr/>
          </p:nvGrpSpPr>
          <p:grpSpPr>
            <a:xfrm>
              <a:off x="7041336" y="3101770"/>
              <a:ext cx="374691" cy="276999"/>
              <a:chOff x="6254486" y="3088850"/>
              <a:chExt cx="374691" cy="276999"/>
            </a:xfrm>
          </p:grpSpPr>
          <p:sp>
            <p:nvSpPr>
              <p:cNvPr id="28" name="Oval 27"/>
              <p:cNvSpPr/>
              <p:nvPr/>
            </p:nvSpPr>
            <p:spPr>
              <a:xfrm>
                <a:off x="6296189" y="3138966"/>
                <a:ext cx="249488" cy="226882"/>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6254486" y="3088850"/>
                <a:ext cx="374691" cy="276999"/>
              </a:xfrm>
              <a:prstGeom prst="rect">
                <a:avLst/>
              </a:prstGeom>
              <a:noFill/>
            </p:spPr>
            <p:txBody>
              <a:bodyPr wrap="square" rtlCol="0">
                <a:spAutoFit/>
              </a:bodyPr>
              <a:lstStyle/>
              <a:p>
                <a:r>
                  <a:rPr lang="en-US" sz="1200" dirty="0" smtClean="0"/>
                  <a:t>A</a:t>
                </a:r>
                <a:r>
                  <a:rPr lang="en-US" sz="1200" baseline="-25000" dirty="0" smtClean="0"/>
                  <a:t>4</a:t>
                </a:r>
                <a:endParaRPr lang="en-US" sz="1200" baseline="-25000" dirty="0"/>
              </a:p>
            </p:txBody>
          </p:sp>
        </p:grpSp>
        <p:sp>
          <p:nvSpPr>
            <p:cNvPr id="22" name="Oval 21"/>
            <p:cNvSpPr/>
            <p:nvPr/>
          </p:nvSpPr>
          <p:spPr>
            <a:xfrm>
              <a:off x="8413715" y="2254805"/>
              <a:ext cx="249488" cy="226882"/>
            </a:xfrm>
            <a:prstGeom prst="ellipse">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8419710" y="2199063"/>
              <a:ext cx="247305" cy="400110"/>
            </a:xfrm>
            <a:prstGeom prst="rect">
              <a:avLst/>
            </a:prstGeom>
            <a:noFill/>
          </p:spPr>
          <p:txBody>
            <a:bodyPr wrap="square" rtlCol="0">
              <a:spAutoFit/>
            </a:bodyPr>
            <a:lstStyle/>
            <a:p>
              <a:r>
                <a:rPr lang="en-US" sz="1200" dirty="0" smtClean="0"/>
                <a:t>B</a:t>
              </a:r>
              <a:endParaRPr lang="en-US" sz="1200" baseline="-25000" dirty="0"/>
            </a:p>
          </p:txBody>
        </p:sp>
        <p:cxnSp>
          <p:nvCxnSpPr>
            <p:cNvPr id="24" name="Straight Arrow Connector 23"/>
            <p:cNvCxnSpPr>
              <a:endCxn id="23" idx="1"/>
            </p:cNvCxnSpPr>
            <p:nvPr/>
          </p:nvCxnSpPr>
          <p:spPr>
            <a:xfrm flipV="1">
              <a:off x="6233410" y="2399118"/>
              <a:ext cx="2186300" cy="430301"/>
            </a:xfrm>
            <a:prstGeom prst="straightConnector1">
              <a:avLst/>
            </a:prstGeom>
            <a:ln w="12700" cmpd="sng">
              <a:solidFill>
                <a:schemeClr val="tx1"/>
              </a:solidFill>
              <a:tailEnd type="stealth"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endCxn id="23" idx="1"/>
            </p:cNvCxnSpPr>
            <p:nvPr/>
          </p:nvCxnSpPr>
          <p:spPr>
            <a:xfrm flipV="1">
              <a:off x="6914434" y="2399118"/>
              <a:ext cx="1505276" cy="499550"/>
            </a:xfrm>
            <a:prstGeom prst="straightConnector1">
              <a:avLst/>
            </a:prstGeom>
            <a:ln w="12700" cmpd="sng">
              <a:solidFill>
                <a:schemeClr val="tx1"/>
              </a:solidFill>
              <a:tailEnd type="stealth"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33" idx="3"/>
              <a:endCxn id="22" idx="1"/>
            </p:cNvCxnSpPr>
            <p:nvPr/>
          </p:nvCxnSpPr>
          <p:spPr>
            <a:xfrm flipV="1">
              <a:off x="7076282" y="2288031"/>
              <a:ext cx="1373970" cy="172057"/>
            </a:xfrm>
            <a:prstGeom prst="straightConnector1">
              <a:avLst/>
            </a:prstGeom>
            <a:ln w="12700" cmpd="sng">
              <a:solidFill>
                <a:schemeClr val="tx1"/>
              </a:solidFill>
              <a:tailEnd type="stealth"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29" idx="3"/>
              <a:endCxn id="22" idx="4"/>
            </p:cNvCxnSpPr>
            <p:nvPr/>
          </p:nvCxnSpPr>
          <p:spPr>
            <a:xfrm flipV="1">
              <a:off x="7416027" y="2481687"/>
              <a:ext cx="1122432" cy="758583"/>
            </a:xfrm>
            <a:prstGeom prst="straightConnector1">
              <a:avLst/>
            </a:prstGeom>
            <a:ln w="12700" cmpd="sng">
              <a:solidFill>
                <a:schemeClr val="tx1"/>
              </a:solidFill>
              <a:tailEnd type="stealth" w="med" len="med"/>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749988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a:t>
            </a:r>
            <a:r>
              <a:rPr lang="en-US" dirty="0" smtClean="0"/>
              <a:t>NP Completeness</a:t>
            </a:r>
            <a:endParaRPr lang="tr-TR" dirty="0"/>
          </a:p>
        </p:txBody>
      </p:sp>
      <p:sp>
        <p:nvSpPr>
          <p:cNvPr id="3" name="Content Placeholder 2"/>
          <p:cNvSpPr>
            <a:spLocks noGrp="1"/>
          </p:cNvSpPr>
          <p:nvPr>
            <p:ph idx="1"/>
          </p:nvPr>
        </p:nvSpPr>
        <p:spPr/>
        <p:txBody>
          <a:bodyPr/>
          <a:lstStyle/>
          <a:p>
            <a:pPr>
              <a:lnSpc>
                <a:spcPct val="140000"/>
              </a:lnSpc>
              <a:buFontTx/>
              <a:buNone/>
            </a:pPr>
            <a:r>
              <a:rPr lang="en-US" sz="2800" dirty="0">
                <a:sym typeface="Symbol" pitchFamily="92" charset="2"/>
              </a:rPr>
              <a:t>If A is NP-Complete and </a:t>
            </a:r>
            <a:r>
              <a:rPr lang="en-US" sz="2800" dirty="0"/>
              <a:t>A </a:t>
            </a:r>
            <a:r>
              <a:rPr lang="en-US" sz="2800" dirty="0">
                <a:sym typeface="Symbol" pitchFamily="92" charset="2"/>
              </a:rPr>
              <a:t></a:t>
            </a:r>
            <a:r>
              <a:rPr lang="en-US" sz="2800" baseline="-25000" dirty="0">
                <a:sym typeface="Symbol" pitchFamily="92" charset="2"/>
              </a:rPr>
              <a:t>p</a:t>
            </a:r>
            <a:r>
              <a:rPr lang="en-US" sz="2800" dirty="0">
                <a:sym typeface="Symbol" pitchFamily="92" charset="2"/>
              </a:rPr>
              <a:t> B </a:t>
            </a:r>
          </a:p>
          <a:p>
            <a:pPr>
              <a:lnSpc>
                <a:spcPct val="140000"/>
              </a:lnSpc>
              <a:buFontTx/>
              <a:buNone/>
            </a:pPr>
            <a:r>
              <a:rPr lang="en-US" sz="2800" dirty="0">
                <a:sym typeface="Symbol" pitchFamily="92" charset="2"/>
              </a:rPr>
              <a:t>			 B is NP-Hard</a:t>
            </a:r>
          </a:p>
          <a:p>
            <a:pPr>
              <a:lnSpc>
                <a:spcPct val="140000"/>
              </a:lnSpc>
              <a:buFontTx/>
              <a:buNone/>
            </a:pPr>
            <a:r>
              <a:rPr lang="en-US" sz="2800" dirty="0">
                <a:sym typeface="Symbol" pitchFamily="92" charset="2"/>
              </a:rPr>
              <a:t>	In addition, if B  NP </a:t>
            </a:r>
          </a:p>
          <a:p>
            <a:pPr>
              <a:lnSpc>
                <a:spcPct val="140000"/>
              </a:lnSpc>
              <a:buFontTx/>
              <a:buNone/>
            </a:pPr>
            <a:r>
              <a:rPr lang="en-US" sz="2800" dirty="0"/>
              <a:t>			 </a:t>
            </a:r>
            <a:r>
              <a:rPr lang="en-US" sz="2800" dirty="0">
                <a:sym typeface="Symbol" pitchFamily="92" charset="2"/>
              </a:rPr>
              <a:t> B is NP-Complete</a:t>
            </a:r>
          </a:p>
          <a:p>
            <a:pPr>
              <a:lnSpc>
                <a:spcPct val="140000"/>
              </a:lnSpc>
              <a:buFontTx/>
              <a:buNone/>
            </a:pPr>
            <a:r>
              <a:rPr lang="en-US" sz="2800" b="1" dirty="0">
                <a:sym typeface="Symbol" pitchFamily="92" charset="2"/>
              </a:rPr>
              <a:t>Proof</a:t>
            </a:r>
            <a:r>
              <a:rPr lang="en-US" sz="2800" dirty="0">
                <a:sym typeface="Symbol" pitchFamily="92" charset="2"/>
              </a:rPr>
              <a:t>: Assume that B  P</a:t>
            </a:r>
          </a:p>
          <a:p>
            <a:pPr>
              <a:lnSpc>
                <a:spcPct val="140000"/>
              </a:lnSpc>
              <a:buFontTx/>
              <a:buNone/>
            </a:pPr>
            <a:r>
              <a:rPr lang="en-US" sz="2800" dirty="0">
                <a:sym typeface="Symbol" pitchFamily="92" charset="2"/>
              </a:rPr>
              <a:t>		  Since </a:t>
            </a:r>
            <a:r>
              <a:rPr lang="en-US" sz="2800" dirty="0"/>
              <a:t>A </a:t>
            </a:r>
            <a:r>
              <a:rPr lang="en-US" sz="2800" dirty="0">
                <a:sym typeface="Symbol" pitchFamily="92" charset="2"/>
              </a:rPr>
              <a:t></a:t>
            </a:r>
            <a:r>
              <a:rPr lang="en-US" sz="2800" baseline="-25000" dirty="0">
                <a:sym typeface="Symbol" pitchFamily="92" charset="2"/>
              </a:rPr>
              <a:t>p</a:t>
            </a:r>
            <a:r>
              <a:rPr lang="en-US" sz="2800" dirty="0">
                <a:sym typeface="Symbol" pitchFamily="92" charset="2"/>
              </a:rPr>
              <a:t> B  A  P  contradiction!</a:t>
            </a:r>
          </a:p>
          <a:p>
            <a:pPr>
              <a:lnSpc>
                <a:spcPct val="140000"/>
              </a:lnSpc>
              <a:buFontTx/>
              <a:buNone/>
            </a:pPr>
            <a:r>
              <a:rPr lang="en-US" sz="2800" dirty="0">
                <a:sym typeface="Symbol" pitchFamily="92" charset="2"/>
              </a:rPr>
              <a:t>		   B is NP-Hard</a:t>
            </a:r>
          </a:p>
          <a:p>
            <a:endParaRPr lang="tr-TR" sz="2800"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36</a:t>
            </a:fld>
            <a:endParaRPr lang="en-US"/>
          </a:p>
        </p:txBody>
      </p:sp>
    </p:spTree>
    <p:extLst>
      <p:ext uri="{BB962C8B-B14F-4D97-AF65-F5344CB8AC3E}">
        <p14:creationId xmlns:p14="http://schemas.microsoft.com/office/powerpoint/2010/main" val="28477958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a:t>
            </a:r>
            <a:r>
              <a:rPr lang="en-US" dirty="0" smtClean="0"/>
              <a:t>NP-Completeness</a:t>
            </a:r>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37</a:t>
            </a:fld>
            <a:endParaRPr lang="en-US"/>
          </a:p>
        </p:txBody>
      </p:sp>
      <p:sp>
        <p:nvSpPr>
          <p:cNvPr id="7" name="Content Placeholder 2"/>
          <p:cNvSpPr>
            <a:spLocks noGrp="1"/>
          </p:cNvSpPr>
          <p:nvPr>
            <p:ph idx="1"/>
          </p:nvPr>
        </p:nvSpPr>
        <p:spPr>
          <a:xfrm>
            <a:off x="583107" y="1080962"/>
            <a:ext cx="7890795" cy="5536488"/>
          </a:xfrm>
        </p:spPr>
        <p:txBody>
          <a:bodyPr>
            <a:noAutofit/>
          </a:bodyPr>
          <a:lstStyle/>
          <a:p>
            <a:pPr>
              <a:buNone/>
            </a:pPr>
            <a:r>
              <a:rPr lang="en-US" sz="2400" b="1" dirty="0" smtClean="0"/>
              <a:t>Theorem:  </a:t>
            </a:r>
            <a:r>
              <a:rPr lang="en-US" sz="2400" dirty="0" smtClean="0"/>
              <a:t>If B is NP-complete, and</a:t>
            </a:r>
          </a:p>
          <a:p>
            <a:pPr lvl="1"/>
            <a:r>
              <a:rPr lang="en-US" sz="2000" dirty="0" smtClean="0"/>
              <a:t>C </a:t>
            </a:r>
            <a:r>
              <a:rPr lang="en-US" sz="2000" dirty="0" err="1" smtClean="0">
                <a:sym typeface="Symbol" pitchFamily="92" charset="2"/>
              </a:rPr>
              <a:t></a:t>
            </a:r>
            <a:r>
              <a:rPr lang="en-US" sz="2000" dirty="0" smtClean="0">
                <a:sym typeface="Symbol" pitchFamily="92" charset="2"/>
              </a:rPr>
              <a:t> </a:t>
            </a:r>
            <a:r>
              <a:rPr lang="en-US" sz="2000" dirty="0" smtClean="0"/>
              <a:t>NP</a:t>
            </a:r>
          </a:p>
          <a:p>
            <a:pPr lvl="1"/>
            <a:r>
              <a:rPr lang="en-US" sz="2000" dirty="0" smtClean="0"/>
              <a:t>B </a:t>
            </a:r>
            <a:r>
              <a:rPr lang="en-US" sz="2000" dirty="0" err="1" smtClean="0">
                <a:sym typeface="Symbol" pitchFamily="92" charset="2"/>
              </a:rPr>
              <a:t></a:t>
            </a:r>
            <a:r>
              <a:rPr lang="en-US" sz="2000" baseline="-25000" dirty="0" err="1" smtClean="0">
                <a:sym typeface="Symbol" pitchFamily="92" charset="2"/>
              </a:rPr>
              <a:t>p</a:t>
            </a:r>
            <a:r>
              <a:rPr lang="en-US" sz="2000" dirty="0" smtClean="0">
                <a:sym typeface="Symbol" pitchFamily="92" charset="2"/>
              </a:rPr>
              <a:t> </a:t>
            </a:r>
            <a:r>
              <a:rPr lang="en-US" sz="2000" dirty="0" smtClean="0"/>
              <a:t> C</a:t>
            </a:r>
          </a:p>
          <a:p>
            <a:pPr>
              <a:buNone/>
            </a:pPr>
            <a:r>
              <a:rPr lang="en-US" sz="2400" dirty="0" smtClean="0"/>
              <a:t>then C is NP-complete.</a:t>
            </a:r>
            <a:r>
              <a:rPr lang="en-US" sz="1600" dirty="0" smtClean="0"/>
              <a:t>	</a:t>
            </a:r>
          </a:p>
          <a:p>
            <a:pPr>
              <a:buNone/>
            </a:pPr>
            <a:endParaRPr lang="en-US" sz="2400" dirty="0" smtClean="0"/>
          </a:p>
          <a:p>
            <a:pPr>
              <a:buNone/>
            </a:pPr>
            <a:endParaRPr lang="en-US" sz="2400" dirty="0" smtClean="0"/>
          </a:p>
          <a:p>
            <a:pPr>
              <a:buNone/>
            </a:pPr>
            <a:r>
              <a:rPr lang="en-US" sz="2400" dirty="0" smtClean="0"/>
              <a:t>In other words, we can prove a new problem is NP-complete by reducing some other NP-complete problem to it.</a:t>
            </a:r>
          </a:p>
          <a:p>
            <a:pPr>
              <a:buNone/>
            </a:pPr>
            <a:r>
              <a:rPr lang="en-US" sz="2400" b="1" dirty="0" smtClean="0"/>
              <a:t>Proof</a:t>
            </a:r>
            <a:r>
              <a:rPr lang="en-US" sz="2400" dirty="0" smtClean="0"/>
              <a:t>: Let A be any problem in NP. Since B is NP-complete, </a:t>
            </a:r>
            <a:r>
              <a:rPr lang="en-US" sz="2400" dirty="0" err="1" smtClean="0">
                <a:sym typeface="Symbol" pitchFamily="92" charset="2"/>
              </a:rPr>
              <a:t>A</a:t>
            </a:r>
            <a:r>
              <a:rPr lang="en-US" sz="2400" baseline="-25000" dirty="0" err="1" smtClean="0">
                <a:sym typeface="Symbol" pitchFamily="92" charset="2"/>
              </a:rPr>
              <a:t>p</a:t>
            </a:r>
            <a:r>
              <a:rPr lang="en-US" sz="2400" dirty="0" err="1" smtClean="0"/>
              <a:t>B</a:t>
            </a:r>
            <a:r>
              <a:rPr lang="en-US" sz="2400" dirty="0" smtClean="0"/>
              <a:t> . By assumption, B </a:t>
            </a:r>
            <a:r>
              <a:rPr lang="en-US" sz="2400" dirty="0" err="1" smtClean="0">
                <a:sym typeface="Symbol" pitchFamily="92" charset="2"/>
              </a:rPr>
              <a:t></a:t>
            </a:r>
            <a:r>
              <a:rPr lang="en-US" sz="2400" baseline="-25000" dirty="0" err="1" smtClean="0">
                <a:sym typeface="Symbol" pitchFamily="92" charset="2"/>
              </a:rPr>
              <a:t>p</a:t>
            </a:r>
            <a:r>
              <a:rPr lang="en-US" sz="2400" dirty="0" smtClean="0"/>
              <a:t> C. Therefore: A </a:t>
            </a:r>
            <a:r>
              <a:rPr lang="en-US" sz="2400" dirty="0" err="1" smtClean="0">
                <a:sym typeface="Symbol" pitchFamily="92" charset="2"/>
              </a:rPr>
              <a:t></a:t>
            </a:r>
            <a:r>
              <a:rPr lang="en-US" sz="2400" baseline="-25000" dirty="0" err="1" smtClean="0">
                <a:sym typeface="Symbol" pitchFamily="92" charset="2"/>
              </a:rPr>
              <a:t>p</a:t>
            </a:r>
            <a:r>
              <a:rPr lang="en-US" sz="2400" dirty="0" smtClean="0"/>
              <a:t> B </a:t>
            </a:r>
            <a:r>
              <a:rPr lang="en-US" sz="2400" dirty="0" err="1" smtClean="0">
                <a:sym typeface="Symbol" pitchFamily="92" charset="2"/>
              </a:rPr>
              <a:t></a:t>
            </a:r>
            <a:r>
              <a:rPr lang="en-US" sz="2400" baseline="-25000" dirty="0" err="1" smtClean="0">
                <a:sym typeface="Symbol" pitchFamily="92" charset="2"/>
              </a:rPr>
              <a:t>p</a:t>
            </a:r>
            <a:r>
              <a:rPr lang="en-US" sz="2400" dirty="0" smtClean="0"/>
              <a:t> C, which implies by transitivity  A </a:t>
            </a:r>
            <a:r>
              <a:rPr lang="en-US" sz="2400" dirty="0" err="1" smtClean="0">
                <a:sym typeface="Symbol" pitchFamily="92" charset="2"/>
              </a:rPr>
              <a:t></a:t>
            </a:r>
            <a:r>
              <a:rPr lang="en-US" sz="2400" baseline="-25000" dirty="0" err="1" smtClean="0">
                <a:sym typeface="Symbol" pitchFamily="92" charset="2"/>
              </a:rPr>
              <a:t>p</a:t>
            </a:r>
            <a:r>
              <a:rPr lang="en-US" sz="2400" baseline="-25000" dirty="0" smtClean="0">
                <a:sym typeface="Symbol" pitchFamily="92" charset="2"/>
              </a:rPr>
              <a:t> </a:t>
            </a:r>
            <a:r>
              <a:rPr lang="en-US" sz="2400" dirty="0" smtClean="0"/>
              <a:t>C</a:t>
            </a:r>
          </a:p>
          <a:p>
            <a:pPr>
              <a:buNone/>
            </a:pPr>
            <a:endParaRPr lang="tr-TR" sz="1600" dirty="0"/>
          </a:p>
        </p:txBody>
      </p:sp>
      <p:grpSp>
        <p:nvGrpSpPr>
          <p:cNvPr id="8" name="Group 7"/>
          <p:cNvGrpSpPr/>
          <p:nvPr/>
        </p:nvGrpSpPr>
        <p:grpSpPr>
          <a:xfrm>
            <a:off x="4313148" y="2051445"/>
            <a:ext cx="3377691" cy="1645629"/>
            <a:chOff x="4362182" y="2549711"/>
            <a:chExt cx="3377691" cy="1645629"/>
          </a:xfrm>
        </p:grpSpPr>
        <p:grpSp>
          <p:nvGrpSpPr>
            <p:cNvPr id="9" name="Group 26"/>
            <p:cNvGrpSpPr/>
            <p:nvPr/>
          </p:nvGrpSpPr>
          <p:grpSpPr>
            <a:xfrm>
              <a:off x="4362182" y="2549711"/>
              <a:ext cx="3377691" cy="1645629"/>
              <a:chOff x="5547214" y="2309466"/>
              <a:chExt cx="1679410" cy="934672"/>
            </a:xfrm>
          </p:grpSpPr>
          <p:sp>
            <p:nvSpPr>
              <p:cNvPr id="33" name="Freeform 32"/>
              <p:cNvSpPr/>
              <p:nvPr/>
            </p:nvSpPr>
            <p:spPr>
              <a:xfrm>
                <a:off x="5547214" y="2309466"/>
                <a:ext cx="1679410" cy="934672"/>
              </a:xfrm>
              <a:custGeom>
                <a:avLst/>
                <a:gdLst>
                  <a:gd name="connsiteX0" fmla="*/ 772155 w 1642692"/>
                  <a:gd name="connsiteY0" fmla="*/ 53665 h 934672"/>
                  <a:gd name="connsiteX1" fmla="*/ 1541328 w 1642692"/>
                  <a:gd name="connsiteY1" fmla="*/ 134163 h 934672"/>
                  <a:gd name="connsiteX2" fmla="*/ 1380339 w 1642692"/>
                  <a:gd name="connsiteY2" fmla="*/ 804981 h 934672"/>
                  <a:gd name="connsiteX3" fmla="*/ 405456 w 1642692"/>
                  <a:gd name="connsiteY3" fmla="*/ 876535 h 934672"/>
                  <a:gd name="connsiteX4" fmla="*/ 65588 w 1642692"/>
                  <a:gd name="connsiteY4" fmla="*/ 456156 h 934672"/>
                  <a:gd name="connsiteX5" fmla="*/ 772155 w 1642692"/>
                  <a:gd name="connsiteY5" fmla="*/ 53665 h 93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2692" h="934672">
                    <a:moveTo>
                      <a:pt x="772155" y="53665"/>
                    </a:moveTo>
                    <a:cubicBezTo>
                      <a:pt x="1018112" y="0"/>
                      <a:pt x="1439964" y="8944"/>
                      <a:pt x="1541328" y="134163"/>
                    </a:cubicBezTo>
                    <a:cubicBezTo>
                      <a:pt x="1642692" y="259382"/>
                      <a:pt x="1569651" y="681252"/>
                      <a:pt x="1380339" y="804981"/>
                    </a:cubicBezTo>
                    <a:cubicBezTo>
                      <a:pt x="1191027" y="928710"/>
                      <a:pt x="624581" y="934672"/>
                      <a:pt x="405456" y="876535"/>
                    </a:cubicBezTo>
                    <a:cubicBezTo>
                      <a:pt x="186331" y="818398"/>
                      <a:pt x="0" y="596283"/>
                      <a:pt x="65588" y="456156"/>
                    </a:cubicBezTo>
                    <a:cubicBezTo>
                      <a:pt x="131176" y="316030"/>
                      <a:pt x="526198" y="107331"/>
                      <a:pt x="772155" y="53665"/>
                    </a:cubicBezTo>
                    <a:close/>
                  </a:path>
                </a:pathLst>
              </a:custGeom>
              <a:solidFill>
                <a:schemeClr val="accent2">
                  <a:lumMod val="40000"/>
                  <a:lumOff val="6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Freeform 33"/>
              <p:cNvSpPr/>
              <p:nvPr/>
            </p:nvSpPr>
            <p:spPr>
              <a:xfrm>
                <a:off x="5773767" y="2569026"/>
                <a:ext cx="486950" cy="478517"/>
              </a:xfrm>
              <a:custGeom>
                <a:avLst/>
                <a:gdLst>
                  <a:gd name="connsiteX0" fmla="*/ 16397 w 719983"/>
                  <a:gd name="connsiteY0" fmla="*/ 409944 h 478517"/>
                  <a:gd name="connsiteX1" fmla="*/ 204219 w 719983"/>
                  <a:gd name="connsiteY1" fmla="*/ 61119 h 478517"/>
                  <a:gd name="connsiteX2" fmla="*/ 651413 w 719983"/>
                  <a:gd name="connsiteY2" fmla="*/ 43230 h 478517"/>
                  <a:gd name="connsiteX3" fmla="*/ 615637 w 719983"/>
                  <a:gd name="connsiteY3" fmla="*/ 311558 h 478517"/>
                  <a:gd name="connsiteX4" fmla="*/ 320489 w 719983"/>
                  <a:gd name="connsiteY4" fmla="*/ 401000 h 478517"/>
                  <a:gd name="connsiteX5" fmla="*/ 105836 w 719983"/>
                  <a:gd name="connsiteY5" fmla="*/ 472554 h 478517"/>
                  <a:gd name="connsiteX6" fmla="*/ 16397 w 719983"/>
                  <a:gd name="connsiteY6" fmla="*/ 409944 h 47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9983" h="478517">
                    <a:moveTo>
                      <a:pt x="16397" y="409944"/>
                    </a:moveTo>
                    <a:cubicBezTo>
                      <a:pt x="32794" y="341371"/>
                      <a:pt x="98383" y="122238"/>
                      <a:pt x="204219" y="61119"/>
                    </a:cubicBezTo>
                    <a:cubicBezTo>
                      <a:pt x="310055" y="0"/>
                      <a:pt x="582843" y="1490"/>
                      <a:pt x="651413" y="43230"/>
                    </a:cubicBezTo>
                    <a:cubicBezTo>
                      <a:pt x="719983" y="84970"/>
                      <a:pt x="670791" y="251930"/>
                      <a:pt x="615637" y="311558"/>
                    </a:cubicBezTo>
                    <a:cubicBezTo>
                      <a:pt x="560483" y="371186"/>
                      <a:pt x="405456" y="374167"/>
                      <a:pt x="320489" y="401000"/>
                    </a:cubicBezTo>
                    <a:cubicBezTo>
                      <a:pt x="235522" y="427833"/>
                      <a:pt x="156518" y="475535"/>
                      <a:pt x="105836" y="472554"/>
                    </a:cubicBezTo>
                    <a:cubicBezTo>
                      <a:pt x="55154" y="469573"/>
                      <a:pt x="0" y="478517"/>
                      <a:pt x="16397" y="409944"/>
                    </a:cubicBezTo>
                    <a:close/>
                  </a:path>
                </a:pathLst>
              </a:custGeom>
              <a:solidFill>
                <a:schemeClr val="bg1"/>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 Box 7"/>
              <p:cNvSpPr txBox="1">
                <a:spLocks noChangeArrowheads="1"/>
              </p:cNvSpPr>
              <p:nvPr/>
            </p:nvSpPr>
            <p:spPr bwMode="auto">
              <a:xfrm>
                <a:off x="5879758" y="2584730"/>
                <a:ext cx="336550" cy="20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t>P</a:t>
                </a:r>
              </a:p>
            </p:txBody>
          </p:sp>
          <p:sp>
            <p:nvSpPr>
              <p:cNvPr id="36" name="Text Box 8"/>
              <p:cNvSpPr txBox="1">
                <a:spLocks noChangeArrowheads="1"/>
              </p:cNvSpPr>
              <p:nvPr/>
            </p:nvSpPr>
            <p:spPr bwMode="auto">
              <a:xfrm>
                <a:off x="6133758" y="2881146"/>
                <a:ext cx="501650" cy="20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t>NP</a:t>
                </a:r>
              </a:p>
            </p:txBody>
          </p:sp>
        </p:grpSp>
        <p:sp>
          <p:nvSpPr>
            <p:cNvPr id="10" name="Freeform 9"/>
            <p:cNvSpPr/>
            <p:nvPr/>
          </p:nvSpPr>
          <p:spPr>
            <a:xfrm>
              <a:off x="6251762" y="2549711"/>
              <a:ext cx="1449780" cy="1439890"/>
            </a:xfrm>
            <a:custGeom>
              <a:avLst/>
              <a:gdLst>
                <a:gd name="connsiteX0" fmla="*/ 985158 w 1449780"/>
                <a:gd name="connsiteY0" fmla="*/ 90522 h 1428376"/>
                <a:gd name="connsiteX1" fmla="*/ 473941 w 1449780"/>
                <a:gd name="connsiteY1" fmla="*/ 58573 h 1428376"/>
                <a:gd name="connsiteX2" fmla="*/ 58577 w 1449780"/>
                <a:gd name="connsiteY2" fmla="*/ 441958 h 1428376"/>
                <a:gd name="connsiteX3" fmla="*/ 122479 w 1449780"/>
                <a:gd name="connsiteY3" fmla="*/ 1009048 h 1428376"/>
                <a:gd name="connsiteX4" fmla="*/ 665647 w 1449780"/>
                <a:gd name="connsiteY4" fmla="*/ 1312562 h 1428376"/>
                <a:gd name="connsiteX5" fmla="*/ 1065036 w 1449780"/>
                <a:gd name="connsiteY5" fmla="*/ 1336523 h 1428376"/>
                <a:gd name="connsiteX6" fmla="*/ 1400522 w 1449780"/>
                <a:gd name="connsiteY6" fmla="*/ 761446 h 1428376"/>
                <a:gd name="connsiteX7" fmla="*/ 1360583 w 1449780"/>
                <a:gd name="connsiteY7" fmla="*/ 290201 h 1428376"/>
                <a:gd name="connsiteX8" fmla="*/ 1065036 w 1449780"/>
                <a:gd name="connsiteY8" fmla="*/ 106496 h 1428376"/>
                <a:gd name="connsiteX9" fmla="*/ 889305 w 1449780"/>
                <a:gd name="connsiteY9" fmla="*/ 58573 h 1428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9780" h="1428376">
                  <a:moveTo>
                    <a:pt x="985158" y="90522"/>
                  </a:moveTo>
                  <a:cubicBezTo>
                    <a:pt x="806764" y="45261"/>
                    <a:pt x="628371" y="0"/>
                    <a:pt x="473941" y="58573"/>
                  </a:cubicBezTo>
                  <a:cubicBezTo>
                    <a:pt x="319511" y="117146"/>
                    <a:pt x="117154" y="283546"/>
                    <a:pt x="58577" y="441958"/>
                  </a:cubicBezTo>
                  <a:cubicBezTo>
                    <a:pt x="0" y="600370"/>
                    <a:pt x="21301" y="863947"/>
                    <a:pt x="122479" y="1009048"/>
                  </a:cubicBezTo>
                  <a:cubicBezTo>
                    <a:pt x="223657" y="1154149"/>
                    <a:pt x="508554" y="1257983"/>
                    <a:pt x="665647" y="1312562"/>
                  </a:cubicBezTo>
                  <a:cubicBezTo>
                    <a:pt x="822740" y="1367141"/>
                    <a:pt x="942557" y="1428376"/>
                    <a:pt x="1065036" y="1336523"/>
                  </a:cubicBezTo>
                  <a:cubicBezTo>
                    <a:pt x="1187515" y="1244670"/>
                    <a:pt x="1351264" y="935833"/>
                    <a:pt x="1400522" y="761446"/>
                  </a:cubicBezTo>
                  <a:cubicBezTo>
                    <a:pt x="1449780" y="587059"/>
                    <a:pt x="1416497" y="399359"/>
                    <a:pt x="1360583" y="290201"/>
                  </a:cubicBezTo>
                  <a:cubicBezTo>
                    <a:pt x="1304669" y="181043"/>
                    <a:pt x="1143582" y="145101"/>
                    <a:pt x="1065036" y="106496"/>
                  </a:cubicBezTo>
                  <a:cubicBezTo>
                    <a:pt x="986490" y="67891"/>
                    <a:pt x="889305" y="58573"/>
                    <a:pt x="889305" y="58573"/>
                  </a:cubicBezTo>
                </a:path>
              </a:pathLst>
            </a:custGeom>
            <a:solidFill>
              <a:schemeClr val="accent6">
                <a:lumMod val="20000"/>
                <a:lumOff val="80000"/>
              </a:schemeClr>
            </a:solidFill>
            <a:ln w="31750" cmpd="sng">
              <a:solidFill>
                <a:schemeClr val="bg2">
                  <a:lumMod val="75000"/>
                </a:schemeClr>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 Box 8"/>
            <p:cNvSpPr txBox="1">
              <a:spLocks noChangeArrowheads="1"/>
            </p:cNvSpPr>
            <p:nvPr/>
          </p:nvSpPr>
          <p:spPr bwMode="auto">
            <a:xfrm>
              <a:off x="6640720" y="2699691"/>
              <a:ext cx="7488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NP-C</a:t>
              </a:r>
              <a:endParaRPr lang="en-US" dirty="0"/>
            </a:p>
          </p:txBody>
        </p:sp>
        <p:grpSp>
          <p:nvGrpSpPr>
            <p:cNvPr id="12" name="Group 37"/>
            <p:cNvGrpSpPr/>
            <p:nvPr/>
          </p:nvGrpSpPr>
          <p:grpSpPr>
            <a:xfrm>
              <a:off x="5067364" y="3263266"/>
              <a:ext cx="374691" cy="276999"/>
              <a:chOff x="6254486" y="3088850"/>
              <a:chExt cx="374691" cy="276999"/>
            </a:xfrm>
          </p:grpSpPr>
          <p:sp>
            <p:nvSpPr>
              <p:cNvPr id="31" name="Oval 30"/>
              <p:cNvSpPr/>
              <p:nvPr/>
            </p:nvSpPr>
            <p:spPr>
              <a:xfrm>
                <a:off x="6296189" y="3138966"/>
                <a:ext cx="249488" cy="226882"/>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6254486" y="3088850"/>
                <a:ext cx="374691" cy="276999"/>
              </a:xfrm>
              <a:prstGeom prst="rect">
                <a:avLst/>
              </a:prstGeom>
              <a:noFill/>
            </p:spPr>
            <p:txBody>
              <a:bodyPr wrap="square" rtlCol="0">
                <a:spAutoFit/>
              </a:bodyPr>
              <a:lstStyle/>
              <a:p>
                <a:r>
                  <a:rPr lang="en-US" sz="1200" dirty="0" smtClean="0"/>
                  <a:t>A</a:t>
                </a:r>
                <a:r>
                  <a:rPr lang="en-US" sz="1200" baseline="-25000" dirty="0" smtClean="0"/>
                  <a:t>2</a:t>
                </a:r>
                <a:endParaRPr lang="en-US" sz="1200" baseline="-25000" dirty="0"/>
              </a:p>
            </p:txBody>
          </p:sp>
        </p:grpSp>
        <p:grpSp>
          <p:nvGrpSpPr>
            <p:cNvPr id="13" name="Group 38"/>
            <p:cNvGrpSpPr/>
            <p:nvPr/>
          </p:nvGrpSpPr>
          <p:grpSpPr>
            <a:xfrm>
              <a:off x="5794783" y="2930523"/>
              <a:ext cx="374691" cy="276999"/>
              <a:chOff x="6254486" y="3088850"/>
              <a:chExt cx="374691" cy="276999"/>
            </a:xfrm>
          </p:grpSpPr>
          <p:sp>
            <p:nvSpPr>
              <p:cNvPr id="29" name="Oval 28"/>
              <p:cNvSpPr/>
              <p:nvPr/>
            </p:nvSpPr>
            <p:spPr>
              <a:xfrm>
                <a:off x="6296189" y="3138966"/>
                <a:ext cx="249488" cy="226882"/>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6254486" y="3088850"/>
                <a:ext cx="374691" cy="276999"/>
              </a:xfrm>
              <a:prstGeom prst="rect">
                <a:avLst/>
              </a:prstGeom>
              <a:noFill/>
            </p:spPr>
            <p:txBody>
              <a:bodyPr wrap="square" rtlCol="0">
                <a:spAutoFit/>
              </a:bodyPr>
              <a:lstStyle/>
              <a:p>
                <a:r>
                  <a:rPr lang="en-US" sz="1200" dirty="0" smtClean="0"/>
                  <a:t>A</a:t>
                </a:r>
                <a:r>
                  <a:rPr lang="en-US" sz="1200" baseline="-25000" dirty="0" smtClean="0"/>
                  <a:t>1</a:t>
                </a:r>
                <a:endParaRPr lang="en-US" sz="1200" baseline="-25000" dirty="0"/>
              </a:p>
            </p:txBody>
          </p:sp>
        </p:grpSp>
        <p:grpSp>
          <p:nvGrpSpPr>
            <p:cNvPr id="14" name="Group 41"/>
            <p:cNvGrpSpPr/>
            <p:nvPr/>
          </p:nvGrpSpPr>
          <p:grpSpPr>
            <a:xfrm>
              <a:off x="5759837" y="3401764"/>
              <a:ext cx="374691" cy="276999"/>
              <a:chOff x="6254486" y="3088850"/>
              <a:chExt cx="374691" cy="276999"/>
            </a:xfrm>
          </p:grpSpPr>
          <p:sp>
            <p:nvSpPr>
              <p:cNvPr id="27" name="Oval 26"/>
              <p:cNvSpPr/>
              <p:nvPr/>
            </p:nvSpPr>
            <p:spPr>
              <a:xfrm>
                <a:off x="6296189" y="3138966"/>
                <a:ext cx="249488" cy="226882"/>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6254486" y="3088850"/>
                <a:ext cx="374691" cy="276999"/>
              </a:xfrm>
              <a:prstGeom prst="rect">
                <a:avLst/>
              </a:prstGeom>
              <a:noFill/>
            </p:spPr>
            <p:txBody>
              <a:bodyPr wrap="square" rtlCol="0">
                <a:spAutoFit/>
              </a:bodyPr>
              <a:lstStyle/>
              <a:p>
                <a:r>
                  <a:rPr lang="en-US" sz="1200" dirty="0" smtClean="0"/>
                  <a:t>A</a:t>
                </a:r>
                <a:r>
                  <a:rPr lang="en-US" sz="1200" baseline="-25000" dirty="0" smtClean="0"/>
                  <a:t>3</a:t>
                </a:r>
                <a:endParaRPr lang="en-US" sz="1200" baseline="-25000" dirty="0"/>
              </a:p>
            </p:txBody>
          </p:sp>
        </p:grpSp>
        <p:grpSp>
          <p:nvGrpSpPr>
            <p:cNvPr id="15" name="Group 44"/>
            <p:cNvGrpSpPr/>
            <p:nvPr/>
          </p:nvGrpSpPr>
          <p:grpSpPr>
            <a:xfrm>
              <a:off x="6134528" y="3710705"/>
              <a:ext cx="374691" cy="276999"/>
              <a:chOff x="6254486" y="3088850"/>
              <a:chExt cx="374691" cy="276999"/>
            </a:xfrm>
          </p:grpSpPr>
          <p:sp>
            <p:nvSpPr>
              <p:cNvPr id="25" name="Oval 24"/>
              <p:cNvSpPr/>
              <p:nvPr/>
            </p:nvSpPr>
            <p:spPr>
              <a:xfrm>
                <a:off x="6296189" y="3138966"/>
                <a:ext cx="249488" cy="226882"/>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254486" y="3088850"/>
                <a:ext cx="374691" cy="276999"/>
              </a:xfrm>
              <a:prstGeom prst="rect">
                <a:avLst/>
              </a:prstGeom>
              <a:noFill/>
            </p:spPr>
            <p:txBody>
              <a:bodyPr wrap="square" rtlCol="0">
                <a:spAutoFit/>
              </a:bodyPr>
              <a:lstStyle/>
              <a:p>
                <a:r>
                  <a:rPr lang="en-US" sz="1200" dirty="0" smtClean="0"/>
                  <a:t>A</a:t>
                </a:r>
                <a:r>
                  <a:rPr lang="en-US" sz="1200" baseline="-25000" dirty="0" smtClean="0"/>
                  <a:t>4</a:t>
                </a:r>
                <a:endParaRPr lang="en-US" sz="1200" baseline="-25000" dirty="0"/>
              </a:p>
            </p:txBody>
          </p:sp>
        </p:grpSp>
        <p:sp>
          <p:nvSpPr>
            <p:cNvPr id="16" name="Oval 15"/>
            <p:cNvSpPr/>
            <p:nvPr/>
          </p:nvSpPr>
          <p:spPr>
            <a:xfrm>
              <a:off x="6515976" y="3174882"/>
              <a:ext cx="249488" cy="226882"/>
            </a:xfrm>
            <a:prstGeom prst="ellipse">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6514705" y="3138185"/>
              <a:ext cx="247305" cy="400110"/>
            </a:xfrm>
            <a:prstGeom prst="rect">
              <a:avLst/>
            </a:prstGeom>
            <a:noFill/>
          </p:spPr>
          <p:txBody>
            <a:bodyPr wrap="square" rtlCol="0">
              <a:spAutoFit/>
            </a:bodyPr>
            <a:lstStyle/>
            <a:p>
              <a:r>
                <a:rPr lang="en-US" sz="1200" dirty="0" smtClean="0"/>
                <a:t>B</a:t>
              </a:r>
              <a:endParaRPr lang="en-US" sz="1200" baseline="-25000" dirty="0"/>
            </a:p>
          </p:txBody>
        </p:sp>
        <p:cxnSp>
          <p:nvCxnSpPr>
            <p:cNvPr id="18" name="Straight Arrow Connector 17"/>
            <p:cNvCxnSpPr/>
            <p:nvPr/>
          </p:nvCxnSpPr>
          <p:spPr>
            <a:xfrm flipV="1">
              <a:off x="5326602" y="3313382"/>
              <a:ext cx="1223269" cy="124972"/>
            </a:xfrm>
            <a:prstGeom prst="straightConnector1">
              <a:avLst/>
            </a:prstGeom>
            <a:ln w="12700" cmpd="sng">
              <a:solidFill>
                <a:schemeClr val="tx1"/>
              </a:solidFill>
              <a:tailEnd type="stealth"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6007626" y="3369105"/>
              <a:ext cx="562995" cy="138498"/>
            </a:xfrm>
            <a:prstGeom prst="straightConnector1">
              <a:avLst/>
            </a:prstGeom>
            <a:ln w="12700" cmpd="sng">
              <a:solidFill>
                <a:schemeClr val="tx1"/>
              </a:solidFill>
              <a:tailEnd type="stealth" w="med" len="med"/>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6" idx="1"/>
            </p:cNvCxnSpPr>
            <p:nvPr/>
          </p:nvCxnSpPr>
          <p:spPr>
            <a:xfrm>
              <a:off x="6120920" y="3110398"/>
              <a:ext cx="431593" cy="97710"/>
            </a:xfrm>
            <a:prstGeom prst="straightConnector1">
              <a:avLst/>
            </a:prstGeom>
            <a:ln w="12700" cmpd="sng">
              <a:solidFill>
                <a:schemeClr val="tx1"/>
              </a:solidFill>
              <a:tailEnd type="stealth"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5400000" flipH="1" flipV="1">
              <a:off x="6309499" y="3517985"/>
              <a:ext cx="447441" cy="215001"/>
            </a:xfrm>
            <a:prstGeom prst="straightConnector1">
              <a:avLst/>
            </a:prstGeom>
            <a:ln w="12700" cmpd="sng">
              <a:solidFill>
                <a:schemeClr val="tx1"/>
              </a:solidFill>
              <a:tailEnd type="stealth" w="med" len="med"/>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7155113" y="3224998"/>
              <a:ext cx="249488" cy="226882"/>
            </a:xfrm>
            <a:prstGeom prst="ellipse">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7139671" y="3174881"/>
              <a:ext cx="374691" cy="276999"/>
            </a:xfrm>
            <a:prstGeom prst="rect">
              <a:avLst/>
            </a:prstGeom>
            <a:noFill/>
          </p:spPr>
          <p:txBody>
            <a:bodyPr wrap="square" rtlCol="0">
              <a:spAutoFit/>
            </a:bodyPr>
            <a:lstStyle/>
            <a:p>
              <a:r>
                <a:rPr lang="en-US" sz="1200" dirty="0" smtClean="0"/>
                <a:t>C</a:t>
              </a:r>
              <a:endParaRPr lang="en-US" sz="1200" baseline="-25000" dirty="0"/>
            </a:p>
          </p:txBody>
        </p:sp>
        <p:cxnSp>
          <p:nvCxnSpPr>
            <p:cNvPr id="24" name="Straight Arrow Connector 23"/>
            <p:cNvCxnSpPr>
              <a:endCxn id="23" idx="1"/>
            </p:cNvCxnSpPr>
            <p:nvPr/>
          </p:nvCxnSpPr>
          <p:spPr>
            <a:xfrm>
              <a:off x="6765464" y="3292744"/>
              <a:ext cx="374207" cy="20637"/>
            </a:xfrm>
            <a:prstGeom prst="straightConnector1">
              <a:avLst/>
            </a:prstGeom>
            <a:ln w="12700" cmpd="sng">
              <a:solidFill>
                <a:schemeClr val="tx1"/>
              </a:solidFill>
              <a:tailEnd type="stealth" w="med" len="med"/>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2655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NP-Completeness In Practice</a:t>
            </a:r>
            <a:endParaRPr lang="tr-TR" dirty="0"/>
          </a:p>
        </p:txBody>
      </p:sp>
      <p:sp>
        <p:nvSpPr>
          <p:cNvPr id="3" name="Content Placeholder 2"/>
          <p:cNvSpPr>
            <a:spLocks noGrp="1"/>
          </p:cNvSpPr>
          <p:nvPr>
            <p:ph idx="1"/>
          </p:nvPr>
        </p:nvSpPr>
        <p:spPr/>
        <p:txBody>
          <a:bodyPr/>
          <a:lstStyle/>
          <a:p>
            <a:pPr>
              <a:lnSpc>
                <a:spcPct val="140000"/>
              </a:lnSpc>
            </a:pPr>
            <a:r>
              <a:rPr lang="en-US" sz="2400" dirty="0"/>
              <a:t>Prove that the problem B is in NP</a:t>
            </a:r>
          </a:p>
          <a:p>
            <a:pPr lvl="1">
              <a:lnSpc>
                <a:spcPct val="140000"/>
              </a:lnSpc>
            </a:pPr>
            <a:r>
              <a:rPr lang="en-US" sz="2000" dirty="0"/>
              <a:t>A randomly generated string can be checked in polynomial time to determine if it represents a solution</a:t>
            </a:r>
          </a:p>
          <a:p>
            <a:pPr>
              <a:lnSpc>
                <a:spcPct val="140000"/>
              </a:lnSpc>
            </a:pPr>
            <a:r>
              <a:rPr lang="en-US" sz="2400" dirty="0"/>
              <a:t>Show that </a:t>
            </a:r>
            <a:r>
              <a:rPr lang="en-US" sz="2400" b="1" dirty="0"/>
              <a:t>one known </a:t>
            </a:r>
            <a:r>
              <a:rPr lang="en-US" sz="2400" dirty="0"/>
              <a:t>NP-Complete problem can be transformed to B in polynomial time</a:t>
            </a:r>
          </a:p>
          <a:p>
            <a:pPr lvl="1">
              <a:lnSpc>
                <a:spcPct val="140000"/>
              </a:lnSpc>
            </a:pPr>
            <a:r>
              <a:rPr lang="en-US" sz="2000" dirty="0"/>
              <a:t>No need to check that </a:t>
            </a:r>
            <a:r>
              <a:rPr lang="en-US" sz="2000" b="1" dirty="0"/>
              <a:t>all</a:t>
            </a:r>
            <a:r>
              <a:rPr lang="en-US" sz="2000" dirty="0"/>
              <a:t> </a:t>
            </a:r>
            <a:r>
              <a:rPr lang="en-US" sz="2000" u="sng" dirty="0"/>
              <a:t>NP-Complete</a:t>
            </a:r>
            <a:r>
              <a:rPr lang="en-US" sz="2000" dirty="0"/>
              <a:t> problems are reducible to </a:t>
            </a:r>
            <a:r>
              <a:rPr lang="en-US" sz="2000" dirty="0" smtClean="0"/>
              <a:t>B</a:t>
            </a:r>
          </a:p>
          <a:p>
            <a:pPr>
              <a:lnSpc>
                <a:spcPct val="140000"/>
              </a:lnSpc>
            </a:pPr>
            <a:r>
              <a:rPr lang="en-US" sz="2400" dirty="0">
                <a:solidFill>
                  <a:srgbClr val="FF0000"/>
                </a:solidFill>
              </a:rPr>
              <a:t>If any NP-Complete problem can be solved in polynomial time </a:t>
            </a:r>
            <a:r>
              <a:rPr lang="en-US" sz="2400" dirty="0">
                <a:solidFill>
                  <a:srgbClr val="FF0000"/>
                </a:solidFill>
                <a:sym typeface="Symbol" pitchFamily="92" charset="2"/>
              </a:rPr>
              <a:t> then P = NP.</a:t>
            </a:r>
          </a:p>
          <a:p>
            <a:pPr lvl="1">
              <a:lnSpc>
                <a:spcPct val="140000"/>
              </a:lnSpc>
            </a:pPr>
            <a:endParaRPr lang="en-US" sz="2400" dirty="0"/>
          </a:p>
          <a:p>
            <a:endParaRPr lang="tr-TR" sz="2800"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38</a:t>
            </a:fld>
            <a:endParaRPr lang="en-US"/>
          </a:p>
        </p:txBody>
      </p:sp>
    </p:spTree>
    <p:extLst>
      <p:ext uri="{BB962C8B-B14F-4D97-AF65-F5344CB8AC3E}">
        <p14:creationId xmlns:p14="http://schemas.microsoft.com/office/powerpoint/2010/main" val="364921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dirty="0" smtClean="0"/>
              <a:t>Why discussion on NP-Completeness</a:t>
            </a:r>
          </a:p>
        </p:txBody>
      </p:sp>
      <p:sp>
        <p:nvSpPr>
          <p:cNvPr id="8196" name="Rectangle 3"/>
          <p:cNvSpPr>
            <a:spLocks noGrp="1" noChangeArrowheads="1"/>
          </p:cNvSpPr>
          <p:nvPr>
            <p:ph type="body" idx="1"/>
          </p:nvPr>
        </p:nvSpPr>
        <p:spPr/>
        <p:txBody>
          <a:bodyPr/>
          <a:lstStyle/>
          <a:p>
            <a:pPr eaLnBrk="1" hangingPunct="1"/>
            <a:r>
              <a:rPr lang="en-US" sz="2800" dirty="0" smtClean="0"/>
              <a:t>If a problem is proved to be NP-Complete, a good evidence for its intractability (hardness).</a:t>
            </a:r>
          </a:p>
          <a:p>
            <a:pPr eaLnBrk="1" hangingPunct="1"/>
            <a:r>
              <a:rPr lang="en-US" sz="2800" dirty="0" smtClean="0"/>
              <a:t>Do not </a:t>
            </a:r>
            <a:r>
              <a:rPr lang="en-US" sz="2800" dirty="0" smtClean="0"/>
              <a:t>waste time on trying to find efficient algorithm for it</a:t>
            </a:r>
          </a:p>
          <a:p>
            <a:pPr eaLnBrk="1" hangingPunct="1"/>
            <a:r>
              <a:rPr lang="en-US" sz="2800" dirty="0" smtClean="0"/>
              <a:t>Instead, focus on design approximate algorithm or a solution for a special case of the </a:t>
            </a:r>
            <a:r>
              <a:rPr lang="en-US" sz="2800" dirty="0" smtClean="0"/>
              <a:t>problem (HEURISTIC)</a:t>
            </a:r>
            <a:endParaRPr lang="en-US" sz="2800" dirty="0" smtClean="0"/>
          </a:p>
          <a:p>
            <a:pPr eaLnBrk="1" hangingPunct="1"/>
            <a:r>
              <a:rPr lang="en-US" sz="2800" dirty="0" smtClean="0"/>
              <a:t>Some problems looks very easy on the surface, but in fact, is hard (NPC).</a:t>
            </a:r>
          </a:p>
        </p:txBody>
      </p:sp>
    </p:spTree>
    <p:extLst>
      <p:ext uri="{BB962C8B-B14F-4D97-AF65-F5344CB8AC3E}">
        <p14:creationId xmlns:p14="http://schemas.microsoft.com/office/powerpoint/2010/main" val="2840368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Desirable Scaling Property</a:t>
            </a:r>
            <a:endParaRPr lang="en-US" dirty="0"/>
          </a:p>
        </p:txBody>
      </p:sp>
      <p:sp>
        <p:nvSpPr>
          <p:cNvPr id="3" name="Content Placeholder 2"/>
          <p:cNvSpPr>
            <a:spLocks noGrp="1"/>
          </p:cNvSpPr>
          <p:nvPr>
            <p:ph idx="1"/>
          </p:nvPr>
        </p:nvSpPr>
        <p:spPr/>
        <p:txBody>
          <a:bodyPr/>
          <a:lstStyle/>
          <a:p>
            <a:r>
              <a:rPr lang="en-US" sz="2800" dirty="0" smtClean="0"/>
              <a:t>There </a:t>
            </a:r>
            <a:r>
              <a:rPr lang="en-US" sz="2800" dirty="0" smtClean="0"/>
              <a:t>exist </a:t>
            </a:r>
            <a:r>
              <a:rPr lang="en-US" sz="2800" dirty="0"/>
              <a:t>constants </a:t>
            </a:r>
            <a:r>
              <a:rPr lang="en-US" sz="2800" dirty="0" smtClean="0"/>
              <a:t>c </a:t>
            </a:r>
            <a:r>
              <a:rPr lang="en-US" sz="2800" dirty="0"/>
              <a:t>&gt; 0 and d &gt; 0 such that on every input of size N, its running time is bounded by </a:t>
            </a:r>
            <a:r>
              <a:rPr lang="en-US" sz="2800" dirty="0" smtClean="0"/>
              <a:t>c</a:t>
            </a:r>
            <a:r>
              <a:rPr lang="en-US" sz="2800" baseline="-25000" dirty="0" smtClean="0"/>
              <a:t> </a:t>
            </a:r>
            <a:r>
              <a:rPr lang="en-US" sz="2800" dirty="0" err="1"/>
              <a:t>N</a:t>
            </a:r>
            <a:r>
              <a:rPr lang="en-US" sz="2800" baseline="30000" dirty="0" err="1"/>
              <a:t>d</a:t>
            </a:r>
            <a:r>
              <a:rPr lang="en-US" sz="2800" dirty="0"/>
              <a:t> steps</a:t>
            </a:r>
            <a:r>
              <a:rPr lang="en-US" sz="2800" dirty="0" smtClean="0"/>
              <a:t>.</a:t>
            </a:r>
          </a:p>
          <a:p>
            <a:r>
              <a:rPr lang="en-US" sz="2800" i="1" dirty="0" smtClean="0">
                <a:solidFill>
                  <a:srgbClr val="FF0000"/>
                </a:solidFill>
              </a:rPr>
              <a:t>Polynomial time!</a:t>
            </a:r>
          </a:p>
          <a:p>
            <a:r>
              <a:rPr lang="en-US" sz="2800" i="1" dirty="0" smtClean="0">
                <a:solidFill>
                  <a:srgbClr val="FF0000"/>
                </a:solidFill>
              </a:rPr>
              <a:t>These are the algorithms that are practical to run</a:t>
            </a:r>
            <a:endParaRPr lang="en-US" sz="2800" i="1" dirty="0">
              <a:solidFill>
                <a:srgbClr val="FF0000"/>
              </a:solidFill>
            </a:endParaRPr>
          </a:p>
          <a:p>
            <a:endParaRPr lang="en-US" sz="2800"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4</a:t>
            </a:fld>
            <a:endParaRPr lang="en-US"/>
          </a:p>
        </p:txBody>
      </p:sp>
    </p:spTree>
    <p:extLst>
      <p:ext uri="{BB962C8B-B14F-4D97-AF65-F5344CB8AC3E}">
        <p14:creationId xmlns:p14="http://schemas.microsoft.com/office/powerpoint/2010/main" val="1765148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0AF6FEF-B296-4688-9D6A-80D20FEF3361}" type="slidenum">
              <a:rPr lang="en-US"/>
              <a:pPr/>
              <a:t>40</a:t>
            </a:fld>
            <a:endParaRPr lang="en-US"/>
          </a:p>
        </p:txBody>
      </p:sp>
      <p:sp>
        <p:nvSpPr>
          <p:cNvPr id="1006594" name="Rectangle 2"/>
          <p:cNvSpPr>
            <a:spLocks noGrp="1" noChangeArrowheads="1"/>
          </p:cNvSpPr>
          <p:nvPr>
            <p:ph type="title"/>
          </p:nvPr>
        </p:nvSpPr>
        <p:spPr/>
        <p:txBody>
          <a:bodyPr/>
          <a:lstStyle/>
          <a:p>
            <a:r>
              <a:rPr lang="en-US" dirty="0"/>
              <a:t>NP-naming convention </a:t>
            </a:r>
          </a:p>
        </p:txBody>
      </p:sp>
      <p:sp>
        <p:nvSpPr>
          <p:cNvPr id="1006595" name="Rectangle 3"/>
          <p:cNvSpPr>
            <a:spLocks noGrp="1" noChangeArrowheads="1"/>
          </p:cNvSpPr>
          <p:nvPr>
            <p:ph type="body" idx="1"/>
          </p:nvPr>
        </p:nvSpPr>
        <p:spPr/>
        <p:txBody>
          <a:bodyPr/>
          <a:lstStyle/>
          <a:p>
            <a:r>
              <a:rPr lang="en-US" b="1"/>
              <a:t>NP-complete - </a:t>
            </a:r>
            <a:r>
              <a:rPr lang="en-US"/>
              <a:t>means problems that are 'complete' in NP, i.e. the most difficult to solve in NP </a:t>
            </a:r>
          </a:p>
          <a:p>
            <a:r>
              <a:rPr lang="en-US" b="1"/>
              <a:t>NP-hard</a:t>
            </a:r>
            <a:r>
              <a:rPr lang="en-US"/>
              <a:t> - stands for 'at least' as hard as NP (but not necessarily </a:t>
            </a:r>
            <a:r>
              <a:rPr lang="en-US" b="1"/>
              <a:t>in</a:t>
            </a:r>
            <a:r>
              <a:rPr lang="en-US"/>
              <a:t> NP); </a:t>
            </a:r>
          </a:p>
          <a:p>
            <a:r>
              <a:rPr lang="en-US" b="1"/>
              <a:t>NP-easy</a:t>
            </a:r>
            <a:r>
              <a:rPr lang="en-US"/>
              <a:t> - stands for 'at most' as hard as NP (but not necessarily </a:t>
            </a:r>
            <a:r>
              <a:rPr lang="en-US" b="1"/>
              <a:t>in</a:t>
            </a:r>
            <a:r>
              <a:rPr lang="en-US"/>
              <a:t> NP); </a:t>
            </a:r>
          </a:p>
          <a:p>
            <a:r>
              <a:rPr lang="en-US" b="1"/>
              <a:t>NP-equivalent</a:t>
            </a:r>
            <a:r>
              <a:rPr lang="en-US"/>
              <a:t> - means equally difficult as NP, (but not necessarily </a:t>
            </a:r>
            <a:r>
              <a:rPr lang="en-US" b="1"/>
              <a:t>in</a:t>
            </a:r>
            <a:r>
              <a:rPr lang="en-US"/>
              <a:t> NP); </a:t>
            </a:r>
          </a:p>
        </p:txBody>
      </p:sp>
    </p:spTree>
    <p:extLst>
      <p:ext uri="{BB962C8B-B14F-4D97-AF65-F5344CB8AC3E}">
        <p14:creationId xmlns:p14="http://schemas.microsoft.com/office/powerpoint/2010/main" val="35411685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NP-naming convention </a:t>
            </a:r>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41</a:t>
            </a:fld>
            <a:endParaRPr lang="en-US"/>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106" y="2057400"/>
            <a:ext cx="6315788" cy="400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15141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p:txBody>
          <a:bodyPr/>
          <a:lstStyle/>
          <a:p>
            <a:r>
              <a:rPr lang="en-US"/>
              <a:t>P &amp; NP-Complete Problems</a:t>
            </a:r>
          </a:p>
        </p:txBody>
      </p:sp>
      <p:sp>
        <p:nvSpPr>
          <p:cNvPr id="855043" name="Rectangle 3"/>
          <p:cNvSpPr>
            <a:spLocks noGrp="1" noChangeArrowheads="1"/>
          </p:cNvSpPr>
          <p:nvPr>
            <p:ph type="body" idx="1"/>
          </p:nvPr>
        </p:nvSpPr>
        <p:spPr/>
        <p:txBody>
          <a:bodyPr/>
          <a:lstStyle/>
          <a:p>
            <a:pPr>
              <a:lnSpc>
                <a:spcPct val="150000"/>
              </a:lnSpc>
            </a:pPr>
            <a:r>
              <a:rPr lang="en-US" sz="2400" b="1" dirty="0"/>
              <a:t>Shortest simple path</a:t>
            </a:r>
          </a:p>
          <a:p>
            <a:pPr lvl="1">
              <a:lnSpc>
                <a:spcPct val="150000"/>
              </a:lnSpc>
            </a:pPr>
            <a:r>
              <a:rPr lang="en-US" sz="2000" dirty="0"/>
              <a:t>Given a graph G = (V, E) find a </a:t>
            </a:r>
            <a:r>
              <a:rPr lang="en-US" sz="2000" b="1" dirty="0"/>
              <a:t>shortest</a:t>
            </a:r>
            <a:r>
              <a:rPr lang="en-US" sz="2000" dirty="0"/>
              <a:t> path from a source to all other vertices</a:t>
            </a:r>
          </a:p>
          <a:p>
            <a:pPr lvl="1">
              <a:lnSpc>
                <a:spcPct val="150000"/>
              </a:lnSpc>
            </a:pPr>
            <a:r>
              <a:rPr lang="en-US" sz="2000" u="sng" dirty="0"/>
              <a:t>Polynomial solution:</a:t>
            </a:r>
            <a:r>
              <a:rPr lang="en-US" sz="2000" dirty="0"/>
              <a:t> O(VE)</a:t>
            </a:r>
          </a:p>
          <a:p>
            <a:pPr>
              <a:lnSpc>
                <a:spcPct val="150000"/>
              </a:lnSpc>
            </a:pPr>
            <a:r>
              <a:rPr lang="en-US" sz="2400" b="1" dirty="0"/>
              <a:t>Longest simple path</a:t>
            </a:r>
          </a:p>
          <a:p>
            <a:pPr lvl="1">
              <a:lnSpc>
                <a:spcPct val="150000"/>
              </a:lnSpc>
            </a:pPr>
            <a:r>
              <a:rPr lang="en-US" sz="2000" dirty="0"/>
              <a:t>Given a graph G = (V, E) find a </a:t>
            </a:r>
            <a:r>
              <a:rPr lang="en-US" sz="2000" b="1" dirty="0"/>
              <a:t>longest</a:t>
            </a:r>
            <a:r>
              <a:rPr lang="en-US" sz="2000" dirty="0"/>
              <a:t> path from a source to all other vertices</a:t>
            </a:r>
          </a:p>
          <a:p>
            <a:pPr lvl="1">
              <a:lnSpc>
                <a:spcPct val="150000"/>
              </a:lnSpc>
            </a:pPr>
            <a:r>
              <a:rPr lang="en-US" sz="2000" u="sng" dirty="0"/>
              <a:t>NP-complete</a:t>
            </a:r>
          </a:p>
        </p:txBody>
      </p:sp>
    </p:spTree>
    <p:extLst>
      <p:ext uri="{BB962C8B-B14F-4D97-AF65-F5344CB8AC3E}">
        <p14:creationId xmlns:p14="http://schemas.microsoft.com/office/powerpoint/2010/main" val="263766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50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504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550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p:cNvSpPr>
            <a:spLocks noGrp="1" noChangeArrowheads="1"/>
          </p:cNvSpPr>
          <p:nvPr>
            <p:ph type="title"/>
          </p:nvPr>
        </p:nvSpPr>
        <p:spPr/>
        <p:txBody>
          <a:bodyPr/>
          <a:lstStyle/>
          <a:p>
            <a:r>
              <a:rPr lang="en-US"/>
              <a:t>P &amp; NP-Complete Problems</a:t>
            </a:r>
          </a:p>
        </p:txBody>
      </p:sp>
      <p:sp>
        <p:nvSpPr>
          <p:cNvPr id="856067" name="Rectangle 3"/>
          <p:cNvSpPr>
            <a:spLocks noGrp="1" noChangeArrowheads="1"/>
          </p:cNvSpPr>
          <p:nvPr>
            <p:ph type="body" idx="1"/>
          </p:nvPr>
        </p:nvSpPr>
        <p:spPr/>
        <p:txBody>
          <a:bodyPr/>
          <a:lstStyle/>
          <a:p>
            <a:pPr>
              <a:lnSpc>
                <a:spcPct val="130000"/>
              </a:lnSpc>
            </a:pPr>
            <a:r>
              <a:rPr lang="en-US" sz="2400" b="1" dirty="0"/>
              <a:t>Euler tour</a:t>
            </a:r>
          </a:p>
          <a:p>
            <a:pPr lvl="1">
              <a:lnSpc>
                <a:spcPct val="130000"/>
              </a:lnSpc>
            </a:pPr>
            <a:r>
              <a:rPr lang="en-US" sz="2000" dirty="0"/>
              <a:t>G = (V, E) a connected, directed graph find a cycle that traverses </a:t>
            </a:r>
            <a:r>
              <a:rPr lang="en-US" sz="2000" u="sng" dirty="0"/>
              <a:t>each edge</a:t>
            </a:r>
            <a:r>
              <a:rPr lang="en-US" sz="2000" dirty="0"/>
              <a:t> of G exactly once (may visit a vertex multiple times) </a:t>
            </a:r>
          </a:p>
          <a:p>
            <a:pPr lvl="1">
              <a:lnSpc>
                <a:spcPct val="130000"/>
              </a:lnSpc>
            </a:pPr>
            <a:r>
              <a:rPr lang="en-US" sz="2000" u="sng" dirty="0"/>
              <a:t>Polynomial solution O(E)</a:t>
            </a:r>
          </a:p>
          <a:p>
            <a:pPr>
              <a:lnSpc>
                <a:spcPct val="130000"/>
              </a:lnSpc>
            </a:pPr>
            <a:r>
              <a:rPr lang="en-US" sz="2400" b="1" dirty="0"/>
              <a:t>Hamiltonian cycle</a:t>
            </a:r>
          </a:p>
          <a:p>
            <a:pPr lvl="1">
              <a:lnSpc>
                <a:spcPct val="130000"/>
              </a:lnSpc>
            </a:pPr>
            <a:r>
              <a:rPr lang="en-US" sz="2000" dirty="0"/>
              <a:t>G = (V, E) a connected, directed graph find a cycle that visits </a:t>
            </a:r>
            <a:r>
              <a:rPr lang="en-US" sz="2000" u="sng" dirty="0"/>
              <a:t>each vertex</a:t>
            </a:r>
            <a:r>
              <a:rPr lang="en-US" sz="2000" dirty="0"/>
              <a:t> of G exactly once</a:t>
            </a:r>
          </a:p>
          <a:p>
            <a:pPr lvl="1">
              <a:lnSpc>
                <a:spcPct val="130000"/>
              </a:lnSpc>
            </a:pPr>
            <a:r>
              <a:rPr lang="en-US" sz="2000" u="sng" dirty="0"/>
              <a:t>NP-complete</a:t>
            </a:r>
          </a:p>
        </p:txBody>
      </p:sp>
    </p:spTree>
    <p:extLst>
      <p:ext uri="{BB962C8B-B14F-4D97-AF65-F5344CB8AC3E}">
        <p14:creationId xmlns:p14="http://schemas.microsoft.com/office/powerpoint/2010/main" val="351385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60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606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56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42CA258-31D5-40DA-A441-9F726C96DCC8}" type="slidenum">
              <a:rPr lang="en-US"/>
              <a:pPr/>
              <a:t>44</a:t>
            </a:fld>
            <a:endParaRPr lang="en-US"/>
          </a:p>
        </p:txBody>
      </p:sp>
      <p:sp>
        <p:nvSpPr>
          <p:cNvPr id="1007618" name="Rectangle 2"/>
          <p:cNvSpPr>
            <a:spLocks noGrp="1" noChangeArrowheads="1"/>
          </p:cNvSpPr>
          <p:nvPr>
            <p:ph type="title"/>
          </p:nvPr>
        </p:nvSpPr>
        <p:spPr/>
        <p:txBody>
          <a:bodyPr/>
          <a:lstStyle/>
          <a:p>
            <a:r>
              <a:rPr lang="en-US" sz="3600" dirty="0"/>
              <a:t>Examples NP-complete and </a:t>
            </a:r>
            <a:br>
              <a:rPr lang="en-US" sz="3600" dirty="0"/>
            </a:br>
            <a:r>
              <a:rPr lang="en-US" sz="3600" dirty="0"/>
              <a:t>NP-hard problems</a:t>
            </a:r>
          </a:p>
        </p:txBody>
      </p:sp>
      <p:pic>
        <p:nvPicPr>
          <p:cNvPr id="1007619"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58800" y="1881188"/>
            <a:ext cx="7888288" cy="3481387"/>
          </a:xfrm>
          <a:noFill/>
          <a:ln/>
        </p:spPr>
      </p:pic>
      <p:sp>
        <p:nvSpPr>
          <p:cNvPr id="1007620" name="Text Box 4"/>
          <p:cNvSpPr txBox="1">
            <a:spLocks noChangeArrowheads="1"/>
          </p:cNvSpPr>
          <p:nvPr/>
        </p:nvSpPr>
        <p:spPr bwMode="auto">
          <a:xfrm>
            <a:off x="4129088" y="1782763"/>
            <a:ext cx="1947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DD0111"/>
                </a:solidFill>
              </a:rPr>
              <a:t>NP-complete</a:t>
            </a:r>
          </a:p>
        </p:txBody>
      </p:sp>
      <p:sp>
        <p:nvSpPr>
          <p:cNvPr id="1007621" name="Text Box 5"/>
          <p:cNvSpPr txBox="1">
            <a:spLocks noChangeArrowheads="1"/>
          </p:cNvSpPr>
          <p:nvPr/>
        </p:nvSpPr>
        <p:spPr bwMode="auto">
          <a:xfrm>
            <a:off x="4456113" y="3625850"/>
            <a:ext cx="132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DD0111"/>
                </a:solidFill>
              </a:rPr>
              <a:t>NP-hard</a:t>
            </a:r>
          </a:p>
        </p:txBody>
      </p:sp>
    </p:spTree>
    <p:extLst>
      <p:ext uri="{BB962C8B-B14F-4D97-AF65-F5344CB8AC3E}">
        <p14:creationId xmlns:p14="http://schemas.microsoft.com/office/powerpoint/2010/main" val="650938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07620"/>
                                        </p:tgtEl>
                                        <p:attrNameLst>
                                          <p:attrName>style.visibility</p:attrName>
                                        </p:attrNameLst>
                                      </p:cBhvr>
                                      <p:to>
                                        <p:strVal val="visible"/>
                                      </p:to>
                                    </p:set>
                                    <p:animEffect transition="in" filter="checkerboard(across)">
                                      <p:cBhvr>
                                        <p:cTn id="7" dur="500"/>
                                        <p:tgtEl>
                                          <p:spTgt spid="10076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07621"/>
                                        </p:tgtEl>
                                        <p:attrNameLst>
                                          <p:attrName>style.visibility</p:attrName>
                                        </p:attrNameLst>
                                      </p:cBhvr>
                                      <p:to>
                                        <p:strVal val="visible"/>
                                      </p:to>
                                    </p:set>
                                    <p:animEffect transition="in" filter="checkerboard(across)">
                                      <p:cBhvr>
                                        <p:cTn id="12" dur="500"/>
                                        <p:tgtEl>
                                          <p:spTgt spid="1007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7620" grpId="0"/>
      <p:bldP spid="100762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NP-complete and </a:t>
            </a:r>
            <a:br>
              <a:rPr lang="en-US" dirty="0"/>
            </a:br>
            <a:r>
              <a:rPr lang="en-US" dirty="0"/>
              <a:t>NP-hard problems</a:t>
            </a:r>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45</a:t>
            </a:fld>
            <a:endParaRPr lang="en-US"/>
          </a:p>
        </p:txBody>
      </p:sp>
      <p:pic>
        <p:nvPicPr>
          <p:cNvPr id="7" name="Picture 6"/>
          <p:cNvPicPr>
            <a:picLocks noChangeAspect="1"/>
          </p:cNvPicPr>
          <p:nvPr/>
        </p:nvPicPr>
        <p:blipFill>
          <a:blip r:embed="rId2"/>
          <a:stretch>
            <a:fillRect/>
          </a:stretch>
        </p:blipFill>
        <p:spPr>
          <a:xfrm>
            <a:off x="1324012" y="2967335"/>
            <a:ext cx="6000771" cy="3145232"/>
          </a:xfrm>
          <a:prstGeom prst="rect">
            <a:avLst/>
          </a:prstGeom>
        </p:spPr>
      </p:pic>
      <p:sp>
        <p:nvSpPr>
          <p:cNvPr id="8" name="Rectangle 7"/>
          <p:cNvSpPr/>
          <p:nvPr/>
        </p:nvSpPr>
        <p:spPr>
          <a:xfrm>
            <a:off x="2038397" y="2209800"/>
            <a:ext cx="4572000" cy="923330"/>
          </a:xfrm>
          <a:prstGeom prst="rect">
            <a:avLst/>
          </a:prstGeom>
        </p:spPr>
        <p:txBody>
          <a:bodyPr>
            <a:spAutoFit/>
          </a:bodyPr>
          <a:lstStyle/>
          <a:p>
            <a:r>
              <a:rPr lang="en-US" dirty="0"/>
              <a:t>All problems in figure below are NP-complete and </a:t>
            </a:r>
            <a:r>
              <a:rPr lang="en-US" dirty="0" err="1"/>
              <a:t>polynomially</a:t>
            </a:r>
            <a:r>
              <a:rPr lang="en-US" dirty="0"/>
              <a:t> reduce to one another</a:t>
            </a:r>
            <a:endParaRPr lang="tr-TR" dirty="0"/>
          </a:p>
        </p:txBody>
      </p:sp>
    </p:spTree>
    <p:extLst>
      <p:ext uri="{BB962C8B-B14F-4D97-AF65-F5344CB8AC3E}">
        <p14:creationId xmlns:p14="http://schemas.microsoft.com/office/powerpoint/2010/main" val="14342355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dirty="0"/>
              <a:t>EE 441 Data Structures</a:t>
            </a:r>
            <a:br>
              <a:rPr lang="en-US" dirty="0"/>
            </a:br>
            <a:endParaRPr lang="tr-TR" dirty="0"/>
          </a:p>
        </p:txBody>
      </p:sp>
      <p:sp>
        <p:nvSpPr>
          <p:cNvPr id="4099" name="Rectangle 3"/>
          <p:cNvSpPr>
            <a:spLocks noGrp="1" noChangeArrowheads="1"/>
          </p:cNvSpPr>
          <p:nvPr>
            <p:ph type="subTitle" idx="1"/>
          </p:nvPr>
        </p:nvSpPr>
        <p:spPr/>
        <p:txBody>
          <a:bodyPr/>
          <a:lstStyle/>
          <a:p>
            <a:r>
              <a:rPr lang="en-US" dirty="0" smtClean="0"/>
              <a:t>Lecture 3:</a:t>
            </a:r>
          </a:p>
          <a:p>
            <a:r>
              <a:rPr lang="en-US" dirty="0"/>
              <a:t>Algorithm and Problem Complexity</a:t>
            </a:r>
            <a:endParaRPr lang="tr-TR" dirty="0"/>
          </a:p>
        </p:txBody>
      </p:sp>
    </p:spTree>
    <p:extLst>
      <p:ext uri="{BB962C8B-B14F-4D97-AF65-F5344CB8AC3E}">
        <p14:creationId xmlns:p14="http://schemas.microsoft.com/office/powerpoint/2010/main" val="1300859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Desirable Scaling Property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smtClean="0"/>
                  <a:t>There </a:t>
                </a:r>
                <a:r>
                  <a:rPr lang="en-US" sz="2800" dirty="0"/>
                  <a:t>exists constants </a:t>
                </a:r>
                <a:r>
                  <a:rPr lang="en-US" sz="2800" dirty="0" smtClean="0"/>
                  <a:t>c </a:t>
                </a:r>
                <a:r>
                  <a:rPr lang="en-US" sz="2800" dirty="0"/>
                  <a:t>&gt; 0 and d &gt; 0 such that on every input of size N, its running time is bounded by </a:t>
                </a:r>
                <a:r>
                  <a:rPr lang="en-US" sz="2800" dirty="0" smtClean="0"/>
                  <a:t>c</a:t>
                </a:r>
                <a:r>
                  <a:rPr lang="en-US" sz="2800" baseline="-25000" dirty="0" smtClean="0"/>
                  <a:t> </a:t>
                </a:r>
                <a:r>
                  <a:rPr lang="en-US" sz="2800" dirty="0" err="1"/>
                  <a:t>N</a:t>
                </a:r>
                <a:r>
                  <a:rPr lang="en-US" sz="2800" baseline="30000" dirty="0" err="1"/>
                  <a:t>d</a:t>
                </a:r>
                <a:r>
                  <a:rPr lang="en-US" sz="2800" dirty="0"/>
                  <a:t> steps</a:t>
                </a:r>
                <a:r>
                  <a:rPr lang="en-US" sz="2800" dirty="0" smtClean="0"/>
                  <a:t>.</a:t>
                </a:r>
              </a:p>
              <a:p>
                <a:pPr marL="342900" lvl="1" indent="-342900">
                  <a:buFontTx/>
                  <a:buChar char="•"/>
                </a:pPr>
                <a:r>
                  <a:rPr lang="en-US" dirty="0" smtClean="0"/>
                  <a:t>Intuition</a:t>
                </a:r>
                <a:r>
                  <a:rPr lang="en-US" dirty="0"/>
                  <a:t>:</a:t>
                </a:r>
              </a:p>
              <a:p>
                <a:pPr marL="742950" lvl="2" indent="-342900"/>
                <a:r>
                  <a:rPr lang="en-US" sz="2000" dirty="0" smtClean="0"/>
                  <a:t>For problem size=N, running time is bounded by </a:t>
                </a:r>
                <a:r>
                  <a:rPr lang="en-US" sz="2000" dirty="0" err="1" smtClean="0"/>
                  <a:t>cN</a:t>
                </a:r>
                <a:r>
                  <a:rPr lang="en-US" sz="2000" baseline="30000" dirty="0" err="1" smtClean="0"/>
                  <a:t>d</a:t>
                </a:r>
                <a:endParaRPr lang="en-US" sz="2000" baseline="30000" dirty="0" smtClean="0"/>
              </a:p>
              <a:p>
                <a:pPr marL="742950" lvl="2" indent="-342900"/>
                <a:r>
                  <a:rPr lang="en-US" sz="2000" dirty="0"/>
                  <a:t>For problem </a:t>
                </a:r>
                <a:r>
                  <a:rPr lang="en-US" sz="2000" dirty="0" smtClean="0"/>
                  <a:t>size=KN</a:t>
                </a:r>
                <a:r>
                  <a:rPr lang="en-US" sz="2000" dirty="0"/>
                  <a:t>, running time is bounded by </a:t>
                </a:r>
                <a:r>
                  <a:rPr lang="en-US" sz="2000" dirty="0" smtClean="0"/>
                  <a:t>c(KN)</a:t>
                </a:r>
                <a:r>
                  <a:rPr lang="en-US" sz="2000" baseline="30000" dirty="0" smtClean="0"/>
                  <a:t>d</a:t>
                </a:r>
                <a:endParaRPr lang="en-US" sz="2000" baseline="30000" dirty="0"/>
              </a:p>
              <a:p>
                <a:pPr marL="742950" lvl="2" indent="-342900"/>
                <a:r>
                  <a:rPr lang="en-US" sz="2000" dirty="0" smtClean="0"/>
                  <a:t>Slow down: </a:t>
                </a:r>
                <a14:m>
                  <m:oMath xmlns:m="http://schemas.openxmlformats.org/officeDocument/2006/math">
                    <m:f>
                      <m:fPr>
                        <m:ctrlPr>
                          <a:rPr lang="en-US" sz="2000" i="1" smtClean="0">
                            <a:latin typeface="Cambria Math"/>
                          </a:rPr>
                        </m:ctrlPr>
                      </m:fPr>
                      <m:num>
                        <m:r>
                          <a:rPr lang="en-US" sz="2000" b="0" i="1" smtClean="0">
                            <a:latin typeface="Cambria Math"/>
                          </a:rPr>
                          <m:t>𝑐</m:t>
                        </m:r>
                        <m:sSup>
                          <m:sSupPr>
                            <m:ctrlPr>
                              <a:rPr lang="en-US" sz="2000" b="0" i="1" smtClean="0">
                                <a:latin typeface="Cambria Math"/>
                              </a:rPr>
                            </m:ctrlPr>
                          </m:sSupPr>
                          <m:e>
                            <m:r>
                              <a:rPr lang="en-US" sz="2000" b="0" i="1" smtClean="0">
                                <a:latin typeface="Cambria Math"/>
                              </a:rPr>
                              <m:t>(</m:t>
                            </m:r>
                            <m:r>
                              <a:rPr lang="en-US" sz="2000" b="0" i="1" smtClean="0">
                                <a:latin typeface="Cambria Math"/>
                              </a:rPr>
                              <m:t>𝐾𝑁</m:t>
                            </m:r>
                            <m:r>
                              <a:rPr lang="en-US" sz="2000" b="0" i="1" smtClean="0">
                                <a:latin typeface="Cambria Math"/>
                              </a:rPr>
                              <m:t>)</m:t>
                            </m:r>
                          </m:e>
                          <m:sup>
                            <m:r>
                              <a:rPr lang="en-US" sz="2000" b="0" i="1" smtClean="0">
                                <a:latin typeface="Cambria Math"/>
                              </a:rPr>
                              <m:t>𝑑</m:t>
                            </m:r>
                          </m:sup>
                        </m:sSup>
                      </m:num>
                      <m:den>
                        <m:sSup>
                          <m:sSupPr>
                            <m:ctrlPr>
                              <a:rPr lang="en-US" sz="2000" i="1" smtClean="0">
                                <a:latin typeface="Cambria Math"/>
                              </a:rPr>
                            </m:ctrlPr>
                          </m:sSupPr>
                          <m:e>
                            <m:r>
                              <a:rPr lang="en-US" sz="2000" b="0" i="1" smtClean="0">
                                <a:latin typeface="Cambria Math"/>
                              </a:rPr>
                              <m:t>𝑐𝑁</m:t>
                            </m:r>
                          </m:e>
                          <m:sup>
                            <m:r>
                              <a:rPr lang="en-US" sz="2000" b="0" i="1" smtClean="0">
                                <a:latin typeface="Cambria Math"/>
                              </a:rPr>
                              <m:t>𝑑</m:t>
                            </m:r>
                          </m:sup>
                        </m:sSup>
                      </m:den>
                    </m:f>
                    <m:r>
                      <a:rPr lang="en-US" sz="2000" b="0" i="1" smtClean="0">
                        <a:latin typeface="Cambria Math"/>
                      </a:rPr>
                      <m:t>=</m:t>
                    </m:r>
                    <m:sSup>
                      <m:sSupPr>
                        <m:ctrlPr>
                          <a:rPr lang="en-US" sz="2000" b="0" i="1" smtClean="0">
                            <a:latin typeface="Cambria Math"/>
                          </a:rPr>
                        </m:ctrlPr>
                      </m:sSupPr>
                      <m:e>
                        <m:r>
                          <a:rPr lang="en-US" sz="2000" b="0" i="1" smtClean="0">
                            <a:latin typeface="Cambria Math"/>
                          </a:rPr>
                          <m:t>𝐾</m:t>
                        </m:r>
                      </m:e>
                      <m:sup>
                        <m:r>
                          <a:rPr lang="en-US" sz="2000" b="0" i="1" smtClean="0">
                            <a:latin typeface="Cambria Math"/>
                          </a:rPr>
                          <m:t>𝑑</m:t>
                        </m:r>
                      </m:sup>
                    </m:sSup>
                  </m:oMath>
                </a14:m>
                <a:endParaRPr lang="en-US" sz="2000" dirty="0" smtClean="0"/>
              </a:p>
              <a:p>
                <a:pPr marL="742950" lvl="2" indent="-342900"/>
                <a:r>
                  <a:rPr lang="en-US" sz="2000" dirty="0" smtClean="0"/>
                  <a:t>When </a:t>
                </a:r>
                <a:r>
                  <a:rPr lang="en-US" sz="2000" dirty="0"/>
                  <a:t>the input size </a:t>
                </a:r>
                <a:r>
                  <a:rPr lang="en-US" sz="2000" dirty="0" smtClean="0"/>
                  <a:t>is multiplied by K, </a:t>
                </a:r>
                <a:r>
                  <a:rPr lang="en-US" sz="2000" dirty="0"/>
                  <a:t>the algorithm slows down only by some constant factor </a:t>
                </a:r>
                <a:r>
                  <a:rPr lang="en-US" sz="2000" dirty="0" err="1" smtClean="0"/>
                  <a:t>K</a:t>
                </a:r>
                <a:r>
                  <a:rPr lang="en-US" sz="2000" baseline="30000" dirty="0" err="1" smtClean="0"/>
                  <a:t>d</a:t>
                </a:r>
                <a:r>
                  <a:rPr lang="en-US" sz="2000" dirty="0"/>
                  <a:t> </a:t>
                </a:r>
                <a:r>
                  <a:rPr lang="en-US" sz="2000" dirty="0" smtClean="0"/>
                  <a:t>that does not depend on N </a:t>
                </a:r>
                <a:endParaRPr lang="en-US" sz="2800" i="1" dirty="0" smtClean="0">
                  <a:solidFill>
                    <a:srgbClr val="FF0000"/>
                  </a:solidFill>
                </a:endParaRPr>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t="-1348" r="-1111"/>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5</a:t>
            </a:fld>
            <a:endParaRPr lang="en-US"/>
          </a:p>
        </p:txBody>
      </p:sp>
    </p:spTree>
    <p:extLst>
      <p:ext uri="{BB962C8B-B14F-4D97-AF65-F5344CB8AC3E}">
        <p14:creationId xmlns:p14="http://schemas.microsoft.com/office/powerpoint/2010/main" val="719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Desirable Scaling Property</a:t>
            </a:r>
            <a:endParaRPr lang="en-US" dirty="0"/>
          </a:p>
        </p:txBody>
      </p:sp>
      <p:sp>
        <p:nvSpPr>
          <p:cNvPr id="3" name="Content Placeholder 2"/>
          <p:cNvSpPr>
            <a:spLocks noGrp="1"/>
          </p:cNvSpPr>
          <p:nvPr>
            <p:ph idx="1"/>
          </p:nvPr>
        </p:nvSpPr>
        <p:spPr/>
        <p:txBody>
          <a:bodyPr/>
          <a:lstStyle/>
          <a:p>
            <a:r>
              <a:rPr lang="en-US" sz="2800" i="1" dirty="0" smtClean="0">
                <a:solidFill>
                  <a:srgbClr val="FF0000"/>
                </a:solidFill>
              </a:rPr>
              <a:t>Q: How does the algorithm slow down if it is exponential? </a:t>
            </a:r>
          </a:p>
          <a:p>
            <a:r>
              <a:rPr lang="en-US" sz="2800" dirty="0" smtClean="0"/>
              <a:t>Its </a:t>
            </a:r>
            <a:r>
              <a:rPr lang="en-US" sz="2800" dirty="0"/>
              <a:t>running time is bounded by c</a:t>
            </a:r>
            <a:r>
              <a:rPr lang="en-US" sz="2800" baseline="-25000" dirty="0"/>
              <a:t> </a:t>
            </a:r>
            <a:r>
              <a:rPr lang="en-US" sz="2800" dirty="0" smtClean="0"/>
              <a:t>B</a:t>
            </a:r>
            <a:r>
              <a:rPr lang="en-US" sz="2800" baseline="30000" dirty="0" smtClean="0"/>
              <a:t>N</a:t>
            </a:r>
            <a:r>
              <a:rPr lang="en-US" sz="2800" dirty="0" smtClean="0"/>
              <a:t> </a:t>
            </a:r>
            <a:r>
              <a:rPr lang="en-US" sz="2800" dirty="0"/>
              <a:t>steps</a:t>
            </a:r>
            <a:r>
              <a:rPr lang="en-US" sz="2800" dirty="0" smtClean="0"/>
              <a:t>.</a:t>
            </a:r>
          </a:p>
          <a:p>
            <a:pPr marL="342900" lvl="2" indent="-342900"/>
            <a:r>
              <a:rPr lang="en-US" sz="2800" dirty="0">
                <a:ea typeface="+mn-ea"/>
                <a:cs typeface="+mn-cs"/>
              </a:rPr>
              <a:t>When the input size is multiplied by K, how does the algorithm slow down?</a:t>
            </a:r>
          </a:p>
          <a:p>
            <a:endParaRPr lang="en-US" sz="2800" dirty="0"/>
          </a:p>
          <a:p>
            <a:endParaRPr lang="en-US" sz="2800" i="1" dirty="0">
              <a:solidFill>
                <a:srgbClr val="FF0000"/>
              </a:solidFill>
            </a:endParaRPr>
          </a:p>
          <a:p>
            <a:endParaRPr lang="en-US" sz="2800"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6</a:t>
            </a:fld>
            <a:endParaRPr lang="en-US"/>
          </a:p>
        </p:txBody>
      </p:sp>
    </p:spTree>
    <p:extLst>
      <p:ext uri="{BB962C8B-B14F-4D97-AF65-F5344CB8AC3E}">
        <p14:creationId xmlns:p14="http://schemas.microsoft.com/office/powerpoint/2010/main" val="1931826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r>
              <a:rPr lang="en-US" dirty="0" err="1" smtClean="0"/>
              <a:t>vs</a:t>
            </a:r>
            <a:r>
              <a:rPr lang="en-US" dirty="0" smtClean="0"/>
              <a:t> Problem Complexity</a:t>
            </a:r>
            <a:endParaRPr lang="tr-TR" dirty="0"/>
          </a:p>
        </p:txBody>
      </p:sp>
      <p:sp>
        <p:nvSpPr>
          <p:cNvPr id="3" name="Content Placeholder 2"/>
          <p:cNvSpPr>
            <a:spLocks noGrp="1"/>
          </p:cNvSpPr>
          <p:nvPr>
            <p:ph idx="1"/>
          </p:nvPr>
        </p:nvSpPr>
        <p:spPr/>
        <p:txBody>
          <a:bodyPr/>
          <a:lstStyle/>
          <a:p>
            <a:r>
              <a:rPr lang="en-US" altLang="ko-KR" sz="2400" dirty="0">
                <a:ea typeface="굴림" pitchFamily="50" charset="-127"/>
              </a:rPr>
              <a:t>The </a:t>
            </a:r>
            <a:r>
              <a:rPr lang="en-US" altLang="ko-KR" sz="2400" b="1" i="1" dirty="0">
                <a:ea typeface="굴림" pitchFamily="50" charset="-127"/>
              </a:rPr>
              <a:t>algorithmic complexity</a:t>
            </a:r>
            <a:r>
              <a:rPr lang="en-US" altLang="ko-KR" sz="2400" dirty="0">
                <a:ea typeface="굴림" pitchFamily="50" charset="-127"/>
              </a:rPr>
              <a:t> of a computation is some measure of how </a:t>
            </a:r>
            <a:r>
              <a:rPr lang="en-US" altLang="ko-KR" sz="2400" i="1" dirty="0">
                <a:ea typeface="굴림" pitchFamily="50" charset="-127"/>
              </a:rPr>
              <a:t>difficult</a:t>
            </a:r>
            <a:r>
              <a:rPr lang="en-US" altLang="ko-KR" sz="2400" dirty="0">
                <a:ea typeface="굴림" pitchFamily="50" charset="-127"/>
              </a:rPr>
              <a:t> is to perform the computation (i.e., specific to an algorithm)</a:t>
            </a:r>
          </a:p>
          <a:p>
            <a:r>
              <a:rPr lang="en-US" altLang="ko-KR" sz="2400" dirty="0">
                <a:ea typeface="굴림" pitchFamily="50" charset="-127"/>
              </a:rPr>
              <a:t>The </a:t>
            </a:r>
            <a:r>
              <a:rPr lang="en-US" altLang="ko-KR" sz="2400" b="1" dirty="0">
                <a:ea typeface="굴림" pitchFamily="50" charset="-127"/>
              </a:rPr>
              <a:t>complexity of a computational </a:t>
            </a:r>
            <a:r>
              <a:rPr lang="en-US" altLang="ko-KR" sz="2400" b="1" i="1" dirty="0">
                <a:ea typeface="굴림" pitchFamily="50" charset="-127"/>
              </a:rPr>
              <a:t>problem</a:t>
            </a:r>
            <a:r>
              <a:rPr lang="en-US" altLang="ko-KR" sz="2400" dirty="0">
                <a:ea typeface="굴림" pitchFamily="50" charset="-127"/>
              </a:rPr>
              <a:t> or </a:t>
            </a:r>
            <a:r>
              <a:rPr lang="en-US" altLang="ko-KR" sz="2400" i="1" dirty="0">
                <a:ea typeface="굴림" pitchFamily="50" charset="-127"/>
              </a:rPr>
              <a:t>task</a:t>
            </a:r>
            <a:r>
              <a:rPr lang="en-US" altLang="ko-KR" sz="2400" dirty="0">
                <a:ea typeface="굴림" pitchFamily="50" charset="-127"/>
              </a:rPr>
              <a:t> is the complexity of the algorithm with the </a:t>
            </a:r>
            <a:r>
              <a:rPr lang="en-US" altLang="ko-KR" sz="2400" b="1" dirty="0">
                <a:ea typeface="굴림" pitchFamily="50" charset="-127"/>
              </a:rPr>
              <a:t>lowest </a:t>
            </a:r>
            <a:r>
              <a:rPr lang="en-US" altLang="ko-KR" sz="2400" dirty="0">
                <a:ea typeface="굴림" pitchFamily="50" charset="-127"/>
              </a:rPr>
              <a:t>order of growth of complexity for solving that problem or performing that task.</a:t>
            </a:r>
          </a:p>
          <a:p>
            <a:pPr lvl="1"/>
            <a:r>
              <a:rPr lang="en-US" altLang="ko-KR" sz="2000" i="1" dirty="0">
                <a:ea typeface="굴림" pitchFamily="50" charset="-127"/>
              </a:rPr>
              <a:t>e.g. </a:t>
            </a:r>
            <a:r>
              <a:rPr lang="en-US" altLang="ko-KR" sz="2000" dirty="0">
                <a:ea typeface="굴림" pitchFamily="50" charset="-127"/>
              </a:rPr>
              <a:t>the problem of searching an ordered list has </a:t>
            </a:r>
            <a:r>
              <a:rPr lang="en-US" altLang="ko-KR" sz="2000" i="1" dirty="0">
                <a:ea typeface="굴림" pitchFamily="50" charset="-127"/>
              </a:rPr>
              <a:t>at most </a:t>
            </a:r>
            <a:r>
              <a:rPr lang="en-US" altLang="ko-KR" sz="2000" i="1" dirty="0" err="1">
                <a:ea typeface="굴림" pitchFamily="50" charset="-127"/>
              </a:rPr>
              <a:t>lgn</a:t>
            </a:r>
            <a:r>
              <a:rPr lang="en-US" altLang="ko-KR" sz="2000" dirty="0">
                <a:ea typeface="굴림" pitchFamily="50" charset="-127"/>
              </a:rPr>
              <a:t> time complexity.  </a:t>
            </a:r>
          </a:p>
          <a:p>
            <a:r>
              <a:rPr lang="en-US" sz="2400" b="1" dirty="0"/>
              <a:t>Computational Complexity</a:t>
            </a:r>
            <a:r>
              <a:rPr lang="en-US" sz="2400" dirty="0"/>
              <a:t>: deals with </a:t>
            </a:r>
            <a:r>
              <a:rPr lang="en-US" sz="2400" dirty="0">
                <a:solidFill>
                  <a:srgbClr val="FF0000"/>
                </a:solidFill>
              </a:rPr>
              <a:t>classifying </a:t>
            </a:r>
            <a:r>
              <a:rPr lang="en-US" sz="2400" dirty="0"/>
              <a:t>problems by how hard they are.</a:t>
            </a:r>
          </a:p>
          <a:p>
            <a:pPr marL="0" indent="0">
              <a:buNone/>
            </a:pPr>
            <a:endParaRPr lang="tr-TR" sz="2400"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7</a:t>
            </a:fld>
            <a:endParaRPr lang="en-US"/>
          </a:p>
        </p:txBody>
      </p:sp>
    </p:spTree>
    <p:extLst>
      <p:ext uri="{BB962C8B-B14F-4D97-AF65-F5344CB8AC3E}">
        <p14:creationId xmlns:p14="http://schemas.microsoft.com/office/powerpoint/2010/main" val="282371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Classification</a:t>
            </a:r>
            <a:endParaRPr lang="en-US" dirty="0"/>
          </a:p>
        </p:txBody>
      </p:sp>
      <p:sp>
        <p:nvSpPr>
          <p:cNvPr id="3" name="Content Placeholder 2"/>
          <p:cNvSpPr>
            <a:spLocks noGrp="1"/>
          </p:cNvSpPr>
          <p:nvPr>
            <p:ph idx="1"/>
          </p:nvPr>
        </p:nvSpPr>
        <p:spPr>
          <a:xfrm>
            <a:off x="457200" y="1600201"/>
            <a:ext cx="4114800" cy="1447799"/>
          </a:xfrm>
        </p:spPr>
        <p:txBody>
          <a:bodyPr/>
          <a:lstStyle/>
          <a:p>
            <a:r>
              <a:rPr lang="en-US" sz="2400" dirty="0" smtClean="0">
                <a:solidFill>
                  <a:srgbClr val="FF0000"/>
                </a:solidFill>
              </a:rPr>
              <a:t>Decision Problems: </a:t>
            </a:r>
            <a:r>
              <a:rPr lang="en-US" sz="2400" dirty="0" smtClean="0"/>
              <a:t>Problems </a:t>
            </a:r>
            <a:r>
              <a:rPr lang="en-US" sz="2400" dirty="0"/>
              <a:t>are formalized as questions with Yes/No </a:t>
            </a:r>
            <a:r>
              <a:rPr lang="en-US" sz="2400" dirty="0" smtClean="0"/>
              <a:t>answers</a:t>
            </a:r>
          </a:p>
          <a:p>
            <a:pPr marL="0" indent="0">
              <a:buNone/>
            </a:pPr>
            <a:endParaRPr lang="en-US" dirty="0" smtClean="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8</a:t>
            </a:fld>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7943" y="1506243"/>
            <a:ext cx="1524000" cy="1864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 name="Content Placeholder 2"/>
          <p:cNvSpPr txBox="1">
            <a:spLocks/>
          </p:cNvSpPr>
          <p:nvPr/>
        </p:nvSpPr>
        <p:spPr bwMode="auto">
          <a:xfrm>
            <a:off x="457200" y="3200400"/>
            <a:ext cx="4114800" cy="1447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r>
              <a:rPr lang="en-US" sz="2400" dirty="0" smtClean="0"/>
              <a:t>Example: Does a path exist between node A and E with at most 3 edges?</a:t>
            </a:r>
          </a:p>
          <a:p>
            <a:pPr marL="0" indent="0">
              <a:buNone/>
            </a:pPr>
            <a:r>
              <a:rPr lang="en-US" sz="2400" dirty="0" smtClean="0"/>
              <a:t>  </a:t>
            </a:r>
          </a:p>
        </p:txBody>
      </p:sp>
      <p:pic>
        <p:nvPicPr>
          <p:cNvPr id="51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354286"/>
            <a:ext cx="20574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 name="Content Placeholder 2"/>
          <p:cNvSpPr txBox="1">
            <a:spLocks/>
          </p:cNvSpPr>
          <p:nvPr/>
        </p:nvSpPr>
        <p:spPr bwMode="auto">
          <a:xfrm>
            <a:off x="423862" y="4506686"/>
            <a:ext cx="6586538" cy="1447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r>
              <a:rPr lang="en-US" sz="2400" dirty="0" smtClean="0"/>
              <a:t>Optimization problems can be converted to decision problems:</a:t>
            </a:r>
          </a:p>
          <a:p>
            <a:pPr marL="0" lvl="2" indent="0">
              <a:buNone/>
            </a:pPr>
            <a:r>
              <a:rPr lang="en-US" dirty="0"/>
              <a:t>Find a path between </a:t>
            </a:r>
            <a:r>
              <a:rPr lang="en-US" dirty="0" smtClean="0"/>
              <a:t>A </a:t>
            </a:r>
            <a:r>
              <a:rPr lang="en-US" dirty="0"/>
              <a:t>and </a:t>
            </a:r>
            <a:r>
              <a:rPr lang="en-US" dirty="0" smtClean="0"/>
              <a:t>E </a:t>
            </a:r>
            <a:r>
              <a:rPr lang="en-US" dirty="0"/>
              <a:t>that uses the fewest edges</a:t>
            </a:r>
          </a:p>
          <a:p>
            <a:endParaRPr lang="en-US" sz="2400" dirty="0" smtClean="0"/>
          </a:p>
          <a:p>
            <a:pPr marL="0" indent="0">
              <a:buNone/>
            </a:pPr>
            <a:r>
              <a:rPr lang="en-US" sz="2400" dirty="0" smtClean="0"/>
              <a:t>  </a:t>
            </a:r>
          </a:p>
        </p:txBody>
      </p:sp>
    </p:spTree>
    <p:extLst>
      <p:ext uri="{BB962C8B-B14F-4D97-AF65-F5344CB8AC3E}">
        <p14:creationId xmlns:p14="http://schemas.microsoft.com/office/powerpoint/2010/main" val="51671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Problem Example</a:t>
            </a:r>
            <a:endParaRPr lang="tr-TR" dirty="0"/>
          </a:p>
        </p:txBody>
      </p:sp>
      <p:sp>
        <p:nvSpPr>
          <p:cNvPr id="3" name="Content Placeholder 2"/>
          <p:cNvSpPr>
            <a:spLocks noGrp="1"/>
          </p:cNvSpPr>
          <p:nvPr>
            <p:ph idx="1"/>
          </p:nvPr>
        </p:nvSpPr>
        <p:spPr/>
        <p:txBody>
          <a:bodyPr/>
          <a:lstStyle/>
          <a:p>
            <a:pPr>
              <a:lnSpc>
                <a:spcPct val="120000"/>
              </a:lnSpc>
              <a:buFontTx/>
              <a:buNone/>
            </a:pPr>
            <a:r>
              <a:rPr lang="en-US" sz="2400" b="1" dirty="0"/>
              <a:t>Clique Problem:</a:t>
            </a:r>
          </a:p>
          <a:p>
            <a:pPr lvl="1">
              <a:lnSpc>
                <a:spcPct val="120000"/>
              </a:lnSpc>
            </a:pPr>
            <a:r>
              <a:rPr lang="en-US" sz="2000" dirty="0"/>
              <a:t>Undirected graph G = (V, E)</a:t>
            </a:r>
          </a:p>
          <a:p>
            <a:pPr lvl="1">
              <a:lnSpc>
                <a:spcPct val="120000"/>
              </a:lnSpc>
            </a:pPr>
            <a:r>
              <a:rPr lang="en-US" sz="2000" b="1" dirty="0"/>
              <a:t>Clique:</a:t>
            </a:r>
            <a:r>
              <a:rPr lang="en-US" sz="2000" dirty="0"/>
              <a:t> a subset of vertices in V all connected to each other by edges in E (i.e., forming a complete graph)</a:t>
            </a:r>
          </a:p>
          <a:p>
            <a:pPr lvl="1">
              <a:lnSpc>
                <a:spcPct val="120000"/>
              </a:lnSpc>
            </a:pPr>
            <a:r>
              <a:rPr lang="en-US" sz="2000" b="1" dirty="0"/>
              <a:t>Size of a clique:</a:t>
            </a:r>
            <a:r>
              <a:rPr lang="en-US" sz="2000" dirty="0"/>
              <a:t> number of vertices it contains</a:t>
            </a:r>
          </a:p>
          <a:p>
            <a:pPr>
              <a:lnSpc>
                <a:spcPct val="120000"/>
              </a:lnSpc>
              <a:buFontTx/>
              <a:buNone/>
            </a:pPr>
            <a:r>
              <a:rPr lang="en-US" sz="2400" dirty="0"/>
              <a:t>	</a:t>
            </a:r>
            <a:r>
              <a:rPr lang="en-US" sz="2400" b="1" dirty="0"/>
              <a:t>Optimization problem:</a:t>
            </a:r>
          </a:p>
          <a:p>
            <a:pPr lvl="1">
              <a:lnSpc>
                <a:spcPct val="120000"/>
              </a:lnSpc>
            </a:pPr>
            <a:r>
              <a:rPr lang="en-US" sz="2000" dirty="0"/>
              <a:t>Find a clique of maximum size</a:t>
            </a:r>
          </a:p>
          <a:p>
            <a:pPr>
              <a:lnSpc>
                <a:spcPct val="120000"/>
              </a:lnSpc>
              <a:buFontTx/>
              <a:buNone/>
            </a:pPr>
            <a:r>
              <a:rPr lang="en-US" sz="2400" dirty="0"/>
              <a:t>	</a:t>
            </a:r>
            <a:r>
              <a:rPr lang="en-US" sz="2400" b="1" dirty="0"/>
              <a:t>Decision problem:</a:t>
            </a:r>
          </a:p>
          <a:p>
            <a:pPr lvl="1">
              <a:lnSpc>
                <a:spcPct val="120000"/>
              </a:lnSpc>
            </a:pPr>
            <a:r>
              <a:rPr lang="en-US" sz="2000" dirty="0"/>
              <a:t>Does G have a clique of size k?</a:t>
            </a:r>
          </a:p>
          <a:p>
            <a:endParaRPr lang="tr-TR" sz="2800" dirty="0"/>
          </a:p>
        </p:txBody>
      </p:sp>
      <p:sp>
        <p:nvSpPr>
          <p:cNvPr id="4" name="Date Placeholder 3"/>
          <p:cNvSpPr>
            <a:spLocks noGrp="1"/>
          </p:cNvSpPr>
          <p:nvPr>
            <p:ph type="dt" sz="half" idx="10"/>
          </p:nvPr>
        </p:nvSpPr>
        <p:spPr/>
        <p:txBody>
          <a:bodyPr/>
          <a:lstStyle/>
          <a:p>
            <a:fld id="{82DDB2C4-16D7-43BD-ACE5-595344A6A9DC}" type="datetime1">
              <a:rPr lang="en-US" smtClean="0"/>
              <a:pPr/>
              <a:t>12/22/2014</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9</a:t>
            </a:fld>
            <a:endParaRPr lang="en-US"/>
          </a:p>
        </p:txBody>
      </p:sp>
      <p:grpSp>
        <p:nvGrpSpPr>
          <p:cNvPr id="7" name="Group 6"/>
          <p:cNvGrpSpPr/>
          <p:nvPr/>
        </p:nvGrpSpPr>
        <p:grpSpPr>
          <a:xfrm>
            <a:off x="5863309" y="1536897"/>
            <a:ext cx="1687636" cy="927346"/>
            <a:chOff x="6737991" y="1164037"/>
            <a:chExt cx="1687636" cy="927346"/>
          </a:xfrm>
        </p:grpSpPr>
        <p:cxnSp>
          <p:nvCxnSpPr>
            <p:cNvPr id="8" name="Straight Connector 7"/>
            <p:cNvCxnSpPr>
              <a:endCxn id="23" idx="4"/>
            </p:cNvCxnSpPr>
            <p:nvPr/>
          </p:nvCxnSpPr>
          <p:spPr>
            <a:xfrm rot="16200000" flipH="1">
              <a:off x="6763770" y="1228993"/>
              <a:ext cx="463506" cy="432972"/>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 name="Straight Connector 8"/>
            <p:cNvCxnSpPr>
              <a:endCxn id="11" idx="4"/>
            </p:cNvCxnSpPr>
            <p:nvPr/>
          </p:nvCxnSpPr>
          <p:spPr>
            <a:xfrm rot="5400000">
              <a:off x="6358920" y="1656843"/>
              <a:ext cx="864124" cy="4955"/>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endCxn id="23" idx="6"/>
            </p:cNvCxnSpPr>
            <p:nvPr/>
          </p:nvCxnSpPr>
          <p:spPr>
            <a:xfrm flipV="1">
              <a:off x="6779037" y="1631826"/>
              <a:ext cx="483485" cy="459557"/>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6737991" y="2000570"/>
              <a:ext cx="101026" cy="90812"/>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rot="5400000">
              <a:off x="7965144" y="1660429"/>
              <a:ext cx="13299" cy="803246"/>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endCxn id="17" idx="4"/>
            </p:cNvCxnSpPr>
            <p:nvPr/>
          </p:nvCxnSpPr>
          <p:spPr>
            <a:xfrm rot="5400000">
              <a:off x="7946357" y="1643195"/>
              <a:ext cx="876944" cy="19430"/>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endCxn id="16" idx="2"/>
            </p:cNvCxnSpPr>
            <p:nvPr/>
          </p:nvCxnSpPr>
          <p:spPr>
            <a:xfrm>
              <a:off x="6793458" y="1213727"/>
              <a:ext cx="742692" cy="7102"/>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1" idx="5"/>
              <a:endCxn id="19" idx="5"/>
            </p:cNvCxnSpPr>
            <p:nvPr/>
          </p:nvCxnSpPr>
          <p:spPr>
            <a:xfrm rot="16200000" flipH="1">
              <a:off x="7223301" y="1679003"/>
              <a:ext cx="1588" cy="798159"/>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7536150" y="1175423"/>
              <a:ext cx="101026" cy="90812"/>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8324601" y="2000570"/>
              <a:ext cx="101026" cy="90812"/>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737991" y="1168320"/>
              <a:ext cx="101026" cy="90812"/>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7536150" y="2000570"/>
              <a:ext cx="101026" cy="90812"/>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a:endCxn id="23" idx="4"/>
            </p:cNvCxnSpPr>
            <p:nvPr/>
          </p:nvCxnSpPr>
          <p:spPr>
            <a:xfrm rot="5400000">
              <a:off x="7158423" y="1268025"/>
              <a:ext cx="462794" cy="355621"/>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flipV="1">
              <a:off x="7976682" y="806181"/>
              <a:ext cx="711" cy="815802"/>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8324601" y="1164037"/>
              <a:ext cx="101026" cy="90812"/>
            </a:xfrm>
            <a:prstGeom prst="ellipse">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7161496" y="1586420"/>
              <a:ext cx="101026" cy="90812"/>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a:stCxn id="19" idx="1"/>
            </p:cNvCxnSpPr>
            <p:nvPr/>
          </p:nvCxnSpPr>
          <p:spPr>
            <a:xfrm rot="16200000" flipV="1">
              <a:off x="7210362" y="1673286"/>
              <a:ext cx="342230" cy="338936"/>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22" idx="3"/>
            </p:cNvCxnSpPr>
            <p:nvPr/>
          </p:nvCxnSpPr>
          <p:spPr>
            <a:xfrm rot="5400000">
              <a:off x="7574343" y="1290383"/>
              <a:ext cx="813886" cy="716221"/>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7" idx="1"/>
              <a:endCxn id="16" idx="5"/>
            </p:cNvCxnSpPr>
            <p:nvPr/>
          </p:nvCxnSpPr>
          <p:spPr>
            <a:xfrm rot="16200000" flipV="1">
              <a:off x="7600423" y="1274895"/>
              <a:ext cx="760933" cy="717015"/>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22" idx="4"/>
            </p:cNvCxnSpPr>
            <p:nvPr/>
          </p:nvCxnSpPr>
          <p:spPr>
            <a:xfrm rot="5400000">
              <a:off x="7588126" y="862047"/>
              <a:ext cx="394187" cy="1179790"/>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5400000">
              <a:off x="7174988" y="1604180"/>
              <a:ext cx="876944" cy="19430"/>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7" idx="1"/>
            </p:cNvCxnSpPr>
            <p:nvPr/>
          </p:nvCxnSpPr>
          <p:spPr>
            <a:xfrm rot="16200000" flipV="1">
              <a:off x="7587086" y="1261558"/>
              <a:ext cx="360550" cy="1144071"/>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4953000" y="3819840"/>
            <a:ext cx="4015538" cy="2281141"/>
            <a:chOff x="5272088" y="3846828"/>
            <a:chExt cx="4015538" cy="2281141"/>
          </a:xfrm>
        </p:grpSpPr>
        <p:sp>
          <p:nvSpPr>
            <p:cNvPr id="31" name="Text Box 5"/>
            <p:cNvSpPr txBox="1">
              <a:spLocks noChangeArrowheads="1"/>
            </p:cNvSpPr>
            <p:nvPr/>
          </p:nvSpPr>
          <p:spPr bwMode="auto">
            <a:xfrm>
              <a:off x="5272088" y="3890963"/>
              <a:ext cx="22772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Clique(G1, </a:t>
              </a:r>
              <a:r>
                <a:rPr lang="en-US" dirty="0"/>
                <a:t>2) = YES</a:t>
              </a:r>
            </a:p>
            <a:p>
              <a:r>
                <a:rPr lang="en-US" dirty="0" smtClean="0"/>
                <a:t>Clique(G1, </a:t>
              </a:r>
              <a:r>
                <a:rPr lang="en-US" dirty="0"/>
                <a:t>3) = NO</a:t>
              </a:r>
            </a:p>
          </p:txBody>
        </p:sp>
        <p:sp>
          <p:nvSpPr>
            <p:cNvPr id="32" name="Text Box 9"/>
            <p:cNvSpPr txBox="1">
              <a:spLocks noChangeArrowheads="1"/>
            </p:cNvSpPr>
            <p:nvPr/>
          </p:nvSpPr>
          <p:spPr bwMode="auto">
            <a:xfrm>
              <a:off x="7010400" y="5481638"/>
              <a:ext cx="22772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Clique(G2, </a:t>
              </a:r>
              <a:r>
                <a:rPr lang="en-US" dirty="0"/>
                <a:t>3) = YES</a:t>
              </a:r>
            </a:p>
            <a:p>
              <a:r>
                <a:rPr lang="en-US" dirty="0" smtClean="0"/>
                <a:t>Clique(G2, </a:t>
              </a:r>
              <a:r>
                <a:rPr lang="en-US" dirty="0"/>
                <a:t>4) = NO</a:t>
              </a:r>
            </a:p>
          </p:txBody>
        </p:sp>
        <p:sp>
          <p:nvSpPr>
            <p:cNvPr id="33" name="Freeform 10"/>
            <p:cNvSpPr>
              <a:spLocks/>
            </p:cNvSpPr>
            <p:nvPr/>
          </p:nvSpPr>
          <p:spPr bwMode="auto">
            <a:xfrm>
              <a:off x="5711825" y="4494213"/>
              <a:ext cx="438150" cy="434975"/>
            </a:xfrm>
            <a:custGeom>
              <a:avLst/>
              <a:gdLst>
                <a:gd name="T0" fmla="*/ 60 w 276"/>
                <a:gd name="T1" fmla="*/ 0 h 274"/>
                <a:gd name="T2" fmla="*/ 36 w 276"/>
                <a:gd name="T3" fmla="*/ 159 h 274"/>
                <a:gd name="T4" fmla="*/ 276 w 276"/>
                <a:gd name="T5" fmla="*/ 274 h 274"/>
              </a:gdLst>
              <a:ahLst/>
              <a:cxnLst>
                <a:cxn ang="0">
                  <a:pos x="T0" y="T1"/>
                </a:cxn>
                <a:cxn ang="0">
                  <a:pos x="T2" y="T3"/>
                </a:cxn>
                <a:cxn ang="0">
                  <a:pos x="T4" y="T5"/>
                </a:cxn>
              </a:cxnLst>
              <a:rect l="0" t="0" r="r" b="b"/>
              <a:pathLst>
                <a:path w="276" h="274">
                  <a:moveTo>
                    <a:pt x="60" y="0"/>
                  </a:moveTo>
                  <a:cubicBezTo>
                    <a:pt x="30" y="56"/>
                    <a:pt x="0" y="113"/>
                    <a:pt x="36" y="159"/>
                  </a:cubicBezTo>
                  <a:cubicBezTo>
                    <a:pt x="72" y="205"/>
                    <a:pt x="174" y="239"/>
                    <a:pt x="276" y="274"/>
                  </a:cubicBez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34" name="Freeform 11"/>
            <p:cNvSpPr>
              <a:spLocks/>
            </p:cNvSpPr>
            <p:nvPr/>
          </p:nvSpPr>
          <p:spPr bwMode="auto">
            <a:xfrm flipV="1">
              <a:off x="7586663" y="5041900"/>
              <a:ext cx="438150" cy="434975"/>
            </a:xfrm>
            <a:custGeom>
              <a:avLst/>
              <a:gdLst>
                <a:gd name="T0" fmla="*/ 60 w 276"/>
                <a:gd name="T1" fmla="*/ 0 h 274"/>
                <a:gd name="T2" fmla="*/ 36 w 276"/>
                <a:gd name="T3" fmla="*/ 159 h 274"/>
                <a:gd name="T4" fmla="*/ 276 w 276"/>
                <a:gd name="T5" fmla="*/ 274 h 274"/>
              </a:gdLst>
              <a:ahLst/>
              <a:cxnLst>
                <a:cxn ang="0">
                  <a:pos x="T0" y="T1"/>
                </a:cxn>
                <a:cxn ang="0">
                  <a:pos x="T2" y="T3"/>
                </a:cxn>
                <a:cxn ang="0">
                  <a:pos x="T4" y="T5"/>
                </a:cxn>
              </a:cxnLst>
              <a:rect l="0" t="0" r="r" b="b"/>
              <a:pathLst>
                <a:path w="276" h="274">
                  <a:moveTo>
                    <a:pt x="60" y="0"/>
                  </a:moveTo>
                  <a:cubicBezTo>
                    <a:pt x="30" y="56"/>
                    <a:pt x="0" y="113"/>
                    <a:pt x="36" y="159"/>
                  </a:cubicBezTo>
                  <a:cubicBezTo>
                    <a:pt x="72" y="205"/>
                    <a:pt x="174" y="239"/>
                    <a:pt x="276" y="274"/>
                  </a:cubicBez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cxnSp>
          <p:nvCxnSpPr>
            <p:cNvPr id="35" name="Straight Connector 34"/>
            <p:cNvCxnSpPr>
              <a:endCxn id="39" idx="0"/>
            </p:cNvCxnSpPr>
            <p:nvPr/>
          </p:nvCxnSpPr>
          <p:spPr>
            <a:xfrm rot="16200000" flipH="1">
              <a:off x="6422966" y="4708909"/>
              <a:ext cx="550669" cy="382459"/>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50" idx="4"/>
            </p:cNvCxnSpPr>
            <p:nvPr/>
          </p:nvCxnSpPr>
          <p:spPr>
            <a:xfrm rot="16200000" flipH="1">
              <a:off x="5966124" y="5325583"/>
              <a:ext cx="562320" cy="418549"/>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8" idx="3"/>
              <a:endCxn id="39" idx="6"/>
            </p:cNvCxnSpPr>
            <p:nvPr/>
          </p:nvCxnSpPr>
          <p:spPr>
            <a:xfrm rot="5400000" flipH="1" flipV="1">
              <a:off x="6375972" y="5285147"/>
              <a:ext cx="628338" cy="499804"/>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6425444" y="5771705"/>
              <a:ext cx="101026" cy="90812"/>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839017" y="5175474"/>
              <a:ext cx="101026" cy="90812"/>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 name="Straight Connector 39"/>
            <p:cNvCxnSpPr/>
            <p:nvPr/>
          </p:nvCxnSpPr>
          <p:spPr>
            <a:xfrm rot="5400000">
              <a:off x="5994679" y="4702654"/>
              <a:ext cx="517625" cy="406134"/>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endCxn id="47" idx="0"/>
            </p:cNvCxnSpPr>
            <p:nvPr/>
          </p:nvCxnSpPr>
          <p:spPr>
            <a:xfrm rot="16200000" flipH="1">
              <a:off x="8169723" y="3987989"/>
              <a:ext cx="550669" cy="382459"/>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45" idx="4"/>
            </p:cNvCxnSpPr>
            <p:nvPr/>
          </p:nvCxnSpPr>
          <p:spPr>
            <a:xfrm rot="16200000" flipH="1">
              <a:off x="7712881" y="4604663"/>
              <a:ext cx="562320" cy="418549"/>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46" idx="3"/>
              <a:endCxn id="47" idx="6"/>
            </p:cNvCxnSpPr>
            <p:nvPr/>
          </p:nvCxnSpPr>
          <p:spPr>
            <a:xfrm rot="5400000" flipH="1" flipV="1">
              <a:off x="8122729" y="4564227"/>
              <a:ext cx="628338" cy="499804"/>
            </a:xfrm>
            <a:prstGeom prst="line">
              <a:avLst/>
            </a:prstGeom>
            <a:ln w="317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8176106" y="3846828"/>
              <a:ext cx="101026" cy="90812"/>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7734254" y="4441966"/>
              <a:ext cx="101026" cy="90812"/>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8172201" y="5050785"/>
              <a:ext cx="101026" cy="90812"/>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8585774" y="4454554"/>
              <a:ext cx="101026" cy="90812"/>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Connector 47"/>
            <p:cNvCxnSpPr/>
            <p:nvPr/>
          </p:nvCxnSpPr>
          <p:spPr>
            <a:xfrm rot="5400000">
              <a:off x="7741436" y="3981734"/>
              <a:ext cx="517625" cy="406134"/>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rot="5400000" flipH="1" flipV="1">
              <a:off x="8228031" y="4092369"/>
              <a:ext cx="711" cy="815802"/>
            </a:xfrm>
            <a:prstGeom prst="line">
              <a:avLst/>
            </a:prstGeom>
            <a:ln w="31750" cmpd="sng">
              <a:solidFill>
                <a:srgbClr val="FF6600"/>
              </a:solidFill>
              <a:tailEnd type="none"/>
            </a:ln>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5987497" y="5162886"/>
              <a:ext cx="101026" cy="90812"/>
            </a:xfrm>
            <a:prstGeom prst="ellipse">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6429349" y="4567748"/>
              <a:ext cx="101026" cy="90812"/>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39557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EceClass">
  <a:themeElements>
    <a:clrScheme name="LECTU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C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ECTU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CTUR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CTUR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CTUR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CTUR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CTUR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CTUR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CTUR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CTUR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CTUR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CTUR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CTUR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EceClass</Template>
  <TotalTime>1326</TotalTime>
  <Words>2824</Words>
  <Application>Microsoft Office PowerPoint</Application>
  <PresentationFormat>On-screen Show (4:3)</PresentationFormat>
  <Paragraphs>549</Paragraphs>
  <Slides>46</Slides>
  <Notes>3</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EceClass</vt:lpstr>
      <vt:lpstr>EE 441 Data Structures </vt:lpstr>
      <vt:lpstr>Remember: Algorithm</vt:lpstr>
      <vt:lpstr>How to find a guaranteed solution</vt:lpstr>
      <vt:lpstr>Desirable Scaling Property</vt:lpstr>
      <vt:lpstr>Desirable Scaling Property</vt:lpstr>
      <vt:lpstr>Desirable Scaling Property</vt:lpstr>
      <vt:lpstr>Algorithm vs Problem Complexity</vt:lpstr>
      <vt:lpstr>Problem Classification</vt:lpstr>
      <vt:lpstr>Decision Problem Example</vt:lpstr>
      <vt:lpstr>Class P problems</vt:lpstr>
      <vt:lpstr>Class P problems</vt:lpstr>
      <vt:lpstr>Tractable/Intractable Problems</vt:lpstr>
      <vt:lpstr>Example of Unsolvable Problem</vt:lpstr>
      <vt:lpstr>Classification of Problems</vt:lpstr>
      <vt:lpstr>NP Algorithms</vt:lpstr>
      <vt:lpstr>Class of “NP” Problems</vt:lpstr>
      <vt:lpstr>Certifier</vt:lpstr>
      <vt:lpstr>Certifier Example 1</vt:lpstr>
      <vt:lpstr>Certifier Example 2</vt:lpstr>
      <vt:lpstr>Certifier Example 3</vt:lpstr>
      <vt:lpstr>Relationships</vt:lpstr>
      <vt:lpstr>Relationships</vt:lpstr>
      <vt:lpstr>Relationships</vt:lpstr>
      <vt:lpstr>NP-Completeness (informally)</vt:lpstr>
      <vt:lpstr>Reductions</vt:lpstr>
      <vt:lpstr>Polynomial Reductions</vt:lpstr>
      <vt:lpstr>Polynomial Reduction Example: Vertex Cover Problem</vt:lpstr>
      <vt:lpstr>Polynomial Reduction Example: Vertex Cover Problem</vt:lpstr>
      <vt:lpstr>Polynomial Reduction Example: k-Clique Problem</vt:lpstr>
      <vt:lpstr>Polynomial Reduction Example</vt:lpstr>
      <vt:lpstr>Polynomial Reduction Example: k-clique to Vertex cover</vt:lpstr>
      <vt:lpstr>NP-Completeness (formally)</vt:lpstr>
      <vt:lpstr>Implications of Reduction</vt:lpstr>
      <vt:lpstr>Proving Polynomial time</vt:lpstr>
      <vt:lpstr>NP-Hard (formally)</vt:lpstr>
      <vt:lpstr>Proving NP Completeness</vt:lpstr>
      <vt:lpstr>Proving NP-Completeness</vt:lpstr>
      <vt:lpstr>Proving NP-Completeness In Practice</vt:lpstr>
      <vt:lpstr>Why discussion on NP-Completeness</vt:lpstr>
      <vt:lpstr>NP-naming convention </vt:lpstr>
      <vt:lpstr>NP-naming convention </vt:lpstr>
      <vt:lpstr>P &amp; NP-Complete Problems</vt:lpstr>
      <vt:lpstr>P &amp; NP-Complete Problems</vt:lpstr>
      <vt:lpstr>Examples NP-complete and  NP-hard problems</vt:lpstr>
      <vt:lpstr>Examples NP-complete and  NP-hard problems</vt:lpstr>
      <vt:lpstr>EE 441 Data Structures </vt:lpstr>
    </vt:vector>
  </TitlesOfParts>
  <Company>METU EEE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Ece SCHMIDT</cp:lastModifiedBy>
  <cp:revision>618</cp:revision>
  <cp:lastPrinted>1601-01-01T00:00:00Z</cp:lastPrinted>
  <dcterms:created xsi:type="dcterms:W3CDTF">2012-10-01T07:26:23Z</dcterms:created>
  <dcterms:modified xsi:type="dcterms:W3CDTF">2014-12-22T05:07:07Z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