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98" r:id="rId6"/>
    <p:sldId id="297" r:id="rId7"/>
    <p:sldId id="304" r:id="rId8"/>
    <p:sldId id="269" r:id="rId9"/>
    <p:sldId id="266" r:id="rId10"/>
    <p:sldId id="267" r:id="rId11"/>
    <p:sldId id="268" r:id="rId12"/>
    <p:sldId id="288" r:id="rId13"/>
    <p:sldId id="290" r:id="rId14"/>
    <p:sldId id="291" r:id="rId15"/>
    <p:sldId id="292" r:id="rId16"/>
    <p:sldId id="293" r:id="rId17"/>
    <p:sldId id="264" r:id="rId18"/>
    <p:sldId id="262" r:id="rId19"/>
    <p:sldId id="263" r:id="rId20"/>
    <p:sldId id="265" r:id="rId21"/>
    <p:sldId id="271" r:id="rId22"/>
    <p:sldId id="353" r:id="rId23"/>
    <p:sldId id="355" r:id="rId24"/>
    <p:sldId id="356" r:id="rId25"/>
    <p:sldId id="357" r:id="rId26"/>
    <p:sldId id="273" r:id="rId27"/>
    <p:sldId id="274" r:id="rId28"/>
    <p:sldId id="276" r:id="rId29"/>
    <p:sldId id="277" r:id="rId30"/>
    <p:sldId id="278" r:id="rId31"/>
    <p:sldId id="352" r:id="rId32"/>
    <p:sldId id="279" r:id="rId33"/>
    <p:sldId id="280" r:id="rId34"/>
    <p:sldId id="299" r:id="rId35"/>
    <p:sldId id="281" r:id="rId36"/>
    <p:sldId id="282" r:id="rId37"/>
    <p:sldId id="283" r:id="rId38"/>
    <p:sldId id="300" r:id="rId39"/>
    <p:sldId id="306" r:id="rId40"/>
    <p:sldId id="307" r:id="rId41"/>
    <p:sldId id="308" r:id="rId42"/>
    <p:sldId id="348" r:id="rId43"/>
    <p:sldId id="349" r:id="rId44"/>
    <p:sldId id="350" r:id="rId45"/>
    <p:sldId id="351" r:id="rId46"/>
    <p:sldId id="302" r:id="rId4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66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5" d="100"/>
          <a:sy n="75" d="100"/>
        </p:scale>
        <p:origin x="-366" y="96"/>
      </p:cViewPr>
      <p:guideLst>
        <p:guide orient="horz" pos="62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D6B54B6-094A-41E8-B7F7-12FF3BCCEE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245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9220" name="Line 4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138E16F-F9EB-4596-8854-6560A33D2383}" type="datetime1">
              <a:rPr lang="en-US"/>
              <a:pPr/>
              <a:t>10/13/2014</a:t>
            </a:fld>
            <a:endParaRPr lang="en-US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Ece</a:t>
            </a:r>
            <a:r>
              <a:rPr lang="en-US" dirty="0" smtClean="0"/>
              <a:t> SCHMIDT EE441</a:t>
            </a:r>
            <a:endParaRPr lang="en-US" dirty="0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30F674A-1C93-4607-BBE1-380DB48F9F44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922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693738"/>
            <a:ext cx="1179513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7" name="Picture 11" descr="logo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693738"/>
            <a:ext cx="1008063" cy="84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DDB2C4-16D7-43BD-ACE5-595344A6A9DC}" type="datetime1">
              <a:rPr lang="en-US"/>
              <a:pPr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Ece</a:t>
            </a:r>
            <a:r>
              <a:rPr lang="en-US" dirty="0" smtClean="0"/>
              <a:t>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2C1225-AB4E-4949-A57E-323CCE14AC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74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FA2EB8-CC38-4997-AF78-EF0D71B224C4}" type="datetime1">
              <a:rPr lang="en-US"/>
              <a:pPr/>
              <a:t>10/13/2014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Ece SCHMIDT EE444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8C190A-DBB1-49E0-A8F6-5633703BD8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47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6A8B75-7D26-424B-8D7C-90A5493AD78A}" type="datetime1">
              <a:rPr lang="en-US"/>
              <a:pPr/>
              <a:t>10/13/2014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Ece</a:t>
            </a:r>
            <a:r>
              <a:rPr lang="en-US" dirty="0" smtClean="0"/>
              <a:t> SCHMIDT EE441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4D4725-3504-42B7-B277-F6E00E7CDA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5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Verdana" pitchFamily="34" charset="0"/>
              </a:defRPr>
            </a:lvl1pPr>
          </a:lstStyle>
          <a:p>
            <a:fld id="{16D0EAA2-E768-4A51-8980-68F5564D1750}" type="datetime1">
              <a:rPr lang="en-US"/>
              <a:pPr/>
              <a:t>10/13/2014</a:t>
            </a:fld>
            <a:endParaRPr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Verdana" pitchFamily="34" charset="0"/>
              </a:defRPr>
            </a:lvl1pPr>
          </a:lstStyle>
          <a:p>
            <a:r>
              <a:rPr lang="en-US" dirty="0" err="1" smtClean="0"/>
              <a:t>Ece</a:t>
            </a:r>
            <a:r>
              <a:rPr lang="en-US" dirty="0" smtClean="0"/>
              <a:t> SCHMIDT EE441</a:t>
            </a:r>
            <a:endParaRPr lang="en-US" dirty="0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Verdana" pitchFamily="34" charset="0"/>
              </a:defRPr>
            </a:lvl1pPr>
          </a:lstStyle>
          <a:p>
            <a:fld id="{7EF9D15F-5360-4893-B1BD-4D72CC74072C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6216650"/>
            <a:ext cx="719138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 descr="logo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088" y="6242050"/>
            <a:ext cx="576262" cy="48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EE 441 Data Structures</a:t>
            </a:r>
            <a:br>
              <a:rPr lang="en-US" dirty="0"/>
            </a:br>
            <a:endParaRPr lang="tr-TR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</a:t>
            </a:r>
            <a:r>
              <a:rPr lang="en-US" dirty="0" smtClean="0"/>
              <a:t>3:</a:t>
            </a:r>
          </a:p>
          <a:p>
            <a:r>
              <a:rPr lang="en-US" dirty="0" smtClean="0"/>
              <a:t>Algorithm Complexity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that matter?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124200" cy="4525963"/>
          </a:xfrm>
        </p:spPr>
        <p:txBody>
          <a:bodyPr/>
          <a:lstStyle/>
          <a:p>
            <a:r>
              <a:rPr lang="en-US" sz="2000" dirty="0" smtClean="0"/>
              <a:t>An </a:t>
            </a:r>
            <a:r>
              <a:rPr lang="en-US" sz="2000" dirty="0" smtClean="0">
                <a:solidFill>
                  <a:srgbClr val="FF0000"/>
                </a:solidFill>
              </a:rPr>
              <a:t>algorithm</a:t>
            </a:r>
            <a:r>
              <a:rPr lang="en-US" sz="2000" dirty="0" smtClean="0"/>
              <a:t> in the vehicle computer computes the actual braking force according to your braking force and road conditions. </a:t>
            </a:r>
          </a:p>
          <a:p>
            <a:r>
              <a:rPr lang="en-US" sz="2000" dirty="0" smtClean="0"/>
              <a:t>Sends the brake force value to the motor at the wheels</a:t>
            </a:r>
          </a:p>
          <a:p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0045764"/>
              </p:ext>
            </p:extLst>
          </p:nvPr>
        </p:nvGraphicFramePr>
        <p:xfrm>
          <a:off x="3505200" y="1447800"/>
          <a:ext cx="5407025" cy="363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3" name="Bitmap Image" r:id="rId3" imgW="6219048" imgH="4086795" progId="PBrush">
                  <p:embed/>
                </p:oleObj>
              </mc:Choice>
              <mc:Fallback>
                <p:oleObj name="Bitmap Image" r:id="rId3" imgW="6219048" imgH="4086795" progId="PBrush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447800"/>
                        <a:ext cx="5407025" cy="3636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574473" y="5334000"/>
            <a:ext cx="5186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What is the design constraint of the algorithm???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434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that matter?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00400" cy="4525963"/>
          </a:xfrm>
        </p:spPr>
        <p:txBody>
          <a:bodyPr/>
          <a:lstStyle/>
          <a:p>
            <a:r>
              <a:rPr lang="en-US" sz="2000" dirty="0" smtClean="0"/>
              <a:t>Suppose: The algorithm has to generate a result in a maximum of 2msec such that you do not crash the object.</a:t>
            </a:r>
          </a:p>
          <a:p>
            <a:r>
              <a:rPr lang="en-US" sz="2000" dirty="0" smtClean="0"/>
              <a:t>The worst case run time should not exceed 2 </a:t>
            </a:r>
            <a:r>
              <a:rPr lang="en-US" sz="2000" dirty="0" err="1" smtClean="0"/>
              <a:t>msec</a:t>
            </a:r>
            <a:endParaRPr lang="en-US" sz="2000" dirty="0" smtClean="0"/>
          </a:p>
          <a:p>
            <a:r>
              <a:rPr lang="en-US" sz="2000" dirty="0" smtClean="0"/>
              <a:t>You do not care about the average case!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0045764"/>
              </p:ext>
            </p:extLst>
          </p:nvPr>
        </p:nvGraphicFramePr>
        <p:xfrm>
          <a:off x="3505200" y="1447800"/>
          <a:ext cx="5407025" cy="363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3" name="Bitmap Image" r:id="rId3" imgW="6219048" imgH="4086795" progId="PBrush">
                  <p:embed/>
                </p:oleObj>
              </mc:Choice>
              <mc:Fallback>
                <p:oleObj name="Bitmap Image" r:id="rId3" imgW="6219048" imgH="4086795" progId="PBrush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447800"/>
                        <a:ext cx="5407025" cy="3636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648200" y="5486400"/>
            <a:ext cx="4271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Real time system </a:t>
            </a:r>
            <a:r>
              <a:rPr lang="en-US" dirty="0">
                <a:solidFill>
                  <a:srgbClr val="FF0000"/>
                </a:solidFill>
              </a:rPr>
              <a:t>that affects human life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23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Efficiency</a:t>
            </a:r>
            <a:endParaRPr lang="tr-TR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r>
              <a:rPr lang="en-US" dirty="0"/>
              <a:t>: </a:t>
            </a:r>
          </a:p>
          <a:p>
            <a:pPr lvl="1"/>
            <a:r>
              <a:rPr lang="en-US" sz="2400" dirty="0"/>
              <a:t>Examine the program </a:t>
            </a:r>
            <a:r>
              <a:rPr lang="en-US" sz="2400" dirty="0" smtClean="0"/>
              <a:t>code</a:t>
            </a:r>
          </a:p>
          <a:p>
            <a:pPr lvl="1"/>
            <a:r>
              <a:rPr lang="en-US" sz="2400" dirty="0" smtClean="0"/>
              <a:t>Assume each execution of statement </a:t>
            </a:r>
            <a:r>
              <a:rPr lang="en-US" sz="2400" i="1" dirty="0" err="1" smtClean="0"/>
              <a:t>i</a:t>
            </a:r>
            <a:r>
              <a:rPr lang="en-US" sz="2400" dirty="0" smtClean="0"/>
              <a:t> takes time </a:t>
            </a:r>
            <a:r>
              <a:rPr lang="en-US" sz="2400" i="1" dirty="0" err="1" smtClean="0"/>
              <a:t>t</a:t>
            </a:r>
            <a:r>
              <a:rPr lang="en-US" sz="2400" i="1" baseline="-25000" dirty="0" err="1" smtClean="0"/>
              <a:t>i</a:t>
            </a:r>
            <a:r>
              <a:rPr lang="en-US" sz="2400" i="1" baseline="-25000" dirty="0" smtClean="0"/>
              <a:t> </a:t>
            </a:r>
            <a:r>
              <a:rPr lang="en-US" sz="2400" dirty="0" smtClean="0"/>
              <a:t>(constant)</a:t>
            </a:r>
            <a:endParaRPr lang="en-US" sz="2400" dirty="0"/>
          </a:p>
          <a:p>
            <a:pPr lvl="1"/>
            <a:r>
              <a:rPr lang="en-US" sz="2400" dirty="0" smtClean="0"/>
              <a:t>Find how </a:t>
            </a:r>
            <a:r>
              <a:rPr lang="en-US" sz="2400" dirty="0"/>
              <a:t>many times each statement is executed for a given </a:t>
            </a:r>
            <a:r>
              <a:rPr lang="en-US" sz="2400" dirty="0" smtClean="0"/>
              <a:t>input</a:t>
            </a:r>
            <a:endParaRPr lang="en-US" sz="2400" dirty="0"/>
          </a:p>
          <a:p>
            <a:pPr lvl="1"/>
            <a:r>
              <a:rPr lang="en-US" sz="2400" dirty="0"/>
              <a:t>Find worst cases </a:t>
            </a:r>
          </a:p>
          <a:p>
            <a:pPr lvl="1"/>
            <a:r>
              <a:rPr lang="en-US" sz="2400" dirty="0"/>
              <a:t>Some algorithms perform well for most cases but are very inefficient for few inputs: Average cases are important too!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8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1900" dirty="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1900" dirty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1900" dirty="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1900" dirty="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900" dirty="0" err="1" smtClean="0">
                <a:latin typeface="Courier New" pitchFamily="49" charset="0"/>
              </a:rPr>
              <a:t>int</a:t>
            </a:r>
            <a:r>
              <a:rPr lang="en-US" sz="1900" dirty="0" smtClean="0">
                <a:latin typeface="Courier New" pitchFamily="49" charset="0"/>
              </a:rPr>
              <a:t> sum (</a:t>
            </a:r>
            <a:r>
              <a:rPr lang="en-US" sz="1900" dirty="0" err="1" smtClean="0">
                <a:latin typeface="Courier New" pitchFamily="49" charset="0"/>
              </a:rPr>
              <a:t>int</a:t>
            </a:r>
            <a:r>
              <a:rPr lang="en-US" sz="1900" dirty="0" smtClean="0">
                <a:latin typeface="Courier New" pitchFamily="49" charset="0"/>
              </a:rPr>
              <a:t> n)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900" dirty="0" smtClean="0">
                <a:latin typeface="Courier New" pitchFamily="49" charset="0"/>
              </a:rPr>
              <a:t>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900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1900" dirty="0" smtClean="0">
                <a:solidFill>
                  <a:srgbClr val="FF0000"/>
                </a:solidFill>
                <a:latin typeface="Courier New" pitchFamily="49" charset="0"/>
              </a:rPr>
              <a:t> result=0;          </a:t>
            </a:r>
            <a:r>
              <a:rPr lang="en-US" sz="1900" dirty="0" smtClean="0">
                <a:latin typeface="Courier New" pitchFamily="49" charset="0"/>
                <a:sym typeface="Wingdings" pitchFamily="2" charset="2"/>
              </a:rPr>
              <a:t></a:t>
            </a:r>
            <a:r>
              <a:rPr lang="en-US" sz="1900" b="1" dirty="0" smtClean="0">
                <a:solidFill>
                  <a:srgbClr val="FF0000"/>
                </a:solidFill>
              </a:rPr>
              <a:t>t1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900" dirty="0" smtClean="0">
                <a:latin typeface="Courier New" pitchFamily="49" charset="0"/>
              </a:rPr>
              <a:t>for(</a:t>
            </a:r>
            <a:r>
              <a:rPr lang="en-US" sz="1900" dirty="0" err="1" smtClean="0">
                <a:solidFill>
                  <a:srgbClr val="FF66FF"/>
                </a:solidFill>
                <a:latin typeface="Courier New" pitchFamily="49" charset="0"/>
              </a:rPr>
              <a:t>int</a:t>
            </a:r>
            <a:r>
              <a:rPr lang="en-US" sz="1900" dirty="0" smtClean="0">
                <a:solidFill>
                  <a:srgbClr val="FF66FF"/>
                </a:solidFill>
                <a:latin typeface="Courier New" pitchFamily="49" charset="0"/>
              </a:rPr>
              <a:t> </a:t>
            </a:r>
            <a:r>
              <a:rPr lang="en-US" sz="1900" dirty="0" err="1" smtClean="0">
                <a:solidFill>
                  <a:srgbClr val="FF66FF"/>
                </a:solidFill>
                <a:latin typeface="Courier New" pitchFamily="49" charset="0"/>
              </a:rPr>
              <a:t>i</a:t>
            </a:r>
            <a:r>
              <a:rPr lang="en-US" sz="1900" dirty="0" smtClean="0">
                <a:solidFill>
                  <a:srgbClr val="FF66FF"/>
                </a:solidFill>
                <a:latin typeface="Courier New" pitchFamily="49" charset="0"/>
              </a:rPr>
              <a:t>=</a:t>
            </a:r>
            <a:r>
              <a:rPr lang="tr-TR" sz="1900" dirty="0" smtClean="0">
                <a:solidFill>
                  <a:srgbClr val="FF66FF"/>
                </a:solidFill>
                <a:latin typeface="Courier New" pitchFamily="49" charset="0"/>
              </a:rPr>
              <a:t>1</a:t>
            </a:r>
            <a:r>
              <a:rPr lang="en-US" sz="1900" dirty="0" smtClean="0">
                <a:latin typeface="Courier New" pitchFamily="49" charset="0"/>
              </a:rPr>
              <a:t>;</a:t>
            </a:r>
            <a:r>
              <a:rPr lang="en-US" sz="1900" dirty="0" err="1" smtClean="0">
                <a:solidFill>
                  <a:srgbClr val="92D050"/>
                </a:solidFill>
                <a:latin typeface="Courier New" pitchFamily="49" charset="0"/>
              </a:rPr>
              <a:t>i</a:t>
            </a:r>
            <a:r>
              <a:rPr lang="en-US" sz="1900" dirty="0" smtClean="0">
                <a:solidFill>
                  <a:srgbClr val="92D050"/>
                </a:solidFill>
                <a:latin typeface="Courier New" pitchFamily="49" charset="0"/>
              </a:rPr>
              <a:t>&lt;</a:t>
            </a:r>
            <a:r>
              <a:rPr lang="tr-TR" sz="1900" dirty="0" smtClean="0">
                <a:solidFill>
                  <a:srgbClr val="92D050"/>
                </a:solidFill>
                <a:latin typeface="Courier New" pitchFamily="49" charset="0"/>
              </a:rPr>
              <a:t>=</a:t>
            </a:r>
            <a:r>
              <a:rPr lang="en-US" sz="1900" dirty="0" smtClean="0">
                <a:solidFill>
                  <a:srgbClr val="92D050"/>
                </a:solidFill>
                <a:latin typeface="Courier New" pitchFamily="49" charset="0"/>
              </a:rPr>
              <a:t>n</a:t>
            </a:r>
            <a:r>
              <a:rPr lang="en-US" sz="1900" dirty="0" smtClean="0">
                <a:latin typeface="Courier New" pitchFamily="49" charset="0"/>
              </a:rPr>
              <a:t>; </a:t>
            </a:r>
            <a:r>
              <a:rPr lang="en-US" sz="1900" dirty="0" err="1" smtClean="0">
                <a:solidFill>
                  <a:srgbClr val="00B0F0"/>
                </a:solidFill>
                <a:latin typeface="Courier New" pitchFamily="49" charset="0"/>
              </a:rPr>
              <a:t>i</a:t>
            </a:r>
            <a:r>
              <a:rPr lang="en-US" sz="1900" dirty="0" smtClean="0">
                <a:solidFill>
                  <a:srgbClr val="00B0F0"/>
                </a:solidFill>
                <a:latin typeface="Courier New" pitchFamily="49" charset="0"/>
              </a:rPr>
              <a:t>++</a:t>
            </a:r>
            <a:r>
              <a:rPr lang="en-US" sz="1900" dirty="0" smtClean="0">
                <a:latin typeface="Courier New" pitchFamily="49" charset="0"/>
              </a:rPr>
              <a:t>) </a:t>
            </a:r>
            <a:r>
              <a:rPr lang="en-US" sz="1900" dirty="0" smtClean="0">
                <a:latin typeface="Courier New" pitchFamily="49" charset="0"/>
                <a:sym typeface="Wingdings" pitchFamily="2" charset="2"/>
              </a:rPr>
              <a:t></a:t>
            </a:r>
            <a:r>
              <a:rPr lang="en-US" sz="1900" b="1" dirty="0" smtClean="0">
                <a:solidFill>
                  <a:srgbClr val="FF66FF"/>
                </a:solidFill>
                <a:sym typeface="Wingdings" pitchFamily="2" charset="2"/>
              </a:rPr>
              <a:t>t2a</a:t>
            </a:r>
            <a:r>
              <a:rPr lang="en-US" sz="1900" b="1" dirty="0" smtClean="0">
                <a:sym typeface="Wingdings" pitchFamily="2" charset="2"/>
              </a:rPr>
              <a:t> </a:t>
            </a:r>
            <a:r>
              <a:rPr lang="en-US" sz="1900" b="1" dirty="0" smtClean="0">
                <a:solidFill>
                  <a:srgbClr val="92D050"/>
                </a:solidFill>
                <a:sym typeface="Wingdings" pitchFamily="2" charset="2"/>
              </a:rPr>
              <a:t>t2b</a:t>
            </a:r>
            <a:r>
              <a:rPr lang="en-US" sz="1900" b="1" dirty="0" smtClean="0">
                <a:sym typeface="Wingdings" pitchFamily="2" charset="2"/>
              </a:rPr>
              <a:t> </a:t>
            </a:r>
            <a:r>
              <a:rPr lang="en-US" sz="1900" b="1" dirty="0" smtClean="0">
                <a:solidFill>
                  <a:srgbClr val="00B0F0"/>
                </a:solidFill>
                <a:sym typeface="Wingdings" pitchFamily="2" charset="2"/>
              </a:rPr>
              <a:t>t2c</a:t>
            </a:r>
            <a:r>
              <a:rPr lang="en-US" sz="1900" b="1" dirty="0" smtClean="0"/>
              <a:t>  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900" dirty="0" smtClean="0">
                <a:solidFill>
                  <a:srgbClr val="7030A0"/>
                </a:solidFill>
                <a:latin typeface="Courier New" pitchFamily="49" charset="0"/>
              </a:rPr>
              <a:t>result+=</a:t>
            </a:r>
            <a:r>
              <a:rPr lang="en-US" sz="1900" dirty="0" err="1" smtClean="0">
                <a:solidFill>
                  <a:srgbClr val="7030A0"/>
                </a:solidFill>
                <a:latin typeface="Courier New" pitchFamily="49" charset="0"/>
              </a:rPr>
              <a:t>i</a:t>
            </a:r>
            <a:r>
              <a:rPr lang="en-US" sz="1900" dirty="0" smtClean="0">
                <a:latin typeface="Courier New" pitchFamily="49" charset="0"/>
              </a:rPr>
              <a:t>;             </a:t>
            </a:r>
            <a:r>
              <a:rPr lang="en-US" sz="1900" dirty="0" smtClean="0">
                <a:latin typeface="Courier New" pitchFamily="49" charset="0"/>
                <a:sym typeface="Wingdings" pitchFamily="2" charset="2"/>
              </a:rPr>
              <a:t></a:t>
            </a:r>
            <a:r>
              <a:rPr lang="en-US" sz="1900" b="1" dirty="0" smtClean="0">
                <a:solidFill>
                  <a:srgbClr val="7030A0"/>
                </a:solidFill>
                <a:sym typeface="Wingdings" pitchFamily="2" charset="2"/>
              </a:rPr>
              <a:t>t3</a:t>
            </a:r>
            <a:endParaRPr lang="en-US" sz="1900" b="1" dirty="0" smtClean="0">
              <a:solidFill>
                <a:srgbClr val="7030A0"/>
              </a:solidFill>
            </a:endParaRPr>
          </a:p>
          <a:p>
            <a:pPr lvl="1">
              <a:lnSpc>
                <a:spcPct val="80000"/>
              </a:lnSpc>
              <a:buNone/>
            </a:pPr>
            <a:r>
              <a:rPr lang="en-US" sz="1900" dirty="0" smtClean="0">
                <a:solidFill>
                  <a:srgbClr val="FFC000"/>
                </a:solidFill>
                <a:latin typeface="Courier New" pitchFamily="49" charset="0"/>
              </a:rPr>
              <a:t>return result</a:t>
            </a:r>
            <a:r>
              <a:rPr lang="en-US" sz="1900" dirty="0" smtClean="0">
                <a:latin typeface="Courier New" pitchFamily="49" charset="0"/>
              </a:rPr>
              <a:t>;</a:t>
            </a:r>
            <a:r>
              <a:rPr lang="en-US" sz="1900" dirty="0">
                <a:latin typeface="Courier New" pitchFamily="49" charset="0"/>
                <a:sym typeface="Wingdings" pitchFamily="2" charset="2"/>
              </a:rPr>
              <a:t> </a:t>
            </a:r>
            <a:r>
              <a:rPr lang="en-US" sz="1900" dirty="0" smtClean="0">
                <a:latin typeface="Courier New" pitchFamily="49" charset="0"/>
                <a:sym typeface="Wingdings" pitchFamily="2" charset="2"/>
              </a:rPr>
              <a:t>        </a:t>
            </a:r>
            <a:r>
              <a:rPr lang="en-US" sz="1900" b="1" dirty="0" smtClean="0">
                <a:solidFill>
                  <a:srgbClr val="FFC000"/>
                </a:solidFill>
                <a:sym typeface="Wingdings" pitchFamily="2" charset="2"/>
              </a:rPr>
              <a:t>t</a:t>
            </a:r>
            <a:r>
              <a:rPr lang="tr-TR" sz="1900" b="1" dirty="0" smtClean="0">
                <a:solidFill>
                  <a:srgbClr val="FFC000"/>
                </a:solidFill>
                <a:sym typeface="Wingdings" pitchFamily="2" charset="2"/>
              </a:rPr>
              <a:t>4</a:t>
            </a:r>
            <a:endParaRPr lang="en-US" sz="1900" dirty="0" smtClean="0">
              <a:solidFill>
                <a:srgbClr val="FFC000"/>
              </a:solidFill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900" dirty="0" smtClean="0">
                <a:latin typeface="Courier New" pitchFamily="49" charset="0"/>
              </a:rPr>
              <a:t>}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1900" dirty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900" dirty="0" smtClean="0"/>
              <a:t>Time it takes to run: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900" dirty="0" smtClean="0"/>
              <a:t>T(n)=t1+t2a+(n+1)t2b+nt2c+</a:t>
            </a:r>
            <a:r>
              <a:rPr lang="tr-TR" sz="1900" dirty="0" smtClean="0"/>
              <a:t>n</a:t>
            </a:r>
            <a:r>
              <a:rPr lang="en-US" sz="1900" dirty="0" smtClean="0"/>
              <a:t>t3+t4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4139031"/>
              </p:ext>
            </p:extLst>
          </p:nvPr>
        </p:nvGraphicFramePr>
        <p:xfrm>
          <a:off x="1143000" y="1600200"/>
          <a:ext cx="685800" cy="1109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1" name="Equation" r:id="rId3" imgW="266400" imgH="431640" progId="Equation.3">
                  <p:embed/>
                </p:oleObj>
              </mc:Choice>
              <mc:Fallback>
                <p:oleObj name="Equation" r:id="rId3" imgW="266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600200"/>
                        <a:ext cx="685800" cy="11092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Straight Arrow Connector 8"/>
          <p:cNvCxnSpPr/>
          <p:nvPr/>
        </p:nvCxnSpPr>
        <p:spPr bwMode="auto">
          <a:xfrm flipH="1">
            <a:off x="3124200" y="3276600"/>
            <a:ext cx="53340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3505200" y="2619383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Checks including the last step where </a:t>
            </a:r>
            <a:r>
              <a:rPr lang="en-US" dirty="0" err="1" smtClean="0"/>
              <a:t>i</a:t>
            </a:r>
            <a:r>
              <a:rPr lang="en-US" dirty="0" smtClean="0"/>
              <a:t>&gt;n for the first time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6993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conclusions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Running time T(n) depends on the problem size n.</a:t>
            </a:r>
          </a:p>
          <a:p>
            <a:r>
              <a:rPr lang="en-US" i="1" dirty="0" smtClean="0"/>
              <a:t>Usually</a:t>
            </a:r>
            <a:r>
              <a:rPr lang="en-US" dirty="0" smtClean="0"/>
              <a:t> T(n) is fixed for a certain n</a:t>
            </a:r>
          </a:p>
          <a:p>
            <a:r>
              <a:rPr lang="en-US" dirty="0" smtClean="0"/>
              <a:t>Question: What if the algorithm does some operations based on the outcome of a random variable?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788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conclusions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ignored the actual cost of each statement. </a:t>
            </a:r>
          </a:p>
          <a:p>
            <a:r>
              <a:rPr lang="en-US" dirty="0" smtClean="0"/>
              <a:t>We used t1 for time but we don’t know how many </a:t>
            </a:r>
            <a:r>
              <a:rPr lang="en-US" dirty="0" err="1" smtClean="0"/>
              <a:t>nsec</a:t>
            </a:r>
            <a:r>
              <a:rPr lang="en-US" dirty="0" smtClean="0"/>
              <a:t> it takes to execute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 result=0 </a:t>
            </a:r>
            <a:r>
              <a:rPr lang="en-US" dirty="0" smtClean="0"/>
              <a:t>on Intel core i7 processor.</a:t>
            </a:r>
          </a:p>
          <a:p>
            <a:r>
              <a:rPr lang="en-US" dirty="0" smtClean="0"/>
              <a:t> We can simplify further</a:t>
            </a:r>
            <a:r>
              <a:rPr lang="en-US" dirty="0" smtClean="0">
                <a:sym typeface="Wingdings" pitchFamily="2" charset="2"/>
              </a:rPr>
              <a:t> Just look at the TREND in time </a:t>
            </a:r>
            <a:r>
              <a:rPr lang="en-US" dirty="0" err="1" smtClean="0">
                <a:sym typeface="Wingdings" pitchFamily="2" charset="2"/>
              </a:rPr>
              <a:t>vs</a:t>
            </a:r>
            <a:r>
              <a:rPr lang="en-US" dirty="0" smtClean="0">
                <a:sym typeface="Wingdings" pitchFamily="2" charset="2"/>
              </a:rPr>
              <a:t> problem size rather than exact time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4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Rate of Growth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54" y="1219200"/>
            <a:ext cx="5103188" cy="3124200"/>
          </a:xfrm>
        </p:spPr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dirty="0"/>
              <a:t>Remember</a:t>
            </a:r>
            <a:r>
              <a:rPr lang="en-US" dirty="0" smtClean="0"/>
              <a:t>: </a:t>
            </a:r>
          </a:p>
          <a:p>
            <a:pPr marL="0" lvl="1" indent="0">
              <a:buNone/>
            </a:pPr>
            <a:r>
              <a:rPr lang="en-US" dirty="0" smtClean="0"/>
              <a:t>T(n</a:t>
            </a:r>
            <a:r>
              <a:rPr lang="en-US" dirty="0"/>
              <a:t>)=t1+t2a+(</a:t>
            </a:r>
            <a:r>
              <a:rPr lang="en-US" dirty="0" smtClean="0"/>
              <a:t>n+1)t2b+nt2c+</a:t>
            </a:r>
            <a:r>
              <a:rPr lang="tr-TR" dirty="0" smtClean="0"/>
              <a:t>n</a:t>
            </a:r>
            <a:r>
              <a:rPr lang="en-US" dirty="0" smtClean="0"/>
              <a:t>t3+t4</a:t>
            </a:r>
          </a:p>
          <a:p>
            <a:pPr marL="0" lvl="1" indent="0">
              <a:buNone/>
            </a:pPr>
            <a:r>
              <a:rPr lang="en-US" dirty="0" smtClean="0"/>
              <a:t>T(n)=</a:t>
            </a:r>
            <a:r>
              <a:rPr lang="en-US" dirty="0"/>
              <a:t> </a:t>
            </a:r>
            <a:r>
              <a:rPr lang="en-US" dirty="0" smtClean="0"/>
              <a:t>n(t2b+t2c+t3</a:t>
            </a:r>
            <a:r>
              <a:rPr lang="en-US" smtClean="0"/>
              <a:t>)+t1+t2a+t2b+t4</a:t>
            </a:r>
            <a:endParaRPr lang="en-US" dirty="0"/>
          </a:p>
          <a:p>
            <a:pPr marL="0" lvl="1" indent="0">
              <a:buNone/>
            </a:pPr>
            <a:r>
              <a:rPr lang="en-US" dirty="0" smtClean="0"/>
              <a:t>T(n)=</a:t>
            </a:r>
            <a:r>
              <a:rPr lang="en-US" dirty="0" err="1" smtClean="0"/>
              <a:t>T</a:t>
            </a:r>
            <a:r>
              <a:rPr lang="en-US" baseline="-25000" dirty="0" err="1" smtClean="0"/>
              <a:t>A</a:t>
            </a:r>
            <a:r>
              <a:rPr lang="en-US" dirty="0" err="1" smtClean="0"/>
              <a:t>n+T</a:t>
            </a:r>
            <a:r>
              <a:rPr lang="en-US" baseline="-25000" dirty="0" err="1" smtClean="0"/>
              <a:t>B</a:t>
            </a:r>
            <a:endParaRPr lang="en-US" baseline="-25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607013" y="1676400"/>
            <a:ext cx="3155987" cy="2579132"/>
            <a:chOff x="5302213" y="1676400"/>
            <a:chExt cx="3155987" cy="2579132"/>
          </a:xfrm>
        </p:grpSpPr>
        <p:cxnSp>
          <p:nvCxnSpPr>
            <p:cNvPr id="8" name="Straight Arrow Connector 7"/>
            <p:cNvCxnSpPr/>
            <p:nvPr/>
          </p:nvCxnSpPr>
          <p:spPr bwMode="auto">
            <a:xfrm>
              <a:off x="5943600" y="3886200"/>
              <a:ext cx="25146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Connector 9"/>
            <p:cNvCxnSpPr/>
            <p:nvPr/>
          </p:nvCxnSpPr>
          <p:spPr bwMode="auto">
            <a:xfrm flipV="1">
              <a:off x="5943600" y="1676400"/>
              <a:ext cx="0" cy="22098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TextBox 10"/>
            <p:cNvSpPr txBox="1"/>
            <p:nvPr/>
          </p:nvSpPr>
          <p:spPr>
            <a:xfrm>
              <a:off x="8077200" y="38862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</a:t>
              </a:r>
              <a:endParaRPr lang="tr-TR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302213" y="1676400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T(n)</a:t>
              </a:r>
              <a:endParaRPr lang="tr-TR" dirty="0"/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 flipV="1">
              <a:off x="5953179" y="1861066"/>
              <a:ext cx="1938528" cy="172033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27619" y="4191000"/>
                <a:ext cx="7253845" cy="181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As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𝑛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sz="2800" dirty="0" smtClean="0">
                    <a:sym typeface="Mathematica1"/>
                  </a:rPr>
                  <a:t>:</a:t>
                </a:r>
              </a:p>
              <a:p>
                <a:r>
                  <a:rPr lang="en-US" sz="2800" dirty="0" smtClean="0">
                    <a:sym typeface="Mathematica1"/>
                  </a:rPr>
                  <a:t>T</a:t>
                </a:r>
                <a:r>
                  <a:rPr lang="en-US" sz="2800" baseline="-25000" dirty="0" smtClean="0">
                    <a:sym typeface="Mathematica1"/>
                  </a:rPr>
                  <a:t>B</a:t>
                </a:r>
                <a:r>
                  <a:rPr lang="en-US" sz="2800" dirty="0" smtClean="0">
                    <a:sym typeface="Mathematica1"/>
                  </a:rPr>
                  <a:t> becomes insignificant with respect to </a:t>
                </a:r>
                <a:r>
                  <a:rPr lang="en-US" sz="2800" dirty="0" err="1" smtClean="0">
                    <a:sym typeface="Mathematica1"/>
                  </a:rPr>
                  <a:t>nT</a:t>
                </a:r>
                <a:r>
                  <a:rPr lang="en-US" sz="2800" baseline="-25000" dirty="0" err="1" smtClean="0">
                    <a:sym typeface="Mathematica1"/>
                  </a:rPr>
                  <a:t>A</a:t>
                </a:r>
                <a:endParaRPr lang="en-US" sz="2800" baseline="-25000" dirty="0" smtClean="0">
                  <a:sym typeface="Mathematica1"/>
                </a:endParaRPr>
              </a:p>
              <a:p>
                <a:r>
                  <a:rPr lang="en-US" sz="2800" dirty="0" smtClean="0">
                    <a:sym typeface="Mathematica1"/>
                  </a:rPr>
                  <a:t>T</a:t>
                </a:r>
                <a:r>
                  <a:rPr lang="en-US" sz="2800" baseline="-25000" dirty="0" smtClean="0">
                    <a:sym typeface="Mathematica1"/>
                  </a:rPr>
                  <a:t>A</a:t>
                </a:r>
                <a:r>
                  <a:rPr lang="en-US" sz="2800" dirty="0" smtClean="0">
                    <a:sym typeface="Mathematica1"/>
                  </a:rPr>
                  <a:t> does not change the shape of the curve</a:t>
                </a:r>
              </a:p>
              <a:p>
                <a:r>
                  <a:rPr lang="en-US" sz="2800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sym typeface="Mathematica1"/>
                  </a:rPr>
                  <a:t>We are interested in the </a:t>
                </a:r>
                <a:r>
                  <a:rPr lang="en-US" sz="28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sym typeface="Mathematica1"/>
                  </a:rPr>
                  <a:t>s</a:t>
                </a:r>
                <a:r>
                  <a:rPr lang="en-US" sz="2800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sym typeface="Mathematica1"/>
                  </a:rPr>
                  <a:t>hape of the curve!!</a:t>
                </a:r>
                <a:endParaRPr lang="tr-TR" sz="2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19" y="4191000"/>
                <a:ext cx="7253845" cy="1815882"/>
              </a:xfrm>
              <a:prstGeom prst="rect">
                <a:avLst/>
              </a:prstGeom>
              <a:blipFill rotWithShape="1">
                <a:blip r:embed="rId2"/>
                <a:stretch>
                  <a:fillRect l="-1850" t="-3367" r="-1514" b="-10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073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to solve a problem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</a:t>
            </a:r>
          </a:p>
          <a:p>
            <a:pPr lvl="1"/>
            <a:r>
              <a:rPr lang="en-US"/>
              <a:t>An </a:t>
            </a:r>
            <a:r>
              <a:rPr lang="en-US" smtClean="0"/>
              <a:t>ordered array </a:t>
            </a:r>
            <a:r>
              <a:rPr lang="en-US" dirty="0"/>
              <a:t>of N items</a:t>
            </a:r>
          </a:p>
          <a:p>
            <a:pPr lvl="1"/>
            <a:r>
              <a:rPr lang="en-US" dirty="0" smtClean="0"/>
              <a:t>Find </a:t>
            </a:r>
            <a:r>
              <a:rPr lang="en-US" dirty="0"/>
              <a:t>a desired item in the array</a:t>
            </a:r>
          </a:p>
          <a:p>
            <a:pPr lvl="1"/>
            <a:r>
              <a:rPr lang="en-US" dirty="0"/>
              <a:t>If the item exists in the array, return the index</a:t>
            </a:r>
          </a:p>
          <a:p>
            <a:pPr lvl="1"/>
            <a:r>
              <a:rPr lang="en-US" dirty="0"/>
              <a:t>Return -1 if no match is </a:t>
            </a:r>
            <a:r>
              <a:rPr lang="en-US" dirty="0" smtClean="0"/>
              <a:t>found</a:t>
            </a:r>
          </a:p>
          <a:p>
            <a:r>
              <a:rPr lang="en-US" dirty="0" smtClean="0"/>
              <a:t>There can be more than one solution</a:t>
            </a:r>
            <a:r>
              <a:rPr lang="en-US" dirty="0" smtClean="0">
                <a:sym typeface="Wingdings" pitchFamily="2" charset="2"/>
              </a:rPr>
              <a:t>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Different algorithms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1: Sequential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81400" y="1066800"/>
            <a:ext cx="5334000" cy="3810000"/>
          </a:xfrm>
        </p:spPr>
        <p:txBody>
          <a:bodyPr/>
          <a:lstStyle/>
          <a:p>
            <a:pPr lvl="2">
              <a:lnSpc>
                <a:spcPct val="80000"/>
              </a:lnSpc>
              <a:buFont typeface="Wingdings" pitchFamily="2" charset="2"/>
              <a:buNone/>
            </a:pPr>
            <a:endParaRPr lang="en-US" sz="1800" b="1" dirty="0">
              <a:latin typeface="Courier New" pitchFamily="49" charset="0"/>
            </a:endParaRP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SeqSearch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DataType</a:t>
            </a:r>
            <a:r>
              <a:rPr lang="en-US" sz="1800" b="1" dirty="0">
                <a:latin typeface="Courier New" pitchFamily="49" charset="0"/>
              </a:rPr>
              <a:t> list[ ],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n, </a:t>
            </a:r>
            <a:r>
              <a:rPr lang="en-US" sz="1800" b="1" dirty="0" err="1">
                <a:latin typeface="Courier New" pitchFamily="49" charset="0"/>
              </a:rPr>
              <a:t>DataType</a:t>
            </a:r>
            <a:r>
              <a:rPr lang="en-US" sz="1800" b="1" dirty="0">
                <a:latin typeface="Courier New" pitchFamily="49" charset="0"/>
              </a:rPr>
              <a:t> key)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{		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// note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</a:rPr>
              <a:t>DataType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 must be defined earlier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		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// e.g.,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</a:rPr>
              <a:t>typedef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</a:rPr>
              <a:t>DataType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		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// or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</a:rPr>
              <a:t>typedef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 float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</a:rPr>
              <a:t>DataType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; etc.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	for 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=0;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&lt;n;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++) 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		if (list[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]==key) 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			return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; 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	return –1; 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} </a:t>
            </a:r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57200" y="1447800"/>
            <a:ext cx="3581400" cy="4525963"/>
          </a:xfrm>
        </p:spPr>
        <p:txBody>
          <a:bodyPr/>
          <a:lstStyle/>
          <a:p>
            <a:r>
              <a:rPr lang="en-US" dirty="0" smtClean="0"/>
              <a:t>Idea: </a:t>
            </a:r>
          </a:p>
          <a:p>
            <a:pPr lvl="1"/>
            <a:r>
              <a:rPr lang="en-US" dirty="0" smtClean="0"/>
              <a:t>Check all elements in the array one by one</a:t>
            </a:r>
          </a:p>
          <a:p>
            <a:pPr lvl="1"/>
            <a:r>
              <a:rPr lang="en-US" dirty="0" smtClean="0"/>
              <a:t>from the beginning until:</a:t>
            </a:r>
          </a:p>
          <a:p>
            <a:pPr lvl="2"/>
            <a:r>
              <a:rPr lang="en-US" dirty="0" smtClean="0"/>
              <a:t>The desired item is found </a:t>
            </a:r>
            <a:r>
              <a:rPr lang="en-US" dirty="0" smtClean="0">
                <a:sym typeface="Wingdings" pitchFamily="2" charset="2"/>
              </a:rPr>
              <a:t> Success</a:t>
            </a:r>
            <a:endParaRPr lang="en-US" dirty="0" smtClean="0"/>
          </a:p>
          <a:p>
            <a:pPr lvl="2"/>
            <a:r>
              <a:rPr lang="en-US" dirty="0" smtClean="0"/>
              <a:t>End of the array</a:t>
            </a:r>
            <a:r>
              <a:rPr lang="en-US" dirty="0" smtClean="0">
                <a:sym typeface="Wingdings" pitchFamily="2" charset="2"/>
              </a:rPr>
              <a:t> no success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267200" y="48768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u="sng" dirty="0" smtClean="0"/>
              <a:t>worst </a:t>
            </a:r>
            <a:r>
              <a:rPr lang="en-US" u="sng" dirty="0"/>
              <a:t>case:</a:t>
            </a:r>
            <a:r>
              <a:rPr lang="en-US" dirty="0"/>
              <a:t> 		</a:t>
            </a:r>
            <a:endParaRPr lang="en-US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/>
              <a:t>n </a:t>
            </a:r>
            <a:r>
              <a:rPr lang="en-US" dirty="0"/>
              <a:t>comparisons (operations) performed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u="sng" dirty="0" smtClean="0"/>
              <a:t>expected </a:t>
            </a:r>
            <a:r>
              <a:rPr lang="en-US" u="sng" dirty="0"/>
              <a:t>(average):</a:t>
            </a:r>
            <a:r>
              <a:rPr lang="en-US" dirty="0"/>
              <a:t> </a:t>
            </a:r>
            <a:endParaRPr lang="en-US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/>
              <a:t>n/2 </a:t>
            </a:r>
            <a:r>
              <a:rPr lang="en-US" dirty="0"/>
              <a:t>comparisons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i="1" dirty="0" smtClean="0">
                <a:solidFill>
                  <a:srgbClr val="FF0000"/>
                </a:solidFill>
              </a:rPr>
              <a:t>expected </a:t>
            </a:r>
            <a:r>
              <a:rPr lang="en-US" i="1" dirty="0">
                <a:solidFill>
                  <a:srgbClr val="FF0000"/>
                </a:solidFill>
              </a:rPr>
              <a:t>computation time </a:t>
            </a:r>
            <a:r>
              <a:rPr lang="en-US" i="1" dirty="0">
                <a:solidFill>
                  <a:srgbClr val="FF0000"/>
                </a:solidFill>
                <a:sym typeface="Symbol" pitchFamily="18" charset="2"/>
              </a:rPr>
              <a:t> n</a:t>
            </a:r>
          </a:p>
        </p:txBody>
      </p:sp>
    </p:spTree>
    <p:extLst>
      <p:ext uri="{BB962C8B-B14F-4D97-AF65-F5344CB8AC3E}">
        <p14:creationId xmlns:p14="http://schemas.microsoft.com/office/powerpoint/2010/main" val="4193024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1: Sequential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FF0000"/>
                </a:solidFill>
              </a:rPr>
              <a:t>expected </a:t>
            </a:r>
            <a:r>
              <a:rPr lang="en-US" i="1" dirty="0">
                <a:solidFill>
                  <a:srgbClr val="FF0000"/>
                </a:solidFill>
              </a:rPr>
              <a:t>computation time </a:t>
            </a:r>
            <a:r>
              <a:rPr lang="en-US" i="1" dirty="0">
                <a:solidFill>
                  <a:srgbClr val="FF0000"/>
                </a:solidFill>
                <a:sym typeface="Symbol" pitchFamily="18" charset="2"/>
              </a:rPr>
              <a:t> </a:t>
            </a:r>
            <a:r>
              <a:rPr lang="en-US" i="1" dirty="0" smtClean="0">
                <a:solidFill>
                  <a:srgbClr val="FF0000"/>
                </a:solidFill>
                <a:sym typeface="Symbol" pitchFamily="18" charset="2"/>
              </a:rPr>
              <a:t>n</a:t>
            </a:r>
            <a:endParaRPr lang="en-US" dirty="0" smtClean="0"/>
          </a:p>
          <a:p>
            <a:r>
              <a:rPr lang="en-US" dirty="0" smtClean="0"/>
              <a:t>e.g</a:t>
            </a:r>
            <a:r>
              <a:rPr lang="en-US" dirty="0"/>
              <a:t>., if the algorithm takes 1 </a:t>
            </a:r>
            <a:r>
              <a:rPr lang="en-US" dirty="0" err="1"/>
              <a:t>ms</a:t>
            </a:r>
            <a:r>
              <a:rPr lang="en-US" dirty="0"/>
              <a:t> with 100 elements 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		  it takes 	~5 </a:t>
            </a:r>
            <a:r>
              <a:rPr lang="en-US" dirty="0" err="1"/>
              <a:t>ms</a:t>
            </a:r>
            <a:r>
              <a:rPr lang="en-US" dirty="0"/>
              <a:t> with 500 elements 					~200ms with 20000 elements etc.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1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</a:t>
            </a:r>
            <a:r>
              <a:rPr lang="en-US" dirty="0"/>
              <a:t>m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900" dirty="0"/>
              <a:t>An algorithm : </a:t>
            </a:r>
          </a:p>
          <a:p>
            <a:pPr lvl="1">
              <a:lnSpc>
                <a:spcPct val="90000"/>
              </a:lnSpc>
            </a:pPr>
            <a:r>
              <a:rPr lang="en-US" sz="2900" dirty="0"/>
              <a:t>A computable set of steps to achieve a desired result. </a:t>
            </a:r>
          </a:p>
          <a:p>
            <a:pPr lvl="1">
              <a:lnSpc>
                <a:spcPct val="90000"/>
              </a:lnSpc>
            </a:pPr>
            <a:r>
              <a:rPr lang="en-US" sz="2900" dirty="0"/>
              <a:t>precisely specified using an appropriate mathematical formalism--such as a programming language. </a:t>
            </a:r>
          </a:p>
          <a:p>
            <a:pPr>
              <a:lnSpc>
                <a:spcPct val="90000"/>
              </a:lnSpc>
            </a:pPr>
            <a:r>
              <a:rPr lang="en-US" sz="2900" dirty="0"/>
              <a:t>Efficiency of an algorithm:</a:t>
            </a:r>
          </a:p>
          <a:p>
            <a:pPr lvl="1">
              <a:lnSpc>
                <a:spcPct val="90000"/>
              </a:lnSpc>
            </a:pPr>
            <a:r>
              <a:rPr lang="en-US" sz="2900" dirty="0"/>
              <a:t>Less consumption of computing resources (execution time (CPU cycles), memory)</a:t>
            </a:r>
          </a:p>
          <a:p>
            <a:pPr lvl="1">
              <a:lnSpc>
                <a:spcPct val="90000"/>
              </a:lnSpc>
            </a:pPr>
            <a:r>
              <a:rPr lang="en-US" sz="2900" dirty="0"/>
              <a:t>We will focus on time efficiency</a:t>
            </a:r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Ece</a:t>
            </a:r>
            <a:r>
              <a:rPr lang="en-US" smtClean="0"/>
              <a:t>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69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2: Binary Search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9" name="Content Placeholder 6"/>
          <p:cNvSpPr>
            <a:spLocks noGrp="1"/>
          </p:cNvSpPr>
          <p:nvPr>
            <p:ph sz="half" idx="4294967295"/>
          </p:nvPr>
        </p:nvSpPr>
        <p:spPr>
          <a:xfrm>
            <a:off x="457200" y="1447800"/>
            <a:ext cx="4114800" cy="45259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Idea: </a:t>
            </a:r>
          </a:p>
          <a:p>
            <a:pPr lvl="1"/>
            <a:r>
              <a:rPr lang="en-US" dirty="0" smtClean="0"/>
              <a:t>Use a sorted array</a:t>
            </a:r>
          </a:p>
          <a:p>
            <a:pPr lvl="1"/>
            <a:r>
              <a:rPr lang="en-US" dirty="0" smtClean="0"/>
              <a:t>Compare the element at the middle with the searched item</a:t>
            </a:r>
          </a:p>
          <a:p>
            <a:pPr lvl="1"/>
            <a:r>
              <a:rPr lang="en-US" dirty="0" smtClean="0"/>
              <a:t>Decide which half of the array can contain the searched item </a:t>
            </a:r>
            <a:endParaRPr lang="en-US" dirty="0"/>
          </a:p>
        </p:txBody>
      </p:sp>
      <p:sp>
        <p:nvSpPr>
          <p:cNvPr id="27" name="Content Placeholder 6"/>
          <p:cNvSpPr>
            <a:spLocks noGrp="1"/>
          </p:cNvSpPr>
          <p:nvPr>
            <p:ph sz="half" idx="4294967295"/>
          </p:nvPr>
        </p:nvSpPr>
        <p:spPr>
          <a:xfrm>
            <a:off x="4724400" y="2971801"/>
            <a:ext cx="4114800" cy="1523999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/>
              <a:t>Search for 37</a:t>
            </a:r>
          </a:p>
          <a:p>
            <a:r>
              <a:rPr lang="en-US" sz="2000" dirty="0" smtClean="0"/>
              <a:t>Middle is 36</a:t>
            </a:r>
          </a:p>
          <a:p>
            <a:r>
              <a:rPr lang="en-US" sz="2000" dirty="0" smtClean="0"/>
              <a:t>If 37 exists it has to be in the higher part of the array</a:t>
            </a:r>
            <a:endParaRPr lang="en-US" sz="2000" dirty="0"/>
          </a:p>
        </p:txBody>
      </p:sp>
      <p:grpSp>
        <p:nvGrpSpPr>
          <p:cNvPr id="3" name="Group 2"/>
          <p:cNvGrpSpPr/>
          <p:nvPr/>
        </p:nvGrpSpPr>
        <p:grpSpPr>
          <a:xfrm>
            <a:off x="5029200" y="1281113"/>
            <a:ext cx="3733800" cy="1524001"/>
            <a:chOff x="5029200" y="1281113"/>
            <a:chExt cx="3733800" cy="1524001"/>
          </a:xfrm>
        </p:grpSpPr>
        <p:sp>
          <p:nvSpPr>
            <p:cNvPr id="20" name="Rectangle 5"/>
            <p:cNvSpPr>
              <a:spLocks noChangeArrowheads="1"/>
            </p:cNvSpPr>
            <p:nvPr/>
          </p:nvSpPr>
          <p:spPr bwMode="auto">
            <a:xfrm>
              <a:off x="5334000" y="1662113"/>
              <a:ext cx="1905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1" name="Line 6"/>
            <p:cNvSpPr>
              <a:spLocks noChangeShapeType="1"/>
            </p:cNvSpPr>
            <p:nvPr/>
          </p:nvSpPr>
          <p:spPr bwMode="auto">
            <a:xfrm>
              <a:off x="5715000" y="1662113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22" name="Line 7"/>
            <p:cNvSpPr>
              <a:spLocks noChangeShapeType="1"/>
            </p:cNvSpPr>
            <p:nvPr/>
          </p:nvSpPr>
          <p:spPr bwMode="auto">
            <a:xfrm>
              <a:off x="6096000" y="1662113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23" name="Line 8"/>
            <p:cNvSpPr>
              <a:spLocks noChangeShapeType="1"/>
            </p:cNvSpPr>
            <p:nvPr/>
          </p:nvSpPr>
          <p:spPr bwMode="auto">
            <a:xfrm>
              <a:off x="6477000" y="1662113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24" name="Line 9"/>
            <p:cNvSpPr>
              <a:spLocks noChangeShapeType="1"/>
            </p:cNvSpPr>
            <p:nvPr/>
          </p:nvSpPr>
          <p:spPr bwMode="auto">
            <a:xfrm>
              <a:off x="6858000" y="1662113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25" name="Text Box 11"/>
            <p:cNvSpPr txBox="1">
              <a:spLocks noChangeArrowheads="1"/>
            </p:cNvSpPr>
            <p:nvPr/>
          </p:nvSpPr>
          <p:spPr bwMode="auto">
            <a:xfrm>
              <a:off x="5405438" y="2071688"/>
              <a:ext cx="181133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0   1   2    3    4</a:t>
              </a:r>
            </a:p>
          </p:txBody>
        </p:sp>
        <p:sp>
          <p:nvSpPr>
            <p:cNvPr id="26" name="Text Box 12"/>
            <p:cNvSpPr txBox="1">
              <a:spLocks noChangeArrowheads="1"/>
            </p:cNvSpPr>
            <p:nvPr/>
          </p:nvSpPr>
          <p:spPr bwMode="auto">
            <a:xfrm>
              <a:off x="5867400" y="1281113"/>
              <a:ext cx="838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 list[5]</a:t>
              </a:r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5029200" y="2438401"/>
              <a:ext cx="16764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solidFill>
                    <a:srgbClr val="FF0000"/>
                  </a:solidFill>
                </a:rPr>
                <a:t>low (initially)</a:t>
              </a:r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6781800" y="2424113"/>
              <a:ext cx="1981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solidFill>
                    <a:srgbClr val="FF0000"/>
                  </a:solidFill>
                </a:rPr>
                <a:t>high (initially)</a:t>
              </a:r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 flipV="1">
              <a:off x="5334000" y="2362201"/>
              <a:ext cx="152400" cy="1524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 flipH="1" flipV="1">
              <a:off x="7162800" y="2347913"/>
              <a:ext cx="228600" cy="762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45" name="Text Box 11"/>
            <p:cNvSpPr txBox="1">
              <a:spLocks noChangeArrowheads="1"/>
            </p:cNvSpPr>
            <p:nvPr/>
          </p:nvSpPr>
          <p:spPr bwMode="auto">
            <a:xfrm>
              <a:off x="5323681" y="1638641"/>
              <a:ext cx="198002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5   17   </a:t>
              </a:r>
              <a:r>
                <a:rPr lang="en-US" sz="1800" dirty="0" smtClean="0">
                  <a:solidFill>
                    <a:srgbClr val="FF0000"/>
                  </a:solidFill>
                </a:rPr>
                <a:t>36</a:t>
              </a:r>
              <a:r>
                <a:rPr lang="en-US" sz="1800" dirty="0" smtClean="0"/>
                <a:t>  37 45</a:t>
              </a:r>
              <a:endParaRPr lang="en-US" sz="1800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426757" y="4649904"/>
            <a:ext cx="3450543" cy="1141297"/>
            <a:chOff x="5426757" y="4649904"/>
            <a:chExt cx="3450543" cy="1141297"/>
          </a:xfrm>
        </p:grpSpPr>
        <p:sp>
          <p:nvSpPr>
            <p:cNvPr id="43" name="Text Box 11"/>
            <p:cNvSpPr txBox="1">
              <a:spLocks noChangeArrowheads="1"/>
            </p:cNvSpPr>
            <p:nvPr/>
          </p:nvSpPr>
          <p:spPr bwMode="auto">
            <a:xfrm>
              <a:off x="5519739" y="5057777"/>
              <a:ext cx="181133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0   1   2    3    4</a:t>
              </a:r>
            </a:p>
          </p:txBody>
        </p:sp>
        <p:sp>
          <p:nvSpPr>
            <p:cNvPr id="34" name="Text Box 13"/>
            <p:cNvSpPr txBox="1">
              <a:spLocks noChangeArrowheads="1"/>
            </p:cNvSpPr>
            <p:nvPr/>
          </p:nvSpPr>
          <p:spPr bwMode="auto">
            <a:xfrm>
              <a:off x="5600700" y="5424488"/>
              <a:ext cx="12573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>
                  <a:solidFill>
                    <a:srgbClr val="FF0000"/>
                  </a:solidFill>
                </a:rPr>
                <a:t>low </a:t>
              </a:r>
              <a:r>
                <a:rPr lang="en-US" sz="1800" dirty="0" smtClean="0">
                  <a:solidFill>
                    <a:srgbClr val="FF0000"/>
                  </a:solidFill>
                </a:rPr>
                <a:t>(next)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35" name="Text Box 14"/>
            <p:cNvSpPr txBox="1">
              <a:spLocks noChangeArrowheads="1"/>
            </p:cNvSpPr>
            <p:nvPr/>
          </p:nvSpPr>
          <p:spPr bwMode="auto">
            <a:xfrm>
              <a:off x="6896100" y="5410200"/>
              <a:ext cx="1981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>
                  <a:solidFill>
                    <a:srgbClr val="FF0000"/>
                  </a:solidFill>
                </a:rPr>
                <a:t>high </a:t>
              </a:r>
              <a:r>
                <a:rPr lang="en-US" sz="1800" dirty="0" smtClean="0">
                  <a:solidFill>
                    <a:srgbClr val="FF0000"/>
                  </a:solidFill>
                </a:rPr>
                <a:t>(next)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36" name="Line 15"/>
            <p:cNvSpPr>
              <a:spLocks noChangeShapeType="1"/>
            </p:cNvSpPr>
            <p:nvPr/>
          </p:nvSpPr>
          <p:spPr bwMode="auto">
            <a:xfrm flipV="1">
              <a:off x="6477000" y="5348288"/>
              <a:ext cx="152400" cy="1524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37" name="Line 16"/>
            <p:cNvSpPr>
              <a:spLocks noChangeShapeType="1"/>
            </p:cNvSpPr>
            <p:nvPr/>
          </p:nvSpPr>
          <p:spPr bwMode="auto">
            <a:xfrm flipH="1" flipV="1">
              <a:off x="7277100" y="5334000"/>
              <a:ext cx="228600" cy="762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46" name="Rectangle 5"/>
            <p:cNvSpPr>
              <a:spLocks noChangeArrowheads="1"/>
            </p:cNvSpPr>
            <p:nvPr/>
          </p:nvSpPr>
          <p:spPr bwMode="auto">
            <a:xfrm>
              <a:off x="5437076" y="4673376"/>
              <a:ext cx="1905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7" name="Line 6"/>
            <p:cNvSpPr>
              <a:spLocks noChangeShapeType="1"/>
            </p:cNvSpPr>
            <p:nvPr/>
          </p:nvSpPr>
          <p:spPr bwMode="auto">
            <a:xfrm>
              <a:off x="5818076" y="4673376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48" name="Line 7"/>
            <p:cNvSpPr>
              <a:spLocks noChangeShapeType="1"/>
            </p:cNvSpPr>
            <p:nvPr/>
          </p:nvSpPr>
          <p:spPr bwMode="auto">
            <a:xfrm>
              <a:off x="6199076" y="4673376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49" name="Line 8"/>
            <p:cNvSpPr>
              <a:spLocks noChangeShapeType="1"/>
            </p:cNvSpPr>
            <p:nvPr/>
          </p:nvSpPr>
          <p:spPr bwMode="auto">
            <a:xfrm>
              <a:off x="6580076" y="4673376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50" name="Line 9"/>
            <p:cNvSpPr>
              <a:spLocks noChangeShapeType="1"/>
            </p:cNvSpPr>
            <p:nvPr/>
          </p:nvSpPr>
          <p:spPr bwMode="auto">
            <a:xfrm>
              <a:off x="6961076" y="4673376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51" name="Text Box 11"/>
            <p:cNvSpPr txBox="1">
              <a:spLocks noChangeArrowheads="1"/>
            </p:cNvSpPr>
            <p:nvPr/>
          </p:nvSpPr>
          <p:spPr bwMode="auto">
            <a:xfrm>
              <a:off x="5426757" y="4649904"/>
              <a:ext cx="198002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solidFill>
                    <a:schemeClr val="bg1">
                      <a:lumMod val="75000"/>
                    </a:schemeClr>
                  </a:solidFill>
                </a:rPr>
                <a:t>5</a:t>
              </a:r>
              <a:r>
                <a:rPr lang="en-US" sz="1800" dirty="0" smtClean="0"/>
                <a:t>   </a:t>
              </a:r>
              <a:r>
                <a:rPr lang="en-US" sz="1800" dirty="0" smtClean="0">
                  <a:solidFill>
                    <a:schemeClr val="bg1">
                      <a:lumMod val="75000"/>
                    </a:schemeClr>
                  </a:solidFill>
                </a:rPr>
                <a:t>17</a:t>
              </a:r>
              <a:r>
                <a:rPr lang="en-US" sz="1800" dirty="0" smtClean="0"/>
                <a:t>   </a:t>
              </a:r>
              <a:r>
                <a:rPr lang="en-US" sz="1800" dirty="0" smtClean="0">
                  <a:solidFill>
                    <a:schemeClr val="bg1">
                      <a:lumMod val="75000"/>
                    </a:schemeClr>
                  </a:solidFill>
                </a:rPr>
                <a:t>36</a:t>
              </a:r>
              <a:r>
                <a:rPr lang="en-US" sz="1800" dirty="0" smtClean="0"/>
                <a:t>  37 45</a:t>
              </a:r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931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2: Binary Search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1251857"/>
            <a:ext cx="7772400" cy="363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BinarySearch</a:t>
            </a:r>
            <a:r>
              <a:rPr lang="en-US" b="1" dirty="0">
                <a:latin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</a:rPr>
              <a:t>DataType</a:t>
            </a:r>
            <a:r>
              <a:rPr lang="en-US" b="1" dirty="0">
                <a:latin typeface="Courier New" pitchFamily="49" charset="0"/>
              </a:rPr>
              <a:t> list[], 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low, 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high, </a:t>
            </a:r>
            <a:r>
              <a:rPr lang="en-US" b="1" dirty="0" err="1">
                <a:latin typeface="Courier New" pitchFamily="49" charset="0"/>
              </a:rPr>
              <a:t>DataType</a:t>
            </a:r>
            <a:r>
              <a:rPr lang="en-US" b="1" dirty="0">
                <a:latin typeface="Courier New" pitchFamily="49" charset="0"/>
              </a:rPr>
              <a:t> key)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{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mid;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DataType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midvalue</a:t>
            </a:r>
            <a:r>
              <a:rPr lang="en-US" b="1" dirty="0">
                <a:latin typeface="Courier New" pitchFamily="49" charset="0"/>
              </a:rPr>
              <a:t>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	while (low&lt;=high)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	{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		mid=(</a:t>
            </a:r>
            <a:r>
              <a:rPr lang="en-US" b="1" dirty="0" err="1">
                <a:latin typeface="Courier New" pitchFamily="49" charset="0"/>
              </a:rPr>
              <a:t>low+high</a:t>
            </a:r>
            <a:r>
              <a:rPr lang="en-US" b="1" dirty="0">
                <a:latin typeface="Courier New" pitchFamily="49" charset="0"/>
              </a:rPr>
              <a:t>)/2;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// note integer division, middle of array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</a:rPr>
              <a:t>midvalue</a:t>
            </a:r>
            <a:r>
              <a:rPr lang="en-US" b="1" dirty="0">
                <a:latin typeface="Courier New" pitchFamily="49" charset="0"/>
              </a:rPr>
              <a:t>=list[mid];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		if (key==</a:t>
            </a:r>
            <a:r>
              <a:rPr lang="en-US" b="1" dirty="0" err="1">
                <a:latin typeface="Courier New" pitchFamily="49" charset="0"/>
              </a:rPr>
              <a:t>midvalue</a:t>
            </a:r>
            <a:r>
              <a:rPr lang="en-US" b="1" dirty="0">
                <a:latin typeface="Courier New" pitchFamily="49" charset="0"/>
              </a:rPr>
              <a:t>) return mid;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		else if (key&lt;</a:t>
            </a:r>
            <a:r>
              <a:rPr lang="en-US" b="1" dirty="0" err="1">
                <a:latin typeface="Courier New" pitchFamily="49" charset="0"/>
              </a:rPr>
              <a:t>midvalue</a:t>
            </a:r>
            <a:r>
              <a:rPr lang="en-US" b="1" dirty="0">
                <a:latin typeface="Courier New" pitchFamily="49" charset="0"/>
              </a:rPr>
              <a:t>) high=mid-1;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			else low=mid+1;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	}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	return –1;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} </a:t>
            </a:r>
          </a:p>
        </p:txBody>
      </p:sp>
      <p:grpSp>
        <p:nvGrpSpPr>
          <p:cNvPr id="8" name="Group 18"/>
          <p:cNvGrpSpPr>
            <a:grpSpLocks/>
          </p:cNvGrpSpPr>
          <p:nvPr/>
        </p:nvGrpSpPr>
        <p:grpSpPr bwMode="auto">
          <a:xfrm>
            <a:off x="4191000" y="4600575"/>
            <a:ext cx="4572000" cy="1495425"/>
            <a:chOff x="2880" y="1113"/>
            <a:chExt cx="2880" cy="942"/>
          </a:xfrm>
        </p:grpSpPr>
        <p:grpSp>
          <p:nvGrpSpPr>
            <p:cNvPr id="10" name="Group 12"/>
            <p:cNvGrpSpPr>
              <a:grpSpLocks/>
            </p:cNvGrpSpPr>
            <p:nvPr/>
          </p:nvGrpSpPr>
          <p:grpSpPr bwMode="auto">
            <a:xfrm>
              <a:off x="3072" y="1113"/>
              <a:ext cx="1920" cy="711"/>
              <a:chOff x="1008" y="3504"/>
              <a:chExt cx="1920" cy="711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auto">
              <a:xfrm>
                <a:off x="1008" y="3744"/>
                <a:ext cx="192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6" name="Line 5"/>
              <p:cNvSpPr>
                <a:spLocks noChangeShapeType="1"/>
              </p:cNvSpPr>
              <p:nvPr/>
            </p:nvSpPr>
            <p:spPr bwMode="auto">
              <a:xfrm>
                <a:off x="1248" y="374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17" name="Line 6"/>
              <p:cNvSpPr>
                <a:spLocks noChangeShapeType="1"/>
              </p:cNvSpPr>
              <p:nvPr/>
            </p:nvSpPr>
            <p:spPr bwMode="auto">
              <a:xfrm>
                <a:off x="1488" y="374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18" name="Line 7"/>
              <p:cNvSpPr>
                <a:spLocks noChangeShapeType="1"/>
              </p:cNvSpPr>
              <p:nvPr/>
            </p:nvSpPr>
            <p:spPr bwMode="auto">
              <a:xfrm>
                <a:off x="1728" y="374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19" name="Line 8"/>
              <p:cNvSpPr>
                <a:spLocks noChangeShapeType="1"/>
              </p:cNvSpPr>
              <p:nvPr/>
            </p:nvSpPr>
            <p:spPr bwMode="auto">
              <a:xfrm>
                <a:off x="1968" y="374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20" name="Line 9"/>
              <p:cNvSpPr>
                <a:spLocks noChangeShapeType="1"/>
              </p:cNvSpPr>
              <p:nvPr/>
            </p:nvSpPr>
            <p:spPr bwMode="auto">
              <a:xfrm>
                <a:off x="2688" y="374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21" name="Text Box 10"/>
              <p:cNvSpPr txBox="1">
                <a:spLocks noChangeArrowheads="1"/>
              </p:cNvSpPr>
              <p:nvPr/>
            </p:nvSpPr>
            <p:spPr bwMode="auto">
              <a:xfrm>
                <a:off x="1053" y="3984"/>
                <a:ext cx="187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0   1   2    3    . . . .         N</a:t>
                </a:r>
              </a:p>
            </p:txBody>
          </p:sp>
          <p:sp>
            <p:nvSpPr>
              <p:cNvPr id="22" name="Text Box 11"/>
              <p:cNvSpPr txBox="1">
                <a:spLocks noChangeArrowheads="1"/>
              </p:cNvSpPr>
              <p:nvPr/>
            </p:nvSpPr>
            <p:spPr bwMode="auto">
              <a:xfrm>
                <a:off x="1728" y="3504"/>
                <a:ext cx="44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list[]</a:t>
                </a:r>
              </a:p>
            </p:txBody>
          </p:sp>
        </p:grpSp>
        <p:sp>
          <p:nvSpPr>
            <p:cNvPr id="11" name="Text Box 13"/>
            <p:cNvSpPr txBox="1">
              <a:spLocks noChangeArrowheads="1"/>
            </p:cNvSpPr>
            <p:nvPr/>
          </p:nvSpPr>
          <p:spPr bwMode="auto">
            <a:xfrm>
              <a:off x="2880" y="1824"/>
              <a:ext cx="10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solidFill>
                    <a:srgbClr val="FF0000"/>
                  </a:solidFill>
                </a:rPr>
                <a:t>low (initially)</a:t>
              </a:r>
            </a:p>
          </p:txBody>
        </p:sp>
        <p:sp>
          <p:nvSpPr>
            <p:cNvPr id="12" name="Text Box 15"/>
            <p:cNvSpPr txBox="1">
              <a:spLocks noChangeArrowheads="1"/>
            </p:cNvSpPr>
            <p:nvPr/>
          </p:nvSpPr>
          <p:spPr bwMode="auto">
            <a:xfrm>
              <a:off x="4512" y="1824"/>
              <a:ext cx="12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solidFill>
                    <a:srgbClr val="FF0000"/>
                  </a:solidFill>
                </a:rPr>
                <a:t>high (initially)</a:t>
              </a:r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 flipV="1">
              <a:off x="3072" y="1776"/>
              <a:ext cx="96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4" name="Line 17"/>
            <p:cNvSpPr>
              <a:spLocks noChangeShapeType="1"/>
            </p:cNvSpPr>
            <p:nvPr/>
          </p:nvSpPr>
          <p:spPr bwMode="auto">
            <a:xfrm flipV="1">
              <a:off x="4752" y="1776"/>
              <a:ext cx="96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116649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0" y="1447800"/>
            <a:ext cx="43053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u="sng" dirty="0" smtClean="0"/>
              <a:t>e.g.</a:t>
            </a:r>
            <a:r>
              <a:rPr lang="en-US" sz="2200" dirty="0" smtClean="0"/>
              <a:t> 	</a:t>
            </a:r>
            <a:r>
              <a:rPr lang="en-US" sz="2200" dirty="0" err="1" smtClean="0"/>
              <a:t>int</a:t>
            </a:r>
            <a:r>
              <a:rPr lang="en-US" sz="2200" dirty="0" smtClean="0"/>
              <a:t> list[5]={5,17,36,37,45};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dirty="0" smtClean="0"/>
              <a:t>		low=0, high=4 </a:t>
            </a:r>
            <a:r>
              <a:rPr lang="en-US" sz="2200" dirty="0" smtClean="0">
                <a:solidFill>
                  <a:srgbClr val="FF0000"/>
                </a:solidFill>
              </a:rPr>
              <a:t>key=44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2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2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200" dirty="0" smtClean="0"/>
          </a:p>
        </p:txBody>
      </p:sp>
      <p:grpSp>
        <p:nvGrpSpPr>
          <p:cNvPr id="8" name="Group 32"/>
          <p:cNvGrpSpPr>
            <a:grpSpLocks/>
          </p:cNvGrpSpPr>
          <p:nvPr/>
        </p:nvGrpSpPr>
        <p:grpSpPr bwMode="auto">
          <a:xfrm>
            <a:off x="4876800" y="1295400"/>
            <a:ext cx="4191000" cy="1676400"/>
            <a:chOff x="3072" y="816"/>
            <a:chExt cx="2640" cy="1056"/>
          </a:xfrm>
        </p:grpSpPr>
        <p:grpSp>
          <p:nvGrpSpPr>
            <p:cNvPr id="9" name="Group 29"/>
            <p:cNvGrpSpPr>
              <a:grpSpLocks/>
            </p:cNvGrpSpPr>
            <p:nvPr/>
          </p:nvGrpSpPr>
          <p:grpSpPr bwMode="auto">
            <a:xfrm>
              <a:off x="3360" y="864"/>
              <a:ext cx="2352" cy="960"/>
              <a:chOff x="3360" y="864"/>
              <a:chExt cx="2352" cy="960"/>
            </a:xfrm>
          </p:grpSpPr>
          <p:grpSp>
            <p:nvGrpSpPr>
              <p:cNvPr id="13" name="Group 18"/>
              <p:cNvGrpSpPr>
                <a:grpSpLocks/>
              </p:cNvGrpSpPr>
              <p:nvPr/>
            </p:nvGrpSpPr>
            <p:grpSpPr bwMode="auto">
              <a:xfrm>
                <a:off x="3552" y="864"/>
                <a:ext cx="1200" cy="729"/>
                <a:chOff x="3216" y="864"/>
                <a:chExt cx="1200" cy="729"/>
              </a:xfrm>
            </p:grpSpPr>
            <p:sp>
              <p:nvSpPr>
                <p:cNvPr id="18" name="Rectangle 5"/>
                <p:cNvSpPr>
                  <a:spLocks noChangeArrowheads="1"/>
                </p:cNvSpPr>
                <p:nvPr/>
              </p:nvSpPr>
              <p:spPr bwMode="auto">
                <a:xfrm>
                  <a:off x="3216" y="1104"/>
                  <a:ext cx="1200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9" name="Line 6"/>
                <p:cNvSpPr>
                  <a:spLocks noChangeShapeType="1"/>
                </p:cNvSpPr>
                <p:nvPr/>
              </p:nvSpPr>
              <p:spPr bwMode="auto">
                <a:xfrm>
                  <a:off x="3456" y="110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20" name="Line 7"/>
                <p:cNvSpPr>
                  <a:spLocks noChangeShapeType="1"/>
                </p:cNvSpPr>
                <p:nvPr/>
              </p:nvSpPr>
              <p:spPr bwMode="auto">
                <a:xfrm>
                  <a:off x="3696" y="110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21" name="Line 8"/>
                <p:cNvSpPr>
                  <a:spLocks noChangeShapeType="1"/>
                </p:cNvSpPr>
                <p:nvPr/>
              </p:nvSpPr>
              <p:spPr bwMode="auto">
                <a:xfrm>
                  <a:off x="3936" y="110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22" name="Line 9"/>
                <p:cNvSpPr>
                  <a:spLocks noChangeShapeType="1"/>
                </p:cNvSpPr>
                <p:nvPr/>
              </p:nvSpPr>
              <p:spPr bwMode="auto">
                <a:xfrm>
                  <a:off x="4176" y="110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2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261" y="1362"/>
                  <a:ext cx="1141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/>
                    <a:t>0   1   2    3    4</a:t>
                  </a:r>
                </a:p>
              </p:txBody>
            </p:sp>
            <p:sp>
              <p:nvSpPr>
                <p:cNvPr id="24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552" y="864"/>
                  <a:ext cx="52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/>
                    <a:t> list[5]</a:t>
                  </a:r>
                </a:p>
              </p:txBody>
            </p:sp>
          </p:grpSp>
          <p:sp>
            <p:nvSpPr>
              <p:cNvPr id="14" name="Text Box 13"/>
              <p:cNvSpPr txBox="1">
                <a:spLocks noChangeArrowheads="1"/>
              </p:cNvSpPr>
              <p:nvPr/>
            </p:nvSpPr>
            <p:spPr bwMode="auto">
              <a:xfrm>
                <a:off x="3360" y="1593"/>
                <a:ext cx="105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>
                    <a:solidFill>
                      <a:srgbClr val="FF0000"/>
                    </a:solidFill>
                  </a:rPr>
                  <a:t>low (initially)</a:t>
                </a:r>
              </a:p>
            </p:txBody>
          </p:sp>
          <p:sp>
            <p:nvSpPr>
              <p:cNvPr id="15" name="Text Box 14"/>
              <p:cNvSpPr txBox="1">
                <a:spLocks noChangeArrowheads="1"/>
              </p:cNvSpPr>
              <p:nvPr/>
            </p:nvSpPr>
            <p:spPr bwMode="auto">
              <a:xfrm>
                <a:off x="4464" y="1584"/>
                <a:ext cx="124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>
                    <a:solidFill>
                      <a:srgbClr val="FF0000"/>
                    </a:solidFill>
                  </a:rPr>
                  <a:t>high (initially)</a:t>
                </a:r>
              </a:p>
            </p:txBody>
          </p:sp>
          <p:sp>
            <p:nvSpPr>
              <p:cNvPr id="16" name="Line 15"/>
              <p:cNvSpPr>
                <a:spLocks noChangeShapeType="1"/>
              </p:cNvSpPr>
              <p:nvPr/>
            </p:nvSpPr>
            <p:spPr bwMode="auto">
              <a:xfrm flipV="1">
                <a:off x="3552" y="1545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17" name="Line 16"/>
              <p:cNvSpPr>
                <a:spLocks noChangeShapeType="1"/>
              </p:cNvSpPr>
              <p:nvPr/>
            </p:nvSpPr>
            <p:spPr bwMode="auto">
              <a:xfrm flipH="1" flipV="1">
                <a:off x="4704" y="1536"/>
                <a:ext cx="144" cy="4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</p:grpSp>
        <p:grpSp>
          <p:nvGrpSpPr>
            <p:cNvPr id="10" name="Group 31"/>
            <p:cNvGrpSpPr>
              <a:grpSpLocks/>
            </p:cNvGrpSpPr>
            <p:nvPr/>
          </p:nvGrpSpPr>
          <p:grpSpPr bwMode="auto">
            <a:xfrm>
              <a:off x="3072" y="816"/>
              <a:ext cx="2352" cy="1056"/>
              <a:chOff x="3072" y="816"/>
              <a:chExt cx="2352" cy="1056"/>
            </a:xfrm>
          </p:grpSpPr>
          <p:sp>
            <p:nvSpPr>
              <p:cNvPr id="11" name="Text Box 28"/>
              <p:cNvSpPr txBox="1">
                <a:spLocks noChangeArrowheads="1"/>
              </p:cNvSpPr>
              <p:nvPr/>
            </p:nvSpPr>
            <p:spPr bwMode="auto">
              <a:xfrm>
                <a:off x="3542" y="1113"/>
                <a:ext cx="123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/>
                  <a:t>5   17  </a:t>
                </a:r>
                <a:r>
                  <a:rPr lang="en-US" sz="1800" dirty="0">
                    <a:solidFill>
                      <a:srgbClr val="FF0000"/>
                    </a:solidFill>
                  </a:rPr>
                  <a:t>36</a:t>
                </a:r>
                <a:r>
                  <a:rPr lang="en-US" sz="1800" dirty="0"/>
                  <a:t>  37  45</a:t>
                </a:r>
              </a:p>
            </p:txBody>
          </p:sp>
          <p:sp>
            <p:nvSpPr>
              <p:cNvPr id="12" name="Rectangle 30"/>
              <p:cNvSpPr>
                <a:spLocks noChangeArrowheads="1"/>
              </p:cNvSpPr>
              <p:nvPr/>
            </p:nvSpPr>
            <p:spPr bwMode="auto">
              <a:xfrm>
                <a:off x="3072" y="816"/>
                <a:ext cx="2352" cy="1056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533400" y="2971800"/>
            <a:ext cx="350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dirty="0"/>
              <a:t>1) mid=(0+4)/2=2		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dirty="0" err="1"/>
              <a:t>midvalue</a:t>
            </a:r>
            <a:r>
              <a:rPr lang="en-US" dirty="0"/>
              <a:t>=list[2]=</a:t>
            </a:r>
            <a:r>
              <a:rPr lang="en-US" dirty="0" smtClean="0"/>
              <a:t>36    </a:t>
            </a:r>
            <a:endParaRPr lang="en-US" dirty="0"/>
          </a:p>
          <a:p>
            <a:pPr>
              <a:buFont typeface="Wingdings" pitchFamily="2" charset="2"/>
              <a:buNone/>
            </a:pPr>
            <a:r>
              <a:rPr lang="en-US" dirty="0"/>
              <a:t>	key&gt;</a:t>
            </a:r>
            <a:r>
              <a:rPr lang="en-US" dirty="0" err="1"/>
              <a:t>midvalue</a:t>
            </a:r>
            <a:r>
              <a:rPr lang="en-US" dirty="0"/>
              <a:t>	</a:t>
            </a:r>
            <a:r>
              <a:rPr lang="en-US" dirty="0" smtClean="0"/>
              <a:t>    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	low=mid+1=3		    </a:t>
            </a:r>
            <a:endParaRPr lang="en-US" dirty="0"/>
          </a:p>
        </p:txBody>
      </p:sp>
      <p:grpSp>
        <p:nvGrpSpPr>
          <p:cNvPr id="28" name="Group 32"/>
          <p:cNvGrpSpPr>
            <a:grpSpLocks/>
          </p:cNvGrpSpPr>
          <p:nvPr/>
        </p:nvGrpSpPr>
        <p:grpSpPr bwMode="auto">
          <a:xfrm>
            <a:off x="4876800" y="3276600"/>
            <a:ext cx="4191000" cy="1676400"/>
            <a:chOff x="3072" y="816"/>
            <a:chExt cx="2640" cy="1056"/>
          </a:xfrm>
        </p:grpSpPr>
        <p:grpSp>
          <p:nvGrpSpPr>
            <p:cNvPr id="29" name="Group 29"/>
            <p:cNvGrpSpPr>
              <a:grpSpLocks/>
            </p:cNvGrpSpPr>
            <p:nvPr/>
          </p:nvGrpSpPr>
          <p:grpSpPr bwMode="auto">
            <a:xfrm>
              <a:off x="3360" y="864"/>
              <a:ext cx="2352" cy="962"/>
              <a:chOff x="3360" y="864"/>
              <a:chExt cx="2352" cy="962"/>
            </a:xfrm>
          </p:grpSpPr>
          <p:grpSp>
            <p:nvGrpSpPr>
              <p:cNvPr id="33" name="Group 18"/>
              <p:cNvGrpSpPr>
                <a:grpSpLocks/>
              </p:cNvGrpSpPr>
              <p:nvPr/>
            </p:nvGrpSpPr>
            <p:grpSpPr bwMode="auto">
              <a:xfrm>
                <a:off x="3552" y="864"/>
                <a:ext cx="1200" cy="729"/>
                <a:chOff x="3216" y="864"/>
                <a:chExt cx="1200" cy="729"/>
              </a:xfrm>
            </p:grpSpPr>
            <p:sp>
              <p:nvSpPr>
                <p:cNvPr id="38" name="Rectangle 5"/>
                <p:cNvSpPr>
                  <a:spLocks noChangeArrowheads="1"/>
                </p:cNvSpPr>
                <p:nvPr/>
              </p:nvSpPr>
              <p:spPr bwMode="auto">
                <a:xfrm>
                  <a:off x="3216" y="1104"/>
                  <a:ext cx="1200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39" name="Line 6"/>
                <p:cNvSpPr>
                  <a:spLocks noChangeShapeType="1"/>
                </p:cNvSpPr>
                <p:nvPr/>
              </p:nvSpPr>
              <p:spPr bwMode="auto">
                <a:xfrm>
                  <a:off x="3456" y="110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40" name="Line 7"/>
                <p:cNvSpPr>
                  <a:spLocks noChangeShapeType="1"/>
                </p:cNvSpPr>
                <p:nvPr/>
              </p:nvSpPr>
              <p:spPr bwMode="auto">
                <a:xfrm>
                  <a:off x="3696" y="110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41" name="Line 8"/>
                <p:cNvSpPr>
                  <a:spLocks noChangeShapeType="1"/>
                </p:cNvSpPr>
                <p:nvPr/>
              </p:nvSpPr>
              <p:spPr bwMode="auto">
                <a:xfrm>
                  <a:off x="3936" y="110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42" name="Line 9"/>
                <p:cNvSpPr>
                  <a:spLocks noChangeShapeType="1"/>
                </p:cNvSpPr>
                <p:nvPr/>
              </p:nvSpPr>
              <p:spPr bwMode="auto">
                <a:xfrm>
                  <a:off x="4176" y="110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4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261" y="1362"/>
                  <a:ext cx="1141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/>
                    <a:t>0   1   2    3    4</a:t>
                  </a:r>
                </a:p>
              </p:txBody>
            </p:sp>
            <p:sp>
              <p:nvSpPr>
                <p:cNvPr id="44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552" y="864"/>
                  <a:ext cx="52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/>
                    <a:t> list[5]</a:t>
                  </a:r>
                </a:p>
              </p:txBody>
            </p:sp>
          </p:grpSp>
          <p:sp>
            <p:nvSpPr>
              <p:cNvPr id="34" name="Text Box 13"/>
              <p:cNvSpPr txBox="1">
                <a:spLocks noChangeArrowheads="1"/>
              </p:cNvSpPr>
              <p:nvPr/>
            </p:nvSpPr>
            <p:spPr bwMode="auto">
              <a:xfrm>
                <a:off x="3360" y="1593"/>
                <a:ext cx="137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 dirty="0">
                    <a:solidFill>
                      <a:srgbClr val="FF0000"/>
                    </a:solidFill>
                  </a:rPr>
                  <a:t>low </a:t>
                </a:r>
                <a:r>
                  <a:rPr lang="en-US" sz="1800" dirty="0" smtClean="0">
                    <a:solidFill>
                      <a:srgbClr val="FF0000"/>
                    </a:solidFill>
                  </a:rPr>
                  <a:t>(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after step1</a:t>
                </a:r>
                <a:r>
                  <a:rPr lang="en-US" sz="1800" dirty="0" smtClean="0">
                    <a:solidFill>
                      <a:srgbClr val="FF0000"/>
                    </a:solidFill>
                  </a:rPr>
                  <a:t>)</a:t>
                </a:r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5" name="Text Box 14"/>
              <p:cNvSpPr txBox="1">
                <a:spLocks noChangeArrowheads="1"/>
              </p:cNvSpPr>
              <p:nvPr/>
            </p:nvSpPr>
            <p:spPr bwMode="auto">
              <a:xfrm>
                <a:off x="4464" y="1584"/>
                <a:ext cx="124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 dirty="0">
                    <a:solidFill>
                      <a:srgbClr val="FF0000"/>
                    </a:solidFill>
                  </a:rPr>
                  <a:t>high </a:t>
                </a:r>
                <a:r>
                  <a:rPr lang="en-US" sz="1800" dirty="0" smtClean="0">
                    <a:solidFill>
                      <a:srgbClr val="FF0000"/>
                    </a:solidFill>
                  </a:rPr>
                  <a:t>(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unchanged</a:t>
                </a:r>
                <a:r>
                  <a:rPr lang="en-US" sz="1800" dirty="0" smtClean="0">
                    <a:solidFill>
                      <a:srgbClr val="FF0000"/>
                    </a:solidFill>
                  </a:rPr>
                  <a:t>)</a:t>
                </a:r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6" name="Line 15"/>
              <p:cNvSpPr>
                <a:spLocks noChangeShapeType="1"/>
              </p:cNvSpPr>
              <p:nvPr/>
            </p:nvSpPr>
            <p:spPr bwMode="auto">
              <a:xfrm flipV="1">
                <a:off x="4224" y="1536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37" name="Line 16"/>
              <p:cNvSpPr>
                <a:spLocks noChangeShapeType="1"/>
              </p:cNvSpPr>
              <p:nvPr/>
            </p:nvSpPr>
            <p:spPr bwMode="auto">
              <a:xfrm flipH="1" flipV="1">
                <a:off x="4704" y="1536"/>
                <a:ext cx="144" cy="4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</p:grpSp>
        <p:grpSp>
          <p:nvGrpSpPr>
            <p:cNvPr id="30" name="Group 31"/>
            <p:cNvGrpSpPr>
              <a:grpSpLocks/>
            </p:cNvGrpSpPr>
            <p:nvPr/>
          </p:nvGrpSpPr>
          <p:grpSpPr bwMode="auto">
            <a:xfrm>
              <a:off x="3072" y="816"/>
              <a:ext cx="2352" cy="1056"/>
              <a:chOff x="3072" y="816"/>
              <a:chExt cx="2352" cy="1056"/>
            </a:xfrm>
          </p:grpSpPr>
          <p:sp>
            <p:nvSpPr>
              <p:cNvPr id="31" name="Text Box 28"/>
              <p:cNvSpPr txBox="1">
                <a:spLocks noChangeArrowheads="1"/>
              </p:cNvSpPr>
              <p:nvPr/>
            </p:nvSpPr>
            <p:spPr bwMode="auto">
              <a:xfrm>
                <a:off x="3542" y="1113"/>
                <a:ext cx="123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5   17  36  </a:t>
                </a:r>
                <a:r>
                  <a:rPr lang="en-US" sz="1800" dirty="0"/>
                  <a:t>37  45</a:t>
                </a:r>
              </a:p>
            </p:txBody>
          </p:sp>
          <p:sp>
            <p:nvSpPr>
              <p:cNvPr id="32" name="Rectangle 30"/>
              <p:cNvSpPr>
                <a:spLocks noChangeArrowheads="1"/>
              </p:cNvSpPr>
              <p:nvPr/>
            </p:nvSpPr>
            <p:spPr bwMode="auto">
              <a:xfrm>
                <a:off x="3072" y="816"/>
                <a:ext cx="2352" cy="1056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95664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0" y="1447800"/>
            <a:ext cx="43053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u="sng" dirty="0" smtClean="0"/>
              <a:t>e.g.</a:t>
            </a:r>
            <a:r>
              <a:rPr lang="en-US" sz="2200" dirty="0" smtClean="0"/>
              <a:t> 	</a:t>
            </a:r>
            <a:r>
              <a:rPr lang="en-US" sz="2200" dirty="0" err="1" smtClean="0"/>
              <a:t>int</a:t>
            </a:r>
            <a:r>
              <a:rPr lang="en-US" sz="2200" dirty="0" smtClean="0"/>
              <a:t> list[5]={5,17,36,37,45};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dirty="0" smtClean="0"/>
              <a:t>		low=0, high=4 </a:t>
            </a:r>
            <a:r>
              <a:rPr lang="en-US" sz="2200" dirty="0" smtClean="0">
                <a:solidFill>
                  <a:srgbClr val="FF0000"/>
                </a:solidFill>
              </a:rPr>
              <a:t>key=44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2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2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200" dirty="0" smtClean="0"/>
          </a:p>
        </p:txBody>
      </p:sp>
      <p:grpSp>
        <p:nvGrpSpPr>
          <p:cNvPr id="28" name="Group 32"/>
          <p:cNvGrpSpPr>
            <a:grpSpLocks/>
          </p:cNvGrpSpPr>
          <p:nvPr/>
        </p:nvGrpSpPr>
        <p:grpSpPr bwMode="auto">
          <a:xfrm>
            <a:off x="4762500" y="1579418"/>
            <a:ext cx="4191000" cy="1676400"/>
            <a:chOff x="3072" y="816"/>
            <a:chExt cx="2640" cy="1056"/>
          </a:xfrm>
        </p:grpSpPr>
        <p:grpSp>
          <p:nvGrpSpPr>
            <p:cNvPr id="29" name="Group 29"/>
            <p:cNvGrpSpPr>
              <a:grpSpLocks/>
            </p:cNvGrpSpPr>
            <p:nvPr/>
          </p:nvGrpSpPr>
          <p:grpSpPr bwMode="auto">
            <a:xfrm>
              <a:off x="3360" y="864"/>
              <a:ext cx="2352" cy="962"/>
              <a:chOff x="3360" y="864"/>
              <a:chExt cx="2352" cy="962"/>
            </a:xfrm>
          </p:grpSpPr>
          <p:grpSp>
            <p:nvGrpSpPr>
              <p:cNvPr id="33" name="Group 18"/>
              <p:cNvGrpSpPr>
                <a:grpSpLocks/>
              </p:cNvGrpSpPr>
              <p:nvPr/>
            </p:nvGrpSpPr>
            <p:grpSpPr bwMode="auto">
              <a:xfrm>
                <a:off x="3552" y="864"/>
                <a:ext cx="1200" cy="729"/>
                <a:chOff x="3216" y="864"/>
                <a:chExt cx="1200" cy="729"/>
              </a:xfrm>
            </p:grpSpPr>
            <p:sp>
              <p:nvSpPr>
                <p:cNvPr id="38" name="Rectangle 5"/>
                <p:cNvSpPr>
                  <a:spLocks noChangeArrowheads="1"/>
                </p:cNvSpPr>
                <p:nvPr/>
              </p:nvSpPr>
              <p:spPr bwMode="auto">
                <a:xfrm>
                  <a:off x="3216" y="1104"/>
                  <a:ext cx="1200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39" name="Line 6"/>
                <p:cNvSpPr>
                  <a:spLocks noChangeShapeType="1"/>
                </p:cNvSpPr>
                <p:nvPr/>
              </p:nvSpPr>
              <p:spPr bwMode="auto">
                <a:xfrm>
                  <a:off x="3456" y="110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40" name="Line 7"/>
                <p:cNvSpPr>
                  <a:spLocks noChangeShapeType="1"/>
                </p:cNvSpPr>
                <p:nvPr/>
              </p:nvSpPr>
              <p:spPr bwMode="auto">
                <a:xfrm>
                  <a:off x="3696" y="110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41" name="Line 8"/>
                <p:cNvSpPr>
                  <a:spLocks noChangeShapeType="1"/>
                </p:cNvSpPr>
                <p:nvPr/>
              </p:nvSpPr>
              <p:spPr bwMode="auto">
                <a:xfrm>
                  <a:off x="3936" y="110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42" name="Line 9"/>
                <p:cNvSpPr>
                  <a:spLocks noChangeShapeType="1"/>
                </p:cNvSpPr>
                <p:nvPr/>
              </p:nvSpPr>
              <p:spPr bwMode="auto">
                <a:xfrm>
                  <a:off x="4176" y="110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4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261" y="1362"/>
                  <a:ext cx="1141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/>
                    <a:t>0   1   2    3    4</a:t>
                  </a:r>
                </a:p>
              </p:txBody>
            </p:sp>
            <p:sp>
              <p:nvSpPr>
                <p:cNvPr id="44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552" y="864"/>
                  <a:ext cx="52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/>
                    <a:t> list[5]</a:t>
                  </a:r>
                </a:p>
              </p:txBody>
            </p:sp>
          </p:grpSp>
          <p:sp>
            <p:nvSpPr>
              <p:cNvPr id="34" name="Text Box 13"/>
              <p:cNvSpPr txBox="1">
                <a:spLocks noChangeArrowheads="1"/>
              </p:cNvSpPr>
              <p:nvPr/>
            </p:nvSpPr>
            <p:spPr bwMode="auto">
              <a:xfrm>
                <a:off x="3360" y="1593"/>
                <a:ext cx="137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 dirty="0">
                    <a:solidFill>
                      <a:srgbClr val="FF0000"/>
                    </a:solidFill>
                  </a:rPr>
                  <a:t>low </a:t>
                </a:r>
                <a:r>
                  <a:rPr lang="en-US" sz="1800" dirty="0" smtClean="0">
                    <a:solidFill>
                      <a:srgbClr val="FF0000"/>
                    </a:solidFill>
                  </a:rPr>
                  <a:t>(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after step1</a:t>
                </a:r>
                <a:r>
                  <a:rPr lang="en-US" sz="1800" dirty="0" smtClean="0">
                    <a:solidFill>
                      <a:srgbClr val="FF0000"/>
                    </a:solidFill>
                  </a:rPr>
                  <a:t>)</a:t>
                </a:r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5" name="Text Box 14"/>
              <p:cNvSpPr txBox="1">
                <a:spLocks noChangeArrowheads="1"/>
              </p:cNvSpPr>
              <p:nvPr/>
            </p:nvSpPr>
            <p:spPr bwMode="auto">
              <a:xfrm>
                <a:off x="4464" y="1584"/>
                <a:ext cx="124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 dirty="0">
                    <a:solidFill>
                      <a:srgbClr val="FF0000"/>
                    </a:solidFill>
                  </a:rPr>
                  <a:t>high </a:t>
                </a:r>
                <a:r>
                  <a:rPr lang="en-US" sz="1800" dirty="0" smtClean="0">
                    <a:solidFill>
                      <a:srgbClr val="FF0000"/>
                    </a:solidFill>
                  </a:rPr>
                  <a:t>(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unchanged</a:t>
                </a:r>
                <a:r>
                  <a:rPr lang="en-US" sz="1800" dirty="0" smtClean="0">
                    <a:solidFill>
                      <a:srgbClr val="FF0000"/>
                    </a:solidFill>
                  </a:rPr>
                  <a:t>)</a:t>
                </a:r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6" name="Line 15"/>
              <p:cNvSpPr>
                <a:spLocks noChangeShapeType="1"/>
              </p:cNvSpPr>
              <p:nvPr/>
            </p:nvSpPr>
            <p:spPr bwMode="auto">
              <a:xfrm flipV="1">
                <a:off x="4224" y="1536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37" name="Line 16"/>
              <p:cNvSpPr>
                <a:spLocks noChangeShapeType="1"/>
              </p:cNvSpPr>
              <p:nvPr/>
            </p:nvSpPr>
            <p:spPr bwMode="auto">
              <a:xfrm flipH="1" flipV="1">
                <a:off x="4704" y="1536"/>
                <a:ext cx="144" cy="4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</p:grpSp>
        <p:grpSp>
          <p:nvGrpSpPr>
            <p:cNvPr id="30" name="Group 31"/>
            <p:cNvGrpSpPr>
              <a:grpSpLocks/>
            </p:cNvGrpSpPr>
            <p:nvPr/>
          </p:nvGrpSpPr>
          <p:grpSpPr bwMode="auto">
            <a:xfrm>
              <a:off x="3072" y="816"/>
              <a:ext cx="2352" cy="1056"/>
              <a:chOff x="3072" y="816"/>
              <a:chExt cx="2352" cy="1056"/>
            </a:xfrm>
          </p:grpSpPr>
          <p:sp>
            <p:nvSpPr>
              <p:cNvPr id="31" name="Text Box 28"/>
              <p:cNvSpPr txBox="1">
                <a:spLocks noChangeArrowheads="1"/>
              </p:cNvSpPr>
              <p:nvPr/>
            </p:nvSpPr>
            <p:spPr bwMode="auto">
              <a:xfrm>
                <a:off x="3542" y="1113"/>
                <a:ext cx="123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5   17  36  </a:t>
                </a:r>
                <a:r>
                  <a:rPr lang="en-US" sz="1800" dirty="0">
                    <a:solidFill>
                      <a:srgbClr val="FF0000"/>
                    </a:solidFill>
                  </a:rPr>
                  <a:t>37</a:t>
                </a:r>
                <a:r>
                  <a:rPr lang="en-US" sz="1800" dirty="0"/>
                  <a:t>  45</a:t>
                </a:r>
              </a:p>
            </p:txBody>
          </p:sp>
          <p:sp>
            <p:nvSpPr>
              <p:cNvPr id="32" name="Rectangle 30"/>
              <p:cNvSpPr>
                <a:spLocks noChangeArrowheads="1"/>
              </p:cNvSpPr>
              <p:nvPr/>
            </p:nvSpPr>
            <p:spPr bwMode="auto">
              <a:xfrm>
                <a:off x="3072" y="816"/>
                <a:ext cx="2352" cy="1056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</p:grpSp>
      <p:sp>
        <p:nvSpPr>
          <p:cNvPr id="45" name="TextBox 44"/>
          <p:cNvSpPr txBox="1"/>
          <p:nvPr/>
        </p:nvSpPr>
        <p:spPr>
          <a:xfrm>
            <a:off x="533400" y="2603659"/>
            <a:ext cx="32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/>
              <a:t>2) mid=(3+4)/2=3		</a:t>
            </a:r>
            <a:endParaRPr lang="en-US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/>
              <a:t>	</a:t>
            </a:r>
            <a:r>
              <a:rPr lang="en-US" dirty="0" err="1" smtClean="0"/>
              <a:t>midvalue</a:t>
            </a:r>
            <a:r>
              <a:rPr lang="en-US" dirty="0" smtClean="0"/>
              <a:t>=list[3]=37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/>
              <a:t>	key&gt;</a:t>
            </a:r>
            <a:r>
              <a:rPr lang="en-US" dirty="0" err="1"/>
              <a:t>midvalue</a:t>
            </a:r>
            <a:endParaRPr lang="en-US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/>
              <a:t>	low=mid+1=4</a:t>
            </a:r>
          </a:p>
        </p:txBody>
      </p:sp>
      <p:grpSp>
        <p:nvGrpSpPr>
          <p:cNvPr id="46" name="Group 32"/>
          <p:cNvGrpSpPr>
            <a:grpSpLocks/>
          </p:cNvGrpSpPr>
          <p:nvPr/>
        </p:nvGrpSpPr>
        <p:grpSpPr bwMode="auto">
          <a:xfrm>
            <a:off x="4762500" y="3581400"/>
            <a:ext cx="4191000" cy="2198688"/>
            <a:chOff x="3072" y="816"/>
            <a:chExt cx="2640" cy="1385"/>
          </a:xfrm>
        </p:grpSpPr>
        <p:grpSp>
          <p:nvGrpSpPr>
            <p:cNvPr id="47" name="Group 29"/>
            <p:cNvGrpSpPr>
              <a:grpSpLocks/>
            </p:cNvGrpSpPr>
            <p:nvPr/>
          </p:nvGrpSpPr>
          <p:grpSpPr bwMode="auto">
            <a:xfrm>
              <a:off x="3552" y="864"/>
              <a:ext cx="2160" cy="1337"/>
              <a:chOff x="3552" y="864"/>
              <a:chExt cx="2160" cy="1337"/>
            </a:xfrm>
          </p:grpSpPr>
          <p:grpSp>
            <p:nvGrpSpPr>
              <p:cNvPr id="51" name="Group 18"/>
              <p:cNvGrpSpPr>
                <a:grpSpLocks/>
              </p:cNvGrpSpPr>
              <p:nvPr/>
            </p:nvGrpSpPr>
            <p:grpSpPr bwMode="auto">
              <a:xfrm>
                <a:off x="3552" y="864"/>
                <a:ext cx="1200" cy="729"/>
                <a:chOff x="3216" y="864"/>
                <a:chExt cx="1200" cy="729"/>
              </a:xfrm>
            </p:grpSpPr>
            <p:sp>
              <p:nvSpPr>
                <p:cNvPr id="56" name="Rectangle 5"/>
                <p:cNvSpPr>
                  <a:spLocks noChangeArrowheads="1"/>
                </p:cNvSpPr>
                <p:nvPr/>
              </p:nvSpPr>
              <p:spPr bwMode="auto">
                <a:xfrm>
                  <a:off x="3216" y="1104"/>
                  <a:ext cx="1200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57" name="Line 6"/>
                <p:cNvSpPr>
                  <a:spLocks noChangeShapeType="1"/>
                </p:cNvSpPr>
                <p:nvPr/>
              </p:nvSpPr>
              <p:spPr bwMode="auto">
                <a:xfrm>
                  <a:off x="3456" y="110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58" name="Line 7"/>
                <p:cNvSpPr>
                  <a:spLocks noChangeShapeType="1"/>
                </p:cNvSpPr>
                <p:nvPr/>
              </p:nvSpPr>
              <p:spPr bwMode="auto">
                <a:xfrm>
                  <a:off x="3696" y="110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59" name="Line 8"/>
                <p:cNvSpPr>
                  <a:spLocks noChangeShapeType="1"/>
                </p:cNvSpPr>
                <p:nvPr/>
              </p:nvSpPr>
              <p:spPr bwMode="auto">
                <a:xfrm>
                  <a:off x="3936" y="110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60" name="Line 9"/>
                <p:cNvSpPr>
                  <a:spLocks noChangeShapeType="1"/>
                </p:cNvSpPr>
                <p:nvPr/>
              </p:nvSpPr>
              <p:spPr bwMode="auto">
                <a:xfrm>
                  <a:off x="4176" y="110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6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261" y="1362"/>
                  <a:ext cx="1141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/>
                    <a:t>0   1   2    3    4</a:t>
                  </a:r>
                </a:p>
              </p:txBody>
            </p:sp>
            <p:sp>
              <p:nvSpPr>
                <p:cNvPr id="62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552" y="864"/>
                  <a:ext cx="52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/>
                    <a:t> list[5]</a:t>
                  </a:r>
                </a:p>
              </p:txBody>
            </p:sp>
          </p:grpSp>
          <p:sp>
            <p:nvSpPr>
              <p:cNvPr id="52" name="Text Box 13"/>
              <p:cNvSpPr txBox="1">
                <a:spLocks noChangeArrowheads="1"/>
              </p:cNvSpPr>
              <p:nvPr/>
            </p:nvSpPr>
            <p:spPr bwMode="auto">
              <a:xfrm>
                <a:off x="3583" y="1968"/>
                <a:ext cx="137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 dirty="0">
                    <a:solidFill>
                      <a:srgbClr val="FF0000"/>
                    </a:solidFill>
                  </a:rPr>
                  <a:t>low </a:t>
                </a:r>
                <a:r>
                  <a:rPr lang="en-US" sz="1800" dirty="0" smtClean="0">
                    <a:solidFill>
                      <a:srgbClr val="FF0000"/>
                    </a:solidFill>
                  </a:rPr>
                  <a:t>(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after step2</a:t>
                </a:r>
                <a:r>
                  <a:rPr lang="en-US" sz="1800" dirty="0" smtClean="0">
                    <a:solidFill>
                      <a:srgbClr val="FF0000"/>
                    </a:solidFill>
                  </a:rPr>
                  <a:t>)</a:t>
                </a:r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3" name="Text Box 14"/>
              <p:cNvSpPr txBox="1">
                <a:spLocks noChangeArrowheads="1"/>
              </p:cNvSpPr>
              <p:nvPr/>
            </p:nvSpPr>
            <p:spPr bwMode="auto">
              <a:xfrm>
                <a:off x="4464" y="1584"/>
                <a:ext cx="124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 dirty="0">
                    <a:solidFill>
                      <a:srgbClr val="FF0000"/>
                    </a:solidFill>
                  </a:rPr>
                  <a:t>high </a:t>
                </a:r>
                <a:r>
                  <a:rPr lang="en-US" sz="1800" dirty="0" smtClean="0">
                    <a:solidFill>
                      <a:srgbClr val="FF0000"/>
                    </a:solidFill>
                  </a:rPr>
                  <a:t>(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unchanged</a:t>
                </a:r>
                <a:r>
                  <a:rPr lang="en-US" sz="1800" dirty="0" smtClean="0">
                    <a:solidFill>
                      <a:srgbClr val="FF0000"/>
                    </a:solidFill>
                  </a:rPr>
                  <a:t>)</a:t>
                </a:r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4" name="Line 15"/>
              <p:cNvSpPr>
                <a:spLocks noChangeShapeType="1"/>
              </p:cNvSpPr>
              <p:nvPr/>
            </p:nvSpPr>
            <p:spPr bwMode="auto">
              <a:xfrm flipV="1">
                <a:off x="4320" y="1523"/>
                <a:ext cx="194" cy="44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55" name="Line 16"/>
              <p:cNvSpPr>
                <a:spLocks noChangeShapeType="1"/>
              </p:cNvSpPr>
              <p:nvPr/>
            </p:nvSpPr>
            <p:spPr bwMode="auto">
              <a:xfrm flipH="1" flipV="1">
                <a:off x="4704" y="1536"/>
                <a:ext cx="144" cy="4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</p:grpSp>
        <p:grpSp>
          <p:nvGrpSpPr>
            <p:cNvPr id="48" name="Group 31"/>
            <p:cNvGrpSpPr>
              <a:grpSpLocks/>
            </p:cNvGrpSpPr>
            <p:nvPr/>
          </p:nvGrpSpPr>
          <p:grpSpPr bwMode="auto">
            <a:xfrm>
              <a:off x="3072" y="816"/>
              <a:ext cx="2352" cy="1056"/>
              <a:chOff x="3072" y="816"/>
              <a:chExt cx="2352" cy="1056"/>
            </a:xfrm>
          </p:grpSpPr>
          <p:sp>
            <p:nvSpPr>
              <p:cNvPr id="49" name="Text Box 28"/>
              <p:cNvSpPr txBox="1">
                <a:spLocks noChangeArrowheads="1"/>
              </p:cNvSpPr>
              <p:nvPr/>
            </p:nvSpPr>
            <p:spPr bwMode="auto">
              <a:xfrm>
                <a:off x="3542" y="1113"/>
                <a:ext cx="123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5   17  36  37</a:t>
                </a:r>
                <a:r>
                  <a:rPr lang="en-US" sz="1800" dirty="0"/>
                  <a:t>  45</a:t>
                </a:r>
              </a:p>
            </p:txBody>
          </p:sp>
          <p:sp>
            <p:nvSpPr>
              <p:cNvPr id="50" name="Rectangle 30"/>
              <p:cNvSpPr>
                <a:spLocks noChangeArrowheads="1"/>
              </p:cNvSpPr>
              <p:nvPr/>
            </p:nvSpPr>
            <p:spPr bwMode="auto">
              <a:xfrm>
                <a:off x="3072" y="816"/>
                <a:ext cx="2352" cy="1056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6271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0" y="1447800"/>
            <a:ext cx="43053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u="sng" dirty="0" smtClean="0"/>
              <a:t>e.g.</a:t>
            </a:r>
            <a:r>
              <a:rPr lang="en-US" sz="2200" dirty="0" smtClean="0"/>
              <a:t> 	</a:t>
            </a:r>
            <a:r>
              <a:rPr lang="en-US" sz="2200" dirty="0" err="1" smtClean="0"/>
              <a:t>int</a:t>
            </a:r>
            <a:r>
              <a:rPr lang="en-US" sz="2200" dirty="0" smtClean="0"/>
              <a:t> list[5]={5,17,36,37,45};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dirty="0" smtClean="0"/>
              <a:t>		low=0, high=4 </a:t>
            </a:r>
            <a:r>
              <a:rPr lang="en-US" sz="2200" dirty="0" smtClean="0">
                <a:solidFill>
                  <a:srgbClr val="FF0000"/>
                </a:solidFill>
              </a:rPr>
              <a:t>key=44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2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2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200" dirty="0" smtClean="0"/>
          </a:p>
        </p:txBody>
      </p:sp>
      <p:grpSp>
        <p:nvGrpSpPr>
          <p:cNvPr id="46" name="Group 32"/>
          <p:cNvGrpSpPr>
            <a:grpSpLocks/>
          </p:cNvGrpSpPr>
          <p:nvPr/>
        </p:nvGrpSpPr>
        <p:grpSpPr bwMode="auto">
          <a:xfrm>
            <a:off x="4630882" y="3897312"/>
            <a:ext cx="4260850" cy="2198688"/>
            <a:chOff x="3072" y="816"/>
            <a:chExt cx="2684" cy="1385"/>
          </a:xfrm>
        </p:grpSpPr>
        <p:grpSp>
          <p:nvGrpSpPr>
            <p:cNvPr id="47" name="Group 29"/>
            <p:cNvGrpSpPr>
              <a:grpSpLocks/>
            </p:cNvGrpSpPr>
            <p:nvPr/>
          </p:nvGrpSpPr>
          <p:grpSpPr bwMode="auto">
            <a:xfrm>
              <a:off x="3552" y="864"/>
              <a:ext cx="2204" cy="1337"/>
              <a:chOff x="3552" y="864"/>
              <a:chExt cx="2204" cy="1337"/>
            </a:xfrm>
          </p:grpSpPr>
          <p:grpSp>
            <p:nvGrpSpPr>
              <p:cNvPr id="51" name="Group 18"/>
              <p:cNvGrpSpPr>
                <a:grpSpLocks/>
              </p:cNvGrpSpPr>
              <p:nvPr/>
            </p:nvGrpSpPr>
            <p:grpSpPr bwMode="auto">
              <a:xfrm>
                <a:off x="3552" y="864"/>
                <a:ext cx="1200" cy="729"/>
                <a:chOff x="3216" y="864"/>
                <a:chExt cx="1200" cy="729"/>
              </a:xfrm>
            </p:grpSpPr>
            <p:sp>
              <p:nvSpPr>
                <p:cNvPr id="56" name="Rectangle 5"/>
                <p:cNvSpPr>
                  <a:spLocks noChangeArrowheads="1"/>
                </p:cNvSpPr>
                <p:nvPr/>
              </p:nvSpPr>
              <p:spPr bwMode="auto">
                <a:xfrm>
                  <a:off x="3216" y="1104"/>
                  <a:ext cx="1200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57" name="Line 6"/>
                <p:cNvSpPr>
                  <a:spLocks noChangeShapeType="1"/>
                </p:cNvSpPr>
                <p:nvPr/>
              </p:nvSpPr>
              <p:spPr bwMode="auto">
                <a:xfrm>
                  <a:off x="3456" y="110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58" name="Line 7"/>
                <p:cNvSpPr>
                  <a:spLocks noChangeShapeType="1"/>
                </p:cNvSpPr>
                <p:nvPr/>
              </p:nvSpPr>
              <p:spPr bwMode="auto">
                <a:xfrm>
                  <a:off x="3696" y="110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59" name="Line 8"/>
                <p:cNvSpPr>
                  <a:spLocks noChangeShapeType="1"/>
                </p:cNvSpPr>
                <p:nvPr/>
              </p:nvSpPr>
              <p:spPr bwMode="auto">
                <a:xfrm>
                  <a:off x="3936" y="110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60" name="Line 9"/>
                <p:cNvSpPr>
                  <a:spLocks noChangeShapeType="1"/>
                </p:cNvSpPr>
                <p:nvPr/>
              </p:nvSpPr>
              <p:spPr bwMode="auto">
                <a:xfrm>
                  <a:off x="4176" y="110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6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261" y="1362"/>
                  <a:ext cx="1141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/>
                    <a:t>0   1   2    3    4</a:t>
                  </a:r>
                </a:p>
              </p:txBody>
            </p:sp>
            <p:sp>
              <p:nvSpPr>
                <p:cNvPr id="62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552" y="864"/>
                  <a:ext cx="52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/>
                    <a:t> list[5]</a:t>
                  </a:r>
                </a:p>
              </p:txBody>
            </p:sp>
          </p:grpSp>
          <p:sp>
            <p:nvSpPr>
              <p:cNvPr id="52" name="Text Box 13"/>
              <p:cNvSpPr txBox="1">
                <a:spLocks noChangeArrowheads="1"/>
              </p:cNvSpPr>
              <p:nvPr/>
            </p:nvSpPr>
            <p:spPr bwMode="auto">
              <a:xfrm>
                <a:off x="3583" y="1968"/>
                <a:ext cx="137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 dirty="0">
                    <a:solidFill>
                      <a:srgbClr val="FF0000"/>
                    </a:solidFill>
                  </a:rPr>
                  <a:t>low </a:t>
                </a:r>
                <a:r>
                  <a:rPr lang="en-US" sz="1800" dirty="0" smtClean="0">
                    <a:solidFill>
                      <a:srgbClr val="FF0000"/>
                    </a:solidFill>
                  </a:rPr>
                  <a:t>(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unchanged</a:t>
                </a:r>
                <a:r>
                  <a:rPr lang="en-US" sz="1800" dirty="0" smtClean="0">
                    <a:solidFill>
                      <a:srgbClr val="FF0000"/>
                    </a:solidFill>
                  </a:rPr>
                  <a:t>)</a:t>
                </a:r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3" name="Text Box 14"/>
              <p:cNvSpPr txBox="1">
                <a:spLocks noChangeArrowheads="1"/>
              </p:cNvSpPr>
              <p:nvPr/>
            </p:nvSpPr>
            <p:spPr bwMode="auto">
              <a:xfrm>
                <a:off x="4508" y="1606"/>
                <a:ext cx="124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 dirty="0">
                    <a:solidFill>
                      <a:srgbClr val="FF0000"/>
                    </a:solidFill>
                  </a:rPr>
                  <a:t>high </a:t>
                </a:r>
                <a:r>
                  <a:rPr lang="en-US" sz="1800" dirty="0" smtClean="0">
                    <a:solidFill>
                      <a:srgbClr val="FF0000"/>
                    </a:solidFill>
                  </a:rPr>
                  <a:t>(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after step 3</a:t>
                </a:r>
                <a:r>
                  <a:rPr lang="en-US" sz="1800" dirty="0" smtClean="0">
                    <a:solidFill>
                      <a:srgbClr val="FF0000"/>
                    </a:solidFill>
                  </a:rPr>
                  <a:t>)</a:t>
                </a:r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4" name="Line 15"/>
              <p:cNvSpPr>
                <a:spLocks noChangeShapeType="1"/>
              </p:cNvSpPr>
              <p:nvPr/>
            </p:nvSpPr>
            <p:spPr bwMode="auto">
              <a:xfrm flipV="1">
                <a:off x="4320" y="1523"/>
                <a:ext cx="194" cy="44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55" name="Line 16"/>
              <p:cNvSpPr>
                <a:spLocks noChangeShapeType="1"/>
              </p:cNvSpPr>
              <p:nvPr/>
            </p:nvSpPr>
            <p:spPr bwMode="auto">
              <a:xfrm flipH="1" flipV="1">
                <a:off x="4320" y="1477"/>
                <a:ext cx="528" cy="10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</p:grpSp>
        <p:grpSp>
          <p:nvGrpSpPr>
            <p:cNvPr id="48" name="Group 31"/>
            <p:cNvGrpSpPr>
              <a:grpSpLocks/>
            </p:cNvGrpSpPr>
            <p:nvPr/>
          </p:nvGrpSpPr>
          <p:grpSpPr bwMode="auto">
            <a:xfrm>
              <a:off x="3072" y="816"/>
              <a:ext cx="2352" cy="1056"/>
              <a:chOff x="3072" y="816"/>
              <a:chExt cx="2352" cy="1056"/>
            </a:xfrm>
          </p:grpSpPr>
          <p:sp>
            <p:nvSpPr>
              <p:cNvPr id="49" name="Text Box 28"/>
              <p:cNvSpPr txBox="1">
                <a:spLocks noChangeArrowheads="1"/>
              </p:cNvSpPr>
              <p:nvPr/>
            </p:nvSpPr>
            <p:spPr bwMode="auto">
              <a:xfrm>
                <a:off x="3542" y="1113"/>
                <a:ext cx="123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5   17  36  37</a:t>
                </a:r>
                <a:r>
                  <a:rPr lang="en-US" sz="1800" dirty="0"/>
                  <a:t>  </a:t>
                </a:r>
                <a:r>
                  <a:rPr lang="en-US" sz="1800" dirty="0">
                    <a:solidFill>
                      <a:srgbClr val="FF0000"/>
                    </a:solidFill>
                  </a:rPr>
                  <a:t>45</a:t>
                </a:r>
              </a:p>
            </p:txBody>
          </p:sp>
          <p:sp>
            <p:nvSpPr>
              <p:cNvPr id="50" name="Rectangle 30"/>
              <p:cNvSpPr>
                <a:spLocks noChangeArrowheads="1"/>
              </p:cNvSpPr>
              <p:nvPr/>
            </p:nvSpPr>
            <p:spPr bwMode="auto">
              <a:xfrm>
                <a:off x="3072" y="816"/>
                <a:ext cx="2352" cy="1056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</p:grpSp>
      <p:sp>
        <p:nvSpPr>
          <p:cNvPr id="63" name="TextBox 62"/>
          <p:cNvSpPr txBox="1"/>
          <p:nvPr/>
        </p:nvSpPr>
        <p:spPr>
          <a:xfrm>
            <a:off x="990600" y="2766453"/>
            <a:ext cx="243840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/>
              <a:t>3) mid=(4+4)/</a:t>
            </a:r>
            <a:r>
              <a:rPr lang="en-US" dirty="0" smtClean="0"/>
              <a:t>2=4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/>
              <a:t> </a:t>
            </a:r>
            <a:r>
              <a:rPr lang="en-US" dirty="0" err="1"/>
              <a:t>midvalue</a:t>
            </a:r>
            <a:r>
              <a:rPr lang="en-US" dirty="0"/>
              <a:t>=list[4]=</a:t>
            </a:r>
            <a:r>
              <a:rPr lang="en-US" dirty="0" smtClean="0"/>
              <a:t>45</a:t>
            </a:r>
            <a:endParaRPr lang="en-US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/>
              <a:t>key&lt;</a:t>
            </a:r>
            <a:r>
              <a:rPr lang="en-US" dirty="0" err="1" smtClean="0"/>
              <a:t>midvalue</a:t>
            </a:r>
            <a:r>
              <a:rPr lang="en-US" dirty="0"/>
              <a:t>	</a:t>
            </a:r>
            <a:endParaRPr lang="en-US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/>
              <a:t>high=mid-1=3</a:t>
            </a:r>
            <a:endParaRPr lang="en-US" dirty="0"/>
          </a:p>
        </p:txBody>
      </p:sp>
      <p:grpSp>
        <p:nvGrpSpPr>
          <p:cNvPr id="64" name="Group 32"/>
          <p:cNvGrpSpPr>
            <a:grpSpLocks/>
          </p:cNvGrpSpPr>
          <p:nvPr/>
        </p:nvGrpSpPr>
        <p:grpSpPr bwMode="auto">
          <a:xfrm>
            <a:off x="4707659" y="1463097"/>
            <a:ext cx="4191000" cy="2198688"/>
            <a:chOff x="3072" y="816"/>
            <a:chExt cx="2640" cy="1385"/>
          </a:xfrm>
        </p:grpSpPr>
        <p:grpSp>
          <p:nvGrpSpPr>
            <p:cNvPr id="65" name="Group 29"/>
            <p:cNvGrpSpPr>
              <a:grpSpLocks/>
            </p:cNvGrpSpPr>
            <p:nvPr/>
          </p:nvGrpSpPr>
          <p:grpSpPr bwMode="auto">
            <a:xfrm>
              <a:off x="3552" y="864"/>
              <a:ext cx="2160" cy="1337"/>
              <a:chOff x="3552" y="864"/>
              <a:chExt cx="2160" cy="1337"/>
            </a:xfrm>
          </p:grpSpPr>
          <p:grpSp>
            <p:nvGrpSpPr>
              <p:cNvPr id="69" name="Group 18"/>
              <p:cNvGrpSpPr>
                <a:grpSpLocks/>
              </p:cNvGrpSpPr>
              <p:nvPr/>
            </p:nvGrpSpPr>
            <p:grpSpPr bwMode="auto">
              <a:xfrm>
                <a:off x="3552" y="864"/>
                <a:ext cx="1200" cy="729"/>
                <a:chOff x="3216" y="864"/>
                <a:chExt cx="1200" cy="729"/>
              </a:xfrm>
            </p:grpSpPr>
            <p:sp>
              <p:nvSpPr>
                <p:cNvPr id="74" name="Rectangle 5"/>
                <p:cNvSpPr>
                  <a:spLocks noChangeArrowheads="1"/>
                </p:cNvSpPr>
                <p:nvPr/>
              </p:nvSpPr>
              <p:spPr bwMode="auto">
                <a:xfrm>
                  <a:off x="3216" y="1104"/>
                  <a:ext cx="1200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75" name="Line 6"/>
                <p:cNvSpPr>
                  <a:spLocks noChangeShapeType="1"/>
                </p:cNvSpPr>
                <p:nvPr/>
              </p:nvSpPr>
              <p:spPr bwMode="auto">
                <a:xfrm>
                  <a:off x="3456" y="110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76" name="Line 7"/>
                <p:cNvSpPr>
                  <a:spLocks noChangeShapeType="1"/>
                </p:cNvSpPr>
                <p:nvPr/>
              </p:nvSpPr>
              <p:spPr bwMode="auto">
                <a:xfrm>
                  <a:off x="3696" y="110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77" name="Line 8"/>
                <p:cNvSpPr>
                  <a:spLocks noChangeShapeType="1"/>
                </p:cNvSpPr>
                <p:nvPr/>
              </p:nvSpPr>
              <p:spPr bwMode="auto">
                <a:xfrm>
                  <a:off x="3936" y="110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78" name="Line 9"/>
                <p:cNvSpPr>
                  <a:spLocks noChangeShapeType="1"/>
                </p:cNvSpPr>
                <p:nvPr/>
              </p:nvSpPr>
              <p:spPr bwMode="auto">
                <a:xfrm>
                  <a:off x="4176" y="110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7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261" y="1362"/>
                  <a:ext cx="1141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/>
                    <a:t>0   1   2    3    4</a:t>
                  </a:r>
                </a:p>
              </p:txBody>
            </p:sp>
            <p:sp>
              <p:nvSpPr>
                <p:cNvPr id="80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552" y="864"/>
                  <a:ext cx="52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/>
                    <a:t> list[5]</a:t>
                  </a:r>
                </a:p>
              </p:txBody>
            </p:sp>
          </p:grpSp>
          <p:sp>
            <p:nvSpPr>
              <p:cNvPr id="70" name="Text Box 13"/>
              <p:cNvSpPr txBox="1">
                <a:spLocks noChangeArrowheads="1"/>
              </p:cNvSpPr>
              <p:nvPr/>
            </p:nvSpPr>
            <p:spPr bwMode="auto">
              <a:xfrm>
                <a:off x="3583" y="1968"/>
                <a:ext cx="137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 dirty="0">
                    <a:solidFill>
                      <a:srgbClr val="FF0000"/>
                    </a:solidFill>
                  </a:rPr>
                  <a:t>low </a:t>
                </a:r>
                <a:r>
                  <a:rPr lang="en-US" sz="1800" dirty="0" smtClean="0">
                    <a:solidFill>
                      <a:srgbClr val="FF0000"/>
                    </a:solidFill>
                  </a:rPr>
                  <a:t>(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after step2</a:t>
                </a:r>
                <a:r>
                  <a:rPr lang="en-US" sz="1800" dirty="0" smtClean="0">
                    <a:solidFill>
                      <a:srgbClr val="FF0000"/>
                    </a:solidFill>
                  </a:rPr>
                  <a:t>)</a:t>
                </a:r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1" name="Text Box 14"/>
              <p:cNvSpPr txBox="1">
                <a:spLocks noChangeArrowheads="1"/>
              </p:cNvSpPr>
              <p:nvPr/>
            </p:nvSpPr>
            <p:spPr bwMode="auto">
              <a:xfrm>
                <a:off x="4464" y="1584"/>
                <a:ext cx="124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 dirty="0">
                    <a:solidFill>
                      <a:srgbClr val="FF0000"/>
                    </a:solidFill>
                  </a:rPr>
                  <a:t>high </a:t>
                </a:r>
                <a:r>
                  <a:rPr lang="en-US" sz="1800" dirty="0" smtClean="0">
                    <a:solidFill>
                      <a:srgbClr val="FF0000"/>
                    </a:solidFill>
                  </a:rPr>
                  <a:t>(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unchanged</a:t>
                </a:r>
                <a:r>
                  <a:rPr lang="en-US" sz="1800" dirty="0" smtClean="0">
                    <a:solidFill>
                      <a:srgbClr val="FF0000"/>
                    </a:solidFill>
                  </a:rPr>
                  <a:t>)</a:t>
                </a:r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2" name="Line 15"/>
              <p:cNvSpPr>
                <a:spLocks noChangeShapeType="1"/>
              </p:cNvSpPr>
              <p:nvPr/>
            </p:nvSpPr>
            <p:spPr bwMode="auto">
              <a:xfrm flipV="1">
                <a:off x="4320" y="1523"/>
                <a:ext cx="194" cy="44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73" name="Line 16"/>
              <p:cNvSpPr>
                <a:spLocks noChangeShapeType="1"/>
              </p:cNvSpPr>
              <p:nvPr/>
            </p:nvSpPr>
            <p:spPr bwMode="auto">
              <a:xfrm flipH="1" flipV="1">
                <a:off x="4704" y="1536"/>
                <a:ext cx="144" cy="4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</p:grpSp>
        <p:grpSp>
          <p:nvGrpSpPr>
            <p:cNvPr id="66" name="Group 31"/>
            <p:cNvGrpSpPr>
              <a:grpSpLocks/>
            </p:cNvGrpSpPr>
            <p:nvPr/>
          </p:nvGrpSpPr>
          <p:grpSpPr bwMode="auto">
            <a:xfrm>
              <a:off x="3072" y="816"/>
              <a:ext cx="2352" cy="1056"/>
              <a:chOff x="3072" y="816"/>
              <a:chExt cx="2352" cy="1056"/>
            </a:xfrm>
          </p:grpSpPr>
          <p:sp>
            <p:nvSpPr>
              <p:cNvPr id="67" name="Text Box 28"/>
              <p:cNvSpPr txBox="1">
                <a:spLocks noChangeArrowheads="1"/>
              </p:cNvSpPr>
              <p:nvPr/>
            </p:nvSpPr>
            <p:spPr bwMode="auto">
              <a:xfrm>
                <a:off x="3542" y="1113"/>
                <a:ext cx="123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5   17  36  37</a:t>
                </a:r>
                <a:r>
                  <a:rPr lang="en-US" sz="1800" dirty="0"/>
                  <a:t>  </a:t>
                </a:r>
                <a:r>
                  <a:rPr lang="en-US" sz="1800" dirty="0">
                    <a:solidFill>
                      <a:srgbClr val="FF0000"/>
                    </a:solidFill>
                  </a:rPr>
                  <a:t>45</a:t>
                </a:r>
              </a:p>
            </p:txBody>
          </p:sp>
          <p:sp>
            <p:nvSpPr>
              <p:cNvPr id="68" name="Rectangle 30"/>
              <p:cNvSpPr>
                <a:spLocks noChangeArrowheads="1"/>
              </p:cNvSpPr>
              <p:nvPr/>
            </p:nvSpPr>
            <p:spPr bwMode="auto">
              <a:xfrm>
                <a:off x="3072" y="816"/>
                <a:ext cx="2352" cy="1056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</p:grpSp>
      <p:sp>
        <p:nvSpPr>
          <p:cNvPr id="81" name="TextBox 80"/>
          <p:cNvSpPr txBox="1"/>
          <p:nvPr/>
        </p:nvSpPr>
        <p:spPr>
          <a:xfrm>
            <a:off x="277091" y="4594982"/>
            <a:ext cx="383078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/>
              <a:t>4) since high=3&lt;low=4, exit the loop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/>
              <a:t>  </a:t>
            </a:r>
            <a:r>
              <a:rPr lang="en-US" dirty="0"/>
              <a:t>return -1 (not found)	</a:t>
            </a:r>
          </a:p>
        </p:txBody>
      </p:sp>
    </p:spTree>
    <p:extLst>
      <p:ext uri="{BB962C8B-B14F-4D97-AF65-F5344CB8AC3E}">
        <p14:creationId xmlns:p14="http://schemas.microsoft.com/office/powerpoint/2010/main" val="268104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8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0" y="1447800"/>
            <a:ext cx="86106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200" u="sng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200" u="sng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u="sng" dirty="0" smtClean="0"/>
              <a:t>e.g.</a:t>
            </a:r>
            <a:r>
              <a:rPr lang="en-US" sz="2200" dirty="0" smtClean="0"/>
              <a:t> 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dirty="0" err="1" smtClean="0"/>
              <a:t>int</a:t>
            </a:r>
            <a:r>
              <a:rPr lang="en-US" sz="2200" dirty="0" smtClean="0"/>
              <a:t> list[5]={5,17,36,37,45};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dirty="0" smtClean="0"/>
              <a:t>low=0, high=4 </a:t>
            </a:r>
            <a:r>
              <a:rPr lang="en-US" sz="2200" dirty="0" smtClean="0">
                <a:solidFill>
                  <a:srgbClr val="FF0000"/>
                </a:solidFill>
              </a:rPr>
              <a:t>key=5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dirty="0" smtClean="0">
                <a:solidFill>
                  <a:srgbClr val="FF0000"/>
                </a:solidFill>
              </a:rPr>
              <a:t>(the same example with different key)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2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2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dirty="0" smtClean="0"/>
              <a:t>1) mid=(0+4)/2=2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dirty="0" smtClean="0"/>
              <a:t>	</a:t>
            </a:r>
            <a:r>
              <a:rPr lang="en-US" sz="2200" dirty="0" err="1" smtClean="0"/>
              <a:t>midvalue</a:t>
            </a:r>
            <a:r>
              <a:rPr lang="en-US" sz="2200" dirty="0" smtClean="0"/>
              <a:t>=list[2]=36	    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dirty="0" smtClean="0"/>
              <a:t>	</a:t>
            </a:r>
            <a:r>
              <a:rPr lang="en-US" sz="2200" dirty="0" smtClean="0">
                <a:solidFill>
                  <a:srgbClr val="FF0000"/>
                </a:solidFill>
              </a:rPr>
              <a:t>key&lt;</a:t>
            </a:r>
            <a:r>
              <a:rPr lang="en-US" sz="2200" dirty="0" err="1" smtClean="0">
                <a:solidFill>
                  <a:srgbClr val="FF0000"/>
                </a:solidFill>
              </a:rPr>
              <a:t>midvalue</a:t>
            </a:r>
            <a:r>
              <a:rPr lang="en-US" sz="2200" dirty="0" smtClean="0"/>
              <a:t>		    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dirty="0" smtClean="0"/>
              <a:t>	high=mid-1=1		    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2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2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200" dirty="0"/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5257800" y="1447800"/>
            <a:ext cx="4191000" cy="1676400"/>
            <a:chOff x="3072" y="816"/>
            <a:chExt cx="2640" cy="1056"/>
          </a:xfrm>
        </p:grpSpPr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3360" y="864"/>
              <a:ext cx="2352" cy="960"/>
              <a:chOff x="3360" y="864"/>
              <a:chExt cx="2352" cy="960"/>
            </a:xfrm>
          </p:grpSpPr>
          <p:grpSp>
            <p:nvGrpSpPr>
              <p:cNvPr id="13" name="Group 9"/>
              <p:cNvGrpSpPr>
                <a:grpSpLocks/>
              </p:cNvGrpSpPr>
              <p:nvPr/>
            </p:nvGrpSpPr>
            <p:grpSpPr bwMode="auto">
              <a:xfrm>
                <a:off x="3552" y="864"/>
                <a:ext cx="1200" cy="729"/>
                <a:chOff x="3216" y="864"/>
                <a:chExt cx="1200" cy="729"/>
              </a:xfrm>
            </p:grpSpPr>
            <p:sp>
              <p:nvSpPr>
                <p:cNvPr id="18" name="Rectangle 10"/>
                <p:cNvSpPr>
                  <a:spLocks noChangeArrowheads="1"/>
                </p:cNvSpPr>
                <p:nvPr/>
              </p:nvSpPr>
              <p:spPr bwMode="auto">
                <a:xfrm>
                  <a:off x="3216" y="1104"/>
                  <a:ext cx="1200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9" name="Line 11"/>
                <p:cNvSpPr>
                  <a:spLocks noChangeShapeType="1"/>
                </p:cNvSpPr>
                <p:nvPr/>
              </p:nvSpPr>
              <p:spPr bwMode="auto">
                <a:xfrm>
                  <a:off x="3456" y="110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20" name="Line 12"/>
                <p:cNvSpPr>
                  <a:spLocks noChangeShapeType="1"/>
                </p:cNvSpPr>
                <p:nvPr/>
              </p:nvSpPr>
              <p:spPr bwMode="auto">
                <a:xfrm>
                  <a:off x="3696" y="110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21" name="Line 13"/>
                <p:cNvSpPr>
                  <a:spLocks noChangeShapeType="1"/>
                </p:cNvSpPr>
                <p:nvPr/>
              </p:nvSpPr>
              <p:spPr bwMode="auto">
                <a:xfrm>
                  <a:off x="3936" y="110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22" name="Line 14"/>
                <p:cNvSpPr>
                  <a:spLocks noChangeShapeType="1"/>
                </p:cNvSpPr>
                <p:nvPr/>
              </p:nvSpPr>
              <p:spPr bwMode="auto">
                <a:xfrm>
                  <a:off x="4176" y="110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23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261" y="1362"/>
                  <a:ext cx="1141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/>
                    <a:t>0   1   2    3    4</a:t>
                  </a:r>
                </a:p>
              </p:txBody>
            </p:sp>
            <p:sp>
              <p:nvSpPr>
                <p:cNvPr id="24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3552" y="864"/>
                  <a:ext cx="52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/>
                    <a:t> list[5]</a:t>
                  </a:r>
                </a:p>
              </p:txBody>
            </p:sp>
          </p:grpSp>
          <p:sp>
            <p:nvSpPr>
              <p:cNvPr id="14" name="Text Box 17"/>
              <p:cNvSpPr txBox="1">
                <a:spLocks noChangeArrowheads="1"/>
              </p:cNvSpPr>
              <p:nvPr/>
            </p:nvSpPr>
            <p:spPr bwMode="auto">
              <a:xfrm>
                <a:off x="3360" y="1593"/>
                <a:ext cx="105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>
                    <a:solidFill>
                      <a:srgbClr val="FF0000"/>
                    </a:solidFill>
                  </a:rPr>
                  <a:t>low (initially)</a:t>
                </a:r>
              </a:p>
            </p:txBody>
          </p:sp>
          <p:sp>
            <p:nvSpPr>
              <p:cNvPr id="15" name="Text Box 18"/>
              <p:cNvSpPr txBox="1">
                <a:spLocks noChangeArrowheads="1"/>
              </p:cNvSpPr>
              <p:nvPr/>
            </p:nvSpPr>
            <p:spPr bwMode="auto">
              <a:xfrm>
                <a:off x="4464" y="1584"/>
                <a:ext cx="124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>
                    <a:solidFill>
                      <a:srgbClr val="FF0000"/>
                    </a:solidFill>
                  </a:rPr>
                  <a:t>high (initially)</a:t>
                </a:r>
              </a:p>
            </p:txBody>
          </p:sp>
          <p:sp>
            <p:nvSpPr>
              <p:cNvPr id="16" name="Line 19"/>
              <p:cNvSpPr>
                <a:spLocks noChangeShapeType="1"/>
              </p:cNvSpPr>
              <p:nvPr/>
            </p:nvSpPr>
            <p:spPr bwMode="auto">
              <a:xfrm flipV="1">
                <a:off x="3552" y="1545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17" name="Line 20"/>
              <p:cNvSpPr>
                <a:spLocks noChangeShapeType="1"/>
              </p:cNvSpPr>
              <p:nvPr/>
            </p:nvSpPr>
            <p:spPr bwMode="auto">
              <a:xfrm flipH="1" flipV="1">
                <a:off x="4704" y="1536"/>
                <a:ext cx="144" cy="4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</p:grpSp>
        <p:grpSp>
          <p:nvGrpSpPr>
            <p:cNvPr id="10" name="Group 21"/>
            <p:cNvGrpSpPr>
              <a:grpSpLocks/>
            </p:cNvGrpSpPr>
            <p:nvPr/>
          </p:nvGrpSpPr>
          <p:grpSpPr bwMode="auto">
            <a:xfrm>
              <a:off x="3072" y="816"/>
              <a:ext cx="2352" cy="1056"/>
              <a:chOff x="3072" y="816"/>
              <a:chExt cx="2352" cy="1056"/>
            </a:xfrm>
          </p:grpSpPr>
          <p:sp>
            <p:nvSpPr>
              <p:cNvPr id="11" name="Text Box 22"/>
              <p:cNvSpPr txBox="1">
                <a:spLocks noChangeArrowheads="1"/>
              </p:cNvSpPr>
              <p:nvPr/>
            </p:nvSpPr>
            <p:spPr bwMode="auto">
              <a:xfrm>
                <a:off x="3542" y="1113"/>
                <a:ext cx="123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/>
                  <a:t>5   17  </a:t>
                </a:r>
                <a:r>
                  <a:rPr lang="en-US" sz="1800" dirty="0">
                    <a:solidFill>
                      <a:srgbClr val="FF0000"/>
                    </a:solidFill>
                  </a:rPr>
                  <a:t>36</a:t>
                </a:r>
                <a:r>
                  <a:rPr lang="en-US" sz="1800" dirty="0"/>
                  <a:t>  37  45</a:t>
                </a:r>
              </a:p>
            </p:txBody>
          </p:sp>
          <p:sp>
            <p:nvSpPr>
              <p:cNvPr id="12" name="Rectangle 23"/>
              <p:cNvSpPr>
                <a:spLocks noChangeArrowheads="1"/>
              </p:cNvSpPr>
              <p:nvPr/>
            </p:nvSpPr>
            <p:spPr bwMode="auto">
              <a:xfrm>
                <a:off x="3072" y="816"/>
                <a:ext cx="2352" cy="1056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</p:grp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4457700" y="3792394"/>
            <a:ext cx="3733800" cy="2212975"/>
            <a:chOff x="3072" y="816"/>
            <a:chExt cx="2352" cy="1394"/>
          </a:xfrm>
        </p:grpSpPr>
        <p:grpSp>
          <p:nvGrpSpPr>
            <p:cNvPr id="26" name="Group 25"/>
            <p:cNvGrpSpPr>
              <a:grpSpLocks/>
            </p:cNvGrpSpPr>
            <p:nvPr/>
          </p:nvGrpSpPr>
          <p:grpSpPr bwMode="auto">
            <a:xfrm>
              <a:off x="3360" y="864"/>
              <a:ext cx="1659" cy="1346"/>
              <a:chOff x="3360" y="864"/>
              <a:chExt cx="1659" cy="1346"/>
            </a:xfrm>
          </p:grpSpPr>
          <p:grpSp>
            <p:nvGrpSpPr>
              <p:cNvPr id="30" name="Group 9"/>
              <p:cNvGrpSpPr>
                <a:grpSpLocks/>
              </p:cNvGrpSpPr>
              <p:nvPr/>
            </p:nvGrpSpPr>
            <p:grpSpPr bwMode="auto">
              <a:xfrm>
                <a:off x="3552" y="864"/>
                <a:ext cx="1200" cy="729"/>
                <a:chOff x="3216" y="864"/>
                <a:chExt cx="1200" cy="729"/>
              </a:xfrm>
            </p:grpSpPr>
            <p:sp>
              <p:nvSpPr>
                <p:cNvPr id="35" name="Rectangle 10"/>
                <p:cNvSpPr>
                  <a:spLocks noChangeArrowheads="1"/>
                </p:cNvSpPr>
                <p:nvPr/>
              </p:nvSpPr>
              <p:spPr bwMode="auto">
                <a:xfrm>
                  <a:off x="3216" y="1104"/>
                  <a:ext cx="1200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36" name="Line 11"/>
                <p:cNvSpPr>
                  <a:spLocks noChangeShapeType="1"/>
                </p:cNvSpPr>
                <p:nvPr/>
              </p:nvSpPr>
              <p:spPr bwMode="auto">
                <a:xfrm>
                  <a:off x="3456" y="110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37" name="Line 12"/>
                <p:cNvSpPr>
                  <a:spLocks noChangeShapeType="1"/>
                </p:cNvSpPr>
                <p:nvPr/>
              </p:nvSpPr>
              <p:spPr bwMode="auto">
                <a:xfrm>
                  <a:off x="3696" y="110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38" name="Line 13"/>
                <p:cNvSpPr>
                  <a:spLocks noChangeShapeType="1"/>
                </p:cNvSpPr>
                <p:nvPr/>
              </p:nvSpPr>
              <p:spPr bwMode="auto">
                <a:xfrm>
                  <a:off x="3936" y="110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39" name="Line 14"/>
                <p:cNvSpPr>
                  <a:spLocks noChangeShapeType="1"/>
                </p:cNvSpPr>
                <p:nvPr/>
              </p:nvSpPr>
              <p:spPr bwMode="auto">
                <a:xfrm>
                  <a:off x="4176" y="110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40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261" y="1362"/>
                  <a:ext cx="1141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/>
                    <a:t>0   1   2    3    4</a:t>
                  </a:r>
                </a:p>
              </p:txBody>
            </p:sp>
            <p:sp>
              <p:nvSpPr>
                <p:cNvPr id="41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3552" y="864"/>
                  <a:ext cx="52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/>
                    <a:t> list[5]</a:t>
                  </a:r>
                </a:p>
              </p:txBody>
            </p:sp>
          </p:grpSp>
          <p:sp>
            <p:nvSpPr>
              <p:cNvPr id="31" name="Text Box 17"/>
              <p:cNvSpPr txBox="1">
                <a:spLocks noChangeArrowheads="1"/>
              </p:cNvSpPr>
              <p:nvPr/>
            </p:nvSpPr>
            <p:spPr bwMode="auto">
              <a:xfrm>
                <a:off x="3360" y="1593"/>
                <a:ext cx="120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 dirty="0">
                    <a:solidFill>
                      <a:srgbClr val="FF0000"/>
                    </a:solidFill>
                  </a:rPr>
                  <a:t>low </a:t>
                </a:r>
                <a:r>
                  <a:rPr lang="en-US" sz="1800" dirty="0" smtClean="0">
                    <a:solidFill>
                      <a:srgbClr val="FF0000"/>
                    </a:solidFill>
                  </a:rPr>
                  <a:t>(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unchanged</a:t>
                </a:r>
                <a:r>
                  <a:rPr lang="en-US" sz="1800" dirty="0" smtClean="0">
                    <a:solidFill>
                      <a:srgbClr val="FF0000"/>
                    </a:solidFill>
                  </a:rPr>
                  <a:t>)</a:t>
                </a:r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2" name="Text Box 18"/>
              <p:cNvSpPr txBox="1">
                <a:spLocks noChangeArrowheads="1"/>
              </p:cNvSpPr>
              <p:nvPr/>
            </p:nvSpPr>
            <p:spPr bwMode="auto">
              <a:xfrm>
                <a:off x="3771" y="1979"/>
                <a:ext cx="124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 dirty="0">
                    <a:solidFill>
                      <a:srgbClr val="FF0000"/>
                    </a:solidFill>
                  </a:rPr>
                  <a:t>high </a:t>
                </a:r>
                <a:r>
                  <a:rPr lang="en-US" sz="1800" dirty="0" smtClean="0">
                    <a:solidFill>
                      <a:srgbClr val="FF0000"/>
                    </a:solidFill>
                  </a:rPr>
                  <a:t>(after step1)</a:t>
                </a:r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" name="Line 19"/>
              <p:cNvSpPr>
                <a:spLocks noChangeShapeType="1"/>
              </p:cNvSpPr>
              <p:nvPr/>
            </p:nvSpPr>
            <p:spPr bwMode="auto">
              <a:xfrm flipV="1">
                <a:off x="3552" y="1545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34" name="Line 20"/>
              <p:cNvSpPr>
                <a:spLocks noChangeShapeType="1"/>
              </p:cNvSpPr>
              <p:nvPr/>
            </p:nvSpPr>
            <p:spPr bwMode="auto">
              <a:xfrm flipH="1" flipV="1">
                <a:off x="3909" y="1551"/>
                <a:ext cx="147" cy="42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</p:grpSp>
        <p:grpSp>
          <p:nvGrpSpPr>
            <p:cNvPr id="27" name="Group 21"/>
            <p:cNvGrpSpPr>
              <a:grpSpLocks/>
            </p:cNvGrpSpPr>
            <p:nvPr/>
          </p:nvGrpSpPr>
          <p:grpSpPr bwMode="auto">
            <a:xfrm>
              <a:off x="3072" y="816"/>
              <a:ext cx="2352" cy="1056"/>
              <a:chOff x="3072" y="816"/>
              <a:chExt cx="2352" cy="1056"/>
            </a:xfrm>
          </p:grpSpPr>
          <p:sp>
            <p:nvSpPr>
              <p:cNvPr id="28" name="Text Box 22"/>
              <p:cNvSpPr txBox="1">
                <a:spLocks noChangeArrowheads="1"/>
              </p:cNvSpPr>
              <p:nvPr/>
            </p:nvSpPr>
            <p:spPr bwMode="auto">
              <a:xfrm>
                <a:off x="3542" y="1113"/>
                <a:ext cx="123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/>
                  <a:t>5   17  </a:t>
                </a:r>
                <a:r>
                  <a:rPr lang="en-US" sz="18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36  37  45</a:t>
                </a:r>
              </a:p>
            </p:txBody>
          </p:sp>
          <p:sp>
            <p:nvSpPr>
              <p:cNvPr id="29" name="Rectangle 23"/>
              <p:cNvSpPr>
                <a:spLocks noChangeArrowheads="1"/>
              </p:cNvSpPr>
              <p:nvPr/>
            </p:nvSpPr>
            <p:spPr bwMode="auto">
              <a:xfrm>
                <a:off x="3072" y="816"/>
                <a:ext cx="2352" cy="1056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1167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0" y="14478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200" u="sng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200" u="sng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u="sng" dirty="0" smtClean="0"/>
              <a:t>e.g.</a:t>
            </a:r>
            <a:r>
              <a:rPr lang="en-US" sz="2200" dirty="0" smtClean="0"/>
              <a:t> 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dirty="0" err="1" smtClean="0"/>
              <a:t>int</a:t>
            </a:r>
            <a:r>
              <a:rPr lang="en-US" sz="2200" dirty="0" smtClean="0"/>
              <a:t> list[5]={5,17,36,37,45};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dirty="0" smtClean="0"/>
              <a:t>low=0, high=4 </a:t>
            </a:r>
            <a:r>
              <a:rPr lang="en-US" sz="2200" dirty="0" smtClean="0">
                <a:solidFill>
                  <a:srgbClr val="FF0000"/>
                </a:solidFill>
              </a:rPr>
              <a:t>key=5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dirty="0" smtClean="0">
                <a:solidFill>
                  <a:srgbClr val="FF0000"/>
                </a:solidFill>
              </a:rPr>
              <a:t>(the same example with different key)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2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2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dirty="0" smtClean="0"/>
              <a:t>2) mid=(0+1)/2=0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dirty="0"/>
              <a:t> </a:t>
            </a:r>
            <a:r>
              <a:rPr lang="en-US" sz="2200" dirty="0" smtClean="0"/>
              <a:t>   </a:t>
            </a:r>
            <a:r>
              <a:rPr lang="en-US" sz="2200" dirty="0" err="1" smtClean="0"/>
              <a:t>midvalue</a:t>
            </a:r>
            <a:r>
              <a:rPr lang="en-US" sz="2200" dirty="0" smtClean="0"/>
              <a:t>=list[0]=5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dirty="0"/>
              <a:t> </a:t>
            </a:r>
            <a:r>
              <a:rPr lang="en-US" sz="2200" dirty="0" smtClean="0"/>
              <a:t>   key=</a:t>
            </a:r>
            <a:r>
              <a:rPr lang="en-US" sz="2200" dirty="0" err="1" smtClean="0"/>
              <a:t>midvalue</a:t>
            </a:r>
            <a:r>
              <a:rPr lang="en-US" sz="2200" dirty="0" smtClean="0"/>
              <a:t>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dirty="0"/>
              <a:t> </a:t>
            </a:r>
            <a:r>
              <a:rPr lang="en-US" sz="2200" dirty="0" smtClean="0"/>
              <a:t>   return 0 (found)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2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2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200" dirty="0"/>
          </a:p>
        </p:txBody>
      </p: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5168900" y="1371600"/>
            <a:ext cx="3733800" cy="2212975"/>
            <a:chOff x="3072" y="816"/>
            <a:chExt cx="2352" cy="1394"/>
          </a:xfrm>
        </p:grpSpPr>
        <p:grpSp>
          <p:nvGrpSpPr>
            <p:cNvPr id="26" name="Group 25"/>
            <p:cNvGrpSpPr>
              <a:grpSpLocks/>
            </p:cNvGrpSpPr>
            <p:nvPr/>
          </p:nvGrpSpPr>
          <p:grpSpPr bwMode="auto">
            <a:xfrm>
              <a:off x="3360" y="864"/>
              <a:ext cx="1659" cy="1346"/>
              <a:chOff x="3360" y="864"/>
              <a:chExt cx="1659" cy="1346"/>
            </a:xfrm>
          </p:grpSpPr>
          <p:grpSp>
            <p:nvGrpSpPr>
              <p:cNvPr id="30" name="Group 9"/>
              <p:cNvGrpSpPr>
                <a:grpSpLocks/>
              </p:cNvGrpSpPr>
              <p:nvPr/>
            </p:nvGrpSpPr>
            <p:grpSpPr bwMode="auto">
              <a:xfrm>
                <a:off x="3552" y="864"/>
                <a:ext cx="1200" cy="729"/>
                <a:chOff x="3216" y="864"/>
                <a:chExt cx="1200" cy="729"/>
              </a:xfrm>
            </p:grpSpPr>
            <p:sp>
              <p:nvSpPr>
                <p:cNvPr id="35" name="Rectangle 10"/>
                <p:cNvSpPr>
                  <a:spLocks noChangeArrowheads="1"/>
                </p:cNvSpPr>
                <p:nvPr/>
              </p:nvSpPr>
              <p:spPr bwMode="auto">
                <a:xfrm>
                  <a:off x="3216" y="1104"/>
                  <a:ext cx="1200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36" name="Line 11"/>
                <p:cNvSpPr>
                  <a:spLocks noChangeShapeType="1"/>
                </p:cNvSpPr>
                <p:nvPr/>
              </p:nvSpPr>
              <p:spPr bwMode="auto">
                <a:xfrm>
                  <a:off x="3456" y="110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37" name="Line 12"/>
                <p:cNvSpPr>
                  <a:spLocks noChangeShapeType="1"/>
                </p:cNvSpPr>
                <p:nvPr/>
              </p:nvSpPr>
              <p:spPr bwMode="auto">
                <a:xfrm>
                  <a:off x="3696" y="110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38" name="Line 13"/>
                <p:cNvSpPr>
                  <a:spLocks noChangeShapeType="1"/>
                </p:cNvSpPr>
                <p:nvPr/>
              </p:nvSpPr>
              <p:spPr bwMode="auto">
                <a:xfrm>
                  <a:off x="3936" y="110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39" name="Line 14"/>
                <p:cNvSpPr>
                  <a:spLocks noChangeShapeType="1"/>
                </p:cNvSpPr>
                <p:nvPr/>
              </p:nvSpPr>
              <p:spPr bwMode="auto">
                <a:xfrm>
                  <a:off x="4176" y="110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40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261" y="1362"/>
                  <a:ext cx="1141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/>
                    <a:t>0   1   2    3    4</a:t>
                  </a:r>
                </a:p>
              </p:txBody>
            </p:sp>
            <p:sp>
              <p:nvSpPr>
                <p:cNvPr id="41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3552" y="864"/>
                  <a:ext cx="52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/>
                    <a:t> list[5]</a:t>
                  </a:r>
                </a:p>
              </p:txBody>
            </p:sp>
          </p:grpSp>
          <p:sp>
            <p:nvSpPr>
              <p:cNvPr id="31" name="Text Box 17"/>
              <p:cNvSpPr txBox="1">
                <a:spLocks noChangeArrowheads="1"/>
              </p:cNvSpPr>
              <p:nvPr/>
            </p:nvSpPr>
            <p:spPr bwMode="auto">
              <a:xfrm>
                <a:off x="3360" y="1593"/>
                <a:ext cx="120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 dirty="0">
                    <a:solidFill>
                      <a:srgbClr val="FF0000"/>
                    </a:solidFill>
                  </a:rPr>
                  <a:t>low </a:t>
                </a:r>
                <a:r>
                  <a:rPr lang="en-US" sz="1800" dirty="0" smtClean="0">
                    <a:solidFill>
                      <a:srgbClr val="FF0000"/>
                    </a:solidFill>
                  </a:rPr>
                  <a:t>(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unchanged</a:t>
                </a:r>
                <a:r>
                  <a:rPr lang="en-US" sz="1800" dirty="0" smtClean="0">
                    <a:solidFill>
                      <a:srgbClr val="FF0000"/>
                    </a:solidFill>
                  </a:rPr>
                  <a:t>)</a:t>
                </a:r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2" name="Text Box 18"/>
              <p:cNvSpPr txBox="1">
                <a:spLocks noChangeArrowheads="1"/>
              </p:cNvSpPr>
              <p:nvPr/>
            </p:nvSpPr>
            <p:spPr bwMode="auto">
              <a:xfrm>
                <a:off x="3771" y="1979"/>
                <a:ext cx="124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 dirty="0">
                    <a:solidFill>
                      <a:srgbClr val="FF0000"/>
                    </a:solidFill>
                  </a:rPr>
                  <a:t>high </a:t>
                </a:r>
                <a:r>
                  <a:rPr lang="en-US" sz="1800" dirty="0" smtClean="0">
                    <a:solidFill>
                      <a:srgbClr val="FF0000"/>
                    </a:solidFill>
                  </a:rPr>
                  <a:t>(after step1)</a:t>
                </a:r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" name="Line 19"/>
              <p:cNvSpPr>
                <a:spLocks noChangeShapeType="1"/>
              </p:cNvSpPr>
              <p:nvPr/>
            </p:nvSpPr>
            <p:spPr bwMode="auto">
              <a:xfrm flipV="1">
                <a:off x="3552" y="1545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34" name="Line 20"/>
              <p:cNvSpPr>
                <a:spLocks noChangeShapeType="1"/>
              </p:cNvSpPr>
              <p:nvPr/>
            </p:nvSpPr>
            <p:spPr bwMode="auto">
              <a:xfrm flipH="1" flipV="1">
                <a:off x="3909" y="1551"/>
                <a:ext cx="147" cy="42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</p:grpSp>
        <p:grpSp>
          <p:nvGrpSpPr>
            <p:cNvPr id="27" name="Group 21"/>
            <p:cNvGrpSpPr>
              <a:grpSpLocks/>
            </p:cNvGrpSpPr>
            <p:nvPr/>
          </p:nvGrpSpPr>
          <p:grpSpPr bwMode="auto">
            <a:xfrm>
              <a:off x="3072" y="816"/>
              <a:ext cx="2352" cy="1056"/>
              <a:chOff x="3072" y="816"/>
              <a:chExt cx="2352" cy="1056"/>
            </a:xfrm>
          </p:grpSpPr>
          <p:sp>
            <p:nvSpPr>
              <p:cNvPr id="28" name="Text Box 22"/>
              <p:cNvSpPr txBox="1">
                <a:spLocks noChangeArrowheads="1"/>
              </p:cNvSpPr>
              <p:nvPr/>
            </p:nvSpPr>
            <p:spPr bwMode="auto">
              <a:xfrm>
                <a:off x="3542" y="1113"/>
                <a:ext cx="123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/>
                  <a:t>5   17  </a:t>
                </a:r>
                <a:r>
                  <a:rPr lang="en-US" sz="18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36  37  45</a:t>
                </a:r>
              </a:p>
            </p:txBody>
          </p:sp>
          <p:sp>
            <p:nvSpPr>
              <p:cNvPr id="29" name="Rectangle 23"/>
              <p:cNvSpPr>
                <a:spLocks noChangeArrowheads="1"/>
              </p:cNvSpPr>
              <p:nvPr/>
            </p:nvSpPr>
            <p:spPr bwMode="auto">
              <a:xfrm>
                <a:off x="3072" y="816"/>
                <a:ext cx="2352" cy="1056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</p:grpSp>
      <p:grpSp>
        <p:nvGrpSpPr>
          <p:cNvPr id="42" name="Group 41"/>
          <p:cNvGrpSpPr>
            <a:grpSpLocks/>
          </p:cNvGrpSpPr>
          <p:nvPr/>
        </p:nvGrpSpPr>
        <p:grpSpPr bwMode="auto">
          <a:xfrm>
            <a:off x="5148263" y="3810000"/>
            <a:ext cx="3733800" cy="1676400"/>
            <a:chOff x="3072" y="816"/>
            <a:chExt cx="2352" cy="1056"/>
          </a:xfrm>
        </p:grpSpPr>
        <p:grpSp>
          <p:nvGrpSpPr>
            <p:cNvPr id="47" name="Group 9"/>
            <p:cNvGrpSpPr>
              <a:grpSpLocks/>
            </p:cNvGrpSpPr>
            <p:nvPr/>
          </p:nvGrpSpPr>
          <p:grpSpPr bwMode="auto">
            <a:xfrm>
              <a:off x="3552" y="864"/>
              <a:ext cx="1200" cy="729"/>
              <a:chOff x="3216" y="864"/>
              <a:chExt cx="1200" cy="729"/>
            </a:xfrm>
          </p:grpSpPr>
          <p:sp>
            <p:nvSpPr>
              <p:cNvPr id="52" name="Rectangle 10"/>
              <p:cNvSpPr>
                <a:spLocks noChangeArrowheads="1"/>
              </p:cNvSpPr>
              <p:nvPr/>
            </p:nvSpPr>
            <p:spPr bwMode="auto">
              <a:xfrm>
                <a:off x="3216" y="1104"/>
                <a:ext cx="120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3" name="Line 11"/>
              <p:cNvSpPr>
                <a:spLocks noChangeShapeType="1"/>
              </p:cNvSpPr>
              <p:nvPr/>
            </p:nvSpPr>
            <p:spPr bwMode="auto">
              <a:xfrm>
                <a:off x="3456" y="11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54" name="Line 12"/>
              <p:cNvSpPr>
                <a:spLocks noChangeShapeType="1"/>
              </p:cNvSpPr>
              <p:nvPr/>
            </p:nvSpPr>
            <p:spPr bwMode="auto">
              <a:xfrm>
                <a:off x="3696" y="11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55" name="Line 13"/>
              <p:cNvSpPr>
                <a:spLocks noChangeShapeType="1"/>
              </p:cNvSpPr>
              <p:nvPr/>
            </p:nvSpPr>
            <p:spPr bwMode="auto">
              <a:xfrm>
                <a:off x="3936" y="11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56" name="Line 14"/>
              <p:cNvSpPr>
                <a:spLocks noChangeShapeType="1"/>
              </p:cNvSpPr>
              <p:nvPr/>
            </p:nvSpPr>
            <p:spPr bwMode="auto">
              <a:xfrm>
                <a:off x="4176" y="11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57" name="Text Box 15"/>
              <p:cNvSpPr txBox="1">
                <a:spLocks noChangeArrowheads="1"/>
              </p:cNvSpPr>
              <p:nvPr/>
            </p:nvSpPr>
            <p:spPr bwMode="auto">
              <a:xfrm>
                <a:off x="3261" y="1362"/>
                <a:ext cx="114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0   1   2    3    4</a:t>
                </a:r>
              </a:p>
            </p:txBody>
          </p:sp>
          <p:sp>
            <p:nvSpPr>
              <p:cNvPr id="58" name="Text Box 16"/>
              <p:cNvSpPr txBox="1">
                <a:spLocks noChangeArrowheads="1"/>
              </p:cNvSpPr>
              <p:nvPr/>
            </p:nvSpPr>
            <p:spPr bwMode="auto">
              <a:xfrm>
                <a:off x="3552" y="864"/>
                <a:ext cx="52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list[5]</a:t>
                </a:r>
              </a:p>
            </p:txBody>
          </p:sp>
        </p:grpSp>
        <p:grpSp>
          <p:nvGrpSpPr>
            <p:cNvPr id="44" name="Group 21"/>
            <p:cNvGrpSpPr>
              <a:grpSpLocks/>
            </p:cNvGrpSpPr>
            <p:nvPr/>
          </p:nvGrpSpPr>
          <p:grpSpPr bwMode="auto">
            <a:xfrm>
              <a:off x="3072" y="816"/>
              <a:ext cx="2352" cy="1056"/>
              <a:chOff x="3072" y="816"/>
              <a:chExt cx="2352" cy="1056"/>
            </a:xfrm>
          </p:grpSpPr>
          <p:sp>
            <p:nvSpPr>
              <p:cNvPr id="45" name="Text Box 22"/>
              <p:cNvSpPr txBox="1">
                <a:spLocks noChangeArrowheads="1"/>
              </p:cNvSpPr>
              <p:nvPr/>
            </p:nvSpPr>
            <p:spPr bwMode="auto">
              <a:xfrm>
                <a:off x="3542" y="1113"/>
                <a:ext cx="123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>
                    <a:solidFill>
                      <a:srgbClr val="FF0000"/>
                    </a:solidFill>
                  </a:rPr>
                  <a:t>5 </a:t>
                </a:r>
                <a:r>
                  <a:rPr lang="en-US" sz="1800" dirty="0"/>
                  <a:t>  17  </a:t>
                </a:r>
                <a:r>
                  <a:rPr lang="en-US" sz="18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36  37  45</a:t>
                </a:r>
              </a:p>
            </p:txBody>
          </p:sp>
          <p:sp>
            <p:nvSpPr>
              <p:cNvPr id="46" name="Rectangle 23"/>
              <p:cNvSpPr>
                <a:spLocks noChangeArrowheads="1"/>
              </p:cNvSpPr>
              <p:nvPr/>
            </p:nvSpPr>
            <p:spPr bwMode="auto">
              <a:xfrm>
                <a:off x="3072" y="816"/>
                <a:ext cx="2352" cy="1056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18778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6200" y="1447800"/>
            <a:ext cx="9067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 dirty="0" smtClean="0"/>
              <a:t>In the worst case, Binary Search makes </a:t>
            </a:r>
            <a:r>
              <a:rPr lang="en-US" sz="2400" dirty="0" smtClean="0">
                <a:solidFill>
                  <a:srgbClr val="FF0000"/>
                </a:solidFill>
                <a:sym typeface="Symbol" pitchFamily="18" charset="2"/>
              </a:rPr>
              <a:t>log</a:t>
            </a:r>
            <a:r>
              <a:rPr lang="en-US" sz="2400" baseline="-25000" dirty="0" smtClean="0">
                <a:solidFill>
                  <a:srgbClr val="FF0000"/>
                </a:solidFill>
                <a:sym typeface="Symbol" pitchFamily="18" charset="2"/>
              </a:rPr>
              <a:t>2</a:t>
            </a:r>
            <a:r>
              <a:rPr lang="en-US" sz="2400" dirty="0" smtClean="0">
                <a:solidFill>
                  <a:srgbClr val="FF0000"/>
                </a:solidFill>
                <a:sym typeface="Symbol" pitchFamily="18" charset="2"/>
              </a:rPr>
              <a:t>n  </a:t>
            </a:r>
            <a:r>
              <a:rPr lang="en-US" sz="2400" dirty="0" smtClean="0">
                <a:sym typeface="Symbol" pitchFamily="18" charset="2"/>
              </a:rPr>
              <a:t>comparisons</a:t>
            </a:r>
          </a:p>
          <a:p>
            <a:pPr>
              <a:lnSpc>
                <a:spcPct val="80000"/>
              </a:lnSpc>
            </a:pPr>
            <a:endParaRPr lang="en-US" sz="2400" dirty="0" smtClean="0">
              <a:sym typeface="Symbol" pitchFamily="18" charset="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sym typeface="Symbol" pitchFamily="18" charset="2"/>
              </a:rPr>
              <a:t>e.g.   </a:t>
            </a:r>
            <a:r>
              <a:rPr lang="en-US" sz="2400" u="sng" dirty="0" smtClean="0">
                <a:sym typeface="Symbol" pitchFamily="18" charset="2"/>
              </a:rPr>
              <a:t>  n </a:t>
            </a:r>
            <a:r>
              <a:rPr lang="en-US" sz="2400" dirty="0" smtClean="0">
                <a:sym typeface="Symbol" pitchFamily="18" charset="2"/>
              </a:rPr>
              <a:t>	  </a:t>
            </a:r>
            <a:r>
              <a:rPr lang="en-US" sz="2400" u="sng" dirty="0" smtClean="0">
                <a:sym typeface="Symbol" pitchFamily="18" charset="2"/>
              </a:rPr>
              <a:t>log</a:t>
            </a:r>
            <a:r>
              <a:rPr lang="en-US" sz="2400" u="sng" baseline="-25000" dirty="0" smtClean="0">
                <a:sym typeface="Symbol" pitchFamily="18" charset="2"/>
              </a:rPr>
              <a:t>2</a:t>
            </a:r>
            <a:r>
              <a:rPr lang="en-US" sz="2400" u="sng" dirty="0" smtClean="0">
                <a:sym typeface="Symbol" pitchFamily="18" charset="2"/>
              </a:rPr>
              <a:t>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sym typeface="Symbol" pitchFamily="18" charset="2"/>
              </a:rPr>
              <a:t>		8	     3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		20	     5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dirty="0" smtClean="0"/>
              <a:t>	</a:t>
            </a:r>
            <a:r>
              <a:rPr lang="en-US" sz="2400" dirty="0" smtClean="0"/>
              <a:t>	32	     5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		100	     7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		128	     7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		1000	    10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		1024	    10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		64000	    16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		65536	    16</a:t>
            </a:r>
            <a:endParaRPr lang="en-US" sz="2400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200400" y="2057400"/>
            <a:ext cx="54102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(</a:t>
            </a:r>
            <a:r>
              <a:rPr lang="en-US" sz="2000" dirty="0">
                <a:solidFill>
                  <a:srgbClr val="FF0000"/>
                </a:solidFill>
              </a:rPr>
              <a:t>ceil</a:t>
            </a:r>
            <a:r>
              <a:rPr lang="en-US" sz="2000" dirty="0"/>
              <a:t>) Smallest integer larger than or equal to</a:t>
            </a:r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 flipV="1">
            <a:off x="5715000" y="1752600"/>
            <a:ext cx="228600" cy="30480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2743200" y="2558143"/>
            <a:ext cx="640080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    e.g. if Binary Search takes 1msec for 100 	elements, it takes: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	t=k </a:t>
            </a:r>
            <a:r>
              <a:rPr lang="en-US" sz="2000" dirty="0">
                <a:sym typeface="Symbol" pitchFamily="18" charset="2"/>
              </a:rPr>
              <a:t>log</a:t>
            </a:r>
            <a:r>
              <a:rPr lang="en-US" sz="2000" baseline="-25000" dirty="0">
                <a:sym typeface="Symbol" pitchFamily="18" charset="2"/>
              </a:rPr>
              <a:t>2</a:t>
            </a:r>
            <a:r>
              <a:rPr lang="en-US" sz="2000" dirty="0">
                <a:sym typeface="Symbol" pitchFamily="18" charset="2"/>
              </a:rPr>
              <a:t>n  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sym typeface="Symbol" pitchFamily="18" charset="2"/>
              </a:rPr>
              <a:t>	1msec=k* log</a:t>
            </a:r>
            <a:r>
              <a:rPr lang="en-US" sz="2000" baseline="-25000" dirty="0">
                <a:sym typeface="Symbol" pitchFamily="18" charset="2"/>
              </a:rPr>
              <a:t>2</a:t>
            </a:r>
            <a:r>
              <a:rPr lang="en-US" sz="2000" dirty="0">
                <a:sym typeface="Symbol" pitchFamily="18" charset="2"/>
              </a:rPr>
              <a:t> 100 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sym typeface="Symbol" pitchFamily="18" charset="2"/>
              </a:rPr>
              <a:t>	k=1/7 </a:t>
            </a:r>
            <a:r>
              <a:rPr lang="en-US" sz="2000" dirty="0" err="1">
                <a:sym typeface="Symbol" pitchFamily="18" charset="2"/>
              </a:rPr>
              <a:t>msec</a:t>
            </a:r>
            <a:r>
              <a:rPr lang="en-US" sz="2000" dirty="0">
                <a:sym typeface="Symbol" pitchFamily="18" charset="2"/>
              </a:rPr>
              <a:t>/comparison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sym typeface="Symbol" pitchFamily="18" charset="2"/>
              </a:rPr>
              <a:t>     Hence, </a:t>
            </a:r>
            <a:r>
              <a:rPr lang="en-US" sz="2000" dirty="0">
                <a:solidFill>
                  <a:srgbClr val="FF0000"/>
                </a:solidFill>
                <a:sym typeface="Symbol" pitchFamily="18" charset="2"/>
              </a:rPr>
              <a:t>t=(1/7)* log</a:t>
            </a:r>
            <a:r>
              <a:rPr lang="en-US" sz="2000" baseline="-25000" dirty="0">
                <a:solidFill>
                  <a:srgbClr val="FF0000"/>
                </a:solidFill>
                <a:sym typeface="Symbol" pitchFamily="18" charset="2"/>
              </a:rPr>
              <a:t>2</a:t>
            </a:r>
            <a:r>
              <a:rPr lang="en-US" sz="2000" dirty="0">
                <a:solidFill>
                  <a:srgbClr val="FF0000"/>
                </a:solidFill>
                <a:sym typeface="Symbol" pitchFamily="18" charset="2"/>
              </a:rPr>
              <a:t>n </a:t>
            </a:r>
            <a:r>
              <a:rPr lang="en-US" sz="2000" dirty="0">
                <a:sym typeface="Symbol" pitchFamily="18" charset="2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sym typeface="Symbol" pitchFamily="18" charset="2"/>
              </a:rPr>
              <a:t>	t</a:t>
            </a:r>
            <a:r>
              <a:rPr lang="en-US" sz="2000" baseline="-25000" dirty="0">
                <a:sym typeface="Symbol" pitchFamily="18" charset="2"/>
              </a:rPr>
              <a:t>500</a:t>
            </a:r>
            <a:r>
              <a:rPr lang="en-US" sz="2000" dirty="0">
                <a:sym typeface="Symbol" pitchFamily="18" charset="2"/>
              </a:rPr>
              <a:t>=(1/7)* log</a:t>
            </a:r>
            <a:r>
              <a:rPr lang="en-US" sz="2000" baseline="-25000" dirty="0">
                <a:sym typeface="Symbol" pitchFamily="18" charset="2"/>
              </a:rPr>
              <a:t>2</a:t>
            </a:r>
            <a:r>
              <a:rPr lang="en-US" sz="2000" dirty="0">
                <a:sym typeface="Symbol" pitchFamily="18" charset="2"/>
              </a:rPr>
              <a:t>500=9/71.29msec 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sym typeface="Symbol" pitchFamily="18" charset="2"/>
              </a:rPr>
              <a:t>	t</a:t>
            </a:r>
            <a:r>
              <a:rPr lang="en-US" sz="2000" baseline="-25000" dirty="0">
                <a:sym typeface="Symbol" pitchFamily="18" charset="2"/>
              </a:rPr>
              <a:t>20000</a:t>
            </a:r>
            <a:r>
              <a:rPr lang="en-US" sz="2000" dirty="0">
                <a:sym typeface="Symbol" pitchFamily="18" charset="2"/>
              </a:rPr>
              <a:t>=(1/7)* log</a:t>
            </a:r>
            <a:r>
              <a:rPr lang="en-US" sz="2000" baseline="-25000" dirty="0">
                <a:sym typeface="Symbol" pitchFamily="18" charset="2"/>
              </a:rPr>
              <a:t>2</a:t>
            </a:r>
            <a:r>
              <a:rPr lang="en-US" sz="2000" dirty="0">
                <a:sym typeface="Symbol" pitchFamily="18" charset="2"/>
              </a:rPr>
              <a:t>20000=15/72.1msec </a:t>
            </a:r>
          </a:p>
        </p:txBody>
      </p:sp>
    </p:spTree>
    <p:extLst>
      <p:ext uri="{BB962C8B-B14F-4D97-AF65-F5344CB8AC3E}">
        <p14:creationId xmlns:p14="http://schemas.microsoft.com/office/powerpoint/2010/main" val="4186457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Complexity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Compares growth of two functions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Independent of constant multipliers and lower-order effects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Metrics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Big-O Notation:		</a:t>
            </a:r>
            <a:r>
              <a:rPr lang="en-US" sz="2000" dirty="0">
                <a:solidFill>
                  <a:srgbClr val="FF0000"/>
                </a:solidFill>
              </a:rPr>
              <a:t>O( ) 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Big-Omega Notation: 	</a:t>
            </a:r>
            <a:r>
              <a:rPr lang="en-US" sz="2000" dirty="0">
                <a:solidFill>
                  <a:srgbClr val="FF0000"/>
                </a:solidFill>
                <a:sym typeface="Symbol" pitchFamily="18" charset="2"/>
              </a:rPr>
              <a:t></a:t>
            </a:r>
            <a:r>
              <a:rPr lang="en-US" sz="2000" dirty="0">
                <a:solidFill>
                  <a:srgbClr val="FF0000"/>
                </a:solidFill>
              </a:rPr>
              <a:t>( )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Big-Theta Notation:	</a:t>
            </a:r>
            <a:r>
              <a:rPr lang="en-US" sz="2000" dirty="0" smtClean="0">
                <a:solidFill>
                  <a:srgbClr val="FF0000"/>
                </a:solidFill>
                <a:sym typeface="Symbol" pitchFamily="18" charset="2"/>
              </a:rPr>
              <a:t></a:t>
            </a:r>
            <a:r>
              <a:rPr lang="en-US" sz="2000" dirty="0">
                <a:solidFill>
                  <a:srgbClr val="FF0000"/>
                </a:solidFill>
                <a:sym typeface="Symbol" pitchFamily="18" charset="2"/>
              </a:rPr>
              <a:t>( </a:t>
            </a:r>
            <a:r>
              <a:rPr lang="en-US" sz="2000" dirty="0" smtClean="0">
                <a:solidFill>
                  <a:srgbClr val="FF0000"/>
                </a:solidFill>
                <a:sym typeface="Symbol" pitchFamily="18" charset="2"/>
              </a:rPr>
              <a:t>)</a:t>
            </a:r>
            <a:endParaRPr lang="en-US" sz="2000" dirty="0">
              <a:solidFill>
                <a:srgbClr val="FF0000"/>
              </a:solidFill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sz="2400" dirty="0"/>
              <a:t>Allow us to evaluate algorithms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Has precise mathematical definition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Used in a sense to put algorithms into families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May often be determined by inspection of an algorithm</a:t>
            </a:r>
            <a:endParaRPr lang="en-US" sz="2400" dirty="0">
              <a:sym typeface="Symbol" pitchFamily="18" charset="2"/>
            </a:endParaRPr>
          </a:p>
          <a:p>
            <a:endParaRPr lang="tr-TR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4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Definition: Big-O Notation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28600" y="1447800"/>
            <a:ext cx="8686800" cy="2514600"/>
          </a:xfrm>
          <a:prstGeom prst="rect">
            <a:avLst/>
          </a:prstGeom>
          <a:noFill/>
          <a:ln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	Function </a:t>
            </a:r>
            <a:r>
              <a:rPr lang="en-US" sz="2400" dirty="0" smtClean="0">
                <a:solidFill>
                  <a:srgbClr val="FF0000"/>
                </a:solidFill>
              </a:rPr>
              <a:t>f(n)</a:t>
            </a:r>
            <a:r>
              <a:rPr lang="en-US" sz="2400" dirty="0" smtClean="0"/>
              <a:t> is </a:t>
            </a:r>
            <a:r>
              <a:rPr lang="en-US" sz="2400" dirty="0" smtClean="0">
                <a:solidFill>
                  <a:srgbClr val="FF0000"/>
                </a:solidFill>
              </a:rPr>
              <a:t>O(g(n))</a:t>
            </a:r>
            <a:r>
              <a:rPr lang="en-US" sz="2400" dirty="0" smtClean="0"/>
              <a:t> if there exists a constant </a:t>
            </a:r>
            <a:r>
              <a:rPr lang="en-US" sz="2400" dirty="0" smtClean="0">
                <a:solidFill>
                  <a:srgbClr val="FF0000"/>
                </a:solidFill>
              </a:rPr>
              <a:t>K</a:t>
            </a:r>
            <a:r>
              <a:rPr lang="en-US" sz="2400" dirty="0" smtClean="0"/>
              <a:t> 	and some </a:t>
            </a:r>
            <a:r>
              <a:rPr lang="en-US" sz="2400" dirty="0" smtClean="0">
                <a:solidFill>
                  <a:srgbClr val="FF0000"/>
                </a:solidFill>
              </a:rPr>
              <a:t>n</a:t>
            </a:r>
            <a:r>
              <a:rPr lang="en-US" sz="2400" baseline="-25000" dirty="0" smtClean="0">
                <a:solidFill>
                  <a:srgbClr val="FF0000"/>
                </a:solidFill>
              </a:rPr>
              <a:t>0</a:t>
            </a:r>
            <a:r>
              <a:rPr lang="en-US" sz="2400" dirty="0" smtClean="0"/>
              <a:t> such that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400" dirty="0" smtClean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				</a:t>
            </a:r>
            <a:r>
              <a:rPr lang="en-US" sz="2400" dirty="0" smtClean="0">
                <a:solidFill>
                  <a:srgbClr val="FF0000"/>
                </a:solidFill>
              </a:rPr>
              <a:t>f(n)≤K*g(n) for all n≥n</a:t>
            </a:r>
            <a:r>
              <a:rPr lang="en-US" sz="2400" baseline="-25000" dirty="0" smtClean="0">
                <a:solidFill>
                  <a:srgbClr val="FF0000"/>
                </a:solidFill>
              </a:rPr>
              <a:t>0</a:t>
            </a:r>
            <a:r>
              <a:rPr lang="en-US" sz="2400" dirty="0" smtClean="0"/>
              <a:t>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4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	i.e., as n</a:t>
            </a:r>
            <a:r>
              <a:rPr lang="en-US" sz="2400" dirty="0" smtClean="0">
                <a:sym typeface="Wingdings" pitchFamily="2" charset="2"/>
              </a:rPr>
              <a:t></a:t>
            </a:r>
            <a:r>
              <a:rPr lang="en-US" sz="2400" dirty="0" smtClean="0">
                <a:sym typeface="Symbol" pitchFamily="18" charset="2"/>
              </a:rPr>
              <a:t>, f(n) is upper-bounded by a constant times g(n).</a:t>
            </a:r>
            <a:endParaRPr lang="en-US" sz="2400" dirty="0">
              <a:sym typeface="Symbol" pitchFamily="18" charset="2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8600" y="4114800"/>
            <a:ext cx="83820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CC3300"/>
              </a:buClr>
              <a:buSzPct val="60000"/>
              <a:buFont typeface="Wingdings" pitchFamily="2" charset="2"/>
              <a:buChar char="n"/>
            </a:pPr>
            <a:r>
              <a:rPr lang="en-US" sz="2800" dirty="0">
                <a:sym typeface="Symbol" pitchFamily="18" charset="2"/>
              </a:rPr>
              <a:t>Usually, g(n) is selected among</a:t>
            </a:r>
            <a:r>
              <a:rPr lang="en-US" sz="2800" dirty="0" smtClean="0">
                <a:sym typeface="Symbol" pitchFamily="18" charset="2"/>
              </a:rPr>
              <a:t>:</a:t>
            </a:r>
            <a:endParaRPr lang="en-US" sz="2800" dirty="0">
              <a:sym typeface="Symbol" pitchFamily="18" charset="2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55000"/>
              <a:buFont typeface="Wingdings" pitchFamily="2" charset="2"/>
              <a:buChar char="n"/>
            </a:pPr>
            <a:r>
              <a:rPr lang="en-US" sz="2000" dirty="0">
                <a:sym typeface="Symbol" pitchFamily="18" charset="2"/>
              </a:rPr>
              <a:t>log n (note </a:t>
            </a:r>
            <a:r>
              <a:rPr lang="en-US" sz="2000" dirty="0" err="1">
                <a:sym typeface="Symbol" pitchFamily="18" charset="2"/>
              </a:rPr>
              <a:t>log</a:t>
            </a:r>
            <a:r>
              <a:rPr lang="en-US" sz="2000" baseline="-25000" dirty="0" err="1">
                <a:sym typeface="Symbol" pitchFamily="18" charset="2"/>
              </a:rPr>
              <a:t>a</a:t>
            </a:r>
            <a:r>
              <a:rPr lang="en-US" sz="2000" dirty="0" err="1">
                <a:sym typeface="Symbol" pitchFamily="18" charset="2"/>
              </a:rPr>
              <a:t>n</a:t>
            </a:r>
            <a:r>
              <a:rPr lang="en-US" sz="2000" dirty="0">
                <a:sym typeface="Symbol" pitchFamily="18" charset="2"/>
              </a:rPr>
              <a:t>=k*</a:t>
            </a:r>
            <a:r>
              <a:rPr lang="en-US" sz="2000" dirty="0" err="1">
                <a:sym typeface="Symbol" pitchFamily="18" charset="2"/>
              </a:rPr>
              <a:t>log</a:t>
            </a:r>
            <a:r>
              <a:rPr lang="en-US" sz="2000" baseline="-25000" dirty="0" err="1">
                <a:sym typeface="Symbol" pitchFamily="18" charset="2"/>
              </a:rPr>
              <a:t>b</a:t>
            </a:r>
            <a:r>
              <a:rPr lang="en-US" sz="2000" dirty="0" err="1">
                <a:sym typeface="Symbol" pitchFamily="18" charset="2"/>
              </a:rPr>
              <a:t>n</a:t>
            </a:r>
            <a:r>
              <a:rPr lang="en-US" sz="2000" dirty="0">
                <a:sym typeface="Symbol" pitchFamily="18" charset="2"/>
              </a:rPr>
              <a:t> for any </a:t>
            </a:r>
            <a:r>
              <a:rPr lang="en-US" sz="2000" dirty="0" err="1">
                <a:sym typeface="Symbol" pitchFamily="18" charset="2"/>
              </a:rPr>
              <a:t>a,b</a:t>
            </a:r>
            <a:r>
              <a:rPr lang="en-US" sz="2000" dirty="0">
                <a:latin typeface="Shruti" pitchFamily="2" charset="0"/>
                <a:cs typeface="Shruti" pitchFamily="2" charset="0"/>
                <a:sym typeface="Symbol" pitchFamily="18" charset="2"/>
              </a:rPr>
              <a:t>)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55000"/>
              <a:buFont typeface="Wingdings" pitchFamily="2" charset="2"/>
              <a:buChar char="n"/>
            </a:pPr>
            <a:r>
              <a:rPr lang="en-US" sz="2000" dirty="0">
                <a:cs typeface="Shruti" pitchFamily="2" charset="0"/>
                <a:sym typeface="Symbol" pitchFamily="18" charset="2"/>
              </a:rPr>
              <a:t>n, </a:t>
            </a:r>
            <a:r>
              <a:rPr lang="en-US" sz="2000" dirty="0" err="1">
                <a:cs typeface="Shruti" pitchFamily="2" charset="0"/>
                <a:sym typeface="Symbol" pitchFamily="18" charset="2"/>
              </a:rPr>
              <a:t>n</a:t>
            </a:r>
            <a:r>
              <a:rPr lang="en-US" sz="2000" baseline="30000" dirty="0" err="1">
                <a:cs typeface="Shruti" pitchFamily="2" charset="0"/>
                <a:sym typeface="Symbol" pitchFamily="18" charset="2"/>
              </a:rPr>
              <a:t>k</a:t>
            </a:r>
            <a:r>
              <a:rPr lang="en-US" sz="2000" dirty="0">
                <a:cs typeface="Shruti" pitchFamily="2" charset="0"/>
                <a:sym typeface="Symbol" pitchFamily="18" charset="2"/>
              </a:rPr>
              <a:t> (polynomial)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55000"/>
              <a:buFont typeface="Wingdings" pitchFamily="2" charset="2"/>
              <a:buChar char="n"/>
            </a:pPr>
            <a:r>
              <a:rPr lang="en-US" sz="2000" dirty="0" err="1">
                <a:cs typeface="Shruti" pitchFamily="2" charset="0"/>
                <a:sym typeface="Symbol" pitchFamily="18" charset="2"/>
              </a:rPr>
              <a:t>k</a:t>
            </a:r>
            <a:r>
              <a:rPr lang="en-US" sz="2000" baseline="30000" dirty="0" err="1">
                <a:cs typeface="Shruti" pitchFamily="2" charset="0"/>
                <a:sym typeface="Symbol" pitchFamily="18" charset="2"/>
              </a:rPr>
              <a:t>n</a:t>
            </a:r>
            <a:r>
              <a:rPr lang="en-US" sz="2000" dirty="0">
                <a:cs typeface="Shruti" pitchFamily="2" charset="0"/>
                <a:sym typeface="Symbol" pitchFamily="18" charset="2"/>
              </a:rPr>
              <a:t> (exponential)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3889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Efficiency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Two algorithms that accomplish the same task</a:t>
            </a:r>
          </a:p>
          <a:p>
            <a:pPr lvl="1">
              <a:lnSpc>
                <a:spcPct val="90000"/>
              </a:lnSpc>
            </a:pPr>
            <a:r>
              <a:rPr lang="en-US" sz="2400" i="1" dirty="0">
                <a:solidFill>
                  <a:srgbClr val="FF0000"/>
                </a:solidFill>
              </a:rPr>
              <a:t>Which one is better???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You can run the algorithm and see the efficiency!!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Benchmarking: 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Run the program and measure runtime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Disadvantage: </a:t>
            </a:r>
            <a:endParaRPr lang="en-US" sz="2400" dirty="0" smtClean="0"/>
          </a:p>
          <a:p>
            <a:pPr lvl="2">
              <a:lnSpc>
                <a:spcPct val="80000"/>
              </a:lnSpc>
            </a:pPr>
            <a:r>
              <a:rPr lang="en-US" sz="2000" dirty="0" smtClean="0"/>
              <a:t>Execution </a:t>
            </a:r>
            <a:r>
              <a:rPr lang="en-US" sz="2000" dirty="0"/>
              <a:t>time depends on a number of different factors: </a:t>
            </a:r>
            <a:endParaRPr lang="en-US" sz="2000" dirty="0" smtClean="0"/>
          </a:p>
          <a:p>
            <a:pPr lvl="3">
              <a:lnSpc>
                <a:spcPct val="80000"/>
              </a:lnSpc>
            </a:pPr>
            <a:r>
              <a:rPr lang="en-US" sz="1600" dirty="0" smtClean="0"/>
              <a:t>Programming </a:t>
            </a:r>
            <a:r>
              <a:rPr lang="en-US" sz="1600" dirty="0"/>
              <a:t>language, compiler, operating system, computer architecture, input data</a:t>
            </a:r>
            <a:r>
              <a:rPr lang="en-US" sz="1600" dirty="0" smtClean="0"/>
              <a:t>.</a:t>
            </a:r>
          </a:p>
          <a:p>
            <a:pPr lvl="2">
              <a:lnSpc>
                <a:spcPct val="80000"/>
              </a:lnSpc>
            </a:pPr>
            <a:r>
              <a:rPr lang="en-US" sz="2000" dirty="0" smtClean="0"/>
              <a:t>No </a:t>
            </a:r>
            <a:r>
              <a:rPr lang="en-US" sz="2000" dirty="0"/>
              <a:t>information about the fundamental nature of the </a:t>
            </a:r>
            <a:r>
              <a:rPr lang="en-US" sz="2000" dirty="0" smtClean="0"/>
              <a:t>program</a:t>
            </a:r>
            <a:endParaRPr lang="tr-TR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00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 Notation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>
            <a:off x="838200" y="1454150"/>
            <a:ext cx="0" cy="441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838200" y="5873750"/>
            <a:ext cx="6781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>
            <a:off x="838200" y="2901950"/>
            <a:ext cx="6553200" cy="2438400"/>
          </a:xfrm>
          <a:custGeom>
            <a:avLst/>
            <a:gdLst>
              <a:gd name="T0" fmla="*/ 0 w 4128"/>
              <a:gd name="T1" fmla="*/ 1344 h 1536"/>
              <a:gd name="T2" fmla="*/ 576 w 4128"/>
              <a:gd name="T3" fmla="*/ 1104 h 1536"/>
              <a:gd name="T4" fmla="*/ 1056 w 4128"/>
              <a:gd name="T5" fmla="*/ 1488 h 1536"/>
              <a:gd name="T6" fmla="*/ 1392 w 4128"/>
              <a:gd name="T7" fmla="*/ 816 h 1536"/>
              <a:gd name="T8" fmla="*/ 1824 w 4128"/>
              <a:gd name="T9" fmla="*/ 432 h 1536"/>
              <a:gd name="T10" fmla="*/ 2064 w 4128"/>
              <a:gd name="T11" fmla="*/ 816 h 1536"/>
              <a:gd name="T12" fmla="*/ 3216 w 4128"/>
              <a:gd name="T13" fmla="*/ 240 h 1536"/>
              <a:gd name="T14" fmla="*/ 4128 w 4128"/>
              <a:gd name="T15" fmla="*/ 0 h 1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28" h="1536">
                <a:moveTo>
                  <a:pt x="0" y="1344"/>
                </a:moveTo>
                <a:cubicBezTo>
                  <a:pt x="200" y="1212"/>
                  <a:pt x="400" y="1080"/>
                  <a:pt x="576" y="1104"/>
                </a:cubicBezTo>
                <a:cubicBezTo>
                  <a:pt x="752" y="1128"/>
                  <a:pt x="920" y="1536"/>
                  <a:pt x="1056" y="1488"/>
                </a:cubicBezTo>
                <a:cubicBezTo>
                  <a:pt x="1192" y="1440"/>
                  <a:pt x="1264" y="992"/>
                  <a:pt x="1392" y="816"/>
                </a:cubicBezTo>
                <a:cubicBezTo>
                  <a:pt x="1520" y="640"/>
                  <a:pt x="1712" y="432"/>
                  <a:pt x="1824" y="432"/>
                </a:cubicBezTo>
                <a:cubicBezTo>
                  <a:pt x="1936" y="432"/>
                  <a:pt x="1832" y="848"/>
                  <a:pt x="2064" y="816"/>
                </a:cubicBezTo>
                <a:cubicBezTo>
                  <a:pt x="2296" y="784"/>
                  <a:pt x="2872" y="376"/>
                  <a:pt x="3216" y="240"/>
                </a:cubicBezTo>
                <a:cubicBezTo>
                  <a:pt x="3560" y="104"/>
                  <a:pt x="3976" y="40"/>
                  <a:pt x="4128" y="0"/>
                </a:cubicBezTo>
              </a:path>
            </a:pathLst>
          </a:custGeom>
          <a:noFill/>
          <a:ln w="57150" cmpd="sng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838200" y="1682750"/>
            <a:ext cx="6553200" cy="3886200"/>
          </a:xfrm>
          <a:custGeom>
            <a:avLst/>
            <a:gdLst>
              <a:gd name="T0" fmla="*/ 0 w 4128"/>
              <a:gd name="T1" fmla="*/ 2448 h 2448"/>
              <a:gd name="T2" fmla="*/ 864 w 4128"/>
              <a:gd name="T3" fmla="*/ 1920 h 2448"/>
              <a:gd name="T4" fmla="*/ 1536 w 4128"/>
              <a:gd name="T5" fmla="*/ 1680 h 2448"/>
              <a:gd name="T6" fmla="*/ 2448 w 4128"/>
              <a:gd name="T7" fmla="*/ 912 h 2448"/>
              <a:gd name="T8" fmla="*/ 4128 w 4128"/>
              <a:gd name="T9" fmla="*/ 0 h 2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28" h="2448">
                <a:moveTo>
                  <a:pt x="0" y="2448"/>
                </a:moveTo>
                <a:cubicBezTo>
                  <a:pt x="304" y="2248"/>
                  <a:pt x="608" y="2048"/>
                  <a:pt x="864" y="1920"/>
                </a:cubicBezTo>
                <a:cubicBezTo>
                  <a:pt x="1120" y="1792"/>
                  <a:pt x="1272" y="1848"/>
                  <a:pt x="1536" y="1680"/>
                </a:cubicBezTo>
                <a:cubicBezTo>
                  <a:pt x="1800" y="1512"/>
                  <a:pt x="2016" y="1192"/>
                  <a:pt x="2448" y="912"/>
                </a:cubicBezTo>
                <a:cubicBezTo>
                  <a:pt x="2880" y="632"/>
                  <a:pt x="3848" y="152"/>
                  <a:pt x="4128" y="0"/>
                </a:cubicBezTo>
              </a:path>
            </a:pathLst>
          </a:custGeom>
          <a:noFill/>
          <a:ln w="57150" cmpd="sng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3835400" y="3816350"/>
            <a:ext cx="0" cy="205740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6019800" y="2590800"/>
            <a:ext cx="739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800" b="1" dirty="0">
                <a:latin typeface="Times New Roman" pitchFamily="18" charset="0"/>
              </a:rPr>
              <a:t>f(n)</a:t>
            </a: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5810250" y="1371600"/>
            <a:ext cx="12525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800" b="1">
                <a:solidFill>
                  <a:schemeClr val="tx2"/>
                </a:solidFill>
                <a:latin typeface="Times New Roman" pitchFamily="18" charset="0"/>
              </a:rPr>
              <a:t>K*g(n)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3917950" y="5283200"/>
            <a:ext cx="5032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800" b="1">
                <a:latin typeface="Times New Roman" pitchFamily="18" charset="0"/>
              </a:rPr>
              <a:t>n</a:t>
            </a:r>
            <a:r>
              <a:rPr lang="en-US" sz="2800" b="1" baseline="-25000">
                <a:latin typeface="Times New Roman" pitchFamily="18" charset="0"/>
              </a:rPr>
              <a:t>0</a:t>
            </a:r>
            <a:endParaRPr lang="en-US" sz="2800" b="1">
              <a:latin typeface="Times New Roman" pitchFamily="18" charset="0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1219200" y="2895600"/>
            <a:ext cx="2282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800" b="1" dirty="0">
                <a:latin typeface="Times New Roman" pitchFamily="18" charset="0"/>
              </a:rPr>
              <a:t>f(n) is O(g(n))</a:t>
            </a: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3048000" y="5943600"/>
            <a:ext cx="1992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Size of input</a:t>
            </a: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 rot="16200000">
            <a:off x="-269082" y="3545682"/>
            <a:ext cx="1757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Work done</a:t>
            </a:r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 flipH="1" flipV="1">
            <a:off x="6400800" y="3352800"/>
            <a:ext cx="228600" cy="1066800"/>
          </a:xfrm>
          <a:prstGeom prst="line">
            <a:avLst/>
          </a:prstGeom>
          <a:noFill/>
          <a:ln w="38100">
            <a:solidFill>
              <a:srgbClr val="FF0033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5715000" y="4419600"/>
            <a:ext cx="2247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b="1" dirty="0">
                <a:solidFill>
                  <a:srgbClr val="FF0033"/>
                </a:solidFill>
                <a:latin typeface="Arial" charset="0"/>
              </a:rPr>
              <a:t>Our Algorithm</a:t>
            </a:r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4038600" y="2209800"/>
            <a:ext cx="1447800" cy="304800"/>
          </a:xfrm>
          <a:prstGeom prst="line">
            <a:avLst/>
          </a:prstGeom>
          <a:noFill/>
          <a:ln w="38100">
            <a:solidFill>
              <a:srgbClr val="FF0033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3124200" y="1752600"/>
            <a:ext cx="2112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b="1" dirty="0">
                <a:solidFill>
                  <a:srgbClr val="FF0033"/>
                </a:solidFill>
                <a:latin typeface="Arial" charset="0"/>
              </a:rPr>
              <a:t>Upper Bound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237163" y="5029200"/>
            <a:ext cx="32972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ALGORITHM IS AT LEAST AS GOOD AS g(n) </a:t>
            </a:r>
          </a:p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MOST LIKELY BETTER !!!</a:t>
            </a:r>
            <a:endParaRPr lang="tr-TR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063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8" grpId="0" animBg="1"/>
      <p:bldP spid="19" grpId="0"/>
      <p:bldP spid="20" grpId="0" animBg="1"/>
      <p:bldP spid="21" grpId="0"/>
      <p:bldP spid="2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Two Algorithms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31</a:t>
            </a:fld>
            <a:endParaRPr lang="en-US"/>
          </a:p>
        </p:txBody>
      </p:sp>
      <p:graphicFrame>
        <p:nvGraphicFramePr>
          <p:cNvPr id="7" name="Group 46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737124649"/>
              </p:ext>
            </p:extLst>
          </p:nvPr>
        </p:nvGraphicFramePr>
        <p:xfrm>
          <a:off x="1371600" y="1676400"/>
          <a:ext cx="6096000" cy="3653600"/>
        </p:xfrm>
        <a:graphic>
          <a:graphicData uri="http://schemas.openxmlformats.org/drawingml/2006/table">
            <a:tbl>
              <a:tblPr/>
              <a:tblGrid>
                <a:gridCol w="1757363"/>
                <a:gridCol w="2170112"/>
                <a:gridCol w="2168525"/>
              </a:tblGrid>
              <a:tr h="823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Seq. Search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O(n)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Binary Search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O(logn)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2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 msec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 msec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9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 msec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1.3 msec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2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20000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200 msec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2.1 msec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805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Algorithms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304800" y="1447800"/>
            <a:ext cx="85344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smtClean="0"/>
              <a:t>The </a:t>
            </a:r>
            <a:r>
              <a:rPr lang="en-US" sz="2800" smtClean="0">
                <a:solidFill>
                  <a:srgbClr val="FF0000"/>
                </a:solidFill>
              </a:rPr>
              <a:t>O()</a:t>
            </a:r>
            <a:r>
              <a:rPr lang="en-US" sz="2800" smtClean="0"/>
              <a:t> of algorithms determined using the formal definition of O() notation:</a:t>
            </a:r>
          </a:p>
          <a:p>
            <a:pPr lvl="1"/>
            <a:r>
              <a:rPr lang="en-US" sz="2400" smtClean="0"/>
              <a:t>Establishes the worst they perform</a:t>
            </a:r>
          </a:p>
          <a:p>
            <a:pPr lvl="1"/>
            <a:r>
              <a:rPr lang="en-US" sz="2400" smtClean="0"/>
              <a:t>Helps compare and see which has “better” performance</a:t>
            </a:r>
            <a:endParaRPr lang="en-US" sz="2400" dirty="0"/>
          </a:p>
        </p:txBody>
      </p:sp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2030413" y="3505200"/>
            <a:ext cx="4598987" cy="3276600"/>
            <a:chOff x="1265" y="2304"/>
            <a:chExt cx="2897" cy="2064"/>
          </a:xfrm>
        </p:grpSpPr>
        <p:sp>
          <p:nvSpPr>
            <p:cNvPr id="9" name="Text Box 19"/>
            <p:cNvSpPr txBox="1">
              <a:spLocks noChangeArrowheads="1"/>
            </p:cNvSpPr>
            <p:nvPr/>
          </p:nvSpPr>
          <p:spPr bwMode="auto">
            <a:xfrm>
              <a:off x="2293" y="3936"/>
              <a:ext cx="77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 b="1">
                  <a:latin typeface="Arial" charset="0"/>
                </a:rPr>
                <a:t>Size of input</a:t>
              </a:r>
            </a:p>
          </p:txBody>
        </p:sp>
        <p:sp>
          <p:nvSpPr>
            <p:cNvPr id="10" name="Arc 20"/>
            <p:cNvSpPr>
              <a:spLocks/>
            </p:cNvSpPr>
            <p:nvPr/>
          </p:nvSpPr>
          <p:spPr bwMode="auto">
            <a:xfrm>
              <a:off x="1462" y="2304"/>
              <a:ext cx="630" cy="1637"/>
            </a:xfrm>
            <a:custGeom>
              <a:avLst/>
              <a:gdLst>
                <a:gd name="G0" fmla="+- 48 0 0"/>
                <a:gd name="G1" fmla="+- 0 0 0"/>
                <a:gd name="G2" fmla="+- 21600 0 0"/>
                <a:gd name="T0" fmla="*/ 21648 w 21648"/>
                <a:gd name="T1" fmla="*/ 0 h 21600"/>
                <a:gd name="T2" fmla="*/ 0 w 21648"/>
                <a:gd name="T3" fmla="*/ 21600 h 21600"/>
                <a:gd name="T4" fmla="*/ 48 w 21648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48" h="21600" fill="none" extrusionOk="0">
                  <a:moveTo>
                    <a:pt x="21648" y="0"/>
                  </a:moveTo>
                  <a:cubicBezTo>
                    <a:pt x="21648" y="11929"/>
                    <a:pt x="11977" y="21600"/>
                    <a:pt x="48" y="21600"/>
                  </a:cubicBezTo>
                  <a:cubicBezTo>
                    <a:pt x="32" y="21600"/>
                    <a:pt x="16" y="21599"/>
                    <a:pt x="0" y="21599"/>
                  </a:cubicBezTo>
                </a:path>
                <a:path w="21648" h="21600" stroke="0" extrusionOk="0">
                  <a:moveTo>
                    <a:pt x="21648" y="0"/>
                  </a:moveTo>
                  <a:cubicBezTo>
                    <a:pt x="21648" y="11929"/>
                    <a:pt x="11977" y="21600"/>
                    <a:pt x="48" y="21600"/>
                  </a:cubicBezTo>
                  <a:cubicBezTo>
                    <a:pt x="32" y="21600"/>
                    <a:pt x="16" y="21599"/>
                    <a:pt x="0" y="21599"/>
                  </a:cubicBezTo>
                  <a:lnTo>
                    <a:pt x="48" y="0"/>
                  </a:lnTo>
                  <a:close/>
                </a:path>
              </a:pathLst>
            </a:custGeom>
            <a:noFill/>
            <a:ln w="381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" name="Line 21"/>
            <p:cNvSpPr>
              <a:spLocks noChangeShapeType="1"/>
            </p:cNvSpPr>
            <p:nvPr/>
          </p:nvSpPr>
          <p:spPr bwMode="auto">
            <a:xfrm>
              <a:off x="1460" y="2437"/>
              <a:ext cx="0" cy="152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2" name="Line 22"/>
            <p:cNvSpPr>
              <a:spLocks noChangeShapeType="1"/>
            </p:cNvSpPr>
            <p:nvPr/>
          </p:nvSpPr>
          <p:spPr bwMode="auto">
            <a:xfrm>
              <a:off x="1442" y="3943"/>
              <a:ext cx="2683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" name="Line 23"/>
            <p:cNvSpPr>
              <a:spLocks noChangeShapeType="1"/>
            </p:cNvSpPr>
            <p:nvPr/>
          </p:nvSpPr>
          <p:spPr bwMode="auto">
            <a:xfrm flipV="1">
              <a:off x="1452" y="3839"/>
              <a:ext cx="266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4" name="Rectangle 24"/>
            <p:cNvSpPr>
              <a:spLocks noChangeArrowheads="1"/>
            </p:cNvSpPr>
            <p:nvPr/>
          </p:nvSpPr>
          <p:spPr bwMode="auto">
            <a:xfrm>
              <a:off x="3828" y="2453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 b="1">
                  <a:latin typeface="Arial" charset="0"/>
                </a:rPr>
                <a:t>N</a:t>
              </a:r>
              <a:endParaRPr lang="en-US" sz="1800">
                <a:latin typeface="Arial" charset="0"/>
              </a:endParaRPr>
            </a:p>
          </p:txBody>
        </p:sp>
        <p:sp>
          <p:nvSpPr>
            <p:cNvPr id="15" name="Line 25"/>
            <p:cNvSpPr>
              <a:spLocks noChangeShapeType="1"/>
            </p:cNvSpPr>
            <p:nvPr/>
          </p:nvSpPr>
          <p:spPr bwMode="auto">
            <a:xfrm flipV="1">
              <a:off x="1492" y="2388"/>
              <a:ext cx="2521" cy="155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6" name="Rectangle 26"/>
            <p:cNvSpPr>
              <a:spLocks noChangeArrowheads="1"/>
            </p:cNvSpPr>
            <p:nvPr/>
          </p:nvSpPr>
          <p:spPr bwMode="auto">
            <a:xfrm>
              <a:off x="3624" y="3262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 b="1">
                  <a:latin typeface="Arial" charset="0"/>
                </a:rPr>
                <a:t>log N</a:t>
              </a:r>
              <a:endParaRPr lang="en-US" baseline="20000">
                <a:latin typeface="Arial" charset="0"/>
              </a:endParaRPr>
            </a:p>
          </p:txBody>
        </p:sp>
        <p:sp>
          <p:nvSpPr>
            <p:cNvPr id="17" name="Rectangle 27"/>
            <p:cNvSpPr>
              <a:spLocks noChangeArrowheads="1"/>
            </p:cNvSpPr>
            <p:nvPr/>
          </p:nvSpPr>
          <p:spPr bwMode="auto">
            <a:xfrm>
              <a:off x="2110" y="2406"/>
              <a:ext cx="29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 b="1">
                  <a:latin typeface="Arial" charset="0"/>
                </a:rPr>
                <a:t>N</a:t>
              </a:r>
              <a:r>
                <a:rPr lang="en-US" b="1" baseline="20000">
                  <a:latin typeface="Arial" charset="0"/>
                </a:rPr>
                <a:t>2</a:t>
              </a:r>
            </a:p>
          </p:txBody>
        </p:sp>
        <p:sp>
          <p:nvSpPr>
            <p:cNvPr id="18" name="Rectangle 28"/>
            <p:cNvSpPr>
              <a:spLocks noChangeArrowheads="1"/>
            </p:cNvSpPr>
            <p:nvPr/>
          </p:nvSpPr>
          <p:spPr bwMode="auto">
            <a:xfrm>
              <a:off x="3966" y="360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 b="1">
                  <a:latin typeface="Arial" charset="0"/>
                </a:rPr>
                <a:t>1</a:t>
              </a:r>
              <a:endParaRPr lang="en-US" sz="1800">
                <a:latin typeface="Arial" charset="0"/>
              </a:endParaRPr>
            </a:p>
          </p:txBody>
        </p:sp>
        <p:sp>
          <p:nvSpPr>
            <p:cNvPr id="19" name="Arc 29"/>
            <p:cNvSpPr>
              <a:spLocks/>
            </p:cNvSpPr>
            <p:nvPr/>
          </p:nvSpPr>
          <p:spPr bwMode="auto">
            <a:xfrm rot="5400000" flipH="1">
              <a:off x="2357" y="2610"/>
              <a:ext cx="872" cy="2643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18876"/>
                <a:gd name="T2" fmla="*/ 10501 w 21600"/>
                <a:gd name="T3" fmla="*/ 18876 h 18876"/>
                <a:gd name="T4" fmla="*/ 0 w 21600"/>
                <a:gd name="T5" fmla="*/ 0 h 18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8876" fill="none" extrusionOk="0">
                  <a:moveTo>
                    <a:pt x="21600" y="0"/>
                  </a:moveTo>
                  <a:cubicBezTo>
                    <a:pt x="21600" y="7839"/>
                    <a:pt x="17351" y="15064"/>
                    <a:pt x="10500" y="18875"/>
                  </a:cubicBezTo>
                </a:path>
                <a:path w="21600" h="18876" stroke="0" extrusionOk="0">
                  <a:moveTo>
                    <a:pt x="21600" y="0"/>
                  </a:moveTo>
                  <a:cubicBezTo>
                    <a:pt x="21600" y="7839"/>
                    <a:pt x="17351" y="15064"/>
                    <a:pt x="10500" y="18875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381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0" name="Text Box 30"/>
            <p:cNvSpPr txBox="1">
              <a:spLocks noChangeArrowheads="1"/>
            </p:cNvSpPr>
            <p:nvPr/>
          </p:nvSpPr>
          <p:spPr bwMode="auto">
            <a:xfrm rot="-5400000">
              <a:off x="1014" y="3137"/>
              <a:ext cx="69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 b="1">
                  <a:latin typeface="Arial" charset="0"/>
                </a:rPr>
                <a:t>Work done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43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04800" y="1447800"/>
            <a:ext cx="79248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/>
              <a:t>e.g. 	f(n)=n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+250n+10</a:t>
            </a:r>
            <a:r>
              <a:rPr lang="en-US" sz="2000" baseline="30000" dirty="0" smtClean="0"/>
              <a:t>6</a:t>
            </a:r>
            <a:r>
              <a:rPr lang="en-US" sz="2000" dirty="0" smtClean="0"/>
              <a:t> is O(n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/>
              <a:t>		because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/>
              <a:t>			f(n)≤n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+n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+n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  for n≥ 10</a:t>
            </a:r>
            <a:r>
              <a:rPr lang="en-US" sz="2000" baseline="30000" dirty="0" smtClean="0"/>
              <a:t>3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aseline="30000" dirty="0" smtClean="0"/>
              <a:t>			</a:t>
            </a:r>
            <a:r>
              <a:rPr lang="en-US" sz="2000" dirty="0" smtClean="0"/>
              <a:t>      =3n</a:t>
            </a:r>
            <a:r>
              <a:rPr lang="en-US" sz="2000" baseline="30000" dirty="0" smtClean="0"/>
              <a:t>2</a:t>
            </a:r>
            <a:endParaRPr lang="en-US" sz="2000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 flipV="1">
            <a:off x="2743200" y="2590800"/>
            <a:ext cx="152400" cy="38100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4953000" y="28194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 flipH="1" flipV="1">
            <a:off x="4876800" y="2302329"/>
            <a:ext cx="152400" cy="45720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685800" y="3483429"/>
            <a:ext cx="69342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CC3300"/>
              </a:buClr>
              <a:buSzPct val="60000"/>
              <a:buFont typeface="Wingdings" pitchFamily="2" charset="2"/>
              <a:buNone/>
            </a:pPr>
            <a:r>
              <a:rPr lang="en-US" dirty="0"/>
              <a:t>e.g. 	f(n)=2</a:t>
            </a:r>
            <a:r>
              <a:rPr lang="en-US" baseline="30000" dirty="0"/>
              <a:t>n</a:t>
            </a:r>
            <a:r>
              <a:rPr lang="en-US" dirty="0"/>
              <a:t>+10</a:t>
            </a:r>
            <a:r>
              <a:rPr lang="en-US" baseline="30000" dirty="0"/>
              <a:t>23</a:t>
            </a:r>
            <a:r>
              <a:rPr lang="en-US" dirty="0"/>
              <a:t>n+</a:t>
            </a:r>
            <a:r>
              <a:rPr lang="en-US" dirty="0">
                <a:latin typeface="Shruti" pitchFamily="2" charset="0"/>
                <a:cs typeface="Shruti" pitchFamily="2" charset="0"/>
                <a:sym typeface="Symbol" pitchFamily="18" charset="2"/>
              </a:rPr>
              <a:t></a:t>
            </a:r>
            <a:r>
              <a:rPr lang="en-US" dirty="0">
                <a:cs typeface="Shruti" pitchFamily="2" charset="0"/>
                <a:sym typeface="Symbol" pitchFamily="18" charset="2"/>
              </a:rPr>
              <a:t>n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is </a:t>
            </a:r>
            <a:r>
              <a:rPr lang="en-US" dirty="0"/>
              <a:t> O(2</a:t>
            </a:r>
            <a:r>
              <a:rPr lang="en-US" baseline="30000" dirty="0"/>
              <a:t>n</a:t>
            </a:r>
            <a:r>
              <a:rPr lang="en-US" dirty="0"/>
              <a:t>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CC3300"/>
              </a:buClr>
              <a:buSzPct val="60000"/>
              <a:buFont typeface="Wingdings" pitchFamily="2" charset="2"/>
              <a:buNone/>
            </a:pPr>
            <a:r>
              <a:rPr lang="en-US" dirty="0"/>
              <a:t>		because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CC3300"/>
              </a:buClr>
              <a:buSzPct val="60000"/>
              <a:buFont typeface="Wingdings" pitchFamily="2" charset="2"/>
              <a:buNone/>
            </a:pPr>
            <a:r>
              <a:rPr lang="en-US" dirty="0"/>
              <a:t>			10</a:t>
            </a:r>
            <a:r>
              <a:rPr lang="en-US" baseline="30000" dirty="0"/>
              <a:t>23</a:t>
            </a:r>
            <a:r>
              <a:rPr lang="en-US" dirty="0"/>
              <a:t>n&lt;2</a:t>
            </a:r>
            <a:r>
              <a:rPr lang="en-US" baseline="30000" dirty="0"/>
              <a:t>n</a:t>
            </a:r>
            <a:r>
              <a:rPr lang="en-US" dirty="0"/>
              <a:t>  for n&gt;n</a:t>
            </a:r>
            <a:r>
              <a:rPr lang="en-US" baseline="-25000" dirty="0"/>
              <a:t>0 </a:t>
            </a:r>
            <a:r>
              <a:rPr lang="en-US" dirty="0"/>
              <a:t>and </a:t>
            </a:r>
            <a:r>
              <a:rPr lang="en-US" dirty="0">
                <a:latin typeface="Shruti" pitchFamily="2" charset="0"/>
                <a:cs typeface="Shruti" pitchFamily="2" charset="0"/>
                <a:sym typeface="Symbol" pitchFamily="18" charset="2"/>
              </a:rPr>
              <a:t></a:t>
            </a:r>
            <a:r>
              <a:rPr lang="en-US" dirty="0">
                <a:cs typeface="Shruti" pitchFamily="2" charset="0"/>
                <a:sym typeface="Symbol" pitchFamily="18" charset="2"/>
              </a:rPr>
              <a:t>n</a:t>
            </a:r>
            <a:r>
              <a:rPr lang="en-US" dirty="0"/>
              <a:t> &lt;2</a:t>
            </a:r>
            <a:r>
              <a:rPr lang="en-US" baseline="30000" dirty="0"/>
              <a:t>n </a:t>
            </a:r>
            <a:r>
              <a:rPr lang="en-US" dirty="0">
                <a:sym typeface="Symbol" pitchFamily="18" charset="2"/>
              </a:rPr>
              <a:t>n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CC3300"/>
              </a:buClr>
              <a:buSzPct val="60000"/>
              <a:buFont typeface="Wingdings" pitchFamily="2" charset="2"/>
              <a:buNone/>
            </a:pPr>
            <a:r>
              <a:rPr lang="en-US" dirty="0">
                <a:sym typeface="Symbol" pitchFamily="18" charset="2"/>
              </a:rPr>
              <a:t>			</a:t>
            </a:r>
            <a:r>
              <a:rPr lang="en-US" dirty="0"/>
              <a:t>f(n)≤3*2</a:t>
            </a:r>
            <a:r>
              <a:rPr lang="en-US" baseline="30000" dirty="0"/>
              <a:t>n </a:t>
            </a:r>
            <a:r>
              <a:rPr lang="en-US" dirty="0"/>
              <a:t>for n&gt;n</a:t>
            </a:r>
            <a:r>
              <a:rPr lang="en-US" baseline="-25000" dirty="0"/>
              <a:t>0</a:t>
            </a:r>
            <a:r>
              <a:rPr lang="en-US" dirty="0"/>
              <a:t> </a:t>
            </a:r>
            <a:endParaRPr lang="en-US" baseline="-25000" dirty="0">
              <a:sym typeface="Symbol" pitchFamily="18" charset="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CC3300"/>
              </a:buClr>
              <a:buSzPct val="60000"/>
              <a:buFont typeface="Wingdings" pitchFamily="2" charset="2"/>
              <a:buNone/>
            </a:pPr>
            <a:r>
              <a:rPr lang="en-US" baseline="30000" dirty="0"/>
              <a:t>			</a:t>
            </a:r>
            <a:r>
              <a:rPr lang="en-US" dirty="0"/>
              <a:t>      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667000" y="4936671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V="1">
            <a:off x="2971800" y="4555671"/>
            <a:ext cx="152400" cy="38100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0531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</a:t>
            </a:r>
            <a:r>
              <a:rPr lang="en-US" dirty="0"/>
              <a:t>U</a:t>
            </a:r>
            <a:r>
              <a:rPr lang="en-US" dirty="0" smtClean="0"/>
              <a:t>niqueness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>
                <a:cs typeface="Arial" charset="0"/>
              </a:rPr>
              <a:t>There is no unique set of values for n</a:t>
            </a:r>
            <a:r>
              <a:rPr lang="en-US" sz="1800" baseline="-25000" dirty="0">
                <a:cs typeface="Arial" charset="0"/>
              </a:rPr>
              <a:t>0</a:t>
            </a:r>
            <a:r>
              <a:rPr lang="en-US" sz="2000" dirty="0">
                <a:cs typeface="Arial" charset="0"/>
              </a:rPr>
              <a:t> and </a:t>
            </a:r>
            <a:r>
              <a:rPr lang="en-US" sz="2000" dirty="0" smtClean="0">
                <a:cs typeface="Arial" charset="0"/>
              </a:rPr>
              <a:t>K </a:t>
            </a:r>
            <a:r>
              <a:rPr lang="en-US" sz="2000" dirty="0">
                <a:cs typeface="Arial" charset="0"/>
              </a:rPr>
              <a:t>in proving the asymptotic bounds</a:t>
            </a:r>
            <a:endParaRPr lang="en-US" sz="2000" dirty="0">
              <a:latin typeface="Comic Sans MS" charset="0"/>
              <a:cs typeface="Arial" charset="0"/>
            </a:endParaRPr>
          </a:p>
          <a:p>
            <a:pPr>
              <a:lnSpc>
                <a:spcPct val="150000"/>
              </a:lnSpc>
            </a:pPr>
            <a:r>
              <a:rPr lang="en-US" sz="2000" dirty="0"/>
              <a:t>Prove that  </a:t>
            </a:r>
            <a:r>
              <a:rPr lang="en-US" sz="2000" dirty="0">
                <a:latin typeface="Comic Sans MS" charset="0"/>
              </a:rPr>
              <a:t>100n + 5 = O(n</a:t>
            </a:r>
            <a:r>
              <a:rPr lang="en-US" sz="2000" baseline="30000" dirty="0">
                <a:latin typeface="Comic Sans MS" charset="0"/>
              </a:rPr>
              <a:t>2</a:t>
            </a:r>
            <a:r>
              <a:rPr lang="en-US" sz="2000" dirty="0">
                <a:latin typeface="Comic Sans MS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latin typeface="Comic Sans MS" charset="0"/>
              </a:rPr>
              <a:t>100n + 5 </a:t>
            </a:r>
            <a:r>
              <a:rPr lang="en-US" sz="1800" dirty="0">
                <a:latin typeface="Comic Sans MS" charset="0"/>
                <a:cs typeface="Arial" charset="0"/>
              </a:rPr>
              <a:t>≤ 100n + n = 101n ≤ 101n</a:t>
            </a:r>
            <a:r>
              <a:rPr lang="en-US" sz="1800" baseline="30000" dirty="0">
                <a:latin typeface="Comic Sans MS" charset="0"/>
                <a:cs typeface="Arial" charset="0"/>
              </a:rPr>
              <a:t>2</a:t>
            </a:r>
            <a:endParaRPr lang="en-US" sz="1800" dirty="0">
              <a:latin typeface="Comic Sans MS" charset="0"/>
              <a:cs typeface="Arial" charset="0"/>
            </a:endParaRP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sz="1800" dirty="0">
                <a:cs typeface="Arial" charset="0"/>
              </a:rPr>
              <a:t>				for all </a:t>
            </a:r>
            <a:r>
              <a:rPr lang="en-US" sz="1800" dirty="0">
                <a:latin typeface="Comic Sans MS" charset="0"/>
                <a:cs typeface="Arial" charset="0"/>
              </a:rPr>
              <a:t>n ≥ 5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sz="1800" dirty="0">
                <a:cs typeface="Arial" charset="0"/>
              </a:rPr>
              <a:t>		</a:t>
            </a:r>
            <a:r>
              <a:rPr lang="en-US" sz="1800" dirty="0">
                <a:solidFill>
                  <a:srgbClr val="DD0111"/>
                </a:solidFill>
                <a:latin typeface="Comic Sans MS" charset="0"/>
                <a:cs typeface="Arial" charset="0"/>
              </a:rPr>
              <a:t>n</a:t>
            </a:r>
            <a:r>
              <a:rPr lang="en-US" sz="1800" baseline="-25000" dirty="0">
                <a:solidFill>
                  <a:srgbClr val="DD0111"/>
                </a:solidFill>
                <a:latin typeface="Comic Sans MS" charset="0"/>
                <a:cs typeface="Arial" charset="0"/>
              </a:rPr>
              <a:t>0</a:t>
            </a:r>
            <a:r>
              <a:rPr lang="en-US" sz="1800" dirty="0">
                <a:solidFill>
                  <a:srgbClr val="DD0111"/>
                </a:solidFill>
                <a:latin typeface="Comic Sans MS" charset="0"/>
                <a:cs typeface="Arial" charset="0"/>
              </a:rPr>
              <a:t> = 5 and </a:t>
            </a:r>
            <a:r>
              <a:rPr lang="en-US" sz="1800" dirty="0" smtClean="0">
                <a:solidFill>
                  <a:srgbClr val="DD0111"/>
                </a:solidFill>
                <a:latin typeface="Comic Sans MS" charset="0"/>
                <a:cs typeface="Arial" charset="0"/>
              </a:rPr>
              <a:t>K </a:t>
            </a:r>
            <a:r>
              <a:rPr lang="en-US" sz="1800" dirty="0">
                <a:solidFill>
                  <a:srgbClr val="DD0111"/>
                </a:solidFill>
                <a:latin typeface="Comic Sans MS" charset="0"/>
                <a:cs typeface="Arial" charset="0"/>
              </a:rPr>
              <a:t>= 101</a:t>
            </a:r>
            <a:r>
              <a:rPr lang="en-US" sz="1800" dirty="0">
                <a:solidFill>
                  <a:srgbClr val="DD0111"/>
                </a:solidFill>
                <a:cs typeface="Arial" charset="0"/>
              </a:rPr>
              <a:t> </a:t>
            </a:r>
            <a:r>
              <a:rPr lang="en-US" sz="1800" dirty="0">
                <a:cs typeface="Arial" charset="0"/>
              </a:rPr>
              <a:t>is a solution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latin typeface="Comic Sans MS" charset="0"/>
                <a:cs typeface="Arial" charset="0"/>
              </a:rPr>
              <a:t>100n + 5 ≤ 100n + 5n = 105n ≤ 105n</a:t>
            </a:r>
            <a:r>
              <a:rPr lang="en-US" sz="1800" baseline="30000" dirty="0">
                <a:latin typeface="Comic Sans MS" charset="0"/>
                <a:cs typeface="Arial" charset="0"/>
              </a:rPr>
              <a:t>2</a:t>
            </a:r>
            <a:r>
              <a:rPr lang="en-US" sz="1800" baseline="30000" dirty="0">
                <a:cs typeface="Arial" charset="0"/>
              </a:rPr>
              <a:t/>
            </a:r>
            <a:br>
              <a:rPr lang="en-US" sz="1800" baseline="30000" dirty="0">
                <a:cs typeface="Arial" charset="0"/>
              </a:rPr>
            </a:br>
            <a:r>
              <a:rPr lang="en-US" sz="1800" baseline="30000" dirty="0">
                <a:cs typeface="Arial" charset="0"/>
              </a:rPr>
              <a:t>			</a:t>
            </a:r>
            <a:r>
              <a:rPr lang="en-US" sz="1800" dirty="0">
                <a:cs typeface="Arial" charset="0"/>
              </a:rPr>
              <a:t>for all </a:t>
            </a:r>
            <a:r>
              <a:rPr lang="en-US" sz="1800" dirty="0">
                <a:latin typeface="Comic Sans MS" charset="0"/>
                <a:cs typeface="Arial" charset="0"/>
              </a:rPr>
              <a:t>n ≥ 1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sz="1800" dirty="0">
                <a:cs typeface="Arial" charset="0"/>
              </a:rPr>
              <a:t>		 </a:t>
            </a:r>
            <a:r>
              <a:rPr lang="en-US" sz="1800" dirty="0">
                <a:solidFill>
                  <a:srgbClr val="DD0111"/>
                </a:solidFill>
                <a:latin typeface="Comic Sans MS" charset="0"/>
                <a:cs typeface="Arial" charset="0"/>
              </a:rPr>
              <a:t>n</a:t>
            </a:r>
            <a:r>
              <a:rPr lang="en-US" sz="1800" baseline="-25000" dirty="0">
                <a:solidFill>
                  <a:srgbClr val="DD0111"/>
                </a:solidFill>
                <a:latin typeface="Comic Sans MS" charset="0"/>
                <a:cs typeface="Arial" charset="0"/>
              </a:rPr>
              <a:t>0</a:t>
            </a:r>
            <a:r>
              <a:rPr lang="en-US" sz="1800" dirty="0">
                <a:solidFill>
                  <a:srgbClr val="DD0111"/>
                </a:solidFill>
                <a:latin typeface="Comic Sans MS" charset="0"/>
                <a:cs typeface="Arial" charset="0"/>
              </a:rPr>
              <a:t> = 1 and </a:t>
            </a:r>
            <a:r>
              <a:rPr lang="en-US" sz="1800" dirty="0" smtClean="0">
                <a:solidFill>
                  <a:srgbClr val="DD0111"/>
                </a:solidFill>
                <a:latin typeface="Comic Sans MS" charset="0"/>
                <a:cs typeface="Arial" charset="0"/>
              </a:rPr>
              <a:t>K </a:t>
            </a:r>
            <a:r>
              <a:rPr lang="en-US" sz="1800" dirty="0">
                <a:solidFill>
                  <a:srgbClr val="DD0111"/>
                </a:solidFill>
                <a:latin typeface="Comic Sans MS" charset="0"/>
                <a:cs typeface="Arial" charset="0"/>
              </a:rPr>
              <a:t>= 105</a:t>
            </a:r>
            <a:r>
              <a:rPr lang="en-US" sz="1800" dirty="0">
                <a:solidFill>
                  <a:srgbClr val="DD0111"/>
                </a:solidFill>
                <a:cs typeface="Arial" charset="0"/>
              </a:rPr>
              <a:t> </a:t>
            </a:r>
            <a:r>
              <a:rPr lang="en-US" sz="1800" dirty="0">
                <a:cs typeface="Arial" charset="0"/>
              </a:rPr>
              <a:t>is also a </a:t>
            </a:r>
            <a:r>
              <a:rPr lang="en-US" sz="1800" dirty="0" smtClean="0">
                <a:cs typeface="Arial" charset="0"/>
              </a:rPr>
              <a:t>solution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sz="1600" dirty="0" smtClean="0">
                <a:cs typeface="Arial" charset="0"/>
              </a:rPr>
              <a:t>Must </a:t>
            </a:r>
            <a:r>
              <a:rPr lang="en-US" sz="1600" dirty="0">
                <a:cs typeface="Arial" charset="0"/>
              </a:rPr>
              <a:t>find</a:t>
            </a:r>
            <a:r>
              <a:rPr lang="en-US" sz="1600" dirty="0">
                <a:solidFill>
                  <a:srgbClr val="DD0111"/>
                </a:solidFill>
                <a:cs typeface="Arial" charset="0"/>
              </a:rPr>
              <a:t> </a:t>
            </a:r>
            <a:r>
              <a:rPr lang="en-US" sz="1600" b="1" dirty="0">
                <a:solidFill>
                  <a:srgbClr val="DD0111"/>
                </a:solidFill>
                <a:cs typeface="Arial" charset="0"/>
              </a:rPr>
              <a:t>SOME</a:t>
            </a:r>
            <a:r>
              <a:rPr lang="en-US" sz="1600" dirty="0">
                <a:solidFill>
                  <a:srgbClr val="DD0111"/>
                </a:solidFill>
                <a:cs typeface="Arial" charset="0"/>
              </a:rPr>
              <a:t> </a:t>
            </a:r>
            <a:r>
              <a:rPr lang="en-US" sz="1600" dirty="0">
                <a:cs typeface="Arial" charset="0"/>
              </a:rPr>
              <a:t>constants </a:t>
            </a:r>
            <a:r>
              <a:rPr lang="en-US" sz="1600" dirty="0" smtClean="0">
                <a:cs typeface="Arial" charset="0"/>
              </a:rPr>
              <a:t>K </a:t>
            </a:r>
            <a:r>
              <a:rPr lang="en-US" sz="1600" dirty="0">
                <a:cs typeface="Arial" charset="0"/>
              </a:rPr>
              <a:t>and n</a:t>
            </a:r>
            <a:r>
              <a:rPr lang="en-US" sz="1600" baseline="-25000" dirty="0">
                <a:cs typeface="Arial" charset="0"/>
              </a:rPr>
              <a:t>0</a:t>
            </a:r>
            <a:r>
              <a:rPr lang="en-US" sz="1600" dirty="0">
                <a:cs typeface="Arial" charset="0"/>
              </a:rPr>
              <a:t> that satisfy the asymptotic notation relation</a:t>
            </a:r>
          </a:p>
          <a:p>
            <a:endParaRPr lang="tr-TR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Ece</a:t>
            </a:r>
            <a:r>
              <a:rPr lang="en-US" dirty="0" smtClean="0"/>
              <a:t>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52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Big-Omega Notation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1143000"/>
            <a:ext cx="8839200" cy="1981200"/>
          </a:xfrm>
          <a:prstGeom prst="rect">
            <a:avLst/>
          </a:prstGeom>
          <a:noFill/>
          <a:ln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/>
              <a:t>	Function </a:t>
            </a:r>
            <a:r>
              <a:rPr lang="en-US" sz="2400" dirty="0" smtClean="0">
                <a:solidFill>
                  <a:srgbClr val="FF0000"/>
                </a:solidFill>
              </a:rPr>
              <a:t>f(n)</a:t>
            </a:r>
            <a:r>
              <a:rPr lang="en-US" sz="2400" dirty="0" smtClean="0"/>
              <a:t> is </a:t>
            </a:r>
            <a:r>
              <a:rPr lang="en-US" sz="2400" dirty="0" smtClean="0">
                <a:solidFill>
                  <a:srgbClr val="FF0000"/>
                </a:solidFill>
                <a:sym typeface="Symbol" pitchFamily="18" charset="2"/>
              </a:rPr>
              <a:t></a:t>
            </a:r>
            <a:r>
              <a:rPr lang="en-US" sz="2400" dirty="0" smtClean="0">
                <a:solidFill>
                  <a:srgbClr val="FF0000"/>
                </a:solidFill>
              </a:rPr>
              <a:t>(g(n)) </a:t>
            </a:r>
            <a:r>
              <a:rPr lang="en-US" sz="2400" dirty="0" smtClean="0"/>
              <a:t>if there exists a constant </a:t>
            </a:r>
            <a:r>
              <a:rPr lang="en-US" sz="2400" dirty="0" smtClean="0">
                <a:solidFill>
                  <a:srgbClr val="FF0000"/>
                </a:solidFill>
              </a:rPr>
              <a:t>K</a:t>
            </a:r>
            <a:r>
              <a:rPr lang="en-US" sz="2400" dirty="0" smtClean="0"/>
              <a:t> 	and some </a:t>
            </a:r>
            <a:r>
              <a:rPr lang="en-US" sz="2400" dirty="0" smtClean="0">
                <a:solidFill>
                  <a:srgbClr val="FF0000"/>
                </a:solidFill>
              </a:rPr>
              <a:t>n</a:t>
            </a:r>
            <a:r>
              <a:rPr lang="en-US" sz="2400" baseline="-25000" dirty="0" smtClean="0">
                <a:solidFill>
                  <a:srgbClr val="FF0000"/>
                </a:solidFill>
              </a:rPr>
              <a:t>0</a:t>
            </a:r>
            <a:r>
              <a:rPr lang="en-US" sz="2400" dirty="0" smtClean="0"/>
              <a:t> such that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 smtClean="0"/>
              <a:t>				 </a:t>
            </a:r>
            <a:r>
              <a:rPr lang="en-US" sz="2400" dirty="0" smtClean="0">
                <a:solidFill>
                  <a:srgbClr val="FF0000"/>
                </a:solidFill>
              </a:rPr>
              <a:t>K*g(n) ≤ f(n) for all n≥n</a:t>
            </a:r>
            <a:r>
              <a:rPr lang="en-US" sz="2400" baseline="-25000" dirty="0" smtClean="0">
                <a:solidFill>
                  <a:srgbClr val="FF0000"/>
                </a:solidFill>
              </a:rPr>
              <a:t>0</a:t>
            </a:r>
            <a:r>
              <a:rPr lang="en-US" sz="2400" dirty="0" smtClean="0"/>
              <a:t>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sz="20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/>
              <a:t>	i.e., as n</a:t>
            </a:r>
            <a:r>
              <a:rPr lang="en-US" sz="2400" dirty="0" smtClean="0">
                <a:sym typeface="Wingdings" pitchFamily="2" charset="2"/>
              </a:rPr>
              <a:t></a:t>
            </a:r>
            <a:r>
              <a:rPr lang="en-US" sz="2400" dirty="0" smtClean="0">
                <a:sym typeface="Symbol" pitchFamily="18" charset="2"/>
              </a:rPr>
              <a:t>, f(n) is lower-bounded by a constant times g(n).</a:t>
            </a:r>
            <a:endParaRPr lang="en-US" sz="2400" dirty="0">
              <a:sym typeface="Symbol" pitchFamily="18" charset="2"/>
            </a:endParaRPr>
          </a:p>
        </p:txBody>
      </p:sp>
      <p:sp>
        <p:nvSpPr>
          <p:cNvPr id="9" name="Line 21"/>
          <p:cNvSpPr>
            <a:spLocks noChangeShapeType="1"/>
          </p:cNvSpPr>
          <p:nvPr/>
        </p:nvSpPr>
        <p:spPr bwMode="auto">
          <a:xfrm>
            <a:off x="661195" y="3200400"/>
            <a:ext cx="3175" cy="28575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>
            <a:off x="664370" y="6057900"/>
            <a:ext cx="527526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1" name="Freeform 23"/>
          <p:cNvSpPr>
            <a:spLocks/>
          </p:cNvSpPr>
          <p:nvPr/>
        </p:nvSpPr>
        <p:spPr bwMode="auto">
          <a:xfrm>
            <a:off x="664370" y="3624263"/>
            <a:ext cx="4800600" cy="2051050"/>
          </a:xfrm>
          <a:custGeom>
            <a:avLst/>
            <a:gdLst>
              <a:gd name="T0" fmla="*/ 0 w 4128"/>
              <a:gd name="T1" fmla="*/ 1344 h 1536"/>
              <a:gd name="T2" fmla="*/ 576 w 4128"/>
              <a:gd name="T3" fmla="*/ 1104 h 1536"/>
              <a:gd name="T4" fmla="*/ 1056 w 4128"/>
              <a:gd name="T5" fmla="*/ 1488 h 1536"/>
              <a:gd name="T6" fmla="*/ 1392 w 4128"/>
              <a:gd name="T7" fmla="*/ 816 h 1536"/>
              <a:gd name="T8" fmla="*/ 1824 w 4128"/>
              <a:gd name="T9" fmla="*/ 432 h 1536"/>
              <a:gd name="T10" fmla="*/ 2064 w 4128"/>
              <a:gd name="T11" fmla="*/ 816 h 1536"/>
              <a:gd name="T12" fmla="*/ 3216 w 4128"/>
              <a:gd name="T13" fmla="*/ 240 h 1536"/>
              <a:gd name="T14" fmla="*/ 4128 w 4128"/>
              <a:gd name="T15" fmla="*/ 0 h 1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28" h="1536">
                <a:moveTo>
                  <a:pt x="0" y="1344"/>
                </a:moveTo>
                <a:cubicBezTo>
                  <a:pt x="200" y="1212"/>
                  <a:pt x="400" y="1080"/>
                  <a:pt x="576" y="1104"/>
                </a:cubicBezTo>
                <a:cubicBezTo>
                  <a:pt x="752" y="1128"/>
                  <a:pt x="920" y="1536"/>
                  <a:pt x="1056" y="1488"/>
                </a:cubicBezTo>
                <a:cubicBezTo>
                  <a:pt x="1192" y="1440"/>
                  <a:pt x="1264" y="992"/>
                  <a:pt x="1392" y="816"/>
                </a:cubicBezTo>
                <a:cubicBezTo>
                  <a:pt x="1520" y="640"/>
                  <a:pt x="1712" y="432"/>
                  <a:pt x="1824" y="432"/>
                </a:cubicBezTo>
                <a:cubicBezTo>
                  <a:pt x="1936" y="432"/>
                  <a:pt x="1832" y="848"/>
                  <a:pt x="2064" y="816"/>
                </a:cubicBezTo>
                <a:cubicBezTo>
                  <a:pt x="2296" y="784"/>
                  <a:pt x="2872" y="376"/>
                  <a:pt x="3216" y="240"/>
                </a:cubicBezTo>
                <a:cubicBezTo>
                  <a:pt x="3560" y="104"/>
                  <a:pt x="3976" y="40"/>
                  <a:pt x="4128" y="0"/>
                </a:cubicBezTo>
              </a:path>
            </a:pathLst>
          </a:custGeom>
          <a:noFill/>
          <a:ln w="57150" cmpd="sng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2" name="Freeform 24"/>
          <p:cNvSpPr>
            <a:spLocks/>
          </p:cNvSpPr>
          <p:nvPr/>
        </p:nvSpPr>
        <p:spPr bwMode="auto">
          <a:xfrm>
            <a:off x="664370" y="4164013"/>
            <a:ext cx="5392738" cy="1677988"/>
          </a:xfrm>
          <a:custGeom>
            <a:avLst/>
            <a:gdLst>
              <a:gd name="T0" fmla="*/ 0 w 4128"/>
              <a:gd name="T1" fmla="*/ 2448 h 2448"/>
              <a:gd name="T2" fmla="*/ 864 w 4128"/>
              <a:gd name="T3" fmla="*/ 1920 h 2448"/>
              <a:gd name="T4" fmla="*/ 1536 w 4128"/>
              <a:gd name="T5" fmla="*/ 1680 h 2448"/>
              <a:gd name="T6" fmla="*/ 2448 w 4128"/>
              <a:gd name="T7" fmla="*/ 912 h 2448"/>
              <a:gd name="T8" fmla="*/ 4128 w 4128"/>
              <a:gd name="T9" fmla="*/ 0 h 2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28" h="2448">
                <a:moveTo>
                  <a:pt x="0" y="2448"/>
                </a:moveTo>
                <a:cubicBezTo>
                  <a:pt x="304" y="2248"/>
                  <a:pt x="608" y="2048"/>
                  <a:pt x="864" y="1920"/>
                </a:cubicBezTo>
                <a:cubicBezTo>
                  <a:pt x="1120" y="1792"/>
                  <a:pt x="1272" y="1848"/>
                  <a:pt x="1536" y="1680"/>
                </a:cubicBezTo>
                <a:cubicBezTo>
                  <a:pt x="1800" y="1512"/>
                  <a:pt x="2016" y="1192"/>
                  <a:pt x="2448" y="912"/>
                </a:cubicBezTo>
                <a:cubicBezTo>
                  <a:pt x="2880" y="632"/>
                  <a:pt x="3848" y="152"/>
                  <a:pt x="4128" y="0"/>
                </a:cubicBezTo>
              </a:path>
            </a:pathLst>
          </a:custGeom>
          <a:noFill/>
          <a:ln w="57150" cmpd="sng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3" name="Line 25"/>
          <p:cNvSpPr>
            <a:spLocks noChangeShapeType="1"/>
          </p:cNvSpPr>
          <p:nvPr/>
        </p:nvSpPr>
        <p:spPr bwMode="auto">
          <a:xfrm>
            <a:off x="2026445" y="5405438"/>
            <a:ext cx="0" cy="701675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4" name="Text Box 26"/>
          <p:cNvSpPr txBox="1">
            <a:spLocks noChangeArrowheads="1"/>
          </p:cNvSpPr>
          <p:nvPr/>
        </p:nvSpPr>
        <p:spPr bwMode="auto">
          <a:xfrm>
            <a:off x="5461795" y="3352800"/>
            <a:ext cx="6238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 b="1"/>
              <a:t>f(n)</a:t>
            </a:r>
          </a:p>
        </p:txBody>
      </p:sp>
      <p:sp>
        <p:nvSpPr>
          <p:cNvPr id="15" name="Text Box 27"/>
          <p:cNvSpPr txBox="1">
            <a:spLocks noChangeArrowheads="1"/>
          </p:cNvSpPr>
          <p:nvPr/>
        </p:nvSpPr>
        <p:spPr bwMode="auto">
          <a:xfrm>
            <a:off x="5537995" y="4413250"/>
            <a:ext cx="985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solidFill>
                  <a:schemeClr val="tx2"/>
                </a:solidFill>
              </a:rPr>
              <a:t>K*g(n)</a:t>
            </a:r>
          </a:p>
        </p:txBody>
      </p:sp>
      <p:sp>
        <p:nvSpPr>
          <p:cNvPr id="16" name="Text Box 28"/>
          <p:cNvSpPr txBox="1">
            <a:spLocks noChangeArrowheads="1"/>
          </p:cNvSpPr>
          <p:nvPr/>
        </p:nvSpPr>
        <p:spPr bwMode="auto">
          <a:xfrm>
            <a:off x="1880395" y="6019800"/>
            <a:ext cx="38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Times New Roman" pitchFamily="18" charset="0"/>
              </a:rPr>
              <a:t>n</a:t>
            </a:r>
            <a:r>
              <a:rPr lang="en-US" sz="1800" b="1" baseline="-25000">
                <a:latin typeface="Times New Roman" pitchFamily="18" charset="0"/>
              </a:rPr>
              <a:t>0</a:t>
            </a:r>
            <a:endParaRPr lang="en-US" sz="1800" b="1">
              <a:latin typeface="Times New Roman" pitchFamily="18" charset="0"/>
            </a:endParaRPr>
          </a:p>
        </p:txBody>
      </p:sp>
      <p:sp>
        <p:nvSpPr>
          <p:cNvPr id="17" name="Text Box 29"/>
          <p:cNvSpPr txBox="1">
            <a:spLocks noChangeArrowheads="1"/>
          </p:cNvSpPr>
          <p:nvPr/>
        </p:nvSpPr>
        <p:spPr bwMode="auto">
          <a:xfrm>
            <a:off x="889795" y="3810000"/>
            <a:ext cx="1882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 b="1" dirty="0"/>
              <a:t>f(n) is </a:t>
            </a:r>
            <a:r>
              <a:rPr lang="en-US" sz="1800" b="1" dirty="0">
                <a:sym typeface="Symbol" pitchFamily="18" charset="2"/>
              </a:rPr>
              <a:t></a:t>
            </a:r>
            <a:r>
              <a:rPr lang="en-US" sz="1800" b="1" dirty="0"/>
              <a:t>(g(n))</a:t>
            </a:r>
            <a:r>
              <a:rPr lang="en-US" sz="1600" b="1" dirty="0"/>
              <a:t> </a:t>
            </a:r>
          </a:p>
        </p:txBody>
      </p:sp>
      <p:sp>
        <p:nvSpPr>
          <p:cNvPr id="18" name="Text Box 30"/>
          <p:cNvSpPr txBox="1">
            <a:spLocks noChangeArrowheads="1"/>
          </p:cNvSpPr>
          <p:nvPr/>
        </p:nvSpPr>
        <p:spPr bwMode="auto">
          <a:xfrm>
            <a:off x="4528345" y="6019800"/>
            <a:ext cx="1543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Arial" charset="0"/>
              </a:rPr>
              <a:t>Size of input</a:t>
            </a:r>
          </a:p>
        </p:txBody>
      </p:sp>
      <p:sp>
        <p:nvSpPr>
          <p:cNvPr id="19" name="Text Box 31"/>
          <p:cNvSpPr txBox="1">
            <a:spLocks noChangeArrowheads="1"/>
          </p:cNvSpPr>
          <p:nvPr/>
        </p:nvSpPr>
        <p:spPr bwMode="auto">
          <a:xfrm rot="16200000">
            <a:off x="-270668" y="4325938"/>
            <a:ext cx="1365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Arial" charset="0"/>
              </a:rPr>
              <a:t>Work done</a:t>
            </a:r>
          </a:p>
        </p:txBody>
      </p:sp>
      <p:sp>
        <p:nvSpPr>
          <p:cNvPr id="20" name="Line 32"/>
          <p:cNvSpPr>
            <a:spLocks noChangeShapeType="1"/>
          </p:cNvSpPr>
          <p:nvPr/>
        </p:nvSpPr>
        <p:spPr bwMode="auto">
          <a:xfrm flipH="1" flipV="1">
            <a:off x="5109370" y="4433888"/>
            <a:ext cx="177800" cy="755650"/>
          </a:xfrm>
          <a:prstGeom prst="line">
            <a:avLst/>
          </a:prstGeom>
          <a:noFill/>
          <a:ln w="38100">
            <a:solidFill>
              <a:srgbClr val="FF0033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1" name="Line 33"/>
          <p:cNvSpPr>
            <a:spLocks noChangeShapeType="1"/>
          </p:cNvSpPr>
          <p:nvPr/>
        </p:nvSpPr>
        <p:spPr bwMode="auto">
          <a:xfrm>
            <a:off x="3861595" y="3657600"/>
            <a:ext cx="646113" cy="173038"/>
          </a:xfrm>
          <a:prstGeom prst="line">
            <a:avLst/>
          </a:prstGeom>
          <a:noFill/>
          <a:ln w="38100">
            <a:solidFill>
              <a:srgbClr val="FF0033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2" name="Text Box 34"/>
          <p:cNvSpPr txBox="1">
            <a:spLocks noChangeArrowheads="1"/>
          </p:cNvSpPr>
          <p:nvPr/>
        </p:nvSpPr>
        <p:spPr bwMode="auto">
          <a:xfrm>
            <a:off x="2642395" y="3302000"/>
            <a:ext cx="18081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 b="1" dirty="0">
                <a:solidFill>
                  <a:srgbClr val="FF0033"/>
                </a:solidFill>
              </a:rPr>
              <a:t>Our Algorithm</a:t>
            </a:r>
            <a:endParaRPr lang="en-US" sz="1800" b="1" dirty="0">
              <a:solidFill>
                <a:srgbClr val="FF0033"/>
              </a:solidFill>
              <a:latin typeface="Arial" charset="0"/>
            </a:endParaRPr>
          </a:p>
        </p:txBody>
      </p:sp>
      <p:sp>
        <p:nvSpPr>
          <p:cNvPr id="23" name="Text Box 35"/>
          <p:cNvSpPr txBox="1">
            <a:spLocks noChangeArrowheads="1"/>
          </p:cNvSpPr>
          <p:nvPr/>
        </p:nvSpPr>
        <p:spPr bwMode="auto">
          <a:xfrm>
            <a:off x="4515645" y="5267325"/>
            <a:ext cx="1695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solidFill>
                  <a:srgbClr val="FF0033"/>
                </a:solidFill>
              </a:rPr>
              <a:t>Lower Bound</a:t>
            </a:r>
            <a:endParaRPr lang="en-US" sz="1800" b="1">
              <a:solidFill>
                <a:srgbClr val="FF0033"/>
              </a:solidFill>
              <a:latin typeface="Arial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83339" y="4596606"/>
            <a:ext cx="27606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ALGORITHM IS AT MOST AS GOOD AS g(n) </a:t>
            </a:r>
          </a:p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MOST LIKELY WORSE!!!</a:t>
            </a:r>
            <a:endParaRPr lang="tr-TR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276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/>
      <p:bldP spid="20" grpId="0" animBg="1"/>
      <p:bldP spid="21" grpId="0" animBg="1"/>
      <p:bldP spid="22" grpId="0"/>
      <p:bldP spid="23" grpId="0"/>
      <p:bldP spid="2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Big-Theta Notation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1143000"/>
            <a:ext cx="8839200" cy="1981200"/>
          </a:xfrm>
          <a:prstGeom prst="rect">
            <a:avLst/>
          </a:prstGeom>
          <a:noFill/>
          <a:ln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/>
              <a:t>	Function </a:t>
            </a:r>
            <a:r>
              <a:rPr lang="en-US" sz="2000" dirty="0" smtClean="0">
                <a:solidFill>
                  <a:srgbClr val="FF0000"/>
                </a:solidFill>
              </a:rPr>
              <a:t>f(n)</a:t>
            </a:r>
            <a:r>
              <a:rPr lang="en-US" sz="2000" dirty="0" smtClean="0"/>
              <a:t> is </a:t>
            </a:r>
            <a:r>
              <a:rPr lang="en-US" sz="2000" dirty="0" smtClean="0">
                <a:solidFill>
                  <a:srgbClr val="FF0000"/>
                </a:solidFill>
                <a:sym typeface="Symbol" pitchFamily="18" charset="2"/>
              </a:rPr>
              <a:t>(g(n))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if there exist constants </a:t>
            </a:r>
            <a:r>
              <a:rPr lang="en-US" sz="2000" dirty="0" smtClean="0">
                <a:solidFill>
                  <a:srgbClr val="FF0000"/>
                </a:solidFill>
              </a:rPr>
              <a:t>K</a:t>
            </a:r>
            <a:r>
              <a:rPr lang="en-US" sz="2400" baseline="-25000" dirty="0" smtClean="0">
                <a:solidFill>
                  <a:srgbClr val="FF0000"/>
                </a:solidFill>
              </a:rPr>
              <a:t>1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and</a:t>
            </a:r>
            <a:r>
              <a:rPr lang="en-US" sz="2000" dirty="0" smtClean="0">
                <a:solidFill>
                  <a:srgbClr val="FF0000"/>
                </a:solidFill>
              </a:rPr>
              <a:t> K</a:t>
            </a:r>
            <a:r>
              <a:rPr lang="en-US" sz="2400" baseline="-25000" dirty="0" smtClean="0">
                <a:solidFill>
                  <a:srgbClr val="FF0000"/>
                </a:solidFill>
              </a:rPr>
              <a:t>2</a:t>
            </a:r>
            <a:r>
              <a:rPr lang="en-US" sz="2000" dirty="0" smtClean="0"/>
              <a:t> and some </a:t>
            </a:r>
            <a:r>
              <a:rPr lang="en-US" sz="2000" dirty="0" smtClean="0">
                <a:solidFill>
                  <a:srgbClr val="FF0000"/>
                </a:solidFill>
              </a:rPr>
              <a:t>n</a:t>
            </a:r>
            <a:r>
              <a:rPr lang="en-US" sz="2000" baseline="-25000" dirty="0" smtClean="0">
                <a:solidFill>
                  <a:srgbClr val="FF0000"/>
                </a:solidFill>
              </a:rPr>
              <a:t>0</a:t>
            </a:r>
            <a:r>
              <a:rPr lang="en-US" sz="2000" dirty="0" smtClean="0"/>
              <a:t> such that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/>
              <a:t>			</a:t>
            </a:r>
            <a:r>
              <a:rPr lang="en-US" sz="2000" dirty="0" smtClean="0">
                <a:solidFill>
                  <a:srgbClr val="FF0000"/>
                </a:solidFill>
              </a:rPr>
              <a:t>K</a:t>
            </a:r>
            <a:r>
              <a:rPr lang="en-US" sz="2000" baseline="-25000" dirty="0" smtClean="0">
                <a:solidFill>
                  <a:srgbClr val="FF0000"/>
                </a:solidFill>
              </a:rPr>
              <a:t>1</a:t>
            </a:r>
            <a:r>
              <a:rPr lang="en-US" sz="2000" dirty="0" smtClean="0">
                <a:solidFill>
                  <a:srgbClr val="FF0000"/>
                </a:solidFill>
              </a:rPr>
              <a:t>*g(n) ≤ f(n) ≤ K</a:t>
            </a:r>
            <a:r>
              <a:rPr lang="en-US" sz="2000" baseline="-25000" dirty="0" smtClean="0">
                <a:solidFill>
                  <a:srgbClr val="FF0000"/>
                </a:solidFill>
              </a:rPr>
              <a:t>2</a:t>
            </a:r>
            <a:r>
              <a:rPr lang="en-US" sz="2000" dirty="0" smtClean="0">
                <a:solidFill>
                  <a:srgbClr val="FF0000"/>
                </a:solidFill>
              </a:rPr>
              <a:t>*g(n) for all n≥n</a:t>
            </a:r>
            <a:r>
              <a:rPr lang="en-US" sz="2000" baseline="-25000" dirty="0" smtClean="0">
                <a:solidFill>
                  <a:srgbClr val="FF0000"/>
                </a:solidFill>
              </a:rPr>
              <a:t>0</a:t>
            </a:r>
            <a:r>
              <a:rPr lang="en-US" sz="2000" dirty="0" smtClean="0"/>
              <a:t>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sz="18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/>
              <a:t>	i.e., as n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smtClean="0">
                <a:sym typeface="Symbol" pitchFamily="18" charset="2"/>
              </a:rPr>
              <a:t>, f(n) is upper and lower bounded by some constants times g(n).</a:t>
            </a:r>
            <a:endParaRPr lang="en-US" sz="2000" dirty="0">
              <a:sym typeface="Symbol" pitchFamily="18" charset="2"/>
            </a:endParaRP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1957388" y="3186112"/>
            <a:ext cx="3175" cy="28575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1960563" y="6043612"/>
            <a:ext cx="5275262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1960563" y="3609975"/>
            <a:ext cx="4800600" cy="2051050"/>
          </a:xfrm>
          <a:custGeom>
            <a:avLst/>
            <a:gdLst>
              <a:gd name="T0" fmla="*/ 0 w 4128"/>
              <a:gd name="T1" fmla="*/ 1344 h 1536"/>
              <a:gd name="T2" fmla="*/ 576 w 4128"/>
              <a:gd name="T3" fmla="*/ 1104 h 1536"/>
              <a:gd name="T4" fmla="*/ 1056 w 4128"/>
              <a:gd name="T5" fmla="*/ 1488 h 1536"/>
              <a:gd name="T6" fmla="*/ 1392 w 4128"/>
              <a:gd name="T7" fmla="*/ 816 h 1536"/>
              <a:gd name="T8" fmla="*/ 1824 w 4128"/>
              <a:gd name="T9" fmla="*/ 432 h 1536"/>
              <a:gd name="T10" fmla="*/ 2064 w 4128"/>
              <a:gd name="T11" fmla="*/ 816 h 1536"/>
              <a:gd name="T12" fmla="*/ 3216 w 4128"/>
              <a:gd name="T13" fmla="*/ 240 h 1536"/>
              <a:gd name="T14" fmla="*/ 4128 w 4128"/>
              <a:gd name="T15" fmla="*/ 0 h 1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28" h="1536">
                <a:moveTo>
                  <a:pt x="0" y="1344"/>
                </a:moveTo>
                <a:cubicBezTo>
                  <a:pt x="200" y="1212"/>
                  <a:pt x="400" y="1080"/>
                  <a:pt x="576" y="1104"/>
                </a:cubicBezTo>
                <a:cubicBezTo>
                  <a:pt x="752" y="1128"/>
                  <a:pt x="920" y="1536"/>
                  <a:pt x="1056" y="1488"/>
                </a:cubicBezTo>
                <a:cubicBezTo>
                  <a:pt x="1192" y="1440"/>
                  <a:pt x="1264" y="992"/>
                  <a:pt x="1392" y="816"/>
                </a:cubicBezTo>
                <a:cubicBezTo>
                  <a:pt x="1520" y="640"/>
                  <a:pt x="1712" y="432"/>
                  <a:pt x="1824" y="432"/>
                </a:cubicBezTo>
                <a:cubicBezTo>
                  <a:pt x="1936" y="432"/>
                  <a:pt x="1832" y="848"/>
                  <a:pt x="2064" y="816"/>
                </a:cubicBezTo>
                <a:cubicBezTo>
                  <a:pt x="2296" y="784"/>
                  <a:pt x="2872" y="376"/>
                  <a:pt x="3216" y="240"/>
                </a:cubicBezTo>
                <a:cubicBezTo>
                  <a:pt x="3560" y="104"/>
                  <a:pt x="3976" y="40"/>
                  <a:pt x="4128" y="0"/>
                </a:cubicBezTo>
              </a:path>
            </a:pathLst>
          </a:custGeom>
          <a:noFill/>
          <a:ln w="57150" cmpd="sng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1" name="Freeform 8"/>
          <p:cNvSpPr>
            <a:spLocks/>
          </p:cNvSpPr>
          <p:nvPr/>
        </p:nvSpPr>
        <p:spPr bwMode="auto">
          <a:xfrm>
            <a:off x="1960563" y="4149725"/>
            <a:ext cx="5392737" cy="1677987"/>
          </a:xfrm>
          <a:custGeom>
            <a:avLst/>
            <a:gdLst>
              <a:gd name="T0" fmla="*/ 0 w 4128"/>
              <a:gd name="T1" fmla="*/ 2448 h 2448"/>
              <a:gd name="T2" fmla="*/ 864 w 4128"/>
              <a:gd name="T3" fmla="*/ 1920 h 2448"/>
              <a:gd name="T4" fmla="*/ 1536 w 4128"/>
              <a:gd name="T5" fmla="*/ 1680 h 2448"/>
              <a:gd name="T6" fmla="*/ 2448 w 4128"/>
              <a:gd name="T7" fmla="*/ 912 h 2448"/>
              <a:gd name="T8" fmla="*/ 4128 w 4128"/>
              <a:gd name="T9" fmla="*/ 0 h 2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28" h="2448">
                <a:moveTo>
                  <a:pt x="0" y="2448"/>
                </a:moveTo>
                <a:cubicBezTo>
                  <a:pt x="304" y="2248"/>
                  <a:pt x="608" y="2048"/>
                  <a:pt x="864" y="1920"/>
                </a:cubicBezTo>
                <a:cubicBezTo>
                  <a:pt x="1120" y="1792"/>
                  <a:pt x="1272" y="1848"/>
                  <a:pt x="1536" y="1680"/>
                </a:cubicBezTo>
                <a:cubicBezTo>
                  <a:pt x="1800" y="1512"/>
                  <a:pt x="2016" y="1192"/>
                  <a:pt x="2448" y="912"/>
                </a:cubicBezTo>
                <a:cubicBezTo>
                  <a:pt x="2880" y="632"/>
                  <a:pt x="3848" y="152"/>
                  <a:pt x="4128" y="0"/>
                </a:cubicBezTo>
              </a:path>
            </a:pathLst>
          </a:custGeom>
          <a:noFill/>
          <a:ln w="57150" cmpd="sng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4191000" y="4557712"/>
            <a:ext cx="0" cy="152400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6757988" y="3338512"/>
            <a:ext cx="6238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 b="1"/>
              <a:t>f(n)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6834188" y="4398962"/>
            <a:ext cx="1082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solidFill>
                  <a:schemeClr val="tx2"/>
                </a:solidFill>
              </a:rPr>
              <a:t>K</a:t>
            </a:r>
            <a:r>
              <a:rPr lang="en-US" sz="1800" b="1" baseline="-25000">
                <a:solidFill>
                  <a:schemeClr val="tx2"/>
                </a:solidFill>
              </a:rPr>
              <a:t>1</a:t>
            </a:r>
            <a:r>
              <a:rPr lang="en-US" sz="1800" b="1">
                <a:solidFill>
                  <a:schemeClr val="tx2"/>
                </a:solidFill>
              </a:rPr>
              <a:t>*g(n)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4038600" y="5943600"/>
            <a:ext cx="38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 b="1" dirty="0">
                <a:latin typeface="Times New Roman" pitchFamily="18" charset="0"/>
              </a:rPr>
              <a:t>n</a:t>
            </a:r>
            <a:r>
              <a:rPr lang="en-US" sz="1800" b="1" baseline="-25000" dirty="0">
                <a:latin typeface="Times New Roman" pitchFamily="18" charset="0"/>
              </a:rPr>
              <a:t>0</a:t>
            </a:r>
            <a:endParaRPr lang="en-US" sz="1800" b="1" dirty="0">
              <a:latin typeface="Times New Roman" pitchFamily="18" charset="0"/>
            </a:endParaRP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2185988" y="3770312"/>
            <a:ext cx="1895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 b="1" dirty="0"/>
              <a:t>f(n) is </a:t>
            </a:r>
            <a:r>
              <a:rPr lang="en-US" sz="2000" b="1" dirty="0">
                <a:sym typeface="Symbol" pitchFamily="18" charset="2"/>
              </a:rPr>
              <a:t></a:t>
            </a:r>
            <a:r>
              <a:rPr lang="en-US" sz="1800" b="1" dirty="0"/>
              <a:t>(g(n))</a:t>
            </a:r>
            <a:r>
              <a:rPr lang="en-US" sz="1600" b="1" dirty="0"/>
              <a:t> </a:t>
            </a: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6298406" y="5576887"/>
            <a:ext cx="1543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 b="1" dirty="0">
                <a:latin typeface="Arial" charset="0"/>
              </a:rPr>
              <a:t>Size of input</a:t>
            </a: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 rot="16200000">
            <a:off x="1024732" y="4312443"/>
            <a:ext cx="1365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Arial" charset="0"/>
              </a:rPr>
              <a:t>Work done</a:t>
            </a:r>
          </a:p>
        </p:txBody>
      </p:sp>
      <p:sp>
        <p:nvSpPr>
          <p:cNvPr id="19" name="Freeform 20"/>
          <p:cNvSpPr>
            <a:spLocks/>
          </p:cNvSpPr>
          <p:nvPr/>
        </p:nvSpPr>
        <p:spPr bwMode="auto">
          <a:xfrm>
            <a:off x="1922463" y="3186112"/>
            <a:ext cx="4630737" cy="2667000"/>
          </a:xfrm>
          <a:custGeom>
            <a:avLst/>
            <a:gdLst>
              <a:gd name="T0" fmla="*/ 0 w 4128"/>
              <a:gd name="T1" fmla="*/ 2448 h 2448"/>
              <a:gd name="T2" fmla="*/ 864 w 4128"/>
              <a:gd name="T3" fmla="*/ 1920 h 2448"/>
              <a:gd name="T4" fmla="*/ 1536 w 4128"/>
              <a:gd name="T5" fmla="*/ 1680 h 2448"/>
              <a:gd name="T6" fmla="*/ 2448 w 4128"/>
              <a:gd name="T7" fmla="*/ 912 h 2448"/>
              <a:gd name="T8" fmla="*/ 4128 w 4128"/>
              <a:gd name="T9" fmla="*/ 0 h 2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28" h="2448">
                <a:moveTo>
                  <a:pt x="0" y="2448"/>
                </a:moveTo>
                <a:cubicBezTo>
                  <a:pt x="304" y="2248"/>
                  <a:pt x="608" y="2048"/>
                  <a:pt x="864" y="1920"/>
                </a:cubicBezTo>
                <a:cubicBezTo>
                  <a:pt x="1120" y="1792"/>
                  <a:pt x="1272" y="1848"/>
                  <a:pt x="1536" y="1680"/>
                </a:cubicBezTo>
                <a:cubicBezTo>
                  <a:pt x="1800" y="1512"/>
                  <a:pt x="2016" y="1192"/>
                  <a:pt x="2448" y="912"/>
                </a:cubicBezTo>
                <a:cubicBezTo>
                  <a:pt x="2880" y="632"/>
                  <a:pt x="3848" y="152"/>
                  <a:pt x="4128" y="0"/>
                </a:cubicBezTo>
              </a:path>
            </a:pathLst>
          </a:custGeom>
          <a:noFill/>
          <a:ln w="57150" cmpd="sng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5105400" y="3048000"/>
            <a:ext cx="1082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solidFill>
                  <a:schemeClr val="tx2"/>
                </a:solidFill>
              </a:rPr>
              <a:t>K</a:t>
            </a:r>
            <a:r>
              <a:rPr lang="en-US" sz="1800" b="1" baseline="-25000">
                <a:solidFill>
                  <a:schemeClr val="tx2"/>
                </a:solidFill>
              </a:rPr>
              <a:t>2</a:t>
            </a:r>
            <a:r>
              <a:rPr lang="en-US" sz="1800" b="1">
                <a:solidFill>
                  <a:schemeClr val="tx2"/>
                </a:solidFill>
              </a:rPr>
              <a:t>*g(n)</a:t>
            </a:r>
          </a:p>
        </p:txBody>
      </p:sp>
    </p:spTree>
    <p:extLst>
      <p:ext uri="{BB962C8B-B14F-4D97-AF65-F5344CB8AC3E}">
        <p14:creationId xmlns:p14="http://schemas.microsoft.com/office/powerpoint/2010/main" val="303496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  <p:bldP spid="19" grpId="0" animBg="1"/>
      <p:bldP spid="2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Notation</a:t>
            </a:r>
            <a:endParaRPr lang="tr-TR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400" indent="-533400"/>
            <a:r>
              <a:rPr lang="en-US" sz="2800" dirty="0"/>
              <a:t>O notation: asymptotic “less than”: 	</a:t>
            </a:r>
          </a:p>
          <a:p>
            <a:pPr marL="914400" lvl="1" indent="-457200"/>
            <a:r>
              <a:rPr lang="en-US" sz="2400" dirty="0"/>
              <a:t>f(n)=O(g(n)) implies:  f(n) “</a:t>
            </a:r>
            <a:r>
              <a:rPr lang="en-US" sz="2400" dirty="0">
                <a:cs typeface="Arial" charset="0"/>
              </a:rPr>
              <a:t>≤</a:t>
            </a:r>
            <a:r>
              <a:rPr lang="en-US" sz="2400" dirty="0"/>
              <a:t>” g(n)</a:t>
            </a:r>
          </a:p>
          <a:p>
            <a:pPr marL="533400" indent="-533400"/>
            <a:r>
              <a:rPr lang="en-US" sz="2800" dirty="0">
                <a:sym typeface="Symbol" pitchFamily="18" charset="2"/>
              </a:rPr>
              <a:t> notation: asymptotic “greater than”:	</a:t>
            </a:r>
          </a:p>
          <a:p>
            <a:pPr marL="914400" lvl="1" indent="-457200"/>
            <a:r>
              <a:rPr lang="en-US" sz="2400" dirty="0"/>
              <a:t>f(n)= </a:t>
            </a:r>
            <a:r>
              <a:rPr lang="en-US" sz="2400" dirty="0">
                <a:sym typeface="Symbol" pitchFamily="18" charset="2"/>
              </a:rPr>
              <a:t></a:t>
            </a:r>
            <a:r>
              <a:rPr lang="en-US" sz="2400" dirty="0"/>
              <a:t> (g(n)) implies: f(n) “</a:t>
            </a:r>
            <a:r>
              <a:rPr lang="en-US" sz="2400" dirty="0">
                <a:cs typeface="Arial" charset="0"/>
              </a:rPr>
              <a:t>≥</a:t>
            </a:r>
            <a:r>
              <a:rPr lang="en-US" sz="2400" dirty="0"/>
              <a:t>” g(n)</a:t>
            </a:r>
          </a:p>
          <a:p>
            <a:pPr marL="533400" indent="-533400"/>
            <a:r>
              <a:rPr lang="en-US" sz="2800" dirty="0">
                <a:sym typeface="Symbol" pitchFamily="18" charset="2"/>
              </a:rPr>
              <a:t> notation: asymptotic “equality”: </a:t>
            </a:r>
            <a:r>
              <a:rPr lang="en-US" sz="2800" dirty="0">
                <a:solidFill>
                  <a:srgbClr val="FF0000"/>
                </a:solidFill>
                <a:sym typeface="Symbol" pitchFamily="18" charset="2"/>
              </a:rPr>
              <a:t>TIGHT BOUND	</a:t>
            </a:r>
          </a:p>
          <a:p>
            <a:pPr marL="914400" lvl="1" indent="-457200"/>
            <a:r>
              <a:rPr lang="en-US" sz="2400" dirty="0"/>
              <a:t>f(n)= </a:t>
            </a:r>
            <a:r>
              <a:rPr lang="en-US" sz="2400" dirty="0">
                <a:sym typeface="Symbol" pitchFamily="18" charset="2"/>
              </a:rPr>
              <a:t></a:t>
            </a:r>
            <a:r>
              <a:rPr lang="en-US" sz="2400" dirty="0"/>
              <a:t> (g(n)) implies: </a:t>
            </a:r>
            <a:r>
              <a:rPr lang="en-US" sz="2400" dirty="0">
                <a:sym typeface="Symbol" pitchFamily="18" charset="2"/>
              </a:rPr>
              <a:t>f(n) “=” g(n)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9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2800" i="1" dirty="0">
                <a:solidFill>
                  <a:srgbClr val="FF0000"/>
                </a:solidFill>
                <a:sym typeface="Symbol" pitchFamily="18" charset="2"/>
              </a:rPr>
              <a:t>Theorem:		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800" i="1" dirty="0">
                <a:solidFill>
                  <a:srgbClr val="FF0000"/>
                </a:solidFill>
                <a:sym typeface="Symbol" pitchFamily="18" charset="2"/>
              </a:rPr>
              <a:t>		</a:t>
            </a:r>
            <a:r>
              <a:rPr lang="en-US" sz="2800" dirty="0">
                <a:solidFill>
                  <a:srgbClr val="FF0000"/>
                </a:solidFill>
                <a:sym typeface="Symbol" pitchFamily="18" charset="2"/>
              </a:rPr>
              <a:t>f(n) = (g(n))  f = O(g(n)) and f = (g(n</a:t>
            </a:r>
            <a:r>
              <a:rPr lang="en-US" sz="2800" dirty="0" smtClean="0">
                <a:solidFill>
                  <a:srgbClr val="FF0000"/>
                </a:solidFill>
                <a:sym typeface="Symbol" pitchFamily="18" charset="2"/>
              </a:rPr>
              <a:t>))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800" i="1" dirty="0" smtClean="0">
                <a:sym typeface="Symbol" pitchFamily="18" charset="2"/>
              </a:rPr>
              <a:t> f(n) </a:t>
            </a:r>
            <a:r>
              <a:rPr lang="en-US" sz="2800" i="1" dirty="0">
                <a:sym typeface="Symbol" pitchFamily="18" charset="2"/>
              </a:rPr>
              <a:t>is (g(n</a:t>
            </a:r>
            <a:r>
              <a:rPr lang="en-US" sz="2800" i="1" dirty="0" smtClean="0">
                <a:sym typeface="Symbol" pitchFamily="18" charset="2"/>
              </a:rPr>
              <a:t>)) if f(n) is both </a:t>
            </a:r>
            <a:r>
              <a:rPr lang="en-US" sz="2800" i="1" dirty="0">
                <a:sym typeface="Symbol" pitchFamily="18" charset="2"/>
              </a:rPr>
              <a:t>O(g(n)) and </a:t>
            </a:r>
            <a:r>
              <a:rPr lang="en-US" sz="2800" i="1" dirty="0" smtClean="0">
                <a:sym typeface="Symbol" pitchFamily="18" charset="2"/>
              </a:rPr>
              <a:t></a:t>
            </a:r>
            <a:r>
              <a:rPr lang="en-US" sz="2800" i="1" dirty="0">
                <a:sym typeface="Symbol" pitchFamily="18" charset="2"/>
              </a:rPr>
              <a:t>(g(n</a:t>
            </a:r>
            <a:r>
              <a:rPr lang="en-US" sz="2800" i="1" dirty="0" smtClean="0">
                <a:sym typeface="Symbol" pitchFamily="18" charset="2"/>
              </a:rPr>
              <a:t>))</a:t>
            </a:r>
          </a:p>
          <a:p>
            <a:pPr>
              <a:spcBef>
                <a:spcPts val="0"/>
              </a:spcBef>
              <a:buFontTx/>
              <a:buNone/>
            </a:pPr>
            <a:endParaRPr lang="en-US" sz="2800" i="1" dirty="0"/>
          </a:p>
          <a:p>
            <a:pPr>
              <a:spcBef>
                <a:spcPts val="0"/>
              </a:spcBef>
            </a:pPr>
            <a:r>
              <a:rPr lang="en-US" sz="2800" dirty="0"/>
              <a:t>Transitivity</a:t>
            </a:r>
            <a:r>
              <a:rPr lang="en-US" sz="2800" b="1" dirty="0"/>
              <a:t>: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f(n) = </a:t>
            </a:r>
            <a:r>
              <a:rPr lang="en-US" sz="3200" dirty="0">
                <a:sym typeface="Symbol" pitchFamily="18" charset="2"/>
              </a:rPr>
              <a:t></a:t>
            </a:r>
            <a:r>
              <a:rPr lang="en-US" sz="2400" dirty="0"/>
              <a:t>(g(n)) and g(n) = </a:t>
            </a:r>
            <a:r>
              <a:rPr lang="en-US" sz="3200" dirty="0">
                <a:sym typeface="Symbol" pitchFamily="18" charset="2"/>
              </a:rPr>
              <a:t></a:t>
            </a:r>
            <a:r>
              <a:rPr lang="en-US" sz="2400" dirty="0"/>
              <a:t>(h(n)) </a:t>
            </a:r>
            <a:r>
              <a:rPr lang="en-US" sz="2400" dirty="0">
                <a:sym typeface="Symbol" pitchFamily="18" charset="2"/>
              </a:rPr>
              <a:t></a:t>
            </a:r>
            <a:r>
              <a:rPr lang="en-US" sz="2400" dirty="0"/>
              <a:t> f(n) = </a:t>
            </a:r>
            <a:r>
              <a:rPr lang="en-US" sz="3200" dirty="0">
                <a:sym typeface="Symbol" pitchFamily="18" charset="2"/>
              </a:rPr>
              <a:t></a:t>
            </a:r>
            <a:r>
              <a:rPr lang="en-US" sz="2400" dirty="0"/>
              <a:t>(h(n))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Same for O and </a:t>
            </a:r>
            <a:r>
              <a:rPr lang="en-US" sz="2400" dirty="0" smtClean="0">
                <a:sym typeface="Symbol" pitchFamily="18" charset="2"/>
              </a:rPr>
              <a:t></a:t>
            </a:r>
          </a:p>
          <a:p>
            <a:pPr lvl="1">
              <a:spcBef>
                <a:spcPts val="0"/>
              </a:spcBef>
            </a:pPr>
            <a:r>
              <a:rPr lang="en-US" sz="2400" dirty="0" smtClean="0">
                <a:sym typeface="Symbol" pitchFamily="18" charset="2"/>
              </a:rPr>
              <a:t>Example: </a:t>
            </a:r>
          </a:p>
          <a:p>
            <a:pPr lvl="2">
              <a:spcBef>
                <a:spcPts val="0"/>
              </a:spcBef>
            </a:pPr>
            <a:r>
              <a:rPr lang="en-US" sz="2000" dirty="0" smtClean="0">
                <a:sym typeface="Symbol" pitchFamily="18" charset="2"/>
              </a:rPr>
              <a:t>g(n)=n</a:t>
            </a:r>
            <a:r>
              <a:rPr lang="en-US" sz="2000" baseline="30000" dirty="0" smtClean="0">
                <a:sym typeface="Symbol" pitchFamily="18" charset="2"/>
              </a:rPr>
              <a:t>2</a:t>
            </a:r>
            <a:r>
              <a:rPr lang="en-US" sz="2000" dirty="0" smtClean="0">
                <a:sym typeface="Symbol" pitchFamily="18" charset="2"/>
              </a:rPr>
              <a:t> , h(n)=n!</a:t>
            </a:r>
          </a:p>
          <a:p>
            <a:pPr lvl="2">
              <a:spcBef>
                <a:spcPts val="0"/>
              </a:spcBef>
            </a:pPr>
            <a:r>
              <a:rPr lang="en-US" sz="2000" dirty="0" smtClean="0">
                <a:sym typeface="Symbol" pitchFamily="18" charset="2"/>
              </a:rPr>
              <a:t>Given: f(n) is O(g(n)) .</a:t>
            </a:r>
          </a:p>
          <a:p>
            <a:pPr lvl="2">
              <a:spcBef>
                <a:spcPts val="0"/>
              </a:spcBef>
            </a:pPr>
            <a:r>
              <a:rPr lang="en-US" sz="2000" dirty="0" smtClean="0">
                <a:sym typeface="Symbol" pitchFamily="18" charset="2"/>
              </a:rPr>
              <a:t>g(n) is O(h(n))</a:t>
            </a:r>
            <a:r>
              <a:rPr lang="en-US" sz="2000" dirty="0">
                <a:sym typeface="Symbol" pitchFamily="18" charset="2"/>
              </a:rPr>
              <a:t> </a:t>
            </a:r>
            <a:r>
              <a:rPr lang="en-US" sz="2000" dirty="0" smtClean="0">
                <a:sym typeface="Symbol" pitchFamily="18" charset="2"/>
              </a:rPr>
              <a:t>f(n) is O(h(n))=O(n!)</a:t>
            </a:r>
          </a:p>
          <a:p>
            <a:pPr lvl="1"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endParaRPr lang="tr-TR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24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00600"/>
          </a:xfrm>
        </p:spPr>
        <p:txBody>
          <a:bodyPr/>
          <a:lstStyle/>
          <a:p>
            <a:r>
              <a:rPr lang="en-US" sz="2800" dirty="0" err="1"/>
              <a:t>Additivity</a:t>
            </a:r>
            <a:r>
              <a:rPr lang="en-US" sz="2800" dirty="0"/>
              <a:t>:</a:t>
            </a:r>
          </a:p>
          <a:p>
            <a:pPr lvl="1"/>
            <a:r>
              <a:rPr lang="en-US" sz="2400" dirty="0"/>
              <a:t>f(n) = </a:t>
            </a:r>
            <a:r>
              <a:rPr lang="en-US" sz="2400" dirty="0">
                <a:sym typeface="Symbol" pitchFamily="18" charset="2"/>
              </a:rPr>
              <a:t></a:t>
            </a:r>
            <a:r>
              <a:rPr lang="en-US" sz="2400" dirty="0"/>
              <a:t>(h(n)) and g(n) = </a:t>
            </a:r>
            <a:r>
              <a:rPr lang="en-US" sz="2400" dirty="0">
                <a:sym typeface="Symbol" pitchFamily="18" charset="2"/>
              </a:rPr>
              <a:t></a:t>
            </a:r>
            <a:r>
              <a:rPr lang="en-US" sz="2400" dirty="0"/>
              <a:t>(h(n)) then f(n) + g(n) = </a:t>
            </a:r>
            <a:r>
              <a:rPr lang="en-US" sz="2400" dirty="0">
                <a:sym typeface="Symbol" pitchFamily="18" charset="2"/>
              </a:rPr>
              <a:t></a:t>
            </a:r>
            <a:r>
              <a:rPr lang="en-US" sz="2400" dirty="0"/>
              <a:t>(h(n))</a:t>
            </a:r>
          </a:p>
          <a:p>
            <a:pPr lvl="1"/>
            <a:r>
              <a:rPr lang="en-US" sz="2400" dirty="0"/>
              <a:t>Same for O and </a:t>
            </a:r>
            <a:r>
              <a:rPr lang="en-US" sz="2400" dirty="0" smtClean="0">
                <a:sym typeface="Symbol" pitchFamily="18" charset="2"/>
              </a:rPr>
              <a:t></a:t>
            </a:r>
            <a:endParaRPr lang="en-US" sz="2800" dirty="0" smtClean="0"/>
          </a:p>
          <a:p>
            <a:pPr>
              <a:spcBef>
                <a:spcPts val="0"/>
              </a:spcBef>
            </a:pPr>
            <a:r>
              <a:rPr lang="en-US" sz="2800" dirty="0" smtClean="0"/>
              <a:t>Reflexivity</a:t>
            </a:r>
            <a:r>
              <a:rPr lang="en-US" sz="2800" dirty="0"/>
              <a:t>: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f(n) = </a:t>
            </a:r>
            <a:r>
              <a:rPr lang="en-US" sz="3200" dirty="0">
                <a:sym typeface="Symbol" pitchFamily="18" charset="2"/>
              </a:rPr>
              <a:t></a:t>
            </a:r>
            <a:r>
              <a:rPr lang="en-US" sz="2400" dirty="0"/>
              <a:t>(f(n))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Same for O and </a:t>
            </a:r>
            <a:r>
              <a:rPr lang="en-US" sz="2400" dirty="0">
                <a:sym typeface="Symbol" pitchFamily="18" charset="2"/>
              </a:rPr>
              <a:t></a:t>
            </a: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800" dirty="0"/>
              <a:t>Symmetry: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f(n) = </a:t>
            </a:r>
            <a:r>
              <a:rPr lang="en-US" sz="3200" dirty="0">
                <a:sym typeface="Symbol" pitchFamily="18" charset="2"/>
              </a:rPr>
              <a:t></a:t>
            </a:r>
            <a:r>
              <a:rPr lang="en-US" sz="2400" dirty="0"/>
              <a:t>(g(n)) if and only if g(n) = </a:t>
            </a:r>
            <a:r>
              <a:rPr lang="en-US" sz="3200" dirty="0">
                <a:sym typeface="Symbol" pitchFamily="18" charset="2"/>
              </a:rPr>
              <a:t></a:t>
            </a:r>
            <a:r>
              <a:rPr lang="en-US" sz="2400" dirty="0"/>
              <a:t>(f(n))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Transpose symmetry: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f(n) = O(g(n)) if and only if g(n) = </a:t>
            </a:r>
            <a:r>
              <a:rPr lang="en-US" sz="2400" dirty="0">
                <a:sym typeface="Symbol" pitchFamily="18" charset="2"/>
              </a:rPr>
              <a:t></a:t>
            </a:r>
            <a:r>
              <a:rPr lang="en-US" sz="2400" dirty="0"/>
              <a:t>(f(n</a:t>
            </a:r>
            <a:r>
              <a:rPr lang="en-US" sz="2400" dirty="0" smtClean="0"/>
              <a:t>))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sz="2400" dirty="0"/>
          </a:p>
          <a:p>
            <a:pPr>
              <a:spcBef>
                <a:spcPts val="0"/>
              </a:spcBef>
            </a:pPr>
            <a:endParaRPr lang="tr-TR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56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Efficiency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Given </a:t>
            </a:r>
            <a:r>
              <a:rPr lang="en-US" sz="2800" dirty="0"/>
              <a:t>an algorithm, is it possible to determine how long it will take to run?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Input is unknown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Do not want to trace all possible execution paths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For different </a:t>
            </a:r>
            <a:r>
              <a:rPr lang="en-US" sz="2800" dirty="0" smtClean="0"/>
              <a:t>inputs, </a:t>
            </a:r>
            <a:r>
              <a:rPr lang="en-US" sz="2800" dirty="0"/>
              <a:t>is it possible to determine how an algorithm’s runtime changes</a:t>
            </a:r>
            <a:r>
              <a:rPr lang="en-US" sz="2800" dirty="0" smtClean="0"/>
              <a:t>?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endParaRPr lang="tr-TR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8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</a:t>
            </a:r>
            <a:r>
              <a:rPr lang="en-US" dirty="0" smtClean="0"/>
              <a:t>Asymptotic Bounds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Polynomials.</a:t>
            </a:r>
            <a:r>
              <a:rPr lang="en-US" dirty="0"/>
              <a:t>  a</a:t>
            </a:r>
            <a:r>
              <a:rPr lang="en-US" baseline="-25000" dirty="0"/>
              <a:t>0</a:t>
            </a:r>
            <a:r>
              <a:rPr lang="en-US" dirty="0"/>
              <a:t> + a</a:t>
            </a:r>
            <a:r>
              <a:rPr lang="en-US" baseline="-25000" dirty="0"/>
              <a:t>1</a:t>
            </a:r>
            <a:r>
              <a:rPr lang="en-US" dirty="0"/>
              <a:t>n + … + </a:t>
            </a:r>
            <a:r>
              <a:rPr lang="en-US" dirty="0" err="1"/>
              <a:t>a</a:t>
            </a:r>
            <a:r>
              <a:rPr lang="en-US" baseline="-25000" dirty="0" err="1"/>
              <a:t>d</a:t>
            </a:r>
            <a:r>
              <a:rPr lang="en-US" dirty="0" err="1"/>
              <a:t>n</a:t>
            </a:r>
            <a:r>
              <a:rPr lang="en-US" baseline="30000" dirty="0" err="1"/>
              <a:t>d</a:t>
            </a:r>
            <a:r>
              <a:rPr lang="en-US" dirty="0"/>
              <a:t>  is </a:t>
            </a:r>
            <a:r>
              <a:rPr lang="en-US" dirty="0">
                <a:sym typeface="Symbol" pitchFamily="92" charset="2"/>
              </a:rPr>
              <a:t></a:t>
            </a:r>
            <a:r>
              <a:rPr lang="en-US" dirty="0"/>
              <a:t>(</a:t>
            </a:r>
            <a:r>
              <a:rPr lang="en-US" dirty="0" err="1"/>
              <a:t>n</a:t>
            </a:r>
            <a:r>
              <a:rPr lang="en-US" baseline="30000" dirty="0" err="1"/>
              <a:t>d</a:t>
            </a:r>
            <a:r>
              <a:rPr lang="en-US" dirty="0"/>
              <a:t>) if a</a:t>
            </a:r>
            <a:r>
              <a:rPr lang="en-US" baseline="-25000" dirty="0"/>
              <a:t>d</a:t>
            </a:r>
            <a:r>
              <a:rPr lang="en-US" dirty="0"/>
              <a:t> &gt; 0. </a:t>
            </a:r>
            <a:endParaRPr lang="en-US" dirty="0" smtClean="0"/>
          </a:p>
          <a:p>
            <a:r>
              <a:rPr lang="en-US" i="1" dirty="0" smtClean="0">
                <a:solidFill>
                  <a:srgbClr val="FF0000"/>
                </a:solidFill>
              </a:rPr>
              <a:t>Polynomial </a:t>
            </a:r>
            <a:r>
              <a:rPr lang="en-US" i="1" dirty="0">
                <a:solidFill>
                  <a:srgbClr val="FF0000"/>
                </a:solidFill>
              </a:rPr>
              <a:t>time.  </a:t>
            </a:r>
            <a:r>
              <a:rPr lang="en-US" dirty="0"/>
              <a:t>Running time is O(</a:t>
            </a:r>
            <a:r>
              <a:rPr lang="en-US" dirty="0" err="1"/>
              <a:t>n</a:t>
            </a:r>
            <a:r>
              <a:rPr lang="en-US" baseline="30000" dirty="0" err="1"/>
              <a:t>d</a:t>
            </a:r>
            <a:r>
              <a:rPr lang="en-US" dirty="0"/>
              <a:t>) for some constant d independent of the input size 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55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</a:t>
            </a:r>
            <a:r>
              <a:rPr lang="en-US" dirty="0" smtClean="0"/>
              <a:t>Asymptotic Bounds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Logarithms</a:t>
            </a:r>
            <a:r>
              <a:rPr lang="en-US" dirty="0">
                <a:solidFill>
                  <a:srgbClr val="FF0000"/>
                </a:solidFill>
              </a:rPr>
              <a:t>.  </a:t>
            </a:r>
            <a:r>
              <a:rPr lang="en-US" dirty="0"/>
              <a:t>O(log</a:t>
            </a:r>
            <a:r>
              <a:rPr lang="en-US" baseline="-25000" dirty="0"/>
              <a:t> a </a:t>
            </a:r>
            <a:r>
              <a:rPr lang="en-US" dirty="0"/>
              <a:t>n) = O(log</a:t>
            </a:r>
            <a:r>
              <a:rPr lang="en-US" baseline="-25000" dirty="0"/>
              <a:t> b </a:t>
            </a:r>
            <a:r>
              <a:rPr lang="en-US" dirty="0"/>
              <a:t>n) for any constants a, b &gt; 0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So, you can state logarithms without base</a:t>
            </a:r>
          </a:p>
          <a:p>
            <a:r>
              <a:rPr lang="en-US" dirty="0" smtClean="0"/>
              <a:t>For </a:t>
            </a:r>
            <a:r>
              <a:rPr lang="en-US" dirty="0"/>
              <a:t>every x &gt; 0,  log n = O(</a:t>
            </a:r>
            <a:r>
              <a:rPr lang="en-US" dirty="0" err="1"/>
              <a:t>n</a:t>
            </a:r>
            <a:r>
              <a:rPr lang="en-US" baseline="30000" dirty="0" err="1"/>
              <a:t>x</a:t>
            </a:r>
            <a:r>
              <a:rPr lang="en-US" dirty="0" smtClean="0"/>
              <a:t>).</a:t>
            </a:r>
          </a:p>
          <a:p>
            <a:pPr lvl="1"/>
            <a:r>
              <a:rPr lang="en-US" dirty="0"/>
              <a:t>log grows slower than every </a:t>
            </a:r>
            <a:r>
              <a:rPr lang="en-US" dirty="0" smtClean="0"/>
              <a:t>polynomial</a:t>
            </a:r>
          </a:p>
          <a:p>
            <a:r>
              <a:rPr lang="en-US" dirty="0">
                <a:solidFill>
                  <a:srgbClr val="FF0000"/>
                </a:solidFill>
              </a:rPr>
              <a:t>Exponentials.</a:t>
            </a:r>
            <a:r>
              <a:rPr lang="en-US" dirty="0"/>
              <a:t>  For every r &gt; 1 and every d &gt; 0,  </a:t>
            </a:r>
            <a:r>
              <a:rPr lang="en-US" dirty="0" err="1"/>
              <a:t>n</a:t>
            </a:r>
            <a:r>
              <a:rPr lang="en-US" baseline="30000" dirty="0" err="1"/>
              <a:t>d</a:t>
            </a:r>
            <a:r>
              <a:rPr lang="en-US" dirty="0"/>
              <a:t> = O(</a:t>
            </a:r>
            <a:r>
              <a:rPr lang="en-US" dirty="0" err="1"/>
              <a:t>r</a:t>
            </a:r>
            <a:r>
              <a:rPr lang="en-US" baseline="30000" dirty="0" err="1"/>
              <a:t>n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every exponential grows faster than every </a:t>
            </a:r>
            <a:r>
              <a:rPr lang="en-US" dirty="0" smtClean="0"/>
              <a:t>polynomial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4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f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n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+3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We want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such that </a:t>
                </a:r>
                <a:endParaRPr lang="en-US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 smtClean="0">
                          <a:latin typeface="Cambria Math"/>
                          <a:ea typeface="Cambria Math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+3</m:t>
                      </m:r>
                      <m:r>
                        <a:rPr lang="en-US" i="1">
                          <a:latin typeface="Cambria Math"/>
                        </a:rPr>
                        <m:t>𝑛</m:t>
                      </m:r>
                      <m:r>
                        <a:rPr lang="en-US" i="1" smtClean="0">
                          <a:latin typeface="Cambria Math"/>
                          <a:ea typeface="Cambria Math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Divide all expression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+3</m:t>
                      </m:r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  <m:r>
                        <a:rPr lang="en-US" i="1">
                          <a:latin typeface="Cambria Math"/>
                          <a:ea typeface="Cambria Math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Holds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&gt;1</m:t>
                    </m:r>
                    <m:r>
                      <a:rPr lang="en-US" b="0" i="0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=0.5</m:t>
                    </m:r>
                  </m:oMath>
                </a14:m>
                <a:r>
                  <a:rPr lang="en-US" b="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3</m:t>
                    </m:r>
                    <m:r>
                      <a:rPr lang="en-US" i="1">
                        <a:latin typeface="Cambria Math"/>
                      </a:rPr>
                      <m:t>.5</m:t>
                    </m:r>
                  </m:oMath>
                </a14:m>
                <a:endParaRPr lang="en-US" b="0" dirty="0" smtClean="0"/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b="-80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067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3276600" cy="1828800"/>
              </a:xfrm>
            </p:spPr>
            <p:txBody>
              <a:bodyPr/>
              <a:lstStyle/>
              <a:p>
                <a:r>
                  <a:rPr lang="en-US" sz="2400" dirty="0" smtClean="0"/>
                  <a:t>myfunc1: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/>
                        <a:ea typeface="Cambria Math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en-US" sz="2400" b="0" dirty="0" smtClean="0">
                  <a:ea typeface="Cambria Math"/>
                </a:endParaRPr>
              </a:p>
              <a:p>
                <a:r>
                  <a:rPr lang="en-US" sz="2400" dirty="0" smtClean="0"/>
                  <a:t>myfunc2: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/>
                        <a:ea typeface="Cambria Math"/>
                      </a:rPr>
                      <m:t>Θ</m:t>
                    </m:r>
                  </m:oMath>
                </a14:m>
                <a:r>
                  <a:rPr lang="en-US" sz="2400" i="0" dirty="0" smtClean="0">
                    <a:latin typeface="+mj-lt"/>
                    <a:ea typeface="Cambria Math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b="0" i="1" dirty="0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i="0" dirty="0" smtClean="0">
                    <a:latin typeface="+mj-lt"/>
                    <a:ea typeface="Cambria Math"/>
                  </a:rPr>
                  <a:t>)</a:t>
                </a:r>
                <a:endParaRPr lang="en-US" sz="2400" dirty="0" smtClean="0"/>
              </a:p>
              <a:p>
                <a:r>
                  <a:rPr lang="en-US" sz="2400" dirty="0" smtClean="0"/>
                  <a:t>myfunc3: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e>
                    </m:d>
                  </m:oMath>
                </a14:m>
                <a:endParaRPr lang="en-US" dirty="0" smtClean="0">
                  <a:ea typeface="Cambria Math"/>
                </a:endParaRPr>
              </a:p>
              <a:p>
                <a:endParaRPr lang="en-US" dirty="0">
                  <a:ea typeface="Cambria Math"/>
                </a:endParaRPr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3276600" cy="1828800"/>
              </a:xfrm>
              <a:blipFill rotWithShape="1">
                <a:blip r:embed="rId2"/>
                <a:stretch>
                  <a:fillRect l="-2416" t="-233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886200" y="1143000"/>
            <a:ext cx="47244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dirty="0" err="1" smtClean="0">
                <a:latin typeface="Courier" pitchFamily="49" charset="0"/>
              </a:rPr>
              <a:t>int</a:t>
            </a:r>
            <a:r>
              <a:rPr lang="en-US" sz="2000" dirty="0" smtClean="0">
                <a:latin typeface="Courier" pitchFamily="49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urier" pitchFamily="49" charset="0"/>
              </a:rPr>
              <a:t>RandFunc</a:t>
            </a:r>
            <a:r>
              <a:rPr lang="en-US" sz="2000" dirty="0" smtClean="0">
                <a:latin typeface="Courier" pitchFamily="49" charset="0"/>
              </a:rPr>
              <a:t>(</a:t>
            </a:r>
            <a:r>
              <a:rPr lang="en-US" sz="2000" dirty="0" err="1" smtClean="0">
                <a:latin typeface="Courier" pitchFamily="49" charset="0"/>
              </a:rPr>
              <a:t>int</a:t>
            </a:r>
            <a:r>
              <a:rPr lang="en-US" sz="2000" dirty="0" smtClean="0">
                <a:latin typeface="Courier" pitchFamily="49" charset="0"/>
              </a:rPr>
              <a:t> n, </a:t>
            </a:r>
            <a:r>
              <a:rPr lang="en-US" sz="2000" dirty="0" err="1" smtClean="0">
                <a:latin typeface="Courier" pitchFamily="49" charset="0"/>
              </a:rPr>
              <a:t>int</a:t>
            </a:r>
            <a:r>
              <a:rPr lang="en-US" sz="2000" dirty="0" smtClean="0">
                <a:latin typeface="Courier" pitchFamily="49" charset="0"/>
              </a:rPr>
              <a:t> seed)</a:t>
            </a:r>
          </a:p>
          <a:p>
            <a:pPr marL="0" indent="0">
              <a:buNone/>
            </a:pPr>
            <a:r>
              <a:rPr lang="en-US" sz="2000" dirty="0" smtClean="0">
                <a:latin typeface="Courier" pitchFamily="49" charset="0"/>
              </a:rPr>
              <a:t>{</a:t>
            </a:r>
            <a:r>
              <a:rPr lang="en-US" sz="2000" dirty="0" err="1" smtClean="0">
                <a:latin typeface="Courier" pitchFamily="49" charset="0"/>
              </a:rPr>
              <a:t>int</a:t>
            </a:r>
            <a:r>
              <a:rPr lang="en-US" sz="2000" dirty="0" smtClean="0">
                <a:latin typeface="Courier" pitchFamily="49" charset="0"/>
              </a:rPr>
              <a:t> x= Rand(seed);</a:t>
            </a:r>
          </a:p>
          <a:p>
            <a:pPr marL="0" indent="0">
              <a:buNone/>
            </a:pPr>
            <a:r>
              <a:rPr lang="en-US" sz="2000" dirty="0" smtClean="0">
                <a:latin typeface="Courier" pitchFamily="49" charset="0"/>
              </a:rPr>
              <a:t>for(</a:t>
            </a:r>
            <a:r>
              <a:rPr lang="en-US" sz="2000" dirty="0" err="1" smtClean="0">
                <a:latin typeface="Courier" pitchFamily="49" charset="0"/>
              </a:rPr>
              <a:t>int</a:t>
            </a:r>
            <a:r>
              <a:rPr lang="en-US" sz="2000" dirty="0" smtClean="0">
                <a:latin typeface="Courier" pitchFamily="49" charset="0"/>
              </a:rPr>
              <a:t> </a:t>
            </a:r>
            <a:r>
              <a:rPr lang="en-US" sz="2000" dirty="0" err="1" smtClean="0">
                <a:latin typeface="Courier" pitchFamily="49" charset="0"/>
              </a:rPr>
              <a:t>i</a:t>
            </a:r>
            <a:r>
              <a:rPr lang="en-US" sz="2000" dirty="0" smtClean="0">
                <a:latin typeface="Courier" pitchFamily="49" charset="0"/>
              </a:rPr>
              <a:t>=0;i&lt;</a:t>
            </a:r>
            <a:r>
              <a:rPr lang="en-US" sz="2000" dirty="0" err="1" smtClean="0">
                <a:latin typeface="Courier" pitchFamily="49" charset="0"/>
              </a:rPr>
              <a:t>n;i</a:t>
            </a:r>
            <a:r>
              <a:rPr lang="en-US" sz="2000" dirty="0" smtClean="0">
                <a:latin typeface="Courier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2000" dirty="0" smtClean="0">
                <a:latin typeface="Courier" pitchFamily="49" charset="0"/>
              </a:rPr>
              <a:t>{if(x%2==0)myfunc1+myfunc3;</a:t>
            </a:r>
          </a:p>
          <a:p>
            <a:pPr marL="0" indent="0">
              <a:buNone/>
            </a:pPr>
            <a:r>
              <a:rPr lang="en-US" sz="2000" dirty="0" smtClean="0">
                <a:latin typeface="Courier" pitchFamily="49" charset="0"/>
              </a:rPr>
              <a:t>else myfunc2+myfunc1;}</a:t>
            </a:r>
          </a:p>
          <a:p>
            <a:pPr marL="0" indent="0">
              <a:buNone/>
            </a:pPr>
            <a:r>
              <a:rPr lang="en-US" sz="2000" dirty="0" smtClean="0">
                <a:latin typeface="Courier" pitchFamily="49" charset="0"/>
              </a:rPr>
              <a:t>}</a:t>
            </a:r>
            <a:endParaRPr lang="tr-TR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 bwMode="auto">
              <a:xfrm>
                <a:off x="359228" y="3657600"/>
                <a:ext cx="8403772" cy="2286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2400" dirty="0" smtClean="0"/>
                  <a:t>If x is always even: n times execute </a:t>
                </a:r>
                <a:r>
                  <a:rPr lang="en-US" sz="2400" dirty="0" smtClean="0">
                    <a:latin typeface="Courier" pitchFamily="49" charset="0"/>
                  </a:rPr>
                  <a:t>myfunc1+myfunc3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  <a:ea typeface="Cambria Math"/>
                      </a:rPr>
                      <m:t>n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/>
                            <a:ea typeface="Cambria Math"/>
                          </a:rPr>
                          <m:t>Θ</m:t>
                        </m:r>
                        <m:d>
                          <m:dPr>
                            <m:ctrlPr>
                              <a:rPr lang="en-US" sz="24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𝑂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en-US" sz="24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/>
                            <a:ea typeface="Cambria Math"/>
                          </a:rPr>
                          <m:t>Θ</m:t>
                        </m:r>
                        <m:sSup>
                          <m:sSupPr>
                            <m:ctrlPr>
                              <a:rPr lang="el-GR" sz="240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l-GR" sz="2400" i="1" smtClean="0">
                            <a:latin typeface="Cambria Math"/>
                            <a:ea typeface="Cambria Math"/>
                          </a:rPr>
                          <m:t>Θ</m:t>
                        </m:r>
                        <m:d>
                          <m:dPr>
                            <m:ctrlPr>
                              <a:rPr lang="en-US" sz="24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l-GR" sz="2400" i="1">
                        <a:latin typeface="Cambria Math"/>
                        <a:ea typeface="Cambria Math"/>
                      </a:rPr>
                      <m:t>Θ</m:t>
                    </m:r>
                    <m:sSup>
                      <m:sSupPr>
                        <m:ctrlPr>
                          <a:rPr lang="el-GR" sz="24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sz="2400" dirty="0">
                  <a:ea typeface="Cambria Math"/>
                </a:endParaRPr>
              </a:p>
              <a:p>
                <a:r>
                  <a:rPr lang="en-US" sz="2400" dirty="0"/>
                  <a:t>If x is always </a:t>
                </a:r>
                <a:r>
                  <a:rPr lang="en-US" sz="2400" dirty="0" smtClean="0"/>
                  <a:t>odd: </a:t>
                </a:r>
                <a:r>
                  <a:rPr lang="en-US" sz="2400" dirty="0"/>
                  <a:t>n times execute </a:t>
                </a:r>
                <a:r>
                  <a:rPr lang="en-US" sz="2400" dirty="0" smtClean="0">
                    <a:latin typeface="Courier" pitchFamily="49" charset="0"/>
                  </a:rPr>
                  <a:t>myfunc2+myfunc1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/>
                        <a:ea typeface="Cambria Math"/>
                      </a:rPr>
                      <m:t>n</m:t>
                    </m:r>
                    <m:d>
                      <m:dPr>
                        <m:ctrlPr>
                          <a:rPr lang="en-US" sz="24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/>
                            <a:ea typeface="Cambria Math"/>
                          </a:rPr>
                          <m:t>Θ</m:t>
                        </m:r>
                        <m:sSup>
                          <m:sSupPr>
                            <m:ctrlPr>
                              <a:rPr lang="el-GR" sz="240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l-GR" sz="2400" i="1">
                            <a:latin typeface="Cambria Math"/>
                            <a:ea typeface="Cambria Math"/>
                          </a:rPr>
                          <m:t>Θ</m:t>
                        </m:r>
                        <m:d>
                          <m:dPr>
                            <m:ctrlPr>
                              <a:rPr lang="en-US" sz="24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400" b="0" i="0" smtClean="0">
                        <a:latin typeface="Cambria Math"/>
                        <a:ea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l-GR" sz="2400" i="1">
                        <a:latin typeface="Cambria Math"/>
                        <a:ea typeface="Cambria Math"/>
                      </a:rPr>
                      <m:t>Θ</m:t>
                    </m:r>
                    <m:sSup>
                      <m:sSupPr>
                        <m:ctrlPr>
                          <a:rPr lang="el-GR" sz="24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p>
                    </m:sSup>
                    <m:r>
                      <a:rPr lang="en-US" sz="2400" i="1">
                        <a:latin typeface="Cambria Math"/>
                        <a:ea typeface="Cambria Math"/>
                      </a:rPr>
                      <m:t>)+</m:t>
                    </m:r>
                    <m:r>
                      <m:rPr>
                        <m:sty m:val="p"/>
                      </m:rPr>
                      <a:rPr lang="el-GR" sz="2400" i="1">
                        <a:latin typeface="Cambria Math"/>
                        <a:ea typeface="Cambria Math"/>
                      </a:rPr>
                      <m:t>Θ</m:t>
                    </m:r>
                    <m:sSup>
                      <m:sSupPr>
                        <m:ctrlPr>
                          <a:rPr lang="el-GR" sz="240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2400" dirty="0" smtClean="0">
                    <a:ea typeface="Cambria Math"/>
                  </a:rPr>
                  <a:t>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/>
                        <a:ea typeface="Cambria Math"/>
                      </a:rPr>
                      <m:t>Θ</m:t>
                    </m:r>
                    <m:sSup>
                      <m:sSupPr>
                        <m:ctrlPr>
                          <a:rPr lang="el-GR" sz="24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3</m:t>
                        </m:r>
                      </m:sup>
                    </m:sSup>
                    <m:r>
                      <a:rPr lang="en-US" sz="24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sz="2400" dirty="0">
                  <a:ea typeface="Cambria Math"/>
                </a:endParaRPr>
              </a:p>
              <a:p>
                <a:endParaRPr lang="tr-TR" sz="2400" dirty="0"/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9228" y="3657600"/>
                <a:ext cx="8403772" cy="2286000"/>
              </a:xfrm>
              <a:prstGeom prst="rect">
                <a:avLst/>
              </a:prstGeom>
              <a:blipFill rotWithShape="1">
                <a:blip r:embed="rId3"/>
                <a:stretch>
                  <a:fillRect l="-1015" t="-29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886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44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 bwMode="auto">
              <a:xfrm>
                <a:off x="359228" y="1600200"/>
                <a:ext cx="8403772" cy="4343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2400" dirty="0" smtClean="0"/>
                  <a:t>If x is always even: n times execute </a:t>
                </a:r>
                <a:r>
                  <a:rPr lang="en-US" sz="2400" dirty="0" smtClean="0">
                    <a:latin typeface="Courier" pitchFamily="49" charset="0"/>
                  </a:rPr>
                  <a:t>myfunc1+myfunc3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  <a:ea typeface="Cambria Math"/>
                      </a:rPr>
                      <m:t>n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/>
                            <a:ea typeface="Cambria Math"/>
                          </a:rPr>
                          <m:t>Θ</m:t>
                        </m:r>
                        <m:d>
                          <m:dPr>
                            <m:ctrlPr>
                              <a:rPr lang="en-US" sz="24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𝑂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en-US" sz="24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/>
                            <a:ea typeface="Cambria Math"/>
                          </a:rPr>
                          <m:t>Θ</m:t>
                        </m:r>
                        <m:sSup>
                          <m:sSupPr>
                            <m:ctrlPr>
                              <a:rPr lang="el-GR" sz="240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l-GR" sz="2400" i="1" smtClean="0">
                            <a:latin typeface="Cambria Math"/>
                            <a:ea typeface="Cambria Math"/>
                          </a:rPr>
                          <m:t>Θ</m:t>
                        </m:r>
                        <m:d>
                          <m:dPr>
                            <m:ctrlPr>
                              <a:rPr lang="en-US" sz="24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l-GR" sz="2400" i="1">
                        <a:latin typeface="Cambria Math"/>
                        <a:ea typeface="Cambria Math"/>
                      </a:rPr>
                      <m:t>Θ</m:t>
                    </m:r>
                    <m:sSup>
                      <m:sSupPr>
                        <m:ctrlPr>
                          <a:rPr lang="el-GR" sz="24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sz="2400" dirty="0">
                  <a:ea typeface="Cambria Math"/>
                </a:endParaRPr>
              </a:p>
              <a:p>
                <a:r>
                  <a:rPr lang="en-US" sz="2400" dirty="0"/>
                  <a:t>If x is always </a:t>
                </a:r>
                <a:r>
                  <a:rPr lang="en-US" sz="2400" dirty="0" smtClean="0"/>
                  <a:t>odd: </a:t>
                </a:r>
                <a:r>
                  <a:rPr lang="en-US" sz="2400" dirty="0"/>
                  <a:t>n times execute </a:t>
                </a:r>
                <a:r>
                  <a:rPr lang="en-US" sz="2400" dirty="0" smtClean="0">
                    <a:latin typeface="Courier" pitchFamily="49" charset="0"/>
                  </a:rPr>
                  <a:t>myfunc2+myfunc1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/>
                        <a:ea typeface="Cambria Math"/>
                      </a:rPr>
                      <m:t>n</m:t>
                    </m:r>
                    <m:d>
                      <m:dPr>
                        <m:ctrlPr>
                          <a:rPr lang="en-US" sz="24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/>
                            <a:ea typeface="Cambria Math"/>
                          </a:rPr>
                          <m:t>Θ</m:t>
                        </m:r>
                        <m:sSup>
                          <m:sSupPr>
                            <m:ctrlPr>
                              <a:rPr lang="el-GR" sz="240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l-GR" sz="2400" i="1">
                            <a:latin typeface="Cambria Math"/>
                            <a:ea typeface="Cambria Math"/>
                          </a:rPr>
                          <m:t>Θ</m:t>
                        </m:r>
                        <m:d>
                          <m:dPr>
                            <m:ctrlPr>
                              <a:rPr lang="en-US" sz="24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400" b="0" i="0" smtClean="0">
                        <a:latin typeface="Cambria Math"/>
                        <a:ea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l-GR" sz="2400" i="1">
                        <a:latin typeface="Cambria Math"/>
                        <a:ea typeface="Cambria Math"/>
                      </a:rPr>
                      <m:t>Θ</m:t>
                    </m:r>
                    <m:sSup>
                      <m:sSupPr>
                        <m:ctrlPr>
                          <a:rPr lang="el-GR" sz="24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p>
                    </m:sSup>
                    <m:r>
                      <a:rPr lang="en-US" sz="2400" i="1">
                        <a:latin typeface="Cambria Math"/>
                        <a:ea typeface="Cambria Math"/>
                      </a:rPr>
                      <m:t>)+</m:t>
                    </m:r>
                    <m:r>
                      <m:rPr>
                        <m:sty m:val="p"/>
                      </m:rPr>
                      <a:rPr lang="el-GR" sz="2400" i="1">
                        <a:latin typeface="Cambria Math"/>
                        <a:ea typeface="Cambria Math"/>
                      </a:rPr>
                      <m:t>Θ</m:t>
                    </m:r>
                    <m:sSup>
                      <m:sSupPr>
                        <m:ctrlPr>
                          <a:rPr lang="el-GR" sz="240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2400" dirty="0" smtClean="0">
                    <a:ea typeface="Cambria Math"/>
                  </a:rPr>
                  <a:t>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/>
                        <a:ea typeface="Cambria Math"/>
                      </a:rPr>
                      <m:t>Θ</m:t>
                    </m:r>
                    <m:sSup>
                      <m:sSupPr>
                        <m:ctrlPr>
                          <a:rPr lang="el-GR" sz="24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3</m:t>
                        </m:r>
                      </m:sup>
                    </m:sSup>
                    <m:r>
                      <a:rPr lang="en-US" sz="24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sz="2400" dirty="0" smtClean="0">
                  <a:ea typeface="Cambria Math"/>
                </a:endParaRPr>
              </a:p>
              <a:p>
                <a:r>
                  <a:rPr lang="en-US" sz="2400" dirty="0" smtClean="0">
                    <a:ea typeface="Cambria Math"/>
                  </a:rPr>
                  <a:t>Worst case: </a:t>
                </a:r>
              </a:p>
              <a:p>
                <a:pPr lvl="1"/>
                <a:r>
                  <a:rPr lang="en-US" sz="2000" dirty="0" smtClean="0">
                    <a:ea typeface="Cambria Math"/>
                  </a:rPr>
                  <a:t>x is always odd: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latin typeface="Cambria Math"/>
                        <a:ea typeface="Cambria Math"/>
                      </a:rPr>
                      <m:t>Θ</m:t>
                    </m:r>
                    <m:sSup>
                      <m:sSupPr>
                        <m:ctrlPr>
                          <a:rPr lang="el-GR" sz="200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3</m:t>
                        </m:r>
                      </m:sup>
                    </m:sSup>
                    <m:r>
                      <a:rPr lang="en-US" sz="2000" i="1" smtClean="0">
                        <a:latin typeface="Cambria Math"/>
                        <a:ea typeface="Cambria Math"/>
                      </a:rPr>
                      <m:t>)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⇒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𝑂</m:t>
                    </m:r>
                    <m:sSup>
                      <m:sSupPr>
                        <m:ctrlPr>
                          <a:rPr lang="el-GR" sz="20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3</m:t>
                        </m:r>
                      </m:sup>
                    </m:sSup>
                    <m:r>
                      <a:rPr lang="en-US" sz="20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sz="2000" dirty="0" smtClean="0">
                  <a:ea typeface="Cambria Math"/>
                </a:endParaRPr>
              </a:p>
              <a:p>
                <a:r>
                  <a:rPr lang="en-US" sz="2400" dirty="0" smtClean="0">
                    <a:ea typeface="Cambria Math"/>
                  </a:rPr>
                  <a:t>Best case: </a:t>
                </a:r>
              </a:p>
              <a:p>
                <a:pPr lvl="1"/>
                <a:r>
                  <a:rPr lang="en-US" sz="2000" dirty="0" smtClean="0">
                    <a:ea typeface="Cambria Math"/>
                  </a:rPr>
                  <a:t>x is always even: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latin typeface="Cambria Math"/>
                        <a:ea typeface="Cambria Math"/>
                      </a:rPr>
                      <m:t>Θ</m:t>
                    </m:r>
                    <m:sSup>
                      <m:sSupPr>
                        <m:ctrlPr>
                          <a:rPr lang="el-GR" sz="20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/>
                        <a:ea typeface="Cambria Math"/>
                      </a:rPr>
                      <m:t>)⇒</m:t>
                    </m:r>
                    <m:r>
                      <m:rPr>
                        <m:sty m:val="p"/>
                      </m:rPr>
                      <a:rPr lang="el-GR" sz="2000" i="1" smtClean="0">
                        <a:latin typeface="Cambria Math"/>
                        <a:ea typeface="Cambria Math"/>
                      </a:rPr>
                      <m:t>Ω</m:t>
                    </m:r>
                    <m:sSup>
                      <m:sSupPr>
                        <m:ctrlPr>
                          <a:rPr lang="el-GR" sz="20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sz="2000" dirty="0" smtClean="0">
                  <a:ea typeface="Cambria Math"/>
                </a:endParaRPr>
              </a:p>
              <a:p>
                <a:r>
                  <a:rPr lang="en-US" sz="2400" dirty="0" smtClean="0">
                    <a:ea typeface="Cambria Math"/>
                  </a:rPr>
                  <a:t>There is no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/>
                        <a:ea typeface="Cambria Math"/>
                      </a:rPr>
                      <m:t>Θ</m:t>
                    </m:r>
                  </m:oMath>
                </a14:m>
                <a:r>
                  <a:rPr lang="en-US" sz="2400" dirty="0" smtClean="0">
                    <a:ea typeface="Cambria Math"/>
                  </a:rPr>
                  <a:t> for </a:t>
                </a:r>
                <a:r>
                  <a:rPr lang="en-US" sz="2400" dirty="0" err="1">
                    <a:latin typeface="Courier" pitchFamily="49" charset="0"/>
                  </a:rPr>
                  <a:t>RandFunc</a:t>
                </a:r>
                <a:endParaRPr lang="en-US" sz="2400" dirty="0">
                  <a:ea typeface="Cambria Math"/>
                </a:endParaRPr>
              </a:p>
              <a:p>
                <a:endParaRPr lang="en-US" sz="2400" dirty="0">
                  <a:ea typeface="Cambria Math"/>
                </a:endParaRPr>
              </a:p>
              <a:p>
                <a:endParaRPr lang="tr-TR" sz="2400" dirty="0"/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9228" y="1600200"/>
                <a:ext cx="8403772" cy="4343400"/>
              </a:xfrm>
              <a:prstGeom prst="rect">
                <a:avLst/>
              </a:prstGeom>
              <a:blipFill rotWithShape="1">
                <a:blip r:embed="rId2"/>
                <a:stretch>
                  <a:fillRect l="-1015" t="-154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688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45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85800" y="1524000"/>
                <a:ext cx="1006814" cy="848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tr-TR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tr-TR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tr-TR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524000"/>
                <a:ext cx="1006814" cy="84856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04800" y="2667000"/>
            <a:ext cx="76962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dirty="0" err="1" smtClean="0">
                <a:latin typeface="Courier" pitchFamily="49" charset="0"/>
              </a:rPr>
              <a:t>int</a:t>
            </a:r>
            <a:r>
              <a:rPr lang="en-US" sz="2000" dirty="0" smtClean="0">
                <a:latin typeface="Courier" pitchFamily="49" charset="0"/>
              </a:rPr>
              <a:t> Power (</a:t>
            </a:r>
            <a:r>
              <a:rPr lang="en-US" sz="2000" dirty="0" err="1" smtClean="0">
                <a:latin typeface="Courier" pitchFamily="49" charset="0"/>
              </a:rPr>
              <a:t>int</a:t>
            </a:r>
            <a:r>
              <a:rPr lang="en-US" sz="2000" dirty="0" smtClean="0">
                <a:latin typeface="Courier" pitchFamily="49" charset="0"/>
              </a:rPr>
              <a:t> a[], </a:t>
            </a:r>
            <a:r>
              <a:rPr lang="en-US" sz="2000" dirty="0" err="1" smtClean="0">
                <a:latin typeface="Courier" pitchFamily="49" charset="0"/>
              </a:rPr>
              <a:t>int</a:t>
            </a:r>
            <a:r>
              <a:rPr lang="en-US" sz="2000" dirty="0" smtClean="0">
                <a:latin typeface="Courier" pitchFamily="49" charset="0"/>
              </a:rPr>
              <a:t> n, </a:t>
            </a:r>
            <a:r>
              <a:rPr lang="en-US" sz="2000" dirty="0" err="1" smtClean="0">
                <a:latin typeface="Courier" pitchFamily="49" charset="0"/>
              </a:rPr>
              <a:t>int</a:t>
            </a:r>
            <a:r>
              <a:rPr lang="en-US" sz="2000" dirty="0" smtClean="0">
                <a:latin typeface="Courier" pitchFamily="49" charset="0"/>
              </a:rPr>
              <a:t> x)</a:t>
            </a:r>
          </a:p>
          <a:p>
            <a:pPr marL="0" indent="0">
              <a:buNone/>
            </a:pPr>
            <a:r>
              <a:rPr lang="en-US" sz="2000" dirty="0" smtClean="0">
                <a:latin typeface="Courier" pitchFamily="49" charset="0"/>
              </a:rPr>
              <a:t>{</a:t>
            </a:r>
            <a:r>
              <a:rPr lang="en-US" sz="2000" dirty="0" err="1" smtClean="0">
                <a:latin typeface="Courier" pitchFamily="49" charset="0"/>
              </a:rPr>
              <a:t>int</a:t>
            </a:r>
            <a:r>
              <a:rPr lang="en-US" sz="2000" dirty="0" smtClean="0">
                <a:latin typeface="Courier" pitchFamily="49" charset="0"/>
              </a:rPr>
              <a:t> </a:t>
            </a:r>
            <a:r>
              <a:rPr lang="en-US" sz="2000" dirty="0" err="1" smtClean="0">
                <a:latin typeface="Courier" pitchFamily="49" charset="0"/>
              </a:rPr>
              <a:t>xpower</a:t>
            </a:r>
            <a:r>
              <a:rPr lang="en-US" sz="2000" dirty="0" smtClean="0">
                <a:latin typeface="Courier" pitchFamily="49" charset="0"/>
              </a:rPr>
              <a:t>=1;  t1</a:t>
            </a:r>
          </a:p>
          <a:p>
            <a:pPr marL="0" indent="0">
              <a:buNone/>
            </a:pPr>
            <a:r>
              <a:rPr lang="en-US" sz="2000" dirty="0" smtClean="0">
                <a:latin typeface="Courier" pitchFamily="49" charset="0"/>
              </a:rPr>
              <a:t>result=a[0]*</a:t>
            </a:r>
            <a:r>
              <a:rPr lang="en-US" sz="2000" dirty="0" err="1" smtClean="0">
                <a:latin typeface="Courier" pitchFamily="49" charset="0"/>
              </a:rPr>
              <a:t>xpower</a:t>
            </a:r>
            <a:r>
              <a:rPr lang="en-US" sz="2000" dirty="0" smtClean="0">
                <a:latin typeface="Courier" pitchFamily="49" charset="0"/>
              </a:rPr>
              <a:t>;   </a:t>
            </a:r>
            <a:r>
              <a:rPr lang="en-US" sz="2000" dirty="0" smtClean="0"/>
              <a:t>t2</a:t>
            </a:r>
          </a:p>
          <a:p>
            <a:pPr marL="0" indent="0">
              <a:buNone/>
            </a:pPr>
            <a:r>
              <a:rPr lang="en-US" sz="2000" dirty="0" smtClean="0">
                <a:latin typeface="Courier" pitchFamily="49" charset="0"/>
              </a:rPr>
              <a:t>for(</a:t>
            </a:r>
            <a:r>
              <a:rPr lang="en-US" sz="2000" dirty="0" err="1" smtClean="0">
                <a:latin typeface="Courier" pitchFamily="49" charset="0"/>
              </a:rPr>
              <a:t>int</a:t>
            </a:r>
            <a:r>
              <a:rPr lang="en-US" sz="2000" dirty="0" smtClean="0">
                <a:latin typeface="Courier" pitchFamily="49" charset="0"/>
              </a:rPr>
              <a:t> </a:t>
            </a:r>
            <a:r>
              <a:rPr lang="en-US" sz="2000" dirty="0" err="1" smtClean="0">
                <a:latin typeface="Courier" pitchFamily="49" charset="0"/>
              </a:rPr>
              <a:t>i</a:t>
            </a:r>
            <a:r>
              <a:rPr lang="en-US" sz="2000" dirty="0" smtClean="0">
                <a:latin typeface="Courier" pitchFamily="49" charset="0"/>
              </a:rPr>
              <a:t>=1;i&lt;=</a:t>
            </a:r>
            <a:r>
              <a:rPr lang="en-US" sz="2000" dirty="0" err="1" smtClean="0">
                <a:latin typeface="Courier" pitchFamily="49" charset="0"/>
              </a:rPr>
              <a:t>n;i</a:t>
            </a:r>
            <a:r>
              <a:rPr lang="en-US" sz="2000" dirty="0" smtClean="0">
                <a:latin typeface="Courier" pitchFamily="49" charset="0"/>
              </a:rPr>
              <a:t>++) </a:t>
            </a:r>
            <a:r>
              <a:rPr lang="en-US" sz="2000" dirty="0"/>
              <a:t>t3a t3b t3c</a:t>
            </a:r>
          </a:p>
          <a:p>
            <a:pPr marL="0" indent="0">
              <a:buNone/>
            </a:pPr>
            <a:r>
              <a:rPr lang="en-US" sz="2000" dirty="0" smtClean="0">
                <a:latin typeface="Courier" pitchFamily="49" charset="0"/>
              </a:rPr>
              <a:t>{</a:t>
            </a:r>
            <a:r>
              <a:rPr lang="en-US" sz="2000" dirty="0" err="1" smtClean="0">
                <a:latin typeface="Courier" pitchFamily="49" charset="0"/>
              </a:rPr>
              <a:t>xpower</a:t>
            </a:r>
            <a:r>
              <a:rPr lang="en-US" sz="2000" dirty="0" smtClean="0">
                <a:latin typeface="Courier" pitchFamily="49" charset="0"/>
              </a:rPr>
              <a:t>=x*</a:t>
            </a:r>
            <a:r>
              <a:rPr lang="en-US" sz="2000" dirty="0" err="1" smtClean="0">
                <a:latin typeface="Courier" pitchFamily="49" charset="0"/>
              </a:rPr>
              <a:t>xpower</a:t>
            </a:r>
            <a:r>
              <a:rPr lang="en-US" sz="2000" dirty="0" smtClean="0">
                <a:latin typeface="Courier" pitchFamily="49" charset="0"/>
              </a:rPr>
              <a:t>;     </a:t>
            </a:r>
            <a:r>
              <a:rPr lang="en-US" sz="2000" dirty="0"/>
              <a:t>t4</a:t>
            </a:r>
          </a:p>
          <a:p>
            <a:pPr marL="0" indent="0">
              <a:buNone/>
            </a:pPr>
            <a:r>
              <a:rPr lang="en-US" sz="2000" dirty="0" smtClean="0">
                <a:latin typeface="Courier" pitchFamily="49" charset="0"/>
              </a:rPr>
              <a:t>result+=a[</a:t>
            </a:r>
            <a:r>
              <a:rPr lang="en-US" sz="2000" dirty="0" err="1" smtClean="0">
                <a:latin typeface="Courier" pitchFamily="49" charset="0"/>
              </a:rPr>
              <a:t>i</a:t>
            </a:r>
            <a:r>
              <a:rPr lang="en-US" sz="2000" dirty="0" smtClean="0">
                <a:latin typeface="Courier" pitchFamily="49" charset="0"/>
              </a:rPr>
              <a:t>]*</a:t>
            </a:r>
            <a:r>
              <a:rPr lang="en-US" sz="2000" dirty="0" err="1" smtClean="0">
                <a:latin typeface="Courier" pitchFamily="49" charset="0"/>
              </a:rPr>
              <a:t>xpower</a:t>
            </a:r>
            <a:r>
              <a:rPr lang="en-US" sz="2000" dirty="0" smtClean="0">
                <a:latin typeface="Courier" pitchFamily="49" charset="0"/>
              </a:rPr>
              <a:t>;}</a:t>
            </a:r>
            <a:r>
              <a:rPr lang="tr-TR" sz="2000" dirty="0"/>
              <a:t> </a:t>
            </a:r>
            <a:r>
              <a:rPr lang="en-US" sz="2000" dirty="0"/>
              <a:t> </a:t>
            </a:r>
            <a:r>
              <a:rPr lang="en-US" sz="2000" dirty="0" smtClean="0"/>
              <a:t>t5</a:t>
            </a:r>
            <a:endParaRPr lang="en-US" sz="2000" dirty="0" smtClean="0">
              <a:latin typeface="Courier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 pitchFamily="49" charset="0"/>
              </a:rPr>
              <a:t>return result;	    </a:t>
            </a:r>
            <a:r>
              <a:rPr lang="en-US" sz="2000" dirty="0" smtClean="0"/>
              <a:t>t6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>
                <a:latin typeface="Courier" pitchFamily="49" charset="0"/>
              </a:rPr>
              <a:t>}</a:t>
            </a:r>
            <a:endParaRPr lang="tr-TR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486400" y="37338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T(n)=t1 + t2 + t3a + (n+1)t3b + n(t3c+t4+t5) + t6</a:t>
            </a:r>
            <a:endParaRPr lang="tr-TR" dirty="0"/>
          </a:p>
        </p:txBody>
      </p:sp>
      <p:sp>
        <p:nvSpPr>
          <p:cNvPr id="10" name="TextBox 9"/>
          <p:cNvSpPr txBox="1"/>
          <p:nvPr/>
        </p:nvSpPr>
        <p:spPr>
          <a:xfrm>
            <a:off x="5486400" y="46482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T(n)=</a:t>
            </a:r>
            <a:r>
              <a:rPr lang="en-US" dirty="0" err="1" smtClean="0"/>
              <a:t>TA+nTB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486400" y="5181600"/>
                <a:ext cx="18774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/>
                          <a:ea typeface="Cambria Math"/>
                        </a:rPr>
                        <m:t>Θ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/>
                          <a:ea typeface="Cambria Math"/>
                        </a:rPr>
                        <m:t>Ω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5181600"/>
                <a:ext cx="1877437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707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EE 441 Data Structures</a:t>
            </a:r>
            <a:br>
              <a:rPr lang="en-US" dirty="0"/>
            </a:br>
            <a:endParaRPr lang="tr-TR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3:</a:t>
            </a:r>
          </a:p>
          <a:p>
            <a:r>
              <a:rPr lang="en-US"/>
              <a:t>Algorithm </a:t>
            </a:r>
            <a:r>
              <a:rPr lang="en-US" smtClean="0"/>
              <a:t>Complexity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0085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an Algorithm</a:t>
            </a:r>
            <a:endParaRPr lang="tr-TR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Predicting the </a:t>
            </a:r>
            <a:r>
              <a:rPr lang="en-US" sz="2400" dirty="0" smtClean="0">
                <a:solidFill>
                  <a:srgbClr val="FF0000"/>
                </a:solidFill>
              </a:rPr>
              <a:t>resources</a:t>
            </a:r>
            <a:r>
              <a:rPr lang="en-US" sz="2400" dirty="0" smtClean="0"/>
              <a:t> that the algorithm requires</a:t>
            </a:r>
          </a:p>
          <a:p>
            <a:r>
              <a:rPr lang="en-US" sz="2400" dirty="0" smtClean="0"/>
              <a:t>Resources: memory, communication bandwidth, hardware but MOSTLY TIME</a:t>
            </a:r>
          </a:p>
          <a:p>
            <a:r>
              <a:rPr lang="en-US" sz="2400" dirty="0" smtClean="0"/>
              <a:t>In general the run time of a given algorithm grows by the size of the input </a:t>
            </a:r>
          </a:p>
          <a:p>
            <a:pPr marL="342900" lvl="1" indent="-342900">
              <a:buFontTx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Growth rate: How quickly the time of an algorithm grows as a function of the problem </a:t>
            </a:r>
            <a:r>
              <a:rPr lang="en-US" sz="2400" dirty="0" smtClean="0">
                <a:solidFill>
                  <a:srgbClr val="FF0000"/>
                </a:solidFill>
              </a:rPr>
              <a:t>size</a:t>
            </a:r>
            <a:endParaRPr lang="en-US" sz="2400" dirty="0" smtClean="0"/>
          </a:p>
          <a:p>
            <a:r>
              <a:rPr lang="en-US" sz="2400" dirty="0" smtClean="0"/>
              <a:t>Input size (N): number of items to be sorted, number of bits to represent the quantities etc.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3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Analysis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2000" dirty="0"/>
              <a:t>Worst case</a:t>
            </a:r>
          </a:p>
          <a:p>
            <a:pPr lvl="1">
              <a:lnSpc>
                <a:spcPct val="110000"/>
              </a:lnSpc>
            </a:pPr>
            <a:r>
              <a:rPr lang="en-US" sz="1800" dirty="0" smtClean="0"/>
              <a:t>Largest </a:t>
            </a:r>
            <a:r>
              <a:rPr lang="en-US" sz="1800" dirty="0"/>
              <a:t>possible running time of algorithm on input of a given </a:t>
            </a:r>
            <a:r>
              <a:rPr lang="en-US" sz="1800" dirty="0" smtClean="0"/>
              <a:t>size.</a:t>
            </a:r>
          </a:p>
          <a:p>
            <a:pPr lvl="1">
              <a:lnSpc>
                <a:spcPct val="110000"/>
              </a:lnSpc>
            </a:pPr>
            <a:r>
              <a:rPr lang="en-US" sz="1800" dirty="0" smtClean="0"/>
              <a:t>Provides </a:t>
            </a:r>
            <a:r>
              <a:rPr lang="en-US" sz="1800" dirty="0"/>
              <a:t>an upper bound on running </a:t>
            </a:r>
            <a:r>
              <a:rPr lang="en-US" sz="1800" dirty="0" smtClean="0"/>
              <a:t>time </a:t>
            </a:r>
            <a:endParaRPr lang="en-US" sz="1800" dirty="0"/>
          </a:p>
          <a:p>
            <a:pPr lvl="1">
              <a:lnSpc>
                <a:spcPct val="110000"/>
              </a:lnSpc>
            </a:pPr>
            <a:r>
              <a:rPr lang="en-US" sz="1800" dirty="0"/>
              <a:t>An absolute </a:t>
            </a:r>
            <a:r>
              <a:rPr lang="en-US" sz="1800" dirty="0">
                <a:solidFill>
                  <a:srgbClr val="CC0000"/>
                </a:solidFill>
              </a:rPr>
              <a:t>guarantee</a:t>
            </a:r>
            <a:r>
              <a:rPr lang="en-US" sz="1800" dirty="0"/>
              <a:t> that the algorithm would not run longer, no matter what the inputs are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Best case</a:t>
            </a:r>
            <a:endParaRPr lang="en-US" sz="2000" dirty="0">
              <a:latin typeface="Comic Sans MS" charset="0"/>
            </a:endParaRPr>
          </a:p>
          <a:p>
            <a:pPr lvl="1">
              <a:lnSpc>
                <a:spcPct val="110000"/>
              </a:lnSpc>
            </a:pPr>
            <a:r>
              <a:rPr lang="en-US" sz="1800" dirty="0"/>
              <a:t>Provides a lower bound on running time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Input is the one for which the algorithm runs the fastest</a:t>
            </a:r>
          </a:p>
          <a:p>
            <a:pPr>
              <a:lnSpc>
                <a:spcPct val="110000"/>
              </a:lnSpc>
            </a:pPr>
            <a:endParaRPr lang="en-US" sz="2000" dirty="0"/>
          </a:p>
          <a:p>
            <a:pPr>
              <a:lnSpc>
                <a:spcPct val="110000"/>
              </a:lnSpc>
            </a:pPr>
            <a:endParaRPr lang="en-US" sz="2000" dirty="0"/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8547903"/>
              </p:ext>
            </p:extLst>
          </p:nvPr>
        </p:nvGraphicFramePr>
        <p:xfrm>
          <a:off x="856343" y="4681538"/>
          <a:ext cx="69723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3" name="Equation" r:id="rId3" imgW="2806560" imgH="203040" progId="Equation.DSMT4">
                  <p:embed/>
                </p:oleObj>
              </mc:Choice>
              <mc:Fallback>
                <p:oleObj name="Equation" r:id="rId3" imgW="2806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6343" y="4681538"/>
                        <a:ext cx="69723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94431" y="4613275"/>
            <a:ext cx="7202487" cy="6445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847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Analysis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Average Case:</a:t>
            </a:r>
          </a:p>
          <a:p>
            <a:pPr lvl="1"/>
            <a:r>
              <a:rPr lang="en-US" dirty="0"/>
              <a:t>Obtain bound on running time of algorithm on </a:t>
            </a:r>
            <a:r>
              <a:rPr lang="en-US" dirty="0">
                <a:solidFill>
                  <a:srgbClr val="FF0000"/>
                </a:solidFill>
              </a:rPr>
              <a:t>random</a:t>
            </a:r>
            <a:r>
              <a:rPr lang="en-US" dirty="0"/>
              <a:t> input as a function of input </a:t>
            </a:r>
            <a:r>
              <a:rPr lang="en-US" dirty="0" smtClean="0"/>
              <a:t>size.</a:t>
            </a:r>
            <a:endParaRPr lang="en-US" dirty="0"/>
          </a:p>
          <a:p>
            <a:pPr lvl="2"/>
            <a:r>
              <a:rPr lang="en-US" dirty="0"/>
              <a:t>Hard (or impossible) to accurately model real instances by random distributions.</a:t>
            </a:r>
          </a:p>
          <a:p>
            <a:pPr lvl="2"/>
            <a:r>
              <a:rPr lang="en-US" dirty="0"/>
              <a:t>Algorithm tuned for a certain distribution may perform poorly on other inputs.</a:t>
            </a:r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3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that matter?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Example: Design an algorithm that searches for a student in METU student database with certain properties (in third year, double major in physics)</a:t>
            </a:r>
          </a:p>
          <a:p>
            <a:r>
              <a:rPr lang="en-US" sz="2400" dirty="0" smtClean="0"/>
              <a:t>Worst case : No such student exists (rare)</a:t>
            </a:r>
          </a:p>
          <a:p>
            <a:r>
              <a:rPr lang="en-US" sz="2400" dirty="0" smtClean="0"/>
              <a:t>Algorithm 1: </a:t>
            </a:r>
          </a:p>
          <a:p>
            <a:pPr lvl="1"/>
            <a:r>
              <a:rPr lang="en-US" sz="2000" dirty="0" smtClean="0"/>
              <a:t>Average run time=1 sec</a:t>
            </a:r>
          </a:p>
          <a:p>
            <a:pPr lvl="1"/>
            <a:r>
              <a:rPr lang="en-US" sz="2000" dirty="0" smtClean="0"/>
              <a:t>Worst case run time=8 sec</a:t>
            </a:r>
          </a:p>
          <a:p>
            <a:r>
              <a:rPr lang="en-US" sz="2400" dirty="0"/>
              <a:t>Algorithm </a:t>
            </a:r>
            <a:r>
              <a:rPr lang="en-US" sz="2400" dirty="0" smtClean="0"/>
              <a:t>2: </a:t>
            </a:r>
            <a:endParaRPr lang="en-US" sz="2400" dirty="0"/>
          </a:p>
          <a:p>
            <a:pPr lvl="1"/>
            <a:r>
              <a:rPr lang="en-US" sz="2000" dirty="0"/>
              <a:t>Average run </a:t>
            </a:r>
            <a:r>
              <a:rPr lang="en-US" sz="2000" dirty="0" smtClean="0"/>
              <a:t>time=4 </a:t>
            </a:r>
            <a:r>
              <a:rPr lang="en-US" sz="2000" dirty="0"/>
              <a:t>sec</a:t>
            </a:r>
          </a:p>
          <a:p>
            <a:pPr lvl="1"/>
            <a:r>
              <a:rPr lang="en-US" sz="2000" dirty="0"/>
              <a:t>Worst case run </a:t>
            </a:r>
            <a:r>
              <a:rPr lang="en-US" sz="2000" dirty="0" smtClean="0"/>
              <a:t>time=5 </a:t>
            </a:r>
            <a:r>
              <a:rPr lang="en-US" sz="2000" dirty="0"/>
              <a:t>sec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WHICH ALGORITHM WILL YOU CHOOSE??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Why does that matter?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81400" cy="4525963"/>
          </a:xfrm>
        </p:spPr>
        <p:txBody>
          <a:bodyPr/>
          <a:lstStyle/>
          <a:p>
            <a:r>
              <a:rPr lang="en-US" sz="2400" dirty="0" smtClean="0"/>
              <a:t>Example: Algorithm that computes the brake force in a brake by wire vehicle:</a:t>
            </a:r>
          </a:p>
          <a:p>
            <a:pPr lvl="1"/>
            <a:r>
              <a:rPr lang="en-US" sz="2000" dirty="0" smtClean="0"/>
              <a:t>Brake is performed by a motor located at the wheels controlled by a computer</a:t>
            </a:r>
          </a:p>
          <a:p>
            <a:pPr lvl="1"/>
            <a:r>
              <a:rPr lang="en-US" sz="2000" dirty="0" smtClean="0"/>
              <a:t>You are driving the car</a:t>
            </a:r>
          </a:p>
          <a:p>
            <a:pPr lvl="1"/>
            <a:r>
              <a:rPr lang="en-US" sz="2000" dirty="0" smtClean="0"/>
              <a:t>You see the obstacle</a:t>
            </a:r>
          </a:p>
          <a:p>
            <a:pPr lvl="1"/>
            <a:r>
              <a:rPr lang="en-US" sz="2000" dirty="0" smtClean="0"/>
              <a:t>The road is wet</a:t>
            </a:r>
          </a:p>
          <a:p>
            <a:pPr lvl="1"/>
            <a:r>
              <a:rPr lang="en-US" sz="2000" dirty="0" smtClean="0"/>
              <a:t>You press on the brake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z="1050" smtClean="0"/>
              <a:pPr/>
              <a:t>10/13/2014</a:t>
            </a:fld>
            <a:endParaRPr lang="en-US" sz="10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 smtClean="0"/>
              <a:t>Ece SCHMIDT EE441</a:t>
            </a:r>
            <a:endParaRPr lang="en-US" sz="10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z="1050" smtClean="0"/>
              <a:pPr/>
              <a:t>9</a:t>
            </a:fld>
            <a:endParaRPr lang="en-US" sz="105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8947819"/>
              </p:ext>
            </p:extLst>
          </p:nvPr>
        </p:nvGraphicFramePr>
        <p:xfrm>
          <a:off x="4724400" y="1524000"/>
          <a:ext cx="4500741" cy="302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2" name="Bitmap Image" r:id="rId3" imgW="6219048" imgH="4086795" progId="PBrush">
                  <p:embed/>
                </p:oleObj>
              </mc:Choice>
              <mc:Fallback>
                <p:oleObj name="Bitmap Image" r:id="rId3" imgW="6219048" imgH="4086795" progId="PBrush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524000"/>
                        <a:ext cx="4500741" cy="302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030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ceClass">
  <a:themeElements>
    <a:clrScheme name="LECTUR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CTU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CTUR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EceClass</Template>
  <TotalTime>1271</TotalTime>
  <Words>2596</Words>
  <Application>Microsoft Office PowerPoint</Application>
  <PresentationFormat>On-screen Show (4:3)</PresentationFormat>
  <Paragraphs>631</Paragraphs>
  <Slides>46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49" baseType="lpstr">
      <vt:lpstr>EceClass</vt:lpstr>
      <vt:lpstr>Equation</vt:lpstr>
      <vt:lpstr>Bitmap Image</vt:lpstr>
      <vt:lpstr>EE 441 Data Structures </vt:lpstr>
      <vt:lpstr>Algorithm</vt:lpstr>
      <vt:lpstr>Measuring Efficiency</vt:lpstr>
      <vt:lpstr>Measuring Efficiency</vt:lpstr>
      <vt:lpstr>Analysis of an Algorithm</vt:lpstr>
      <vt:lpstr>Types of Analysis</vt:lpstr>
      <vt:lpstr>Types of Analysis</vt:lpstr>
      <vt:lpstr>Why does that matter? </vt:lpstr>
      <vt:lpstr>Why does that matter? </vt:lpstr>
      <vt:lpstr>Why does that matter? </vt:lpstr>
      <vt:lpstr>Why does that matter? </vt:lpstr>
      <vt:lpstr>Measuring Efficiency</vt:lpstr>
      <vt:lpstr>Example</vt:lpstr>
      <vt:lpstr>Some conclusions</vt:lpstr>
      <vt:lpstr>Some conclusions</vt:lpstr>
      <vt:lpstr>Rate of Growth</vt:lpstr>
      <vt:lpstr>Algorithm to solve a problem</vt:lpstr>
      <vt:lpstr>Algorithm 1: Sequential Search</vt:lpstr>
      <vt:lpstr>Algorithm 1: Sequential Search</vt:lpstr>
      <vt:lpstr>Algorithm 2: Binary Search</vt:lpstr>
      <vt:lpstr>Algorithm 2: 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Computational Complexity</vt:lpstr>
      <vt:lpstr>Definition: Big-O Notation</vt:lpstr>
      <vt:lpstr>Big-O Notation</vt:lpstr>
      <vt:lpstr>Comparing Two Algorithms</vt:lpstr>
      <vt:lpstr>Comparing Algorithms</vt:lpstr>
      <vt:lpstr>Examples</vt:lpstr>
      <vt:lpstr>No Uniqueness</vt:lpstr>
      <vt:lpstr>Big-Omega Notation</vt:lpstr>
      <vt:lpstr>Big-Theta Notation</vt:lpstr>
      <vt:lpstr>Asymptotic Notation</vt:lpstr>
      <vt:lpstr>Properties</vt:lpstr>
      <vt:lpstr>Properties</vt:lpstr>
      <vt:lpstr>Common Asymptotic Bounds</vt:lpstr>
      <vt:lpstr>Common Asymptotic Bounds</vt:lpstr>
      <vt:lpstr>Example</vt:lpstr>
      <vt:lpstr>Example</vt:lpstr>
      <vt:lpstr>Example</vt:lpstr>
      <vt:lpstr>Example</vt:lpstr>
      <vt:lpstr>EE 441 Data Structures </vt:lpstr>
    </vt:vector>
  </TitlesOfParts>
  <Company>METU EEE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607</cp:revision>
  <cp:lastPrinted>1601-01-01T00:00:00Z</cp:lastPrinted>
  <dcterms:created xsi:type="dcterms:W3CDTF">2012-10-01T07:26:23Z</dcterms:created>
  <dcterms:modified xsi:type="dcterms:W3CDTF">2014-10-13T11:40:46Z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