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340" r:id="rId3"/>
    <p:sldId id="342" r:id="rId4"/>
    <p:sldId id="341" r:id="rId5"/>
    <p:sldId id="343" r:id="rId6"/>
    <p:sldId id="344" r:id="rId7"/>
    <p:sldId id="345" r:id="rId8"/>
    <p:sldId id="346" r:id="rId9"/>
    <p:sldId id="347" r:id="rId10"/>
    <p:sldId id="348" r:id="rId11"/>
    <p:sldId id="350" r:id="rId12"/>
    <p:sldId id="351" r:id="rId13"/>
    <p:sldId id="352" r:id="rId14"/>
    <p:sldId id="353" r:id="rId15"/>
    <p:sldId id="354" r:id="rId16"/>
    <p:sldId id="355" r:id="rId17"/>
    <p:sldId id="356" r:id="rId18"/>
    <p:sldId id="357" r:id="rId19"/>
    <p:sldId id="358" r:id="rId20"/>
    <p:sldId id="364" r:id="rId21"/>
    <p:sldId id="365" r:id="rId22"/>
    <p:sldId id="366" r:id="rId23"/>
    <p:sldId id="339"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3" d="100"/>
          <a:sy n="73" d="100"/>
        </p:scale>
        <p:origin x="-1482" y="-4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D6B54B6-094A-41E8-B7F7-12FF3BCCEEE9}" type="slidenum">
              <a:rPr lang="en-US"/>
              <a:pPr/>
              <a:t>‹#›</a:t>
            </a:fld>
            <a:endParaRPr lang="en-US"/>
          </a:p>
        </p:txBody>
      </p:sp>
    </p:spTree>
    <p:extLst>
      <p:ext uri="{BB962C8B-B14F-4D97-AF65-F5344CB8AC3E}">
        <p14:creationId xmlns:p14="http://schemas.microsoft.com/office/powerpoint/2010/main" val="39296245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9220" name="Line 4"/>
          <p:cNvSpPr>
            <a:spLocks noChangeShapeType="1"/>
          </p:cNvSpPr>
          <p:nvPr/>
        </p:nvSpPr>
        <p:spPr bwMode="auto">
          <a:xfrm flipV="1">
            <a:off x="609600" y="6172200"/>
            <a:ext cx="7924800"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9221" name="Rectangle 5"/>
          <p:cNvSpPr>
            <a:spLocks noGrp="1" noChangeArrowheads="1"/>
          </p:cNvSpPr>
          <p:nvPr>
            <p:ph type="dt" sz="half" idx="2"/>
          </p:nvPr>
        </p:nvSpPr>
        <p:spPr>
          <a:xfrm>
            <a:off x="457200" y="6245225"/>
            <a:ext cx="2133600" cy="476250"/>
          </a:xfrm>
        </p:spPr>
        <p:txBody>
          <a:bodyPr/>
          <a:lstStyle>
            <a:lvl1pPr>
              <a:defRPr/>
            </a:lvl1pPr>
          </a:lstStyle>
          <a:p>
            <a:fld id="{A138E16F-F9EB-4596-8854-6560A33D2383}" type="datetime1">
              <a:rPr lang="en-US"/>
              <a:pPr/>
              <a:t>11/5/2012</a:t>
            </a:fld>
            <a:endParaRPr lang="en-US"/>
          </a:p>
        </p:txBody>
      </p:sp>
      <p:sp>
        <p:nvSpPr>
          <p:cNvPr id="9222" name="Rectangle 6"/>
          <p:cNvSpPr>
            <a:spLocks noGrp="1" noChangeArrowheads="1"/>
          </p:cNvSpPr>
          <p:nvPr>
            <p:ph type="ftr" sz="quarter" idx="3"/>
          </p:nvPr>
        </p:nvSpPr>
        <p:spPr/>
        <p:txBody>
          <a:bodyPr/>
          <a:lstStyle>
            <a:lvl1pPr>
              <a:defRPr/>
            </a:lvl1pPr>
          </a:lstStyle>
          <a:p>
            <a:r>
              <a:rPr lang="en-US" dirty="0" err="1" smtClean="0"/>
              <a:t>Ece</a:t>
            </a:r>
            <a:r>
              <a:rPr lang="en-US" dirty="0" smtClean="0"/>
              <a:t> SCHMIDT EE441</a:t>
            </a:r>
            <a:endParaRPr lang="en-US" dirty="0"/>
          </a:p>
        </p:txBody>
      </p:sp>
      <p:sp>
        <p:nvSpPr>
          <p:cNvPr id="9223" name="Rectangle 7"/>
          <p:cNvSpPr>
            <a:spLocks noGrp="1" noChangeArrowheads="1"/>
          </p:cNvSpPr>
          <p:nvPr>
            <p:ph type="sldNum" sz="quarter" idx="4"/>
          </p:nvPr>
        </p:nvSpPr>
        <p:spPr>
          <a:xfrm>
            <a:off x="6553200" y="6245225"/>
            <a:ext cx="2133600" cy="476250"/>
          </a:xfrm>
        </p:spPr>
        <p:txBody>
          <a:bodyPr/>
          <a:lstStyle>
            <a:lvl1pPr>
              <a:defRPr/>
            </a:lvl1pPr>
          </a:lstStyle>
          <a:p>
            <a:fld id="{630F674A-1C93-4607-BBE1-380DB48F9F44}" type="slidenum">
              <a:rPr lang="en-US"/>
              <a:pPr/>
              <a:t>‹#›</a:t>
            </a:fld>
            <a:endParaRPr lang="en-US"/>
          </a:p>
        </p:txBody>
      </p:sp>
      <p:pic>
        <p:nvPicPr>
          <p:cNvPr id="92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693738"/>
            <a:ext cx="11795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7" name="Picture 11" descr="log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693738"/>
            <a:ext cx="1008063" cy="84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fld id="{82DDB2C4-16D7-43BD-ACE5-595344A6A9DC}" type="datetime1">
              <a:rPr lang="en-US"/>
              <a:pPr/>
              <a:t>11/5/2012</a:t>
            </a:fld>
            <a:endParaRPr lang="en-US"/>
          </a:p>
        </p:txBody>
      </p:sp>
      <p:sp>
        <p:nvSpPr>
          <p:cNvPr id="5" name="Footer Placeholder 4"/>
          <p:cNvSpPr>
            <a:spLocks noGrp="1"/>
          </p:cNvSpPr>
          <p:nvPr>
            <p:ph type="ftr" sz="quarter" idx="11"/>
          </p:nvPr>
        </p:nvSpPr>
        <p:spPr/>
        <p:txBody>
          <a:bodyPr/>
          <a:lstStyle>
            <a:lvl1pPr>
              <a:defRPr/>
            </a:lvl1pPr>
          </a:lstStyle>
          <a:p>
            <a:r>
              <a:rPr lang="en-US" dirty="0" err="1" smtClean="0"/>
              <a:t>Ece</a:t>
            </a:r>
            <a:r>
              <a:rPr lang="en-US" dirty="0" smtClean="0"/>
              <a:t> SCHMIDT EE441</a:t>
            </a:r>
            <a:endParaRPr lang="en-US" dirty="0"/>
          </a:p>
        </p:txBody>
      </p:sp>
      <p:sp>
        <p:nvSpPr>
          <p:cNvPr id="6" name="Slide Number Placeholder 5"/>
          <p:cNvSpPr>
            <a:spLocks noGrp="1"/>
          </p:cNvSpPr>
          <p:nvPr>
            <p:ph type="sldNum" sz="quarter" idx="12"/>
          </p:nvPr>
        </p:nvSpPr>
        <p:spPr/>
        <p:txBody>
          <a:bodyPr/>
          <a:lstStyle>
            <a:lvl1pPr>
              <a:defRPr/>
            </a:lvl1pPr>
          </a:lstStyle>
          <a:p>
            <a:fld id="{272C1225-AB4E-4949-A57E-323CCE14AC80}" type="slidenum">
              <a:rPr lang="en-US"/>
              <a:pPr/>
              <a:t>‹#›</a:t>
            </a:fld>
            <a:endParaRPr lang="en-US"/>
          </a:p>
        </p:txBody>
      </p:sp>
    </p:spTree>
    <p:extLst>
      <p:ext uri="{BB962C8B-B14F-4D97-AF65-F5344CB8AC3E}">
        <p14:creationId xmlns:p14="http://schemas.microsoft.com/office/powerpoint/2010/main" val="25877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lvl1pPr>
              <a:defRPr/>
            </a:lvl1pPr>
          </a:lstStyle>
          <a:p>
            <a:fld id="{C9FA2EB8-CC38-4997-AF78-EF0D71B224C4}" type="datetime1">
              <a:rPr lang="en-US"/>
              <a:pPr/>
              <a:t>11/5/2012</a:t>
            </a:fld>
            <a:endParaRPr lang="en-US"/>
          </a:p>
        </p:txBody>
      </p:sp>
      <p:sp>
        <p:nvSpPr>
          <p:cNvPr id="6" name="Footer Placeholder 5"/>
          <p:cNvSpPr>
            <a:spLocks noGrp="1"/>
          </p:cNvSpPr>
          <p:nvPr>
            <p:ph type="ftr" sz="quarter" idx="11"/>
          </p:nvPr>
        </p:nvSpPr>
        <p:spPr/>
        <p:txBody>
          <a:bodyPr/>
          <a:lstStyle>
            <a:lvl1pPr>
              <a:defRPr/>
            </a:lvl1pPr>
          </a:lstStyle>
          <a:p>
            <a:r>
              <a:rPr lang="en-US"/>
              <a:t>Ece SCHMIDT EE444</a:t>
            </a:r>
          </a:p>
        </p:txBody>
      </p:sp>
      <p:sp>
        <p:nvSpPr>
          <p:cNvPr id="7" name="Slide Number Placeholder 6"/>
          <p:cNvSpPr>
            <a:spLocks noGrp="1"/>
          </p:cNvSpPr>
          <p:nvPr>
            <p:ph type="sldNum" sz="quarter" idx="12"/>
          </p:nvPr>
        </p:nvSpPr>
        <p:spPr/>
        <p:txBody>
          <a:bodyPr/>
          <a:lstStyle>
            <a:lvl1pPr>
              <a:defRPr/>
            </a:lvl1pPr>
          </a:lstStyle>
          <a:p>
            <a:fld id="{AC8C190A-DBB1-49E0-A8F6-5633703BD8C0}" type="slidenum">
              <a:rPr lang="en-US"/>
              <a:pPr/>
              <a:t>‹#›</a:t>
            </a:fld>
            <a:endParaRPr lang="en-US"/>
          </a:p>
        </p:txBody>
      </p:sp>
    </p:spTree>
    <p:extLst>
      <p:ext uri="{BB962C8B-B14F-4D97-AF65-F5344CB8AC3E}">
        <p14:creationId xmlns:p14="http://schemas.microsoft.com/office/powerpoint/2010/main" val="281534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lvl1pPr>
              <a:defRPr/>
            </a:lvl1pPr>
          </a:lstStyle>
          <a:p>
            <a:fld id="{C76A8B75-7D26-424B-8D7C-90A5493AD78A}" type="datetime1">
              <a:rPr lang="en-US"/>
              <a:pPr/>
              <a:t>11/5/2012</a:t>
            </a:fld>
            <a:endParaRPr lang="en-US"/>
          </a:p>
        </p:txBody>
      </p:sp>
      <p:sp>
        <p:nvSpPr>
          <p:cNvPr id="4" name="Footer Placeholder 3"/>
          <p:cNvSpPr>
            <a:spLocks noGrp="1"/>
          </p:cNvSpPr>
          <p:nvPr>
            <p:ph type="ftr" sz="quarter" idx="11"/>
          </p:nvPr>
        </p:nvSpPr>
        <p:spPr/>
        <p:txBody>
          <a:bodyPr/>
          <a:lstStyle>
            <a:lvl1pPr>
              <a:defRPr/>
            </a:lvl1pPr>
          </a:lstStyle>
          <a:p>
            <a:r>
              <a:rPr lang="en-US" dirty="0" err="1" smtClean="0"/>
              <a:t>Ece</a:t>
            </a:r>
            <a:r>
              <a:rPr lang="en-US" dirty="0" smtClean="0"/>
              <a:t> SCHMIDT EE441</a:t>
            </a:r>
            <a:endParaRPr lang="en-US" dirty="0"/>
          </a:p>
        </p:txBody>
      </p:sp>
      <p:sp>
        <p:nvSpPr>
          <p:cNvPr id="5" name="Slide Number Placeholder 4"/>
          <p:cNvSpPr>
            <a:spLocks noGrp="1"/>
          </p:cNvSpPr>
          <p:nvPr>
            <p:ph type="sldNum" sz="quarter" idx="12"/>
          </p:nvPr>
        </p:nvSpPr>
        <p:spPr/>
        <p:txBody>
          <a:bodyPr/>
          <a:lstStyle>
            <a:lvl1pPr>
              <a:defRPr/>
            </a:lvl1pPr>
          </a:lstStyle>
          <a:p>
            <a:fld id="{094D4725-3504-42B7-B277-F6E00E7CDAA0}" type="slidenum">
              <a:rPr lang="en-US"/>
              <a:pPr/>
              <a:t>‹#›</a:t>
            </a:fld>
            <a:endParaRPr lang="en-US"/>
          </a:p>
        </p:txBody>
      </p:sp>
    </p:spTree>
    <p:extLst>
      <p:ext uri="{BB962C8B-B14F-4D97-AF65-F5344CB8AC3E}">
        <p14:creationId xmlns:p14="http://schemas.microsoft.com/office/powerpoint/2010/main" val="32428504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Line 7"/>
          <p:cNvSpPr>
            <a:spLocks noChangeShapeType="1"/>
          </p:cNvSpPr>
          <p:nvPr/>
        </p:nvSpPr>
        <p:spPr bwMode="auto">
          <a:xfrm flipV="1">
            <a:off x="609600" y="6172200"/>
            <a:ext cx="7924800"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32" name="Rectangle 8"/>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defRPr>
            </a:lvl1pPr>
          </a:lstStyle>
          <a:p>
            <a:fld id="{16D0EAA2-E768-4A51-8980-68F5564D1750}" type="datetime1">
              <a:rPr lang="en-US"/>
              <a:pPr/>
              <a:t>11/5/2012</a:t>
            </a:fld>
            <a:endParaRPr lang="en-US"/>
          </a:p>
        </p:txBody>
      </p:sp>
      <p:sp>
        <p:nvSpPr>
          <p:cNvPr id="1033" name="Rectangle 9"/>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defRPr>
            </a:lvl1pPr>
          </a:lstStyle>
          <a:p>
            <a:r>
              <a:rPr lang="en-US" dirty="0" err="1" smtClean="0"/>
              <a:t>Ece</a:t>
            </a:r>
            <a:r>
              <a:rPr lang="en-US" dirty="0" smtClean="0"/>
              <a:t> SCHMIDT EE441</a:t>
            </a:r>
            <a:endParaRPr lang="en-US" dirty="0"/>
          </a:p>
        </p:txBody>
      </p:sp>
      <p:sp>
        <p:nvSpPr>
          <p:cNvPr id="1034" name="Rectangle 10"/>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fld id="{7EF9D15F-5360-4893-B1BD-4D72CC74072C}" type="slidenum">
              <a:rPr lang="en-US"/>
              <a:pPr/>
              <a:t>‹#›</a:t>
            </a:fld>
            <a:endParaRPr lang="en-US"/>
          </a:p>
        </p:txBody>
      </p:sp>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6216650"/>
            <a:ext cx="719138"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descr="logo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32088" y="6242050"/>
            <a:ext cx="576262" cy="4810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a:t>EE 441 Data Structures</a:t>
            </a:r>
            <a:br>
              <a:rPr lang="en-US" dirty="0"/>
            </a:br>
            <a:endParaRPr lang="tr-TR" dirty="0"/>
          </a:p>
        </p:txBody>
      </p:sp>
      <p:sp>
        <p:nvSpPr>
          <p:cNvPr id="4099" name="Rectangle 3"/>
          <p:cNvSpPr>
            <a:spLocks noGrp="1" noChangeArrowheads="1"/>
          </p:cNvSpPr>
          <p:nvPr>
            <p:ph type="subTitle" idx="1"/>
          </p:nvPr>
        </p:nvSpPr>
        <p:spPr/>
        <p:txBody>
          <a:bodyPr/>
          <a:lstStyle/>
          <a:p>
            <a:r>
              <a:rPr lang="en-US" dirty="0"/>
              <a:t>Lecture </a:t>
            </a:r>
            <a:r>
              <a:rPr lang="en-US" dirty="0" smtClean="0"/>
              <a:t>4:</a:t>
            </a:r>
          </a:p>
          <a:p>
            <a:r>
              <a:rPr lang="en-US" dirty="0" smtClean="0"/>
              <a:t>Stacks and Queues</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tr-TR" dirty="0"/>
          </a:p>
        </p:txBody>
      </p:sp>
      <p:sp>
        <p:nvSpPr>
          <p:cNvPr id="3" name="Content Placeholder 2"/>
          <p:cNvSpPr>
            <a:spLocks noGrp="1"/>
          </p:cNvSpPr>
          <p:nvPr>
            <p:ph idx="1"/>
          </p:nvPr>
        </p:nvSpPr>
        <p:spPr/>
        <p:txBody>
          <a:bodyPr/>
          <a:lstStyle/>
          <a:p>
            <a:pPr>
              <a:lnSpc>
                <a:spcPct val="90000"/>
              </a:lnSpc>
            </a:pPr>
            <a:r>
              <a:rPr lang="en-US" sz="2800" u="sng" dirty="0"/>
              <a:t>Example:</a:t>
            </a:r>
            <a:r>
              <a:rPr lang="en-US" sz="2800" dirty="0"/>
              <a:t> Write a program that uses a stack to test a given character string and decides if the string is a palindrome (i.e. reads the same backwards and forwards, e.g. "</a:t>
            </a:r>
            <a:r>
              <a:rPr lang="en-US" sz="2800" dirty="0" err="1"/>
              <a:t>kabak</a:t>
            </a:r>
            <a:r>
              <a:rPr lang="en-US" sz="2800" dirty="0"/>
              <a:t>", " a man a plan a canal panama", etc.)</a:t>
            </a:r>
          </a:p>
          <a:p>
            <a:pPr>
              <a:lnSpc>
                <a:spcPct val="90000"/>
              </a:lnSpc>
            </a:pPr>
            <a:r>
              <a:rPr lang="en-US" sz="2800" dirty="0"/>
              <a:t>Algorithm:</a:t>
            </a:r>
          </a:p>
          <a:p>
            <a:pPr lvl="1">
              <a:lnSpc>
                <a:spcPct val="90000"/>
              </a:lnSpc>
            </a:pPr>
            <a:r>
              <a:rPr lang="en-US" sz="2400" dirty="0"/>
              <a:t>first get rid of all blanks in the string</a:t>
            </a:r>
          </a:p>
          <a:p>
            <a:pPr lvl="1">
              <a:lnSpc>
                <a:spcPct val="90000"/>
              </a:lnSpc>
            </a:pPr>
            <a:r>
              <a:rPr lang="en-US" sz="2400" dirty="0"/>
              <a:t>push the whole string character-wise, into a stack</a:t>
            </a:r>
          </a:p>
          <a:p>
            <a:pPr lvl="1">
              <a:lnSpc>
                <a:spcPct val="90000"/>
              </a:lnSpc>
            </a:pPr>
            <a:r>
              <a:rPr lang="en-US" sz="2400" dirty="0"/>
              <a:t>pop out characters one by one, comparing with the characters of the original de-blanked string</a:t>
            </a:r>
          </a:p>
          <a:p>
            <a:endParaRPr lang="tr-TR" sz="2800"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10</a:t>
            </a:fld>
            <a:endParaRPr lang="en-US"/>
          </a:p>
        </p:txBody>
      </p:sp>
    </p:spTree>
    <p:extLst>
      <p:ext uri="{BB962C8B-B14F-4D97-AF65-F5344CB8AC3E}">
        <p14:creationId xmlns:p14="http://schemas.microsoft.com/office/powerpoint/2010/main" val="379599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33800" cy="1143000"/>
          </a:xfrm>
        </p:spPr>
        <p:txBody>
          <a:bodyPr/>
          <a:lstStyle/>
          <a:p>
            <a:r>
              <a:rPr lang="en-US" dirty="0" smtClean="0"/>
              <a:t>Solution</a:t>
            </a:r>
            <a:endParaRPr lang="tr-TR" dirty="0"/>
          </a:p>
        </p:txBody>
      </p:sp>
      <p:sp>
        <p:nvSpPr>
          <p:cNvPr id="3" name="Content Placeholder 2"/>
          <p:cNvSpPr>
            <a:spLocks noGrp="1"/>
          </p:cNvSpPr>
          <p:nvPr>
            <p:ph idx="1"/>
          </p:nvPr>
        </p:nvSpPr>
        <p:spPr>
          <a:xfrm>
            <a:off x="457200" y="1600200"/>
            <a:ext cx="4114800" cy="4525963"/>
          </a:xfrm>
        </p:spPr>
        <p:txBody>
          <a:bodyPr/>
          <a:lstStyle/>
          <a:p>
            <a:pPr>
              <a:lnSpc>
                <a:spcPct val="80000"/>
              </a:lnSpc>
              <a:buFont typeface="Wingdings" pitchFamily="2" charset="2"/>
              <a:buNone/>
            </a:pPr>
            <a:r>
              <a:rPr lang="en-US" sz="1600" dirty="0"/>
              <a:t>Assuming that the stack</a:t>
            </a:r>
          </a:p>
          <a:p>
            <a:pPr>
              <a:lnSpc>
                <a:spcPct val="80000"/>
              </a:lnSpc>
              <a:buFont typeface="Wingdings" pitchFamily="2" charset="2"/>
              <a:buNone/>
            </a:pPr>
            <a:r>
              <a:rPr lang="en-US" sz="1600" dirty="0"/>
              <a:t>declaration and implementation</a:t>
            </a:r>
          </a:p>
          <a:p>
            <a:pPr>
              <a:lnSpc>
                <a:spcPct val="80000"/>
              </a:lnSpc>
              <a:buFont typeface="Wingdings" pitchFamily="2" charset="2"/>
              <a:buNone/>
            </a:pPr>
            <a:r>
              <a:rPr lang="en-US" sz="1600" dirty="0"/>
              <a:t>are in </a:t>
            </a:r>
            <a:r>
              <a:rPr lang="en-US" sz="1600" dirty="0" smtClean="0"/>
              <a:t>"</a:t>
            </a:r>
            <a:r>
              <a:rPr lang="en-US" sz="1600" dirty="0" err="1" smtClean="0"/>
              <a:t>stack.h</a:t>
            </a:r>
            <a:r>
              <a:rPr lang="en-US" sz="1600" dirty="0"/>
              <a:t>“</a:t>
            </a:r>
          </a:p>
          <a:p>
            <a:pPr>
              <a:lnSpc>
                <a:spcPct val="80000"/>
              </a:lnSpc>
              <a:buFont typeface="Wingdings" pitchFamily="2" charset="2"/>
              <a:buNone/>
            </a:pPr>
            <a:r>
              <a:rPr lang="en-US" sz="1600" dirty="0">
                <a:latin typeface="Courier New" pitchFamily="49" charset="0"/>
              </a:rPr>
              <a:t># include </a:t>
            </a:r>
            <a:r>
              <a:rPr lang="en-US" sz="1600" dirty="0" smtClean="0">
                <a:latin typeface="Courier New" pitchFamily="49" charset="0"/>
              </a:rPr>
              <a:t>“</a:t>
            </a:r>
            <a:r>
              <a:rPr lang="en-US" sz="1600" dirty="0" err="1" smtClean="0">
                <a:latin typeface="Courier New" pitchFamily="49" charset="0"/>
              </a:rPr>
              <a:t>stack.h</a:t>
            </a:r>
            <a:r>
              <a:rPr lang="en-US" sz="1600" dirty="0">
                <a:latin typeface="Courier New" pitchFamily="49" charset="0"/>
              </a:rPr>
              <a:t>"</a:t>
            </a:r>
          </a:p>
          <a:p>
            <a:pPr>
              <a:lnSpc>
                <a:spcPct val="80000"/>
              </a:lnSpc>
              <a:buFont typeface="Wingdings" pitchFamily="2" charset="2"/>
              <a:buNone/>
            </a:pPr>
            <a:r>
              <a:rPr lang="en-US" sz="1600" dirty="0">
                <a:latin typeface="Courier New" pitchFamily="49" charset="0"/>
              </a:rPr>
              <a:t># include &lt;</a:t>
            </a:r>
            <a:r>
              <a:rPr lang="en-US" sz="1600" dirty="0" err="1">
                <a:latin typeface="Courier New" pitchFamily="49" charset="0"/>
              </a:rPr>
              <a:t>iostream.h</a:t>
            </a:r>
            <a:r>
              <a:rPr lang="en-US" sz="1600" dirty="0">
                <a:latin typeface="Courier New" pitchFamily="49" charset="0"/>
              </a:rPr>
              <a:t>&gt;</a:t>
            </a:r>
          </a:p>
          <a:p>
            <a:pPr>
              <a:lnSpc>
                <a:spcPct val="80000"/>
              </a:lnSpc>
              <a:buFont typeface="Wingdings" pitchFamily="2" charset="2"/>
              <a:buNone/>
            </a:pPr>
            <a:r>
              <a:rPr lang="en-US" sz="1400" dirty="0">
                <a:latin typeface="Courier New" pitchFamily="49" charset="0"/>
              </a:rPr>
              <a:t>void </a:t>
            </a:r>
            <a:r>
              <a:rPr lang="en-US" sz="1400" dirty="0" err="1">
                <a:latin typeface="Courier New" pitchFamily="49" charset="0"/>
              </a:rPr>
              <a:t>Deblank</a:t>
            </a:r>
            <a:r>
              <a:rPr lang="en-US" sz="1400" dirty="0">
                <a:latin typeface="Courier New" pitchFamily="49" charset="0"/>
              </a:rPr>
              <a:t>(char *s, char *t)</a:t>
            </a:r>
          </a:p>
          <a:p>
            <a:pPr>
              <a:lnSpc>
                <a:spcPct val="80000"/>
              </a:lnSpc>
              <a:buFont typeface="Wingdings" pitchFamily="2" charset="2"/>
              <a:buNone/>
            </a:pPr>
            <a:r>
              <a:rPr lang="en-US" sz="1400" dirty="0">
                <a:latin typeface="Courier New" pitchFamily="49" charset="0"/>
              </a:rPr>
              <a:t>{</a:t>
            </a:r>
          </a:p>
          <a:p>
            <a:pPr>
              <a:lnSpc>
                <a:spcPct val="80000"/>
              </a:lnSpc>
              <a:buFont typeface="Wingdings" pitchFamily="2" charset="2"/>
              <a:buNone/>
            </a:pPr>
            <a:r>
              <a:rPr lang="en-US" sz="1400" dirty="0">
                <a:latin typeface="Courier New" pitchFamily="49" charset="0"/>
              </a:rPr>
              <a:t>while (*s!=NULL)</a:t>
            </a:r>
          </a:p>
          <a:p>
            <a:pPr>
              <a:lnSpc>
                <a:spcPct val="80000"/>
              </a:lnSpc>
              <a:buFont typeface="Wingdings" pitchFamily="2" charset="2"/>
              <a:buNone/>
            </a:pPr>
            <a:r>
              <a:rPr lang="en-US" sz="1400" dirty="0">
                <a:latin typeface="Courier New" pitchFamily="49" charset="0"/>
              </a:rPr>
              <a:t>{</a:t>
            </a:r>
          </a:p>
          <a:p>
            <a:pPr>
              <a:lnSpc>
                <a:spcPct val="80000"/>
              </a:lnSpc>
              <a:buFont typeface="Wingdings" pitchFamily="2" charset="2"/>
              <a:buNone/>
            </a:pPr>
            <a:r>
              <a:rPr lang="en-US" sz="1400" dirty="0">
                <a:latin typeface="Courier New" pitchFamily="49" charset="0"/>
              </a:rPr>
              <a:t>if (*s!=' ')</a:t>
            </a:r>
          </a:p>
          <a:p>
            <a:pPr lvl="1">
              <a:lnSpc>
                <a:spcPct val="80000"/>
              </a:lnSpc>
              <a:buFont typeface="Wingdings" pitchFamily="2" charset="2"/>
              <a:buNone/>
            </a:pPr>
            <a:r>
              <a:rPr lang="en-US" sz="1900" dirty="0">
                <a:latin typeface="Courier New" pitchFamily="49" charset="0"/>
              </a:rPr>
              <a:t>{</a:t>
            </a:r>
          </a:p>
          <a:p>
            <a:pPr lvl="1">
              <a:lnSpc>
                <a:spcPct val="80000"/>
              </a:lnSpc>
              <a:buFont typeface="Wingdings" pitchFamily="2" charset="2"/>
              <a:buNone/>
            </a:pPr>
            <a:r>
              <a:rPr lang="en-US" sz="1900" dirty="0">
                <a:latin typeface="Courier New" pitchFamily="49" charset="0"/>
              </a:rPr>
              <a:t>*t=*s;</a:t>
            </a:r>
          </a:p>
          <a:p>
            <a:pPr lvl="1">
              <a:lnSpc>
                <a:spcPct val="80000"/>
              </a:lnSpc>
              <a:buFont typeface="Wingdings" pitchFamily="2" charset="2"/>
              <a:buNone/>
            </a:pPr>
            <a:r>
              <a:rPr lang="en-US" sz="1900" dirty="0">
                <a:latin typeface="Courier New" pitchFamily="49" charset="0"/>
              </a:rPr>
              <a:t>t++;</a:t>
            </a:r>
          </a:p>
          <a:p>
            <a:pPr lvl="1">
              <a:lnSpc>
                <a:spcPct val="80000"/>
              </a:lnSpc>
              <a:buFont typeface="Wingdings" pitchFamily="2" charset="2"/>
              <a:buNone/>
            </a:pPr>
            <a:r>
              <a:rPr lang="en-US" sz="1900" dirty="0">
                <a:latin typeface="Courier New" pitchFamily="49" charset="0"/>
              </a:rPr>
              <a:t>}</a:t>
            </a:r>
          </a:p>
          <a:p>
            <a:pPr>
              <a:lnSpc>
                <a:spcPct val="80000"/>
              </a:lnSpc>
              <a:buFont typeface="Wingdings" pitchFamily="2" charset="2"/>
              <a:buNone/>
            </a:pPr>
            <a:r>
              <a:rPr lang="en-US" sz="1400" dirty="0">
                <a:latin typeface="Courier New" pitchFamily="49" charset="0"/>
              </a:rPr>
              <a:t>s++;</a:t>
            </a:r>
          </a:p>
          <a:p>
            <a:pPr>
              <a:lnSpc>
                <a:spcPct val="80000"/>
              </a:lnSpc>
              <a:buFont typeface="Wingdings" pitchFamily="2" charset="2"/>
              <a:buNone/>
            </a:pPr>
            <a:r>
              <a:rPr lang="en-US" sz="1400" dirty="0">
                <a:latin typeface="Courier New" pitchFamily="49" charset="0"/>
              </a:rPr>
              <a:t>}</a:t>
            </a:r>
          </a:p>
          <a:p>
            <a:pPr lvl="1">
              <a:lnSpc>
                <a:spcPct val="80000"/>
              </a:lnSpc>
              <a:buFont typeface="Wingdings" pitchFamily="2" charset="2"/>
              <a:buNone/>
            </a:pPr>
            <a:endParaRPr lang="en-US" sz="1900" dirty="0">
              <a:latin typeface="Courier New" pitchFamily="49" charset="0"/>
            </a:endParaRPr>
          </a:p>
          <a:p>
            <a:pPr>
              <a:lnSpc>
                <a:spcPct val="80000"/>
              </a:lnSpc>
              <a:buFont typeface="Wingdings" pitchFamily="2" charset="2"/>
              <a:buNone/>
            </a:pPr>
            <a:r>
              <a:rPr lang="en-US" sz="1400" dirty="0">
                <a:latin typeface="Courier New" pitchFamily="49" charset="0"/>
              </a:rPr>
              <a:t>*t=NULL; //append NULL to </a:t>
            </a:r>
            <a:r>
              <a:rPr lang="en-US" sz="1400" dirty="0" err="1">
                <a:latin typeface="Courier New" pitchFamily="49" charset="0"/>
              </a:rPr>
              <a:t>newstring</a:t>
            </a:r>
            <a:endParaRPr lang="en-US" sz="1400" dirty="0">
              <a:latin typeface="Courier New" pitchFamily="49" charset="0"/>
            </a:endParaRPr>
          </a:p>
          <a:p>
            <a:pPr>
              <a:lnSpc>
                <a:spcPct val="80000"/>
              </a:lnSpc>
              <a:buFont typeface="Wingdings" pitchFamily="2" charset="2"/>
              <a:buNone/>
            </a:pPr>
            <a:r>
              <a:rPr lang="en-US" sz="1400" dirty="0">
                <a:latin typeface="Courier New" pitchFamily="49" charset="0"/>
              </a:rPr>
              <a:t>}</a:t>
            </a:r>
          </a:p>
          <a:p>
            <a:pPr marL="0" indent="0">
              <a:buNone/>
            </a:pP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11</a:t>
            </a:fld>
            <a:endParaRPr lang="en-US"/>
          </a:p>
        </p:txBody>
      </p:sp>
      <p:sp>
        <p:nvSpPr>
          <p:cNvPr id="7" name="Rectangle 5"/>
          <p:cNvSpPr txBox="1">
            <a:spLocks noChangeArrowheads="1"/>
          </p:cNvSpPr>
          <p:nvPr/>
        </p:nvSpPr>
        <p:spPr>
          <a:xfrm>
            <a:off x="4572000" y="1219200"/>
            <a:ext cx="4038600" cy="4953000"/>
          </a:xfrm>
          <a:prstGeom prst="rect">
            <a:avLst/>
          </a:prstGeom>
        </p:spPr>
        <p:txBody>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lnSpc>
                <a:spcPct val="90000"/>
              </a:lnSpc>
              <a:buFont typeface="Wingdings" pitchFamily="2" charset="2"/>
              <a:buNone/>
            </a:pPr>
            <a:r>
              <a:rPr lang="en-US" sz="1200" dirty="0" smtClean="0">
                <a:latin typeface="Courier New" pitchFamily="49" charset="0"/>
              </a:rPr>
              <a:t>void main()</a:t>
            </a:r>
          </a:p>
          <a:p>
            <a:pPr>
              <a:lnSpc>
                <a:spcPct val="90000"/>
              </a:lnSpc>
              <a:buFont typeface="Wingdings" pitchFamily="2" charset="2"/>
              <a:buNone/>
            </a:pPr>
            <a:r>
              <a:rPr lang="en-US" sz="1200" dirty="0" smtClean="0">
                <a:latin typeface="Courier New" pitchFamily="49" charset="0"/>
              </a:rPr>
              <a:t>{</a:t>
            </a:r>
          </a:p>
          <a:p>
            <a:pPr>
              <a:lnSpc>
                <a:spcPct val="90000"/>
              </a:lnSpc>
              <a:buFont typeface="Wingdings" pitchFamily="2" charset="2"/>
              <a:buNone/>
            </a:pPr>
            <a:r>
              <a:rPr lang="en-US" sz="1200" dirty="0" smtClean="0">
                <a:latin typeface="Courier New" pitchFamily="49" charset="0"/>
              </a:rPr>
              <a:t>// create stack object to store string in reverse order.</a:t>
            </a:r>
          </a:p>
          <a:p>
            <a:pPr>
              <a:lnSpc>
                <a:spcPct val="90000"/>
              </a:lnSpc>
              <a:buFont typeface="Wingdings" pitchFamily="2" charset="2"/>
              <a:buNone/>
            </a:pPr>
            <a:endParaRPr lang="en-US" sz="1200" dirty="0" smtClean="0">
              <a:latin typeface="Courier New" pitchFamily="49" charset="0"/>
            </a:endParaRPr>
          </a:p>
          <a:p>
            <a:pPr>
              <a:lnSpc>
                <a:spcPct val="90000"/>
              </a:lnSpc>
              <a:buFont typeface="Wingdings" pitchFamily="2" charset="2"/>
              <a:buNone/>
            </a:pPr>
            <a:r>
              <a:rPr lang="en-US" sz="1200" dirty="0" smtClean="0">
                <a:latin typeface="Courier New" pitchFamily="49" charset="0"/>
              </a:rPr>
              <a:t>Stack S&lt;char&gt;;</a:t>
            </a:r>
          </a:p>
          <a:p>
            <a:pPr>
              <a:lnSpc>
                <a:spcPct val="90000"/>
              </a:lnSpc>
              <a:buFont typeface="Wingdings" pitchFamily="2" charset="2"/>
              <a:buNone/>
            </a:pPr>
            <a:r>
              <a:rPr lang="en-US" sz="1200" dirty="0" smtClean="0">
                <a:latin typeface="Courier New" pitchFamily="49" charset="0"/>
              </a:rPr>
              <a:t>char </a:t>
            </a:r>
            <a:r>
              <a:rPr lang="en-US" sz="1200" dirty="0" err="1" smtClean="0">
                <a:latin typeface="Courier New" pitchFamily="49" charset="0"/>
              </a:rPr>
              <a:t>palstring</a:t>
            </a:r>
            <a:r>
              <a:rPr lang="en-US" sz="1200" dirty="0" smtClean="0">
                <a:latin typeface="Courier New" pitchFamily="49" charset="0"/>
              </a:rPr>
              <a:t>[ 80] , </a:t>
            </a:r>
            <a:r>
              <a:rPr lang="en-US" sz="1200" dirty="0" err="1" smtClean="0">
                <a:latin typeface="Courier New" pitchFamily="49" charset="0"/>
              </a:rPr>
              <a:t>deblankedstring</a:t>
            </a:r>
            <a:r>
              <a:rPr lang="en-US" sz="1200" dirty="0" smtClean="0">
                <a:latin typeface="Courier New" pitchFamily="49" charset="0"/>
              </a:rPr>
              <a:t>[ 80] , c;</a:t>
            </a:r>
          </a:p>
          <a:p>
            <a:pPr>
              <a:lnSpc>
                <a:spcPct val="90000"/>
              </a:lnSpc>
              <a:buFont typeface="Wingdings" pitchFamily="2" charset="2"/>
              <a:buNone/>
            </a:pPr>
            <a:r>
              <a:rPr lang="en-US" sz="1200" dirty="0" err="1" smtClean="0">
                <a:latin typeface="Courier New" pitchFamily="49" charset="0"/>
              </a:rPr>
              <a:t>int</a:t>
            </a:r>
            <a:r>
              <a:rPr lang="en-US" sz="1200" dirty="0" smtClean="0">
                <a:latin typeface="Courier New" pitchFamily="49" charset="0"/>
              </a:rPr>
              <a:t> </a:t>
            </a:r>
            <a:r>
              <a:rPr lang="en-US" sz="1200" dirty="0" err="1" smtClean="0">
                <a:latin typeface="Courier New" pitchFamily="49" charset="0"/>
              </a:rPr>
              <a:t>i</a:t>
            </a:r>
            <a:r>
              <a:rPr lang="en-US" sz="1200" dirty="0" smtClean="0">
                <a:latin typeface="Courier New" pitchFamily="49" charset="0"/>
              </a:rPr>
              <a:t>=0; // string pointer</a:t>
            </a:r>
          </a:p>
          <a:p>
            <a:pPr>
              <a:lnSpc>
                <a:spcPct val="90000"/>
              </a:lnSpc>
              <a:buFont typeface="Wingdings" pitchFamily="2" charset="2"/>
              <a:buNone/>
            </a:pPr>
            <a:r>
              <a:rPr lang="en-US" sz="1200" dirty="0" err="1" smtClean="0">
                <a:latin typeface="Courier New" pitchFamily="49" charset="0"/>
              </a:rPr>
              <a:t>bool</a:t>
            </a:r>
            <a:r>
              <a:rPr lang="en-US" sz="1200" dirty="0" smtClean="0">
                <a:latin typeface="Courier New" pitchFamily="49" charset="0"/>
              </a:rPr>
              <a:t> </a:t>
            </a:r>
            <a:r>
              <a:rPr lang="en-US" sz="1200" dirty="0" err="1" smtClean="0">
                <a:latin typeface="Courier New" pitchFamily="49" charset="0"/>
              </a:rPr>
              <a:t>ispalindrome</a:t>
            </a:r>
            <a:r>
              <a:rPr lang="en-US" sz="1200" dirty="0" smtClean="0">
                <a:latin typeface="Courier New" pitchFamily="49" charset="0"/>
              </a:rPr>
              <a:t>=true; //we'll stop if false</a:t>
            </a:r>
          </a:p>
          <a:p>
            <a:pPr>
              <a:lnSpc>
                <a:spcPct val="90000"/>
              </a:lnSpc>
              <a:buFont typeface="Wingdings" pitchFamily="2" charset="2"/>
              <a:buNone/>
            </a:pPr>
            <a:endParaRPr lang="en-US" sz="1200" dirty="0" smtClean="0">
              <a:latin typeface="Courier New" pitchFamily="49" charset="0"/>
            </a:endParaRPr>
          </a:p>
          <a:p>
            <a:pPr>
              <a:lnSpc>
                <a:spcPct val="90000"/>
              </a:lnSpc>
              <a:buFont typeface="Wingdings" pitchFamily="2" charset="2"/>
              <a:buNone/>
            </a:pPr>
            <a:r>
              <a:rPr lang="en-US" sz="1200" dirty="0" smtClean="0">
                <a:latin typeface="Courier New" pitchFamily="49" charset="0"/>
              </a:rPr>
              <a:t>// get input</a:t>
            </a:r>
          </a:p>
          <a:p>
            <a:pPr>
              <a:lnSpc>
                <a:spcPct val="90000"/>
              </a:lnSpc>
              <a:buFont typeface="Wingdings" pitchFamily="2" charset="2"/>
              <a:buNone/>
            </a:pPr>
            <a:endParaRPr lang="en-US" sz="1200" dirty="0" smtClean="0">
              <a:latin typeface="Courier New" pitchFamily="49" charset="0"/>
            </a:endParaRPr>
          </a:p>
          <a:p>
            <a:pPr>
              <a:lnSpc>
                <a:spcPct val="90000"/>
              </a:lnSpc>
              <a:buFont typeface="Wingdings" pitchFamily="2" charset="2"/>
              <a:buNone/>
            </a:pPr>
            <a:r>
              <a:rPr lang="en-US" sz="1200" dirty="0" err="1" smtClean="0">
                <a:latin typeface="Courier New" pitchFamily="49" charset="0"/>
              </a:rPr>
              <a:t>cin.getline</a:t>
            </a:r>
            <a:r>
              <a:rPr lang="en-US" sz="1200" dirty="0" smtClean="0">
                <a:latin typeface="Courier New" pitchFamily="49" charset="0"/>
              </a:rPr>
              <a:t>(palstring,80,'\n');</a:t>
            </a:r>
          </a:p>
          <a:p>
            <a:pPr>
              <a:lnSpc>
                <a:spcPct val="90000"/>
              </a:lnSpc>
              <a:buFont typeface="Wingdings" pitchFamily="2" charset="2"/>
              <a:buNone/>
            </a:pPr>
            <a:r>
              <a:rPr lang="en-US" sz="1200" dirty="0" smtClean="0">
                <a:latin typeface="Courier New" pitchFamily="49" charset="0"/>
              </a:rPr>
              <a:t>//remove blanks</a:t>
            </a:r>
          </a:p>
          <a:p>
            <a:pPr>
              <a:lnSpc>
                <a:spcPct val="90000"/>
              </a:lnSpc>
              <a:buFont typeface="Wingdings" pitchFamily="2" charset="2"/>
              <a:buNone/>
            </a:pPr>
            <a:r>
              <a:rPr lang="en-US" sz="1200" dirty="0" err="1" smtClean="0">
                <a:latin typeface="Courier New" pitchFamily="49" charset="0"/>
              </a:rPr>
              <a:t>Deblank</a:t>
            </a:r>
            <a:r>
              <a:rPr lang="en-US" sz="1200" dirty="0" smtClean="0">
                <a:latin typeface="Courier New" pitchFamily="49" charset="0"/>
              </a:rPr>
              <a:t>(</a:t>
            </a:r>
            <a:r>
              <a:rPr lang="en-US" sz="1200" dirty="0" err="1" smtClean="0">
                <a:latin typeface="Courier New" pitchFamily="49" charset="0"/>
              </a:rPr>
              <a:t>palstring,deblankedstring</a:t>
            </a:r>
            <a:r>
              <a:rPr lang="en-US" sz="1200" dirty="0" smtClean="0">
                <a:latin typeface="Courier New" pitchFamily="49" charset="0"/>
              </a:rPr>
              <a:t>);// A[],the </a:t>
            </a:r>
            <a:r>
              <a:rPr lang="en-US" sz="1200" dirty="0" err="1" smtClean="0">
                <a:latin typeface="Courier New" pitchFamily="49" charset="0"/>
              </a:rPr>
              <a:t>array;A</a:t>
            </a:r>
            <a:r>
              <a:rPr lang="en-US" sz="1200" dirty="0" smtClean="0">
                <a:latin typeface="Courier New" pitchFamily="49" charset="0"/>
              </a:rPr>
              <a:t> pointer to A[]</a:t>
            </a:r>
          </a:p>
          <a:p>
            <a:pPr>
              <a:lnSpc>
                <a:spcPct val="90000"/>
              </a:lnSpc>
              <a:buFont typeface="Wingdings" pitchFamily="2" charset="2"/>
              <a:buNone/>
            </a:pPr>
            <a:r>
              <a:rPr lang="en-US" sz="1200" dirty="0" smtClean="0">
                <a:latin typeface="Courier New" pitchFamily="49" charset="0"/>
              </a:rPr>
              <a:t>//push character onto stack</a:t>
            </a:r>
          </a:p>
          <a:p>
            <a:pPr>
              <a:lnSpc>
                <a:spcPct val="90000"/>
              </a:lnSpc>
              <a:buFont typeface="Wingdings" pitchFamily="2" charset="2"/>
              <a:buNone/>
            </a:pPr>
            <a:r>
              <a:rPr lang="en-US" sz="1200" dirty="0" err="1" smtClean="0">
                <a:latin typeface="Courier New" pitchFamily="49" charset="0"/>
              </a:rPr>
              <a:t>i</a:t>
            </a:r>
            <a:r>
              <a:rPr lang="en-US" sz="1200" dirty="0" smtClean="0">
                <a:latin typeface="Courier New" pitchFamily="49" charset="0"/>
              </a:rPr>
              <a:t>=0;</a:t>
            </a:r>
          </a:p>
          <a:p>
            <a:pPr>
              <a:lnSpc>
                <a:spcPct val="90000"/>
              </a:lnSpc>
              <a:buFont typeface="Wingdings" pitchFamily="2" charset="2"/>
              <a:buNone/>
            </a:pPr>
            <a:r>
              <a:rPr lang="en-US" sz="1200" dirty="0" smtClean="0">
                <a:latin typeface="Courier New" pitchFamily="49" charset="0"/>
              </a:rPr>
              <a:t>while(</a:t>
            </a:r>
            <a:r>
              <a:rPr lang="en-US" sz="1200" dirty="0" err="1" smtClean="0">
                <a:latin typeface="Courier New" pitchFamily="49" charset="0"/>
              </a:rPr>
              <a:t>deblankedstring</a:t>
            </a:r>
            <a:r>
              <a:rPr lang="en-US" sz="1200" dirty="0" smtClean="0">
                <a:latin typeface="Courier New" pitchFamily="49" charset="0"/>
              </a:rPr>
              <a:t>[ </a:t>
            </a:r>
            <a:r>
              <a:rPr lang="en-US" sz="1200" dirty="0" err="1" smtClean="0">
                <a:latin typeface="Courier New" pitchFamily="49" charset="0"/>
              </a:rPr>
              <a:t>i</a:t>
            </a:r>
            <a:r>
              <a:rPr lang="en-US" sz="1200" dirty="0" smtClean="0">
                <a:latin typeface="Courier New" pitchFamily="49" charset="0"/>
              </a:rPr>
              <a:t>] !=NULL)</a:t>
            </a:r>
          </a:p>
          <a:p>
            <a:pPr>
              <a:lnSpc>
                <a:spcPct val="90000"/>
              </a:lnSpc>
              <a:buFont typeface="Wingdings" pitchFamily="2" charset="2"/>
              <a:buNone/>
            </a:pPr>
            <a:r>
              <a:rPr lang="en-US" sz="1200" dirty="0" smtClean="0">
                <a:latin typeface="Courier New" pitchFamily="49" charset="0"/>
              </a:rPr>
              <a:t>{</a:t>
            </a:r>
          </a:p>
          <a:p>
            <a:pPr>
              <a:lnSpc>
                <a:spcPct val="90000"/>
              </a:lnSpc>
              <a:buFont typeface="Wingdings" pitchFamily="2" charset="2"/>
              <a:buNone/>
            </a:pPr>
            <a:r>
              <a:rPr lang="en-US" sz="1200" dirty="0" err="1" smtClean="0">
                <a:latin typeface="Courier New" pitchFamily="49" charset="0"/>
              </a:rPr>
              <a:t>S.Push</a:t>
            </a:r>
            <a:r>
              <a:rPr lang="en-US" sz="1200" dirty="0" smtClean="0">
                <a:latin typeface="Courier New" pitchFamily="49" charset="0"/>
              </a:rPr>
              <a:t>(</a:t>
            </a:r>
            <a:r>
              <a:rPr lang="en-US" sz="1200" dirty="0" err="1" smtClean="0">
                <a:latin typeface="Courier New" pitchFamily="49" charset="0"/>
              </a:rPr>
              <a:t>deblankedstring</a:t>
            </a:r>
            <a:r>
              <a:rPr lang="en-US" sz="1200" dirty="0" smtClean="0">
                <a:latin typeface="Courier New" pitchFamily="49" charset="0"/>
              </a:rPr>
              <a:t>[ </a:t>
            </a:r>
            <a:r>
              <a:rPr lang="en-US" sz="1200" dirty="0" err="1" smtClean="0">
                <a:latin typeface="Courier New" pitchFamily="49" charset="0"/>
              </a:rPr>
              <a:t>i</a:t>
            </a:r>
            <a:r>
              <a:rPr lang="en-US" sz="1200" dirty="0" smtClean="0">
                <a:latin typeface="Courier New" pitchFamily="49" charset="0"/>
              </a:rPr>
              <a:t>] );</a:t>
            </a:r>
          </a:p>
          <a:p>
            <a:pPr>
              <a:lnSpc>
                <a:spcPct val="90000"/>
              </a:lnSpc>
              <a:buFont typeface="Wingdings" pitchFamily="2" charset="2"/>
              <a:buNone/>
            </a:pPr>
            <a:r>
              <a:rPr lang="en-US" sz="1200" dirty="0" err="1" smtClean="0">
                <a:latin typeface="Courier New" pitchFamily="49" charset="0"/>
              </a:rPr>
              <a:t>i</a:t>
            </a:r>
            <a:r>
              <a:rPr lang="en-US" sz="1200" dirty="0" smtClean="0">
                <a:latin typeface="Courier New" pitchFamily="49" charset="0"/>
              </a:rPr>
              <a:t>++;</a:t>
            </a:r>
          </a:p>
          <a:p>
            <a:pPr>
              <a:lnSpc>
                <a:spcPct val="90000"/>
              </a:lnSpc>
              <a:buFont typeface="Wingdings" pitchFamily="2" charset="2"/>
              <a:buNone/>
            </a:pPr>
            <a:r>
              <a:rPr lang="en-US" sz="1200" dirty="0" smtClean="0">
                <a:latin typeface="Courier New" pitchFamily="49" charset="0"/>
              </a:rPr>
              <a:t>}</a:t>
            </a:r>
          </a:p>
        </p:txBody>
      </p:sp>
    </p:spTree>
    <p:extLst>
      <p:ext uri="{BB962C8B-B14F-4D97-AF65-F5344CB8AC3E}">
        <p14:creationId xmlns:p14="http://schemas.microsoft.com/office/powerpoint/2010/main" val="2537672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33800" cy="1143000"/>
          </a:xfrm>
        </p:spPr>
        <p:txBody>
          <a:bodyPr/>
          <a:lstStyle/>
          <a:p>
            <a:r>
              <a:rPr lang="en-US" dirty="0" smtClean="0"/>
              <a:t>Solution</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12</a:t>
            </a:fld>
            <a:endParaRPr lang="en-US"/>
          </a:p>
        </p:txBody>
      </p:sp>
      <p:sp>
        <p:nvSpPr>
          <p:cNvPr id="7" name="Rectangle 5"/>
          <p:cNvSpPr txBox="1">
            <a:spLocks noChangeArrowheads="1"/>
          </p:cNvSpPr>
          <p:nvPr/>
        </p:nvSpPr>
        <p:spPr>
          <a:xfrm>
            <a:off x="838200" y="1143000"/>
            <a:ext cx="7772400" cy="5029200"/>
          </a:xfrm>
          <a:prstGeom prst="rect">
            <a:avLst/>
          </a:prstGeom>
        </p:spPr>
        <p:txBody>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lnSpc>
                <a:spcPct val="90000"/>
              </a:lnSpc>
              <a:buFont typeface="Wingdings" pitchFamily="2" charset="2"/>
              <a:buNone/>
            </a:pPr>
            <a:r>
              <a:rPr lang="en-US" sz="1600" dirty="0" smtClean="0">
                <a:latin typeface="Courier New" pitchFamily="49" charset="0"/>
              </a:rPr>
              <a:t>//now pop one-by-one comparing with original</a:t>
            </a:r>
          </a:p>
          <a:p>
            <a:pPr>
              <a:lnSpc>
                <a:spcPct val="90000"/>
              </a:lnSpc>
              <a:buFont typeface="Wingdings" pitchFamily="2" charset="2"/>
              <a:buNone/>
            </a:pPr>
            <a:r>
              <a:rPr lang="en-US" sz="1600" dirty="0" err="1" smtClean="0">
                <a:latin typeface="Courier New" pitchFamily="49" charset="0"/>
              </a:rPr>
              <a:t>i</a:t>
            </a:r>
            <a:r>
              <a:rPr lang="en-US" sz="1600" dirty="0" smtClean="0">
                <a:latin typeface="Courier New" pitchFamily="49" charset="0"/>
              </a:rPr>
              <a:t>=0;</a:t>
            </a:r>
          </a:p>
          <a:p>
            <a:pPr>
              <a:lnSpc>
                <a:spcPct val="90000"/>
              </a:lnSpc>
              <a:buFont typeface="Wingdings" pitchFamily="2" charset="2"/>
              <a:buNone/>
            </a:pPr>
            <a:r>
              <a:rPr lang="en-US" sz="1600" dirty="0" smtClean="0">
                <a:latin typeface="Courier New" pitchFamily="49" charset="0"/>
              </a:rPr>
              <a:t>while (!</a:t>
            </a:r>
            <a:r>
              <a:rPr lang="en-US" sz="1600" dirty="0" err="1" smtClean="0">
                <a:latin typeface="Courier New" pitchFamily="49" charset="0"/>
              </a:rPr>
              <a:t>S.StackEmpty</a:t>
            </a:r>
            <a:r>
              <a:rPr lang="en-US" sz="1600" dirty="0" smtClean="0">
                <a:latin typeface="Courier New" pitchFamily="49" charset="0"/>
              </a:rPr>
              <a:t>())</a:t>
            </a:r>
          </a:p>
          <a:p>
            <a:pPr>
              <a:lnSpc>
                <a:spcPct val="90000"/>
              </a:lnSpc>
              <a:buFont typeface="Wingdings" pitchFamily="2" charset="2"/>
              <a:buNone/>
            </a:pPr>
            <a:r>
              <a:rPr lang="en-US" sz="1600" dirty="0" smtClean="0">
                <a:latin typeface="Courier New" pitchFamily="49" charset="0"/>
              </a:rPr>
              <a:t>{</a:t>
            </a:r>
          </a:p>
          <a:p>
            <a:pPr>
              <a:lnSpc>
                <a:spcPct val="90000"/>
              </a:lnSpc>
              <a:buFont typeface="Wingdings" pitchFamily="2" charset="2"/>
              <a:buNone/>
            </a:pPr>
            <a:r>
              <a:rPr lang="en-US" sz="1600" dirty="0" smtClean="0">
                <a:latin typeface="Courier New" pitchFamily="49" charset="0"/>
              </a:rPr>
              <a:t>c=</a:t>
            </a:r>
            <a:r>
              <a:rPr lang="en-US" sz="1600" dirty="0" err="1" smtClean="0">
                <a:latin typeface="Courier New" pitchFamily="49" charset="0"/>
              </a:rPr>
              <a:t>S.Pop</a:t>
            </a:r>
            <a:r>
              <a:rPr lang="en-US" sz="1600" dirty="0" smtClean="0">
                <a:latin typeface="Courier New" pitchFamily="49" charset="0"/>
              </a:rPr>
              <a:t>();</a:t>
            </a:r>
          </a:p>
          <a:p>
            <a:pPr>
              <a:lnSpc>
                <a:spcPct val="90000"/>
              </a:lnSpc>
              <a:buFont typeface="Wingdings" pitchFamily="2" charset="2"/>
              <a:buNone/>
            </a:pPr>
            <a:r>
              <a:rPr lang="en-US" sz="1600" dirty="0" smtClean="0">
                <a:latin typeface="Courier New" pitchFamily="49" charset="0"/>
              </a:rPr>
              <a:t>//get out of loop when first </a:t>
            </a:r>
            <a:r>
              <a:rPr lang="en-US" sz="1600" dirty="0" err="1" smtClean="0">
                <a:latin typeface="Courier New" pitchFamily="49" charset="0"/>
              </a:rPr>
              <a:t>nonmatch</a:t>
            </a:r>
            <a:endParaRPr lang="en-US" sz="1600" dirty="0" smtClean="0">
              <a:latin typeface="Courier New" pitchFamily="49" charset="0"/>
            </a:endParaRPr>
          </a:p>
          <a:p>
            <a:pPr>
              <a:lnSpc>
                <a:spcPct val="90000"/>
              </a:lnSpc>
              <a:buFont typeface="Wingdings" pitchFamily="2" charset="2"/>
              <a:buNone/>
            </a:pPr>
            <a:r>
              <a:rPr lang="en-US" sz="1600" dirty="0" smtClean="0">
                <a:latin typeface="Courier New" pitchFamily="49" charset="0"/>
              </a:rPr>
              <a:t>if (c!=</a:t>
            </a:r>
            <a:r>
              <a:rPr lang="en-US" sz="1600" dirty="0" err="1" smtClean="0">
                <a:latin typeface="Courier New" pitchFamily="49" charset="0"/>
              </a:rPr>
              <a:t>deblankedstring</a:t>
            </a:r>
            <a:r>
              <a:rPr lang="en-US" sz="1600" dirty="0" smtClean="0">
                <a:latin typeface="Courier New" pitchFamily="49" charset="0"/>
              </a:rPr>
              <a:t>[</a:t>
            </a:r>
            <a:r>
              <a:rPr lang="en-US" sz="1600" dirty="0" err="1" smtClean="0">
                <a:latin typeface="Courier New" pitchFamily="49" charset="0"/>
              </a:rPr>
              <a:t>i</a:t>
            </a:r>
            <a:r>
              <a:rPr lang="en-US" sz="1600" dirty="0" smtClean="0">
                <a:latin typeface="Courier New" pitchFamily="49" charset="0"/>
              </a:rPr>
              <a:t>])</a:t>
            </a:r>
          </a:p>
          <a:p>
            <a:pPr>
              <a:lnSpc>
                <a:spcPct val="90000"/>
              </a:lnSpc>
              <a:buFont typeface="Wingdings" pitchFamily="2" charset="2"/>
              <a:buNone/>
            </a:pPr>
            <a:r>
              <a:rPr lang="en-US" sz="1600" dirty="0" smtClean="0">
                <a:latin typeface="Courier New" pitchFamily="49" charset="0"/>
              </a:rPr>
              <a:t>{</a:t>
            </a:r>
          </a:p>
          <a:p>
            <a:pPr>
              <a:lnSpc>
                <a:spcPct val="90000"/>
              </a:lnSpc>
              <a:buFont typeface="Wingdings" pitchFamily="2" charset="2"/>
              <a:buNone/>
            </a:pPr>
            <a:r>
              <a:rPr lang="en-US" sz="1600" dirty="0" err="1" smtClean="0">
                <a:latin typeface="Courier New" pitchFamily="49" charset="0"/>
              </a:rPr>
              <a:t>ispalindrome</a:t>
            </a:r>
            <a:r>
              <a:rPr lang="en-US" sz="1600" dirty="0" smtClean="0">
                <a:latin typeface="Courier New" pitchFamily="49" charset="0"/>
              </a:rPr>
              <a:t>=false;</a:t>
            </a:r>
          </a:p>
          <a:p>
            <a:pPr>
              <a:lnSpc>
                <a:spcPct val="90000"/>
              </a:lnSpc>
              <a:buFont typeface="Wingdings" pitchFamily="2" charset="2"/>
              <a:buNone/>
            </a:pPr>
            <a:r>
              <a:rPr lang="en-US" sz="1600" dirty="0" smtClean="0">
                <a:latin typeface="Courier New" pitchFamily="49" charset="0"/>
              </a:rPr>
              <a:t>break;</a:t>
            </a:r>
          </a:p>
          <a:p>
            <a:pPr>
              <a:lnSpc>
                <a:spcPct val="90000"/>
              </a:lnSpc>
              <a:buFont typeface="Wingdings" pitchFamily="2" charset="2"/>
              <a:buNone/>
            </a:pPr>
            <a:r>
              <a:rPr lang="en-US" sz="1600" dirty="0" smtClean="0">
                <a:latin typeface="Courier New" pitchFamily="49" charset="0"/>
              </a:rPr>
              <a:t>}</a:t>
            </a:r>
          </a:p>
          <a:p>
            <a:pPr>
              <a:lnSpc>
                <a:spcPct val="90000"/>
              </a:lnSpc>
              <a:buFont typeface="Wingdings" pitchFamily="2" charset="2"/>
              <a:buNone/>
            </a:pPr>
            <a:r>
              <a:rPr lang="en-US" sz="1600" dirty="0" smtClean="0">
                <a:latin typeface="Courier New" pitchFamily="49" charset="0"/>
              </a:rPr>
              <a:t>// continue till end of string</a:t>
            </a:r>
          </a:p>
          <a:p>
            <a:pPr>
              <a:lnSpc>
                <a:spcPct val="90000"/>
              </a:lnSpc>
              <a:buFont typeface="Wingdings" pitchFamily="2" charset="2"/>
              <a:buNone/>
            </a:pPr>
            <a:r>
              <a:rPr lang="en-US" sz="1600" dirty="0" err="1" smtClean="0">
                <a:latin typeface="Courier New" pitchFamily="49" charset="0"/>
              </a:rPr>
              <a:t>i</a:t>
            </a:r>
            <a:r>
              <a:rPr lang="en-US" sz="1600" dirty="0" smtClean="0">
                <a:latin typeface="Courier New" pitchFamily="49" charset="0"/>
              </a:rPr>
              <a:t>++;</a:t>
            </a:r>
          </a:p>
          <a:p>
            <a:pPr>
              <a:lnSpc>
                <a:spcPct val="90000"/>
              </a:lnSpc>
              <a:buFont typeface="Wingdings" pitchFamily="2" charset="2"/>
              <a:buNone/>
            </a:pPr>
            <a:r>
              <a:rPr lang="en-US" sz="1600" dirty="0" smtClean="0">
                <a:latin typeface="Courier New" pitchFamily="49" charset="0"/>
              </a:rPr>
              <a:t>}</a:t>
            </a:r>
          </a:p>
          <a:p>
            <a:pPr>
              <a:lnSpc>
                <a:spcPct val="90000"/>
              </a:lnSpc>
              <a:buFont typeface="Wingdings" pitchFamily="2" charset="2"/>
              <a:buNone/>
            </a:pPr>
            <a:r>
              <a:rPr lang="en-US" sz="1600" dirty="0" smtClean="0">
                <a:latin typeface="Courier New" pitchFamily="49" charset="0"/>
              </a:rPr>
              <a:t>//operation finished. Printout result</a:t>
            </a:r>
          </a:p>
          <a:p>
            <a:pPr>
              <a:lnSpc>
                <a:spcPct val="90000"/>
              </a:lnSpc>
              <a:buFont typeface="Wingdings" pitchFamily="2" charset="2"/>
              <a:buNone/>
            </a:pPr>
            <a:r>
              <a:rPr lang="en-US" sz="1600" dirty="0" smtClean="0">
                <a:latin typeface="Courier New" pitchFamily="49" charset="0"/>
              </a:rPr>
              <a:t>if (</a:t>
            </a:r>
            <a:r>
              <a:rPr lang="en-US" sz="1600" dirty="0" err="1" smtClean="0">
                <a:latin typeface="Courier New" pitchFamily="49" charset="0"/>
              </a:rPr>
              <a:t>ispalindrome</a:t>
            </a:r>
            <a:r>
              <a:rPr lang="en-US" sz="1600" dirty="0" smtClean="0">
                <a:latin typeface="Courier New" pitchFamily="49" charset="0"/>
              </a:rPr>
              <a:t>)</a:t>
            </a:r>
          </a:p>
          <a:p>
            <a:pPr>
              <a:lnSpc>
                <a:spcPct val="90000"/>
              </a:lnSpc>
              <a:buFont typeface="Wingdings" pitchFamily="2" charset="2"/>
              <a:buNone/>
            </a:pPr>
            <a:r>
              <a:rPr lang="en-US" sz="1600" dirty="0" err="1" smtClean="0">
                <a:latin typeface="Courier New" pitchFamily="49" charset="0"/>
              </a:rPr>
              <a:t>cout</a:t>
            </a:r>
            <a:r>
              <a:rPr lang="en-US" sz="1600" dirty="0" smtClean="0">
                <a:latin typeface="Courier New" pitchFamily="49" charset="0"/>
              </a:rPr>
              <a:t>&lt;&lt;"\\"&lt;&lt;</a:t>
            </a:r>
            <a:r>
              <a:rPr lang="en-US" sz="1600" dirty="0" err="1" smtClean="0">
                <a:latin typeface="Courier New" pitchFamily="49" charset="0"/>
              </a:rPr>
              <a:t>palstring</a:t>
            </a:r>
            <a:r>
              <a:rPr lang="en-US" sz="1600" dirty="0" smtClean="0">
                <a:latin typeface="Courier New" pitchFamily="49" charset="0"/>
              </a:rPr>
              <a:t>&lt;&lt;"\\"&lt;&lt;"is a palindrome"&lt;&lt;</a:t>
            </a:r>
            <a:r>
              <a:rPr lang="en-US" sz="1600" dirty="0" err="1" smtClean="0">
                <a:latin typeface="Courier New" pitchFamily="49" charset="0"/>
              </a:rPr>
              <a:t>endl</a:t>
            </a:r>
            <a:r>
              <a:rPr lang="en-US" sz="1600" dirty="0" smtClean="0">
                <a:latin typeface="Courier New" pitchFamily="49" charset="0"/>
              </a:rPr>
              <a:t>;</a:t>
            </a:r>
          </a:p>
          <a:p>
            <a:pPr>
              <a:lnSpc>
                <a:spcPct val="90000"/>
              </a:lnSpc>
              <a:buFont typeface="Wingdings" pitchFamily="2" charset="2"/>
              <a:buNone/>
            </a:pPr>
            <a:r>
              <a:rPr lang="en-US" sz="1600" dirty="0" smtClean="0">
                <a:latin typeface="Courier New" pitchFamily="49" charset="0"/>
              </a:rPr>
              <a:t>else</a:t>
            </a:r>
          </a:p>
          <a:p>
            <a:pPr>
              <a:lnSpc>
                <a:spcPct val="90000"/>
              </a:lnSpc>
              <a:buFont typeface="Wingdings" pitchFamily="2" charset="2"/>
              <a:buNone/>
            </a:pPr>
            <a:r>
              <a:rPr lang="en-US" sz="1600" dirty="0" err="1" smtClean="0">
                <a:latin typeface="Courier New" pitchFamily="49" charset="0"/>
              </a:rPr>
              <a:t>cout</a:t>
            </a:r>
            <a:r>
              <a:rPr lang="en-US" sz="1600" dirty="0" smtClean="0">
                <a:latin typeface="Courier New" pitchFamily="49" charset="0"/>
              </a:rPr>
              <a:t>&lt;&lt;"\\"&lt;&lt;</a:t>
            </a:r>
            <a:r>
              <a:rPr lang="en-US" sz="1600" dirty="0" err="1" smtClean="0">
                <a:latin typeface="Courier New" pitchFamily="49" charset="0"/>
              </a:rPr>
              <a:t>palstring</a:t>
            </a:r>
            <a:r>
              <a:rPr lang="en-US" sz="1600" dirty="0" smtClean="0">
                <a:latin typeface="Courier New" pitchFamily="49" charset="0"/>
              </a:rPr>
              <a:t>&lt;&lt;"\\"&lt;&lt;"is not a palindrome"&lt;&lt;</a:t>
            </a:r>
            <a:r>
              <a:rPr lang="en-US" sz="1600" dirty="0" err="1" smtClean="0">
                <a:latin typeface="Courier New" pitchFamily="49" charset="0"/>
              </a:rPr>
              <a:t>endl</a:t>
            </a:r>
            <a:r>
              <a:rPr lang="en-US" sz="1600" dirty="0" smtClean="0">
                <a:latin typeface="Courier New" pitchFamily="49" charset="0"/>
              </a:rPr>
              <a:t>;</a:t>
            </a:r>
          </a:p>
          <a:p>
            <a:pPr>
              <a:lnSpc>
                <a:spcPct val="90000"/>
              </a:lnSpc>
              <a:buFont typeface="Wingdings" pitchFamily="2" charset="2"/>
              <a:buNone/>
            </a:pPr>
            <a:r>
              <a:rPr lang="en-US" sz="1600" dirty="0" smtClean="0">
                <a:latin typeface="Courier New" pitchFamily="49" charset="0"/>
              </a:rPr>
              <a:t>}</a:t>
            </a:r>
            <a:endParaRPr lang="en-US" sz="1600" dirty="0">
              <a:latin typeface="Courier New" pitchFamily="49" charset="0"/>
            </a:endParaRPr>
          </a:p>
        </p:txBody>
      </p:sp>
    </p:spTree>
    <p:extLst>
      <p:ext uri="{BB962C8B-B14F-4D97-AF65-F5344CB8AC3E}">
        <p14:creationId xmlns:p14="http://schemas.microsoft.com/office/powerpoint/2010/main" val="290471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tr-TR" dirty="0"/>
          </a:p>
        </p:txBody>
      </p:sp>
      <p:sp>
        <p:nvSpPr>
          <p:cNvPr id="3" name="Content Placeholder 2"/>
          <p:cNvSpPr>
            <a:spLocks noGrp="1"/>
          </p:cNvSpPr>
          <p:nvPr>
            <p:ph idx="1"/>
          </p:nvPr>
        </p:nvSpPr>
        <p:spPr/>
        <p:txBody>
          <a:bodyPr/>
          <a:lstStyle/>
          <a:p>
            <a:pPr>
              <a:lnSpc>
                <a:spcPct val="90000"/>
              </a:lnSpc>
            </a:pPr>
            <a:r>
              <a:rPr lang="en-US" dirty="0"/>
              <a:t>A queue is a data structure that stores elements in a list and permits data access only at the two ends of the list. </a:t>
            </a:r>
          </a:p>
          <a:p>
            <a:pPr>
              <a:lnSpc>
                <a:spcPct val="90000"/>
              </a:lnSpc>
            </a:pPr>
            <a:r>
              <a:rPr lang="en-US" dirty="0"/>
              <a:t>An element is inserted only at the “rear” end of the list and deleted from only the “front” end of the list.</a:t>
            </a:r>
          </a:p>
          <a:p>
            <a:pPr>
              <a:lnSpc>
                <a:spcPct val="90000"/>
              </a:lnSpc>
            </a:pPr>
            <a:r>
              <a:rPr lang="en-US" dirty="0"/>
              <a:t>Elements are removed in the same order in which they are stored and hence a queue provides FIFO(first-in/first-out) or FCFC(first-come/first-served) ordering</a:t>
            </a:r>
          </a:p>
          <a:p>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13</a:t>
            </a:fld>
            <a:endParaRPr lang="en-US"/>
          </a:p>
        </p:txBody>
      </p:sp>
    </p:spTree>
    <p:extLst>
      <p:ext uri="{BB962C8B-B14F-4D97-AF65-F5344CB8AC3E}">
        <p14:creationId xmlns:p14="http://schemas.microsoft.com/office/powerpoint/2010/main" val="1601411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14</a:t>
            </a:fld>
            <a:endParaRPr lang="en-US"/>
          </a:p>
        </p:txBody>
      </p:sp>
      <p:sp>
        <p:nvSpPr>
          <p:cNvPr id="7" name="Rectangle 3"/>
          <p:cNvSpPr>
            <a:spLocks noChangeArrowheads="1"/>
          </p:cNvSpPr>
          <p:nvPr/>
        </p:nvSpPr>
        <p:spPr bwMode="auto">
          <a:xfrm>
            <a:off x="1828800" y="1766888"/>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 name="Line 4"/>
          <p:cNvSpPr>
            <a:spLocks noChangeShapeType="1"/>
          </p:cNvSpPr>
          <p:nvPr/>
        </p:nvSpPr>
        <p:spPr bwMode="auto">
          <a:xfrm>
            <a:off x="2209800" y="176688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9" name="Line 5"/>
          <p:cNvSpPr>
            <a:spLocks noChangeShapeType="1"/>
          </p:cNvSpPr>
          <p:nvPr/>
        </p:nvSpPr>
        <p:spPr bwMode="auto">
          <a:xfrm>
            <a:off x="2590800" y="176688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10" name="Line 6"/>
          <p:cNvSpPr>
            <a:spLocks noChangeShapeType="1"/>
          </p:cNvSpPr>
          <p:nvPr/>
        </p:nvSpPr>
        <p:spPr bwMode="auto">
          <a:xfrm>
            <a:off x="2971800" y="176688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11" name="Text Box 7"/>
          <p:cNvSpPr txBox="1">
            <a:spLocks noChangeArrowheads="1"/>
          </p:cNvSpPr>
          <p:nvPr/>
        </p:nvSpPr>
        <p:spPr bwMode="auto">
          <a:xfrm>
            <a:off x="1752600" y="1462088"/>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Tahoma" pitchFamily="34" charset="0"/>
              </a:rPr>
              <a:t> 0     1    2    3</a:t>
            </a:r>
          </a:p>
        </p:txBody>
      </p:sp>
      <p:sp>
        <p:nvSpPr>
          <p:cNvPr id="12" name="Line 8"/>
          <p:cNvSpPr>
            <a:spLocks noChangeShapeType="1"/>
          </p:cNvSpPr>
          <p:nvPr/>
        </p:nvSpPr>
        <p:spPr bwMode="auto">
          <a:xfrm flipV="1">
            <a:off x="1752600" y="2147888"/>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13" name="Text Box 9"/>
          <p:cNvSpPr txBox="1">
            <a:spLocks noChangeArrowheads="1"/>
          </p:cNvSpPr>
          <p:nvPr/>
        </p:nvSpPr>
        <p:spPr bwMode="auto">
          <a:xfrm>
            <a:off x="1524000" y="2300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f,r</a:t>
            </a:r>
          </a:p>
        </p:txBody>
      </p:sp>
      <p:sp>
        <p:nvSpPr>
          <p:cNvPr id="14" name="Text Box 10"/>
          <p:cNvSpPr txBox="1">
            <a:spLocks noChangeArrowheads="1"/>
          </p:cNvSpPr>
          <p:nvPr/>
        </p:nvSpPr>
        <p:spPr bwMode="auto">
          <a:xfrm>
            <a:off x="2057400" y="2238375"/>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c=0</a:t>
            </a:r>
          </a:p>
        </p:txBody>
      </p:sp>
      <p:sp>
        <p:nvSpPr>
          <p:cNvPr id="15" name="Rectangle 11"/>
          <p:cNvSpPr>
            <a:spLocks noChangeArrowheads="1"/>
          </p:cNvSpPr>
          <p:nvPr/>
        </p:nvSpPr>
        <p:spPr bwMode="auto">
          <a:xfrm>
            <a:off x="228600" y="25146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1"/>
              </a:buClr>
              <a:buSzPct val="65000"/>
              <a:buFont typeface="Wingdings" pitchFamily="2" charset="2"/>
              <a:buNone/>
            </a:pPr>
            <a:r>
              <a:rPr lang="en-US" sz="1700"/>
              <a:t>2. </a:t>
            </a:r>
            <a:r>
              <a:rPr lang="en-US" sz="1700" u="sng"/>
              <a:t>insert `A’:</a:t>
            </a:r>
            <a:endParaRPr lang="en-US" sz="1700"/>
          </a:p>
        </p:txBody>
      </p:sp>
      <p:sp>
        <p:nvSpPr>
          <p:cNvPr id="16" name="Line 12"/>
          <p:cNvSpPr>
            <a:spLocks noChangeShapeType="1"/>
          </p:cNvSpPr>
          <p:nvPr/>
        </p:nvSpPr>
        <p:spPr bwMode="auto">
          <a:xfrm flipV="1">
            <a:off x="1752600" y="3200400"/>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17" name="Text Box 13"/>
          <p:cNvSpPr txBox="1">
            <a:spLocks noChangeArrowheads="1"/>
          </p:cNvSpPr>
          <p:nvPr/>
        </p:nvSpPr>
        <p:spPr bwMode="auto">
          <a:xfrm>
            <a:off x="1524000" y="3352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f</a:t>
            </a:r>
          </a:p>
        </p:txBody>
      </p:sp>
      <p:sp>
        <p:nvSpPr>
          <p:cNvPr id="18" name="Text Box 14"/>
          <p:cNvSpPr txBox="1">
            <a:spLocks noChangeArrowheads="1"/>
          </p:cNvSpPr>
          <p:nvPr/>
        </p:nvSpPr>
        <p:spPr bwMode="auto">
          <a:xfrm>
            <a:off x="2514600" y="333851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c=1</a:t>
            </a:r>
          </a:p>
        </p:txBody>
      </p:sp>
      <p:sp>
        <p:nvSpPr>
          <p:cNvPr id="19" name="Line 15"/>
          <p:cNvSpPr>
            <a:spLocks noChangeShapeType="1"/>
          </p:cNvSpPr>
          <p:nvPr/>
        </p:nvSpPr>
        <p:spPr bwMode="auto">
          <a:xfrm flipV="1">
            <a:off x="2209800" y="3186113"/>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20" name="Text Box 16"/>
          <p:cNvSpPr txBox="1">
            <a:spLocks noChangeArrowheads="1"/>
          </p:cNvSpPr>
          <p:nvPr/>
        </p:nvSpPr>
        <p:spPr bwMode="auto">
          <a:xfrm>
            <a:off x="2057400" y="3338513"/>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r</a:t>
            </a:r>
          </a:p>
        </p:txBody>
      </p:sp>
      <p:sp>
        <p:nvSpPr>
          <p:cNvPr id="21" name="Rectangle 17"/>
          <p:cNvSpPr>
            <a:spLocks noChangeArrowheads="1"/>
          </p:cNvSpPr>
          <p:nvPr/>
        </p:nvSpPr>
        <p:spPr bwMode="auto">
          <a:xfrm>
            <a:off x="228600" y="3733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1"/>
              </a:buClr>
              <a:buSzPct val="65000"/>
              <a:buFont typeface="Wingdings" pitchFamily="2" charset="2"/>
              <a:buNone/>
            </a:pPr>
            <a:r>
              <a:rPr lang="en-US" sz="1700"/>
              <a:t>3. </a:t>
            </a:r>
            <a:r>
              <a:rPr lang="en-US" sz="1700" u="sng"/>
              <a:t>insert `B’:</a:t>
            </a:r>
            <a:endParaRPr lang="en-US" sz="1700"/>
          </a:p>
        </p:txBody>
      </p:sp>
      <p:sp>
        <p:nvSpPr>
          <p:cNvPr id="22" name="Rectangle 18"/>
          <p:cNvSpPr>
            <a:spLocks noChangeArrowheads="1"/>
          </p:cNvSpPr>
          <p:nvPr/>
        </p:nvSpPr>
        <p:spPr bwMode="auto">
          <a:xfrm>
            <a:off x="1828800" y="4024313"/>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 name="Line 19"/>
          <p:cNvSpPr>
            <a:spLocks noChangeShapeType="1"/>
          </p:cNvSpPr>
          <p:nvPr/>
        </p:nvSpPr>
        <p:spPr bwMode="auto">
          <a:xfrm>
            <a:off x="2209800" y="4038600"/>
            <a:ext cx="0" cy="2905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24" name="Line 20"/>
          <p:cNvSpPr>
            <a:spLocks noChangeShapeType="1"/>
          </p:cNvSpPr>
          <p:nvPr/>
        </p:nvSpPr>
        <p:spPr bwMode="auto">
          <a:xfrm>
            <a:off x="2590800" y="4038600"/>
            <a:ext cx="0" cy="2905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25" name="Line 21"/>
          <p:cNvSpPr>
            <a:spLocks noChangeShapeType="1"/>
          </p:cNvSpPr>
          <p:nvPr/>
        </p:nvSpPr>
        <p:spPr bwMode="auto">
          <a:xfrm>
            <a:off x="2971800" y="4038600"/>
            <a:ext cx="0" cy="2905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26" name="Line 22"/>
          <p:cNvSpPr>
            <a:spLocks noChangeShapeType="1"/>
          </p:cNvSpPr>
          <p:nvPr/>
        </p:nvSpPr>
        <p:spPr bwMode="auto">
          <a:xfrm flipV="1">
            <a:off x="1752600" y="4419600"/>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27" name="Text Box 23"/>
          <p:cNvSpPr txBox="1">
            <a:spLocks noChangeArrowheads="1"/>
          </p:cNvSpPr>
          <p:nvPr/>
        </p:nvSpPr>
        <p:spPr bwMode="auto">
          <a:xfrm>
            <a:off x="1524000" y="4572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f</a:t>
            </a:r>
          </a:p>
        </p:txBody>
      </p:sp>
      <p:sp>
        <p:nvSpPr>
          <p:cNvPr id="28" name="Text Box 24"/>
          <p:cNvSpPr txBox="1">
            <a:spLocks noChangeArrowheads="1"/>
          </p:cNvSpPr>
          <p:nvPr/>
        </p:nvSpPr>
        <p:spPr bwMode="auto">
          <a:xfrm>
            <a:off x="2895600" y="4572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c=2</a:t>
            </a:r>
          </a:p>
        </p:txBody>
      </p:sp>
      <p:sp>
        <p:nvSpPr>
          <p:cNvPr id="29" name="Line 25"/>
          <p:cNvSpPr>
            <a:spLocks noChangeShapeType="1"/>
          </p:cNvSpPr>
          <p:nvPr/>
        </p:nvSpPr>
        <p:spPr bwMode="auto">
          <a:xfrm flipV="1">
            <a:off x="2590800" y="4405313"/>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30" name="Text Box 26"/>
          <p:cNvSpPr txBox="1">
            <a:spLocks noChangeArrowheads="1"/>
          </p:cNvSpPr>
          <p:nvPr/>
        </p:nvSpPr>
        <p:spPr bwMode="auto">
          <a:xfrm>
            <a:off x="2438400" y="4557713"/>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r</a:t>
            </a:r>
          </a:p>
        </p:txBody>
      </p:sp>
      <p:sp>
        <p:nvSpPr>
          <p:cNvPr id="31" name="Text Box 27"/>
          <p:cNvSpPr txBox="1">
            <a:spLocks noChangeArrowheads="1"/>
          </p:cNvSpPr>
          <p:nvPr/>
        </p:nvSpPr>
        <p:spPr bwMode="auto">
          <a:xfrm>
            <a:off x="1828800" y="3962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A</a:t>
            </a:r>
          </a:p>
        </p:txBody>
      </p:sp>
      <p:sp>
        <p:nvSpPr>
          <p:cNvPr id="32" name="Text Box 28"/>
          <p:cNvSpPr txBox="1">
            <a:spLocks noChangeArrowheads="1"/>
          </p:cNvSpPr>
          <p:nvPr/>
        </p:nvSpPr>
        <p:spPr bwMode="auto">
          <a:xfrm>
            <a:off x="2209800" y="3962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B</a:t>
            </a:r>
          </a:p>
        </p:txBody>
      </p:sp>
      <p:sp>
        <p:nvSpPr>
          <p:cNvPr id="33" name="Rectangle 29"/>
          <p:cNvSpPr>
            <a:spLocks noChangeArrowheads="1"/>
          </p:cNvSpPr>
          <p:nvPr/>
        </p:nvSpPr>
        <p:spPr bwMode="auto">
          <a:xfrm>
            <a:off x="228600" y="4876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1"/>
              </a:buClr>
              <a:buSzPct val="65000"/>
              <a:buFont typeface="Wingdings" pitchFamily="2" charset="2"/>
              <a:buNone/>
            </a:pPr>
            <a:r>
              <a:rPr lang="en-US" sz="1700"/>
              <a:t>4. </a:t>
            </a:r>
            <a:r>
              <a:rPr lang="en-US" sz="1700" u="sng"/>
              <a:t>insert `C’:</a:t>
            </a:r>
            <a:endParaRPr lang="en-US" sz="1700"/>
          </a:p>
        </p:txBody>
      </p:sp>
      <p:sp>
        <p:nvSpPr>
          <p:cNvPr id="34" name="Line 30"/>
          <p:cNvSpPr>
            <a:spLocks noChangeShapeType="1"/>
          </p:cNvSpPr>
          <p:nvPr/>
        </p:nvSpPr>
        <p:spPr bwMode="auto">
          <a:xfrm flipV="1">
            <a:off x="1752600" y="5562600"/>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35" name="Text Box 31"/>
          <p:cNvSpPr txBox="1">
            <a:spLocks noChangeArrowheads="1"/>
          </p:cNvSpPr>
          <p:nvPr/>
        </p:nvSpPr>
        <p:spPr bwMode="auto">
          <a:xfrm>
            <a:off x="1524000" y="5715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f</a:t>
            </a:r>
          </a:p>
        </p:txBody>
      </p:sp>
      <p:sp>
        <p:nvSpPr>
          <p:cNvPr id="36" name="Text Box 32"/>
          <p:cNvSpPr txBox="1">
            <a:spLocks noChangeArrowheads="1"/>
          </p:cNvSpPr>
          <p:nvPr/>
        </p:nvSpPr>
        <p:spPr bwMode="auto">
          <a:xfrm>
            <a:off x="3276600" y="5700713"/>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c=3</a:t>
            </a:r>
          </a:p>
        </p:txBody>
      </p:sp>
      <p:sp>
        <p:nvSpPr>
          <p:cNvPr id="37" name="Line 33"/>
          <p:cNvSpPr>
            <a:spLocks noChangeShapeType="1"/>
          </p:cNvSpPr>
          <p:nvPr/>
        </p:nvSpPr>
        <p:spPr bwMode="auto">
          <a:xfrm flipV="1">
            <a:off x="2971800" y="5548313"/>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38" name="Text Box 34"/>
          <p:cNvSpPr txBox="1">
            <a:spLocks noChangeArrowheads="1"/>
          </p:cNvSpPr>
          <p:nvPr/>
        </p:nvSpPr>
        <p:spPr bwMode="auto">
          <a:xfrm>
            <a:off x="2819400" y="5700713"/>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r</a:t>
            </a:r>
          </a:p>
        </p:txBody>
      </p:sp>
      <p:sp>
        <p:nvSpPr>
          <p:cNvPr id="39" name="Rectangle 35"/>
          <p:cNvSpPr>
            <a:spLocks noChangeArrowheads="1"/>
          </p:cNvSpPr>
          <p:nvPr/>
        </p:nvSpPr>
        <p:spPr bwMode="auto">
          <a:xfrm>
            <a:off x="1828800" y="2790825"/>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 name="Line 36"/>
          <p:cNvSpPr>
            <a:spLocks noChangeShapeType="1"/>
          </p:cNvSpPr>
          <p:nvPr/>
        </p:nvSpPr>
        <p:spPr bwMode="auto">
          <a:xfrm>
            <a:off x="2209800" y="2805113"/>
            <a:ext cx="0" cy="29051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41" name="Line 37"/>
          <p:cNvSpPr>
            <a:spLocks noChangeShapeType="1"/>
          </p:cNvSpPr>
          <p:nvPr/>
        </p:nvSpPr>
        <p:spPr bwMode="auto">
          <a:xfrm>
            <a:off x="2590800" y="2805113"/>
            <a:ext cx="0" cy="29051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42" name="Line 38"/>
          <p:cNvSpPr>
            <a:spLocks noChangeShapeType="1"/>
          </p:cNvSpPr>
          <p:nvPr/>
        </p:nvSpPr>
        <p:spPr bwMode="auto">
          <a:xfrm>
            <a:off x="2971800" y="2805113"/>
            <a:ext cx="0" cy="29051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43" name="Text Box 39"/>
          <p:cNvSpPr txBox="1">
            <a:spLocks noChangeArrowheads="1"/>
          </p:cNvSpPr>
          <p:nvPr/>
        </p:nvSpPr>
        <p:spPr bwMode="auto">
          <a:xfrm>
            <a:off x="1828800" y="27289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A</a:t>
            </a:r>
          </a:p>
        </p:txBody>
      </p:sp>
      <p:sp>
        <p:nvSpPr>
          <p:cNvPr id="44" name="Rectangle 40"/>
          <p:cNvSpPr>
            <a:spLocks noChangeArrowheads="1"/>
          </p:cNvSpPr>
          <p:nvPr/>
        </p:nvSpPr>
        <p:spPr bwMode="auto">
          <a:xfrm>
            <a:off x="1828800" y="5167313"/>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5" name="Line 41"/>
          <p:cNvSpPr>
            <a:spLocks noChangeShapeType="1"/>
          </p:cNvSpPr>
          <p:nvPr/>
        </p:nvSpPr>
        <p:spPr bwMode="auto">
          <a:xfrm>
            <a:off x="2209800" y="5181600"/>
            <a:ext cx="0" cy="2905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46" name="Line 42"/>
          <p:cNvSpPr>
            <a:spLocks noChangeShapeType="1"/>
          </p:cNvSpPr>
          <p:nvPr/>
        </p:nvSpPr>
        <p:spPr bwMode="auto">
          <a:xfrm>
            <a:off x="2590800" y="5181600"/>
            <a:ext cx="0" cy="2905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47" name="Line 43"/>
          <p:cNvSpPr>
            <a:spLocks noChangeShapeType="1"/>
          </p:cNvSpPr>
          <p:nvPr/>
        </p:nvSpPr>
        <p:spPr bwMode="auto">
          <a:xfrm>
            <a:off x="2971800" y="5181600"/>
            <a:ext cx="0" cy="2905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48" name="Text Box 44"/>
          <p:cNvSpPr txBox="1">
            <a:spLocks noChangeArrowheads="1"/>
          </p:cNvSpPr>
          <p:nvPr/>
        </p:nvSpPr>
        <p:spPr bwMode="auto">
          <a:xfrm>
            <a:off x="1828800" y="5105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A</a:t>
            </a:r>
          </a:p>
        </p:txBody>
      </p:sp>
      <p:sp>
        <p:nvSpPr>
          <p:cNvPr id="49" name="Text Box 45"/>
          <p:cNvSpPr txBox="1">
            <a:spLocks noChangeArrowheads="1"/>
          </p:cNvSpPr>
          <p:nvPr/>
        </p:nvSpPr>
        <p:spPr bwMode="auto">
          <a:xfrm>
            <a:off x="2209800" y="5105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B</a:t>
            </a:r>
          </a:p>
        </p:txBody>
      </p:sp>
      <p:sp>
        <p:nvSpPr>
          <p:cNvPr id="50" name="Text Box 46"/>
          <p:cNvSpPr txBox="1">
            <a:spLocks noChangeArrowheads="1"/>
          </p:cNvSpPr>
          <p:nvPr/>
        </p:nvSpPr>
        <p:spPr bwMode="auto">
          <a:xfrm>
            <a:off x="2590800" y="5105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C</a:t>
            </a:r>
          </a:p>
        </p:txBody>
      </p:sp>
      <p:sp>
        <p:nvSpPr>
          <p:cNvPr id="51" name="Rectangle 47"/>
          <p:cNvSpPr txBox="1">
            <a:spLocks noChangeArrowheads="1"/>
          </p:cNvSpPr>
          <p:nvPr/>
        </p:nvSpPr>
        <p:spPr bwMode="auto">
          <a:xfrm>
            <a:off x="228600" y="12192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marL="609600" indent="-609600">
              <a:lnSpc>
                <a:spcPct val="80000"/>
              </a:lnSpc>
              <a:buFont typeface="Wingdings" pitchFamily="2" charset="2"/>
              <a:buNone/>
            </a:pPr>
            <a:r>
              <a:rPr lang="en-US" sz="1700" smtClean="0"/>
              <a:t>1. </a:t>
            </a:r>
            <a:r>
              <a:rPr lang="en-US" sz="1700" u="sng" smtClean="0"/>
              <a:t>initially:</a:t>
            </a:r>
            <a:r>
              <a:rPr lang="en-US" sz="1700" smtClean="0"/>
              <a:t> count=0, front=0, rear=0</a:t>
            </a:r>
            <a:endParaRPr lang="en-US" sz="1700"/>
          </a:p>
        </p:txBody>
      </p:sp>
      <p:sp>
        <p:nvSpPr>
          <p:cNvPr id="52" name="Rectangle 48"/>
          <p:cNvSpPr>
            <a:spLocks noChangeArrowheads="1"/>
          </p:cNvSpPr>
          <p:nvPr/>
        </p:nvSpPr>
        <p:spPr bwMode="auto">
          <a:xfrm>
            <a:off x="4876800" y="1233488"/>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1"/>
              </a:buClr>
              <a:buSzPct val="65000"/>
              <a:buFont typeface="Wingdings" pitchFamily="2" charset="2"/>
              <a:buNone/>
            </a:pPr>
            <a:r>
              <a:rPr lang="en-US" sz="1700"/>
              <a:t>5. </a:t>
            </a:r>
            <a:r>
              <a:rPr lang="en-US" sz="1700" u="sng"/>
              <a:t>delete:</a:t>
            </a:r>
            <a:endParaRPr lang="en-US" sz="1700"/>
          </a:p>
        </p:txBody>
      </p:sp>
      <p:sp>
        <p:nvSpPr>
          <p:cNvPr id="53" name="Line 49"/>
          <p:cNvSpPr>
            <a:spLocks noChangeShapeType="1"/>
          </p:cNvSpPr>
          <p:nvPr/>
        </p:nvSpPr>
        <p:spPr bwMode="auto">
          <a:xfrm flipV="1">
            <a:off x="6781800" y="1919288"/>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54" name="Text Box 50"/>
          <p:cNvSpPr txBox="1">
            <a:spLocks noChangeArrowheads="1"/>
          </p:cNvSpPr>
          <p:nvPr/>
        </p:nvSpPr>
        <p:spPr bwMode="auto">
          <a:xfrm>
            <a:off x="6553200" y="20716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f</a:t>
            </a:r>
          </a:p>
        </p:txBody>
      </p:sp>
      <p:sp>
        <p:nvSpPr>
          <p:cNvPr id="55" name="Text Box 51"/>
          <p:cNvSpPr txBox="1">
            <a:spLocks noChangeArrowheads="1"/>
          </p:cNvSpPr>
          <p:nvPr/>
        </p:nvSpPr>
        <p:spPr bwMode="auto">
          <a:xfrm>
            <a:off x="7924800" y="2057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c=2</a:t>
            </a:r>
          </a:p>
        </p:txBody>
      </p:sp>
      <p:sp>
        <p:nvSpPr>
          <p:cNvPr id="56" name="Line 52"/>
          <p:cNvSpPr>
            <a:spLocks noChangeShapeType="1"/>
          </p:cNvSpPr>
          <p:nvPr/>
        </p:nvSpPr>
        <p:spPr bwMode="auto">
          <a:xfrm flipV="1">
            <a:off x="7620000" y="1905000"/>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57" name="Text Box 53"/>
          <p:cNvSpPr txBox="1">
            <a:spLocks noChangeArrowheads="1"/>
          </p:cNvSpPr>
          <p:nvPr/>
        </p:nvSpPr>
        <p:spPr bwMode="auto">
          <a:xfrm>
            <a:off x="7467600" y="20574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r</a:t>
            </a:r>
          </a:p>
        </p:txBody>
      </p:sp>
      <p:sp>
        <p:nvSpPr>
          <p:cNvPr id="58" name="Rectangle 54"/>
          <p:cNvSpPr>
            <a:spLocks noChangeArrowheads="1"/>
          </p:cNvSpPr>
          <p:nvPr/>
        </p:nvSpPr>
        <p:spPr bwMode="auto">
          <a:xfrm>
            <a:off x="6477000" y="15240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9" name="Line 55"/>
          <p:cNvSpPr>
            <a:spLocks noChangeShapeType="1"/>
          </p:cNvSpPr>
          <p:nvPr/>
        </p:nvSpPr>
        <p:spPr bwMode="auto">
          <a:xfrm>
            <a:off x="6858000" y="1538288"/>
            <a:ext cx="0" cy="29051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60" name="Line 56"/>
          <p:cNvSpPr>
            <a:spLocks noChangeShapeType="1"/>
          </p:cNvSpPr>
          <p:nvPr/>
        </p:nvSpPr>
        <p:spPr bwMode="auto">
          <a:xfrm>
            <a:off x="7239000" y="1538288"/>
            <a:ext cx="0" cy="29051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61" name="Line 57"/>
          <p:cNvSpPr>
            <a:spLocks noChangeShapeType="1"/>
          </p:cNvSpPr>
          <p:nvPr/>
        </p:nvSpPr>
        <p:spPr bwMode="auto">
          <a:xfrm>
            <a:off x="7620000" y="1538288"/>
            <a:ext cx="0" cy="29051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62" name="Text Box 58"/>
          <p:cNvSpPr txBox="1">
            <a:spLocks noChangeArrowheads="1"/>
          </p:cNvSpPr>
          <p:nvPr/>
        </p:nvSpPr>
        <p:spPr bwMode="auto">
          <a:xfrm>
            <a:off x="6477000" y="1462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969696"/>
                </a:solidFill>
                <a:latin typeface="Tahoma" pitchFamily="34" charset="0"/>
              </a:rPr>
              <a:t>A</a:t>
            </a:r>
          </a:p>
        </p:txBody>
      </p:sp>
      <p:sp>
        <p:nvSpPr>
          <p:cNvPr id="63" name="Text Box 59"/>
          <p:cNvSpPr txBox="1">
            <a:spLocks noChangeArrowheads="1"/>
          </p:cNvSpPr>
          <p:nvPr/>
        </p:nvSpPr>
        <p:spPr bwMode="auto">
          <a:xfrm>
            <a:off x="6858000" y="1462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B</a:t>
            </a:r>
          </a:p>
        </p:txBody>
      </p:sp>
      <p:sp>
        <p:nvSpPr>
          <p:cNvPr id="64" name="Text Box 60"/>
          <p:cNvSpPr txBox="1">
            <a:spLocks noChangeArrowheads="1"/>
          </p:cNvSpPr>
          <p:nvPr/>
        </p:nvSpPr>
        <p:spPr bwMode="auto">
          <a:xfrm>
            <a:off x="7239000" y="14620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C</a:t>
            </a:r>
          </a:p>
        </p:txBody>
      </p:sp>
      <p:sp>
        <p:nvSpPr>
          <p:cNvPr id="65" name="Line 61"/>
          <p:cNvSpPr>
            <a:spLocks noChangeShapeType="1"/>
          </p:cNvSpPr>
          <p:nvPr/>
        </p:nvSpPr>
        <p:spPr bwMode="auto">
          <a:xfrm flipV="1">
            <a:off x="5715000" y="1828800"/>
            <a:ext cx="6858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66" name="Text Box 62"/>
          <p:cNvSpPr txBox="1">
            <a:spLocks noChangeArrowheads="1"/>
          </p:cNvSpPr>
          <p:nvPr/>
        </p:nvSpPr>
        <p:spPr bwMode="auto">
          <a:xfrm>
            <a:off x="4953000" y="2057400"/>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Tahoma" pitchFamily="34" charset="0"/>
              </a:rPr>
              <a:t>not accessible any more</a:t>
            </a:r>
          </a:p>
        </p:txBody>
      </p:sp>
      <p:sp>
        <p:nvSpPr>
          <p:cNvPr id="67" name="Rectangle 63"/>
          <p:cNvSpPr>
            <a:spLocks noChangeArrowheads="1"/>
          </p:cNvSpPr>
          <p:nvPr/>
        </p:nvSpPr>
        <p:spPr bwMode="auto">
          <a:xfrm>
            <a:off x="4876800" y="3062288"/>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1"/>
              </a:buClr>
              <a:buSzPct val="65000"/>
              <a:buFont typeface="Wingdings" pitchFamily="2" charset="2"/>
              <a:buNone/>
            </a:pPr>
            <a:r>
              <a:rPr lang="en-US" sz="1700"/>
              <a:t>6. </a:t>
            </a:r>
            <a:r>
              <a:rPr lang="en-US" sz="1700" u="sng"/>
              <a:t>insert `D’:</a:t>
            </a:r>
            <a:endParaRPr lang="en-US" sz="1700"/>
          </a:p>
        </p:txBody>
      </p:sp>
      <p:sp>
        <p:nvSpPr>
          <p:cNvPr id="68" name="Line 64"/>
          <p:cNvSpPr>
            <a:spLocks noChangeShapeType="1"/>
          </p:cNvSpPr>
          <p:nvPr/>
        </p:nvSpPr>
        <p:spPr bwMode="auto">
          <a:xfrm flipV="1">
            <a:off x="6781800" y="3733800"/>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69" name="Text Box 65"/>
          <p:cNvSpPr txBox="1">
            <a:spLocks noChangeArrowheads="1"/>
          </p:cNvSpPr>
          <p:nvPr/>
        </p:nvSpPr>
        <p:spPr bwMode="auto">
          <a:xfrm>
            <a:off x="6629400" y="3886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f</a:t>
            </a:r>
          </a:p>
        </p:txBody>
      </p:sp>
      <p:sp>
        <p:nvSpPr>
          <p:cNvPr id="70" name="Text Box 66"/>
          <p:cNvSpPr txBox="1">
            <a:spLocks noChangeArrowheads="1"/>
          </p:cNvSpPr>
          <p:nvPr/>
        </p:nvSpPr>
        <p:spPr bwMode="auto">
          <a:xfrm>
            <a:off x="7467600" y="3810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c=3</a:t>
            </a:r>
          </a:p>
        </p:txBody>
      </p:sp>
      <p:sp>
        <p:nvSpPr>
          <p:cNvPr id="71" name="Line 67"/>
          <p:cNvSpPr>
            <a:spLocks noChangeShapeType="1"/>
          </p:cNvSpPr>
          <p:nvPr/>
        </p:nvSpPr>
        <p:spPr bwMode="auto">
          <a:xfrm flipV="1">
            <a:off x="6324600" y="3733800"/>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2" name="Text Box 68"/>
          <p:cNvSpPr txBox="1">
            <a:spLocks noChangeArrowheads="1"/>
          </p:cNvSpPr>
          <p:nvPr/>
        </p:nvSpPr>
        <p:spPr bwMode="auto">
          <a:xfrm>
            <a:off x="6172200" y="38862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r</a:t>
            </a:r>
          </a:p>
        </p:txBody>
      </p:sp>
      <p:sp>
        <p:nvSpPr>
          <p:cNvPr id="73" name="Rectangle 69"/>
          <p:cNvSpPr>
            <a:spLocks noChangeArrowheads="1"/>
          </p:cNvSpPr>
          <p:nvPr/>
        </p:nvSpPr>
        <p:spPr bwMode="auto">
          <a:xfrm>
            <a:off x="6477000" y="33528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4" name="Line 70"/>
          <p:cNvSpPr>
            <a:spLocks noChangeShapeType="1"/>
          </p:cNvSpPr>
          <p:nvPr/>
        </p:nvSpPr>
        <p:spPr bwMode="auto">
          <a:xfrm>
            <a:off x="6858000" y="3367088"/>
            <a:ext cx="0" cy="29051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5" name="Line 71"/>
          <p:cNvSpPr>
            <a:spLocks noChangeShapeType="1"/>
          </p:cNvSpPr>
          <p:nvPr/>
        </p:nvSpPr>
        <p:spPr bwMode="auto">
          <a:xfrm>
            <a:off x="7239000" y="3367088"/>
            <a:ext cx="0" cy="29051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6" name="Line 72"/>
          <p:cNvSpPr>
            <a:spLocks noChangeShapeType="1"/>
          </p:cNvSpPr>
          <p:nvPr/>
        </p:nvSpPr>
        <p:spPr bwMode="auto">
          <a:xfrm>
            <a:off x="7620000" y="3367088"/>
            <a:ext cx="0" cy="29051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77" name="Text Box 73"/>
          <p:cNvSpPr txBox="1">
            <a:spLocks noChangeArrowheads="1"/>
          </p:cNvSpPr>
          <p:nvPr/>
        </p:nvSpPr>
        <p:spPr bwMode="auto">
          <a:xfrm>
            <a:off x="6858000" y="3290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B</a:t>
            </a:r>
          </a:p>
        </p:txBody>
      </p:sp>
      <p:sp>
        <p:nvSpPr>
          <p:cNvPr id="78" name="Text Box 74"/>
          <p:cNvSpPr txBox="1">
            <a:spLocks noChangeArrowheads="1"/>
          </p:cNvSpPr>
          <p:nvPr/>
        </p:nvSpPr>
        <p:spPr bwMode="auto">
          <a:xfrm>
            <a:off x="7239000" y="3290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C</a:t>
            </a:r>
          </a:p>
        </p:txBody>
      </p:sp>
      <p:sp>
        <p:nvSpPr>
          <p:cNvPr id="79" name="Text Box 75"/>
          <p:cNvSpPr txBox="1">
            <a:spLocks noChangeArrowheads="1"/>
          </p:cNvSpPr>
          <p:nvPr/>
        </p:nvSpPr>
        <p:spPr bwMode="auto">
          <a:xfrm>
            <a:off x="7620000" y="3290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ahoma" pitchFamily="34" charset="0"/>
              </a:rPr>
              <a:t>D</a:t>
            </a:r>
          </a:p>
        </p:txBody>
      </p:sp>
      <p:sp>
        <p:nvSpPr>
          <p:cNvPr id="80" name="Text Box 76"/>
          <p:cNvSpPr txBox="1">
            <a:spLocks noChangeArrowheads="1"/>
          </p:cNvSpPr>
          <p:nvPr/>
        </p:nvSpPr>
        <p:spPr bwMode="auto">
          <a:xfrm>
            <a:off x="4419600" y="4267200"/>
            <a:ext cx="44958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u="sng" dirty="0">
                <a:latin typeface="Tahoma" pitchFamily="34" charset="0"/>
              </a:rPr>
              <a:t>NOTE: CIRCULAR OPERATION</a:t>
            </a:r>
          </a:p>
          <a:p>
            <a:pPr>
              <a:spcBef>
                <a:spcPct val="50000"/>
              </a:spcBef>
            </a:pPr>
            <a:r>
              <a:rPr lang="en-US" sz="2000" dirty="0">
                <a:latin typeface="Tahoma" pitchFamily="34" charset="0"/>
              </a:rPr>
              <a:t>i.e., move rear &amp; front forward:</a:t>
            </a:r>
          </a:p>
          <a:p>
            <a:pPr>
              <a:spcBef>
                <a:spcPct val="50000"/>
              </a:spcBef>
            </a:pPr>
            <a:r>
              <a:rPr lang="en-US" sz="2000" dirty="0">
                <a:latin typeface="Tahoma" pitchFamily="34" charset="0"/>
              </a:rPr>
              <a:t>rear=(rear+1)%</a:t>
            </a:r>
            <a:r>
              <a:rPr lang="en-US" sz="2000" dirty="0" err="1">
                <a:latin typeface="Tahoma" pitchFamily="34" charset="0"/>
              </a:rPr>
              <a:t>MaxQSize</a:t>
            </a:r>
            <a:endParaRPr lang="en-US" sz="2000" dirty="0">
              <a:latin typeface="Tahoma" pitchFamily="34" charset="0"/>
            </a:endParaRPr>
          </a:p>
          <a:p>
            <a:pPr>
              <a:spcBef>
                <a:spcPct val="50000"/>
              </a:spcBef>
            </a:pPr>
            <a:r>
              <a:rPr lang="en-US" sz="2000" dirty="0">
                <a:latin typeface="Tahoma" pitchFamily="34" charset="0"/>
              </a:rPr>
              <a:t>front=(front+1)%</a:t>
            </a:r>
            <a:r>
              <a:rPr lang="en-US" sz="2000" dirty="0" err="1">
                <a:latin typeface="Tahoma" pitchFamily="34" charset="0"/>
              </a:rPr>
              <a:t>MaxQSize</a:t>
            </a:r>
            <a:r>
              <a:rPr lang="en-US" sz="2000" dirty="0">
                <a:latin typeface="Tahoma" pitchFamily="34" charset="0"/>
              </a:rPr>
              <a:t>  etc.</a:t>
            </a:r>
          </a:p>
        </p:txBody>
      </p:sp>
    </p:spTree>
    <p:extLst>
      <p:ext uri="{BB962C8B-B14F-4D97-AF65-F5344CB8AC3E}">
        <p14:creationId xmlns:p14="http://schemas.microsoft.com/office/powerpoint/2010/main" val="33811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8" grpId="0"/>
      <p:bldP spid="19" grpId="0" animBg="1"/>
      <p:bldP spid="20" grpId="0"/>
      <p:bldP spid="21" grpId="0"/>
      <p:bldP spid="22" grpId="0" animBg="1"/>
      <p:bldP spid="23" grpId="0" animBg="1"/>
      <p:bldP spid="24" grpId="0" animBg="1"/>
      <p:bldP spid="25" grpId="0" animBg="1"/>
      <p:bldP spid="26" grpId="0" animBg="1"/>
      <p:bldP spid="27" grpId="0"/>
      <p:bldP spid="28" grpId="0"/>
      <p:bldP spid="29" grpId="0" animBg="1"/>
      <p:bldP spid="30" grpId="0"/>
      <p:bldP spid="31" grpId="0"/>
      <p:bldP spid="32" grpId="0"/>
      <p:bldP spid="33" grpId="0"/>
      <p:bldP spid="34" grpId="0" animBg="1"/>
      <p:bldP spid="35" grpId="0"/>
      <p:bldP spid="36" grpId="0"/>
      <p:bldP spid="37" grpId="0" animBg="1"/>
      <p:bldP spid="38" grpId="0"/>
      <p:bldP spid="39" grpId="0" animBg="1"/>
      <p:bldP spid="40" grpId="0" animBg="1"/>
      <p:bldP spid="41" grpId="0" animBg="1"/>
      <p:bldP spid="42" grpId="0" animBg="1"/>
      <p:bldP spid="43" grpId="0"/>
      <p:bldP spid="44" grpId="0" animBg="1"/>
      <p:bldP spid="45" grpId="0" animBg="1"/>
      <p:bldP spid="46" grpId="0" animBg="1"/>
      <p:bldP spid="47" grpId="0" animBg="1"/>
      <p:bldP spid="48" grpId="0"/>
      <p:bldP spid="49" grpId="0"/>
      <p:bldP spid="50" grpId="0"/>
      <p:bldP spid="52" grpId="0"/>
      <p:bldP spid="53" grpId="0" animBg="1"/>
      <p:bldP spid="54" grpId="0"/>
      <p:bldP spid="55" grpId="0"/>
      <p:bldP spid="56" grpId="0" animBg="1"/>
      <p:bldP spid="57" grpId="0"/>
      <p:bldP spid="58" grpId="0" animBg="1"/>
      <p:bldP spid="59" grpId="0" animBg="1"/>
      <p:bldP spid="60" grpId="0" animBg="1"/>
      <p:bldP spid="61" grpId="0" animBg="1"/>
      <p:bldP spid="62" grpId="0"/>
      <p:bldP spid="63" grpId="0"/>
      <p:bldP spid="64" grpId="0"/>
      <p:bldP spid="65" grpId="0" animBg="1"/>
      <p:bldP spid="66" grpId="0"/>
      <p:bldP spid="67" grpId="0"/>
      <p:bldP spid="68" grpId="0" animBg="1"/>
      <p:bldP spid="69" grpId="0"/>
      <p:bldP spid="70" grpId="0"/>
      <p:bldP spid="71" grpId="0" animBg="1"/>
      <p:bldP spid="72" grpId="0"/>
      <p:bldP spid="73" grpId="0" animBg="1"/>
      <p:bldP spid="74" grpId="0" animBg="1"/>
      <p:bldP spid="75" grpId="0" animBg="1"/>
      <p:bldP spid="76" grpId="0" animBg="1"/>
      <p:bldP spid="77" grpId="0"/>
      <p:bldP spid="78" grpId="0"/>
      <p:bldP spid="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general </a:t>
            </a:r>
            <a:r>
              <a:rPr lang="en-US" dirty="0" smtClean="0"/>
              <a:t>Queue </a:t>
            </a:r>
            <a:r>
              <a:rPr lang="en-US" dirty="0"/>
              <a:t>Class Declaration</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15</a:t>
            </a:fld>
            <a:endParaRPr lang="en-US"/>
          </a:p>
        </p:txBody>
      </p:sp>
      <p:sp>
        <p:nvSpPr>
          <p:cNvPr id="7" name="Rectangle 3"/>
          <p:cNvSpPr txBox="1">
            <a:spLocks noChangeArrowheads="1"/>
          </p:cNvSpPr>
          <p:nvPr/>
        </p:nvSpPr>
        <p:spPr bwMode="auto">
          <a:xfrm>
            <a:off x="457200" y="1600200"/>
            <a:ext cx="4038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latin typeface="Courier New" pitchFamily="49" charset="0"/>
              </a:rPr>
              <a:t># include &lt;</a:t>
            </a:r>
            <a:r>
              <a:rPr lang="en-US" sz="1200" dirty="0" err="1" smtClean="0">
                <a:latin typeface="Courier New" pitchFamily="49" charset="0"/>
              </a:rPr>
              <a:t>iostream.h</a:t>
            </a:r>
            <a:r>
              <a:rPr lang="en-US" sz="1200" dirty="0" smtClean="0">
                <a:latin typeface="Courier New" pitchFamily="49" charset="0"/>
              </a:rPr>
              <a:t>&gt;</a:t>
            </a:r>
          </a:p>
          <a:p>
            <a:pPr>
              <a:lnSpc>
                <a:spcPct val="80000"/>
              </a:lnSpc>
              <a:buFont typeface="Wingdings" pitchFamily="2" charset="2"/>
              <a:buNone/>
            </a:pPr>
            <a:r>
              <a:rPr lang="en-US" sz="1200" dirty="0" smtClean="0">
                <a:latin typeface="Courier New" pitchFamily="49" charset="0"/>
              </a:rPr>
              <a:t># include &lt;</a:t>
            </a:r>
            <a:r>
              <a:rPr lang="en-US" sz="1200" dirty="0" err="1" smtClean="0">
                <a:latin typeface="Courier New" pitchFamily="49" charset="0"/>
              </a:rPr>
              <a:t>stdlib.h</a:t>
            </a:r>
            <a:r>
              <a:rPr lang="en-US" sz="1200" dirty="0" smtClean="0">
                <a:latin typeface="Courier New" pitchFamily="49" charset="0"/>
              </a:rPr>
              <a:t>&gt;</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err="1" smtClean="0">
                <a:latin typeface="Courier New" pitchFamily="49" charset="0"/>
              </a:rPr>
              <a:t>const</a:t>
            </a:r>
            <a:r>
              <a:rPr lang="en-US" sz="1200" dirty="0" smtClean="0">
                <a:latin typeface="Courier New" pitchFamily="49" charset="0"/>
              </a:rPr>
              <a:t> </a:t>
            </a:r>
            <a:r>
              <a:rPr lang="en-US" sz="1200" dirty="0" err="1" smtClean="0">
                <a:latin typeface="Courier New" pitchFamily="49" charset="0"/>
              </a:rPr>
              <a:t>int</a:t>
            </a:r>
            <a:r>
              <a:rPr lang="en-US" sz="1200" dirty="0" smtClean="0">
                <a:latin typeface="Courier New" pitchFamily="49" charset="0"/>
              </a:rPr>
              <a:t> </a:t>
            </a:r>
            <a:r>
              <a:rPr lang="en-US" sz="1200" dirty="0" err="1" smtClean="0">
                <a:latin typeface="Courier New" pitchFamily="49" charset="0"/>
              </a:rPr>
              <a:t>MaxQSize</a:t>
            </a:r>
            <a:r>
              <a:rPr lang="en-US" sz="1200" dirty="0" smtClean="0">
                <a:latin typeface="Courier New" pitchFamily="49" charset="0"/>
              </a:rPr>
              <a:t>=50;</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solidFill>
                  <a:srgbClr val="FF0000"/>
                </a:solidFill>
                <a:latin typeface="Courier New" pitchFamily="49" charset="0"/>
              </a:rPr>
              <a:t>template &lt;class T&gt;</a:t>
            </a:r>
          </a:p>
          <a:p>
            <a:pPr>
              <a:lnSpc>
                <a:spcPct val="80000"/>
              </a:lnSpc>
              <a:buFont typeface="Wingdings" pitchFamily="2" charset="2"/>
              <a:buNone/>
            </a:pPr>
            <a:r>
              <a:rPr lang="en-US" sz="1200" dirty="0" smtClean="0">
                <a:latin typeface="Courier New" pitchFamily="49" charset="0"/>
              </a:rPr>
              <a:t>class Queue</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private:</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latin typeface="Courier New" pitchFamily="49" charset="0"/>
              </a:rPr>
              <a:t>// queue array and its parameters</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err="1" smtClean="0">
                <a:latin typeface="Courier New" pitchFamily="49" charset="0"/>
              </a:rPr>
              <a:t>int</a:t>
            </a:r>
            <a:r>
              <a:rPr lang="en-US" sz="1200" dirty="0" smtClean="0">
                <a:latin typeface="Courier New" pitchFamily="49" charset="0"/>
              </a:rPr>
              <a:t> front, rear, count;</a:t>
            </a:r>
          </a:p>
          <a:p>
            <a:pPr>
              <a:lnSpc>
                <a:spcPct val="80000"/>
              </a:lnSpc>
              <a:buFont typeface="Wingdings" pitchFamily="2" charset="2"/>
              <a:buNone/>
            </a:pPr>
            <a:r>
              <a:rPr lang="en-US" sz="1200" dirty="0" smtClean="0">
                <a:solidFill>
                  <a:srgbClr val="FF0000"/>
                </a:solidFill>
                <a:latin typeface="Courier New" pitchFamily="49" charset="0"/>
              </a:rPr>
              <a:t>T</a:t>
            </a:r>
            <a:r>
              <a:rPr lang="en-US" sz="1200" dirty="0" smtClean="0">
                <a:latin typeface="Courier New" pitchFamily="49" charset="0"/>
              </a:rPr>
              <a:t> </a:t>
            </a:r>
            <a:r>
              <a:rPr lang="en-US" sz="1200" dirty="0" err="1" smtClean="0">
                <a:latin typeface="Courier New" pitchFamily="49" charset="0"/>
              </a:rPr>
              <a:t>qlist</a:t>
            </a:r>
            <a:r>
              <a:rPr lang="en-US" sz="1200" dirty="0" smtClean="0">
                <a:latin typeface="Courier New" pitchFamily="49" charset="0"/>
              </a:rPr>
              <a:t>[ </a:t>
            </a:r>
            <a:r>
              <a:rPr lang="en-US" sz="1200" dirty="0" err="1" smtClean="0">
                <a:latin typeface="Courier New" pitchFamily="49" charset="0"/>
              </a:rPr>
              <a:t>MaxQSize</a:t>
            </a:r>
            <a:r>
              <a:rPr lang="en-US" sz="1200" dirty="0" smtClean="0">
                <a:latin typeface="Courier New" pitchFamily="49" charset="0"/>
              </a:rPr>
              <a:t>] ;</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latin typeface="Courier New" pitchFamily="49" charset="0"/>
              </a:rPr>
              <a:t>public:</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latin typeface="Courier New" pitchFamily="49" charset="0"/>
              </a:rPr>
              <a:t>//constructor </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latin typeface="Courier New" pitchFamily="49" charset="0"/>
              </a:rPr>
              <a:t>Queue(void); // initialize data members</a:t>
            </a:r>
          </a:p>
          <a:p>
            <a:pPr>
              <a:lnSpc>
                <a:spcPct val="80000"/>
              </a:lnSpc>
              <a:buFont typeface="Wingdings" pitchFamily="2" charset="2"/>
              <a:buNone/>
            </a:pPr>
            <a:r>
              <a:rPr lang="en-US" sz="1200" dirty="0" smtClean="0">
                <a:latin typeface="Courier New" pitchFamily="49" charset="0"/>
              </a:rPr>
              <a:t>//queue modification operations</a:t>
            </a:r>
          </a:p>
        </p:txBody>
      </p:sp>
      <p:sp>
        <p:nvSpPr>
          <p:cNvPr id="9" name="Rectangle 3"/>
          <p:cNvSpPr txBox="1">
            <a:spLocks noChangeArrowheads="1"/>
          </p:cNvSpPr>
          <p:nvPr/>
        </p:nvSpPr>
        <p:spPr bwMode="auto">
          <a:xfrm>
            <a:off x="4648200" y="1676400"/>
            <a:ext cx="4038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lnSpc>
                <a:spcPct val="80000"/>
              </a:lnSpc>
              <a:buFont typeface="Wingdings" pitchFamily="2" charset="2"/>
              <a:buNone/>
            </a:pPr>
            <a:r>
              <a:rPr lang="en-US" sz="1200" dirty="0" smtClean="0">
                <a:latin typeface="Courier New" pitchFamily="49" charset="0"/>
              </a:rPr>
              <a:t>void </a:t>
            </a:r>
            <a:r>
              <a:rPr lang="en-US" sz="1200" dirty="0" err="1" smtClean="0">
                <a:latin typeface="Courier New" pitchFamily="49" charset="0"/>
              </a:rPr>
              <a:t>Qinsert</a:t>
            </a:r>
            <a:r>
              <a:rPr lang="en-US" sz="1200" dirty="0" smtClean="0">
                <a:latin typeface="Courier New" pitchFamily="49" charset="0"/>
              </a:rPr>
              <a:t>(</a:t>
            </a:r>
            <a:r>
              <a:rPr lang="en-US" sz="1200" dirty="0" err="1" smtClean="0">
                <a:latin typeface="Courier New" pitchFamily="49" charset="0"/>
              </a:rPr>
              <a:t>const</a:t>
            </a:r>
            <a:r>
              <a:rPr lang="en-US" sz="1200" dirty="0" smtClean="0">
                <a:latin typeface="Courier New" pitchFamily="49" charset="0"/>
              </a:rPr>
              <a:t> </a:t>
            </a:r>
            <a:r>
              <a:rPr lang="en-US" sz="1200" dirty="0" smtClean="0">
                <a:solidFill>
                  <a:srgbClr val="FF0000"/>
                </a:solidFill>
                <a:latin typeface="Courier New" pitchFamily="49" charset="0"/>
              </a:rPr>
              <a:t>T</a:t>
            </a:r>
            <a:r>
              <a:rPr lang="en-US" sz="1200" dirty="0" smtClean="0">
                <a:latin typeface="Courier New" pitchFamily="49" charset="0"/>
              </a:rPr>
              <a:t>&amp; item);</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solidFill>
                  <a:srgbClr val="FF0000"/>
                </a:solidFill>
                <a:latin typeface="Courier New" pitchFamily="49" charset="0"/>
              </a:rPr>
              <a:t>T</a:t>
            </a:r>
            <a:r>
              <a:rPr lang="en-US" sz="1200" dirty="0" smtClean="0">
                <a:latin typeface="Courier New" pitchFamily="49" charset="0"/>
              </a:rPr>
              <a:t> </a:t>
            </a:r>
            <a:r>
              <a:rPr lang="en-US" sz="1200" dirty="0" err="1" smtClean="0">
                <a:latin typeface="Courier New" pitchFamily="49" charset="0"/>
              </a:rPr>
              <a:t>QDelete</a:t>
            </a:r>
            <a:r>
              <a:rPr lang="en-US" sz="1200" dirty="0" smtClean="0">
                <a:latin typeface="Courier New" pitchFamily="49" charset="0"/>
              </a:rPr>
              <a:t>(void);</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latin typeface="Courier New" pitchFamily="49" charset="0"/>
              </a:rPr>
              <a:t>void </a:t>
            </a:r>
            <a:r>
              <a:rPr lang="en-US" sz="1200" dirty="0" err="1" smtClean="0">
                <a:latin typeface="Courier New" pitchFamily="49" charset="0"/>
              </a:rPr>
              <a:t>ClearQueue</a:t>
            </a:r>
            <a:r>
              <a:rPr lang="en-US" sz="1200" dirty="0" smtClean="0">
                <a:latin typeface="Courier New" pitchFamily="49" charset="0"/>
              </a:rPr>
              <a:t>(void);</a:t>
            </a:r>
          </a:p>
          <a:p>
            <a:pPr>
              <a:lnSpc>
                <a:spcPct val="80000"/>
              </a:lnSpc>
              <a:buFont typeface="Wingdings" pitchFamily="2" charset="2"/>
              <a:buNone/>
            </a:pPr>
            <a:r>
              <a:rPr lang="en-US" sz="1200" dirty="0" smtClean="0">
                <a:latin typeface="Courier New" pitchFamily="49" charset="0"/>
              </a:rPr>
              <a:t>// queue access</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solidFill>
                  <a:srgbClr val="FF0000"/>
                </a:solidFill>
                <a:latin typeface="Courier New" pitchFamily="49" charset="0"/>
              </a:rPr>
              <a:t>T</a:t>
            </a:r>
            <a:r>
              <a:rPr lang="en-US" sz="1200" dirty="0" smtClean="0">
                <a:latin typeface="Courier New" pitchFamily="49" charset="0"/>
              </a:rPr>
              <a:t> </a:t>
            </a:r>
            <a:r>
              <a:rPr lang="en-US" sz="1200" dirty="0" err="1" smtClean="0">
                <a:latin typeface="Courier New" pitchFamily="49" charset="0"/>
              </a:rPr>
              <a:t>QFront</a:t>
            </a:r>
            <a:r>
              <a:rPr lang="en-US" sz="1200" dirty="0" smtClean="0">
                <a:latin typeface="Courier New" pitchFamily="49" charset="0"/>
              </a:rPr>
              <a:t>(void) </a:t>
            </a:r>
            <a:r>
              <a:rPr lang="en-US" sz="1200" dirty="0" err="1" smtClean="0">
                <a:latin typeface="Courier New" pitchFamily="49" charset="0"/>
              </a:rPr>
              <a:t>const</a:t>
            </a: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 queue test methods</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err="1" smtClean="0">
                <a:latin typeface="Courier New" pitchFamily="49" charset="0"/>
              </a:rPr>
              <a:t>int</a:t>
            </a:r>
            <a:r>
              <a:rPr lang="en-US" sz="1200" dirty="0" smtClean="0">
                <a:latin typeface="Courier New" pitchFamily="49" charset="0"/>
              </a:rPr>
              <a:t> </a:t>
            </a:r>
            <a:r>
              <a:rPr lang="en-US" sz="1200" dirty="0" err="1" smtClean="0">
                <a:latin typeface="Courier New" pitchFamily="49" charset="0"/>
              </a:rPr>
              <a:t>QLength</a:t>
            </a:r>
            <a:r>
              <a:rPr lang="en-US" sz="1200" dirty="0" smtClean="0">
                <a:latin typeface="Courier New" pitchFamily="49" charset="0"/>
              </a:rPr>
              <a:t>(void) </a:t>
            </a:r>
            <a:r>
              <a:rPr lang="en-US" sz="1200" dirty="0" err="1" smtClean="0">
                <a:latin typeface="Courier New" pitchFamily="49" charset="0"/>
              </a:rPr>
              <a:t>const</a:t>
            </a:r>
            <a:r>
              <a:rPr lang="en-US" sz="1200" dirty="0" smtClean="0">
                <a:latin typeface="Courier New" pitchFamily="49" charset="0"/>
              </a:rPr>
              <a:t>;</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err="1" smtClean="0">
                <a:latin typeface="Courier New" pitchFamily="49" charset="0"/>
              </a:rPr>
              <a:t>int</a:t>
            </a:r>
            <a:r>
              <a:rPr lang="en-US" sz="1200" dirty="0" smtClean="0">
                <a:latin typeface="Courier New" pitchFamily="49" charset="0"/>
              </a:rPr>
              <a:t> </a:t>
            </a:r>
            <a:r>
              <a:rPr lang="en-US" sz="1200" dirty="0" err="1" smtClean="0">
                <a:latin typeface="Courier New" pitchFamily="49" charset="0"/>
              </a:rPr>
              <a:t>QEmpty</a:t>
            </a:r>
            <a:r>
              <a:rPr lang="en-US" sz="1200" dirty="0" smtClean="0">
                <a:latin typeface="Courier New" pitchFamily="49" charset="0"/>
              </a:rPr>
              <a:t>(void) </a:t>
            </a:r>
            <a:r>
              <a:rPr lang="en-US" sz="1200" dirty="0" err="1" smtClean="0">
                <a:latin typeface="Courier New" pitchFamily="49" charset="0"/>
              </a:rPr>
              <a:t>const</a:t>
            </a:r>
            <a:r>
              <a:rPr lang="en-US" sz="1200" dirty="0" smtClean="0">
                <a:latin typeface="Courier New" pitchFamily="49" charset="0"/>
              </a:rPr>
              <a:t>;</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err="1" smtClean="0">
                <a:latin typeface="Courier New" pitchFamily="49" charset="0"/>
              </a:rPr>
              <a:t>int</a:t>
            </a:r>
            <a:r>
              <a:rPr lang="en-US" sz="1200" dirty="0" smtClean="0">
                <a:latin typeface="Courier New" pitchFamily="49" charset="0"/>
              </a:rPr>
              <a:t> </a:t>
            </a:r>
            <a:r>
              <a:rPr lang="en-US" sz="1200" dirty="0" err="1" smtClean="0">
                <a:latin typeface="Courier New" pitchFamily="49" charset="0"/>
              </a:rPr>
              <a:t>QFull</a:t>
            </a:r>
            <a:r>
              <a:rPr lang="en-US" sz="1200" dirty="0" smtClean="0">
                <a:latin typeface="Courier New" pitchFamily="49" charset="0"/>
              </a:rPr>
              <a:t>(void) </a:t>
            </a:r>
            <a:r>
              <a:rPr lang="en-US" sz="1200" dirty="0" err="1" smtClean="0">
                <a:latin typeface="Courier New" pitchFamily="49" charset="0"/>
              </a:rPr>
              <a:t>const</a:t>
            </a:r>
            <a:r>
              <a:rPr lang="en-US" sz="1200" dirty="0" smtClean="0">
                <a:latin typeface="Courier New" pitchFamily="49" charset="0"/>
              </a:rPr>
              <a:t>;</a:t>
            </a:r>
          </a:p>
          <a:p>
            <a:pPr>
              <a:lnSpc>
                <a:spcPct val="80000"/>
              </a:lnSpc>
              <a:buFont typeface="Wingdings" pitchFamily="2" charset="2"/>
              <a:buNone/>
            </a:pPr>
            <a:r>
              <a:rPr lang="en-US" sz="1200" dirty="0" smtClean="0"/>
              <a:t>};</a:t>
            </a:r>
            <a:endParaRPr lang="en-US" sz="1200" dirty="0"/>
          </a:p>
        </p:txBody>
      </p:sp>
    </p:spTree>
    <p:extLst>
      <p:ext uri="{BB962C8B-B14F-4D97-AF65-F5344CB8AC3E}">
        <p14:creationId xmlns:p14="http://schemas.microsoft.com/office/powerpoint/2010/main" val="2131951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general </a:t>
            </a:r>
            <a:r>
              <a:rPr lang="en-US" dirty="0" smtClean="0"/>
              <a:t>Queue </a:t>
            </a:r>
            <a:r>
              <a:rPr lang="en-US" dirty="0"/>
              <a:t>Class </a:t>
            </a:r>
            <a:r>
              <a:rPr lang="en-US" dirty="0" smtClean="0"/>
              <a:t>Implementation</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16</a:t>
            </a:fld>
            <a:endParaRPr lang="en-US"/>
          </a:p>
        </p:txBody>
      </p:sp>
      <p:sp>
        <p:nvSpPr>
          <p:cNvPr id="8" name="Rectangle 4"/>
          <p:cNvSpPr txBox="1">
            <a:spLocks noChangeArrowheads="1"/>
          </p:cNvSpPr>
          <p:nvPr/>
        </p:nvSpPr>
        <p:spPr>
          <a:xfrm>
            <a:off x="4572000" y="1905000"/>
            <a:ext cx="4038600" cy="4191000"/>
          </a:xfrm>
          <a:prstGeom prst="rect">
            <a:avLst/>
          </a:prstGeom>
        </p:spPr>
        <p:txBody>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latin typeface="Courier New" pitchFamily="49" charset="0"/>
              </a:rPr>
              <a:t>//</a:t>
            </a:r>
            <a:r>
              <a:rPr lang="en-US" sz="1200" dirty="0" err="1" smtClean="0">
                <a:latin typeface="Courier New" pitchFamily="49" charset="0"/>
              </a:rPr>
              <a:t>QDelete</a:t>
            </a:r>
            <a:r>
              <a:rPr lang="en-US" sz="1200" dirty="0" smtClean="0">
                <a:latin typeface="Courier New" pitchFamily="49" charset="0"/>
              </a:rPr>
              <a:t> : delete element from the front of the queue and return its value</a:t>
            </a:r>
          </a:p>
          <a:p>
            <a:pPr>
              <a:lnSpc>
                <a:spcPct val="80000"/>
              </a:lnSpc>
              <a:buFont typeface="Wingdings" pitchFamily="2" charset="2"/>
              <a:buNone/>
            </a:pPr>
            <a:r>
              <a:rPr lang="en-US" sz="1200" dirty="0" smtClean="0">
                <a:latin typeface="Courier New" pitchFamily="49" charset="0"/>
              </a:rPr>
              <a:t>template &lt;class T&gt;</a:t>
            </a:r>
          </a:p>
          <a:p>
            <a:pPr>
              <a:lnSpc>
                <a:spcPct val="80000"/>
              </a:lnSpc>
              <a:buFont typeface="Wingdings" pitchFamily="2" charset="2"/>
              <a:buNone/>
            </a:pPr>
            <a:r>
              <a:rPr lang="en-US" sz="1200" dirty="0" smtClean="0">
                <a:latin typeface="Courier New" pitchFamily="49" charset="0"/>
              </a:rPr>
              <a:t>T Queue&lt;T&gt;::</a:t>
            </a:r>
            <a:r>
              <a:rPr lang="en-US" sz="1200" dirty="0" err="1" smtClean="0">
                <a:latin typeface="Courier New" pitchFamily="49" charset="0"/>
              </a:rPr>
              <a:t>QDelete</a:t>
            </a:r>
            <a:r>
              <a:rPr lang="en-US" sz="1200" dirty="0" smtClean="0">
                <a:latin typeface="Courier New" pitchFamily="49" charset="0"/>
              </a:rPr>
              <a:t>(void)</a:t>
            </a:r>
          </a:p>
          <a:p>
            <a:pPr>
              <a:lnSpc>
                <a:spcPct val="80000"/>
              </a:lnSpc>
              <a:buFont typeface="Wingdings" pitchFamily="2" charset="2"/>
              <a:buNone/>
            </a:pP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T temp;</a:t>
            </a:r>
          </a:p>
          <a:p>
            <a:pPr>
              <a:lnSpc>
                <a:spcPct val="80000"/>
              </a:lnSpc>
              <a:buFont typeface="Wingdings" pitchFamily="2" charset="2"/>
              <a:buNone/>
            </a:pPr>
            <a:r>
              <a:rPr lang="en-US" sz="1200" dirty="0" smtClean="0">
                <a:latin typeface="Courier New" pitchFamily="49" charset="0"/>
              </a:rPr>
              <a:t>// if </a:t>
            </a:r>
            <a:r>
              <a:rPr lang="en-US" sz="1200" dirty="0" err="1" smtClean="0">
                <a:latin typeface="Courier New" pitchFamily="49" charset="0"/>
              </a:rPr>
              <a:t>qlist</a:t>
            </a:r>
            <a:r>
              <a:rPr lang="en-US" sz="1200" dirty="0" smtClean="0">
                <a:latin typeface="Courier New" pitchFamily="49" charset="0"/>
              </a:rPr>
              <a:t> is empty, terminate the program</a:t>
            </a:r>
          </a:p>
          <a:p>
            <a:pPr>
              <a:lnSpc>
                <a:spcPct val="80000"/>
              </a:lnSpc>
              <a:buFont typeface="Wingdings" pitchFamily="2" charset="2"/>
              <a:buNone/>
            </a:pPr>
            <a:r>
              <a:rPr lang="en-US" sz="1200" dirty="0" smtClean="0">
                <a:latin typeface="Courier New" pitchFamily="49" charset="0"/>
              </a:rPr>
              <a:t>if (count==0)</a:t>
            </a:r>
          </a:p>
          <a:p>
            <a:pPr>
              <a:lnSpc>
                <a:spcPct val="80000"/>
              </a:lnSpc>
              <a:buFont typeface="Wingdings" pitchFamily="2" charset="2"/>
              <a:buNone/>
            </a:pPr>
            <a:r>
              <a:rPr lang="en-US" sz="1200" dirty="0" smtClean="0">
                <a:latin typeface="Courier New" pitchFamily="49" charset="0"/>
              </a:rPr>
              <a:t>{</a:t>
            </a:r>
          </a:p>
          <a:p>
            <a:pPr>
              <a:lnSpc>
                <a:spcPct val="80000"/>
              </a:lnSpc>
              <a:buFont typeface="Wingdings" pitchFamily="2" charset="2"/>
              <a:buNone/>
            </a:pPr>
            <a:r>
              <a:rPr lang="en-US" sz="1200" dirty="0" err="1" smtClean="0">
                <a:latin typeface="Courier New" pitchFamily="49" charset="0"/>
              </a:rPr>
              <a:t>cerr</a:t>
            </a:r>
            <a:r>
              <a:rPr lang="en-US" sz="1200" dirty="0" smtClean="0">
                <a:latin typeface="Courier New" pitchFamily="49" charset="0"/>
              </a:rPr>
              <a:t>&lt;&lt;"Deleting from an empty queue!"&lt;&lt;</a:t>
            </a:r>
            <a:r>
              <a:rPr lang="en-US" sz="1200" dirty="0" err="1" smtClean="0">
                <a:latin typeface="Courier New" pitchFamily="49" charset="0"/>
              </a:rPr>
              <a:t>endl</a:t>
            </a: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//record value at the front of the queue</a:t>
            </a:r>
          </a:p>
          <a:p>
            <a:pPr>
              <a:lnSpc>
                <a:spcPct val="80000"/>
              </a:lnSpc>
              <a:buFont typeface="Wingdings" pitchFamily="2" charset="2"/>
              <a:buNone/>
            </a:pPr>
            <a:r>
              <a:rPr lang="en-US" sz="1200" dirty="0" smtClean="0">
                <a:latin typeface="Courier New" pitchFamily="49" charset="0"/>
              </a:rPr>
              <a:t>temp=</a:t>
            </a:r>
            <a:r>
              <a:rPr lang="en-US" sz="1200" dirty="0" err="1" smtClean="0">
                <a:latin typeface="Courier New" pitchFamily="49" charset="0"/>
              </a:rPr>
              <a:t>qlist</a:t>
            </a:r>
            <a:r>
              <a:rPr lang="en-US" sz="1200" dirty="0" smtClean="0">
                <a:latin typeface="Courier New" pitchFamily="49" charset="0"/>
              </a:rPr>
              <a:t>[ front] ;</a:t>
            </a:r>
          </a:p>
          <a:p>
            <a:pPr>
              <a:lnSpc>
                <a:spcPct val="80000"/>
              </a:lnSpc>
              <a:buFont typeface="Wingdings" pitchFamily="2" charset="2"/>
              <a:buNone/>
            </a:pPr>
            <a:r>
              <a:rPr lang="en-US" sz="1200" dirty="0" smtClean="0">
                <a:latin typeface="Courier New" pitchFamily="49" charset="0"/>
              </a:rPr>
              <a:t>//decrement count, advance front and return former front</a:t>
            </a:r>
          </a:p>
          <a:p>
            <a:pPr>
              <a:lnSpc>
                <a:spcPct val="80000"/>
              </a:lnSpc>
              <a:buFont typeface="Wingdings" pitchFamily="2" charset="2"/>
              <a:buNone/>
            </a:pPr>
            <a:r>
              <a:rPr lang="en-US" sz="1200" dirty="0" smtClean="0">
                <a:latin typeface="Courier New" pitchFamily="49" charset="0"/>
              </a:rPr>
              <a:t>count --;</a:t>
            </a:r>
          </a:p>
          <a:p>
            <a:pPr>
              <a:lnSpc>
                <a:spcPct val="80000"/>
              </a:lnSpc>
              <a:buFont typeface="Wingdings" pitchFamily="2" charset="2"/>
              <a:buNone/>
            </a:pPr>
            <a:r>
              <a:rPr lang="en-US" sz="1200" dirty="0" smtClean="0">
                <a:latin typeface="Courier New" pitchFamily="49" charset="0"/>
              </a:rPr>
              <a:t>front=(front+1) % </a:t>
            </a:r>
            <a:r>
              <a:rPr lang="en-US" sz="1200" dirty="0" err="1" smtClean="0">
                <a:latin typeface="Courier New" pitchFamily="49" charset="0"/>
              </a:rPr>
              <a:t>MaxQsize</a:t>
            </a: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return temp;</a:t>
            </a:r>
          </a:p>
          <a:p>
            <a:pPr>
              <a:lnSpc>
                <a:spcPct val="80000"/>
              </a:lnSpc>
              <a:buFont typeface="Wingdings" pitchFamily="2" charset="2"/>
              <a:buNone/>
            </a:pPr>
            <a:r>
              <a:rPr lang="en-US" sz="1200" dirty="0" smtClean="0">
                <a:latin typeface="Courier New" pitchFamily="49" charset="0"/>
              </a:rPr>
              <a:t>}</a:t>
            </a:r>
          </a:p>
          <a:p>
            <a:pPr>
              <a:lnSpc>
                <a:spcPct val="80000"/>
              </a:lnSpc>
              <a:buFont typeface="Wingdings" pitchFamily="2" charset="2"/>
              <a:buNone/>
            </a:pPr>
            <a:endParaRPr lang="en-US" sz="1200" dirty="0">
              <a:latin typeface="Courier New" pitchFamily="49" charset="0"/>
            </a:endParaRPr>
          </a:p>
        </p:txBody>
      </p:sp>
      <p:sp>
        <p:nvSpPr>
          <p:cNvPr id="9" name="Rectangle 4"/>
          <p:cNvSpPr txBox="1">
            <a:spLocks noChangeArrowheads="1"/>
          </p:cNvSpPr>
          <p:nvPr/>
        </p:nvSpPr>
        <p:spPr>
          <a:xfrm>
            <a:off x="228600" y="1447800"/>
            <a:ext cx="4038600" cy="4800600"/>
          </a:xfrm>
          <a:prstGeom prst="rect">
            <a:avLst/>
          </a:prstGeom>
        </p:spPr>
        <p:txBody>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lnSpc>
                <a:spcPct val="80000"/>
              </a:lnSpc>
              <a:buFont typeface="Wingdings" pitchFamily="2" charset="2"/>
              <a:buNone/>
            </a:pPr>
            <a:r>
              <a:rPr lang="en-US" sz="1200" dirty="0" smtClean="0">
                <a:latin typeface="Courier New" pitchFamily="49" charset="0"/>
              </a:rPr>
              <a:t> // Queue constructor </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latin typeface="Courier New" pitchFamily="49" charset="0"/>
              </a:rPr>
              <a:t>//initialize queue front, rear, count</a:t>
            </a:r>
          </a:p>
          <a:p>
            <a:pPr>
              <a:lnSpc>
                <a:spcPct val="80000"/>
              </a:lnSpc>
              <a:buFont typeface="Wingdings" pitchFamily="2" charset="2"/>
              <a:buNone/>
            </a:pPr>
            <a:r>
              <a:rPr lang="en-US" sz="1200" dirty="0" smtClean="0">
                <a:solidFill>
                  <a:srgbClr val="FF0000"/>
                </a:solidFill>
                <a:latin typeface="Courier New" pitchFamily="49" charset="0"/>
              </a:rPr>
              <a:t>template &lt;class T&gt;</a:t>
            </a:r>
          </a:p>
          <a:p>
            <a:pPr>
              <a:lnSpc>
                <a:spcPct val="80000"/>
              </a:lnSpc>
              <a:buFont typeface="Wingdings" pitchFamily="2" charset="2"/>
              <a:buNone/>
            </a:pPr>
            <a:r>
              <a:rPr lang="en-US" sz="1200" dirty="0" smtClean="0">
                <a:latin typeface="Courier New" pitchFamily="49" charset="0"/>
              </a:rPr>
              <a:t>Queue&lt;T&gt;::Queue(void): front(0), rear (0), count(0)</a:t>
            </a:r>
          </a:p>
          <a:p>
            <a:pPr>
              <a:lnSpc>
                <a:spcPct val="80000"/>
              </a:lnSpc>
              <a:buFont typeface="Wingdings" pitchFamily="2" charset="2"/>
              <a:buNone/>
            </a:pP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//Queue Operations</a:t>
            </a:r>
          </a:p>
          <a:p>
            <a:pPr>
              <a:lnSpc>
                <a:spcPct val="80000"/>
              </a:lnSpc>
              <a:buFont typeface="Wingdings" pitchFamily="2" charset="2"/>
              <a:buNone/>
            </a:pPr>
            <a:r>
              <a:rPr lang="en-US" sz="1200" dirty="0" smtClean="0">
                <a:latin typeface="Courier New" pitchFamily="49" charset="0"/>
              </a:rPr>
              <a:t>// </a:t>
            </a:r>
            <a:r>
              <a:rPr lang="en-US" sz="1200" dirty="0" err="1" smtClean="0">
                <a:latin typeface="Courier New" pitchFamily="49" charset="0"/>
              </a:rPr>
              <a:t>Qinsert</a:t>
            </a:r>
            <a:r>
              <a:rPr lang="en-US" sz="1200" dirty="0" smtClean="0">
                <a:latin typeface="Courier New" pitchFamily="49" charset="0"/>
              </a:rPr>
              <a:t>: insert item into the queue</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r>
              <a:rPr lang="en-US" sz="1200" dirty="0" smtClean="0">
                <a:latin typeface="Courier New" pitchFamily="49" charset="0"/>
              </a:rPr>
              <a:t>template &lt;class T&gt;</a:t>
            </a:r>
          </a:p>
          <a:p>
            <a:pPr>
              <a:lnSpc>
                <a:spcPct val="80000"/>
              </a:lnSpc>
              <a:buFont typeface="Wingdings" pitchFamily="2" charset="2"/>
              <a:buNone/>
            </a:pPr>
            <a:r>
              <a:rPr lang="en-US" sz="1200" dirty="0" smtClean="0">
                <a:latin typeface="Courier New" pitchFamily="49" charset="0"/>
              </a:rPr>
              <a:t>void Queue&lt;T&gt;::</a:t>
            </a:r>
            <a:r>
              <a:rPr lang="en-US" sz="1200" dirty="0" err="1" smtClean="0">
                <a:latin typeface="Courier New" pitchFamily="49" charset="0"/>
              </a:rPr>
              <a:t>Qinsert</a:t>
            </a:r>
            <a:r>
              <a:rPr lang="en-US" sz="1200" dirty="0" smtClean="0">
                <a:latin typeface="Courier New" pitchFamily="49" charset="0"/>
              </a:rPr>
              <a:t>(</a:t>
            </a:r>
            <a:r>
              <a:rPr lang="en-US" sz="1200" dirty="0" err="1" smtClean="0">
                <a:latin typeface="Courier New" pitchFamily="49" charset="0"/>
              </a:rPr>
              <a:t>const</a:t>
            </a:r>
            <a:r>
              <a:rPr lang="en-US" sz="1200" dirty="0" smtClean="0">
                <a:latin typeface="Courier New" pitchFamily="49" charset="0"/>
              </a:rPr>
              <a:t> T&amp; item)</a:t>
            </a:r>
          </a:p>
          <a:p>
            <a:pPr>
              <a:lnSpc>
                <a:spcPct val="80000"/>
              </a:lnSpc>
              <a:buFont typeface="Wingdings" pitchFamily="2" charset="2"/>
              <a:buNone/>
            </a:pP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 terminate if queue is full</a:t>
            </a:r>
          </a:p>
          <a:p>
            <a:pPr>
              <a:lnSpc>
                <a:spcPct val="80000"/>
              </a:lnSpc>
              <a:buFont typeface="Wingdings" pitchFamily="2" charset="2"/>
              <a:buNone/>
            </a:pPr>
            <a:r>
              <a:rPr lang="en-US" sz="1200" dirty="0" smtClean="0">
                <a:latin typeface="Courier New" pitchFamily="49" charset="0"/>
              </a:rPr>
              <a:t>if (count==</a:t>
            </a:r>
            <a:r>
              <a:rPr lang="en-US" sz="1200" dirty="0" err="1" smtClean="0">
                <a:latin typeface="Courier New" pitchFamily="49" charset="0"/>
              </a:rPr>
              <a:t>MaxQSize</a:t>
            </a: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 </a:t>
            </a:r>
          </a:p>
          <a:p>
            <a:pPr>
              <a:lnSpc>
                <a:spcPct val="80000"/>
              </a:lnSpc>
              <a:buFont typeface="Wingdings" pitchFamily="2" charset="2"/>
              <a:buNone/>
            </a:pPr>
            <a:r>
              <a:rPr lang="en-US" sz="1200" dirty="0" err="1" smtClean="0">
                <a:latin typeface="Courier New" pitchFamily="49" charset="0"/>
              </a:rPr>
              <a:t>cerr</a:t>
            </a:r>
            <a:r>
              <a:rPr lang="en-US" sz="1200" dirty="0" smtClean="0">
                <a:latin typeface="Courier New" pitchFamily="49" charset="0"/>
              </a:rPr>
              <a:t>&lt;&lt;"Queue overflow!" &lt;&lt;</a:t>
            </a:r>
            <a:r>
              <a:rPr lang="en-US" sz="1200" dirty="0" err="1" smtClean="0">
                <a:latin typeface="Courier New" pitchFamily="49" charset="0"/>
              </a:rPr>
              <a:t>endl</a:t>
            </a: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exit(1)</a:t>
            </a:r>
          </a:p>
          <a:p>
            <a:pPr>
              <a:lnSpc>
                <a:spcPct val="80000"/>
              </a:lnSpc>
              <a:buFont typeface="Wingdings" pitchFamily="2" charset="2"/>
              <a:buNone/>
            </a:pP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//increment count, assign item to </a:t>
            </a:r>
            <a:r>
              <a:rPr lang="en-US" sz="1200" dirty="0" err="1" smtClean="0">
                <a:latin typeface="Courier New" pitchFamily="49" charset="0"/>
              </a:rPr>
              <a:t>qlist</a:t>
            </a:r>
            <a:r>
              <a:rPr lang="en-US" sz="1200" dirty="0" smtClean="0">
                <a:latin typeface="Courier New" pitchFamily="49" charset="0"/>
              </a:rPr>
              <a:t> and update rear</a:t>
            </a:r>
          </a:p>
          <a:p>
            <a:pPr>
              <a:lnSpc>
                <a:spcPct val="80000"/>
              </a:lnSpc>
              <a:buFont typeface="Wingdings" pitchFamily="2" charset="2"/>
              <a:buNone/>
            </a:pPr>
            <a:r>
              <a:rPr lang="en-US" sz="1200" dirty="0" smtClean="0">
                <a:latin typeface="Courier New" pitchFamily="49" charset="0"/>
              </a:rPr>
              <a:t>count++;</a:t>
            </a:r>
          </a:p>
          <a:p>
            <a:pPr>
              <a:lnSpc>
                <a:spcPct val="80000"/>
              </a:lnSpc>
              <a:buFont typeface="Wingdings" pitchFamily="2" charset="2"/>
              <a:buNone/>
            </a:pPr>
            <a:r>
              <a:rPr lang="en-US" sz="1200" dirty="0" err="1" smtClean="0">
                <a:latin typeface="Courier New" pitchFamily="49" charset="0"/>
              </a:rPr>
              <a:t>qlist</a:t>
            </a:r>
            <a:r>
              <a:rPr lang="en-US" sz="1200" dirty="0" smtClean="0">
                <a:latin typeface="Courier New" pitchFamily="49" charset="0"/>
              </a:rPr>
              <a:t>[ rear] =item;</a:t>
            </a:r>
          </a:p>
          <a:p>
            <a:pPr>
              <a:lnSpc>
                <a:spcPct val="80000"/>
              </a:lnSpc>
              <a:buFont typeface="Wingdings" pitchFamily="2" charset="2"/>
              <a:buNone/>
            </a:pPr>
            <a:r>
              <a:rPr lang="en-US" sz="1200" dirty="0" smtClean="0">
                <a:latin typeface="Courier New" pitchFamily="49" charset="0"/>
              </a:rPr>
              <a:t>rear=(rear+1)% </a:t>
            </a:r>
            <a:r>
              <a:rPr lang="en-US" sz="1200" dirty="0" err="1" smtClean="0">
                <a:latin typeface="Courier New" pitchFamily="49" charset="0"/>
              </a:rPr>
              <a:t>MaxQSize</a:t>
            </a:r>
            <a:r>
              <a:rPr lang="en-US" sz="1200" dirty="0" smtClean="0">
                <a:latin typeface="Courier New" pitchFamily="49" charset="0"/>
              </a:rPr>
              <a:t>;</a:t>
            </a:r>
          </a:p>
          <a:p>
            <a:pPr>
              <a:lnSpc>
                <a:spcPct val="80000"/>
              </a:lnSpc>
              <a:buFont typeface="Wingdings" pitchFamily="2" charset="2"/>
              <a:buNone/>
            </a:pPr>
            <a:r>
              <a:rPr lang="en-US" sz="1200" dirty="0" smtClean="0">
                <a:latin typeface="Courier New" pitchFamily="49" charset="0"/>
              </a:rPr>
              <a:t>}</a:t>
            </a:r>
          </a:p>
          <a:p>
            <a:pPr>
              <a:lnSpc>
                <a:spcPct val="80000"/>
              </a:lnSpc>
              <a:buFont typeface="Wingdings" pitchFamily="2" charset="2"/>
              <a:buNone/>
            </a:pPr>
            <a:endParaRPr lang="en-US" sz="1200" dirty="0" smtClean="0">
              <a:latin typeface="Courier New" pitchFamily="49" charset="0"/>
            </a:endParaRPr>
          </a:p>
          <a:p>
            <a:pPr>
              <a:lnSpc>
                <a:spcPct val="80000"/>
              </a:lnSpc>
              <a:buFont typeface="Wingdings" pitchFamily="2" charset="2"/>
              <a:buNone/>
            </a:pPr>
            <a:endParaRPr lang="en-US" sz="1200" dirty="0">
              <a:latin typeface="Courier New" pitchFamily="49" charset="0"/>
            </a:endParaRPr>
          </a:p>
        </p:txBody>
      </p:sp>
    </p:spTree>
    <p:extLst>
      <p:ext uri="{BB962C8B-B14F-4D97-AF65-F5344CB8AC3E}">
        <p14:creationId xmlns:p14="http://schemas.microsoft.com/office/powerpoint/2010/main" val="682087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tr-TR" dirty="0"/>
          </a:p>
        </p:txBody>
      </p:sp>
      <p:sp>
        <p:nvSpPr>
          <p:cNvPr id="3" name="Content Placeholder 2"/>
          <p:cNvSpPr>
            <a:spLocks noGrp="1"/>
          </p:cNvSpPr>
          <p:nvPr>
            <p:ph idx="1"/>
          </p:nvPr>
        </p:nvSpPr>
        <p:spPr/>
        <p:txBody>
          <a:bodyPr/>
          <a:lstStyle/>
          <a:p>
            <a:r>
              <a:rPr lang="en-US" dirty="0" smtClean="0"/>
              <a:t>Write a function</a:t>
            </a:r>
          </a:p>
          <a:p>
            <a:pPr marL="0" indent="0">
              <a:buNone/>
            </a:pPr>
            <a:r>
              <a:rPr lang="en-US" sz="2400" dirty="0" smtClean="0">
                <a:latin typeface="Courier" pitchFamily="49" charset="0"/>
              </a:rPr>
              <a:t>void </a:t>
            </a:r>
            <a:r>
              <a:rPr lang="en-US" sz="2400" dirty="0" err="1">
                <a:latin typeface="Courier" pitchFamily="49" charset="0"/>
              </a:rPr>
              <a:t>findinQ</a:t>
            </a:r>
            <a:r>
              <a:rPr lang="en-US" sz="2400" dirty="0">
                <a:latin typeface="Courier" pitchFamily="49" charset="0"/>
              </a:rPr>
              <a:t> </a:t>
            </a:r>
            <a:r>
              <a:rPr lang="en-US" sz="2400" dirty="0" smtClean="0">
                <a:latin typeface="Courier" pitchFamily="49" charset="0"/>
              </a:rPr>
              <a:t>(</a:t>
            </a:r>
            <a:r>
              <a:rPr lang="en-US" sz="2400" dirty="0" err="1" smtClean="0">
                <a:latin typeface="Courier" pitchFamily="49" charset="0"/>
              </a:rPr>
              <a:t>int</a:t>
            </a:r>
            <a:r>
              <a:rPr lang="en-US" sz="2400" dirty="0" smtClean="0">
                <a:latin typeface="Courier" pitchFamily="49" charset="0"/>
              </a:rPr>
              <a:t> </a:t>
            </a:r>
            <a:r>
              <a:rPr lang="en-US" sz="2400" dirty="0">
                <a:latin typeface="Courier" pitchFamily="49" charset="0"/>
              </a:rPr>
              <a:t>key, Queue </a:t>
            </a:r>
            <a:r>
              <a:rPr lang="en-US" sz="2400" dirty="0" smtClean="0">
                <a:latin typeface="Courier" pitchFamily="49" charset="0"/>
              </a:rPr>
              <a:t>______</a:t>
            </a:r>
            <a:r>
              <a:rPr lang="en-US" sz="2400" dirty="0" err="1" smtClean="0">
                <a:latin typeface="Courier" pitchFamily="49" charset="0"/>
              </a:rPr>
              <a:t>MyQ</a:t>
            </a:r>
            <a:r>
              <a:rPr lang="en-US" sz="2400" dirty="0" smtClean="0">
                <a:latin typeface="Courier" pitchFamily="49" charset="0"/>
              </a:rPr>
              <a:t>)</a:t>
            </a:r>
          </a:p>
          <a:p>
            <a:pPr marL="0" indent="0">
              <a:buNone/>
            </a:pPr>
            <a:r>
              <a:rPr lang="en-US" dirty="0"/>
              <a:t>which searches a given key in a Queue and deletes it if it exists. If the key does not exist the function ends after the search without performing an operation on the queue. You can only use stacks and at most one temporary variable in this </a:t>
            </a:r>
            <a:r>
              <a:rPr lang="en-US" dirty="0" smtClean="0"/>
              <a:t>function</a:t>
            </a:r>
            <a:endParaRPr lang="tr-TR" dirty="0" smtClean="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17</a:t>
            </a:fld>
            <a:endParaRPr lang="en-US"/>
          </a:p>
        </p:txBody>
      </p:sp>
    </p:spTree>
    <p:extLst>
      <p:ext uri="{BB962C8B-B14F-4D97-AF65-F5344CB8AC3E}">
        <p14:creationId xmlns:p14="http://schemas.microsoft.com/office/powerpoint/2010/main" val="2600560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Solution</a:t>
            </a:r>
            <a:endParaRPr lang="tr-TR" dirty="0"/>
          </a:p>
        </p:txBody>
      </p:sp>
      <p:sp>
        <p:nvSpPr>
          <p:cNvPr id="3" name="Content Placeholder 2"/>
          <p:cNvSpPr>
            <a:spLocks noGrp="1"/>
          </p:cNvSpPr>
          <p:nvPr>
            <p:ph idx="1"/>
          </p:nvPr>
        </p:nvSpPr>
        <p:spPr/>
        <p:txBody>
          <a:bodyPr/>
          <a:lstStyle/>
          <a:p>
            <a:r>
              <a:rPr lang="en-US" sz="2800" dirty="0" smtClean="0"/>
              <a:t>Pass by reference</a:t>
            </a:r>
          </a:p>
          <a:p>
            <a:pPr marL="0" indent="0">
              <a:buNone/>
            </a:pPr>
            <a:r>
              <a:rPr lang="en-US" sz="2000" dirty="0" smtClean="0">
                <a:latin typeface="Courier" pitchFamily="49" charset="0"/>
              </a:rPr>
              <a:t>void </a:t>
            </a:r>
            <a:r>
              <a:rPr lang="en-US" sz="2000" dirty="0" err="1">
                <a:latin typeface="Courier" pitchFamily="49" charset="0"/>
              </a:rPr>
              <a:t>findinQ</a:t>
            </a:r>
            <a:r>
              <a:rPr lang="en-US" sz="2000" dirty="0">
                <a:latin typeface="Courier" pitchFamily="49" charset="0"/>
              </a:rPr>
              <a:t> </a:t>
            </a:r>
            <a:r>
              <a:rPr lang="en-US" sz="2000" dirty="0" smtClean="0">
                <a:latin typeface="Courier" pitchFamily="49" charset="0"/>
              </a:rPr>
              <a:t>(</a:t>
            </a:r>
            <a:r>
              <a:rPr lang="en-US" sz="2000" dirty="0" err="1" smtClean="0">
                <a:latin typeface="Courier" pitchFamily="49" charset="0"/>
              </a:rPr>
              <a:t>int</a:t>
            </a:r>
            <a:r>
              <a:rPr lang="en-US" sz="2000" dirty="0" smtClean="0">
                <a:latin typeface="Courier" pitchFamily="49" charset="0"/>
              </a:rPr>
              <a:t> </a:t>
            </a:r>
            <a:r>
              <a:rPr lang="en-US" sz="2000" dirty="0">
                <a:latin typeface="Courier" pitchFamily="49" charset="0"/>
              </a:rPr>
              <a:t>key, Queue </a:t>
            </a:r>
            <a:r>
              <a:rPr lang="en-US" sz="2000" dirty="0" smtClean="0">
                <a:latin typeface="Courier" pitchFamily="49" charset="0"/>
              </a:rPr>
              <a:t>&lt;</a:t>
            </a:r>
            <a:r>
              <a:rPr lang="en-US" sz="2000" dirty="0" err="1" smtClean="0">
                <a:latin typeface="Courier" pitchFamily="49" charset="0"/>
              </a:rPr>
              <a:t>int</a:t>
            </a:r>
            <a:r>
              <a:rPr lang="en-US" sz="2000" dirty="0" smtClean="0">
                <a:latin typeface="Courier" pitchFamily="49" charset="0"/>
              </a:rPr>
              <a:t>&gt;&amp;</a:t>
            </a:r>
            <a:r>
              <a:rPr lang="en-US" sz="2000" dirty="0" err="1" smtClean="0">
                <a:latin typeface="Courier" pitchFamily="49" charset="0"/>
              </a:rPr>
              <a:t>MyQ</a:t>
            </a:r>
            <a:r>
              <a:rPr lang="en-US" sz="2000" dirty="0" smtClean="0">
                <a:latin typeface="Courier" pitchFamily="49" charset="0"/>
              </a:rPr>
              <a:t>)</a:t>
            </a:r>
          </a:p>
          <a:p>
            <a:r>
              <a:rPr lang="en-US" sz="2800" dirty="0" smtClean="0"/>
              <a:t>Idea: We want to check each item in the queue </a:t>
            </a:r>
          </a:p>
          <a:p>
            <a:pPr marL="514350" indent="-514350">
              <a:buFont typeface="+mj-lt"/>
              <a:buAutoNum type="arabicPeriod"/>
            </a:pPr>
            <a:r>
              <a:rPr lang="en-US" sz="2800" dirty="0" smtClean="0"/>
              <a:t>Take them out one by one to look at them</a:t>
            </a:r>
          </a:p>
          <a:p>
            <a:pPr marL="514350" indent="-514350">
              <a:buFont typeface="+mj-lt"/>
              <a:buAutoNum type="arabicPeriod"/>
            </a:pPr>
            <a:r>
              <a:rPr lang="en-US" sz="2800" dirty="0" smtClean="0"/>
              <a:t>Store them in some stack not to lose them</a:t>
            </a:r>
          </a:p>
          <a:p>
            <a:pPr marL="514350" indent="-514350">
              <a:buFont typeface="+mj-lt"/>
              <a:buAutoNum type="arabicPeriod"/>
            </a:pPr>
            <a:r>
              <a:rPr lang="en-US" sz="2800" dirty="0" smtClean="0"/>
              <a:t>Put them back in the queue</a:t>
            </a:r>
          </a:p>
          <a:p>
            <a:r>
              <a:rPr lang="en-US" sz="2800" dirty="0" smtClean="0"/>
              <a:t>Problem: Storing in the stack changes the order of items</a:t>
            </a:r>
            <a:endParaRPr lang="en-US" sz="2000" dirty="0" smtClean="0">
              <a:latin typeface="Courier" pitchFamily="49" charset="0"/>
            </a:endParaRPr>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18</a:t>
            </a:fld>
            <a:endParaRPr lang="en-US"/>
          </a:p>
        </p:txBody>
      </p:sp>
    </p:spTree>
    <p:extLst>
      <p:ext uri="{BB962C8B-B14F-4D97-AF65-F5344CB8AC3E}">
        <p14:creationId xmlns:p14="http://schemas.microsoft.com/office/powerpoint/2010/main" val="98483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Solution</a:t>
            </a:r>
            <a:endParaRPr lang="tr-TR"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sz="1800" dirty="0">
                <a:latin typeface="Courier"/>
                <a:ea typeface="Times New Roman"/>
              </a:rPr>
              <a:t>void </a:t>
            </a:r>
            <a:r>
              <a:rPr lang="en-US" sz="1800" dirty="0" err="1">
                <a:latin typeface="Courier"/>
                <a:ea typeface="Times New Roman"/>
              </a:rPr>
              <a:t>findinQ</a:t>
            </a:r>
            <a:r>
              <a:rPr lang="en-US" sz="1800" dirty="0">
                <a:latin typeface="Courier"/>
                <a:ea typeface="Times New Roman"/>
              </a:rPr>
              <a:t> (</a:t>
            </a:r>
            <a:r>
              <a:rPr lang="en-US" sz="1800" dirty="0" err="1">
                <a:latin typeface="Courier"/>
                <a:ea typeface="Times New Roman"/>
              </a:rPr>
              <a:t>int</a:t>
            </a:r>
            <a:r>
              <a:rPr lang="en-US" sz="1800" dirty="0">
                <a:latin typeface="Courier"/>
                <a:ea typeface="Times New Roman"/>
              </a:rPr>
              <a:t> key, Queue &lt;</a:t>
            </a:r>
            <a:r>
              <a:rPr lang="en-US" sz="1800" dirty="0" err="1">
                <a:latin typeface="Courier"/>
                <a:ea typeface="Times New Roman"/>
              </a:rPr>
              <a:t>int</a:t>
            </a:r>
            <a:r>
              <a:rPr lang="en-US" sz="1800" dirty="0">
                <a:latin typeface="Courier"/>
                <a:ea typeface="Times New Roman"/>
              </a:rPr>
              <a:t>&gt;&amp; </a:t>
            </a:r>
            <a:r>
              <a:rPr lang="en-US" sz="1800" dirty="0" err="1">
                <a:latin typeface="Courier"/>
                <a:ea typeface="Times New Roman"/>
              </a:rPr>
              <a:t>MyQ</a:t>
            </a:r>
            <a:r>
              <a:rPr lang="en-US" sz="1800" dirty="0">
                <a:latin typeface="Courier"/>
                <a:ea typeface="Times New Roman"/>
              </a:rPr>
              <a:t>)</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Stack&lt;</a:t>
            </a:r>
            <a:r>
              <a:rPr lang="en-US" sz="1800" dirty="0" err="1">
                <a:latin typeface="Courier"/>
                <a:ea typeface="Times New Roman"/>
              </a:rPr>
              <a:t>int</a:t>
            </a:r>
            <a:r>
              <a:rPr lang="en-US" sz="1800" dirty="0">
                <a:latin typeface="Courier"/>
                <a:ea typeface="Times New Roman"/>
              </a:rPr>
              <a:t>&gt; S1;</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Stack&lt;</a:t>
            </a:r>
            <a:r>
              <a:rPr lang="en-US" sz="1800" dirty="0" err="1">
                <a:latin typeface="Courier"/>
                <a:ea typeface="Times New Roman"/>
              </a:rPr>
              <a:t>int</a:t>
            </a:r>
            <a:r>
              <a:rPr lang="en-US" sz="1800" dirty="0">
                <a:latin typeface="Courier"/>
                <a:ea typeface="Times New Roman"/>
              </a:rPr>
              <a:t>&gt; S2;</a:t>
            </a:r>
            <a:endParaRPr lang="tr-TR" sz="1800" dirty="0">
              <a:latin typeface="Times New Roman"/>
              <a:ea typeface="Times New Roman"/>
            </a:endParaRPr>
          </a:p>
          <a:p>
            <a:pPr marL="0" marR="0" indent="0">
              <a:spcBef>
                <a:spcPts val="0"/>
              </a:spcBef>
              <a:spcAft>
                <a:spcPts val="0"/>
              </a:spcAft>
              <a:buNone/>
            </a:pPr>
            <a:r>
              <a:rPr lang="en-US" sz="1800" dirty="0" err="1">
                <a:latin typeface="Courier"/>
                <a:ea typeface="Times New Roman"/>
              </a:rPr>
              <a:t>int</a:t>
            </a:r>
            <a:r>
              <a:rPr lang="en-US" sz="1800" dirty="0">
                <a:latin typeface="Courier"/>
                <a:ea typeface="Times New Roman"/>
              </a:rPr>
              <a:t> temp;</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while(!</a:t>
            </a:r>
            <a:r>
              <a:rPr lang="en-US" sz="1800" dirty="0" err="1">
                <a:latin typeface="Courier"/>
                <a:ea typeface="Times New Roman"/>
              </a:rPr>
              <a:t>MyQ.QEmpty</a:t>
            </a:r>
            <a:r>
              <a:rPr lang="en-US" sz="1800" dirty="0">
                <a:latin typeface="Courier"/>
                <a:ea typeface="Times New Roman"/>
              </a:rPr>
              <a:t>())</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temp=</a:t>
            </a:r>
            <a:r>
              <a:rPr lang="en-US" sz="1800" dirty="0" err="1">
                <a:latin typeface="Courier"/>
                <a:ea typeface="Times New Roman"/>
              </a:rPr>
              <a:t>MyQ.QDelete</a:t>
            </a:r>
            <a:r>
              <a:rPr lang="en-US" sz="1800" dirty="0">
                <a:latin typeface="Courier"/>
                <a:ea typeface="Times New Roman"/>
              </a:rPr>
              <a:t>();</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if(temp!=key)</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S1.Push(temp);</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while(!S1.StackEmpty())</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S2.Push(S1.Pop());</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 </a:t>
            </a:r>
            <a:endParaRPr lang="tr-TR" sz="1800" dirty="0">
              <a:latin typeface="Times New Roman"/>
              <a:ea typeface="Times New Roman"/>
            </a:endParaRPr>
          </a:p>
          <a:p>
            <a:pPr marL="0" marR="0" indent="0">
              <a:spcBef>
                <a:spcPts val="0"/>
              </a:spcBef>
              <a:spcAft>
                <a:spcPts val="0"/>
              </a:spcAft>
              <a:buNone/>
            </a:pPr>
            <a:r>
              <a:rPr lang="en-US" sz="1800" dirty="0">
                <a:latin typeface="Courier"/>
                <a:ea typeface="Times New Roman"/>
              </a:rPr>
              <a:t>while(!S2.StackEmpty())</a:t>
            </a:r>
            <a:endParaRPr lang="tr-TR" sz="1800" dirty="0">
              <a:latin typeface="Times New Roman"/>
              <a:ea typeface="Times New Roman"/>
            </a:endParaRPr>
          </a:p>
          <a:p>
            <a:pPr marL="0" marR="0" indent="0">
              <a:spcBef>
                <a:spcPts val="0"/>
              </a:spcBef>
              <a:spcAft>
                <a:spcPts val="0"/>
              </a:spcAft>
              <a:buNone/>
            </a:pPr>
            <a:r>
              <a:rPr lang="en-US" sz="1800" dirty="0" err="1">
                <a:latin typeface="Courier"/>
                <a:ea typeface="Times New Roman"/>
              </a:rPr>
              <a:t>MyQ.QInsert</a:t>
            </a:r>
            <a:r>
              <a:rPr lang="en-US" sz="1800" dirty="0">
                <a:latin typeface="Courier"/>
                <a:ea typeface="Times New Roman"/>
              </a:rPr>
              <a:t>(S2.Pop</a:t>
            </a:r>
            <a:r>
              <a:rPr lang="en-US" sz="1800" dirty="0" smtClean="0">
                <a:latin typeface="Courier"/>
                <a:ea typeface="Times New Roman"/>
              </a:rPr>
              <a:t>());</a:t>
            </a:r>
            <a:r>
              <a:rPr lang="en-US" sz="1800" dirty="0" smtClean="0">
                <a:latin typeface="Times New Roman"/>
                <a:ea typeface="Times New Roman"/>
              </a:rPr>
              <a:t> </a:t>
            </a:r>
            <a:r>
              <a:rPr lang="en-US" sz="1800" dirty="0" smtClean="0">
                <a:latin typeface="Courier"/>
                <a:ea typeface="Times New Roman"/>
              </a:rPr>
              <a:t>}</a:t>
            </a:r>
            <a:endParaRPr lang="tr-TR" sz="1800" dirty="0">
              <a:latin typeface="Times New Roman"/>
              <a:ea typeface="Times New Roman"/>
            </a:endParaRPr>
          </a:p>
          <a:p>
            <a:pPr marL="0" indent="0">
              <a:buNone/>
            </a:pPr>
            <a:endParaRPr lang="tr-TR" sz="1800"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19</a:t>
            </a:fld>
            <a:endParaRPr lang="en-US"/>
          </a:p>
        </p:txBody>
      </p:sp>
    </p:spTree>
    <p:extLst>
      <p:ext uri="{BB962C8B-B14F-4D97-AF65-F5344CB8AC3E}">
        <p14:creationId xmlns:p14="http://schemas.microsoft.com/office/powerpoint/2010/main" val="226680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Stacks</a:t>
            </a:r>
            <a:endParaRPr lang="tr-TR" dirty="0"/>
          </a:p>
        </p:txBody>
      </p:sp>
      <p:sp>
        <p:nvSpPr>
          <p:cNvPr id="3" name="Content Placeholder 2"/>
          <p:cNvSpPr>
            <a:spLocks noGrp="1"/>
          </p:cNvSpPr>
          <p:nvPr>
            <p:ph idx="1"/>
          </p:nvPr>
        </p:nvSpPr>
        <p:spPr>
          <a:xfrm>
            <a:off x="457200" y="1600200"/>
            <a:ext cx="8229600" cy="2666999"/>
          </a:xfrm>
        </p:spPr>
        <p:txBody>
          <a:bodyPr/>
          <a:lstStyle/>
          <a:p>
            <a:pPr>
              <a:lnSpc>
                <a:spcPct val="90000"/>
              </a:lnSpc>
            </a:pPr>
            <a:r>
              <a:rPr lang="en-US" sz="2000" dirty="0"/>
              <a:t>A </a:t>
            </a:r>
            <a:r>
              <a:rPr lang="en-US" sz="2000" i="1" dirty="0">
                <a:solidFill>
                  <a:srgbClr val="FF0000"/>
                </a:solidFill>
              </a:rPr>
              <a:t>stack</a:t>
            </a:r>
            <a:r>
              <a:rPr lang="en-US" sz="2000" dirty="0"/>
              <a:t> is a data structure consisting of a list of items and a </a:t>
            </a:r>
            <a:r>
              <a:rPr lang="en-US" sz="2000" dirty="0">
                <a:solidFill>
                  <a:srgbClr val="FF0000"/>
                </a:solidFill>
              </a:rPr>
              <a:t>pointer</a:t>
            </a:r>
            <a:r>
              <a:rPr lang="en-US" sz="2000" dirty="0"/>
              <a:t> to the "top" item in the list. </a:t>
            </a:r>
            <a:endParaRPr lang="en-US" sz="2000" dirty="0" smtClean="0"/>
          </a:p>
          <a:p>
            <a:pPr>
              <a:lnSpc>
                <a:spcPct val="90000"/>
              </a:lnSpc>
            </a:pPr>
            <a:r>
              <a:rPr lang="en-US" sz="2000" dirty="0" smtClean="0"/>
              <a:t>Pointer: Logical not necessarily implemented as a real pointer</a:t>
            </a:r>
            <a:endParaRPr lang="en-US" sz="2000" dirty="0"/>
          </a:p>
          <a:p>
            <a:pPr>
              <a:lnSpc>
                <a:spcPct val="90000"/>
              </a:lnSpc>
            </a:pPr>
            <a:r>
              <a:rPr lang="en-US" sz="2000" dirty="0"/>
              <a:t>Items can be inserted or removed from the list only at the top, i.e. the list is ordered in the sequence of entry of items. </a:t>
            </a:r>
          </a:p>
          <a:p>
            <a:pPr>
              <a:lnSpc>
                <a:spcPct val="90000"/>
              </a:lnSpc>
            </a:pPr>
            <a:r>
              <a:rPr lang="en-US" sz="2000" dirty="0"/>
              <a:t>Insertions and removals proceed in the "LIFO" last-in-first-out order.</a:t>
            </a:r>
          </a:p>
          <a:p>
            <a:endParaRPr lang="tr-TR" sz="2000"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a:t>
            </a:fld>
            <a:endParaRPr lang="en-US"/>
          </a:p>
        </p:txBody>
      </p:sp>
      <p:grpSp>
        <p:nvGrpSpPr>
          <p:cNvPr id="48" name="Group 47"/>
          <p:cNvGrpSpPr/>
          <p:nvPr/>
        </p:nvGrpSpPr>
        <p:grpSpPr>
          <a:xfrm>
            <a:off x="533400" y="4392613"/>
            <a:ext cx="2160588" cy="1703387"/>
            <a:chOff x="533400" y="4392613"/>
            <a:chExt cx="2160588" cy="1703387"/>
          </a:xfrm>
        </p:grpSpPr>
        <p:grpSp>
          <p:nvGrpSpPr>
            <p:cNvPr id="11" name="Group 13"/>
            <p:cNvGrpSpPr>
              <a:grpSpLocks/>
            </p:cNvGrpSpPr>
            <p:nvPr/>
          </p:nvGrpSpPr>
          <p:grpSpPr bwMode="auto">
            <a:xfrm>
              <a:off x="1219200" y="4876800"/>
              <a:ext cx="609600" cy="1219200"/>
              <a:chOff x="624" y="1344"/>
              <a:chExt cx="384" cy="768"/>
            </a:xfrm>
          </p:grpSpPr>
          <p:sp>
            <p:nvSpPr>
              <p:cNvPr id="31" name="Line 14"/>
              <p:cNvSpPr>
                <a:spLocks noChangeShapeType="1"/>
              </p:cNvSpPr>
              <p:nvPr/>
            </p:nvSpPr>
            <p:spPr bwMode="auto">
              <a:xfrm>
                <a:off x="624" y="1344"/>
                <a:ext cx="0" cy="7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32" name="Line 15"/>
              <p:cNvSpPr>
                <a:spLocks noChangeShapeType="1"/>
              </p:cNvSpPr>
              <p:nvPr/>
            </p:nvSpPr>
            <p:spPr bwMode="auto">
              <a:xfrm>
                <a:off x="1008" y="1344"/>
                <a:ext cx="0" cy="7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33" name="Line 16"/>
              <p:cNvSpPr>
                <a:spLocks noChangeShapeType="1"/>
              </p:cNvSpPr>
              <p:nvPr/>
            </p:nvSpPr>
            <p:spPr bwMode="auto">
              <a:xfrm>
                <a:off x="624" y="1536"/>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34" name="Text Box 17"/>
              <p:cNvSpPr txBox="1">
                <a:spLocks noChangeArrowheads="1"/>
              </p:cNvSpPr>
              <p:nvPr/>
            </p:nvSpPr>
            <p:spPr bwMode="auto">
              <a:xfrm>
                <a:off x="715" y="1523"/>
                <a:ext cx="1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E</a:t>
                </a:r>
              </a:p>
            </p:txBody>
          </p:sp>
          <p:sp>
            <p:nvSpPr>
              <p:cNvPr id="35" name="Text Box 18"/>
              <p:cNvSpPr txBox="1">
                <a:spLocks noChangeArrowheads="1"/>
              </p:cNvSpPr>
              <p:nvPr/>
            </p:nvSpPr>
            <p:spPr bwMode="auto">
              <a:xfrm>
                <a:off x="720" y="1708"/>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X</a:t>
                </a:r>
              </a:p>
            </p:txBody>
          </p:sp>
          <p:sp>
            <p:nvSpPr>
              <p:cNvPr id="36" name="Text Box 19"/>
              <p:cNvSpPr txBox="1">
                <a:spLocks noChangeArrowheads="1"/>
              </p:cNvSpPr>
              <p:nvPr/>
            </p:nvSpPr>
            <p:spPr bwMode="auto">
              <a:xfrm>
                <a:off x="719" y="1900"/>
                <a:ext cx="1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a:t>
                </a:r>
              </a:p>
            </p:txBody>
          </p:sp>
          <p:sp>
            <p:nvSpPr>
              <p:cNvPr id="37" name="Line 20"/>
              <p:cNvSpPr>
                <a:spLocks noChangeShapeType="1"/>
              </p:cNvSpPr>
              <p:nvPr/>
            </p:nvSpPr>
            <p:spPr bwMode="auto">
              <a:xfrm>
                <a:off x="624" y="1728"/>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38" name="Line 21"/>
              <p:cNvSpPr>
                <a:spLocks noChangeShapeType="1"/>
              </p:cNvSpPr>
              <p:nvPr/>
            </p:nvSpPr>
            <p:spPr bwMode="auto">
              <a:xfrm>
                <a:off x="624" y="1920"/>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39" name="Line 22"/>
              <p:cNvSpPr>
                <a:spLocks noChangeShapeType="1"/>
              </p:cNvSpPr>
              <p:nvPr/>
            </p:nvSpPr>
            <p:spPr bwMode="auto">
              <a:xfrm>
                <a:off x="624" y="2112"/>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grpSp>
        <p:sp>
          <p:nvSpPr>
            <p:cNvPr id="13" name="Text Box 33"/>
            <p:cNvSpPr txBox="1">
              <a:spLocks noChangeArrowheads="1"/>
            </p:cNvSpPr>
            <p:nvPr/>
          </p:nvSpPr>
          <p:spPr bwMode="auto">
            <a:xfrm>
              <a:off x="533400" y="4392613"/>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sng"/>
                <a:t>e.g.</a:t>
              </a:r>
            </a:p>
          </p:txBody>
        </p:sp>
        <p:sp>
          <p:nvSpPr>
            <p:cNvPr id="14" name="Line 34"/>
            <p:cNvSpPr>
              <a:spLocks noChangeShapeType="1"/>
            </p:cNvSpPr>
            <p:nvPr/>
          </p:nvSpPr>
          <p:spPr bwMode="auto">
            <a:xfrm flipH="1">
              <a:off x="1905000" y="5334000"/>
              <a:ext cx="3048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15" name="Text Box 35"/>
            <p:cNvSpPr txBox="1">
              <a:spLocks noChangeArrowheads="1"/>
            </p:cNvSpPr>
            <p:nvPr/>
          </p:nvSpPr>
          <p:spPr bwMode="auto">
            <a:xfrm>
              <a:off x="2133600" y="5154613"/>
              <a:ext cx="560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0000"/>
                  </a:solidFill>
                </a:rPr>
                <a:t>TOP</a:t>
              </a:r>
            </a:p>
          </p:txBody>
        </p:sp>
      </p:grpSp>
      <p:grpSp>
        <p:nvGrpSpPr>
          <p:cNvPr id="49" name="Group 48"/>
          <p:cNvGrpSpPr/>
          <p:nvPr/>
        </p:nvGrpSpPr>
        <p:grpSpPr>
          <a:xfrm>
            <a:off x="2971800" y="4724400"/>
            <a:ext cx="2617788" cy="1371600"/>
            <a:chOff x="2971800" y="4724400"/>
            <a:chExt cx="2617788" cy="1371600"/>
          </a:xfrm>
        </p:grpSpPr>
        <p:grpSp>
          <p:nvGrpSpPr>
            <p:cNvPr id="10" name="Group 4"/>
            <p:cNvGrpSpPr>
              <a:grpSpLocks/>
            </p:cNvGrpSpPr>
            <p:nvPr/>
          </p:nvGrpSpPr>
          <p:grpSpPr bwMode="auto">
            <a:xfrm>
              <a:off x="4114800" y="4876800"/>
              <a:ext cx="609600" cy="1219200"/>
              <a:chOff x="1296" y="1344"/>
              <a:chExt cx="384" cy="768"/>
            </a:xfrm>
          </p:grpSpPr>
          <p:sp>
            <p:nvSpPr>
              <p:cNvPr id="40" name="Line 5"/>
              <p:cNvSpPr>
                <a:spLocks noChangeShapeType="1"/>
              </p:cNvSpPr>
              <p:nvPr/>
            </p:nvSpPr>
            <p:spPr bwMode="auto">
              <a:xfrm>
                <a:off x="1296" y="1344"/>
                <a:ext cx="0" cy="7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41" name="Line 6"/>
              <p:cNvSpPr>
                <a:spLocks noChangeShapeType="1"/>
              </p:cNvSpPr>
              <p:nvPr/>
            </p:nvSpPr>
            <p:spPr bwMode="auto">
              <a:xfrm>
                <a:off x="1680" y="1344"/>
                <a:ext cx="0" cy="7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42" name="Text Box 7"/>
              <p:cNvSpPr txBox="1">
                <a:spLocks noChangeArrowheads="1"/>
              </p:cNvSpPr>
              <p:nvPr/>
            </p:nvSpPr>
            <p:spPr bwMode="auto">
              <a:xfrm>
                <a:off x="1387" y="1523"/>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tr-TR" sz="1600"/>
              </a:p>
            </p:txBody>
          </p:sp>
          <p:sp>
            <p:nvSpPr>
              <p:cNvPr id="43" name="Text Box 8"/>
              <p:cNvSpPr txBox="1">
                <a:spLocks noChangeArrowheads="1"/>
              </p:cNvSpPr>
              <p:nvPr/>
            </p:nvSpPr>
            <p:spPr bwMode="auto">
              <a:xfrm>
                <a:off x="1392" y="1708"/>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X</a:t>
                </a:r>
              </a:p>
            </p:txBody>
          </p:sp>
          <p:sp>
            <p:nvSpPr>
              <p:cNvPr id="44" name="Text Box 9"/>
              <p:cNvSpPr txBox="1">
                <a:spLocks noChangeArrowheads="1"/>
              </p:cNvSpPr>
              <p:nvPr/>
            </p:nvSpPr>
            <p:spPr bwMode="auto">
              <a:xfrm>
                <a:off x="1391" y="1900"/>
                <a:ext cx="1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a:t>
                </a:r>
              </a:p>
            </p:txBody>
          </p:sp>
          <p:sp>
            <p:nvSpPr>
              <p:cNvPr id="45" name="Line 10"/>
              <p:cNvSpPr>
                <a:spLocks noChangeShapeType="1"/>
              </p:cNvSpPr>
              <p:nvPr/>
            </p:nvSpPr>
            <p:spPr bwMode="auto">
              <a:xfrm>
                <a:off x="1296" y="1728"/>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46" name="Line 11"/>
              <p:cNvSpPr>
                <a:spLocks noChangeShapeType="1"/>
              </p:cNvSpPr>
              <p:nvPr/>
            </p:nvSpPr>
            <p:spPr bwMode="auto">
              <a:xfrm>
                <a:off x="1296" y="1920"/>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47" name="Line 12"/>
              <p:cNvSpPr>
                <a:spLocks noChangeShapeType="1"/>
              </p:cNvSpPr>
              <p:nvPr/>
            </p:nvSpPr>
            <p:spPr bwMode="auto">
              <a:xfrm>
                <a:off x="1296" y="2112"/>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grpSp>
        <p:sp>
          <p:nvSpPr>
            <p:cNvPr id="16" name="Text Box 36"/>
            <p:cNvSpPr txBox="1">
              <a:spLocks noChangeArrowheads="1"/>
            </p:cNvSpPr>
            <p:nvPr/>
          </p:nvSpPr>
          <p:spPr bwMode="auto">
            <a:xfrm>
              <a:off x="2971800" y="47244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u="sng" dirty="0">
                  <a:solidFill>
                    <a:srgbClr val="FF0000"/>
                  </a:solidFill>
                </a:rPr>
                <a:t>remove: </a:t>
              </a:r>
              <a:r>
                <a:rPr lang="en-US" sz="1600" dirty="0">
                  <a:solidFill>
                    <a:srgbClr val="FF0000"/>
                  </a:solidFill>
                </a:rPr>
                <a:t>“POP”</a:t>
              </a:r>
              <a:endParaRPr lang="en-US" sz="1600" u="sng" dirty="0">
                <a:solidFill>
                  <a:srgbClr val="FF0000"/>
                </a:solidFill>
              </a:endParaRPr>
            </a:p>
          </p:txBody>
        </p:sp>
        <p:sp>
          <p:nvSpPr>
            <p:cNvPr id="17" name="Line 37"/>
            <p:cNvSpPr>
              <a:spLocks noChangeShapeType="1"/>
            </p:cNvSpPr>
            <p:nvPr/>
          </p:nvSpPr>
          <p:spPr bwMode="auto">
            <a:xfrm flipH="1">
              <a:off x="4800600" y="5665788"/>
              <a:ext cx="3048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18" name="Text Box 38"/>
            <p:cNvSpPr txBox="1">
              <a:spLocks noChangeArrowheads="1"/>
            </p:cNvSpPr>
            <p:nvPr/>
          </p:nvSpPr>
          <p:spPr bwMode="auto">
            <a:xfrm>
              <a:off x="5029200" y="5486400"/>
              <a:ext cx="560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0000"/>
                  </a:solidFill>
                </a:rPr>
                <a:t>TOP</a:t>
              </a:r>
            </a:p>
          </p:txBody>
        </p:sp>
      </p:grpSp>
      <p:grpSp>
        <p:nvGrpSpPr>
          <p:cNvPr id="50" name="Group 49"/>
          <p:cNvGrpSpPr/>
          <p:nvPr/>
        </p:nvGrpSpPr>
        <p:grpSpPr>
          <a:xfrm>
            <a:off x="5715000" y="4724400"/>
            <a:ext cx="2667001" cy="1371600"/>
            <a:chOff x="5715000" y="4724400"/>
            <a:chExt cx="2667001" cy="1371600"/>
          </a:xfrm>
        </p:grpSpPr>
        <p:grpSp>
          <p:nvGrpSpPr>
            <p:cNvPr id="12" name="Group 23"/>
            <p:cNvGrpSpPr>
              <a:grpSpLocks/>
            </p:cNvGrpSpPr>
            <p:nvPr/>
          </p:nvGrpSpPr>
          <p:grpSpPr bwMode="auto">
            <a:xfrm>
              <a:off x="6934200" y="4876800"/>
              <a:ext cx="609600" cy="1219200"/>
              <a:chOff x="624" y="1344"/>
              <a:chExt cx="384" cy="768"/>
            </a:xfrm>
          </p:grpSpPr>
          <p:sp>
            <p:nvSpPr>
              <p:cNvPr id="22" name="Line 24"/>
              <p:cNvSpPr>
                <a:spLocks noChangeShapeType="1"/>
              </p:cNvSpPr>
              <p:nvPr/>
            </p:nvSpPr>
            <p:spPr bwMode="auto">
              <a:xfrm>
                <a:off x="624" y="1344"/>
                <a:ext cx="0" cy="7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23" name="Line 25"/>
              <p:cNvSpPr>
                <a:spLocks noChangeShapeType="1"/>
              </p:cNvSpPr>
              <p:nvPr/>
            </p:nvSpPr>
            <p:spPr bwMode="auto">
              <a:xfrm>
                <a:off x="1008" y="1344"/>
                <a:ext cx="0" cy="76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24" name="Line 26"/>
              <p:cNvSpPr>
                <a:spLocks noChangeShapeType="1"/>
              </p:cNvSpPr>
              <p:nvPr/>
            </p:nvSpPr>
            <p:spPr bwMode="auto">
              <a:xfrm>
                <a:off x="624" y="1536"/>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25" name="Text Box 27"/>
              <p:cNvSpPr txBox="1">
                <a:spLocks noChangeArrowheads="1"/>
              </p:cNvSpPr>
              <p:nvPr/>
            </p:nvSpPr>
            <p:spPr bwMode="auto">
              <a:xfrm>
                <a:off x="715" y="1523"/>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B</a:t>
                </a:r>
              </a:p>
            </p:txBody>
          </p:sp>
          <p:sp>
            <p:nvSpPr>
              <p:cNvPr id="26" name="Text Box 28"/>
              <p:cNvSpPr txBox="1">
                <a:spLocks noChangeArrowheads="1"/>
              </p:cNvSpPr>
              <p:nvPr/>
            </p:nvSpPr>
            <p:spPr bwMode="auto">
              <a:xfrm>
                <a:off x="720" y="1708"/>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X</a:t>
                </a:r>
              </a:p>
            </p:txBody>
          </p:sp>
          <p:sp>
            <p:nvSpPr>
              <p:cNvPr id="27" name="Text Box 29"/>
              <p:cNvSpPr txBox="1">
                <a:spLocks noChangeArrowheads="1"/>
              </p:cNvSpPr>
              <p:nvPr/>
            </p:nvSpPr>
            <p:spPr bwMode="auto">
              <a:xfrm>
                <a:off x="719" y="1900"/>
                <a:ext cx="1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a:t>
                </a:r>
              </a:p>
            </p:txBody>
          </p:sp>
          <p:sp>
            <p:nvSpPr>
              <p:cNvPr id="28" name="Line 30"/>
              <p:cNvSpPr>
                <a:spLocks noChangeShapeType="1"/>
              </p:cNvSpPr>
              <p:nvPr/>
            </p:nvSpPr>
            <p:spPr bwMode="auto">
              <a:xfrm>
                <a:off x="624" y="1728"/>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29" name="Line 31"/>
              <p:cNvSpPr>
                <a:spLocks noChangeShapeType="1"/>
              </p:cNvSpPr>
              <p:nvPr/>
            </p:nvSpPr>
            <p:spPr bwMode="auto">
              <a:xfrm>
                <a:off x="624" y="1920"/>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30" name="Line 32"/>
              <p:cNvSpPr>
                <a:spLocks noChangeShapeType="1"/>
              </p:cNvSpPr>
              <p:nvPr/>
            </p:nvSpPr>
            <p:spPr bwMode="auto">
              <a:xfrm>
                <a:off x="624" y="2112"/>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grpSp>
        <p:sp>
          <p:nvSpPr>
            <p:cNvPr id="19" name="Text Box 40"/>
            <p:cNvSpPr txBox="1">
              <a:spLocks noChangeArrowheads="1"/>
            </p:cNvSpPr>
            <p:nvPr/>
          </p:nvSpPr>
          <p:spPr bwMode="auto">
            <a:xfrm>
              <a:off x="5715000" y="47244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u="sng" dirty="0">
                  <a:solidFill>
                    <a:srgbClr val="FF0000"/>
                  </a:solidFill>
                </a:rPr>
                <a:t>insert ‘B’: </a:t>
              </a:r>
              <a:r>
                <a:rPr lang="en-US" sz="1600" dirty="0">
                  <a:solidFill>
                    <a:srgbClr val="FF0000"/>
                  </a:solidFill>
                </a:rPr>
                <a:t>PUSH ‘B’</a:t>
              </a:r>
              <a:endParaRPr lang="en-US" sz="1600" u="sng" dirty="0">
                <a:solidFill>
                  <a:srgbClr val="FF0000"/>
                </a:solidFill>
              </a:endParaRPr>
            </a:p>
          </p:txBody>
        </p:sp>
        <p:sp>
          <p:nvSpPr>
            <p:cNvPr id="20" name="Line 42"/>
            <p:cNvSpPr>
              <a:spLocks noChangeShapeType="1"/>
            </p:cNvSpPr>
            <p:nvPr/>
          </p:nvSpPr>
          <p:spPr bwMode="auto">
            <a:xfrm flipH="1">
              <a:off x="7593013" y="5360988"/>
              <a:ext cx="3048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sp>
          <p:nvSpPr>
            <p:cNvPr id="21" name="Text Box 43"/>
            <p:cNvSpPr txBox="1">
              <a:spLocks noChangeArrowheads="1"/>
            </p:cNvSpPr>
            <p:nvPr/>
          </p:nvSpPr>
          <p:spPr bwMode="auto">
            <a:xfrm>
              <a:off x="7821613" y="5181600"/>
              <a:ext cx="560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0000"/>
                  </a:solidFill>
                </a:rPr>
                <a:t>TOP</a:t>
              </a:r>
            </a:p>
          </p:txBody>
        </p:sp>
      </p:grpSp>
    </p:spTree>
    <p:extLst>
      <p:ext uri="{BB962C8B-B14F-4D97-AF65-F5344CB8AC3E}">
        <p14:creationId xmlns:p14="http://schemas.microsoft.com/office/powerpoint/2010/main" val="277581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Some Specific </a:t>
            </a:r>
            <a:r>
              <a:rPr lang="en-US" dirty="0"/>
              <a:t>C++ </a:t>
            </a:r>
            <a:r>
              <a:rPr lang="en-US" dirty="0" smtClean="0"/>
              <a:t>notations:</a:t>
            </a:r>
            <a:r>
              <a:rPr lang="en-US" dirty="0"/>
              <a:t> Compound assignment</a:t>
            </a:r>
            <a:endParaRPr lang="tr-TR" dirty="0"/>
          </a:p>
        </p:txBody>
      </p:sp>
      <p:sp>
        <p:nvSpPr>
          <p:cNvPr id="3" name="Content Placeholder 2"/>
          <p:cNvSpPr>
            <a:spLocks noGrp="1"/>
          </p:cNvSpPr>
          <p:nvPr>
            <p:ph idx="1"/>
          </p:nvPr>
        </p:nvSpPr>
        <p:spPr/>
        <p:txBody>
          <a:bodyPr/>
          <a:lstStyle/>
          <a:p>
            <a:pPr lvl="1">
              <a:buNone/>
            </a:pPr>
            <a:r>
              <a:rPr lang="en-US" sz="2400" dirty="0" err="1" smtClean="0">
                <a:latin typeface="Courier New" pitchFamily="49" charset="0"/>
                <a:cs typeface="Courier New" pitchFamily="49" charset="0"/>
              </a:rPr>
              <a:t>arraySum</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a:t>
            </a:r>
            <a:r>
              <a:rPr lang="en-US" sz="2400" dirty="0" smtClean="0">
                <a:latin typeface="Courier New" pitchFamily="49" charset="0"/>
                <a:cs typeface="Courier New" pitchFamily="49" charset="0"/>
              </a:rPr>
              <a:t>[ ],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sz</a:t>
            </a:r>
            <a:r>
              <a:rPr lang="en-US" sz="2400" dirty="0" smtClean="0">
                <a:latin typeface="Courier New" pitchFamily="49" charset="0"/>
                <a:cs typeface="Courier New" pitchFamily="49" charset="0"/>
              </a:rPr>
              <a:t>)</a:t>
            </a:r>
          </a:p>
          <a:p>
            <a:pPr lvl="1">
              <a:buNone/>
            </a:pPr>
            <a:r>
              <a:rPr lang="en-US" sz="2400" dirty="0" smtClean="0">
                <a:latin typeface="Courier New" pitchFamily="49" charset="0"/>
                <a:cs typeface="Courier New" pitchFamily="49" charset="0"/>
              </a:rPr>
              <a:t>{</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sum=0;</a:t>
            </a:r>
          </a:p>
          <a:p>
            <a:pPr lvl="1">
              <a:buNone/>
            </a:pPr>
            <a:r>
              <a:rPr lang="en-US" sz="2400" dirty="0">
                <a:latin typeface="Courier New" pitchFamily="49" charset="0"/>
                <a:cs typeface="Courier New" pitchFamily="49" charset="0"/>
              </a:rPr>
              <a:t>for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=0;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&lt;</a:t>
            </a:r>
            <a:r>
              <a:rPr lang="en-US" sz="2400" dirty="0" err="1">
                <a:latin typeface="Courier New" pitchFamily="49" charset="0"/>
                <a:cs typeface="Courier New" pitchFamily="49" charset="0"/>
              </a:rPr>
              <a:t>sz</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a:t>
            </a:r>
          </a:p>
          <a:p>
            <a:pPr lvl="1">
              <a:buNone/>
            </a:pPr>
            <a:r>
              <a:rPr lang="en-US" sz="2400" dirty="0">
                <a:latin typeface="Courier New" pitchFamily="49" charset="0"/>
                <a:cs typeface="Courier New" pitchFamily="49" charset="0"/>
              </a:rPr>
              <a:t>sum+=</a:t>
            </a:r>
            <a:r>
              <a:rPr lang="en-US" sz="2400" dirty="0" err="1">
                <a:latin typeface="Courier New" pitchFamily="49" charset="0"/>
                <a:cs typeface="Courier New" pitchFamily="49" charset="0"/>
              </a:rPr>
              <a:t>ia</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a:t>
            </a:r>
          </a:p>
          <a:p>
            <a:pPr lvl="1">
              <a:buNone/>
            </a:pPr>
            <a:r>
              <a:rPr lang="en-US" sz="2400" dirty="0">
                <a:latin typeface="Courier New" pitchFamily="49" charset="0"/>
                <a:cs typeface="Courier New" pitchFamily="49" charset="0"/>
              </a:rPr>
              <a:t>return sum;</a:t>
            </a:r>
          </a:p>
          <a:p>
            <a:pPr lvl="1">
              <a:buNone/>
            </a:pPr>
            <a:r>
              <a:rPr lang="en-US" sz="2400" dirty="0" smtClean="0">
                <a:latin typeface="Courier New" pitchFamily="49" charset="0"/>
                <a:cs typeface="Courier New" pitchFamily="49" charset="0"/>
              </a:rPr>
              <a:t>}</a:t>
            </a:r>
            <a:r>
              <a:rPr lang="en-US" sz="2400" dirty="0">
                <a:latin typeface="Courier New" pitchFamily="49" charset="0"/>
                <a:cs typeface="Courier New" pitchFamily="49" charset="0"/>
              </a:rPr>
              <a:t> </a:t>
            </a:r>
          </a:p>
          <a:p>
            <a:pPr lvl="1">
              <a:buNone/>
            </a:pPr>
            <a:r>
              <a:rPr lang="en-US" sz="2400" dirty="0">
                <a:latin typeface="Courier New" pitchFamily="49" charset="0"/>
                <a:cs typeface="Courier New" pitchFamily="49" charset="0"/>
              </a:rPr>
              <a:t>sum+=</a:t>
            </a:r>
            <a:r>
              <a:rPr lang="en-US" sz="2400" dirty="0" err="1">
                <a:latin typeface="Courier New" pitchFamily="49" charset="0"/>
                <a:cs typeface="Courier New" pitchFamily="49" charset="0"/>
              </a:rPr>
              <a:t>ia</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a:t>
            </a:r>
          </a:p>
          <a:p>
            <a:pPr lvl="1">
              <a:buNone/>
            </a:pPr>
            <a:r>
              <a:rPr lang="en-US" sz="2400" dirty="0">
                <a:cs typeface="Courier New" pitchFamily="49" charset="0"/>
              </a:rPr>
              <a:t> is </a:t>
            </a:r>
            <a:r>
              <a:rPr lang="en-US" sz="2400" dirty="0" smtClean="0">
                <a:cs typeface="Courier New" pitchFamily="49" charset="0"/>
              </a:rPr>
              <a:t>the same </a:t>
            </a:r>
            <a:r>
              <a:rPr lang="en-US" sz="2400" dirty="0">
                <a:cs typeface="Courier New" pitchFamily="49" charset="0"/>
              </a:rPr>
              <a:t>as</a:t>
            </a:r>
          </a:p>
          <a:p>
            <a:pPr lvl="1">
              <a:buNone/>
            </a:pPr>
            <a:r>
              <a:rPr lang="en-US" sz="2400" dirty="0">
                <a:latin typeface="Courier New" pitchFamily="49" charset="0"/>
                <a:cs typeface="Courier New" pitchFamily="49" charset="0"/>
              </a:rPr>
              <a:t>sum=</a:t>
            </a:r>
            <a:r>
              <a:rPr lang="en-US" sz="2400" dirty="0" err="1">
                <a:latin typeface="Courier New" pitchFamily="49" charset="0"/>
                <a:cs typeface="Courier New" pitchFamily="49" charset="0"/>
              </a:rPr>
              <a:t>sum+ia</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a:t>
            </a:r>
          </a:p>
          <a:p>
            <a:pPr lvl="1">
              <a:buNone/>
            </a:pPr>
            <a:endParaRPr lang="en-US" sz="1200" dirty="0">
              <a:latin typeface="Courier New" pitchFamily="49" charset="0"/>
              <a:cs typeface="Courier New" pitchFamily="49" charset="0"/>
            </a:endParaRPr>
          </a:p>
          <a:p>
            <a:endParaRPr lang="tr-TR" sz="28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20</a:t>
            </a:fld>
            <a:endParaRPr lang="en-US"/>
          </a:p>
        </p:txBody>
      </p:sp>
    </p:spTree>
    <p:extLst>
      <p:ext uri="{BB962C8B-B14F-4D97-AF65-F5344CB8AC3E}">
        <p14:creationId xmlns:p14="http://schemas.microsoft.com/office/powerpoint/2010/main" val="130593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Specific C++ notations: Compound assignment</a:t>
            </a:r>
            <a:endParaRPr lang="tr-TR" dirty="0"/>
          </a:p>
        </p:txBody>
      </p:sp>
      <p:sp>
        <p:nvSpPr>
          <p:cNvPr id="3" name="Content Placeholder 2"/>
          <p:cNvSpPr>
            <a:spLocks noGrp="1"/>
          </p:cNvSpPr>
          <p:nvPr>
            <p:ph idx="1"/>
          </p:nvPr>
        </p:nvSpPr>
        <p:spPr/>
        <p:txBody>
          <a:bodyPr/>
          <a:lstStyle/>
          <a:p>
            <a:r>
              <a:rPr lang="en-US" dirty="0" smtClean="0"/>
              <a:t>General </a:t>
            </a:r>
            <a:r>
              <a:rPr lang="en-US" dirty="0"/>
              <a:t>syntax: </a:t>
            </a:r>
          </a:p>
          <a:p>
            <a:pPr lvl="1">
              <a:buNone/>
            </a:pPr>
            <a:r>
              <a:rPr lang="en-US" dirty="0">
                <a:latin typeface="Courier New" pitchFamily="49" charset="0"/>
                <a:cs typeface="Courier New" pitchFamily="49" charset="0"/>
              </a:rPr>
              <a:t>a op =b;</a:t>
            </a:r>
          </a:p>
          <a:p>
            <a:pPr lvl="1">
              <a:buNone/>
            </a:pPr>
            <a:r>
              <a:rPr lang="en-US" dirty="0"/>
              <a:t>meaning </a:t>
            </a:r>
          </a:p>
          <a:p>
            <a:pPr lvl="1">
              <a:buNone/>
            </a:pPr>
            <a:r>
              <a:rPr lang="en-US" dirty="0">
                <a:latin typeface="Courier New" pitchFamily="49" charset="0"/>
                <a:cs typeface="Courier New" pitchFamily="49" charset="0"/>
              </a:rPr>
              <a:t>a=a op b;</a:t>
            </a:r>
          </a:p>
          <a:p>
            <a:r>
              <a:rPr lang="en-US" dirty="0" smtClean="0"/>
              <a:t>Examples:</a:t>
            </a:r>
            <a:r>
              <a:rPr lang="en-US" dirty="0"/>
              <a:t> </a:t>
            </a:r>
            <a:endParaRPr lang="en-US" dirty="0" smtClean="0"/>
          </a:p>
          <a:p>
            <a:pPr lvl="1"/>
            <a:r>
              <a:rPr lang="en-US" dirty="0" err="1">
                <a:latin typeface="Courier New" pitchFamily="49" charset="0"/>
                <a:cs typeface="Courier New" pitchFamily="49" charset="0"/>
              </a:rPr>
              <a:t>i</a:t>
            </a:r>
            <a:r>
              <a:rPr lang="en-US" dirty="0">
                <a:latin typeface="Courier New" pitchFamily="49" charset="0"/>
                <a:cs typeface="Courier New" pitchFamily="49" charset="0"/>
              </a:rPr>
              <a:t>*=</a:t>
            </a:r>
            <a:r>
              <a:rPr lang="en-US" dirty="0" smtClean="0">
                <a:latin typeface="Courier New" pitchFamily="49" charset="0"/>
                <a:cs typeface="Courier New" pitchFamily="49" charset="0"/>
              </a:rPr>
              <a:t>j; </a:t>
            </a:r>
            <a:r>
              <a:rPr lang="en-US" dirty="0" smtClean="0"/>
              <a:t>is </a:t>
            </a:r>
            <a:r>
              <a:rPr lang="en-US" dirty="0"/>
              <a:t>the same as </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r>
              <a:rPr lang="en-US" dirty="0" err="1">
                <a:latin typeface="Courier New" pitchFamily="49" charset="0"/>
                <a:cs typeface="Courier New" pitchFamily="49" charset="0"/>
              </a:rPr>
              <a:t>i</a:t>
            </a:r>
            <a:r>
              <a:rPr lang="en-US" dirty="0">
                <a:latin typeface="Courier New" pitchFamily="49" charset="0"/>
                <a:cs typeface="Courier New" pitchFamily="49" charset="0"/>
              </a:rPr>
              <a:t>*j;</a:t>
            </a:r>
          </a:p>
          <a:p>
            <a:pPr lvl="1"/>
            <a:r>
              <a:rPr lang="en-US" dirty="0" err="1" smtClean="0">
                <a:latin typeface="Courier New" pitchFamily="49" charset="0"/>
                <a:cs typeface="Courier New" pitchFamily="49" charset="0"/>
              </a:rPr>
              <a:t>ia</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a:t>
            </a:r>
            <a:r>
              <a:rPr lang="en-US" dirty="0">
                <a:latin typeface="Courier New" pitchFamily="49" charset="0"/>
                <a:cs typeface="Courier New" pitchFamily="49" charset="0"/>
              </a:rPr>
              <a:t>]*=(</a:t>
            </a:r>
            <a:r>
              <a:rPr lang="en-US" dirty="0" err="1">
                <a:latin typeface="Courier New" pitchFamily="49" charset="0"/>
                <a:cs typeface="Courier New" pitchFamily="49" charset="0"/>
              </a:rPr>
              <a:t>b+c</a:t>
            </a:r>
            <a:r>
              <a:rPr lang="en-US" dirty="0">
                <a:latin typeface="Courier New" pitchFamily="49" charset="0"/>
                <a:cs typeface="Courier New" pitchFamily="49" charset="0"/>
              </a:rPr>
              <a:t>/d</a:t>
            </a:r>
            <a:r>
              <a:rPr lang="en-US" dirty="0" smtClean="0">
                <a:latin typeface="Courier New" pitchFamily="49" charset="0"/>
                <a:cs typeface="Courier New" pitchFamily="49" charset="0"/>
              </a:rPr>
              <a:t>); </a:t>
            </a:r>
            <a:r>
              <a:rPr lang="en-US" dirty="0" smtClean="0"/>
              <a:t>is </a:t>
            </a:r>
            <a:r>
              <a:rPr lang="en-US" dirty="0"/>
              <a:t>the same as</a:t>
            </a:r>
          </a:p>
          <a:p>
            <a:pPr lvl="1">
              <a:buNone/>
            </a:pPr>
            <a:r>
              <a:rPr lang="en-US" dirty="0" err="1">
                <a:latin typeface="Courier New" pitchFamily="49" charset="0"/>
                <a:cs typeface="Courier New" pitchFamily="49" charset="0"/>
              </a:rPr>
              <a:t>ia</a:t>
            </a:r>
            <a:r>
              <a:rPr lang="en-US" dirty="0">
                <a:latin typeface="Courier New" pitchFamily="49" charset="0"/>
                <a:cs typeface="Courier New" pitchFamily="49" charset="0"/>
              </a:rPr>
              <a:t>[</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r>
              <a:rPr lang="en-US" dirty="0" err="1">
                <a:latin typeface="Courier New" pitchFamily="49" charset="0"/>
                <a:cs typeface="Courier New" pitchFamily="49" charset="0"/>
              </a:rPr>
              <a:t>ia</a:t>
            </a:r>
            <a:r>
              <a:rPr lang="en-US" dirty="0">
                <a:latin typeface="Courier New" pitchFamily="49" charset="0"/>
                <a:cs typeface="Courier New" pitchFamily="49" charset="0"/>
              </a:rPr>
              <a:t>[</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r>
              <a:rPr lang="en-US" dirty="0" err="1">
                <a:latin typeface="Courier New" pitchFamily="49" charset="0"/>
                <a:cs typeface="Courier New" pitchFamily="49" charset="0"/>
              </a:rPr>
              <a:t>b+c</a:t>
            </a:r>
            <a:r>
              <a:rPr lang="en-US" dirty="0">
                <a:latin typeface="Courier New" pitchFamily="49" charset="0"/>
                <a:cs typeface="Courier New" pitchFamily="49" charset="0"/>
              </a:rPr>
              <a:t>/d);</a:t>
            </a:r>
          </a:p>
          <a:p>
            <a:pPr>
              <a:buNone/>
            </a:pPr>
            <a:endParaRPr lang="en-US" dirty="0"/>
          </a:p>
          <a:p>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dirty="0"/>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21</a:t>
            </a:fld>
            <a:endParaRPr lang="en-US"/>
          </a:p>
        </p:txBody>
      </p:sp>
    </p:spTree>
    <p:extLst>
      <p:ext uri="{BB962C8B-B14F-4D97-AF65-F5344CB8AC3E}">
        <p14:creationId xmlns:p14="http://schemas.microsoft.com/office/powerpoint/2010/main" val="3877821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Increment and decrement operators in the prefix and postfix forms</a:t>
            </a:r>
            <a:endParaRPr lang="tr-TR" sz="3600" dirty="0"/>
          </a:p>
        </p:txBody>
      </p:sp>
      <p:sp>
        <p:nvSpPr>
          <p:cNvPr id="3" name="Content Placeholder 2"/>
          <p:cNvSpPr>
            <a:spLocks noGrp="1"/>
          </p:cNvSpPr>
          <p:nvPr>
            <p:ph idx="1"/>
          </p:nvPr>
        </p:nvSpPr>
        <p:spPr/>
        <p:txBody>
          <a:bodyPr/>
          <a:lstStyle/>
          <a:p>
            <a:r>
              <a:rPr lang="en-US" sz="2800" dirty="0"/>
              <a:t>Prefix: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i</a:t>
            </a:r>
            <a:endParaRPr lang="en-US" sz="2800" dirty="0">
              <a:latin typeface="Courier New" pitchFamily="49" charset="0"/>
              <a:cs typeface="Courier New" pitchFamily="49" charset="0"/>
            </a:endParaRPr>
          </a:p>
          <a:p>
            <a:pPr lvl="1"/>
            <a:r>
              <a:rPr lang="en-US" sz="2400" dirty="0" smtClean="0"/>
              <a:t>Example: </a:t>
            </a:r>
            <a:r>
              <a:rPr lang="en-US" sz="2400" dirty="0" smtClean="0">
                <a:latin typeface="Courier New" pitchFamily="49" charset="0"/>
                <a:cs typeface="Courier New" pitchFamily="49" charset="0"/>
              </a:rPr>
              <a:t>array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some_value</a:t>
            </a:r>
            <a:r>
              <a:rPr lang="en-US" sz="2400" dirty="0">
                <a:latin typeface="Courier New" pitchFamily="49" charset="0"/>
                <a:cs typeface="Courier New" pitchFamily="49" charset="0"/>
              </a:rPr>
              <a:t>;</a:t>
            </a:r>
          </a:p>
          <a:p>
            <a:pPr lvl="1"/>
            <a:r>
              <a:rPr lang="en-US" sz="2400" dirty="0"/>
              <a:t>prefix form increments </a:t>
            </a:r>
            <a:r>
              <a:rPr lang="en-US" sz="2400" dirty="0" err="1"/>
              <a:t>i</a:t>
            </a:r>
            <a:r>
              <a:rPr lang="en-US" sz="2400" dirty="0"/>
              <a:t> before using that value as </a:t>
            </a:r>
            <a:r>
              <a:rPr lang="en-US" sz="2400" dirty="0" smtClean="0"/>
              <a:t>index</a:t>
            </a:r>
            <a:r>
              <a:rPr lang="en-US" sz="2400" dirty="0"/>
              <a:t> </a:t>
            </a:r>
          </a:p>
          <a:p>
            <a:r>
              <a:rPr lang="en-US" sz="2800" dirty="0"/>
              <a:t>Postfix: </a:t>
            </a:r>
            <a:r>
              <a:rPr lang="en-US" sz="2800" dirty="0" err="1">
                <a:latin typeface="Courier New" pitchFamily="49" charset="0"/>
                <a:cs typeface="Courier New" pitchFamily="49" charset="0"/>
              </a:rPr>
              <a:t>i</a:t>
            </a:r>
            <a:r>
              <a:rPr lang="en-US" sz="2800" dirty="0">
                <a:latin typeface="Courier New" pitchFamily="49" charset="0"/>
                <a:cs typeface="Courier New" pitchFamily="49" charset="0"/>
              </a:rPr>
              <a:t>++</a:t>
            </a:r>
          </a:p>
          <a:p>
            <a:pPr lvl="1"/>
            <a:r>
              <a:rPr lang="en-US" sz="2400" dirty="0"/>
              <a:t>Example: </a:t>
            </a:r>
            <a:r>
              <a:rPr lang="en-US" sz="2400" dirty="0" smtClean="0">
                <a:latin typeface="Courier New" pitchFamily="49" charset="0"/>
                <a:cs typeface="Courier New" pitchFamily="49" charset="0"/>
              </a:rPr>
              <a:t>array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some_value</a:t>
            </a:r>
            <a:r>
              <a:rPr lang="en-US" sz="2400" dirty="0">
                <a:latin typeface="Courier New" pitchFamily="49" charset="0"/>
                <a:cs typeface="Courier New" pitchFamily="49" charset="0"/>
              </a:rPr>
              <a:t>;</a:t>
            </a:r>
          </a:p>
          <a:p>
            <a:pPr lvl="1"/>
            <a:r>
              <a:rPr lang="en-US" sz="2400" dirty="0"/>
              <a:t>postfix form increments </a:t>
            </a:r>
            <a:r>
              <a:rPr lang="en-US" sz="2400" dirty="0" err="1">
                <a:latin typeface="Courier New" pitchFamily="49" charset="0"/>
                <a:cs typeface="Courier New" pitchFamily="49" charset="0"/>
              </a:rPr>
              <a:t>i</a:t>
            </a:r>
            <a:r>
              <a:rPr lang="en-US" sz="2400" dirty="0"/>
              <a:t> after using that value as </a:t>
            </a:r>
            <a:r>
              <a:rPr lang="en-US" sz="2400" dirty="0" smtClean="0"/>
              <a:t>index</a:t>
            </a:r>
          </a:p>
          <a:p>
            <a:pPr lvl="1"/>
            <a:r>
              <a:rPr lang="en-US" sz="2400" dirty="0"/>
              <a:t>Example: </a:t>
            </a:r>
            <a:r>
              <a:rPr lang="en-US" sz="2400" dirty="0">
                <a:latin typeface="Courier New" pitchFamily="49" charset="0"/>
                <a:cs typeface="Courier New" pitchFamily="49" charset="0"/>
              </a:rPr>
              <a:t>A[(*(*Q+1))++]=2.2</a:t>
            </a:r>
            <a:r>
              <a:rPr lang="en-US" sz="2400" dirty="0" smtClean="0">
                <a:latin typeface="Courier New" pitchFamily="49" charset="0"/>
                <a:cs typeface="Courier New" pitchFamily="49" charset="0"/>
              </a:rPr>
              <a:t>;</a:t>
            </a:r>
            <a:endParaRPr lang="en-US" sz="2400" dirty="0"/>
          </a:p>
          <a:p>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 </a:t>
            </a:r>
            <a:r>
              <a:rPr lang="en-US" sz="2800" dirty="0" smtClean="0"/>
              <a:t>is </a:t>
            </a:r>
            <a:r>
              <a:rPr lang="en-US" sz="2800" dirty="0"/>
              <a:t>the same as </a:t>
            </a:r>
            <a:r>
              <a:rPr lang="en-US" sz="2800" dirty="0">
                <a:latin typeface="Courier New" pitchFamily="49" charset="0"/>
                <a:cs typeface="Courier New" pitchFamily="49" charset="0"/>
              </a:rPr>
              <a:t>++</a:t>
            </a:r>
            <a:r>
              <a:rPr lang="en-US" sz="2800" dirty="0" err="1" smtClean="0">
                <a:latin typeface="Courier New" pitchFamily="49" charset="0"/>
                <a:cs typeface="Courier New" pitchFamily="49" charset="0"/>
              </a:rPr>
              <a:t>i</a:t>
            </a:r>
            <a:r>
              <a:rPr lang="en-US" sz="2800" dirty="0" smtClean="0"/>
              <a:t> on its own</a:t>
            </a:r>
            <a:endParaRPr lang="en-US" sz="2400" dirty="0"/>
          </a:p>
          <a:p>
            <a:endParaRPr lang="tr-TR" sz="2800"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dirty="0"/>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22</a:t>
            </a:fld>
            <a:endParaRPr lang="en-US"/>
          </a:p>
        </p:txBody>
      </p:sp>
    </p:spTree>
    <p:extLst>
      <p:ext uri="{BB962C8B-B14F-4D97-AF65-F5344CB8AC3E}">
        <p14:creationId xmlns:p14="http://schemas.microsoft.com/office/powerpoint/2010/main" val="888220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a:t>EE 441 Data Structures</a:t>
            </a:r>
            <a:br>
              <a:rPr lang="en-US" dirty="0"/>
            </a:br>
            <a:endParaRPr lang="tr-TR" dirty="0"/>
          </a:p>
        </p:txBody>
      </p:sp>
      <p:sp>
        <p:nvSpPr>
          <p:cNvPr id="4099" name="Rectangle 3"/>
          <p:cNvSpPr>
            <a:spLocks noGrp="1" noChangeArrowheads="1"/>
          </p:cNvSpPr>
          <p:nvPr>
            <p:ph type="subTitle" idx="1"/>
          </p:nvPr>
        </p:nvSpPr>
        <p:spPr/>
        <p:txBody>
          <a:bodyPr/>
          <a:lstStyle/>
          <a:p>
            <a:r>
              <a:rPr lang="en-US" dirty="0"/>
              <a:t>Lecture </a:t>
            </a:r>
            <a:r>
              <a:rPr lang="en-US" dirty="0" smtClean="0"/>
              <a:t>4:</a:t>
            </a:r>
          </a:p>
          <a:p>
            <a:r>
              <a:rPr lang="en-US" dirty="0" smtClean="0"/>
              <a:t>Stacks and Queues</a:t>
            </a:r>
            <a:endParaRPr lang="tr-TR" dirty="0"/>
          </a:p>
        </p:txBody>
      </p:sp>
    </p:spTree>
    <p:extLst>
      <p:ext uri="{BB962C8B-B14F-4D97-AF65-F5344CB8AC3E}">
        <p14:creationId xmlns:p14="http://schemas.microsoft.com/office/powerpoint/2010/main" val="689533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use stacks?</a:t>
            </a:r>
            <a:endParaRPr lang="tr-TR" dirty="0"/>
          </a:p>
        </p:txBody>
      </p:sp>
      <p:sp>
        <p:nvSpPr>
          <p:cNvPr id="3" name="Content Placeholder 2"/>
          <p:cNvSpPr>
            <a:spLocks noGrp="1"/>
          </p:cNvSpPr>
          <p:nvPr>
            <p:ph idx="1"/>
          </p:nvPr>
        </p:nvSpPr>
        <p:spPr/>
        <p:txBody>
          <a:bodyPr/>
          <a:lstStyle/>
          <a:p>
            <a:r>
              <a:rPr lang="en-US" sz="2800" dirty="0" smtClean="0"/>
              <a:t>A </a:t>
            </a:r>
            <a:r>
              <a:rPr lang="en-US" sz="2800" i="1" dirty="0" smtClean="0"/>
              <a:t>restricted </a:t>
            </a:r>
            <a:r>
              <a:rPr lang="en-US" sz="2800" i="1" dirty="0"/>
              <a:t>data </a:t>
            </a:r>
            <a:r>
              <a:rPr lang="en-US" sz="2800" i="1" dirty="0" smtClean="0"/>
              <a:t>structure</a:t>
            </a:r>
          </a:p>
          <a:p>
            <a:r>
              <a:rPr lang="en-US" sz="2800" dirty="0" smtClean="0"/>
              <a:t>Stack </a:t>
            </a:r>
            <a:r>
              <a:rPr lang="en-US" sz="2800" dirty="0"/>
              <a:t>elements have a natural </a:t>
            </a:r>
            <a:r>
              <a:rPr lang="en-US" sz="2800" dirty="0" smtClean="0"/>
              <a:t>order:</a:t>
            </a:r>
          </a:p>
          <a:p>
            <a:pPr lvl="1"/>
            <a:r>
              <a:rPr lang="en-US" sz="2400" dirty="0" smtClean="0"/>
              <a:t>Elements </a:t>
            </a:r>
            <a:r>
              <a:rPr lang="en-US" sz="2400" dirty="0"/>
              <a:t>are removed from the stack in the reverse order to the order of their </a:t>
            </a:r>
            <a:r>
              <a:rPr lang="en-US" sz="2400" dirty="0" smtClean="0"/>
              <a:t>addition</a:t>
            </a:r>
          </a:p>
          <a:p>
            <a:pPr lvl="1"/>
            <a:r>
              <a:rPr lang="en-US" sz="2400" dirty="0" smtClean="0"/>
              <a:t>The </a:t>
            </a:r>
            <a:r>
              <a:rPr lang="en-US" sz="2400" dirty="0"/>
              <a:t>lower elements are those that have been on the stack the </a:t>
            </a:r>
            <a:r>
              <a:rPr lang="en-US" sz="2400" dirty="0" smtClean="0"/>
              <a:t>longest</a:t>
            </a:r>
          </a:p>
          <a:p>
            <a:r>
              <a:rPr lang="en-US" sz="2800" dirty="0" smtClean="0"/>
              <a:t>Use </a:t>
            </a:r>
            <a:r>
              <a:rPr lang="en-US" sz="2800" dirty="0"/>
              <a:t>of stacks </a:t>
            </a:r>
            <a:r>
              <a:rPr lang="en-US" sz="2800" dirty="0" smtClean="0"/>
              <a:t>in computer hardware: </a:t>
            </a:r>
          </a:p>
          <a:p>
            <a:pPr lvl="1"/>
            <a:r>
              <a:rPr lang="en-US" sz="2400" dirty="0" smtClean="0"/>
              <a:t>Allocating </a:t>
            </a:r>
            <a:r>
              <a:rPr lang="en-US" sz="2400" dirty="0"/>
              <a:t>and accessing memory</a:t>
            </a:r>
            <a:r>
              <a:rPr lang="en-US" sz="2400" dirty="0" smtClean="0"/>
              <a:t>.</a:t>
            </a:r>
          </a:p>
          <a:p>
            <a:pPr lvl="1"/>
            <a:r>
              <a:rPr lang="en-US" sz="2400" dirty="0" smtClean="0"/>
              <a:t>Saving and reloading context registers on procedure calls</a:t>
            </a:r>
            <a:endParaRPr lang="tr-TR" sz="2400"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3</a:t>
            </a:fld>
            <a:endParaRPr lang="en-US"/>
          </a:p>
        </p:txBody>
      </p:sp>
    </p:spTree>
    <p:extLst>
      <p:ext uri="{BB962C8B-B14F-4D97-AF65-F5344CB8AC3E}">
        <p14:creationId xmlns:p14="http://schemas.microsoft.com/office/powerpoint/2010/main" val="245352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Class Declaration for storing Characters </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4</a:t>
            </a:fld>
            <a:endParaRPr lang="en-US"/>
          </a:p>
        </p:txBody>
      </p:sp>
      <p:sp>
        <p:nvSpPr>
          <p:cNvPr id="7" name="Rectangle 3"/>
          <p:cNvSpPr txBox="1">
            <a:spLocks noChangeArrowheads="1"/>
          </p:cNvSpPr>
          <p:nvPr/>
        </p:nvSpPr>
        <p:spPr bwMode="auto">
          <a:xfrm>
            <a:off x="457200" y="1600200"/>
            <a:ext cx="5562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lnSpc>
                <a:spcPct val="80000"/>
              </a:lnSpc>
              <a:buFont typeface="Wingdings" pitchFamily="2" charset="2"/>
              <a:buNone/>
            </a:pPr>
            <a:r>
              <a:rPr lang="en-US" sz="1300" dirty="0" smtClean="0">
                <a:latin typeface="Courier New" pitchFamily="49" charset="0"/>
              </a:rPr>
              <a:t># include &lt;</a:t>
            </a:r>
            <a:r>
              <a:rPr lang="en-US" sz="1300" dirty="0" err="1" smtClean="0">
                <a:latin typeface="Courier New" pitchFamily="49" charset="0"/>
              </a:rPr>
              <a:t>iostream.h</a:t>
            </a:r>
            <a:r>
              <a:rPr lang="en-US" sz="1300" dirty="0" smtClean="0">
                <a:latin typeface="Courier New" pitchFamily="49" charset="0"/>
              </a:rPr>
              <a:t>&gt;</a:t>
            </a:r>
          </a:p>
          <a:p>
            <a:pPr>
              <a:lnSpc>
                <a:spcPct val="80000"/>
              </a:lnSpc>
              <a:buFont typeface="Wingdings" pitchFamily="2" charset="2"/>
              <a:buNone/>
            </a:pPr>
            <a:r>
              <a:rPr lang="en-US" sz="1300" dirty="0" smtClean="0">
                <a:latin typeface="Courier New" pitchFamily="49" charset="0"/>
              </a:rPr>
              <a:t># include &lt;</a:t>
            </a:r>
            <a:r>
              <a:rPr lang="en-US" sz="1300" dirty="0" err="1" smtClean="0">
                <a:latin typeface="Courier New" pitchFamily="49" charset="0"/>
              </a:rPr>
              <a:t>stdlib.h</a:t>
            </a:r>
            <a:r>
              <a:rPr lang="en-US" sz="1300" dirty="0" smtClean="0">
                <a:latin typeface="Courier New" pitchFamily="49" charset="0"/>
              </a:rPr>
              <a:t>&gt;</a:t>
            </a:r>
          </a:p>
          <a:p>
            <a:pPr>
              <a:lnSpc>
                <a:spcPct val="80000"/>
              </a:lnSpc>
              <a:buFont typeface="Wingdings" pitchFamily="2" charset="2"/>
              <a:buNone/>
            </a:pPr>
            <a:endParaRPr lang="en-US" sz="1300" dirty="0" smtClean="0">
              <a:latin typeface="Courier New" pitchFamily="49" charset="0"/>
            </a:endParaRPr>
          </a:p>
          <a:p>
            <a:pPr>
              <a:lnSpc>
                <a:spcPct val="80000"/>
              </a:lnSpc>
              <a:buFont typeface="Wingdings" pitchFamily="2" charset="2"/>
              <a:buNone/>
            </a:pPr>
            <a:r>
              <a:rPr lang="en-US" sz="1300" dirty="0" err="1" smtClean="0">
                <a:solidFill>
                  <a:srgbClr val="FF0000"/>
                </a:solidFill>
                <a:latin typeface="Courier New" pitchFamily="49" charset="0"/>
              </a:rPr>
              <a:t>const</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int</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MaxStackSize</a:t>
            </a:r>
            <a:r>
              <a:rPr lang="en-US" sz="1300" dirty="0" smtClean="0">
                <a:solidFill>
                  <a:srgbClr val="FF0000"/>
                </a:solidFill>
                <a:latin typeface="Courier New" pitchFamily="49" charset="0"/>
              </a:rPr>
              <a:t>=50;</a:t>
            </a:r>
          </a:p>
          <a:p>
            <a:pPr>
              <a:lnSpc>
                <a:spcPct val="80000"/>
              </a:lnSpc>
              <a:buFont typeface="Wingdings" pitchFamily="2" charset="2"/>
              <a:buNone/>
            </a:pPr>
            <a:r>
              <a:rPr lang="en-US" sz="1300" dirty="0" smtClean="0">
                <a:latin typeface="Courier New" pitchFamily="49" charset="0"/>
              </a:rPr>
              <a:t>class Stack</a:t>
            </a:r>
          </a:p>
          <a:p>
            <a:pPr>
              <a:lnSpc>
                <a:spcPct val="80000"/>
              </a:lnSpc>
              <a:buFont typeface="Wingdings" pitchFamily="2" charset="2"/>
              <a:buNone/>
            </a:pPr>
            <a:r>
              <a:rPr lang="en-US" sz="1300" dirty="0" smtClean="0">
                <a:latin typeface="Courier New" pitchFamily="49" charset="0"/>
              </a:rPr>
              <a:t>{</a:t>
            </a:r>
          </a:p>
          <a:p>
            <a:pPr>
              <a:lnSpc>
                <a:spcPct val="80000"/>
              </a:lnSpc>
              <a:buFont typeface="Wingdings" pitchFamily="2" charset="2"/>
              <a:buNone/>
            </a:pPr>
            <a:r>
              <a:rPr lang="en-US" sz="1300" dirty="0" smtClean="0">
                <a:latin typeface="Courier New" pitchFamily="49" charset="0"/>
              </a:rPr>
              <a:t>private:</a:t>
            </a:r>
          </a:p>
          <a:p>
            <a:pPr>
              <a:lnSpc>
                <a:spcPct val="80000"/>
              </a:lnSpc>
              <a:buFont typeface="Wingdings" pitchFamily="2" charset="2"/>
              <a:buNone/>
            </a:pPr>
            <a:r>
              <a:rPr lang="en-US" sz="1300" dirty="0" smtClean="0">
                <a:latin typeface="Courier New" pitchFamily="49" charset="0"/>
              </a:rPr>
              <a:t>char </a:t>
            </a:r>
            <a:r>
              <a:rPr lang="en-US" sz="1300" dirty="0" err="1" smtClean="0">
                <a:latin typeface="Courier New" pitchFamily="49" charset="0"/>
              </a:rPr>
              <a:t>stacklist</a:t>
            </a:r>
            <a:r>
              <a:rPr lang="en-US" sz="1300" dirty="0" smtClean="0">
                <a:latin typeface="Courier New" pitchFamily="49" charset="0"/>
              </a:rPr>
              <a:t>[</a:t>
            </a:r>
            <a:r>
              <a:rPr lang="en-US" sz="1300" dirty="0" err="1" smtClean="0">
                <a:latin typeface="Courier New" pitchFamily="49" charset="0"/>
              </a:rPr>
              <a:t>MaxStackSize</a:t>
            </a:r>
            <a:r>
              <a:rPr lang="en-US" sz="1300" dirty="0" smtClean="0">
                <a:latin typeface="Courier New" pitchFamily="49" charset="0"/>
              </a:rPr>
              <a:t>];</a:t>
            </a:r>
          </a:p>
          <a:p>
            <a:pPr>
              <a:lnSpc>
                <a:spcPct val="80000"/>
              </a:lnSpc>
              <a:buFont typeface="Wingdings" pitchFamily="2" charset="2"/>
              <a:buNone/>
            </a:pPr>
            <a:r>
              <a:rPr lang="en-US" sz="1300" dirty="0" err="1" smtClean="0">
                <a:latin typeface="Courier New" pitchFamily="49" charset="0"/>
              </a:rPr>
              <a:t>int</a:t>
            </a:r>
            <a:r>
              <a:rPr lang="en-US" sz="1300" dirty="0" smtClean="0">
                <a:latin typeface="Courier New" pitchFamily="49" charset="0"/>
              </a:rPr>
              <a:t> top;</a:t>
            </a:r>
          </a:p>
          <a:p>
            <a:pPr>
              <a:lnSpc>
                <a:spcPct val="80000"/>
              </a:lnSpc>
              <a:buFont typeface="Wingdings" pitchFamily="2" charset="2"/>
              <a:buNone/>
            </a:pPr>
            <a:r>
              <a:rPr lang="en-US" sz="1300" dirty="0" smtClean="0">
                <a:latin typeface="Courier New" pitchFamily="49" charset="0"/>
              </a:rPr>
              <a:t>public:</a:t>
            </a:r>
          </a:p>
          <a:p>
            <a:pPr>
              <a:lnSpc>
                <a:spcPct val="80000"/>
              </a:lnSpc>
              <a:buFont typeface="Wingdings" pitchFamily="2" charset="2"/>
              <a:buNone/>
            </a:pPr>
            <a:r>
              <a:rPr lang="en-US" sz="1300" dirty="0" smtClean="0">
                <a:latin typeface="Courier New" pitchFamily="49" charset="0"/>
              </a:rPr>
              <a:t>Stack(void); // constructor to initialize top</a:t>
            </a:r>
          </a:p>
          <a:p>
            <a:pPr>
              <a:lnSpc>
                <a:spcPct val="80000"/>
              </a:lnSpc>
              <a:buFont typeface="Wingdings" pitchFamily="2" charset="2"/>
              <a:buNone/>
            </a:pPr>
            <a:r>
              <a:rPr lang="en-US" sz="1300" dirty="0" smtClean="0">
                <a:latin typeface="Courier New" pitchFamily="49" charset="0"/>
              </a:rPr>
              <a:t>//modification operations</a:t>
            </a:r>
          </a:p>
          <a:p>
            <a:pPr>
              <a:lnSpc>
                <a:spcPct val="80000"/>
              </a:lnSpc>
              <a:buFont typeface="Wingdings" pitchFamily="2" charset="2"/>
              <a:buNone/>
            </a:pPr>
            <a:r>
              <a:rPr lang="en-US" sz="1300" dirty="0" smtClean="0">
                <a:solidFill>
                  <a:srgbClr val="FF0000"/>
                </a:solidFill>
                <a:latin typeface="Courier New" pitchFamily="49" charset="0"/>
              </a:rPr>
              <a:t>void Push(</a:t>
            </a:r>
            <a:r>
              <a:rPr lang="en-US" sz="1300" dirty="0" err="1" smtClean="0">
                <a:solidFill>
                  <a:srgbClr val="FF0000"/>
                </a:solidFill>
                <a:latin typeface="Courier New" pitchFamily="49" charset="0"/>
              </a:rPr>
              <a:t>const</a:t>
            </a:r>
            <a:r>
              <a:rPr lang="en-US" sz="1300" dirty="0" smtClean="0">
                <a:solidFill>
                  <a:srgbClr val="FF0000"/>
                </a:solidFill>
                <a:latin typeface="Courier New" pitchFamily="49" charset="0"/>
              </a:rPr>
              <a:t> char&amp; item);</a:t>
            </a:r>
          </a:p>
          <a:p>
            <a:pPr>
              <a:lnSpc>
                <a:spcPct val="80000"/>
              </a:lnSpc>
              <a:buFont typeface="Wingdings" pitchFamily="2" charset="2"/>
              <a:buNone/>
            </a:pPr>
            <a:r>
              <a:rPr lang="en-US" sz="1300" dirty="0" smtClean="0">
                <a:solidFill>
                  <a:srgbClr val="FF0000"/>
                </a:solidFill>
                <a:latin typeface="Courier New" pitchFamily="49" charset="0"/>
              </a:rPr>
              <a:t>char Pop(void);</a:t>
            </a:r>
          </a:p>
          <a:p>
            <a:pPr>
              <a:lnSpc>
                <a:spcPct val="80000"/>
              </a:lnSpc>
              <a:buFont typeface="Wingdings" pitchFamily="2" charset="2"/>
              <a:buNone/>
            </a:pPr>
            <a:r>
              <a:rPr lang="en-US" sz="1300" dirty="0" smtClean="0">
                <a:solidFill>
                  <a:srgbClr val="00B050"/>
                </a:solidFill>
                <a:latin typeface="Courier New" pitchFamily="49" charset="0"/>
              </a:rPr>
              <a:t>void </a:t>
            </a:r>
            <a:r>
              <a:rPr lang="en-US" sz="1300" dirty="0" err="1" smtClean="0">
                <a:solidFill>
                  <a:srgbClr val="00B050"/>
                </a:solidFill>
                <a:latin typeface="Courier New" pitchFamily="49" charset="0"/>
              </a:rPr>
              <a:t>ClearStack</a:t>
            </a:r>
            <a:r>
              <a:rPr lang="en-US" sz="1300" dirty="0" smtClean="0">
                <a:solidFill>
                  <a:srgbClr val="00B050"/>
                </a:solidFill>
                <a:latin typeface="Courier New" pitchFamily="49" charset="0"/>
              </a:rPr>
              <a:t>(void);</a:t>
            </a:r>
          </a:p>
          <a:p>
            <a:pPr>
              <a:lnSpc>
                <a:spcPct val="80000"/>
              </a:lnSpc>
              <a:buFont typeface="Wingdings" pitchFamily="2" charset="2"/>
              <a:buNone/>
            </a:pPr>
            <a:r>
              <a:rPr lang="en-US" sz="1300" dirty="0" smtClean="0">
                <a:solidFill>
                  <a:srgbClr val="00B050"/>
                </a:solidFill>
                <a:latin typeface="Courier New" pitchFamily="49" charset="0"/>
              </a:rPr>
              <a:t>//just copy top item without modifying stack contents</a:t>
            </a:r>
          </a:p>
          <a:p>
            <a:pPr>
              <a:lnSpc>
                <a:spcPct val="80000"/>
              </a:lnSpc>
              <a:buFont typeface="Wingdings" pitchFamily="2" charset="2"/>
              <a:buNone/>
            </a:pPr>
            <a:r>
              <a:rPr lang="en-US" sz="1300" dirty="0" err="1" smtClean="0">
                <a:solidFill>
                  <a:srgbClr val="00B050"/>
                </a:solidFill>
                <a:latin typeface="Courier New" pitchFamily="49" charset="0"/>
              </a:rPr>
              <a:t>DataType</a:t>
            </a:r>
            <a:r>
              <a:rPr lang="en-US" sz="1300" dirty="0" smtClean="0">
                <a:solidFill>
                  <a:srgbClr val="00B050"/>
                </a:solidFill>
                <a:latin typeface="Courier New" pitchFamily="49" charset="0"/>
              </a:rPr>
              <a:t> Peek(void) </a:t>
            </a:r>
            <a:r>
              <a:rPr lang="en-US" sz="1300" dirty="0" err="1" smtClean="0">
                <a:solidFill>
                  <a:srgbClr val="00B050"/>
                </a:solidFill>
                <a:latin typeface="Courier New" pitchFamily="49" charset="0"/>
              </a:rPr>
              <a:t>const</a:t>
            </a:r>
            <a:r>
              <a:rPr lang="en-US" sz="1300" dirty="0" smtClean="0">
                <a:solidFill>
                  <a:srgbClr val="00B050"/>
                </a:solidFill>
                <a:latin typeface="Courier New" pitchFamily="49" charset="0"/>
              </a:rPr>
              <a:t>;</a:t>
            </a:r>
          </a:p>
          <a:p>
            <a:pPr>
              <a:lnSpc>
                <a:spcPct val="80000"/>
              </a:lnSpc>
              <a:buFont typeface="Wingdings" pitchFamily="2" charset="2"/>
              <a:buNone/>
            </a:pPr>
            <a:r>
              <a:rPr lang="en-US" sz="1300" dirty="0" smtClean="0">
                <a:solidFill>
                  <a:srgbClr val="00B050"/>
                </a:solidFill>
                <a:latin typeface="Courier New" pitchFamily="49" charset="0"/>
              </a:rPr>
              <a:t>//check stack state</a:t>
            </a:r>
          </a:p>
          <a:p>
            <a:pPr>
              <a:lnSpc>
                <a:spcPct val="80000"/>
              </a:lnSpc>
              <a:buFont typeface="Wingdings" pitchFamily="2" charset="2"/>
              <a:buNone/>
            </a:pPr>
            <a:r>
              <a:rPr lang="en-US" sz="1300" dirty="0" err="1" smtClean="0">
                <a:solidFill>
                  <a:srgbClr val="00B050"/>
                </a:solidFill>
                <a:latin typeface="Courier New" pitchFamily="49" charset="0"/>
              </a:rPr>
              <a:t>int</a:t>
            </a:r>
            <a:r>
              <a:rPr lang="en-US" sz="1300" dirty="0" smtClean="0">
                <a:solidFill>
                  <a:srgbClr val="00B050"/>
                </a:solidFill>
                <a:latin typeface="Courier New" pitchFamily="49" charset="0"/>
              </a:rPr>
              <a:t> </a:t>
            </a:r>
            <a:r>
              <a:rPr lang="en-US" sz="1300" dirty="0" err="1" smtClean="0">
                <a:solidFill>
                  <a:srgbClr val="00B050"/>
                </a:solidFill>
                <a:latin typeface="Courier New" pitchFamily="49" charset="0"/>
              </a:rPr>
              <a:t>StackEmpty</a:t>
            </a:r>
            <a:r>
              <a:rPr lang="en-US" sz="1300" dirty="0" smtClean="0">
                <a:solidFill>
                  <a:srgbClr val="00B050"/>
                </a:solidFill>
                <a:latin typeface="Courier New" pitchFamily="49" charset="0"/>
              </a:rPr>
              <a:t>(void) </a:t>
            </a:r>
            <a:r>
              <a:rPr lang="en-US" sz="1300" dirty="0" err="1" smtClean="0">
                <a:solidFill>
                  <a:srgbClr val="00B050"/>
                </a:solidFill>
                <a:latin typeface="Courier New" pitchFamily="49" charset="0"/>
              </a:rPr>
              <a:t>const</a:t>
            </a:r>
            <a:r>
              <a:rPr lang="en-US" sz="1300" dirty="0" smtClean="0">
                <a:solidFill>
                  <a:srgbClr val="00B050"/>
                </a:solidFill>
                <a:latin typeface="Courier New" pitchFamily="49" charset="0"/>
              </a:rPr>
              <a:t>;</a:t>
            </a:r>
          </a:p>
          <a:p>
            <a:pPr>
              <a:lnSpc>
                <a:spcPct val="80000"/>
              </a:lnSpc>
              <a:buFont typeface="Wingdings" pitchFamily="2" charset="2"/>
              <a:buNone/>
            </a:pPr>
            <a:r>
              <a:rPr lang="en-US" sz="1300" dirty="0" err="1" smtClean="0">
                <a:solidFill>
                  <a:srgbClr val="00B050"/>
                </a:solidFill>
                <a:latin typeface="Courier New" pitchFamily="49" charset="0"/>
              </a:rPr>
              <a:t>int</a:t>
            </a:r>
            <a:r>
              <a:rPr lang="en-US" sz="1300" dirty="0" smtClean="0">
                <a:solidFill>
                  <a:srgbClr val="00B050"/>
                </a:solidFill>
                <a:latin typeface="Courier New" pitchFamily="49" charset="0"/>
              </a:rPr>
              <a:t> </a:t>
            </a:r>
            <a:r>
              <a:rPr lang="en-US" sz="1300" dirty="0" err="1" smtClean="0">
                <a:solidFill>
                  <a:srgbClr val="00B050"/>
                </a:solidFill>
                <a:latin typeface="Courier New" pitchFamily="49" charset="0"/>
              </a:rPr>
              <a:t>StackFull</a:t>
            </a:r>
            <a:r>
              <a:rPr lang="en-US" sz="1300" dirty="0" smtClean="0">
                <a:solidFill>
                  <a:srgbClr val="00B050"/>
                </a:solidFill>
                <a:latin typeface="Courier New" pitchFamily="49" charset="0"/>
              </a:rPr>
              <a:t>(void) </a:t>
            </a:r>
            <a:r>
              <a:rPr lang="en-US" sz="1300" dirty="0" err="1" smtClean="0">
                <a:solidFill>
                  <a:srgbClr val="00B050"/>
                </a:solidFill>
                <a:latin typeface="Courier New" pitchFamily="49" charset="0"/>
              </a:rPr>
              <a:t>const</a:t>
            </a:r>
            <a:r>
              <a:rPr lang="en-US" sz="1300" dirty="0" smtClean="0">
                <a:solidFill>
                  <a:srgbClr val="00B050"/>
                </a:solidFill>
                <a:latin typeface="Courier New" pitchFamily="49" charset="0"/>
              </a:rPr>
              <a:t>;</a:t>
            </a:r>
          </a:p>
          <a:p>
            <a:pPr>
              <a:lnSpc>
                <a:spcPct val="80000"/>
              </a:lnSpc>
              <a:buFont typeface="Wingdings" pitchFamily="2" charset="2"/>
              <a:buNone/>
            </a:pPr>
            <a:r>
              <a:rPr lang="en-US" sz="1300" dirty="0" smtClean="0"/>
              <a:t>};</a:t>
            </a:r>
            <a:endParaRPr lang="en-US" sz="1300" dirty="0"/>
          </a:p>
        </p:txBody>
      </p:sp>
      <p:sp>
        <p:nvSpPr>
          <p:cNvPr id="8" name="TextBox 7"/>
          <p:cNvSpPr txBox="1"/>
          <p:nvPr/>
        </p:nvSpPr>
        <p:spPr>
          <a:xfrm>
            <a:off x="4038600" y="1905000"/>
            <a:ext cx="3685624" cy="646331"/>
          </a:xfrm>
          <a:prstGeom prst="rect">
            <a:avLst/>
          </a:prstGeom>
          <a:noFill/>
        </p:spPr>
        <p:txBody>
          <a:bodyPr wrap="none" rtlCol="0">
            <a:spAutoFit/>
          </a:bodyPr>
          <a:lstStyle/>
          <a:p>
            <a:r>
              <a:rPr lang="en-US" dirty="0" smtClean="0"/>
              <a:t>This Stack class is specialized for </a:t>
            </a:r>
          </a:p>
          <a:p>
            <a:r>
              <a:rPr lang="en-US" i="1" dirty="0" smtClean="0"/>
              <a:t>character stacks</a:t>
            </a:r>
            <a:endParaRPr lang="tr-TR" i="1" dirty="0"/>
          </a:p>
        </p:txBody>
      </p:sp>
      <p:sp>
        <p:nvSpPr>
          <p:cNvPr id="9" name="TextBox 8"/>
          <p:cNvSpPr txBox="1"/>
          <p:nvPr/>
        </p:nvSpPr>
        <p:spPr>
          <a:xfrm>
            <a:off x="4191000" y="2782669"/>
            <a:ext cx="4775666" cy="646331"/>
          </a:xfrm>
          <a:prstGeom prst="rect">
            <a:avLst/>
          </a:prstGeom>
          <a:noFill/>
        </p:spPr>
        <p:txBody>
          <a:bodyPr wrap="none" rtlCol="0">
            <a:spAutoFit/>
          </a:bodyPr>
          <a:lstStyle/>
          <a:p>
            <a:r>
              <a:rPr lang="en-US" dirty="0" smtClean="0"/>
              <a:t>If we need to have a Stack class for integers </a:t>
            </a:r>
          </a:p>
          <a:p>
            <a:r>
              <a:rPr lang="en-US" dirty="0" smtClean="0"/>
              <a:t>we need to re declare it</a:t>
            </a:r>
            <a:endParaRPr lang="tr-TR" i="1" dirty="0"/>
          </a:p>
        </p:txBody>
      </p:sp>
    </p:spTree>
    <p:extLst>
      <p:ext uri="{BB962C8B-B14F-4D97-AF65-F5344CB8AC3E}">
        <p14:creationId xmlns:p14="http://schemas.microsoft.com/office/powerpoint/2010/main" val="14412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Generalizing Data Types: </a:t>
            </a:r>
            <a:r>
              <a:rPr lang="en-US" dirty="0" err="1" smtClean="0">
                <a:latin typeface="Courier" pitchFamily="49" charset="0"/>
              </a:rPr>
              <a:t>typedef</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5</a:t>
            </a:fld>
            <a:endParaRPr lang="en-US"/>
          </a:p>
        </p:txBody>
      </p:sp>
      <p:sp>
        <p:nvSpPr>
          <p:cNvPr id="7" name="Rectangle 3"/>
          <p:cNvSpPr txBox="1">
            <a:spLocks noChangeArrowheads="1"/>
          </p:cNvSpPr>
          <p:nvPr/>
        </p:nvSpPr>
        <p:spPr bwMode="auto">
          <a:xfrm>
            <a:off x="457200" y="1600200"/>
            <a:ext cx="5638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lnSpc>
                <a:spcPct val="80000"/>
              </a:lnSpc>
              <a:buFont typeface="Wingdings" pitchFamily="2" charset="2"/>
              <a:buNone/>
            </a:pPr>
            <a:r>
              <a:rPr lang="en-US" sz="1300" dirty="0" smtClean="0">
                <a:latin typeface="Courier New" pitchFamily="49" charset="0"/>
              </a:rPr>
              <a:t># include &lt;</a:t>
            </a:r>
            <a:r>
              <a:rPr lang="en-US" sz="1300" dirty="0" err="1" smtClean="0">
                <a:latin typeface="Courier New" pitchFamily="49" charset="0"/>
              </a:rPr>
              <a:t>iostream.h</a:t>
            </a:r>
            <a:r>
              <a:rPr lang="en-US" sz="1300" dirty="0" smtClean="0">
                <a:latin typeface="Courier New" pitchFamily="49" charset="0"/>
              </a:rPr>
              <a:t>&gt;</a:t>
            </a:r>
          </a:p>
          <a:p>
            <a:pPr>
              <a:lnSpc>
                <a:spcPct val="80000"/>
              </a:lnSpc>
              <a:buFont typeface="Wingdings" pitchFamily="2" charset="2"/>
              <a:buNone/>
            </a:pPr>
            <a:r>
              <a:rPr lang="en-US" sz="1300" dirty="0" smtClean="0">
                <a:latin typeface="Courier New" pitchFamily="49" charset="0"/>
              </a:rPr>
              <a:t># include &lt;</a:t>
            </a:r>
            <a:r>
              <a:rPr lang="en-US" sz="1300" dirty="0" err="1" smtClean="0">
                <a:latin typeface="Courier New" pitchFamily="49" charset="0"/>
              </a:rPr>
              <a:t>stdlib.h</a:t>
            </a:r>
            <a:r>
              <a:rPr lang="en-US" sz="1300" dirty="0" smtClean="0">
                <a:latin typeface="Courier New" pitchFamily="49" charset="0"/>
              </a:rPr>
              <a:t>&gt;</a:t>
            </a:r>
          </a:p>
          <a:p>
            <a:pPr>
              <a:lnSpc>
                <a:spcPct val="80000"/>
              </a:lnSpc>
              <a:buFont typeface="Wingdings" pitchFamily="2" charset="2"/>
              <a:buNone/>
            </a:pPr>
            <a:endParaRPr lang="en-US" sz="1300" dirty="0" smtClean="0">
              <a:latin typeface="Courier New" pitchFamily="49" charset="0"/>
            </a:endParaRPr>
          </a:p>
          <a:p>
            <a:pPr>
              <a:lnSpc>
                <a:spcPct val="80000"/>
              </a:lnSpc>
              <a:buFont typeface="Wingdings" pitchFamily="2" charset="2"/>
              <a:buNone/>
            </a:pPr>
            <a:r>
              <a:rPr lang="en-US" sz="1300" dirty="0" err="1" smtClean="0">
                <a:solidFill>
                  <a:srgbClr val="FF0000"/>
                </a:solidFill>
                <a:latin typeface="Courier New" pitchFamily="49" charset="0"/>
              </a:rPr>
              <a:t>typedef</a:t>
            </a:r>
            <a:r>
              <a:rPr lang="en-US" sz="1300" dirty="0" smtClean="0">
                <a:solidFill>
                  <a:srgbClr val="FF0000"/>
                </a:solidFill>
                <a:latin typeface="Courier New" pitchFamily="49" charset="0"/>
              </a:rPr>
              <a:t> char </a:t>
            </a:r>
            <a:r>
              <a:rPr lang="en-US" sz="1300" dirty="0" err="1" smtClean="0">
                <a:solidFill>
                  <a:srgbClr val="FF0000"/>
                </a:solidFill>
                <a:latin typeface="Courier New" pitchFamily="49" charset="0"/>
              </a:rPr>
              <a:t>DataType</a:t>
            </a:r>
            <a:r>
              <a:rPr lang="en-US" sz="1300" dirty="0" smtClean="0">
                <a:solidFill>
                  <a:srgbClr val="FF0000"/>
                </a:solidFill>
                <a:latin typeface="Courier New" pitchFamily="49" charset="0"/>
              </a:rPr>
              <a:t>;</a:t>
            </a:r>
          </a:p>
          <a:p>
            <a:pPr>
              <a:lnSpc>
                <a:spcPct val="80000"/>
              </a:lnSpc>
              <a:buFont typeface="Wingdings" pitchFamily="2" charset="2"/>
              <a:buNone/>
            </a:pPr>
            <a:r>
              <a:rPr lang="en-US" sz="1300" dirty="0" err="1" smtClean="0">
                <a:solidFill>
                  <a:srgbClr val="FF0000"/>
                </a:solidFill>
                <a:latin typeface="Courier New" pitchFamily="49" charset="0"/>
              </a:rPr>
              <a:t>const</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int</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MaxStackSize</a:t>
            </a:r>
            <a:r>
              <a:rPr lang="en-US" sz="1300" dirty="0" smtClean="0">
                <a:solidFill>
                  <a:srgbClr val="FF0000"/>
                </a:solidFill>
                <a:latin typeface="Courier New" pitchFamily="49" charset="0"/>
              </a:rPr>
              <a:t>=50;</a:t>
            </a:r>
          </a:p>
          <a:p>
            <a:pPr>
              <a:lnSpc>
                <a:spcPct val="80000"/>
              </a:lnSpc>
              <a:buFont typeface="Wingdings" pitchFamily="2" charset="2"/>
              <a:buNone/>
            </a:pPr>
            <a:r>
              <a:rPr lang="en-US" sz="1300" dirty="0" smtClean="0">
                <a:latin typeface="Courier New" pitchFamily="49" charset="0"/>
              </a:rPr>
              <a:t>class Stack</a:t>
            </a:r>
          </a:p>
          <a:p>
            <a:pPr>
              <a:lnSpc>
                <a:spcPct val="80000"/>
              </a:lnSpc>
              <a:buFont typeface="Wingdings" pitchFamily="2" charset="2"/>
              <a:buNone/>
            </a:pPr>
            <a:r>
              <a:rPr lang="en-US" sz="1300" dirty="0" smtClean="0">
                <a:latin typeface="Courier New" pitchFamily="49" charset="0"/>
              </a:rPr>
              <a:t>{</a:t>
            </a:r>
          </a:p>
          <a:p>
            <a:pPr>
              <a:lnSpc>
                <a:spcPct val="80000"/>
              </a:lnSpc>
              <a:buFont typeface="Wingdings" pitchFamily="2" charset="2"/>
              <a:buNone/>
            </a:pPr>
            <a:r>
              <a:rPr lang="en-US" sz="1300" dirty="0" smtClean="0">
                <a:latin typeface="Courier New" pitchFamily="49" charset="0"/>
              </a:rPr>
              <a:t>private:</a:t>
            </a:r>
          </a:p>
          <a:p>
            <a:pPr>
              <a:lnSpc>
                <a:spcPct val="80000"/>
              </a:lnSpc>
              <a:buFont typeface="Wingdings" pitchFamily="2" charset="2"/>
              <a:buNone/>
            </a:pPr>
            <a:r>
              <a:rPr lang="en-US" sz="1300" dirty="0" err="1" smtClean="0">
                <a:latin typeface="Courier New" pitchFamily="49" charset="0"/>
              </a:rPr>
              <a:t>DataType</a:t>
            </a:r>
            <a:r>
              <a:rPr lang="en-US" sz="1300" dirty="0" smtClean="0">
                <a:latin typeface="Courier New" pitchFamily="49" charset="0"/>
              </a:rPr>
              <a:t> </a:t>
            </a:r>
            <a:r>
              <a:rPr lang="en-US" sz="1300" dirty="0" err="1" smtClean="0">
                <a:latin typeface="Courier New" pitchFamily="49" charset="0"/>
              </a:rPr>
              <a:t>stacklist</a:t>
            </a:r>
            <a:r>
              <a:rPr lang="en-US" sz="1300" dirty="0" smtClean="0">
                <a:latin typeface="Courier New" pitchFamily="49" charset="0"/>
              </a:rPr>
              <a:t>[</a:t>
            </a:r>
            <a:r>
              <a:rPr lang="en-US" sz="1300" dirty="0" err="1" smtClean="0">
                <a:latin typeface="Courier New" pitchFamily="49" charset="0"/>
              </a:rPr>
              <a:t>MaxStackSize</a:t>
            </a:r>
            <a:r>
              <a:rPr lang="en-US" sz="1300" dirty="0" smtClean="0">
                <a:latin typeface="Courier New" pitchFamily="49" charset="0"/>
              </a:rPr>
              <a:t>];</a:t>
            </a:r>
          </a:p>
          <a:p>
            <a:pPr>
              <a:lnSpc>
                <a:spcPct val="80000"/>
              </a:lnSpc>
              <a:buFont typeface="Wingdings" pitchFamily="2" charset="2"/>
              <a:buNone/>
            </a:pPr>
            <a:r>
              <a:rPr lang="en-US" sz="1300" dirty="0" err="1" smtClean="0">
                <a:latin typeface="Courier New" pitchFamily="49" charset="0"/>
              </a:rPr>
              <a:t>int</a:t>
            </a:r>
            <a:r>
              <a:rPr lang="en-US" sz="1300" dirty="0" smtClean="0">
                <a:latin typeface="Courier New" pitchFamily="49" charset="0"/>
              </a:rPr>
              <a:t> top;</a:t>
            </a:r>
          </a:p>
          <a:p>
            <a:pPr>
              <a:lnSpc>
                <a:spcPct val="80000"/>
              </a:lnSpc>
              <a:buFont typeface="Wingdings" pitchFamily="2" charset="2"/>
              <a:buNone/>
            </a:pPr>
            <a:r>
              <a:rPr lang="en-US" sz="1300" dirty="0" smtClean="0">
                <a:latin typeface="Courier New" pitchFamily="49" charset="0"/>
              </a:rPr>
              <a:t>public:</a:t>
            </a:r>
          </a:p>
          <a:p>
            <a:pPr>
              <a:lnSpc>
                <a:spcPct val="80000"/>
              </a:lnSpc>
              <a:buFont typeface="Wingdings" pitchFamily="2" charset="2"/>
              <a:buNone/>
            </a:pPr>
            <a:r>
              <a:rPr lang="en-US" sz="1300" dirty="0" smtClean="0">
                <a:latin typeface="Courier New" pitchFamily="49" charset="0"/>
              </a:rPr>
              <a:t>Stack(void); // constructor to initialize top</a:t>
            </a:r>
          </a:p>
          <a:p>
            <a:pPr>
              <a:lnSpc>
                <a:spcPct val="80000"/>
              </a:lnSpc>
              <a:buFont typeface="Wingdings" pitchFamily="2" charset="2"/>
              <a:buNone/>
            </a:pPr>
            <a:r>
              <a:rPr lang="en-US" sz="1300" dirty="0" smtClean="0">
                <a:latin typeface="Courier New" pitchFamily="49" charset="0"/>
              </a:rPr>
              <a:t>//modification operations</a:t>
            </a:r>
          </a:p>
          <a:p>
            <a:pPr>
              <a:lnSpc>
                <a:spcPct val="80000"/>
              </a:lnSpc>
              <a:buFont typeface="Wingdings" pitchFamily="2" charset="2"/>
              <a:buNone/>
            </a:pPr>
            <a:r>
              <a:rPr lang="en-US" sz="1300" dirty="0" smtClean="0">
                <a:solidFill>
                  <a:srgbClr val="FF0000"/>
                </a:solidFill>
                <a:latin typeface="Courier New" pitchFamily="49" charset="0"/>
              </a:rPr>
              <a:t>void Push(</a:t>
            </a:r>
            <a:r>
              <a:rPr lang="en-US" sz="1300" dirty="0" err="1" smtClean="0">
                <a:solidFill>
                  <a:srgbClr val="FF0000"/>
                </a:solidFill>
                <a:latin typeface="Courier New" pitchFamily="49" charset="0"/>
              </a:rPr>
              <a:t>const</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DataType</a:t>
            </a:r>
            <a:r>
              <a:rPr lang="en-US" sz="1300" dirty="0" smtClean="0">
                <a:solidFill>
                  <a:srgbClr val="FF0000"/>
                </a:solidFill>
                <a:latin typeface="Courier New" pitchFamily="49" charset="0"/>
              </a:rPr>
              <a:t>&amp; item);</a:t>
            </a:r>
          </a:p>
          <a:p>
            <a:pPr>
              <a:lnSpc>
                <a:spcPct val="80000"/>
              </a:lnSpc>
              <a:buFont typeface="Wingdings" pitchFamily="2" charset="2"/>
              <a:buNone/>
            </a:pPr>
            <a:r>
              <a:rPr lang="en-US" sz="1300" dirty="0" err="1" smtClean="0">
                <a:solidFill>
                  <a:srgbClr val="FF0000"/>
                </a:solidFill>
                <a:latin typeface="Courier New" pitchFamily="49" charset="0"/>
              </a:rPr>
              <a:t>DataType</a:t>
            </a:r>
            <a:r>
              <a:rPr lang="en-US" sz="1300" dirty="0" smtClean="0">
                <a:solidFill>
                  <a:srgbClr val="FF0000"/>
                </a:solidFill>
                <a:latin typeface="Courier New" pitchFamily="49" charset="0"/>
              </a:rPr>
              <a:t> Pop(void);</a:t>
            </a:r>
          </a:p>
          <a:p>
            <a:pPr>
              <a:lnSpc>
                <a:spcPct val="80000"/>
              </a:lnSpc>
              <a:buFont typeface="Wingdings" pitchFamily="2" charset="2"/>
              <a:buNone/>
            </a:pPr>
            <a:r>
              <a:rPr lang="en-US" sz="1300" dirty="0" smtClean="0">
                <a:solidFill>
                  <a:srgbClr val="00B050"/>
                </a:solidFill>
                <a:latin typeface="Courier New" pitchFamily="49" charset="0"/>
              </a:rPr>
              <a:t>void </a:t>
            </a:r>
            <a:r>
              <a:rPr lang="en-US" sz="1300" dirty="0" err="1" smtClean="0">
                <a:solidFill>
                  <a:srgbClr val="00B050"/>
                </a:solidFill>
                <a:latin typeface="Courier New" pitchFamily="49" charset="0"/>
              </a:rPr>
              <a:t>ClearStack</a:t>
            </a:r>
            <a:r>
              <a:rPr lang="en-US" sz="1300" dirty="0" smtClean="0">
                <a:solidFill>
                  <a:srgbClr val="00B050"/>
                </a:solidFill>
                <a:latin typeface="Courier New" pitchFamily="49" charset="0"/>
              </a:rPr>
              <a:t>(void);</a:t>
            </a:r>
          </a:p>
          <a:p>
            <a:pPr>
              <a:lnSpc>
                <a:spcPct val="80000"/>
              </a:lnSpc>
              <a:buFont typeface="Wingdings" pitchFamily="2" charset="2"/>
              <a:buNone/>
            </a:pPr>
            <a:r>
              <a:rPr lang="en-US" sz="1300" dirty="0" smtClean="0">
                <a:solidFill>
                  <a:srgbClr val="00B050"/>
                </a:solidFill>
                <a:latin typeface="Courier New" pitchFamily="49" charset="0"/>
              </a:rPr>
              <a:t>//just copy top item without modifying stack contents</a:t>
            </a:r>
          </a:p>
          <a:p>
            <a:pPr>
              <a:lnSpc>
                <a:spcPct val="80000"/>
              </a:lnSpc>
              <a:buFont typeface="Wingdings" pitchFamily="2" charset="2"/>
              <a:buNone/>
            </a:pPr>
            <a:r>
              <a:rPr lang="en-US" sz="1300" dirty="0" err="1" smtClean="0">
                <a:solidFill>
                  <a:srgbClr val="00B050"/>
                </a:solidFill>
                <a:latin typeface="Courier New" pitchFamily="49" charset="0"/>
              </a:rPr>
              <a:t>DataType</a:t>
            </a:r>
            <a:r>
              <a:rPr lang="en-US" sz="1300" dirty="0" smtClean="0">
                <a:solidFill>
                  <a:srgbClr val="00B050"/>
                </a:solidFill>
                <a:latin typeface="Courier New" pitchFamily="49" charset="0"/>
              </a:rPr>
              <a:t> Peek(void) </a:t>
            </a:r>
            <a:r>
              <a:rPr lang="en-US" sz="1300" dirty="0" err="1" smtClean="0">
                <a:solidFill>
                  <a:srgbClr val="00B050"/>
                </a:solidFill>
                <a:latin typeface="Courier New" pitchFamily="49" charset="0"/>
              </a:rPr>
              <a:t>const</a:t>
            </a:r>
            <a:r>
              <a:rPr lang="en-US" sz="1300" dirty="0" smtClean="0">
                <a:solidFill>
                  <a:srgbClr val="00B050"/>
                </a:solidFill>
                <a:latin typeface="Courier New" pitchFamily="49" charset="0"/>
              </a:rPr>
              <a:t>;</a:t>
            </a:r>
          </a:p>
          <a:p>
            <a:pPr>
              <a:lnSpc>
                <a:spcPct val="80000"/>
              </a:lnSpc>
              <a:buFont typeface="Wingdings" pitchFamily="2" charset="2"/>
              <a:buNone/>
            </a:pPr>
            <a:r>
              <a:rPr lang="en-US" sz="1300" dirty="0" smtClean="0">
                <a:solidFill>
                  <a:srgbClr val="00B050"/>
                </a:solidFill>
                <a:latin typeface="Courier New" pitchFamily="49" charset="0"/>
              </a:rPr>
              <a:t>//check stack state</a:t>
            </a:r>
          </a:p>
          <a:p>
            <a:pPr>
              <a:lnSpc>
                <a:spcPct val="80000"/>
              </a:lnSpc>
              <a:buFont typeface="Wingdings" pitchFamily="2" charset="2"/>
              <a:buNone/>
            </a:pPr>
            <a:r>
              <a:rPr lang="en-US" sz="1300" dirty="0" err="1" smtClean="0">
                <a:solidFill>
                  <a:srgbClr val="00B050"/>
                </a:solidFill>
                <a:latin typeface="Courier New" pitchFamily="49" charset="0"/>
              </a:rPr>
              <a:t>int</a:t>
            </a:r>
            <a:r>
              <a:rPr lang="en-US" sz="1300" dirty="0" smtClean="0">
                <a:solidFill>
                  <a:srgbClr val="00B050"/>
                </a:solidFill>
                <a:latin typeface="Courier New" pitchFamily="49" charset="0"/>
              </a:rPr>
              <a:t> </a:t>
            </a:r>
            <a:r>
              <a:rPr lang="en-US" sz="1300" dirty="0" err="1" smtClean="0">
                <a:solidFill>
                  <a:srgbClr val="00B050"/>
                </a:solidFill>
                <a:latin typeface="Courier New" pitchFamily="49" charset="0"/>
              </a:rPr>
              <a:t>StackEmpty</a:t>
            </a:r>
            <a:r>
              <a:rPr lang="en-US" sz="1300" dirty="0" smtClean="0">
                <a:solidFill>
                  <a:srgbClr val="00B050"/>
                </a:solidFill>
                <a:latin typeface="Courier New" pitchFamily="49" charset="0"/>
              </a:rPr>
              <a:t>(void) </a:t>
            </a:r>
            <a:r>
              <a:rPr lang="en-US" sz="1300" dirty="0" err="1" smtClean="0">
                <a:solidFill>
                  <a:srgbClr val="00B050"/>
                </a:solidFill>
                <a:latin typeface="Courier New" pitchFamily="49" charset="0"/>
              </a:rPr>
              <a:t>const</a:t>
            </a:r>
            <a:r>
              <a:rPr lang="en-US" sz="1300" dirty="0" smtClean="0">
                <a:solidFill>
                  <a:srgbClr val="00B050"/>
                </a:solidFill>
                <a:latin typeface="Courier New" pitchFamily="49" charset="0"/>
              </a:rPr>
              <a:t>;</a:t>
            </a:r>
          </a:p>
          <a:p>
            <a:pPr>
              <a:lnSpc>
                <a:spcPct val="80000"/>
              </a:lnSpc>
              <a:buFont typeface="Wingdings" pitchFamily="2" charset="2"/>
              <a:buNone/>
            </a:pPr>
            <a:r>
              <a:rPr lang="en-US" sz="1300" dirty="0" err="1" smtClean="0">
                <a:solidFill>
                  <a:srgbClr val="00B050"/>
                </a:solidFill>
                <a:latin typeface="Courier New" pitchFamily="49" charset="0"/>
              </a:rPr>
              <a:t>int</a:t>
            </a:r>
            <a:r>
              <a:rPr lang="en-US" sz="1300" dirty="0" smtClean="0">
                <a:solidFill>
                  <a:srgbClr val="00B050"/>
                </a:solidFill>
                <a:latin typeface="Courier New" pitchFamily="49" charset="0"/>
              </a:rPr>
              <a:t> </a:t>
            </a:r>
            <a:r>
              <a:rPr lang="en-US" sz="1300" dirty="0" err="1" smtClean="0">
                <a:solidFill>
                  <a:srgbClr val="00B050"/>
                </a:solidFill>
                <a:latin typeface="Courier New" pitchFamily="49" charset="0"/>
              </a:rPr>
              <a:t>StackFull</a:t>
            </a:r>
            <a:r>
              <a:rPr lang="en-US" sz="1300" dirty="0" smtClean="0">
                <a:solidFill>
                  <a:srgbClr val="00B050"/>
                </a:solidFill>
                <a:latin typeface="Courier New" pitchFamily="49" charset="0"/>
              </a:rPr>
              <a:t>(void) </a:t>
            </a:r>
            <a:r>
              <a:rPr lang="en-US" sz="1300" dirty="0" err="1" smtClean="0">
                <a:solidFill>
                  <a:srgbClr val="00B050"/>
                </a:solidFill>
                <a:latin typeface="Courier New" pitchFamily="49" charset="0"/>
              </a:rPr>
              <a:t>const</a:t>
            </a:r>
            <a:r>
              <a:rPr lang="en-US" sz="1300" dirty="0" smtClean="0">
                <a:solidFill>
                  <a:srgbClr val="00B050"/>
                </a:solidFill>
                <a:latin typeface="Courier New" pitchFamily="49" charset="0"/>
              </a:rPr>
              <a:t>;</a:t>
            </a:r>
          </a:p>
          <a:p>
            <a:pPr>
              <a:lnSpc>
                <a:spcPct val="80000"/>
              </a:lnSpc>
              <a:buFont typeface="Wingdings" pitchFamily="2" charset="2"/>
              <a:buNone/>
            </a:pPr>
            <a:r>
              <a:rPr lang="en-US" sz="1300" dirty="0" smtClean="0"/>
              <a:t>};</a:t>
            </a:r>
            <a:endParaRPr lang="en-US" sz="1300" dirty="0"/>
          </a:p>
        </p:txBody>
      </p:sp>
      <p:sp>
        <p:nvSpPr>
          <p:cNvPr id="8" name="TextBox 7"/>
          <p:cNvSpPr txBox="1"/>
          <p:nvPr/>
        </p:nvSpPr>
        <p:spPr>
          <a:xfrm>
            <a:off x="4038600" y="1905000"/>
            <a:ext cx="4057521" cy="369332"/>
          </a:xfrm>
          <a:prstGeom prst="rect">
            <a:avLst/>
          </a:prstGeom>
          <a:noFill/>
        </p:spPr>
        <p:txBody>
          <a:bodyPr wrap="none" rtlCol="0">
            <a:spAutoFit/>
          </a:bodyPr>
          <a:lstStyle/>
          <a:p>
            <a:r>
              <a:rPr lang="en-US" dirty="0" smtClean="0"/>
              <a:t>This Stack class is more generalized.</a:t>
            </a:r>
            <a:endParaRPr lang="tr-TR" i="1" dirty="0"/>
          </a:p>
        </p:txBody>
      </p:sp>
      <p:sp>
        <p:nvSpPr>
          <p:cNvPr id="9" name="TextBox 8"/>
          <p:cNvSpPr txBox="1"/>
          <p:nvPr/>
        </p:nvSpPr>
        <p:spPr>
          <a:xfrm>
            <a:off x="5029200" y="2274838"/>
            <a:ext cx="3962400" cy="2308324"/>
          </a:xfrm>
          <a:prstGeom prst="rect">
            <a:avLst/>
          </a:prstGeom>
          <a:noFill/>
        </p:spPr>
        <p:txBody>
          <a:bodyPr wrap="square" rtlCol="0">
            <a:spAutoFit/>
          </a:bodyPr>
          <a:lstStyle/>
          <a:p>
            <a:r>
              <a:rPr lang="en-US" dirty="0" smtClean="0"/>
              <a:t>Replace </a:t>
            </a:r>
            <a:r>
              <a:rPr lang="en-US" dirty="0" err="1" smtClean="0"/>
              <a:t>DataType</a:t>
            </a:r>
            <a:r>
              <a:rPr lang="en-US" dirty="0" smtClean="0"/>
              <a:t> with char during compile time</a:t>
            </a:r>
          </a:p>
          <a:p>
            <a:r>
              <a:rPr lang="en-US" dirty="0" smtClean="0"/>
              <a:t> to have a character stack.</a:t>
            </a:r>
          </a:p>
          <a:p>
            <a:endParaRPr lang="en-US" i="1" dirty="0" smtClean="0"/>
          </a:p>
          <a:p>
            <a:r>
              <a:rPr lang="en-US" dirty="0"/>
              <a:t>Replace </a:t>
            </a:r>
            <a:r>
              <a:rPr lang="en-US" dirty="0" err="1"/>
              <a:t>DataType</a:t>
            </a:r>
            <a:r>
              <a:rPr lang="en-US" dirty="0"/>
              <a:t> with </a:t>
            </a:r>
            <a:r>
              <a:rPr lang="en-US" dirty="0" smtClean="0"/>
              <a:t>Circle </a:t>
            </a:r>
            <a:r>
              <a:rPr lang="en-US" dirty="0"/>
              <a:t>during compile time</a:t>
            </a:r>
          </a:p>
          <a:p>
            <a:r>
              <a:rPr lang="en-US" dirty="0"/>
              <a:t> to have a </a:t>
            </a:r>
            <a:r>
              <a:rPr lang="en-US" dirty="0" smtClean="0"/>
              <a:t>Circle stack</a:t>
            </a:r>
            <a:r>
              <a:rPr lang="en-US" dirty="0"/>
              <a:t>.</a:t>
            </a:r>
          </a:p>
          <a:p>
            <a:endParaRPr lang="tr-TR" i="1" dirty="0"/>
          </a:p>
        </p:txBody>
      </p:sp>
      <p:sp>
        <p:nvSpPr>
          <p:cNvPr id="10" name="TextBox 9"/>
          <p:cNvSpPr txBox="1"/>
          <p:nvPr/>
        </p:nvSpPr>
        <p:spPr>
          <a:xfrm>
            <a:off x="4724400" y="5257800"/>
            <a:ext cx="3962400" cy="646331"/>
          </a:xfrm>
          <a:prstGeom prst="rect">
            <a:avLst/>
          </a:prstGeom>
          <a:noFill/>
        </p:spPr>
        <p:txBody>
          <a:bodyPr wrap="square" rtlCol="0">
            <a:spAutoFit/>
          </a:bodyPr>
          <a:lstStyle/>
          <a:p>
            <a:r>
              <a:rPr lang="en-US" dirty="0" smtClean="0"/>
              <a:t>Still only one type (but can be any type) is possible after compilation.</a:t>
            </a:r>
            <a:endParaRPr lang="tr-TR" i="1" dirty="0"/>
          </a:p>
        </p:txBody>
      </p:sp>
    </p:spTree>
    <p:extLst>
      <p:ext uri="{BB962C8B-B14F-4D97-AF65-F5344CB8AC3E}">
        <p14:creationId xmlns:p14="http://schemas.microsoft.com/office/powerpoint/2010/main" val="421538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Generalizing Data Types: What do we want?</a:t>
            </a:r>
            <a:endParaRPr lang="tr-TR" dirty="0"/>
          </a:p>
        </p:txBody>
      </p:sp>
      <p:sp>
        <p:nvSpPr>
          <p:cNvPr id="3" name="Content Placeholder 2"/>
          <p:cNvSpPr>
            <a:spLocks noGrp="1"/>
          </p:cNvSpPr>
          <p:nvPr>
            <p:ph idx="1"/>
          </p:nvPr>
        </p:nvSpPr>
        <p:spPr/>
        <p:txBody>
          <a:bodyPr/>
          <a:lstStyle/>
          <a:p>
            <a:pPr>
              <a:lnSpc>
                <a:spcPct val="80000"/>
              </a:lnSpc>
            </a:pPr>
            <a:r>
              <a:rPr lang="en-US" sz="2400" dirty="0"/>
              <a:t>We want to use the same class or function definition for different types of items</a:t>
            </a:r>
          </a:p>
          <a:p>
            <a:pPr lvl="1">
              <a:lnSpc>
                <a:spcPct val="80000"/>
              </a:lnSpc>
            </a:pPr>
            <a:r>
              <a:rPr lang="en-US" sz="2000" dirty="0"/>
              <a:t>Create different objects within the same class but with different data types</a:t>
            </a:r>
          </a:p>
          <a:p>
            <a:pPr lvl="1">
              <a:lnSpc>
                <a:spcPct val="80000"/>
              </a:lnSpc>
            </a:pPr>
            <a:r>
              <a:rPr lang="en-US" sz="2000" dirty="0"/>
              <a:t>Define a general function that works on different data types</a:t>
            </a:r>
          </a:p>
          <a:p>
            <a:pPr lvl="1">
              <a:lnSpc>
                <a:spcPct val="80000"/>
              </a:lnSpc>
            </a:pPr>
            <a:r>
              <a:rPr lang="en-US" sz="2000" dirty="0"/>
              <a:t>Link the data type with the object or function call and not with the whole program</a:t>
            </a:r>
          </a:p>
          <a:p>
            <a:pPr lvl="1">
              <a:lnSpc>
                <a:spcPct val="80000"/>
              </a:lnSpc>
            </a:pPr>
            <a:r>
              <a:rPr lang="en-US" sz="2000" dirty="0"/>
              <a:t>A single function or class definition gives rise to a family of functions or classes that are compiled from the same source code, but operate on different types.</a:t>
            </a:r>
          </a:p>
          <a:p>
            <a:pPr marL="0" indent="0">
              <a:buNone/>
            </a:pP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6</a:t>
            </a:fld>
            <a:endParaRPr lang="en-US"/>
          </a:p>
        </p:txBody>
      </p:sp>
    </p:spTree>
    <p:extLst>
      <p:ext uri="{BB962C8B-B14F-4D97-AF65-F5344CB8AC3E}">
        <p14:creationId xmlns:p14="http://schemas.microsoft.com/office/powerpoint/2010/main" val="4142319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Generalizing Data Types: </a:t>
            </a:r>
            <a:r>
              <a:rPr lang="en-US" dirty="0" smtClean="0"/>
              <a:t>Templates</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7</a:t>
            </a:fld>
            <a:endParaRPr lang="en-US"/>
          </a:p>
        </p:txBody>
      </p:sp>
      <p:sp>
        <p:nvSpPr>
          <p:cNvPr id="8" name="Content Placeholder 7"/>
          <p:cNvSpPr>
            <a:spLocks noGrp="1"/>
          </p:cNvSpPr>
          <p:nvPr>
            <p:ph idx="1"/>
          </p:nvPr>
        </p:nvSpPr>
        <p:spPr/>
        <p:txBody>
          <a:bodyPr/>
          <a:lstStyle/>
          <a:p>
            <a:pPr>
              <a:lnSpc>
                <a:spcPct val="80000"/>
              </a:lnSpc>
            </a:pPr>
            <a:r>
              <a:rPr lang="en-US" dirty="0">
                <a:latin typeface="Courier New" pitchFamily="49" charset="0"/>
              </a:rPr>
              <a:t>template &lt;class T</a:t>
            </a:r>
            <a:r>
              <a:rPr lang="en-US" baseline="-25000" dirty="0">
                <a:latin typeface="Courier New" pitchFamily="49" charset="0"/>
              </a:rPr>
              <a:t>1</a:t>
            </a:r>
            <a:r>
              <a:rPr lang="en-US" dirty="0">
                <a:latin typeface="Courier New" pitchFamily="49" charset="0"/>
              </a:rPr>
              <a:t>, class T</a:t>
            </a:r>
            <a:r>
              <a:rPr lang="en-US" baseline="-25000" dirty="0">
                <a:latin typeface="Courier New" pitchFamily="49" charset="0"/>
              </a:rPr>
              <a:t>2</a:t>
            </a:r>
            <a:r>
              <a:rPr lang="en-US" dirty="0">
                <a:latin typeface="Courier New" pitchFamily="49" charset="0"/>
              </a:rPr>
              <a:t>, …</a:t>
            </a:r>
            <a:r>
              <a:rPr lang="en-US" dirty="0" err="1">
                <a:latin typeface="Courier New" pitchFamily="49" charset="0"/>
              </a:rPr>
              <a:t>classT</a:t>
            </a:r>
            <a:r>
              <a:rPr lang="en-US" baseline="-25000" dirty="0" err="1">
                <a:latin typeface="Courier New" pitchFamily="49" charset="0"/>
              </a:rPr>
              <a:t>n</a:t>
            </a:r>
            <a:r>
              <a:rPr lang="en-US" dirty="0">
                <a:latin typeface="Courier New" pitchFamily="49" charset="0"/>
              </a:rPr>
              <a:t>&gt;</a:t>
            </a:r>
            <a:r>
              <a:rPr lang="en-US" dirty="0"/>
              <a:t> indicates that T</a:t>
            </a:r>
            <a:r>
              <a:rPr lang="en-US" baseline="-25000" dirty="0"/>
              <a:t>1</a:t>
            </a:r>
            <a:r>
              <a:rPr lang="en-US" dirty="0"/>
              <a:t>,T</a:t>
            </a:r>
            <a:r>
              <a:rPr lang="en-US" baseline="-25000" dirty="0"/>
              <a:t>2</a:t>
            </a:r>
            <a:r>
              <a:rPr lang="en-US" dirty="0"/>
              <a:t>, ..</a:t>
            </a:r>
            <a:r>
              <a:rPr lang="en-US" dirty="0" err="1"/>
              <a:t>T</a:t>
            </a:r>
            <a:r>
              <a:rPr lang="en-US" baseline="-25000" dirty="0" err="1"/>
              <a:t>n</a:t>
            </a:r>
            <a:r>
              <a:rPr lang="en-US" dirty="0"/>
              <a:t> are classes that will be used with a specific class upon creation of an object </a:t>
            </a:r>
          </a:p>
          <a:p>
            <a:pPr>
              <a:lnSpc>
                <a:spcPct val="80000"/>
              </a:lnSpc>
            </a:pPr>
            <a:r>
              <a:rPr lang="en-US" dirty="0"/>
              <a:t>Note here that any operation in the template class or function must be defined for any possible data types in the template</a:t>
            </a:r>
          </a:p>
          <a:p>
            <a:pPr>
              <a:lnSpc>
                <a:spcPct val="80000"/>
              </a:lnSpc>
            </a:pPr>
            <a:r>
              <a:rPr lang="en-US" dirty="0"/>
              <a:t>Examples:</a:t>
            </a:r>
          </a:p>
          <a:p>
            <a:pPr marL="0" indent="0">
              <a:lnSpc>
                <a:spcPct val="80000"/>
              </a:lnSpc>
              <a:buNone/>
            </a:pPr>
            <a:r>
              <a:rPr lang="en-US" dirty="0">
                <a:latin typeface="Courier New" pitchFamily="49" charset="0"/>
              </a:rPr>
              <a:t>Stack&lt;</a:t>
            </a:r>
            <a:r>
              <a:rPr lang="en-US" dirty="0" err="1">
                <a:latin typeface="Courier New" pitchFamily="49" charset="0"/>
              </a:rPr>
              <a:t>int</a:t>
            </a:r>
            <a:r>
              <a:rPr lang="en-US" dirty="0">
                <a:latin typeface="Courier New" pitchFamily="49" charset="0"/>
              </a:rPr>
              <a:t>&gt; S1;</a:t>
            </a:r>
          </a:p>
          <a:p>
            <a:pPr marL="0" indent="0">
              <a:lnSpc>
                <a:spcPct val="80000"/>
              </a:lnSpc>
              <a:buNone/>
            </a:pPr>
            <a:r>
              <a:rPr lang="en-US" smtClean="0">
                <a:latin typeface="Courier New" pitchFamily="49" charset="0"/>
              </a:rPr>
              <a:t>Stack&lt;float&gt; </a:t>
            </a:r>
            <a:r>
              <a:rPr lang="en-US" dirty="0">
                <a:latin typeface="Courier New" pitchFamily="49" charset="0"/>
              </a:rPr>
              <a:t>S2;</a:t>
            </a:r>
          </a:p>
          <a:p>
            <a:endParaRPr lang="tr-TR" dirty="0"/>
          </a:p>
        </p:txBody>
      </p:sp>
    </p:spTree>
    <p:extLst>
      <p:ext uri="{BB962C8B-B14F-4D97-AF65-F5344CB8AC3E}">
        <p14:creationId xmlns:p14="http://schemas.microsoft.com/office/powerpoint/2010/main" val="3919025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general Stack Class Declaration</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8</a:t>
            </a:fld>
            <a:endParaRPr lang="en-US"/>
          </a:p>
        </p:txBody>
      </p:sp>
      <p:sp>
        <p:nvSpPr>
          <p:cNvPr id="7" name="Rectangle 4"/>
          <p:cNvSpPr txBox="1">
            <a:spLocks noChangeArrowheads="1"/>
          </p:cNvSpPr>
          <p:nvPr/>
        </p:nvSpPr>
        <p:spPr bwMode="auto">
          <a:xfrm>
            <a:off x="457200" y="1600200"/>
            <a:ext cx="4038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lnSpc>
                <a:spcPct val="80000"/>
              </a:lnSpc>
              <a:buFont typeface="Wingdings" pitchFamily="2" charset="2"/>
              <a:buNone/>
            </a:pPr>
            <a:r>
              <a:rPr lang="en-US" sz="1400" dirty="0" err="1" smtClean="0">
                <a:latin typeface="Courier New" pitchFamily="49" charset="0"/>
              </a:rPr>
              <a:t>const</a:t>
            </a: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MaxStackSize</a:t>
            </a:r>
            <a:r>
              <a:rPr lang="en-US" sz="1400" dirty="0" smtClean="0">
                <a:latin typeface="Courier New" pitchFamily="49" charset="0"/>
              </a:rPr>
              <a:t>=50;</a:t>
            </a:r>
          </a:p>
          <a:p>
            <a:pPr>
              <a:lnSpc>
                <a:spcPct val="80000"/>
              </a:lnSpc>
              <a:buFont typeface="Wingdings" pitchFamily="2" charset="2"/>
              <a:buNone/>
            </a:pPr>
            <a:r>
              <a:rPr lang="en-US" sz="1400" dirty="0" smtClean="0">
                <a:solidFill>
                  <a:srgbClr val="FF0000"/>
                </a:solidFill>
                <a:latin typeface="Courier New" pitchFamily="49" charset="0"/>
              </a:rPr>
              <a:t>template &lt;class T&gt;</a:t>
            </a:r>
          </a:p>
          <a:p>
            <a:pPr>
              <a:lnSpc>
                <a:spcPct val="80000"/>
              </a:lnSpc>
              <a:buFont typeface="Wingdings" pitchFamily="2" charset="2"/>
              <a:buNone/>
            </a:pPr>
            <a:r>
              <a:rPr lang="en-US" sz="1400" dirty="0" smtClean="0">
                <a:latin typeface="Courier New" pitchFamily="49" charset="0"/>
              </a:rPr>
              <a:t>class Stack</a:t>
            </a:r>
          </a:p>
          <a:p>
            <a:pPr>
              <a:lnSpc>
                <a:spcPct val="80000"/>
              </a:lnSpc>
              <a:buFont typeface="Wingdings" pitchFamily="2" charset="2"/>
              <a:buNone/>
            </a:pPr>
            <a:r>
              <a:rPr lang="en-US" sz="1400" dirty="0" smtClean="0">
                <a:latin typeface="Courier New" pitchFamily="49" charset="0"/>
              </a:rPr>
              <a:t>{</a:t>
            </a:r>
          </a:p>
          <a:p>
            <a:pPr>
              <a:lnSpc>
                <a:spcPct val="80000"/>
              </a:lnSpc>
              <a:buFont typeface="Wingdings" pitchFamily="2" charset="2"/>
              <a:buNone/>
            </a:pPr>
            <a:r>
              <a:rPr lang="en-US" sz="1400" dirty="0" smtClean="0">
                <a:latin typeface="Courier New" pitchFamily="49" charset="0"/>
              </a:rPr>
              <a:t>private:</a:t>
            </a:r>
          </a:p>
          <a:p>
            <a:pPr>
              <a:lnSpc>
                <a:spcPct val="80000"/>
              </a:lnSpc>
              <a:buFont typeface="Wingdings" pitchFamily="2" charset="2"/>
              <a:buNone/>
            </a:pPr>
            <a:r>
              <a:rPr lang="en-US" sz="1400" dirty="0" smtClean="0">
                <a:solidFill>
                  <a:srgbClr val="FF0000"/>
                </a:solidFill>
                <a:latin typeface="Courier New" pitchFamily="49" charset="0"/>
              </a:rPr>
              <a:t>T</a:t>
            </a:r>
            <a:r>
              <a:rPr lang="en-US" sz="1400" dirty="0" smtClean="0">
                <a:latin typeface="Courier New" pitchFamily="49" charset="0"/>
              </a:rPr>
              <a:t> </a:t>
            </a:r>
            <a:r>
              <a:rPr lang="en-US" sz="1400" dirty="0" err="1" smtClean="0">
                <a:latin typeface="Courier New" pitchFamily="49" charset="0"/>
              </a:rPr>
              <a:t>stacklist</a:t>
            </a:r>
            <a:r>
              <a:rPr lang="en-US" sz="1400" dirty="0" smtClean="0">
                <a:latin typeface="Courier New" pitchFamily="49" charset="0"/>
              </a:rPr>
              <a:t>[</a:t>
            </a:r>
            <a:r>
              <a:rPr lang="en-US" sz="1400" dirty="0" err="1" smtClean="0">
                <a:latin typeface="Courier New" pitchFamily="49" charset="0"/>
              </a:rPr>
              <a:t>MaxStackSize</a:t>
            </a:r>
            <a:r>
              <a:rPr lang="en-US" sz="1400" dirty="0" smtClean="0">
                <a:latin typeface="Courier New" pitchFamily="49" charset="0"/>
              </a:rPr>
              <a:t>];</a:t>
            </a:r>
          </a:p>
          <a:p>
            <a:pPr>
              <a:lnSpc>
                <a:spcPct val="80000"/>
              </a:lnSpc>
              <a:buFont typeface="Wingdings" pitchFamily="2" charset="2"/>
              <a:buNone/>
            </a:pPr>
            <a:r>
              <a:rPr lang="en-US" sz="1400" dirty="0" err="1" smtClean="0">
                <a:latin typeface="Courier New" pitchFamily="49" charset="0"/>
              </a:rPr>
              <a:t>int</a:t>
            </a:r>
            <a:r>
              <a:rPr lang="en-US" sz="1400" dirty="0" smtClean="0">
                <a:latin typeface="Courier New" pitchFamily="49" charset="0"/>
              </a:rPr>
              <a:t> top;</a:t>
            </a:r>
          </a:p>
          <a:p>
            <a:pPr>
              <a:lnSpc>
                <a:spcPct val="80000"/>
              </a:lnSpc>
              <a:buFont typeface="Wingdings" pitchFamily="2" charset="2"/>
              <a:buNone/>
            </a:pPr>
            <a:r>
              <a:rPr lang="en-US" sz="1400" dirty="0" smtClean="0">
                <a:latin typeface="Courier New" pitchFamily="49" charset="0"/>
              </a:rPr>
              <a:t>public:</a:t>
            </a:r>
          </a:p>
          <a:p>
            <a:pPr>
              <a:lnSpc>
                <a:spcPct val="80000"/>
              </a:lnSpc>
              <a:buFont typeface="Wingdings" pitchFamily="2" charset="2"/>
              <a:buNone/>
            </a:pPr>
            <a:r>
              <a:rPr lang="en-US" sz="1400" dirty="0" smtClean="0">
                <a:latin typeface="Courier New" pitchFamily="49" charset="0"/>
              </a:rPr>
              <a:t>Stack(void); // constructor to initialize top</a:t>
            </a:r>
          </a:p>
          <a:p>
            <a:pPr>
              <a:lnSpc>
                <a:spcPct val="80000"/>
              </a:lnSpc>
              <a:buFont typeface="Wingdings" pitchFamily="2" charset="2"/>
              <a:buNone/>
            </a:pPr>
            <a:r>
              <a:rPr lang="en-US" sz="1400" dirty="0" smtClean="0">
                <a:latin typeface="Courier New" pitchFamily="49" charset="0"/>
              </a:rPr>
              <a:t>//modification operations</a:t>
            </a:r>
          </a:p>
          <a:p>
            <a:pPr>
              <a:lnSpc>
                <a:spcPct val="80000"/>
              </a:lnSpc>
              <a:buFont typeface="Wingdings" pitchFamily="2" charset="2"/>
              <a:buNone/>
            </a:pPr>
            <a:r>
              <a:rPr lang="en-US" sz="1400" dirty="0" smtClean="0">
                <a:latin typeface="Courier New" pitchFamily="49" charset="0"/>
              </a:rPr>
              <a:t>void Push(</a:t>
            </a:r>
            <a:r>
              <a:rPr lang="en-US" sz="1400" dirty="0" err="1" smtClean="0">
                <a:latin typeface="Courier New" pitchFamily="49" charset="0"/>
              </a:rPr>
              <a:t>const</a:t>
            </a:r>
            <a:r>
              <a:rPr lang="en-US" sz="1400" dirty="0" smtClean="0">
                <a:latin typeface="Courier New" pitchFamily="49" charset="0"/>
              </a:rPr>
              <a:t> </a:t>
            </a:r>
            <a:r>
              <a:rPr lang="en-US" sz="1400" dirty="0" smtClean="0">
                <a:solidFill>
                  <a:srgbClr val="FF0000"/>
                </a:solidFill>
                <a:latin typeface="Courier New" pitchFamily="49" charset="0"/>
              </a:rPr>
              <a:t>T</a:t>
            </a:r>
            <a:r>
              <a:rPr lang="en-US" sz="1400" dirty="0" smtClean="0">
                <a:latin typeface="Courier New" pitchFamily="49" charset="0"/>
              </a:rPr>
              <a:t>&amp; item);</a:t>
            </a:r>
          </a:p>
          <a:p>
            <a:pPr>
              <a:lnSpc>
                <a:spcPct val="80000"/>
              </a:lnSpc>
              <a:buFont typeface="Wingdings" pitchFamily="2" charset="2"/>
              <a:buNone/>
            </a:pPr>
            <a:r>
              <a:rPr lang="en-US" sz="1400" dirty="0" smtClean="0">
                <a:solidFill>
                  <a:srgbClr val="FF0000"/>
                </a:solidFill>
                <a:latin typeface="Courier New" pitchFamily="49" charset="0"/>
              </a:rPr>
              <a:t>T</a:t>
            </a:r>
            <a:r>
              <a:rPr lang="en-US" sz="1400" dirty="0" smtClean="0">
                <a:latin typeface="Courier New" pitchFamily="49" charset="0"/>
              </a:rPr>
              <a:t> Pop(void);</a:t>
            </a:r>
          </a:p>
          <a:p>
            <a:pPr>
              <a:lnSpc>
                <a:spcPct val="80000"/>
              </a:lnSpc>
              <a:buFont typeface="Wingdings" pitchFamily="2" charset="2"/>
              <a:buNone/>
            </a:pPr>
            <a:r>
              <a:rPr lang="en-US" sz="1400" dirty="0" smtClean="0">
                <a:latin typeface="Courier New" pitchFamily="49" charset="0"/>
              </a:rPr>
              <a:t>void </a:t>
            </a:r>
            <a:r>
              <a:rPr lang="en-US" sz="1400" dirty="0" err="1" smtClean="0">
                <a:latin typeface="Courier New" pitchFamily="49" charset="0"/>
              </a:rPr>
              <a:t>ClearStack</a:t>
            </a:r>
            <a:r>
              <a:rPr lang="en-US" sz="1400" dirty="0" smtClean="0">
                <a:latin typeface="Courier New" pitchFamily="49" charset="0"/>
              </a:rPr>
              <a:t>(void);</a:t>
            </a:r>
          </a:p>
          <a:p>
            <a:pPr>
              <a:lnSpc>
                <a:spcPct val="80000"/>
              </a:lnSpc>
              <a:buFont typeface="Wingdings" pitchFamily="2" charset="2"/>
              <a:buNone/>
            </a:pPr>
            <a:r>
              <a:rPr lang="en-US" sz="1400" dirty="0" smtClean="0">
                <a:latin typeface="Courier New" pitchFamily="49" charset="0"/>
              </a:rPr>
              <a:t>//just copy top item without modifying stack contents</a:t>
            </a:r>
          </a:p>
          <a:p>
            <a:pPr>
              <a:lnSpc>
                <a:spcPct val="80000"/>
              </a:lnSpc>
              <a:buFont typeface="Wingdings" pitchFamily="2" charset="2"/>
              <a:buNone/>
            </a:pPr>
            <a:r>
              <a:rPr lang="en-US" sz="1400" dirty="0" smtClean="0">
                <a:solidFill>
                  <a:srgbClr val="FF0000"/>
                </a:solidFill>
                <a:latin typeface="Courier New" pitchFamily="49" charset="0"/>
              </a:rPr>
              <a:t>T</a:t>
            </a:r>
            <a:r>
              <a:rPr lang="en-US" sz="1400" dirty="0" smtClean="0">
                <a:latin typeface="Courier New" pitchFamily="49" charset="0"/>
              </a:rPr>
              <a:t> Peek(void) </a:t>
            </a:r>
            <a:r>
              <a:rPr lang="en-US" sz="1400" dirty="0" err="1" smtClean="0">
                <a:latin typeface="Courier New" pitchFamily="49" charset="0"/>
              </a:rPr>
              <a:t>const</a:t>
            </a:r>
            <a:r>
              <a:rPr lang="en-US" sz="1400" dirty="0" smtClean="0">
                <a:latin typeface="Courier New" pitchFamily="49" charset="0"/>
              </a:rPr>
              <a:t>;</a:t>
            </a:r>
          </a:p>
          <a:p>
            <a:pPr>
              <a:lnSpc>
                <a:spcPct val="80000"/>
              </a:lnSpc>
              <a:buFont typeface="Wingdings" pitchFamily="2" charset="2"/>
              <a:buNone/>
            </a:pPr>
            <a:r>
              <a:rPr lang="en-US" sz="1400" dirty="0" smtClean="0">
                <a:latin typeface="Courier New" pitchFamily="49" charset="0"/>
              </a:rPr>
              <a:t>//check stack state</a:t>
            </a:r>
          </a:p>
          <a:p>
            <a:pPr>
              <a:lnSpc>
                <a:spcPct val="80000"/>
              </a:lnSpc>
              <a:buFont typeface="Wingdings" pitchFamily="2" charset="2"/>
              <a:buNone/>
            </a:pP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StackEmpty</a:t>
            </a:r>
            <a:r>
              <a:rPr lang="en-US" sz="1400" dirty="0" smtClean="0">
                <a:latin typeface="Courier New" pitchFamily="49" charset="0"/>
              </a:rPr>
              <a:t>(void) </a:t>
            </a:r>
            <a:r>
              <a:rPr lang="en-US" sz="1400" dirty="0" err="1" smtClean="0">
                <a:latin typeface="Courier New" pitchFamily="49" charset="0"/>
              </a:rPr>
              <a:t>const</a:t>
            </a:r>
            <a:r>
              <a:rPr lang="en-US" sz="1400" dirty="0" smtClean="0">
                <a:latin typeface="Courier New" pitchFamily="49" charset="0"/>
              </a:rPr>
              <a:t>;</a:t>
            </a:r>
          </a:p>
          <a:p>
            <a:pPr>
              <a:lnSpc>
                <a:spcPct val="80000"/>
              </a:lnSpc>
              <a:buFont typeface="Wingdings" pitchFamily="2" charset="2"/>
              <a:buNone/>
            </a:pP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StackFull</a:t>
            </a:r>
            <a:r>
              <a:rPr lang="en-US" sz="1400" dirty="0" smtClean="0">
                <a:latin typeface="Courier New" pitchFamily="49" charset="0"/>
              </a:rPr>
              <a:t>(void) </a:t>
            </a:r>
            <a:r>
              <a:rPr lang="en-US" sz="1400" dirty="0" err="1" smtClean="0">
                <a:latin typeface="Courier New" pitchFamily="49" charset="0"/>
              </a:rPr>
              <a:t>const</a:t>
            </a:r>
            <a:r>
              <a:rPr lang="en-US" sz="1400" dirty="0" smtClean="0">
                <a:latin typeface="Courier New" pitchFamily="49" charset="0"/>
              </a:rPr>
              <a:t>;</a:t>
            </a:r>
          </a:p>
          <a:p>
            <a:pPr>
              <a:lnSpc>
                <a:spcPct val="80000"/>
              </a:lnSpc>
              <a:buFont typeface="Wingdings" pitchFamily="2" charset="2"/>
              <a:buNone/>
            </a:pPr>
            <a:r>
              <a:rPr lang="en-US" sz="1400" dirty="0" smtClean="0">
                <a:latin typeface="Courier New" pitchFamily="49" charset="0"/>
              </a:rPr>
              <a:t>};</a:t>
            </a:r>
            <a:endParaRPr lang="en-US" sz="1400" dirty="0">
              <a:latin typeface="Courier New" pitchFamily="49" charset="0"/>
            </a:endParaRPr>
          </a:p>
        </p:txBody>
      </p:sp>
    </p:spTree>
    <p:extLst>
      <p:ext uri="{BB962C8B-B14F-4D97-AF65-F5344CB8AC3E}">
        <p14:creationId xmlns:p14="http://schemas.microsoft.com/office/powerpoint/2010/main" val="239623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Stack Class Implementation</a:t>
            </a:r>
            <a:endParaRPr lang="tr-TR" dirty="0"/>
          </a:p>
        </p:txBody>
      </p:sp>
      <p:sp>
        <p:nvSpPr>
          <p:cNvPr id="4" name="Date Placeholder 3"/>
          <p:cNvSpPr>
            <a:spLocks noGrp="1"/>
          </p:cNvSpPr>
          <p:nvPr>
            <p:ph type="dt" sz="half" idx="10"/>
          </p:nvPr>
        </p:nvSpPr>
        <p:spPr/>
        <p:txBody>
          <a:bodyPr/>
          <a:lstStyle/>
          <a:p>
            <a:fld id="{82DDB2C4-16D7-43BD-ACE5-595344A6A9DC}" type="datetime1">
              <a:rPr lang="en-US" smtClean="0"/>
              <a:pPr/>
              <a:t>11/5/2012</a:t>
            </a:fld>
            <a:endParaRPr lang="en-US"/>
          </a:p>
        </p:txBody>
      </p:sp>
      <p:sp>
        <p:nvSpPr>
          <p:cNvPr id="5" name="Footer Placeholder 4"/>
          <p:cNvSpPr>
            <a:spLocks noGrp="1"/>
          </p:cNvSpPr>
          <p:nvPr>
            <p:ph type="ftr" sz="quarter" idx="11"/>
          </p:nvPr>
        </p:nvSpPr>
        <p:spPr/>
        <p:txBody>
          <a:bodyPr/>
          <a:lstStyle/>
          <a:p>
            <a:r>
              <a:rPr lang="en-US" smtClean="0"/>
              <a:t>Ece SCHMIDT EE441</a:t>
            </a:r>
            <a:endParaRPr lang="en-US" dirty="0"/>
          </a:p>
        </p:txBody>
      </p:sp>
      <p:sp>
        <p:nvSpPr>
          <p:cNvPr id="6" name="Slide Number Placeholder 5"/>
          <p:cNvSpPr>
            <a:spLocks noGrp="1"/>
          </p:cNvSpPr>
          <p:nvPr>
            <p:ph type="sldNum" sz="quarter" idx="12"/>
          </p:nvPr>
        </p:nvSpPr>
        <p:spPr/>
        <p:txBody>
          <a:bodyPr/>
          <a:lstStyle/>
          <a:p>
            <a:fld id="{272C1225-AB4E-4949-A57E-323CCE14AC80}" type="slidenum">
              <a:rPr lang="en-US" smtClean="0"/>
              <a:pPr/>
              <a:t>9</a:t>
            </a:fld>
            <a:endParaRPr lang="en-US"/>
          </a:p>
        </p:txBody>
      </p:sp>
      <p:sp>
        <p:nvSpPr>
          <p:cNvPr id="8" name="Rectangle 5"/>
          <p:cNvSpPr txBox="1">
            <a:spLocks noChangeArrowheads="1"/>
          </p:cNvSpPr>
          <p:nvPr/>
        </p:nvSpPr>
        <p:spPr>
          <a:xfrm>
            <a:off x="4572000" y="2209800"/>
            <a:ext cx="4038600" cy="3733800"/>
          </a:xfrm>
          <a:prstGeom prst="rect">
            <a:avLst/>
          </a:prstGeom>
        </p:spPr>
        <p:txBody>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lnSpc>
                <a:spcPct val="80000"/>
              </a:lnSpc>
              <a:buFont typeface="Wingdings" pitchFamily="2" charset="2"/>
              <a:buNone/>
            </a:pPr>
            <a:r>
              <a:rPr lang="en-US" sz="1400" dirty="0" smtClean="0">
                <a:solidFill>
                  <a:srgbClr val="FF0000"/>
                </a:solidFill>
                <a:latin typeface="Courier New" pitchFamily="49" charset="0"/>
              </a:rPr>
              <a:t>template &lt;class T&gt;</a:t>
            </a:r>
          </a:p>
          <a:p>
            <a:pPr>
              <a:lnSpc>
                <a:spcPct val="80000"/>
              </a:lnSpc>
              <a:buFont typeface="Wingdings" pitchFamily="2" charset="2"/>
              <a:buNone/>
            </a:pPr>
            <a:r>
              <a:rPr lang="en-US" sz="1400" dirty="0" smtClean="0">
                <a:latin typeface="Courier New" pitchFamily="49" charset="0"/>
              </a:rPr>
              <a:t>//pop</a:t>
            </a:r>
          </a:p>
          <a:p>
            <a:pPr>
              <a:lnSpc>
                <a:spcPct val="80000"/>
              </a:lnSpc>
              <a:buFont typeface="Wingdings" pitchFamily="2" charset="2"/>
              <a:buNone/>
            </a:pPr>
            <a:r>
              <a:rPr lang="en-US" sz="1400" dirty="0" smtClean="0">
                <a:latin typeface="Courier New" pitchFamily="49" charset="0"/>
              </a:rPr>
              <a:t>T Stack&lt;T&gt;::Pop(void)</a:t>
            </a:r>
          </a:p>
          <a:p>
            <a:pPr>
              <a:lnSpc>
                <a:spcPct val="80000"/>
              </a:lnSpc>
              <a:buFont typeface="Wingdings" pitchFamily="2" charset="2"/>
              <a:buNone/>
            </a:pPr>
            <a:r>
              <a:rPr lang="en-US" sz="1400" dirty="0" smtClean="0">
                <a:latin typeface="Courier New" pitchFamily="49" charset="0"/>
              </a:rPr>
              <a:t>{</a:t>
            </a:r>
          </a:p>
          <a:p>
            <a:pPr>
              <a:lnSpc>
                <a:spcPct val="80000"/>
              </a:lnSpc>
              <a:buFont typeface="Wingdings" pitchFamily="2" charset="2"/>
              <a:buNone/>
            </a:pPr>
            <a:r>
              <a:rPr lang="en-US" sz="1400" dirty="0" smtClean="0">
                <a:latin typeface="Courier New" pitchFamily="49" charset="0"/>
              </a:rPr>
              <a:t>T temp;</a:t>
            </a:r>
          </a:p>
          <a:p>
            <a:pPr>
              <a:lnSpc>
                <a:spcPct val="80000"/>
              </a:lnSpc>
              <a:buFont typeface="Wingdings" pitchFamily="2" charset="2"/>
              <a:buNone/>
            </a:pPr>
            <a:r>
              <a:rPr lang="en-US" sz="1400" dirty="0" smtClean="0">
                <a:latin typeface="Courier New" pitchFamily="49" charset="0"/>
              </a:rPr>
              <a:t>// is stack empty nothing to pop</a:t>
            </a:r>
          </a:p>
          <a:p>
            <a:pPr>
              <a:lnSpc>
                <a:spcPct val="80000"/>
              </a:lnSpc>
              <a:buFont typeface="Wingdings" pitchFamily="2" charset="2"/>
              <a:buNone/>
            </a:pPr>
            <a:r>
              <a:rPr lang="en-US" sz="1400" dirty="0" smtClean="0">
                <a:latin typeface="Courier New" pitchFamily="49" charset="0"/>
              </a:rPr>
              <a:t>if (top==-1)</a:t>
            </a:r>
          </a:p>
          <a:p>
            <a:pPr>
              <a:lnSpc>
                <a:spcPct val="80000"/>
              </a:lnSpc>
              <a:buFont typeface="Wingdings" pitchFamily="2" charset="2"/>
              <a:buNone/>
            </a:pPr>
            <a:r>
              <a:rPr lang="en-US" sz="1400" dirty="0" smtClean="0">
                <a:latin typeface="Courier New" pitchFamily="49" charset="0"/>
              </a:rPr>
              <a:t>{ </a:t>
            </a:r>
            <a:r>
              <a:rPr lang="en-US" sz="1400" dirty="0" err="1" smtClean="0">
                <a:latin typeface="Courier New" pitchFamily="49" charset="0"/>
              </a:rPr>
              <a:t>cerr</a:t>
            </a:r>
            <a:r>
              <a:rPr lang="en-US" sz="1400" dirty="0" smtClean="0">
                <a:latin typeface="Courier New" pitchFamily="49" charset="0"/>
              </a:rPr>
              <a:t>&lt;&lt;"Stack empty"&lt;&lt;</a:t>
            </a:r>
            <a:r>
              <a:rPr lang="en-US" sz="1400" dirty="0" err="1" smtClean="0">
                <a:latin typeface="Courier New" pitchFamily="49" charset="0"/>
              </a:rPr>
              <a:t>endl</a:t>
            </a:r>
            <a:r>
              <a:rPr lang="en-US" sz="1400" dirty="0" smtClean="0">
                <a:latin typeface="Courier New" pitchFamily="49" charset="0"/>
              </a:rPr>
              <a:t>;</a:t>
            </a:r>
          </a:p>
          <a:p>
            <a:pPr>
              <a:lnSpc>
                <a:spcPct val="80000"/>
              </a:lnSpc>
              <a:buFont typeface="Wingdings" pitchFamily="2" charset="2"/>
              <a:buNone/>
            </a:pPr>
            <a:r>
              <a:rPr lang="en-US" sz="1400" dirty="0" smtClean="0">
                <a:latin typeface="Courier New" pitchFamily="49" charset="0"/>
              </a:rPr>
              <a:t>exit(1);</a:t>
            </a:r>
          </a:p>
          <a:p>
            <a:pPr>
              <a:lnSpc>
                <a:spcPct val="80000"/>
              </a:lnSpc>
              <a:buFont typeface="Wingdings" pitchFamily="2" charset="2"/>
              <a:buNone/>
            </a:pPr>
            <a:r>
              <a:rPr lang="en-US" sz="1400" dirty="0" smtClean="0">
                <a:latin typeface="Courier New" pitchFamily="49" charset="0"/>
              </a:rPr>
              <a:t>}</a:t>
            </a:r>
          </a:p>
          <a:p>
            <a:pPr>
              <a:lnSpc>
                <a:spcPct val="80000"/>
              </a:lnSpc>
              <a:buFont typeface="Wingdings" pitchFamily="2" charset="2"/>
              <a:buNone/>
            </a:pPr>
            <a:r>
              <a:rPr lang="en-US" sz="1400" dirty="0" smtClean="0">
                <a:latin typeface="Courier New" pitchFamily="49" charset="0"/>
              </a:rPr>
              <a:t>//record the top element</a:t>
            </a:r>
          </a:p>
          <a:p>
            <a:pPr>
              <a:lnSpc>
                <a:spcPct val="80000"/>
              </a:lnSpc>
              <a:buFont typeface="Wingdings" pitchFamily="2" charset="2"/>
              <a:buNone/>
            </a:pPr>
            <a:r>
              <a:rPr lang="en-US" sz="1400" dirty="0" smtClean="0">
                <a:latin typeface="Courier New" pitchFamily="49" charset="0"/>
              </a:rPr>
              <a:t>temp=</a:t>
            </a:r>
            <a:r>
              <a:rPr lang="en-US" sz="1400" dirty="0" err="1" smtClean="0">
                <a:latin typeface="Courier New" pitchFamily="49" charset="0"/>
              </a:rPr>
              <a:t>stacklist</a:t>
            </a:r>
            <a:r>
              <a:rPr lang="en-US" sz="1400" dirty="0" smtClean="0">
                <a:latin typeface="Courier New" pitchFamily="49" charset="0"/>
              </a:rPr>
              <a:t>[ top] ;</a:t>
            </a:r>
          </a:p>
          <a:p>
            <a:pPr>
              <a:lnSpc>
                <a:spcPct val="80000"/>
              </a:lnSpc>
              <a:buFont typeface="Wingdings" pitchFamily="2" charset="2"/>
              <a:buNone/>
            </a:pPr>
            <a:r>
              <a:rPr lang="en-US" sz="1400" dirty="0" smtClean="0">
                <a:latin typeface="Courier New" pitchFamily="49" charset="0"/>
              </a:rPr>
              <a:t>//decrement top and return the earlier top element</a:t>
            </a:r>
          </a:p>
          <a:p>
            <a:pPr>
              <a:lnSpc>
                <a:spcPct val="80000"/>
              </a:lnSpc>
              <a:buFont typeface="Wingdings" pitchFamily="2" charset="2"/>
              <a:buNone/>
            </a:pPr>
            <a:r>
              <a:rPr lang="en-US" sz="1400" dirty="0" smtClean="0">
                <a:latin typeface="Courier New" pitchFamily="49" charset="0"/>
              </a:rPr>
              <a:t>top--;</a:t>
            </a:r>
          </a:p>
          <a:p>
            <a:pPr>
              <a:lnSpc>
                <a:spcPct val="80000"/>
              </a:lnSpc>
              <a:buFont typeface="Wingdings" pitchFamily="2" charset="2"/>
              <a:buNone/>
            </a:pPr>
            <a:r>
              <a:rPr lang="en-US" sz="1400" dirty="0" smtClean="0">
                <a:latin typeface="Courier New" pitchFamily="49" charset="0"/>
              </a:rPr>
              <a:t>return temp;</a:t>
            </a:r>
          </a:p>
          <a:p>
            <a:pPr>
              <a:lnSpc>
                <a:spcPct val="80000"/>
              </a:lnSpc>
              <a:buFont typeface="Wingdings" pitchFamily="2" charset="2"/>
              <a:buNone/>
            </a:pPr>
            <a:r>
              <a:rPr lang="en-US" sz="1400" dirty="0" smtClean="0">
                <a:latin typeface="Courier New" pitchFamily="49" charset="0"/>
              </a:rPr>
              <a:t>}</a:t>
            </a:r>
            <a:endParaRPr lang="en-US" sz="1400" dirty="0">
              <a:latin typeface="Courier New" pitchFamily="49" charset="0"/>
            </a:endParaRPr>
          </a:p>
        </p:txBody>
      </p:sp>
      <p:sp>
        <p:nvSpPr>
          <p:cNvPr id="9" name="Rectangle 5"/>
          <p:cNvSpPr txBox="1">
            <a:spLocks noChangeArrowheads="1"/>
          </p:cNvSpPr>
          <p:nvPr/>
        </p:nvSpPr>
        <p:spPr>
          <a:xfrm>
            <a:off x="228600" y="1295400"/>
            <a:ext cx="4038600" cy="4953000"/>
          </a:xfrm>
          <a:prstGeom prst="rect">
            <a:avLst/>
          </a:prstGeom>
        </p:spPr>
        <p:txBody>
          <a:bodyPr/>
          <a:lst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Char char="–"/>
              <a:defRPr sz="2800">
                <a:solidFill>
                  <a:schemeClr val="tx1"/>
                </a:solidFill>
                <a:latin typeface="+mn-lt"/>
              </a:defRPr>
            </a:lvl2pPr>
            <a:lvl3pPr marL="1143000" indent="-228600" algn="l" rtl="0" eaLnBrk="1" fontAlgn="base" hangingPunct="1">
              <a:spcBef>
                <a:spcPct val="20000"/>
              </a:spcBef>
              <a:spcAft>
                <a:spcPct val="0"/>
              </a:spcAft>
              <a:buClr>
                <a:srgbClr val="FF0000"/>
              </a:buClr>
              <a:buChar char="•"/>
              <a:defRPr sz="2400">
                <a:solidFill>
                  <a:schemeClr val="tx1"/>
                </a:solidFill>
                <a:latin typeface="+mn-lt"/>
              </a:defRPr>
            </a:lvl3pPr>
            <a:lvl4pPr marL="1600200" indent="-228600" algn="l" rtl="0" eaLnBrk="1" fontAlgn="base" hangingPunct="1">
              <a:spcBef>
                <a:spcPct val="20000"/>
              </a:spcBef>
              <a:spcAft>
                <a:spcPct val="0"/>
              </a:spcAft>
              <a:buClr>
                <a:srgbClr val="FF0000"/>
              </a:buClr>
              <a:buChar char="–"/>
              <a:defRPr sz="2000">
                <a:solidFill>
                  <a:schemeClr val="tx1"/>
                </a:solidFill>
                <a:latin typeface="+mn-lt"/>
              </a:defRPr>
            </a:lvl4pPr>
            <a:lvl5pPr marL="2057400" indent="-228600" algn="l" rtl="0" eaLnBrk="1" fontAlgn="base" hangingPunct="1">
              <a:spcBef>
                <a:spcPct val="20000"/>
              </a:spcBef>
              <a:spcAft>
                <a:spcPct val="0"/>
              </a:spcAft>
              <a:buClr>
                <a:srgbClr val="FF0000"/>
              </a:buClr>
              <a:buChar char="»"/>
              <a:defRPr sz="2000">
                <a:solidFill>
                  <a:schemeClr val="tx1"/>
                </a:solidFill>
                <a:latin typeface="+mn-lt"/>
              </a:defRPr>
            </a:lvl5pPr>
            <a:lvl6pPr marL="2514600" indent="-228600" algn="l" rtl="0" eaLnBrk="1" fontAlgn="base" hangingPunct="1">
              <a:spcBef>
                <a:spcPct val="20000"/>
              </a:spcBef>
              <a:spcAft>
                <a:spcPct val="0"/>
              </a:spcAft>
              <a:buClr>
                <a:srgbClr val="FF0000"/>
              </a:buClr>
              <a:buChar char="»"/>
              <a:defRPr sz="2000">
                <a:solidFill>
                  <a:schemeClr val="tx1"/>
                </a:solidFill>
                <a:latin typeface="+mn-lt"/>
              </a:defRPr>
            </a:lvl6pPr>
            <a:lvl7pPr marL="2971800" indent="-228600" algn="l" rtl="0" eaLnBrk="1" fontAlgn="base" hangingPunct="1">
              <a:spcBef>
                <a:spcPct val="20000"/>
              </a:spcBef>
              <a:spcAft>
                <a:spcPct val="0"/>
              </a:spcAft>
              <a:buClr>
                <a:srgbClr val="FF0000"/>
              </a:buClr>
              <a:buChar char="»"/>
              <a:defRPr sz="2000">
                <a:solidFill>
                  <a:schemeClr val="tx1"/>
                </a:solidFill>
                <a:latin typeface="+mn-lt"/>
              </a:defRPr>
            </a:lvl7pPr>
            <a:lvl8pPr marL="3429000" indent="-228600" algn="l" rtl="0" eaLnBrk="1" fontAlgn="base" hangingPunct="1">
              <a:spcBef>
                <a:spcPct val="20000"/>
              </a:spcBef>
              <a:spcAft>
                <a:spcPct val="0"/>
              </a:spcAft>
              <a:buClr>
                <a:srgbClr val="FF0000"/>
              </a:buClr>
              <a:buChar char="»"/>
              <a:defRPr sz="2000">
                <a:solidFill>
                  <a:schemeClr val="tx1"/>
                </a:solidFill>
                <a:latin typeface="+mn-lt"/>
              </a:defRPr>
            </a:lvl8pPr>
            <a:lvl9pPr marL="3886200" indent="-228600" algn="l" rtl="0" eaLnBrk="1" fontAlgn="base" hangingPunct="1">
              <a:spcBef>
                <a:spcPct val="20000"/>
              </a:spcBef>
              <a:spcAft>
                <a:spcPct val="0"/>
              </a:spcAft>
              <a:buClr>
                <a:srgbClr val="FF0000"/>
              </a:buClr>
              <a:buChar char="»"/>
              <a:defRPr sz="2000">
                <a:solidFill>
                  <a:schemeClr val="tx1"/>
                </a:solidFill>
                <a:latin typeface="+mn-lt"/>
              </a:defRPr>
            </a:lvl9pPr>
          </a:lstStyle>
          <a:p>
            <a:pPr>
              <a:lnSpc>
                <a:spcPct val="80000"/>
              </a:lnSpc>
              <a:buFont typeface="Wingdings" pitchFamily="2" charset="2"/>
              <a:buNone/>
            </a:pPr>
            <a:r>
              <a:rPr lang="en-US" sz="1400" dirty="0" smtClean="0">
                <a:solidFill>
                  <a:srgbClr val="FF0000"/>
                </a:solidFill>
                <a:latin typeface="Courier New" pitchFamily="49" charset="0"/>
              </a:rPr>
              <a:t>template &lt;class T&gt;</a:t>
            </a:r>
          </a:p>
          <a:p>
            <a:pPr>
              <a:lnSpc>
                <a:spcPct val="80000"/>
              </a:lnSpc>
              <a:buFont typeface="Wingdings" pitchFamily="2" charset="2"/>
              <a:buNone/>
            </a:pPr>
            <a:r>
              <a:rPr lang="en-US" sz="1400" dirty="0" smtClean="0">
                <a:latin typeface="Courier New" pitchFamily="49" charset="0"/>
              </a:rPr>
              <a:t>Stack&lt;T&gt;::Stack(void):top(-1)</a:t>
            </a:r>
          </a:p>
          <a:p>
            <a:pPr>
              <a:lnSpc>
                <a:spcPct val="80000"/>
              </a:lnSpc>
              <a:buFont typeface="Wingdings" pitchFamily="2" charset="2"/>
              <a:buNone/>
            </a:pPr>
            <a:r>
              <a:rPr lang="en-US" sz="1400" dirty="0" smtClean="0">
                <a:latin typeface="Courier New" pitchFamily="49" charset="0"/>
              </a:rPr>
              <a:t>{}</a:t>
            </a:r>
          </a:p>
          <a:p>
            <a:pPr>
              <a:lnSpc>
                <a:spcPct val="80000"/>
              </a:lnSpc>
              <a:buFont typeface="Wingdings" pitchFamily="2" charset="2"/>
              <a:buNone/>
            </a:pPr>
            <a:endParaRPr lang="en-US" sz="1400" dirty="0" smtClean="0">
              <a:latin typeface="Courier New" pitchFamily="49" charset="0"/>
            </a:endParaRPr>
          </a:p>
          <a:p>
            <a:pPr>
              <a:lnSpc>
                <a:spcPct val="80000"/>
              </a:lnSpc>
              <a:buFont typeface="Wingdings" pitchFamily="2" charset="2"/>
              <a:buNone/>
            </a:pPr>
            <a:r>
              <a:rPr lang="en-US" sz="1400" dirty="0" smtClean="0">
                <a:solidFill>
                  <a:srgbClr val="FF0000"/>
                </a:solidFill>
                <a:latin typeface="Courier New" pitchFamily="49" charset="0"/>
              </a:rPr>
              <a:t>template &lt;class T&gt;</a:t>
            </a:r>
          </a:p>
          <a:p>
            <a:pPr>
              <a:lnSpc>
                <a:spcPct val="80000"/>
              </a:lnSpc>
              <a:buFont typeface="Wingdings" pitchFamily="2" charset="2"/>
              <a:buNone/>
            </a:pPr>
            <a:r>
              <a:rPr lang="en-US" sz="1400" dirty="0" smtClean="0">
                <a:latin typeface="Courier New" pitchFamily="49" charset="0"/>
              </a:rPr>
              <a:t>//Push</a:t>
            </a:r>
          </a:p>
          <a:p>
            <a:pPr>
              <a:lnSpc>
                <a:spcPct val="80000"/>
              </a:lnSpc>
              <a:buFont typeface="Wingdings" pitchFamily="2" charset="2"/>
              <a:buNone/>
            </a:pPr>
            <a:r>
              <a:rPr lang="en-US" sz="1400" dirty="0" smtClean="0">
                <a:latin typeface="Courier New" pitchFamily="49" charset="0"/>
              </a:rPr>
              <a:t>void Stack&lt;T&gt;::Push(</a:t>
            </a:r>
            <a:r>
              <a:rPr lang="en-US" sz="1400" dirty="0" err="1" smtClean="0">
                <a:latin typeface="Courier New" pitchFamily="49" charset="0"/>
              </a:rPr>
              <a:t>const</a:t>
            </a:r>
            <a:r>
              <a:rPr lang="en-US" sz="1400" dirty="0" smtClean="0">
                <a:latin typeface="Courier New" pitchFamily="49" charset="0"/>
              </a:rPr>
              <a:t> T&amp; item)//same as //Push(</a:t>
            </a:r>
            <a:r>
              <a:rPr lang="en-US" sz="1400" dirty="0" err="1" smtClean="0">
                <a:latin typeface="Courier New" pitchFamily="49" charset="0"/>
              </a:rPr>
              <a:t>int</a:t>
            </a:r>
            <a:r>
              <a:rPr lang="en-US" sz="1400" dirty="0" smtClean="0">
                <a:latin typeface="Courier New" pitchFamily="49" charset="0"/>
              </a:rPr>
              <a:t> item) </a:t>
            </a:r>
          </a:p>
          <a:p>
            <a:pPr>
              <a:lnSpc>
                <a:spcPct val="80000"/>
              </a:lnSpc>
              <a:buFont typeface="Wingdings" pitchFamily="2" charset="2"/>
              <a:buNone/>
            </a:pPr>
            <a:r>
              <a:rPr lang="en-US" sz="1400" dirty="0" smtClean="0">
                <a:latin typeface="Courier New" pitchFamily="49" charset="0"/>
              </a:rPr>
              <a:t>{</a:t>
            </a:r>
          </a:p>
          <a:p>
            <a:pPr>
              <a:lnSpc>
                <a:spcPct val="80000"/>
              </a:lnSpc>
              <a:buFont typeface="Wingdings" pitchFamily="2" charset="2"/>
              <a:buNone/>
            </a:pPr>
            <a:r>
              <a:rPr lang="en-US" sz="1400" dirty="0" smtClean="0">
                <a:latin typeface="Courier New" pitchFamily="49" charset="0"/>
              </a:rPr>
              <a:t>//can not push if stack has exceeded its limits</a:t>
            </a:r>
          </a:p>
          <a:p>
            <a:pPr>
              <a:lnSpc>
                <a:spcPct val="80000"/>
              </a:lnSpc>
              <a:buFont typeface="Wingdings" pitchFamily="2" charset="2"/>
              <a:buNone/>
            </a:pPr>
            <a:r>
              <a:rPr lang="en-US" sz="1400" dirty="0" smtClean="0">
                <a:latin typeface="Courier New" pitchFamily="49" charset="0"/>
              </a:rPr>
              <a:t>if (top==MaxStackSize-1)</a:t>
            </a:r>
          </a:p>
          <a:p>
            <a:pPr>
              <a:lnSpc>
                <a:spcPct val="80000"/>
              </a:lnSpc>
              <a:buFont typeface="Wingdings" pitchFamily="2" charset="2"/>
              <a:buNone/>
            </a:pPr>
            <a:r>
              <a:rPr lang="en-US" sz="1400" dirty="0" smtClean="0">
                <a:latin typeface="Courier New" pitchFamily="49" charset="0"/>
              </a:rPr>
              <a:t>{</a:t>
            </a:r>
          </a:p>
          <a:p>
            <a:pPr>
              <a:lnSpc>
                <a:spcPct val="80000"/>
              </a:lnSpc>
              <a:buFont typeface="Wingdings" pitchFamily="2" charset="2"/>
              <a:buNone/>
            </a:pPr>
            <a:r>
              <a:rPr lang="en-US" sz="1400" dirty="0" err="1" smtClean="0">
                <a:latin typeface="Courier New" pitchFamily="49" charset="0"/>
              </a:rPr>
              <a:t>cerr</a:t>
            </a:r>
            <a:r>
              <a:rPr lang="en-US" sz="1400" dirty="0" smtClean="0">
                <a:latin typeface="Courier New" pitchFamily="49" charset="0"/>
              </a:rPr>
              <a:t>&lt;&lt;"Stack overflow"&lt;&lt;</a:t>
            </a:r>
            <a:r>
              <a:rPr lang="en-US" sz="1400" dirty="0" err="1" smtClean="0">
                <a:latin typeface="Courier New" pitchFamily="49" charset="0"/>
              </a:rPr>
              <a:t>endl</a:t>
            </a:r>
            <a:r>
              <a:rPr lang="en-US" sz="1400" dirty="0" smtClean="0">
                <a:latin typeface="Courier New" pitchFamily="49" charset="0"/>
              </a:rPr>
              <a:t>;</a:t>
            </a:r>
          </a:p>
          <a:p>
            <a:pPr>
              <a:lnSpc>
                <a:spcPct val="80000"/>
              </a:lnSpc>
              <a:buFont typeface="Wingdings" pitchFamily="2" charset="2"/>
              <a:buNone/>
            </a:pPr>
            <a:r>
              <a:rPr lang="en-US" sz="1400" dirty="0" smtClean="0">
                <a:latin typeface="Courier New" pitchFamily="49" charset="0"/>
              </a:rPr>
              <a:t>exit(1);</a:t>
            </a:r>
          </a:p>
          <a:p>
            <a:pPr>
              <a:lnSpc>
                <a:spcPct val="80000"/>
              </a:lnSpc>
              <a:buFont typeface="Wingdings" pitchFamily="2" charset="2"/>
              <a:buNone/>
            </a:pPr>
            <a:r>
              <a:rPr lang="en-US" sz="1400" dirty="0" smtClean="0">
                <a:latin typeface="Courier New" pitchFamily="49" charset="0"/>
              </a:rPr>
              <a:t>}</a:t>
            </a:r>
          </a:p>
          <a:p>
            <a:pPr>
              <a:lnSpc>
                <a:spcPct val="80000"/>
              </a:lnSpc>
              <a:buFont typeface="Wingdings" pitchFamily="2" charset="2"/>
              <a:buNone/>
            </a:pPr>
            <a:r>
              <a:rPr lang="en-US" sz="1400" dirty="0" smtClean="0">
                <a:latin typeface="Courier New" pitchFamily="49" charset="0"/>
              </a:rPr>
              <a:t>// increment top </a:t>
            </a:r>
            <a:r>
              <a:rPr lang="en-US" sz="1400" dirty="0" err="1" smtClean="0">
                <a:latin typeface="Courier New" pitchFamily="49" charset="0"/>
              </a:rPr>
              <a:t>ptr</a:t>
            </a:r>
            <a:r>
              <a:rPr lang="en-US" sz="1400" dirty="0" smtClean="0">
                <a:latin typeface="Courier New" pitchFamily="49" charset="0"/>
              </a:rPr>
              <a:t> and copy item into list</a:t>
            </a:r>
          </a:p>
          <a:p>
            <a:pPr>
              <a:lnSpc>
                <a:spcPct val="80000"/>
              </a:lnSpc>
              <a:buFont typeface="Wingdings" pitchFamily="2" charset="2"/>
              <a:buNone/>
            </a:pPr>
            <a:r>
              <a:rPr lang="en-US" sz="1400" dirty="0" smtClean="0">
                <a:latin typeface="Courier New" pitchFamily="49" charset="0"/>
              </a:rPr>
              <a:t>top++;</a:t>
            </a:r>
          </a:p>
          <a:p>
            <a:pPr>
              <a:lnSpc>
                <a:spcPct val="80000"/>
              </a:lnSpc>
              <a:buFont typeface="Wingdings" pitchFamily="2" charset="2"/>
              <a:buNone/>
            </a:pPr>
            <a:r>
              <a:rPr lang="en-US" sz="1400" dirty="0" err="1" smtClean="0">
                <a:latin typeface="Courier New" pitchFamily="49" charset="0"/>
              </a:rPr>
              <a:t>stacklist</a:t>
            </a:r>
            <a:r>
              <a:rPr lang="en-US" sz="1400" dirty="0" smtClean="0">
                <a:latin typeface="Courier New" pitchFamily="49" charset="0"/>
              </a:rPr>
              <a:t>[top] =item;</a:t>
            </a:r>
          </a:p>
          <a:p>
            <a:pPr>
              <a:lnSpc>
                <a:spcPct val="80000"/>
              </a:lnSpc>
              <a:buFont typeface="Wingdings" pitchFamily="2" charset="2"/>
              <a:buNone/>
            </a:pPr>
            <a:r>
              <a:rPr lang="en-US" sz="1400" dirty="0" smtClean="0">
                <a:latin typeface="Courier New" pitchFamily="49" charset="0"/>
              </a:rPr>
              <a:t>}</a:t>
            </a:r>
          </a:p>
        </p:txBody>
      </p:sp>
    </p:spTree>
    <p:extLst>
      <p:ext uri="{BB962C8B-B14F-4D97-AF65-F5344CB8AC3E}">
        <p14:creationId xmlns:p14="http://schemas.microsoft.com/office/powerpoint/2010/main" val="259290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6" end="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9" end="9"/>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
                                            <p:txEl>
                                              <p:pRg st="10" end="1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
                                            <p:txEl>
                                              <p:pRg st="13" end="1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
                                            <p:txEl>
                                              <p:pRg st="14" end="1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eClass">
  <a:themeElements>
    <a:clrScheme name="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C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EceClass</Template>
  <TotalTime>516</TotalTime>
  <Words>1995</Words>
  <Application>Microsoft Office PowerPoint</Application>
  <PresentationFormat>On-screen Show (4:3)</PresentationFormat>
  <Paragraphs>472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EceClass</vt:lpstr>
      <vt:lpstr>EE 441 Data Structures </vt:lpstr>
      <vt:lpstr>Stacks</vt:lpstr>
      <vt:lpstr>Where do we use stacks?</vt:lpstr>
      <vt:lpstr>Stack Class Declaration for storing Characters </vt:lpstr>
      <vt:lpstr>Generalizing Data Types: typedef</vt:lpstr>
      <vt:lpstr>Generalizing Data Types: What do we want?</vt:lpstr>
      <vt:lpstr>Generalizing Data Types: Templates</vt:lpstr>
      <vt:lpstr>A general Stack Class Declaration</vt:lpstr>
      <vt:lpstr>General Stack Class Implementation</vt:lpstr>
      <vt:lpstr>Example</vt:lpstr>
      <vt:lpstr>Solution</vt:lpstr>
      <vt:lpstr>Solution</vt:lpstr>
      <vt:lpstr>Queues</vt:lpstr>
      <vt:lpstr>Queues</vt:lpstr>
      <vt:lpstr>A general Queue Class Declaration</vt:lpstr>
      <vt:lpstr>A general Queue Class Implementation</vt:lpstr>
      <vt:lpstr>Example</vt:lpstr>
      <vt:lpstr>Example: Solution</vt:lpstr>
      <vt:lpstr>Example: Solution</vt:lpstr>
      <vt:lpstr>Some Specific C++ notations: Compound assignment</vt:lpstr>
      <vt:lpstr>Some Specific C++ notations: Compound assignment</vt:lpstr>
      <vt:lpstr>Increment and decrement operators in the prefix and postfix forms</vt:lpstr>
      <vt:lpstr>EE 441 Data Structures </vt:lpstr>
    </vt:vector>
  </TitlesOfParts>
  <Company>METU EEE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290</cp:revision>
  <cp:lastPrinted>1601-01-01T00:00:00Z</cp:lastPrinted>
  <dcterms:created xsi:type="dcterms:W3CDTF">2012-10-01T07:26:23Z</dcterms:created>
  <dcterms:modified xsi:type="dcterms:W3CDTF">2012-11-05T11:19:33Z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