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361" r:id="rId3"/>
    <p:sldId id="360" r:id="rId4"/>
    <p:sldId id="363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2" r:id="rId21"/>
    <p:sldId id="381" r:id="rId22"/>
    <p:sldId id="383" r:id="rId23"/>
    <p:sldId id="384" r:id="rId24"/>
    <p:sldId id="385" r:id="rId25"/>
    <p:sldId id="394" r:id="rId26"/>
    <p:sldId id="410" r:id="rId27"/>
    <p:sldId id="395" r:id="rId28"/>
    <p:sldId id="396" r:id="rId29"/>
    <p:sldId id="397" r:id="rId30"/>
    <p:sldId id="411" r:id="rId31"/>
    <p:sldId id="386" r:id="rId32"/>
    <p:sldId id="388" r:id="rId33"/>
    <p:sldId id="398" r:id="rId34"/>
    <p:sldId id="392" r:id="rId35"/>
    <p:sldId id="399" r:id="rId36"/>
    <p:sldId id="401" r:id="rId37"/>
    <p:sldId id="405" r:id="rId38"/>
    <p:sldId id="402" r:id="rId39"/>
    <p:sldId id="403" r:id="rId40"/>
    <p:sldId id="406" r:id="rId41"/>
    <p:sldId id="400" r:id="rId42"/>
    <p:sldId id="408" r:id="rId43"/>
    <p:sldId id="409" r:id="rId44"/>
    <p:sldId id="35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-12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10/27/2014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Ece SCHMIDT EE444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10/27/2014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5:</a:t>
            </a:r>
          </a:p>
          <a:p>
            <a:r>
              <a:rPr lang="en-US" dirty="0" smtClean="0"/>
              <a:t>Classes and Dynamic Memory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mdemo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initval1, float initval2)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*p1=new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float *p2= new float[3];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*p1=initval1;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for(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=0;i&lt;3;i++)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p2[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]=initval2*2;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cout</a:t>
            </a:r>
            <a:r>
              <a:rPr lang="en-US" sz="1800" dirty="0" smtClean="0">
                <a:latin typeface="Courier New" pitchFamily="49" charset="0"/>
              </a:rPr>
              <a:t>&lt;&lt;*p1;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for(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=0;i&lt;3;i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cout</a:t>
            </a:r>
            <a:r>
              <a:rPr lang="en-US" sz="1800" dirty="0" smtClean="0">
                <a:latin typeface="Courier New" pitchFamily="49" charset="0"/>
              </a:rPr>
              <a:t>&lt;&lt;p2[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delete p1;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delete []p2;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endParaRPr lang="tr-TR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p1=new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[3];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p2</a:t>
            </a:r>
            <a:r>
              <a:rPr lang="en-US" sz="1800" dirty="0">
                <a:latin typeface="Courier New" pitchFamily="49" charset="0"/>
              </a:rPr>
              <a:t>= new </a:t>
            </a:r>
            <a:r>
              <a:rPr lang="en-US" sz="1800" dirty="0" smtClean="0">
                <a:latin typeface="Courier New" pitchFamily="49" charset="0"/>
              </a:rPr>
              <a:t>float;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smtClean="0">
                <a:latin typeface="Courier New" pitchFamily="49" charset="0"/>
              </a:rPr>
              <a:t>p2=initval2;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for(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=0;i&lt;3;i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p1[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]=</a:t>
            </a:r>
            <a:r>
              <a:rPr lang="en-US" sz="1800" dirty="0" smtClean="0">
                <a:latin typeface="Courier New" pitchFamily="49" charset="0"/>
              </a:rPr>
              <a:t>initval1;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&lt;&lt;*</a:t>
            </a:r>
            <a:r>
              <a:rPr lang="en-US" sz="1800" dirty="0" smtClean="0">
                <a:latin typeface="Courier New" pitchFamily="49" charset="0"/>
              </a:rPr>
              <a:t>p2;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for(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=0;i&lt;3;i++)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&lt;&lt;</a:t>
            </a:r>
            <a:r>
              <a:rPr lang="en-US" sz="1800" dirty="0" smtClean="0">
                <a:latin typeface="Courier New" pitchFamily="49" charset="0"/>
              </a:rPr>
              <a:t>p1[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];}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mdemo</a:t>
            </a:r>
            <a:r>
              <a:rPr lang="en-US" sz="1800" dirty="0" smtClean="0">
                <a:latin typeface="Courier New" pitchFamily="49" charset="0"/>
              </a:rPr>
              <a:t>(4, 2.5);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Objects: Dynamic Memory Allocation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EB8-CC38-4997-AF78-EF0D71B224C4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4953000" y="2667000"/>
            <a:ext cx="40386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DynamicClass</a:t>
            </a:r>
            <a:r>
              <a:rPr lang="en-US" sz="1800" dirty="0" smtClean="0">
                <a:latin typeface="Courier New" pitchFamily="49" charset="0"/>
              </a:rPr>
              <a:t>&lt;T&gt;::</a:t>
            </a:r>
            <a:r>
              <a:rPr lang="en-US" sz="1800" dirty="0" err="1" smtClean="0">
                <a:latin typeface="Courier New" pitchFamily="49" charset="0"/>
              </a:rPr>
              <a:t>DynamicClass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T &amp;m1,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T &amp;m2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 parameter m1 initializes static member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member1=m1;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//allocate dynamic memory and initialize it with value m2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member2=new T(m2);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cout</a:t>
            </a:r>
            <a:r>
              <a:rPr lang="en-US" sz="1800" dirty="0" smtClean="0">
                <a:latin typeface="Courier New" pitchFamily="49" charset="0"/>
              </a:rPr>
              <a:t>&lt;&lt;"Constructor:"&lt;&lt;member1&lt;&lt;'/'&lt;&lt;*member2&lt;&lt;</a:t>
            </a:r>
            <a:r>
              <a:rPr lang="en-US" sz="1800" dirty="0" err="1" smtClean="0">
                <a:latin typeface="Courier New" pitchFamily="49" charset="0"/>
              </a:rPr>
              <a:t>endl</a:t>
            </a:r>
            <a:r>
              <a:rPr lang="en-US" sz="1800" dirty="0" smtClean="0">
                <a:latin typeface="Courier New" pitchFamily="49" charset="0"/>
              </a:rPr>
              <a:t>;}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457200" y="1219200"/>
            <a:ext cx="44958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// variable of type T and a pointer to data of type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T member1;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T *member2;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//constructor with parameters to initialize member 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const</a:t>
            </a:r>
            <a:r>
              <a:rPr lang="en-US" sz="2000" dirty="0" smtClean="0">
                <a:latin typeface="Courier New" pitchFamily="49" charset="0"/>
              </a:rPr>
              <a:t> T &amp;m1, </a:t>
            </a:r>
            <a:r>
              <a:rPr lang="en-US" sz="2000" dirty="0" err="1" smtClean="0">
                <a:latin typeface="Courier New" pitchFamily="49" charset="0"/>
              </a:rPr>
              <a:t>const</a:t>
            </a:r>
            <a:r>
              <a:rPr lang="en-US" sz="2000" dirty="0" smtClean="0">
                <a:latin typeface="Courier New" pitchFamily="49" charset="0"/>
              </a:rPr>
              <a:t> T &amp;m2);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//other methods to come…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};</a:t>
            </a:r>
            <a:endParaRPr lang="en-US" sz="2000" dirty="0">
              <a:latin typeface="Courier New" pitchFamily="49" charset="0"/>
            </a:endParaRPr>
          </a:p>
        </p:txBody>
      </p:sp>
      <p:pic>
        <p:nvPicPr>
          <p:cNvPr id="12" name="Picture 6" descr="dynamic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25717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0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The following statements define a static variable </a:t>
            </a:r>
            <a:r>
              <a:rPr lang="en-US" sz="2000" dirty="0" err="1" smtClean="0"/>
              <a:t>staticObj</a:t>
            </a:r>
            <a:r>
              <a:rPr lang="en-US" sz="2000" dirty="0" smtClean="0"/>
              <a:t> and a pointer variable </a:t>
            </a:r>
            <a:r>
              <a:rPr lang="en-US" sz="2000" dirty="0" err="1" smtClean="0"/>
              <a:t>dynamicObj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/>
              <a:t>staticObj</a:t>
            </a:r>
            <a:r>
              <a:rPr lang="en-US" sz="2000" dirty="0" smtClean="0"/>
              <a:t> has parameters 1 and 100 that initialize the data members: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//Dynamic Class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dirty="0" err="1">
                <a:latin typeface="Courier New" pitchFamily="49" charset="0"/>
              </a:rPr>
              <a:t>staticObj</a:t>
            </a:r>
            <a:r>
              <a:rPr lang="en-US" sz="2000" dirty="0">
                <a:latin typeface="Courier New" pitchFamily="49" charset="0"/>
              </a:rPr>
              <a:t>(1,100);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In the following, the object </a:t>
            </a:r>
            <a:r>
              <a:rPr lang="en-US" sz="2000" dirty="0" err="1"/>
              <a:t>DynamicObj</a:t>
            </a:r>
            <a:r>
              <a:rPr lang="en-US" sz="2000" dirty="0"/>
              <a:t> points to an object created by the new operator. Parameters 2 and 200 are supplied as parameters to the constructor: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//pointer variable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&gt;*</a:t>
            </a:r>
            <a:r>
              <a:rPr lang="en-US" sz="2000" dirty="0" err="1">
                <a:latin typeface="Courier New" pitchFamily="49" charset="0"/>
              </a:rPr>
              <a:t>DynamicObj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//allocate an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DynamicObj</a:t>
            </a:r>
            <a:r>
              <a:rPr lang="en-US" sz="2000" dirty="0">
                <a:latin typeface="Courier New" pitchFamily="49" charset="0"/>
              </a:rPr>
              <a:t>=new 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&gt;(2,200);</a:t>
            </a:r>
            <a:endParaRPr lang="en-US" sz="2000" dirty="0"/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//Dynamic Class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dirty="0" err="1">
                <a:latin typeface="Courier New" pitchFamily="49" charset="0"/>
              </a:rPr>
              <a:t>staticObj</a:t>
            </a:r>
            <a:r>
              <a:rPr lang="en-US" sz="2000" dirty="0">
                <a:latin typeface="Courier New" pitchFamily="49" charset="0"/>
              </a:rPr>
              <a:t>(1,100);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//</a:t>
            </a:r>
            <a:r>
              <a:rPr lang="en-US" sz="2000" dirty="0">
                <a:latin typeface="Courier New" pitchFamily="49" charset="0"/>
              </a:rPr>
              <a:t>pointer variable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&gt;*</a:t>
            </a:r>
            <a:r>
              <a:rPr lang="en-US" sz="2000" dirty="0" err="1">
                <a:latin typeface="Courier New" pitchFamily="49" charset="0"/>
              </a:rPr>
              <a:t>DynamicObj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//allocate an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DynamicObj</a:t>
            </a:r>
            <a:r>
              <a:rPr lang="en-US" sz="2000" dirty="0">
                <a:latin typeface="Courier New" pitchFamily="49" charset="0"/>
              </a:rPr>
              <a:t>=new 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&gt;(2,200);</a:t>
            </a:r>
            <a:endParaRPr lang="en-US" sz="2000" dirty="0"/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dynamic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10000"/>
            <a:ext cx="5322393" cy="1263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38800" y="4552950"/>
            <a:ext cx="2667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Running the program results in;</a:t>
            </a:r>
          </a:p>
          <a:p>
            <a:pPr>
              <a:spcBef>
                <a:spcPct val="50000"/>
              </a:spcBef>
            </a:pPr>
            <a:r>
              <a:rPr lang="en-US" dirty="0"/>
              <a:t>Constructor: 1|100</a:t>
            </a:r>
          </a:p>
          <a:p>
            <a:pPr>
              <a:spcBef>
                <a:spcPct val="50000"/>
              </a:spcBef>
            </a:pPr>
            <a:r>
              <a:rPr lang="en-US" dirty="0"/>
              <a:t>Constructor: 2|200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0" y="3810000"/>
            <a:ext cx="2362200" cy="14763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3657600"/>
            <a:ext cx="990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05200" y="3810000"/>
            <a:ext cx="1905000" cy="1263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Objects: </a:t>
            </a:r>
            <a:r>
              <a:rPr lang="en-US" dirty="0" err="1" smtClean="0"/>
              <a:t>Deallocation</a:t>
            </a:r>
            <a:r>
              <a:rPr lang="en-US" dirty="0" smtClean="0"/>
              <a:t> of the Dynamic Memory 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Example: Consider a function that creates a </a:t>
            </a:r>
            <a:r>
              <a:rPr lang="en-US" sz="1800" dirty="0" err="1" smtClean="0"/>
              <a:t>DynamicClass</a:t>
            </a:r>
            <a:r>
              <a:rPr lang="en-US" sz="1800" dirty="0" smtClean="0"/>
              <a:t> object having integer data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DestroyDemo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m1,int m2)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DynamicClass</a:t>
            </a:r>
            <a:r>
              <a:rPr lang="en-US" sz="1800" dirty="0" smtClean="0">
                <a:latin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</a:rPr>
              <a:t>obj</a:t>
            </a:r>
            <a:r>
              <a:rPr lang="en-US" sz="1800" dirty="0" smtClean="0">
                <a:latin typeface="Courier New" pitchFamily="49" charset="0"/>
              </a:rPr>
              <a:t>(m1,m2);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r>
              <a:rPr lang="en-US" sz="1800" dirty="0" smtClean="0"/>
              <a:t>Upon return from </a:t>
            </a:r>
            <a:r>
              <a:rPr lang="en-US" sz="1800" dirty="0" err="1" smtClean="0"/>
              <a:t>DestroyDemo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is destroyed; however the process does not </a:t>
            </a:r>
            <a:r>
              <a:rPr lang="en-US" sz="1800" dirty="0" err="1" smtClean="0"/>
              <a:t>deallocate</a:t>
            </a:r>
            <a:r>
              <a:rPr lang="en-US" sz="1800" dirty="0" smtClean="0"/>
              <a:t> the dynamic memory associated with the object</a:t>
            </a:r>
            <a:endParaRPr lang="en-US" sz="1800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648200" y="1600200"/>
            <a:ext cx="4038600" cy="2514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 smtClean="0"/>
              <a:t>Dynamic data still remains in the system memory.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For effective memory management, we need to </a:t>
            </a:r>
            <a:r>
              <a:rPr lang="en-US" sz="1800" dirty="0" err="1" smtClean="0"/>
              <a:t>deallocate</a:t>
            </a:r>
            <a:r>
              <a:rPr lang="en-US" sz="1800" dirty="0" smtClean="0"/>
              <a:t> the dynamic data within the object at the same time the object being destroyed. 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We need to </a:t>
            </a:r>
            <a:r>
              <a:rPr lang="en-US" sz="1800" dirty="0" smtClean="0">
                <a:solidFill>
                  <a:srgbClr val="FF0000"/>
                </a:solidFill>
              </a:rPr>
              <a:t>reverse the action of the constructor, </a:t>
            </a:r>
            <a:r>
              <a:rPr lang="en-US" sz="1800" dirty="0" smtClean="0"/>
              <a:t>which originally allocated the dynamic data. </a:t>
            </a:r>
            <a:endParaRPr lang="en-US" sz="1800" dirty="0"/>
          </a:p>
        </p:txBody>
      </p:sp>
      <p:pic>
        <p:nvPicPr>
          <p:cNvPr id="9" name="Picture 5" descr="dynamic0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525" y="4114800"/>
            <a:ext cx="4599950" cy="1873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54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</a:t>
            </a:r>
            <a:r>
              <a:rPr lang="en-US" dirty="0" err="1"/>
              <a:t>Deallocation</a:t>
            </a:r>
            <a:r>
              <a:rPr lang="en-US" dirty="0"/>
              <a:t> of the Dynamic Memory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C++ language provides a member function, called the </a:t>
            </a:r>
            <a:r>
              <a:rPr lang="en-US" dirty="0">
                <a:solidFill>
                  <a:srgbClr val="FF0000"/>
                </a:solidFill>
              </a:rPr>
              <a:t>destructor</a:t>
            </a:r>
            <a:r>
              <a:rPr lang="en-US" dirty="0"/>
              <a:t>, which is called by the compiler when an object is destroyed.</a:t>
            </a:r>
          </a:p>
          <a:p>
            <a:pPr>
              <a:lnSpc>
                <a:spcPct val="80000"/>
              </a:lnSpc>
            </a:pPr>
            <a:r>
              <a:rPr lang="en-US" dirty="0"/>
              <a:t>For </a:t>
            </a:r>
            <a:r>
              <a:rPr lang="en-US" dirty="0" err="1"/>
              <a:t>DynamicClass</a:t>
            </a:r>
            <a:r>
              <a:rPr lang="en-US" dirty="0"/>
              <a:t>, the destructor has the declaration: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~ </a:t>
            </a:r>
            <a:r>
              <a:rPr lang="en-US" dirty="0" err="1">
                <a:latin typeface="Courier New" pitchFamily="49" charset="0"/>
              </a:rPr>
              <a:t>DynamicClass</a:t>
            </a:r>
            <a:r>
              <a:rPr lang="en-US" dirty="0">
                <a:latin typeface="Courier New" pitchFamily="49" charset="0"/>
              </a:rPr>
              <a:t>(void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</a:t>
            </a:r>
            <a:r>
              <a:rPr lang="en-US" dirty="0" err="1"/>
              <a:t>Deallocation</a:t>
            </a:r>
            <a:r>
              <a:rPr lang="en-US" dirty="0"/>
              <a:t> of the Dynamic Memory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</a:rPr>
              <a:t>~ </a:t>
            </a:r>
            <a:r>
              <a:rPr lang="en-US" dirty="0" err="1">
                <a:latin typeface="Courier New" pitchFamily="49" charset="0"/>
              </a:rPr>
              <a:t>DynamicClass</a:t>
            </a:r>
            <a:r>
              <a:rPr lang="en-US" dirty="0">
                <a:latin typeface="Courier New" pitchFamily="49" charset="0"/>
              </a:rPr>
              <a:t>(void);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character "~ " represents "complement", so ~ </a:t>
            </a:r>
            <a:r>
              <a:rPr lang="en-US" dirty="0" err="1"/>
              <a:t>DynamicClass</a:t>
            </a:r>
            <a:r>
              <a:rPr lang="en-US" dirty="0"/>
              <a:t> is the complement of a constructor. </a:t>
            </a:r>
          </a:p>
          <a:p>
            <a:pPr>
              <a:lnSpc>
                <a:spcPct val="80000"/>
              </a:lnSpc>
            </a:pPr>
            <a:r>
              <a:rPr lang="en-US" dirty="0"/>
              <a:t>A destructor never has a parameter or a return type. For our sample class, the destructor is responsible to </a:t>
            </a:r>
            <a:r>
              <a:rPr lang="en-US" dirty="0" err="1"/>
              <a:t>deallocate</a:t>
            </a:r>
            <a:r>
              <a:rPr lang="en-US" dirty="0"/>
              <a:t> the dynamic data for member2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</a:t>
            </a:r>
            <a:r>
              <a:rPr lang="en-US" dirty="0" err="1"/>
              <a:t>Deallocation</a:t>
            </a:r>
            <a:r>
              <a:rPr lang="en-US" dirty="0"/>
              <a:t> of the Dynamic Memory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2377"/>
            <a:ext cx="4114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Destructor</a:t>
            </a:r>
            <a:r>
              <a:rPr lang="en-US" dirty="0"/>
              <a:t>: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&lt;T&gt;::~ </a:t>
            </a: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</a:rPr>
              <a:t>&lt;&lt;"Destructor:"&lt;&lt;member1&lt;&lt;"|"&lt;&lt;*member2&lt;&lt;</a:t>
            </a:r>
            <a:r>
              <a:rPr lang="en-US" sz="2400" dirty="0" err="1">
                <a:latin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delete member2;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676400"/>
            <a:ext cx="4114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Constructor: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template </a:t>
            </a:r>
            <a:r>
              <a:rPr lang="en-US" sz="2400" dirty="0">
                <a:latin typeface="Courier New" pitchFamily="49" charset="0"/>
              </a:rPr>
              <a:t>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&lt;T&gt;::</a:t>
            </a: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</a:rPr>
              <a:t> T &amp;m1, </a:t>
            </a:r>
            <a:r>
              <a:rPr lang="en-US" sz="2400" dirty="0" err="1">
                <a:latin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</a:rPr>
              <a:t> T &amp;m2)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member1=m1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member2=new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T(m2);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</a:rPr>
              <a:t>&lt;&lt;"Constructor:"&lt;&lt;member1&lt;&lt;'/'&lt;&lt;*member2&lt;&lt;</a:t>
            </a:r>
            <a:r>
              <a:rPr lang="en-US" sz="2400" dirty="0" err="1">
                <a:latin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205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Destructor called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Whenever </a:t>
            </a:r>
            <a:r>
              <a:rPr lang="en-US" dirty="0"/>
              <a:t>an object is deleted.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is normally not necessary to call a destructor explicitly.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destructor for an object is </a:t>
            </a:r>
            <a:r>
              <a:rPr lang="en-US" sz="2400" dirty="0">
                <a:solidFill>
                  <a:srgbClr val="FF0000"/>
                </a:solidFill>
              </a:rPr>
              <a:t>automatically</a:t>
            </a:r>
            <a:r>
              <a:rPr lang="en-US" sz="2400" dirty="0"/>
              <a:t> invoked </a:t>
            </a:r>
            <a:r>
              <a:rPr lang="en-US" sz="2400" dirty="0">
                <a:solidFill>
                  <a:srgbClr val="FF0000"/>
                </a:solidFill>
              </a:rPr>
              <a:t>at the end of the lifetime </a:t>
            </a:r>
            <a:r>
              <a:rPr lang="en-US" sz="2400" dirty="0"/>
              <a:t>of that object</a:t>
            </a:r>
            <a:r>
              <a:rPr lang="en-US" sz="24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When the object goes out of scope</a:t>
            </a:r>
            <a:r>
              <a:rPr lang="en-US" sz="1800" dirty="0" smtClean="0">
                <a:sym typeface="Wingdings" pitchFamily="2" charset="2"/>
              </a:rPr>
              <a:t> function returns, main ends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/>
              <a:t>If the object was created with </a:t>
            </a:r>
            <a:r>
              <a:rPr lang="en-US" sz="1800" dirty="0" smtClean="0">
                <a:latin typeface="Courier" pitchFamily="49" charset="0"/>
              </a:rPr>
              <a:t>new</a:t>
            </a:r>
            <a:r>
              <a:rPr lang="en-US" sz="1800" dirty="0" smtClean="0"/>
              <a:t> operator and </a:t>
            </a:r>
            <a:r>
              <a:rPr lang="en-US" sz="1800" dirty="0" smtClean="0">
                <a:latin typeface="Courier" pitchFamily="49" charset="0"/>
              </a:rPr>
              <a:t>delete</a:t>
            </a:r>
            <a:r>
              <a:rPr lang="en-US" sz="1800" dirty="0" smtClean="0"/>
              <a:t> is called, destructor is called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 smtClean="0"/>
              <a:t>Default Destructor: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the programmer does not define a </a:t>
            </a:r>
            <a:r>
              <a:rPr lang="en-US" sz="2400" dirty="0" smtClean="0"/>
              <a:t>destructor, </a:t>
            </a:r>
            <a:r>
              <a:rPr lang="en-US" sz="2400" dirty="0"/>
              <a:t>the C++ compiler generates a default destructor.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default destructor removes the memory space allocated to static data members.</a:t>
            </a:r>
          </a:p>
          <a:p>
            <a:endParaRPr lang="tr-TR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Destructor called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When </a:t>
            </a:r>
            <a:r>
              <a:rPr lang="en-US" sz="2800" dirty="0"/>
              <a:t>a program terminates, all global objects or objects declared in the main program are destroyed.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local objects created within a block, the destructor is called when the program exits the block.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destructors for global variables run after the main routine exits</a:t>
            </a:r>
          </a:p>
          <a:p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source code statement declares a variable or object </a:t>
            </a:r>
            <a:r>
              <a:rPr lang="en-US" sz="2800" dirty="0">
                <a:cs typeface="Arial" charset="0"/>
              </a:rPr>
              <a:t>→</a:t>
            </a:r>
            <a:r>
              <a:rPr lang="en-US" sz="2800" dirty="0"/>
              <a:t>the compiler creates information that specifies the amount of memory  the variable or object will occupy.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Example: An object from person class occupies 8 Bytes (4 Bytes for gender, 4 Bytes for Age)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compiler creates an executable file </a:t>
            </a:r>
            <a:r>
              <a:rPr lang="en-US" sz="2800" dirty="0">
                <a:cs typeface="Arial" charset="0"/>
              </a:rPr>
              <a:t>→ memory requirements for all objects are </a:t>
            </a:r>
            <a:r>
              <a:rPr lang="en-US" sz="2800" dirty="0" smtClean="0">
                <a:cs typeface="Arial" charset="0"/>
              </a:rPr>
              <a:t>defined</a:t>
            </a:r>
            <a:endParaRPr lang="en-US" sz="2800" dirty="0"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DestroyDemo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DynamicClass</a:t>
            </a:r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Obj</a:t>
            </a:r>
            <a:r>
              <a:rPr lang="en-US" sz="1600" dirty="0">
                <a:latin typeface="Courier New" pitchFamily="49" charset="0"/>
              </a:rPr>
              <a:t>(m1,m2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void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DynamicClass</a:t>
            </a:r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&gt; Obj1(1,100), *Obj2;</a:t>
            </a:r>
            <a:r>
              <a:rPr lang="en-US" sz="16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Obj2=new </a:t>
            </a:r>
            <a:r>
              <a:rPr lang="en-US" sz="1600" dirty="0" err="1">
                <a:latin typeface="Courier New" pitchFamily="49" charset="0"/>
              </a:rPr>
              <a:t>DynamicClass</a:t>
            </a:r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&gt;(2,200);</a:t>
            </a:r>
            <a:r>
              <a:rPr lang="en-US" sz="16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DestroyDemo</a:t>
            </a:r>
            <a:r>
              <a:rPr lang="en-US" sz="1600" dirty="0">
                <a:latin typeface="Courier New" pitchFamily="49" charset="0"/>
              </a:rPr>
              <a:t>(3,300);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delete Obj2</a:t>
            </a:r>
            <a:r>
              <a:rPr lang="en-US" sz="1600" dirty="0" smtClean="0">
                <a:latin typeface="Courier New" pitchFamily="49" charset="0"/>
              </a:rPr>
              <a:t>;}</a:t>
            </a:r>
            <a:r>
              <a:rPr lang="en-US" sz="16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DestroyDemo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DynamicClass</a:t>
            </a:r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Obj</a:t>
            </a:r>
            <a:r>
              <a:rPr lang="en-US" sz="1600" dirty="0">
                <a:latin typeface="Courier New" pitchFamily="49" charset="0"/>
              </a:rPr>
              <a:t>(m1,m2</a:t>
            </a:r>
            <a:r>
              <a:rPr lang="en-US" sz="1600" dirty="0" smtClean="0">
                <a:latin typeface="Courier New" pitchFamily="49" charset="0"/>
              </a:rPr>
              <a:t>)</a:t>
            </a: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void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DynamicClass</a:t>
            </a:r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&gt; Obj1(1,100), *Obj2;</a:t>
            </a:r>
            <a:r>
              <a:rPr lang="en-US" sz="1600" dirty="0"/>
              <a:t> </a:t>
            </a:r>
            <a:endParaRPr lang="en-US" sz="1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Obj2=new </a:t>
            </a:r>
            <a:r>
              <a:rPr lang="en-US" sz="1600" dirty="0" err="1">
                <a:latin typeface="Courier New" pitchFamily="49" charset="0"/>
              </a:rPr>
              <a:t>DynamicClass</a:t>
            </a:r>
            <a:r>
              <a:rPr lang="en-US" sz="1600" dirty="0">
                <a:latin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&gt;(2,200);</a:t>
            </a:r>
            <a:r>
              <a:rPr lang="en-US" sz="1600" dirty="0"/>
              <a:t> </a:t>
            </a:r>
            <a:endParaRPr lang="en-US" sz="1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DestroyDemo</a:t>
            </a:r>
            <a:r>
              <a:rPr lang="en-US" sz="1600" dirty="0" smtClean="0">
                <a:latin typeface="Courier New" pitchFamily="49" charset="0"/>
              </a:rPr>
              <a:t>(3,300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delete Obj2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 Run</a:t>
            </a: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Constructor: 1/100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Constructor: 2/200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Constructor: 3/300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Destructor: 3/300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Destructor: 2/200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Destructor: 1/100</a:t>
            </a:r>
          </a:p>
          <a:p>
            <a:endParaRPr lang="tr-T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4539" y="294642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charset="0"/>
              </a:rPr>
              <a:t>←</a:t>
            </a:r>
            <a:r>
              <a:rPr lang="en-US" dirty="0"/>
              <a:t> Constructor for Obj1(1,100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299734"/>
            <a:ext cx="3377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←</a:t>
            </a:r>
            <a:r>
              <a:rPr lang="en-US" dirty="0" smtClean="0"/>
              <a:t> Constructor for *Obj2(2,200)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3770632"/>
            <a:ext cx="242887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←</a:t>
            </a:r>
            <a:r>
              <a:rPr lang="en-US" dirty="0"/>
              <a:t> Destructor for Obj2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063216"/>
            <a:ext cx="242887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←</a:t>
            </a:r>
            <a:r>
              <a:rPr lang="en-US" dirty="0"/>
              <a:t> Destructor for </a:t>
            </a:r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2057400"/>
            <a:ext cx="32239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>
                <a:cs typeface="Arial" charset="0"/>
              </a:rPr>
              <a:t>←</a:t>
            </a:r>
            <a:r>
              <a:rPr lang="en-US" dirty="0"/>
              <a:t> Constructor for </a:t>
            </a:r>
            <a:r>
              <a:rPr lang="en-US" dirty="0" err="1"/>
              <a:t>Obj</a:t>
            </a:r>
            <a:r>
              <a:rPr lang="en-US" dirty="0"/>
              <a:t>(3,300)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2357634"/>
            <a:ext cx="23006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←</a:t>
            </a:r>
            <a:r>
              <a:rPr lang="en-US" dirty="0"/>
              <a:t> Destructor for </a:t>
            </a:r>
            <a:r>
              <a:rPr lang="en-US" dirty="0" err="1"/>
              <a:t>Obj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allocation/</a:t>
            </a:r>
            <a:r>
              <a:rPr lang="en-US" dirty="0" err="1" smtClean="0"/>
              <a:t>deallocation</a:t>
            </a:r>
            <a:r>
              <a:rPr lang="en-US" dirty="0" smtClean="0"/>
              <a:t> at C style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style:</a:t>
            </a:r>
          </a:p>
          <a:p>
            <a:pPr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*)</a:t>
            </a:r>
            <a:r>
              <a:rPr lang="en-US" dirty="0" err="1">
                <a:latin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 * 100); ... free((void*)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r>
              <a:rPr lang="en-US" dirty="0"/>
              <a:t> With new/delete in C++, we would have: </a:t>
            </a:r>
          </a:p>
          <a:p>
            <a:pPr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[100]; ... delete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;</a:t>
            </a:r>
            <a:r>
              <a:rPr lang="en-US" dirty="0"/>
              <a:t>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standard assignment </a:t>
            </a:r>
            <a:r>
              <a:rPr lang="en-US" sz="2400" dirty="0"/>
              <a:t>Y=X causes a </a:t>
            </a:r>
            <a:r>
              <a:rPr lang="en-US" sz="2400" dirty="0" smtClean="0"/>
              <a:t>bitwise copy </a:t>
            </a:r>
            <a:r>
              <a:rPr lang="en-US" sz="2400" dirty="0"/>
              <a:t>of the data from object X to the data in object Y. Object on </a:t>
            </a:r>
            <a:r>
              <a:rPr lang="en-US" sz="2400" dirty="0" smtClean="0"/>
              <a:t>left hand side </a:t>
            </a:r>
            <a:r>
              <a:rPr lang="en-US" sz="2400" dirty="0"/>
              <a:t>already </a:t>
            </a:r>
            <a:r>
              <a:rPr lang="en-US" sz="2400" dirty="0" smtClean="0"/>
              <a:t>exists</a:t>
            </a:r>
          </a:p>
          <a:p>
            <a:r>
              <a:rPr lang="en-US" sz="2400" dirty="0"/>
              <a:t>Special consideration must be used with dynamic memory so that unintended errors are not created. </a:t>
            </a:r>
          </a:p>
          <a:p>
            <a:r>
              <a:rPr lang="en-US" sz="2400" dirty="0"/>
              <a:t>We must create new methods that handle object assignment and initialization.</a:t>
            </a:r>
          </a:p>
          <a:p>
            <a:endParaRPr lang="en-US" sz="2400" dirty="0"/>
          </a:p>
          <a:p>
            <a:pPr marL="0" indent="0">
              <a:buNone/>
            </a:pPr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 Assignment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6200" y="14478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// initialization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 smtClean="0">
                <a:latin typeface="Courier New" pitchFamily="49" charset="0"/>
              </a:rPr>
              <a:t>DynamicClass</a:t>
            </a:r>
            <a:r>
              <a:rPr lang="en-US" sz="1700" dirty="0" smtClean="0">
                <a:latin typeface="Courier New" pitchFamily="49" charset="0"/>
              </a:rPr>
              <a:t> A(20,50), B(40,30);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//creates </a:t>
            </a:r>
            <a:r>
              <a:rPr lang="en-US" sz="1700" dirty="0" err="1" smtClean="0">
                <a:latin typeface="Courier New" pitchFamily="49" charset="0"/>
              </a:rPr>
              <a:t>DynamicClass</a:t>
            </a:r>
            <a:r>
              <a:rPr lang="en-US" sz="1700" dirty="0" smtClean="0">
                <a:latin typeface="Courier New" pitchFamily="49" charset="0"/>
              </a:rPr>
              <a:t> objects A and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// assignment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</a:rPr>
              <a:t>B=A;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//data in A is overwritten by data in B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781800" y="3840162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8600" y="3840162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4267200" y="1549967"/>
            <a:ext cx="1676400" cy="1265238"/>
            <a:chOff x="384" y="1152"/>
            <a:chExt cx="1056" cy="79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16" y="115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*A.member2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120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84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member1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912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28" y="177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</a:t>
              </a:r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038600" y="1321367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7010400" y="1549967"/>
            <a:ext cx="1676400" cy="1265238"/>
            <a:chOff x="384" y="1152"/>
            <a:chExt cx="1056" cy="797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816" y="115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*B.member2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120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84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member1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912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member2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528" y="177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B</a:t>
              </a:r>
            </a:p>
          </p:txBody>
        </p: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781800" y="1321367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953000" y="40687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*A.member2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5562600" y="43735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42672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51054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495800" y="505936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7696200" y="3916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*B.member2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70104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78486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239000" y="505936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819503" y="5327989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B=A (Wrong)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4985656" y="2677886"/>
            <a:ext cx="25962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Creation and Initialization of A and B</a:t>
            </a:r>
            <a:endParaRPr lang="en-US" dirty="0"/>
          </a:p>
        </p:txBody>
      </p:sp>
      <p:cxnSp>
        <p:nvCxnSpPr>
          <p:cNvPr id="36" name="AutoShape 30"/>
          <p:cNvCxnSpPr>
            <a:cxnSpLocks noChangeShapeType="1"/>
            <a:stCxn id="27" idx="2"/>
            <a:endCxn id="31" idx="2"/>
          </p:cNvCxnSpPr>
          <p:nvPr/>
        </p:nvCxnSpPr>
        <p:spPr bwMode="auto">
          <a:xfrm rot="16200000" flipH="1">
            <a:off x="6057106" y="3612356"/>
            <a:ext cx="1588" cy="27432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1"/>
          <p:cNvCxnSpPr>
            <a:cxnSpLocks noChangeShapeType="1"/>
            <a:stCxn id="32" idx="0"/>
          </p:cNvCxnSpPr>
          <p:nvPr/>
        </p:nvCxnSpPr>
        <p:spPr bwMode="auto">
          <a:xfrm rot="5400000" flipH="1">
            <a:off x="6838950" y="3249612"/>
            <a:ext cx="381000" cy="24765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3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assignment statement of B=A causes the data in A to be copied to B:</a:t>
            </a:r>
          </a:p>
          <a:p>
            <a:pPr lvl="1"/>
            <a:r>
              <a:rPr lang="en-US" sz="2000" dirty="0"/>
              <a:t>member1 of B=member1 of A: copies static data from A to B</a:t>
            </a:r>
          </a:p>
          <a:p>
            <a:pPr lvl="1"/>
            <a:r>
              <a:rPr lang="en-US" sz="2000" dirty="0"/>
              <a:t>member2 of B=member2 of A: copies pointer from A to B</a:t>
            </a:r>
          </a:p>
          <a:p>
            <a:r>
              <a:rPr lang="en-US" sz="2200" dirty="0"/>
              <a:t>Problem after assignment:</a:t>
            </a:r>
          </a:p>
          <a:p>
            <a:pPr lvl="1"/>
            <a:r>
              <a:rPr lang="en-US" sz="2000" dirty="0"/>
              <a:t>Pointers of objects A and B reference the same location</a:t>
            </a:r>
          </a:p>
          <a:p>
            <a:pPr lvl="1"/>
            <a:r>
              <a:rPr lang="en-US" sz="2000" dirty="0"/>
              <a:t>The dynamic memory originally assigned to B is unreferenced</a:t>
            </a:r>
          </a:p>
          <a:p>
            <a:pPr lvl="1"/>
            <a:r>
              <a:rPr lang="en-US" sz="2000" dirty="0"/>
              <a:t>Destructors are called for each object</a:t>
            </a:r>
          </a:p>
          <a:p>
            <a:pPr lvl="1"/>
            <a:r>
              <a:rPr lang="en-US" sz="2000" dirty="0" smtClean="0"/>
              <a:t>Try </a:t>
            </a:r>
            <a:r>
              <a:rPr lang="en-US" sz="2000" dirty="0"/>
              <a:t>to </a:t>
            </a:r>
            <a:r>
              <a:rPr lang="en-US" sz="2000" dirty="0" err="1"/>
              <a:t>deallocate</a:t>
            </a:r>
            <a:r>
              <a:rPr lang="en-US" sz="2000" dirty="0"/>
              <a:t> the same memory twice</a:t>
            </a:r>
          </a:p>
          <a:p>
            <a:r>
              <a:rPr lang="en-US" sz="2400" dirty="0"/>
              <a:t>Solution: </a:t>
            </a:r>
            <a:endParaRPr lang="en-US" sz="2400" dirty="0" smtClean="0"/>
          </a:p>
          <a:p>
            <a:pPr lvl="1"/>
            <a:r>
              <a:rPr lang="en-US" sz="2000" dirty="0" smtClean="0"/>
              <a:t>Instead </a:t>
            </a:r>
            <a:r>
              <a:rPr lang="en-US" sz="2000" dirty="0"/>
              <a:t>of copying the pointers copy the contents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81400" y="28956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8956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066800" y="1676400"/>
            <a:ext cx="1676400" cy="1265238"/>
            <a:chOff x="384" y="1152"/>
            <a:chExt cx="1056" cy="79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16" y="115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*A.member2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20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84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member1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12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member2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28" y="177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</a:t>
              </a:r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838200" y="14478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810000" y="1676400"/>
            <a:ext cx="1676400" cy="1265238"/>
            <a:chOff x="384" y="1152"/>
            <a:chExt cx="1056" cy="797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16" y="115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*B.member2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120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84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member1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12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member2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28" y="177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B</a:t>
              </a:r>
            </a:p>
          </p:txBody>
        </p:sp>
      </p:grp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581400" y="14478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752600" y="31242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*A.member2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2362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0668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9050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95400" y="4114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495800" y="30480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*B.member2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8100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6482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038600" y="4114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019800" y="2895600"/>
            <a:ext cx="1447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B=A</a:t>
            </a:r>
          </a:p>
          <a:p>
            <a:pPr>
              <a:spcBef>
                <a:spcPct val="50000"/>
              </a:spcBef>
            </a:pPr>
            <a:r>
              <a:rPr lang="en-US"/>
              <a:t>(Correct)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019800" y="1447800"/>
            <a:ext cx="1828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Creation and Initialization of A and B</a:t>
            </a:r>
          </a:p>
        </p:txBody>
      </p:sp>
      <p:cxnSp>
        <p:nvCxnSpPr>
          <p:cNvPr id="34" name="AutoShape 30"/>
          <p:cNvCxnSpPr>
            <a:cxnSpLocks noChangeShapeType="1"/>
            <a:stCxn id="25" idx="2"/>
            <a:endCxn id="29" idx="2"/>
          </p:cNvCxnSpPr>
          <p:nvPr/>
        </p:nvCxnSpPr>
        <p:spPr bwMode="auto">
          <a:xfrm rot="16200000" flipH="1">
            <a:off x="2856706" y="2667794"/>
            <a:ext cx="1588" cy="27432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5105400" y="3352800"/>
            <a:ext cx="0" cy="3810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590800" y="3276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2590800" y="29718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Copy contents</a:t>
            </a:r>
          </a:p>
        </p:txBody>
      </p:sp>
    </p:spTree>
    <p:extLst>
      <p:ext uri="{BB962C8B-B14F-4D97-AF65-F5344CB8AC3E}">
        <p14:creationId xmlns:p14="http://schemas.microsoft.com/office/powerpoint/2010/main" val="3307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the assignment Operator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Overload the assignment operator “=“ as a </a:t>
            </a:r>
            <a:r>
              <a:rPr lang="en-US" sz="2400" dirty="0">
                <a:solidFill>
                  <a:srgbClr val="FF0000"/>
                </a:solidFill>
              </a:rPr>
              <a:t>member function</a:t>
            </a:r>
          </a:p>
          <a:p>
            <a:r>
              <a:rPr lang="en-US" sz="2400" dirty="0"/>
              <a:t>Explicitly assigns all data members (not just bitwise copy)</a:t>
            </a:r>
          </a:p>
          <a:p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&lt;T&gt;&amp; operator= (</a:t>
            </a:r>
            <a:r>
              <a:rPr lang="en-US" sz="2400" dirty="0" err="1">
                <a:latin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 &lt;T&gt;&amp; </a:t>
            </a:r>
            <a:r>
              <a:rPr lang="en-US" sz="2400" dirty="0" err="1">
                <a:latin typeface="Courier New" pitchFamily="49" charset="0"/>
              </a:rPr>
              <a:t>rhs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reference: (right-hand side) </a:t>
            </a:r>
            <a:r>
              <a:rPr lang="en-US" sz="2400" dirty="0" err="1"/>
              <a:t>rhs</a:t>
            </a:r>
            <a:r>
              <a:rPr lang="en-US" sz="2400" dirty="0"/>
              <a:t> object is not </a:t>
            </a:r>
            <a:r>
              <a:rPr lang="en-US" sz="2400" dirty="0" smtClean="0"/>
              <a:t>altered</a:t>
            </a:r>
          </a:p>
          <a:p>
            <a:r>
              <a:rPr lang="en-US" sz="2400" dirty="0">
                <a:latin typeface="Courier New" pitchFamily="49" charset="0"/>
              </a:rPr>
              <a:t>B=A;//means B.=(A);</a:t>
            </a:r>
          </a:p>
          <a:p>
            <a:r>
              <a:rPr lang="en-US" sz="2400" dirty="0"/>
              <a:t>B is the current object</a:t>
            </a:r>
          </a:p>
          <a:p>
            <a:r>
              <a:rPr lang="en-US" sz="2400" dirty="0"/>
              <a:t>A is the </a:t>
            </a:r>
            <a:r>
              <a:rPr lang="en-US" sz="2400" dirty="0" err="1"/>
              <a:t>rhs</a:t>
            </a:r>
            <a:r>
              <a:rPr lang="en-US" sz="2400" dirty="0"/>
              <a:t> object</a:t>
            </a:r>
          </a:p>
          <a:p>
            <a:endParaRPr lang="en-US" sz="2400" dirty="0"/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the assignment Operator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// Overloaded assignment operator = returns a reference to the current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&lt;T&gt;&amp; operator= (</a:t>
            </a:r>
            <a:r>
              <a:rPr lang="en-US" sz="2000" dirty="0" err="1">
                <a:latin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 &lt;T&gt;&amp; </a:t>
            </a:r>
            <a:r>
              <a:rPr lang="en-US" sz="2000" dirty="0" err="1">
                <a:latin typeface="Courier New" pitchFamily="49" charset="0"/>
              </a:rPr>
              <a:t>rhs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{//copy static data member from </a:t>
            </a:r>
            <a:r>
              <a:rPr lang="en-US" sz="2000" dirty="0" err="1">
                <a:latin typeface="Courier New" pitchFamily="49" charset="0"/>
              </a:rPr>
              <a:t>rhs</a:t>
            </a:r>
            <a:r>
              <a:rPr lang="en-US" sz="2000" dirty="0">
                <a:latin typeface="Courier New" pitchFamily="49" charset="0"/>
              </a:rPr>
              <a:t> to the current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  member1=rhs.member1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// content of the dynamic memory must be same as that </a:t>
            </a:r>
            <a:r>
              <a:rPr lang="en-US" sz="2000" dirty="0" err="1">
                <a:latin typeface="Courier New" pitchFamily="49" charset="0"/>
              </a:rPr>
              <a:t>rhs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*member2=*rhs.member2;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</a:rPr>
              <a:t> &lt;&lt;"Assignment Operator: "&lt;&lt;member1&lt;&lt;'/'&lt;&lt;*member2&lt;&lt;</a:t>
            </a:r>
            <a:r>
              <a:rPr lang="en-US" sz="2000" dirty="0" err="1">
                <a:latin typeface="Courier New" pitchFamily="49" charset="0"/>
              </a:rPr>
              <a:t>endl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FF66FF"/>
                </a:solidFill>
                <a:latin typeface="Courier New" pitchFamily="49" charset="0"/>
              </a:rPr>
              <a:t>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C++ object has a pointer named this</a:t>
            </a:r>
          </a:p>
          <a:p>
            <a:r>
              <a:rPr lang="en-US" dirty="0"/>
              <a:t>Automatically defined when the object is created</a:t>
            </a:r>
          </a:p>
          <a:p>
            <a:r>
              <a:rPr lang="en-US" dirty="0"/>
              <a:t>Returns a reference to the current object in a class member </a:t>
            </a:r>
            <a:r>
              <a:rPr lang="en-US" dirty="0" smtClean="0"/>
              <a:t>function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Memory Allocation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Usually when a program block is activated, i.e., procedure called, object created etc., memory is allocated for its data items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Local variables, input parameters (or their addresses) are copied into the local data areas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Upon exit, the local data areas are “freed”, i.e., returned to system memory (heap) </a:t>
            </a:r>
            <a:r>
              <a:rPr lang="en-US" sz="2800" dirty="0" smtClean="0"/>
              <a:t>manager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Global data areas are allocated upon start of execution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size to be allocated is determined </a:t>
            </a:r>
            <a:r>
              <a:rPr lang="en-US" sz="2400" dirty="0">
                <a:solidFill>
                  <a:srgbClr val="FF0000"/>
                </a:solidFill>
              </a:rPr>
              <a:t>during compile time</a:t>
            </a:r>
            <a:r>
              <a:rPr lang="en-US" sz="2400" dirty="0"/>
              <a:t> (e.g., 1 word for short </a:t>
            </a:r>
            <a:r>
              <a:rPr lang="en-US" sz="2400" dirty="0" err="1"/>
              <a:t>int</a:t>
            </a:r>
            <a:r>
              <a:rPr lang="en-US" sz="2400" dirty="0"/>
              <a:t>, 2 words for long </a:t>
            </a:r>
            <a:r>
              <a:rPr lang="en-US" sz="2400" dirty="0" err="1"/>
              <a:t>int</a:t>
            </a:r>
            <a:r>
              <a:rPr lang="en-US" sz="2400" dirty="0"/>
              <a:t>, as much as required for array size, etc.)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</a:t>
            </a:r>
            <a:r>
              <a:rPr lang="en-US" dirty="0"/>
              <a:t>in assignment operator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B=A</a:t>
            </a:r>
            <a:r>
              <a:rPr lang="en-US" dirty="0">
                <a:latin typeface="Courier New" pitchFamily="49" charset="0"/>
              </a:rPr>
              <a:t>;//means B.=(A);</a:t>
            </a:r>
          </a:p>
          <a:p>
            <a:r>
              <a:rPr lang="en-US" dirty="0"/>
              <a:t>B is the current object</a:t>
            </a:r>
          </a:p>
          <a:p>
            <a:r>
              <a:rPr lang="en-US" dirty="0"/>
              <a:t>A is the </a:t>
            </a:r>
            <a:r>
              <a:rPr lang="en-US" dirty="0" err="1"/>
              <a:t>rhs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= returns a reference to the current object</a:t>
            </a:r>
          </a:p>
          <a:p>
            <a:r>
              <a:rPr lang="en-US" dirty="0" smtClean="0"/>
              <a:t>After calling assignment, B can be used as a </a:t>
            </a:r>
            <a:r>
              <a:rPr lang="en-US" dirty="0" err="1" smtClean="0"/>
              <a:t>rhs</a:t>
            </a:r>
            <a:r>
              <a:rPr lang="en-US" dirty="0" smtClean="0"/>
              <a:t> object for another object C</a:t>
            </a:r>
          </a:p>
          <a:p>
            <a:r>
              <a:rPr lang="en-US" dirty="0" smtClean="0"/>
              <a:t>Enables: C=B=A</a:t>
            </a:r>
            <a:endParaRPr lang="en-US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 Initialization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6200" y="2815205"/>
            <a:ext cx="3886200" cy="31633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// initialization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</a:rPr>
              <a:t>DynamicClass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</a:rPr>
              <a:t> A(20,50), B=A;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//creates </a:t>
            </a:r>
            <a:r>
              <a:rPr lang="en-US" sz="1700" dirty="0" err="1" smtClean="0">
                <a:latin typeface="Courier New" pitchFamily="49" charset="0"/>
              </a:rPr>
              <a:t>DynamicClass</a:t>
            </a:r>
            <a:r>
              <a:rPr lang="en-US" sz="1700" dirty="0" smtClean="0">
                <a:latin typeface="Courier New" pitchFamily="49" charset="0"/>
              </a:rPr>
              <a:t> objects A and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// data in B is initialized by data in A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29400" y="3840162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86200" y="3840162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4495800" y="1549967"/>
            <a:ext cx="1676400" cy="1265238"/>
            <a:chOff x="384" y="1152"/>
            <a:chExt cx="1056" cy="79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16" y="115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*A.member2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120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84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member1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912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28" y="177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</a:t>
              </a:r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267200" y="1321367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800600" y="40687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*A.member2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5410200" y="43735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41148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9530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343400" y="505936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7543800" y="3916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*B.member2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68580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7696200" y="4678362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086600" y="505936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67103" y="5327989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B=A (Wrong)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4271554" y="2797238"/>
            <a:ext cx="22152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Creation and Initialization of A</a:t>
            </a:r>
            <a:endParaRPr lang="en-US" dirty="0"/>
          </a:p>
        </p:txBody>
      </p:sp>
      <p:cxnSp>
        <p:nvCxnSpPr>
          <p:cNvPr id="36" name="AutoShape 30"/>
          <p:cNvCxnSpPr>
            <a:cxnSpLocks noChangeShapeType="1"/>
            <a:stCxn id="27" idx="2"/>
            <a:endCxn id="31" idx="2"/>
          </p:cNvCxnSpPr>
          <p:nvPr/>
        </p:nvCxnSpPr>
        <p:spPr bwMode="auto">
          <a:xfrm rot="16200000" flipH="1">
            <a:off x="5904706" y="3612356"/>
            <a:ext cx="1588" cy="27432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1"/>
          <p:cNvCxnSpPr>
            <a:cxnSpLocks noChangeShapeType="1"/>
            <a:stCxn id="32" idx="0"/>
          </p:cNvCxnSpPr>
          <p:nvPr/>
        </p:nvCxnSpPr>
        <p:spPr bwMode="auto">
          <a:xfrm rot="5400000" flipH="1">
            <a:off x="6686550" y="3249612"/>
            <a:ext cx="381000" cy="24765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3007178" y="5334000"/>
            <a:ext cx="22152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Creation of B and Initialization of B with A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19100" y="1269703"/>
            <a:ext cx="3695700" cy="1702098"/>
          </a:xfrm>
        </p:spPr>
        <p:txBody>
          <a:bodyPr/>
          <a:lstStyle/>
          <a:p>
            <a:r>
              <a:rPr lang="en-US" sz="2400" dirty="0" smtClean="0"/>
              <a:t>Initialization </a:t>
            </a:r>
            <a:r>
              <a:rPr lang="en-US" sz="2400" dirty="0"/>
              <a:t>creates a new object that is a </a:t>
            </a:r>
            <a:r>
              <a:rPr lang="en-US" sz="2400" dirty="0">
                <a:solidFill>
                  <a:srgbClr val="FF0000"/>
                </a:solidFill>
              </a:rPr>
              <a:t>copy</a:t>
            </a:r>
            <a:r>
              <a:rPr lang="en-US" sz="2400" dirty="0"/>
              <a:t> of another object. </a:t>
            </a:r>
          </a:p>
          <a:p>
            <a:pPr marL="0" indent="0">
              <a:buNone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9829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81400" y="28956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8956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066800" y="1676400"/>
            <a:ext cx="1676400" cy="1265238"/>
            <a:chOff x="384" y="1152"/>
            <a:chExt cx="1056" cy="79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16" y="115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*A.member2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20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84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member1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12" y="1536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member2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28" y="177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</a:t>
              </a:r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838200" y="14478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752600" y="31242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*A.member2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2362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0668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9050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95400" y="4114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495800" y="30480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*B.member2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8100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member1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648200" y="3733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member2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038600" y="4114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019800" y="14478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Creation </a:t>
            </a:r>
            <a:r>
              <a:rPr lang="en-US" dirty="0" smtClean="0"/>
              <a:t>of A</a:t>
            </a:r>
            <a:endParaRPr lang="en-US" dirty="0"/>
          </a:p>
        </p:txBody>
      </p:sp>
      <p:cxnSp>
        <p:nvCxnSpPr>
          <p:cNvPr id="34" name="AutoShape 30"/>
          <p:cNvCxnSpPr>
            <a:cxnSpLocks noChangeShapeType="1"/>
            <a:stCxn id="25" idx="2"/>
            <a:endCxn id="29" idx="2"/>
          </p:cNvCxnSpPr>
          <p:nvPr/>
        </p:nvCxnSpPr>
        <p:spPr bwMode="auto">
          <a:xfrm rot="16200000" flipH="1">
            <a:off x="2856706" y="2667794"/>
            <a:ext cx="1588" cy="27432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5105400" y="3352800"/>
            <a:ext cx="0" cy="3810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590800" y="3276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2590800" y="29718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Copy contents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6019800" y="3048000"/>
            <a:ext cx="18288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Creation </a:t>
            </a:r>
            <a:r>
              <a:rPr lang="en-US" dirty="0" smtClean="0"/>
              <a:t>and Initialization of B(Correct</a:t>
            </a:r>
            <a:r>
              <a:rPr lang="en-US" dirty="0"/>
              <a:t>)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copy constructor is a member function </a:t>
            </a:r>
            <a:endParaRPr lang="en-US" sz="2600" dirty="0" smtClean="0"/>
          </a:p>
          <a:p>
            <a:pPr marL="342900" lvl="1" indent="-342900">
              <a:lnSpc>
                <a:spcPct val="80000"/>
              </a:lnSpc>
              <a:buFontTx/>
              <a:buChar char="•"/>
            </a:pPr>
            <a:r>
              <a:rPr lang="en-US" sz="2600" dirty="0">
                <a:ea typeface="+mn-ea"/>
                <a:cs typeface="+mn-cs"/>
              </a:rPr>
              <a:t>An object is used to initialize another object in declaration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It is a constructor: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Declared </a:t>
            </a:r>
            <a:r>
              <a:rPr lang="en-US" sz="2200" dirty="0"/>
              <a:t>with the class </a:t>
            </a:r>
            <a:r>
              <a:rPr lang="en-US" sz="2200" dirty="0" smtClean="0"/>
              <a:t>name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does not have a return value</a:t>
            </a:r>
            <a:r>
              <a:rPr lang="en-US" sz="2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It is used when: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An </a:t>
            </a:r>
            <a:r>
              <a:rPr lang="en-US" sz="2200" dirty="0"/>
              <a:t>object is passed as parameter to a </a:t>
            </a:r>
            <a:r>
              <a:rPr lang="en-US" sz="2200" dirty="0" smtClean="0"/>
              <a:t>function by value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A temp object is created for use as return value by a </a:t>
            </a:r>
            <a:r>
              <a:rPr lang="en-US" sz="2200" dirty="0" smtClean="0"/>
              <a:t>function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Usage: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&gt; A(3,5), </a:t>
            </a:r>
            <a:r>
              <a:rPr lang="en-US" sz="2400" dirty="0" smtClean="0">
                <a:latin typeface="Courier New" pitchFamily="49" charset="0"/>
              </a:rPr>
              <a:t>B=A;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5779532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 for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574726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Constructor for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//copy constructor: initialize new object to have the same data as obj.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&lt;T&gt;:: </a:t>
            </a: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DynamicClass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obj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{// copy static data member from </a:t>
            </a:r>
            <a:r>
              <a:rPr lang="en-US" sz="2400" dirty="0" err="1">
                <a:latin typeface="Courier New" pitchFamily="49" charset="0"/>
              </a:rPr>
              <a:t>obj</a:t>
            </a:r>
            <a:r>
              <a:rPr lang="en-US" sz="2400" dirty="0">
                <a:latin typeface="Courier New" pitchFamily="49" charset="0"/>
              </a:rPr>
              <a:t> to current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member1=obj.member1;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//allocate dynamic memory and initialize it with value *obj.member2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member2=new 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(*</a:t>
            </a:r>
            <a:r>
              <a:rPr lang="tr-TR" sz="2400" smtClean="0">
                <a:solidFill>
                  <a:srgbClr val="FF0000"/>
                </a:solidFill>
                <a:latin typeface="Courier New" pitchFamily="49" charset="0"/>
              </a:rPr>
              <a:t>obj</a:t>
            </a:r>
            <a:r>
              <a:rPr lang="en-US" sz="2400" smtClean="0">
                <a:solidFill>
                  <a:srgbClr val="FF0000"/>
                </a:solidFill>
                <a:latin typeface="Courier New" pitchFamily="49" charset="0"/>
              </a:rPr>
              <a:t>.member2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</a:rPr>
              <a:t>&lt;&lt;"Copy Constructor:"&lt;&lt;member1&lt;&lt;'/'&lt;&lt;member2</a:t>
            </a:r>
            <a:r>
              <a:rPr lang="en-US" sz="2400" dirty="0" smtClean="0">
                <a:latin typeface="Courier New" pitchFamily="49" charset="0"/>
              </a:rPr>
              <a:t>&lt;&lt;“\n”;}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077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# include &lt;</a:t>
            </a:r>
            <a:r>
              <a:rPr lang="en-US" sz="2000" dirty="0" err="1" smtClean="0">
                <a:latin typeface="Courier New" pitchFamily="49" charset="0"/>
              </a:rPr>
              <a:t>iostream.h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# include "</a:t>
            </a:r>
            <a:r>
              <a:rPr lang="en-US" sz="2000" dirty="0" err="1" smtClean="0">
                <a:latin typeface="Courier New" pitchFamily="49" charset="0"/>
              </a:rPr>
              <a:t>dynamic.h</a:t>
            </a:r>
            <a:r>
              <a:rPr lang="en-US" sz="2000" dirty="0" smtClean="0">
                <a:latin typeface="Courier New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&gt; Demo(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&lt;T&gt; one,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&lt;T&gt;&amp; two, T 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{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&lt;T&gt; </a:t>
            </a:r>
            <a:r>
              <a:rPr lang="en-US" sz="2000" dirty="0" err="1" smtClean="0">
                <a:latin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m,m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return </a:t>
            </a:r>
            <a:r>
              <a:rPr lang="en-US" sz="2000" dirty="0" err="1" smtClean="0">
                <a:latin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{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&gt; A(3,5), B=A, C(0,0);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C=Demo(A,B,5);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07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{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&gt; A(3,5),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B=A,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</a:rPr>
              <a:t>C(0,0);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C=Demo(A,B,5);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914400" y="3037115"/>
            <a:ext cx="7620000" cy="25495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Constructor: 3/5 // construct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Copy Constructor: 3/5	// construct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Constructor: 0/0	// construct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4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0772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Demo is called: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C=Demo(A,B,5</a:t>
            </a:r>
            <a:r>
              <a:rPr lang="en-US" sz="2000" dirty="0">
                <a:latin typeface="Courier New" pitchFamily="49" charset="0"/>
              </a:rPr>
              <a:t>);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&gt; Demo(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&lt;T&gt; one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&lt;T&gt;&amp; two, T 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{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&lt;T&gt;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m,m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</a:rPr>
              <a:t>return 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</a:rPr>
              <a:t>obj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616" y="4267200"/>
            <a:ext cx="6992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Copy </a:t>
            </a:r>
            <a:r>
              <a:rPr lang="en-US" dirty="0">
                <a:solidFill>
                  <a:srgbClr val="FF0000"/>
                </a:solidFill>
              </a:rPr>
              <a:t>Constructor: 3/5	// construct </a:t>
            </a:r>
            <a:r>
              <a:rPr lang="en-US" dirty="0" smtClean="0">
                <a:solidFill>
                  <a:srgbClr val="FF0000"/>
                </a:solidFill>
              </a:rPr>
              <a:t>one (as a copy of 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Constructor: 5/5	// construct </a:t>
            </a:r>
            <a:r>
              <a:rPr lang="en-US" dirty="0" err="1">
                <a:solidFill>
                  <a:srgbClr val="00B050"/>
                </a:solidFill>
              </a:rPr>
              <a:t>obj</a:t>
            </a: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00B0F0"/>
                </a:solidFill>
              </a:rPr>
              <a:t>Copy </a:t>
            </a:r>
            <a:r>
              <a:rPr lang="en-US" dirty="0">
                <a:solidFill>
                  <a:srgbClr val="00B0F0"/>
                </a:solidFill>
              </a:rPr>
              <a:t>Constructor: 5/5	// construct return object for Demo</a:t>
            </a:r>
          </a:p>
        </p:txBody>
      </p:sp>
    </p:spTree>
    <p:extLst>
      <p:ext uri="{BB962C8B-B14F-4D97-AF65-F5344CB8AC3E}">
        <p14:creationId xmlns:p14="http://schemas.microsoft.com/office/powerpoint/2010/main" val="25563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07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C=Demo(A,B,5);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&gt; Demo(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&lt;T&gt; one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&lt;T&gt;&amp; two, T 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{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&lt;T&gt;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m,m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</a:rPr>
              <a:t>return 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</a:rPr>
              <a:t>obj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616" y="4267200"/>
            <a:ext cx="699298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Demo is returning: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00B050"/>
                </a:solidFill>
              </a:rPr>
              <a:t>Destructor</a:t>
            </a:r>
            <a:r>
              <a:rPr lang="en-US" dirty="0">
                <a:solidFill>
                  <a:srgbClr val="00B050"/>
                </a:solidFill>
              </a:rPr>
              <a:t>: 5/5	// destruct </a:t>
            </a:r>
            <a:r>
              <a:rPr lang="en-US" dirty="0" err="1">
                <a:solidFill>
                  <a:srgbClr val="00B050"/>
                </a:solidFill>
              </a:rPr>
              <a:t>obj</a:t>
            </a:r>
            <a:r>
              <a:rPr lang="en-US" dirty="0">
                <a:solidFill>
                  <a:srgbClr val="00B050"/>
                </a:solidFill>
              </a:rPr>
              <a:t> upon </a:t>
            </a:r>
            <a:r>
              <a:rPr lang="en-US" dirty="0" smtClean="0">
                <a:solidFill>
                  <a:srgbClr val="00B050"/>
                </a:solidFill>
              </a:rPr>
              <a:t>return of Demo</a:t>
            </a: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Destructor</a:t>
            </a:r>
            <a:r>
              <a:rPr lang="en-US" dirty="0">
                <a:solidFill>
                  <a:srgbClr val="FF0000"/>
                </a:solidFill>
              </a:rPr>
              <a:t>: 3/5	// destruct </a:t>
            </a:r>
            <a:r>
              <a:rPr lang="en-US" dirty="0" smtClean="0">
                <a:solidFill>
                  <a:srgbClr val="FF0000"/>
                </a:solidFill>
              </a:rPr>
              <a:t>one (copy of A) upon return of 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0772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Demo is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returning: </a:t>
            </a:r>
            <a:endParaRPr lang="en-US" sz="2400" dirty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C</a:t>
            </a:r>
            <a:r>
              <a:rPr lang="en-US" sz="2000" dirty="0" smtClean="0">
                <a:solidFill>
                  <a:srgbClr val="FF66FF"/>
                </a:solidFill>
                <a:latin typeface="Courier New" pitchFamily="49" charset="0"/>
              </a:rPr>
              <a:t>=</a:t>
            </a:r>
            <a:r>
              <a:rPr lang="en-US" sz="2000" dirty="0" smtClean="0">
                <a:latin typeface="Courier New" pitchFamily="49" charset="0"/>
              </a:rPr>
              <a:t>Demo(A,B,5</a:t>
            </a:r>
            <a:r>
              <a:rPr lang="en-US" sz="2000" dirty="0">
                <a:latin typeface="Courier New" pitchFamily="49" charset="0"/>
              </a:rPr>
              <a:t>);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&gt; Demo(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&lt;T&gt; one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&lt;T&gt;&amp; two, T 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{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&lt;T&gt;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</a:rPr>
              <a:t>m,m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</a:rPr>
              <a:t>return 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</a:rPr>
              <a:t>obj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616" y="4267200"/>
            <a:ext cx="699298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66FF"/>
                </a:solidFill>
              </a:rPr>
              <a:t>Assignment Operator: 5/5	// assign return object of Demo to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B0F0"/>
                </a:solidFill>
              </a:rPr>
              <a:t>Destructor: 5/5 // destruct return object of demo </a:t>
            </a:r>
          </a:p>
        </p:txBody>
      </p:sp>
    </p:spTree>
    <p:extLst>
      <p:ext uri="{BB962C8B-B14F-4D97-AF65-F5344CB8AC3E}">
        <p14:creationId xmlns:p14="http://schemas.microsoft.com/office/powerpoint/2010/main" val="1625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During </a:t>
            </a:r>
            <a:r>
              <a:rPr lang="en-US" sz="2800" dirty="0">
                <a:cs typeface="Arial" charset="0"/>
              </a:rPr>
              <a:t>run-time a program might need additional memory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System memory manager makes additional memory available to the </a:t>
            </a:r>
            <a:r>
              <a:rPr lang="en-US" sz="2800" dirty="0" smtClean="0">
                <a:cs typeface="Arial" charset="0"/>
              </a:rPr>
              <a:t>program: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A </a:t>
            </a:r>
            <a:r>
              <a:rPr lang="en-US" sz="2800" dirty="0">
                <a:cs typeface="Arial" charset="0"/>
              </a:rPr>
              <a:t>program can allocate (borrow) memory from the heap and </a:t>
            </a:r>
            <a:r>
              <a:rPr lang="en-US" sz="2800" dirty="0" err="1">
                <a:cs typeface="Arial" charset="0"/>
              </a:rPr>
              <a:t>deallocate</a:t>
            </a:r>
            <a:r>
              <a:rPr lang="en-US" sz="2800" dirty="0">
                <a:cs typeface="Arial" charset="0"/>
              </a:rPr>
              <a:t> (return) memory to the heap when no longer needed in runtime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07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main </a:t>
            </a:r>
            <a:r>
              <a:rPr lang="en-US" sz="2400" dirty="0">
                <a:solidFill>
                  <a:schemeClr val="tx2"/>
                </a:solidFill>
              </a:rPr>
              <a:t>is returning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{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DynamicClass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&gt; A(3,5),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B=A,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</a:rPr>
              <a:t>C(0,0);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C=Demo(A,B,5);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38200" y="3352800"/>
            <a:ext cx="7620000" cy="25495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Destructor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0/0	//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destruct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Destructor</a:t>
            </a:r>
            <a:r>
              <a:rPr lang="en-US" sz="2400" dirty="0">
                <a:solidFill>
                  <a:srgbClr val="00B050"/>
                </a:solidFill>
              </a:rPr>
              <a:t>: 3/5	// </a:t>
            </a:r>
            <a:r>
              <a:rPr lang="en-US" sz="2400" dirty="0" smtClean="0">
                <a:solidFill>
                  <a:srgbClr val="00B050"/>
                </a:solidFill>
              </a:rPr>
              <a:t>destruct </a:t>
            </a:r>
            <a:r>
              <a:rPr lang="en-US" sz="2400" dirty="0">
                <a:solidFill>
                  <a:srgbClr val="00B050"/>
                </a:solidFill>
              </a:rPr>
              <a:t>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Destructor: 3/5 // destruct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8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# include &lt;</a:t>
            </a:r>
            <a:r>
              <a:rPr lang="en-US" sz="1300" dirty="0" err="1" smtClean="0">
                <a:latin typeface="Courier New" pitchFamily="49" charset="0"/>
              </a:rPr>
              <a:t>iostream.h</a:t>
            </a:r>
            <a:r>
              <a:rPr lang="en-US" sz="13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# include "</a:t>
            </a:r>
            <a:r>
              <a:rPr lang="en-US" sz="1300" dirty="0" err="1" smtClean="0">
                <a:latin typeface="Courier New" pitchFamily="49" charset="0"/>
              </a:rPr>
              <a:t>dynamic.h</a:t>
            </a:r>
            <a:r>
              <a:rPr lang="en-US" sz="1300" dirty="0" smtClean="0">
                <a:latin typeface="Courier New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</a:t>
            </a:r>
            <a:r>
              <a:rPr lang="en-US" sz="1300" dirty="0" err="1" smtClean="0">
                <a:latin typeface="Courier New" pitchFamily="49" charset="0"/>
              </a:rPr>
              <a:t>DynamicClass</a:t>
            </a:r>
            <a:r>
              <a:rPr lang="en-US" sz="1300" dirty="0" smtClean="0">
                <a:latin typeface="Courier New" pitchFamily="49" charset="0"/>
              </a:rPr>
              <a:t>&lt;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&gt; Demo(</a:t>
            </a:r>
            <a:r>
              <a:rPr lang="en-US" sz="1300" dirty="0" err="1" smtClean="0">
                <a:latin typeface="Courier New" pitchFamily="49" charset="0"/>
              </a:rPr>
              <a:t>DynamicClass</a:t>
            </a:r>
            <a:r>
              <a:rPr lang="en-US" sz="1300" dirty="0" smtClean="0">
                <a:latin typeface="Courier New" pitchFamily="49" charset="0"/>
              </a:rPr>
              <a:t>&lt;T&gt; one, </a:t>
            </a:r>
            <a:r>
              <a:rPr lang="en-US" sz="1300" dirty="0" err="1" smtClean="0">
                <a:latin typeface="Courier New" pitchFamily="49" charset="0"/>
              </a:rPr>
              <a:t>DynamicClass</a:t>
            </a:r>
            <a:r>
              <a:rPr lang="en-US" sz="1300" dirty="0" smtClean="0">
                <a:latin typeface="Courier New" pitchFamily="49" charset="0"/>
              </a:rPr>
              <a:t>&lt;T&gt;&amp; two, T 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{ </a:t>
            </a:r>
            <a:r>
              <a:rPr lang="en-US" sz="1300" dirty="0" err="1" smtClean="0">
                <a:latin typeface="Courier New" pitchFamily="49" charset="0"/>
              </a:rPr>
              <a:t>DynamicClass</a:t>
            </a:r>
            <a:r>
              <a:rPr lang="en-US" sz="1300" dirty="0" smtClean="0">
                <a:latin typeface="Courier New" pitchFamily="49" charset="0"/>
              </a:rPr>
              <a:t>&lt;T&gt; </a:t>
            </a:r>
            <a:r>
              <a:rPr lang="en-US" sz="1300" dirty="0" err="1" smtClean="0">
                <a:latin typeface="Courier New" pitchFamily="49" charset="0"/>
              </a:rPr>
              <a:t>obj</a:t>
            </a:r>
            <a:r>
              <a:rPr lang="en-US" sz="1300" dirty="0" smtClean="0">
                <a:latin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</a:rPr>
              <a:t>m,m</a:t>
            </a:r>
            <a:r>
              <a:rPr lang="en-US" sz="13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return </a:t>
            </a:r>
            <a:r>
              <a:rPr lang="en-US" sz="1300" dirty="0" err="1" smtClean="0">
                <a:latin typeface="Courier New" pitchFamily="49" charset="0"/>
              </a:rPr>
              <a:t>obj</a:t>
            </a:r>
            <a:r>
              <a:rPr lang="en-US" sz="13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{ </a:t>
            </a:r>
            <a:r>
              <a:rPr lang="en-US" sz="1300" dirty="0" err="1" smtClean="0">
                <a:latin typeface="Courier New" pitchFamily="49" charset="0"/>
              </a:rPr>
              <a:t>DynamicClass</a:t>
            </a:r>
            <a:r>
              <a:rPr lang="en-US" sz="1300" dirty="0" smtClean="0">
                <a:latin typeface="Courier New" pitchFamily="49" charset="0"/>
              </a:rPr>
              <a:t>&lt;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&gt; A(3,5), B=A, C(0,0);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C=Demo(A,B,5);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</a:t>
            </a:r>
            <a:endParaRPr lang="en-US" sz="1300" dirty="0">
              <a:latin typeface="Courier New" pitchFamily="49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Running the program results in;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Constructor: 3/5 // construct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Copy Constructor: 3/5	// construct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Constructor: 0/0	// construct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Copy Constructor: 3/5	// construct one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Constructor: 5/5	// construct </a:t>
            </a:r>
            <a:r>
              <a:rPr lang="en-US" sz="1300" dirty="0" err="1" smtClean="0"/>
              <a:t>obj</a:t>
            </a:r>
            <a:endParaRPr lang="en-US" sz="13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Copy Constructor: 5/5	// construct return object for Demo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Destructor: 5/5	// destruct </a:t>
            </a:r>
            <a:r>
              <a:rPr lang="en-US" sz="1300" dirty="0" err="1" smtClean="0"/>
              <a:t>obj</a:t>
            </a:r>
            <a:r>
              <a:rPr lang="en-US" sz="1300" dirty="0" smtClean="0"/>
              <a:t> upon return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Destructor: 3/5	// destruct A upon return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Assignment Operator: 5/5	// assign return object of Demo to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Destructor: 5/5 // destruct return object of demo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Destructor: 5/5	// destruct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Destructor: 3/5	// destruct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/>
              <a:t>Destructor: 3/5	// destruct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346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Constructor fatality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/>
              <a:t>The parameter in a copy constructor must be passed by reference. 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DynamicClass</a:t>
            </a:r>
            <a:r>
              <a:rPr lang="en-US" sz="2400" dirty="0">
                <a:latin typeface="Courier New" pitchFamily="49" charset="0"/>
              </a:rPr>
              <a:t>&lt;T</a:t>
            </a:r>
            <a:r>
              <a:rPr lang="en-US" sz="2400" dirty="0" smtClean="0">
                <a:latin typeface="Courier New" pitchFamily="49" charset="0"/>
              </a:rPr>
              <a:t>&gt;&amp; </a:t>
            </a:r>
            <a:r>
              <a:rPr lang="en-US" sz="2400" dirty="0">
                <a:latin typeface="Courier New" pitchFamily="49" charset="0"/>
              </a:rPr>
              <a:t>X)</a:t>
            </a:r>
          </a:p>
          <a:p>
            <a:pPr>
              <a:lnSpc>
                <a:spcPct val="80000"/>
              </a:lnSpc>
            </a:pPr>
            <a:endParaRPr lang="en-US" sz="2100" dirty="0" smtClean="0"/>
          </a:p>
          <a:p>
            <a:pPr>
              <a:lnSpc>
                <a:spcPct val="80000"/>
              </a:lnSpc>
            </a:pPr>
            <a:r>
              <a:rPr lang="en-US" sz="2100" dirty="0" smtClean="0"/>
              <a:t>What happens if we pass by value? 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DynamicClass</a:t>
            </a:r>
            <a:r>
              <a:rPr lang="en-US" sz="2000" dirty="0" smtClean="0">
                <a:latin typeface="Courier New" pitchFamily="49" charset="0"/>
              </a:rPr>
              <a:t>&lt;T</a:t>
            </a:r>
            <a:r>
              <a:rPr lang="en-US" sz="2000" dirty="0">
                <a:latin typeface="Courier New" pitchFamily="49" charset="0"/>
              </a:rPr>
              <a:t>&gt; 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Call: 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 &lt;T&gt;X)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Since we pass A to X by value, the copy constructor must be called to handle the copying of A to X. This call in turn needs the copy constructor, and we have an infinite chain of copy constructor calls. In addition, the reference parameter X should be declared constant, since we certainly do not want to modify the object we are copying.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72C1225-AB4E-4949-A57E-323CCE14AC8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Constructor fatality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/>
              <a:t>The parameter in a copy constructor must be passed by reference. 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The consequence of failing to do so may result in catastrophic effects if it is not recognized by the compiler. Assume we declare the copy constructor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A self-calling copy constructor: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Declared by pass by value method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&lt;T&gt; X)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Call: 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DynamicClass</a:t>
            </a:r>
            <a:r>
              <a:rPr lang="en-US" sz="2000" dirty="0">
                <a:latin typeface="Courier New" pitchFamily="49" charset="0"/>
              </a:rPr>
              <a:t> &lt;T&gt;X)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Since we pass A to X by value, the copy constructor must be called to handle the copying of A to X. This call in turn needs the copy constructor, and we have an infinite chain of copy constructor calls. In addition, the reference parameter X should be declared constant, since we certainly do not want to modify the object we are copying.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72C1225-AB4E-4949-A57E-323CCE14AC8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5:</a:t>
            </a:r>
          </a:p>
          <a:p>
            <a:r>
              <a:rPr lang="en-US" dirty="0" smtClean="0"/>
              <a:t>Classes and Dynamic Memory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37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operator: </a:t>
            </a:r>
            <a:r>
              <a:rPr lang="en-US" dirty="0">
                <a:latin typeface="Courier" pitchFamily="49" charset="0"/>
              </a:rPr>
              <a:t>new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/>
              <a:t>Declare a pointer p to an object of class 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T  *p;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Allocate uninitialized memory for variable of type 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p=new T;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Object can have an initial value on the heap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p=new T(</a:t>
            </a:r>
            <a:r>
              <a:rPr lang="en-US" sz="2100" dirty="0" err="1">
                <a:latin typeface="Courier New" pitchFamily="49" charset="0"/>
              </a:rPr>
              <a:t>initvalue</a:t>
            </a:r>
            <a:r>
              <a:rPr lang="en-US" sz="21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solidFill>
                  <a:srgbClr val="FF0000"/>
                </a:solidFill>
              </a:rPr>
              <a:t>Dynamically allocated memory can only be accessed through pointers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Examples: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 *p1//p1 points to 1-word (4B) integer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long *p2//p2 points to 2-word (8B) integer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Allocate space for 1-word integer and put its address in p1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p1=new </a:t>
            </a: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p2 =new long;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operator: </a:t>
            </a:r>
            <a:r>
              <a:rPr lang="en-US" dirty="0">
                <a:latin typeface="Courier" pitchFamily="49" charset="0"/>
              </a:rPr>
              <a:t>new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 dirty="0"/>
              <a:t>If memory is not available the system returns value 0 </a:t>
            </a:r>
            <a:r>
              <a:rPr lang="en-US" sz="1900" dirty="0">
                <a:cs typeface="Arial" charset="0"/>
              </a:rPr>
              <a:t>→ NULL pointer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Arial" charset="0"/>
              </a:rPr>
              <a:t>double* </a:t>
            </a:r>
            <a:r>
              <a:rPr lang="en-US" sz="1900" dirty="0" err="1">
                <a:latin typeface="Courier New" pitchFamily="49" charset="0"/>
                <a:cs typeface="Arial" charset="0"/>
              </a:rPr>
              <a:t>dblPtr</a:t>
            </a:r>
            <a:r>
              <a:rPr lang="en-US" sz="1900" dirty="0">
                <a:latin typeface="Courier New" pitchFamily="49" charset="0"/>
                <a:cs typeface="Arial" charset="0"/>
              </a:rPr>
              <a:t>=new double(5.3);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Arial" charset="0"/>
              </a:rPr>
              <a:t>if(</a:t>
            </a:r>
            <a:r>
              <a:rPr lang="en-US" sz="1900" dirty="0" err="1">
                <a:latin typeface="Courier New" pitchFamily="49" charset="0"/>
                <a:cs typeface="Arial" charset="0"/>
              </a:rPr>
              <a:t>dblPtr</a:t>
            </a:r>
            <a:r>
              <a:rPr lang="en-US" sz="1900" dirty="0">
                <a:latin typeface="Courier New" pitchFamily="49" charset="0"/>
                <a:cs typeface="Arial" charset="0"/>
              </a:rPr>
              <a:t>==NULL)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Arial" charset="0"/>
              </a:rPr>
              <a:t>{</a:t>
            </a:r>
            <a:r>
              <a:rPr lang="en-US" sz="1900" dirty="0" err="1">
                <a:latin typeface="Courier New" pitchFamily="49" charset="0"/>
              </a:rPr>
              <a:t>cerr</a:t>
            </a:r>
            <a:r>
              <a:rPr lang="en-US" sz="1900" dirty="0">
                <a:latin typeface="Courier New" pitchFamily="49" charset="0"/>
              </a:rPr>
              <a:t> &lt;&lt; "Memory allocation failure!\n";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      exit(1);</a:t>
            </a:r>
            <a:endParaRPr lang="en-US" sz="1900" dirty="0">
              <a:latin typeface="Courier New" pitchFamily="49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Arial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cs typeface="Arial" charset="0"/>
              </a:rPr>
              <a:t>Dynamic memory allocation for objects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>
                <a:latin typeface="Courier New" pitchFamily="49" charset="0"/>
                <a:cs typeface="Arial" charset="0"/>
              </a:rPr>
              <a:t>MyClass</a:t>
            </a:r>
            <a:r>
              <a:rPr lang="en-US" sz="1900" dirty="0">
                <a:latin typeface="Courier New" pitchFamily="49" charset="0"/>
                <a:cs typeface="Arial" charset="0"/>
              </a:rPr>
              <a:t>*</a:t>
            </a:r>
            <a:r>
              <a:rPr lang="en-US" sz="1900" dirty="0" err="1">
                <a:latin typeface="Courier New" pitchFamily="49" charset="0"/>
                <a:cs typeface="Arial" charset="0"/>
              </a:rPr>
              <a:t>ptr</a:t>
            </a:r>
            <a:r>
              <a:rPr lang="en-US" sz="1900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>
                <a:latin typeface="Courier New" pitchFamily="49" charset="0"/>
                <a:cs typeface="Arial" charset="0"/>
              </a:rPr>
              <a:t>ptr</a:t>
            </a:r>
            <a:r>
              <a:rPr lang="en-US" sz="1900" dirty="0">
                <a:latin typeface="Courier New" pitchFamily="49" charset="0"/>
                <a:cs typeface="Arial" charset="0"/>
              </a:rPr>
              <a:t>=new </a:t>
            </a:r>
            <a:r>
              <a:rPr lang="en-US" sz="1900" dirty="0" err="1">
                <a:latin typeface="Courier New" pitchFamily="49" charset="0"/>
                <a:cs typeface="Arial" charset="0"/>
              </a:rPr>
              <a:t>MyClass</a:t>
            </a:r>
            <a:r>
              <a:rPr lang="en-US" sz="1900" dirty="0">
                <a:latin typeface="Courier New" pitchFamily="49" charset="0"/>
                <a:cs typeface="Arial" charset="0"/>
              </a:rPr>
              <a:t>;//default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>
                <a:latin typeface="Courier New" pitchFamily="49" charset="0"/>
                <a:cs typeface="Arial" charset="0"/>
              </a:rPr>
              <a:t>ptr</a:t>
            </a:r>
            <a:r>
              <a:rPr lang="en-US" sz="1900" dirty="0">
                <a:latin typeface="Courier New" pitchFamily="49" charset="0"/>
                <a:cs typeface="Arial" charset="0"/>
              </a:rPr>
              <a:t>=new </a:t>
            </a:r>
            <a:r>
              <a:rPr lang="en-US" sz="1900" dirty="0" err="1">
                <a:latin typeface="Courier New" pitchFamily="49" charset="0"/>
                <a:cs typeface="Arial" charset="0"/>
              </a:rPr>
              <a:t>MyClass</a:t>
            </a:r>
            <a:r>
              <a:rPr lang="en-US" sz="1900" dirty="0">
                <a:latin typeface="Courier New" pitchFamily="49" charset="0"/>
                <a:cs typeface="Arial" charset="0"/>
              </a:rPr>
              <a:t>(arguments);//pass the arguments to constructor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cs typeface="Arial" charset="0"/>
              </a:rPr>
              <a:t>Note: Default constructor: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cs typeface="Arial" charset="0"/>
              </a:rPr>
              <a:t>The constructor which takes no arguments is called the default constructor.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cs typeface="Arial" charset="0"/>
              </a:rPr>
              <a:t>The compiler will generate its own default constructor for a class provided that no other constructors have been defined by the programmer.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cs typeface="Arial" charset="0"/>
              </a:rPr>
              <a:t>The compiler generated default constructor initializes the member variables of the class using their respective default constructors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Allocation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Problem: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 might not </a:t>
            </a:r>
            <a:r>
              <a:rPr lang="en-US" dirty="0" smtClean="0"/>
              <a:t>know </a:t>
            </a:r>
            <a:r>
              <a:rPr lang="en-US" dirty="0"/>
              <a:t>the size of the array until runtime: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size;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</a:rPr>
              <a:t>&gt;&gt;size;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IntArr</a:t>
            </a:r>
            <a:r>
              <a:rPr lang="en-US" dirty="0">
                <a:latin typeface="Courier New" pitchFamily="49" charset="0"/>
              </a:rPr>
              <a:t>[size];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Will not work! We need to declare the size constant: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size=40;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IntArr</a:t>
            </a:r>
            <a:r>
              <a:rPr lang="en-US" dirty="0">
                <a:latin typeface="Courier New" pitchFamily="49" charset="0"/>
              </a:rPr>
              <a:t>[size];</a:t>
            </a:r>
          </a:p>
          <a:p>
            <a:endParaRPr lang="tr-TR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Solution: Dynamic memory allocation for arrays: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T* </a:t>
            </a:r>
            <a:r>
              <a:rPr lang="en-US" sz="1800" dirty="0" err="1">
                <a:latin typeface="Courier New" pitchFamily="49" charset="0"/>
              </a:rPr>
              <a:t>ArrPtr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ArrPtr</a:t>
            </a:r>
            <a:r>
              <a:rPr lang="en-US" sz="1800" dirty="0">
                <a:latin typeface="Courier New" pitchFamily="49" charset="0"/>
              </a:rPr>
              <a:t> = new T[n];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Requests memory from the heap for n objects of type 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The elements in the array are uninitialized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Default constructor is called for an array of objects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If the required memory is not available: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if(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ArrPtr</a:t>
            </a:r>
            <a:r>
              <a:rPr lang="en-US" sz="1800" dirty="0">
                <a:latin typeface="Courier New" pitchFamily="49" charset="0"/>
                <a:cs typeface="Arial" charset="0"/>
              </a:rPr>
              <a:t>==NULL)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  <a:r>
              <a:rPr lang="en-US" sz="1800" dirty="0" err="1">
                <a:latin typeface="Courier New" pitchFamily="49" charset="0"/>
              </a:rPr>
              <a:t>cerr</a:t>
            </a:r>
            <a:r>
              <a:rPr lang="en-US" sz="1800" dirty="0">
                <a:latin typeface="Courier New" pitchFamily="49" charset="0"/>
              </a:rPr>
              <a:t> &lt;&lt; "Memory allocation failure!\n";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exit(1);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  <a:endParaRPr lang="en-US" sz="1800" dirty="0"/>
          </a:p>
          <a:p>
            <a:endParaRPr lang="tr-T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err="1"/>
              <a:t>deallocation</a:t>
            </a:r>
            <a:r>
              <a:rPr lang="en-US" dirty="0"/>
              <a:t> operator: </a:t>
            </a:r>
            <a:r>
              <a:rPr lang="en-US" dirty="0">
                <a:latin typeface="Courier" pitchFamily="49" charset="0"/>
              </a:rPr>
              <a:t>delete</a:t>
            </a:r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Heap is a finite resource</a:t>
            </a:r>
            <a:r>
              <a:rPr lang="en-US" sz="2800" dirty="0">
                <a:cs typeface="Arial" charset="0"/>
              </a:rPr>
              <a:t>→</a:t>
            </a:r>
            <a:r>
              <a:rPr lang="en-US" sz="2800" dirty="0"/>
              <a:t> program should return the memory when it is not needed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T*p, *q;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p=new 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q=new T[n];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deallocate</a:t>
            </a:r>
            <a:r>
              <a:rPr lang="en-US" sz="2800" dirty="0"/>
              <a:t> the object currently pointed by p: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delete p;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deallocate</a:t>
            </a:r>
            <a:r>
              <a:rPr lang="en-US" sz="2800" dirty="0"/>
              <a:t> the entire array currently pointed by q: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delete[ ]q;</a:t>
            </a:r>
          </a:p>
          <a:p>
            <a:pPr marL="0" indent="0">
              <a:buNone/>
            </a:pPr>
            <a:endParaRPr lang="tr-TR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EB8-CC38-4997-AF78-EF0D71B224C4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err="1"/>
              <a:t>deallocation</a:t>
            </a:r>
            <a:r>
              <a:rPr lang="en-US" dirty="0"/>
              <a:t> operator: </a:t>
            </a:r>
            <a:r>
              <a:rPr lang="en-US" dirty="0">
                <a:latin typeface="Courier" pitchFamily="49" charset="0"/>
              </a:rPr>
              <a:t>delete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/>
              <a:t>An example for bad memory management: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T s;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T*p, *q;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p=new 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q=new T[n];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q=&amp;s;</a:t>
            </a:r>
          </a:p>
          <a:p>
            <a:pPr>
              <a:lnSpc>
                <a:spcPct val="80000"/>
              </a:lnSpc>
            </a:pPr>
            <a:r>
              <a:rPr lang="en-US" sz="2500" dirty="0"/>
              <a:t>Allocated memory is completely lost, it is useless and it still consumes heap resource</a:t>
            </a:r>
          </a:p>
          <a:p>
            <a:pPr>
              <a:lnSpc>
                <a:spcPct val="80000"/>
              </a:lnSpc>
            </a:pPr>
            <a:r>
              <a:rPr lang="en-US" sz="2500" dirty="0"/>
              <a:t>A memory leak: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Allocated memory is not freed although it is never used again.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Usually occurs because objects become unreachable without being freed.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Repeated memory leaks cause the memory usage of a process to grow without bound and crash of the code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1294</TotalTime>
  <Words>3101</Words>
  <Application>Microsoft Office PowerPoint</Application>
  <PresentationFormat>On-screen Show (4:3)</PresentationFormat>
  <Paragraphs>645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EceClass</vt:lpstr>
      <vt:lpstr>EE 441 Data Structures </vt:lpstr>
      <vt:lpstr>Memory Allocation</vt:lpstr>
      <vt:lpstr>Static Memory Allocation</vt:lpstr>
      <vt:lpstr>Dynamic Memory Allocation</vt:lpstr>
      <vt:lpstr>Memory allocation operator: new</vt:lpstr>
      <vt:lpstr>Memory allocation operator: new</vt:lpstr>
      <vt:lpstr>Dynamic Array Allocation</vt:lpstr>
      <vt:lpstr>Memory deallocation operator: delete</vt:lpstr>
      <vt:lpstr>Memory deallocation operator: delete</vt:lpstr>
      <vt:lpstr>Example</vt:lpstr>
      <vt:lpstr>Objects: Dynamic Memory Allocation</vt:lpstr>
      <vt:lpstr>Example Run</vt:lpstr>
      <vt:lpstr>Example Run</vt:lpstr>
      <vt:lpstr>Objects: Deallocation of the Dynamic Memory </vt:lpstr>
      <vt:lpstr>Objects: Deallocation of the Dynamic Memory </vt:lpstr>
      <vt:lpstr>Objects: Deallocation of the Dynamic Memory </vt:lpstr>
      <vt:lpstr>Objects: Deallocation of the Dynamic Memory </vt:lpstr>
      <vt:lpstr>When is Destructor called</vt:lpstr>
      <vt:lpstr>When is Destructor called</vt:lpstr>
      <vt:lpstr>Example</vt:lpstr>
      <vt:lpstr>Example</vt:lpstr>
      <vt:lpstr>Memory allocation/deallocation at C style </vt:lpstr>
      <vt:lpstr>Assignment Operation</vt:lpstr>
      <vt:lpstr>Problem in Assignment</vt:lpstr>
      <vt:lpstr>What happened</vt:lpstr>
      <vt:lpstr>What do we want</vt:lpstr>
      <vt:lpstr>Overloading the assignment Operator</vt:lpstr>
      <vt:lpstr>Overloading the assignment Operator</vt:lpstr>
      <vt:lpstr>this</vt:lpstr>
      <vt:lpstr>this in assignment operator</vt:lpstr>
      <vt:lpstr>Problem in Initialization</vt:lpstr>
      <vt:lpstr>What do we want</vt:lpstr>
      <vt:lpstr>Copy Constructor</vt:lpstr>
      <vt:lpstr>Copy Constructor</vt:lpstr>
      <vt:lpstr>Example</vt:lpstr>
      <vt:lpstr>Example</vt:lpstr>
      <vt:lpstr>Example</vt:lpstr>
      <vt:lpstr>Example</vt:lpstr>
      <vt:lpstr>Example</vt:lpstr>
      <vt:lpstr>Example</vt:lpstr>
      <vt:lpstr>Example</vt:lpstr>
      <vt:lpstr>Copy Constructor fatality</vt:lpstr>
      <vt:lpstr>Copy Constructor fatality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Ece SCHMIDT</cp:lastModifiedBy>
  <cp:revision>412</cp:revision>
  <cp:lastPrinted>1601-01-01T00:00:00Z</cp:lastPrinted>
  <dcterms:created xsi:type="dcterms:W3CDTF">2012-10-01T07:26:23Z</dcterms:created>
  <dcterms:modified xsi:type="dcterms:W3CDTF">2014-10-27T11:33:24Z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