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61" r:id="rId3"/>
    <p:sldId id="410" r:id="rId4"/>
    <p:sldId id="412" r:id="rId5"/>
    <p:sldId id="411" r:id="rId6"/>
    <p:sldId id="413" r:id="rId7"/>
    <p:sldId id="414" r:id="rId8"/>
    <p:sldId id="415" r:id="rId9"/>
    <p:sldId id="416" r:id="rId10"/>
    <p:sldId id="421" r:id="rId11"/>
    <p:sldId id="417" r:id="rId12"/>
    <p:sldId id="418" r:id="rId13"/>
    <p:sldId id="419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9" r:id="rId31"/>
    <p:sldId id="440" r:id="rId32"/>
    <p:sldId id="441" r:id="rId33"/>
    <p:sldId id="442" r:id="rId34"/>
    <p:sldId id="444" r:id="rId35"/>
    <p:sldId id="443" r:id="rId36"/>
    <p:sldId id="445" r:id="rId37"/>
    <p:sldId id="446" r:id="rId38"/>
    <p:sldId id="447" r:id="rId39"/>
    <p:sldId id="448" r:id="rId40"/>
    <p:sldId id="43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3" d="100"/>
          <a:sy n="73" d="100"/>
        </p:scale>
        <p:origin x="-12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Ece SCHMIDT EE444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6:</a:t>
            </a:r>
          </a:p>
          <a:p>
            <a:r>
              <a:rPr lang="en-US" dirty="0" smtClean="0"/>
              <a:t>Linked Lists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Class in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114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//declaration of Node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class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Node &lt;T&gt; *next;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public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T data;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Node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T &amp;item, Node&lt;T&gt;*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ptrNext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=0);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1600199"/>
            <a:ext cx="4114800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FF66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void 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InsertAfter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(Node&lt;T&gt; *p);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Node &lt;T&gt; *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DeleteAfter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FFC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FFC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solidFill>
                <a:srgbClr val="FFC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Node&lt;T&gt; *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NextNode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(void)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648200" y="4572001"/>
            <a:ext cx="40386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900" dirty="0" smtClean="0">
                <a:latin typeface="Courier New" pitchFamily="49" charset="0"/>
              </a:rPr>
              <a:t>data</a:t>
            </a:r>
            <a:r>
              <a:rPr lang="en-US" sz="1900" dirty="0" smtClean="0"/>
              <a:t> is public</a:t>
            </a:r>
          </a:p>
          <a:p>
            <a:pPr>
              <a:lnSpc>
                <a:spcPct val="80000"/>
              </a:lnSpc>
            </a:pPr>
            <a:r>
              <a:rPr lang="en-US" sz="1900" dirty="0" smtClean="0">
                <a:latin typeface="Courier New" pitchFamily="49" charset="0"/>
              </a:rPr>
              <a:t>next</a:t>
            </a:r>
            <a:r>
              <a:rPr lang="en-US" sz="1900" dirty="0" smtClean="0"/>
              <a:t> is private: next pointers keep the list together, we need to protect them</a:t>
            </a:r>
            <a:endParaRPr lang="en-US" sz="19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1505" y="324081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//Data members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456111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//Constructor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3014" y="141553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FF"/>
                </a:solidFill>
              </a:rPr>
              <a:t>//List Modification</a:t>
            </a:r>
            <a:endParaRPr lang="tr-TR" dirty="0">
              <a:solidFill>
                <a:srgbClr val="FF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597" y="30561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//Access to pointers</a:t>
            </a:r>
            <a:endParaRPr lang="tr-T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3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 bwMode="auto">
          <a:xfrm>
            <a:off x="381000" y="1752600"/>
            <a:ext cx="4038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Node&lt;char&gt; *p, *q, *r;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648200" y="1828800"/>
            <a:ext cx="1066800" cy="381000"/>
            <a:chOff x="480" y="912"/>
            <a:chExt cx="672" cy="2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4648200" y="2209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343400" y="2667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267200" y="3429000"/>
            <a:ext cx="1066800" cy="381000"/>
            <a:chOff x="480" y="912"/>
            <a:chExt cx="672" cy="240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</p:grp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267200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962400" y="4267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81000" y="3581400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dirty="0">
              <a:latin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</a:rPr>
              <a:t>p=new Node&lt;char&gt;(‘</a:t>
            </a:r>
            <a:r>
              <a:rPr lang="en-US" dirty="0" err="1">
                <a:latin typeface="Courier New" pitchFamily="49" charset="0"/>
              </a:rPr>
              <a:t>A’,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q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/>
            <a:endParaRPr lang="en-US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600" dirty="0"/>
          </a:p>
        </p:txBody>
      </p:sp>
      <p:cxnSp>
        <p:nvCxnSpPr>
          <p:cNvPr id="19" name="AutoShape 20"/>
          <p:cNvCxnSpPr>
            <a:cxnSpLocks noChangeShapeType="1"/>
            <a:stCxn id="15" idx="0"/>
          </p:cNvCxnSpPr>
          <p:nvPr/>
        </p:nvCxnSpPr>
        <p:spPr bwMode="auto">
          <a:xfrm rot="5400000" flipH="1" flipV="1">
            <a:off x="4457700" y="2819400"/>
            <a:ext cx="12192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81000" y="4724400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dirty="0">
              <a:latin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</a:rPr>
              <a:t>r=new Node&lt;char&gt;(‘C’);</a:t>
            </a:r>
          </a:p>
          <a:p>
            <a:pPr marL="342900" indent="-342900"/>
            <a:endParaRPr lang="en-US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600" dirty="0"/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886200" y="4953000"/>
            <a:ext cx="1066800" cy="381000"/>
            <a:chOff x="480" y="912"/>
            <a:chExt cx="672" cy="240"/>
          </a:xfrm>
        </p:grpSpPr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38862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581400" y="5791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81000" y="2362200"/>
            <a:ext cx="4038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dirty="0">
                <a:latin typeface="Courier New" pitchFamily="49" charset="0"/>
              </a:rPr>
              <a:t>q=new Node&lt;char&gt;(‘B’);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640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6" grpId="0" animBg="1"/>
      <p:bldP spid="17" grpId="0" animBg="1"/>
      <p:bldP spid="18" grpId="0"/>
      <p:bldP spid="20" grpId="0"/>
      <p:bldP spid="24" grpId="0" animBg="1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 Operations with Pointers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05400" y="2362201"/>
            <a:ext cx="1066800" cy="381000"/>
            <a:chOff x="480" y="912"/>
            <a:chExt cx="672" cy="24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105400" y="2743201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00600" y="3200401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105400" y="3962401"/>
            <a:ext cx="1066800" cy="381000"/>
            <a:chOff x="480" y="912"/>
            <a:chExt cx="672" cy="240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4724400" y="4343401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419600" y="4800601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cxnSp>
        <p:nvCxnSpPr>
          <p:cNvPr id="17" name="AutoShape 15"/>
          <p:cNvCxnSpPr>
            <a:cxnSpLocks noChangeShapeType="1"/>
            <a:stCxn id="14" idx="0"/>
            <a:endCxn id="11" idx="2"/>
          </p:cNvCxnSpPr>
          <p:nvPr/>
        </p:nvCxnSpPr>
        <p:spPr bwMode="auto">
          <a:xfrm rot="5400000" flipH="1">
            <a:off x="5295900" y="3352801"/>
            <a:ext cx="381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85800" y="2286001"/>
            <a:ext cx="3810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dirty="0">
              <a:latin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</a:rPr>
              <a:t>q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InsertAfter</a:t>
            </a:r>
            <a:r>
              <a:rPr lang="en-US" dirty="0">
                <a:latin typeface="Courier New" pitchFamily="49" charset="0"/>
              </a:rPr>
              <a:t>(r);//Insert node pointed by r after the node pointed by q</a:t>
            </a:r>
          </a:p>
          <a:p>
            <a:pPr marL="342900" indent="-342900"/>
            <a:r>
              <a:rPr lang="en-US" dirty="0" err="1">
                <a:latin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</a:rPr>
              <a:t>&lt;&lt;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</a:rPr>
              <a:t>p-&gt;data</a:t>
            </a:r>
            <a:r>
              <a:rPr lang="en-US" dirty="0">
                <a:latin typeface="Courier New" pitchFamily="49" charset="0"/>
              </a:rPr>
              <a:t>;//A</a:t>
            </a:r>
          </a:p>
          <a:p>
            <a:pPr marL="342900" indent="-342900"/>
            <a:r>
              <a:rPr lang="en-US" dirty="0">
                <a:latin typeface="Courier New" pitchFamily="49" charset="0"/>
              </a:rPr>
              <a:t>p=p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NextNode</a:t>
            </a:r>
            <a:r>
              <a:rPr lang="en-US" dirty="0">
                <a:latin typeface="Courier New" pitchFamily="49" charset="0"/>
              </a:rPr>
              <a:t>( );//move p to next node</a:t>
            </a:r>
          </a:p>
          <a:p>
            <a:pPr marL="342900" indent="-342900"/>
            <a:r>
              <a:rPr lang="en-US" dirty="0" err="1">
                <a:latin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</a:rPr>
              <a:t>&lt;&lt;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</a:rPr>
              <a:t>p-&gt;data</a:t>
            </a:r>
            <a:r>
              <a:rPr lang="en-US" dirty="0">
                <a:latin typeface="Courier New" pitchFamily="49" charset="0"/>
              </a:rPr>
              <a:t>;//B</a:t>
            </a:r>
          </a:p>
          <a:p>
            <a:pPr marL="342900" indent="-342900"/>
            <a:endParaRPr lang="en-US" dirty="0">
              <a:latin typeface="Courier New" pitchFamily="49" charset="0"/>
            </a:endParaRP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6858000" y="2514601"/>
            <a:ext cx="1066800" cy="381000"/>
            <a:chOff x="480" y="912"/>
            <a:chExt cx="672" cy="240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6858000" y="2895601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553200" y="3352801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cxnSp>
        <p:nvCxnSpPr>
          <p:cNvPr id="24" name="AutoShape 24"/>
          <p:cNvCxnSpPr>
            <a:cxnSpLocks noChangeShapeType="1"/>
            <a:stCxn id="9" idx="2"/>
            <a:endCxn id="20" idx="1"/>
          </p:cNvCxnSpPr>
          <p:nvPr/>
        </p:nvCxnSpPr>
        <p:spPr bwMode="auto">
          <a:xfrm rot="5400000" flipH="1" flipV="1">
            <a:off x="6362700" y="2247901"/>
            <a:ext cx="38100" cy="952500"/>
          </a:xfrm>
          <a:prstGeom prst="bentConnector4">
            <a:avLst>
              <a:gd name="adj1" fmla="val -600000"/>
              <a:gd name="adj2" fmla="val 64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5"/>
          <p:cNvCxnSpPr>
            <a:cxnSpLocks noChangeShapeType="1"/>
            <a:stCxn id="16" idx="0"/>
            <a:endCxn id="8" idx="1"/>
          </p:cNvCxnSpPr>
          <p:nvPr/>
        </p:nvCxnSpPr>
        <p:spPr bwMode="auto">
          <a:xfrm rot="5400000" flipH="1" flipV="1">
            <a:off x="3771900" y="3467101"/>
            <a:ext cx="22479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28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Nodes: Operations with 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5105400" y="2209800"/>
            <a:ext cx="1066800" cy="381000"/>
            <a:chOff x="480" y="912"/>
            <a:chExt cx="672" cy="240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</p:grp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5105400" y="2590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800600" y="3048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5105400" y="3810000"/>
            <a:ext cx="1066800" cy="381000"/>
            <a:chOff x="480" y="912"/>
            <a:chExt cx="672" cy="240"/>
          </a:xfrm>
        </p:grpSpPr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</p:grp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419600" y="4648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cxnSp>
        <p:nvCxnSpPr>
          <p:cNvPr id="36" name="AutoShape 13"/>
          <p:cNvCxnSpPr>
            <a:cxnSpLocks noChangeShapeType="1"/>
            <a:stCxn id="33" idx="0"/>
            <a:endCxn id="30" idx="2"/>
          </p:cNvCxnSpPr>
          <p:nvPr/>
        </p:nvCxnSpPr>
        <p:spPr bwMode="auto">
          <a:xfrm rot="5400000" flipH="1">
            <a:off x="5295900" y="3200400"/>
            <a:ext cx="381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85800" y="2133600"/>
            <a:ext cx="411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 dirty="0">
              <a:latin typeface="Courier New" pitchFamily="49" charset="0"/>
            </a:endParaRPr>
          </a:p>
          <a:p>
            <a:pPr marL="342900" indent="-342900"/>
            <a:r>
              <a:rPr lang="en-US" dirty="0" smtClean="0">
                <a:latin typeface="Courier New" pitchFamily="49" charset="0"/>
              </a:rPr>
              <a:t>p=q-</a:t>
            </a:r>
            <a:r>
              <a:rPr lang="en-US" dirty="0">
                <a:latin typeface="Courier New" pitchFamily="49" charset="0"/>
              </a:rPr>
              <a:t>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DeleteAfter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( );//</a:t>
            </a:r>
            <a:r>
              <a:rPr lang="en-US" dirty="0">
                <a:latin typeface="Courier New" pitchFamily="49" charset="0"/>
              </a:rPr>
              <a:t>Delete node after q copy the address of the deleted node to </a:t>
            </a:r>
            <a:r>
              <a:rPr lang="en-US" dirty="0" smtClean="0">
                <a:latin typeface="Courier New" pitchFamily="49" charset="0"/>
              </a:rPr>
              <a:t>r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6858000" y="2362200"/>
            <a:ext cx="1066800" cy="381000"/>
            <a:chOff x="480" y="912"/>
            <a:chExt cx="672" cy="240"/>
          </a:xfrm>
        </p:grpSpPr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6553200" y="3200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cxnSp>
        <p:nvCxnSpPr>
          <p:cNvPr id="43" name="AutoShape 21"/>
          <p:cNvCxnSpPr>
            <a:cxnSpLocks noChangeShapeType="1"/>
            <a:stCxn id="35" idx="0"/>
            <a:endCxn id="27" idx="1"/>
          </p:cNvCxnSpPr>
          <p:nvPr/>
        </p:nvCxnSpPr>
        <p:spPr bwMode="auto">
          <a:xfrm rot="5400000" flipH="1" flipV="1">
            <a:off x="3771900" y="3314700"/>
            <a:ext cx="22479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4"/>
          <p:cNvCxnSpPr>
            <a:cxnSpLocks noChangeShapeType="1"/>
            <a:stCxn id="28" idx="3"/>
            <a:endCxn id="39" idx="1"/>
          </p:cNvCxnSpPr>
          <p:nvPr/>
        </p:nvCxnSpPr>
        <p:spPr bwMode="auto">
          <a:xfrm>
            <a:off x="6172200" y="2400300"/>
            <a:ext cx="685800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6849290" y="2743200"/>
            <a:ext cx="27540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" name="Elbow Connector 11"/>
          <p:cNvCxnSpPr>
            <a:stCxn id="35" idx="3"/>
            <a:endCxn id="44" idx="1"/>
          </p:cNvCxnSpPr>
          <p:nvPr/>
        </p:nvCxnSpPr>
        <p:spPr bwMode="auto">
          <a:xfrm flipV="1">
            <a:off x="4953000" y="2743200"/>
            <a:ext cx="2171699" cy="2095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578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Constructor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template &lt;class T&gt;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Node &lt;T&gt;::Node(</a:t>
            </a:r>
            <a:r>
              <a:rPr lang="en-US" sz="2400" dirty="0" err="1">
                <a:latin typeface="Courier New" pitchFamily="49" charset="0"/>
              </a:rPr>
              <a:t>const</a:t>
            </a:r>
            <a:r>
              <a:rPr lang="en-US" sz="2400" dirty="0">
                <a:latin typeface="Courier New" pitchFamily="49" charset="0"/>
              </a:rPr>
              <a:t> T&amp; item, Node&lt;T&gt;* </a:t>
            </a:r>
            <a:r>
              <a:rPr lang="en-US" sz="2400" dirty="0" err="1">
                <a:latin typeface="Courier New" pitchFamily="49" charset="0"/>
              </a:rPr>
              <a:t>ptrnext</a:t>
            </a:r>
            <a:r>
              <a:rPr lang="en-US" sz="2400" dirty="0">
                <a:latin typeface="Courier New" pitchFamily="49" charset="0"/>
              </a:rPr>
              <a:t>): data(item), next(</a:t>
            </a:r>
            <a:r>
              <a:rPr lang="en-US" sz="2400" dirty="0" err="1">
                <a:latin typeface="Courier New" pitchFamily="49" charset="0"/>
              </a:rPr>
              <a:t>ptrnext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{}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List Traversal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template &lt;class T&gt;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Node &lt;T&gt; *Node&lt;T&gt;::</a:t>
            </a:r>
            <a:r>
              <a:rPr lang="en-US" sz="2400" dirty="0" err="1">
                <a:latin typeface="Courier New" pitchFamily="49" charset="0"/>
              </a:rPr>
              <a:t>NextNode</a:t>
            </a:r>
            <a:r>
              <a:rPr lang="en-US" sz="2400" dirty="0">
                <a:latin typeface="Courier New" pitchFamily="49" charset="0"/>
              </a:rPr>
              <a:t>(void) </a:t>
            </a:r>
            <a:r>
              <a:rPr lang="en-US" sz="2400" dirty="0" err="1">
                <a:latin typeface="Courier New" pitchFamily="49" charset="0"/>
              </a:rPr>
              <a:t>const</a:t>
            </a:r>
            <a:endParaRPr lang="en-US" sz="2400" dirty="0">
              <a:latin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{return next;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 in C</a:t>
            </a:r>
            <a:r>
              <a:rPr lang="en-US" dirty="0" smtClean="0"/>
              <a:t>++:Building the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template &lt;class&gt;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void Node&lt;T&gt;::</a:t>
            </a:r>
            <a:r>
              <a:rPr lang="en-US" sz="1500" dirty="0" err="1" smtClean="0">
                <a:latin typeface="Courier New" pitchFamily="49" charset="0"/>
              </a:rPr>
              <a:t>InsertAfter</a:t>
            </a:r>
            <a:r>
              <a:rPr lang="en-US" sz="1500" dirty="0" smtClean="0">
                <a:latin typeface="Courier New" pitchFamily="49" charset="0"/>
              </a:rPr>
              <a:t>(Node&lt;T&gt; *p)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500" dirty="0" smtClean="0">
                <a:solidFill>
                  <a:srgbClr val="FF66FF"/>
                </a:solidFill>
                <a:latin typeface="Courier New" pitchFamily="49" charset="0"/>
              </a:rPr>
              <a:t>p-&gt;next=next;//</a:t>
            </a:r>
            <a:r>
              <a:rPr lang="en-US" sz="1500" dirty="0" smtClean="0">
                <a:latin typeface="Courier New" pitchFamily="49" charset="0"/>
              </a:rPr>
              <a:t>notice access to private part of member of same class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next=p; </a:t>
            </a:r>
            <a:r>
              <a:rPr lang="en-US" sz="1500" dirty="0" smtClean="0">
                <a:latin typeface="Courier New" pitchFamily="49" charset="0"/>
              </a:rPr>
              <a:t>//also note correct sequence of operation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} </a:t>
            </a:r>
            <a:endParaRPr lang="en-US" sz="1500" dirty="0">
              <a:latin typeface="Courier New" pitchFamily="49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93825" y="3657600"/>
            <a:ext cx="1101725" cy="257175"/>
            <a:chOff x="480" y="912"/>
            <a:chExt cx="672" cy="2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889250" y="3657600"/>
            <a:ext cx="1101725" cy="257175"/>
            <a:chOff x="480" y="912"/>
            <a:chExt cx="672" cy="240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4384675" y="3657600"/>
            <a:ext cx="1101725" cy="257175"/>
            <a:chOff x="480" y="912"/>
            <a:chExt cx="672" cy="240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17" name="AutoShape 13"/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2495550" y="378618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4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3990975" y="378618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3597275" y="5499100"/>
            <a:ext cx="1101725" cy="257175"/>
            <a:chOff x="480" y="912"/>
            <a:chExt cx="672" cy="24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519488" y="5730875"/>
            <a:ext cx="865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New </a:t>
            </a:r>
            <a:r>
              <a:rPr lang="en-US" sz="1400" dirty="0" smtClean="0"/>
              <a:t>node (p)</a:t>
            </a:r>
            <a:endParaRPr lang="en-US" sz="1400" dirty="0"/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393825" y="4768850"/>
            <a:ext cx="1101725" cy="257175"/>
            <a:chOff x="480" y="912"/>
            <a:chExt cx="672" cy="24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2889250" y="4768850"/>
            <a:ext cx="1101725" cy="257175"/>
            <a:chOff x="480" y="912"/>
            <a:chExt cx="672" cy="240"/>
          </a:xfrm>
        </p:grpSpPr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4384675" y="4768850"/>
            <a:ext cx="1101725" cy="257175"/>
            <a:chOff x="480" y="912"/>
            <a:chExt cx="672" cy="240"/>
          </a:xfrm>
        </p:grpSpPr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32" name="AutoShape 28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2495550" y="489743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  <a:stCxn id="28" idx="2"/>
            <a:endCxn id="20" idx="1"/>
          </p:cNvCxnSpPr>
          <p:nvPr/>
        </p:nvCxnSpPr>
        <p:spPr bwMode="auto">
          <a:xfrm rot="5400000">
            <a:off x="3355975" y="5267325"/>
            <a:ext cx="601663" cy="119063"/>
          </a:xfrm>
          <a:prstGeom prst="bentConnector4">
            <a:avLst>
              <a:gd name="adj1" fmla="val 39315"/>
              <a:gd name="adj2" fmla="val 292000"/>
            </a:avLst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  <a:stCxn id="21" idx="0"/>
            <a:endCxn id="30" idx="1"/>
          </p:cNvCxnSpPr>
          <p:nvPr/>
        </p:nvCxnSpPr>
        <p:spPr bwMode="auto">
          <a:xfrm rot="5400000" flipH="1">
            <a:off x="4103688" y="5178425"/>
            <a:ext cx="601662" cy="39688"/>
          </a:xfrm>
          <a:prstGeom prst="bentConnector4">
            <a:avLst>
              <a:gd name="adj1" fmla="val 39315"/>
              <a:gd name="adj2" fmla="val 676000"/>
            </a:avLst>
          </a:prstGeom>
          <a:noFill/>
          <a:ln w="28575">
            <a:solidFill>
              <a:srgbClr val="FF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819400" y="3124200"/>
            <a:ext cx="8651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Current node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819400" y="4191000"/>
            <a:ext cx="8651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Current node</a:t>
            </a: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>
            <a:off x="39624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40386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5562600" y="3352800"/>
            <a:ext cx="320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dirty="0"/>
              <a:t>Two pointers are updated</a:t>
            </a:r>
          </a:p>
          <a:p>
            <a:pPr marL="669925" lvl="1" indent="-325438"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1900" dirty="0"/>
              <a:t>next of the current node</a:t>
            </a:r>
          </a:p>
          <a:p>
            <a:pPr marL="669925" lvl="1" indent="-325438"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1900" dirty="0"/>
              <a:t>next of the new node</a:t>
            </a:r>
          </a:p>
          <a:p>
            <a:pPr marL="342900" indent="-342900"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100" dirty="0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57200" y="3581400"/>
            <a:ext cx="865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Before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457200" y="4724400"/>
            <a:ext cx="865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786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 in C</a:t>
            </a:r>
            <a:r>
              <a:rPr lang="en-US" dirty="0" smtClean="0"/>
              <a:t>++:Order of pointers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template &lt;class&gt;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void Node&lt;T&gt;::InsertAfter(Node&lt;T&gt; *p)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next=p; 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p-&gt;next=next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sz="1700" smtClean="0">
                <a:latin typeface="Courier New" pitchFamily="49" charset="0"/>
              </a:rPr>
              <a:t>} </a:t>
            </a:r>
            <a:endParaRPr lang="en-US" sz="1700">
              <a:latin typeface="Courier New" pitchFamily="49" charset="0"/>
            </a:endParaRP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1393825" y="3657600"/>
            <a:ext cx="1101725" cy="257175"/>
            <a:chOff x="480" y="912"/>
            <a:chExt cx="672" cy="240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41" name="Group 7"/>
          <p:cNvGrpSpPr>
            <a:grpSpLocks/>
          </p:cNvGrpSpPr>
          <p:nvPr/>
        </p:nvGrpSpPr>
        <p:grpSpPr bwMode="auto">
          <a:xfrm>
            <a:off x="2889250" y="3657600"/>
            <a:ext cx="1101725" cy="257175"/>
            <a:chOff x="480" y="912"/>
            <a:chExt cx="672" cy="240"/>
          </a:xfrm>
        </p:grpSpPr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44" name="Group 10"/>
          <p:cNvGrpSpPr>
            <a:grpSpLocks/>
          </p:cNvGrpSpPr>
          <p:nvPr/>
        </p:nvGrpSpPr>
        <p:grpSpPr bwMode="auto">
          <a:xfrm>
            <a:off x="4384675" y="3657600"/>
            <a:ext cx="1101725" cy="257175"/>
            <a:chOff x="480" y="912"/>
            <a:chExt cx="672" cy="240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47" name="AutoShape 13"/>
          <p:cNvCxnSpPr>
            <a:cxnSpLocks noChangeShapeType="1"/>
            <a:stCxn id="40" idx="3"/>
            <a:endCxn id="42" idx="1"/>
          </p:cNvCxnSpPr>
          <p:nvPr/>
        </p:nvCxnSpPr>
        <p:spPr bwMode="auto">
          <a:xfrm>
            <a:off x="2495550" y="378618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4"/>
          <p:cNvCxnSpPr>
            <a:cxnSpLocks noChangeShapeType="1"/>
            <a:stCxn id="43" idx="3"/>
            <a:endCxn id="45" idx="1"/>
          </p:cNvCxnSpPr>
          <p:nvPr/>
        </p:nvCxnSpPr>
        <p:spPr bwMode="auto">
          <a:xfrm>
            <a:off x="3990975" y="378618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597275" y="5499100"/>
            <a:ext cx="1101725" cy="257175"/>
            <a:chOff x="480" y="912"/>
            <a:chExt cx="672" cy="240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519488" y="5730875"/>
            <a:ext cx="8651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New node</a:t>
            </a:r>
          </a:p>
        </p:txBody>
      </p: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1393825" y="4768850"/>
            <a:ext cx="1101725" cy="257175"/>
            <a:chOff x="480" y="912"/>
            <a:chExt cx="672" cy="240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56" name="Group 22"/>
          <p:cNvGrpSpPr>
            <a:grpSpLocks/>
          </p:cNvGrpSpPr>
          <p:nvPr/>
        </p:nvGrpSpPr>
        <p:grpSpPr bwMode="auto">
          <a:xfrm>
            <a:off x="2889250" y="4768850"/>
            <a:ext cx="1101725" cy="257175"/>
            <a:chOff x="480" y="912"/>
            <a:chExt cx="672" cy="240"/>
          </a:xfrm>
        </p:grpSpPr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cxnSp>
        <p:nvCxnSpPr>
          <p:cNvPr id="59" name="AutoShape 25"/>
          <p:cNvCxnSpPr>
            <a:cxnSpLocks noChangeShapeType="1"/>
            <a:stCxn id="55" idx="3"/>
            <a:endCxn id="57" idx="1"/>
          </p:cNvCxnSpPr>
          <p:nvPr/>
        </p:nvCxnSpPr>
        <p:spPr bwMode="auto">
          <a:xfrm>
            <a:off x="2495550" y="489743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26"/>
          <p:cNvCxnSpPr>
            <a:cxnSpLocks noChangeShapeType="1"/>
            <a:stCxn id="58" idx="2"/>
            <a:endCxn id="50" idx="1"/>
          </p:cNvCxnSpPr>
          <p:nvPr/>
        </p:nvCxnSpPr>
        <p:spPr bwMode="auto">
          <a:xfrm rot="5400000">
            <a:off x="3355975" y="5267325"/>
            <a:ext cx="601663" cy="119063"/>
          </a:xfrm>
          <a:prstGeom prst="bentConnector4">
            <a:avLst>
              <a:gd name="adj1" fmla="val 39315"/>
              <a:gd name="adj2" fmla="val 292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27"/>
          <p:cNvCxnSpPr>
            <a:cxnSpLocks noChangeShapeType="1"/>
            <a:stCxn id="51" idx="0"/>
            <a:endCxn id="58" idx="0"/>
          </p:cNvCxnSpPr>
          <p:nvPr/>
        </p:nvCxnSpPr>
        <p:spPr bwMode="auto">
          <a:xfrm rot="5400000" flipH="1">
            <a:off x="3705226" y="4779962"/>
            <a:ext cx="730250" cy="708025"/>
          </a:xfrm>
          <a:prstGeom prst="bentConnector3">
            <a:avLst>
              <a:gd name="adj1" fmla="val 13130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819400" y="3124200"/>
            <a:ext cx="8651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Current node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819400" y="4191000"/>
            <a:ext cx="8651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Current node</a:t>
            </a: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 flipH="1">
            <a:off x="39624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H="1">
            <a:off x="40386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5562600" y="3352800"/>
            <a:ext cx="320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/>
              <a:t>Rest of the list is lost!!</a:t>
            </a:r>
          </a:p>
        </p:txBody>
      </p:sp>
    </p:spTree>
    <p:extLst>
      <p:ext uri="{BB962C8B-B14F-4D97-AF65-F5344CB8AC3E}">
        <p14:creationId xmlns:p14="http://schemas.microsoft.com/office/powerpoint/2010/main" val="156296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 in C</a:t>
            </a:r>
            <a:r>
              <a:rPr lang="en-US" dirty="0" smtClean="0"/>
              <a:t>++:Deleting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Node&lt;T&gt; *Node&lt;T&gt;::</a:t>
            </a:r>
            <a:r>
              <a:rPr lang="en-US" sz="1200" dirty="0" err="1" smtClean="0">
                <a:latin typeface="Courier New" pitchFamily="49" charset="0"/>
              </a:rPr>
              <a:t>DeleteAfter</a:t>
            </a:r>
            <a:r>
              <a:rPr lang="en-US" sz="1200" dirty="0" smtClean="0">
                <a:latin typeface="Courier New" pitchFamily="49" charset="0"/>
              </a:rPr>
              <a:t>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//save address of node to be deleted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Node &lt;T&gt; *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tempPtr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=next;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//if no successor, return NULL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if (next==NULL)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return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//delete next node by copying its </a:t>
            </a:r>
            <a:r>
              <a:rPr lang="en-US" sz="1200" dirty="0" err="1" smtClean="0">
                <a:latin typeface="Courier New" pitchFamily="49" charset="0"/>
              </a:rPr>
              <a:t>nextptr</a:t>
            </a:r>
            <a:r>
              <a:rPr lang="en-US" sz="1200" dirty="0" smtClean="0">
                <a:latin typeface="Courier New" pitchFamily="49" charset="0"/>
              </a:rPr>
              <a:t> to the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</a:t>
            </a:r>
            <a:r>
              <a:rPr lang="en-US" sz="1200" dirty="0" err="1" smtClean="0">
                <a:latin typeface="Courier New" pitchFamily="49" charset="0"/>
              </a:rPr>
              <a:t>nextptr</a:t>
            </a:r>
            <a:r>
              <a:rPr lang="en-US" sz="1200" dirty="0" smtClean="0">
                <a:latin typeface="Courier New" pitchFamily="49" charset="0"/>
              </a:rPr>
              <a:t> of current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next=</a:t>
            </a:r>
            <a:r>
              <a:rPr lang="en-US" sz="1200" dirty="0" err="1" smtClean="0">
                <a:latin typeface="Courier New" pitchFamily="49" charset="0"/>
              </a:rPr>
              <a:t>tempPtr</a:t>
            </a:r>
            <a:r>
              <a:rPr lang="en-US" sz="1200" dirty="0" smtClean="0">
                <a:latin typeface="Courier New" pitchFamily="49" charset="0"/>
              </a:rPr>
              <a:t>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//return pointer to deleted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return </a:t>
            </a:r>
            <a:r>
              <a:rPr lang="en-US" sz="1200" dirty="0" err="1" smtClean="0">
                <a:latin typeface="Courier New" pitchFamily="49" charset="0"/>
              </a:rPr>
              <a:t>tempPtr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  <a:endParaRPr lang="en-US" sz="1200" dirty="0">
              <a:latin typeface="Courier New" pitchFamily="49" charset="0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6713538" y="1816104"/>
            <a:ext cx="796925" cy="268288"/>
            <a:chOff x="480" y="912"/>
            <a:chExt cx="672" cy="240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C</a:t>
              </a: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4664075" y="1816104"/>
            <a:ext cx="796925" cy="268288"/>
            <a:chOff x="480" y="912"/>
            <a:chExt cx="672" cy="240"/>
          </a:xfrm>
        </p:grpSpPr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745163" y="1816104"/>
            <a:ext cx="796925" cy="268288"/>
            <a:chOff x="480" y="912"/>
            <a:chExt cx="672" cy="240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B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7737475" y="1816104"/>
            <a:ext cx="796925" cy="268288"/>
            <a:chOff x="480" y="912"/>
            <a:chExt cx="672" cy="240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NULL</a:t>
              </a:r>
            </a:p>
          </p:txBody>
        </p:sp>
      </p:grpSp>
      <p:cxnSp>
        <p:nvCxnSpPr>
          <p:cNvPr id="13" name="AutoShape 17"/>
          <p:cNvCxnSpPr>
            <a:cxnSpLocks noChangeShapeType="1"/>
            <a:stCxn id="46" idx="3"/>
            <a:endCxn id="43" idx="1"/>
          </p:cNvCxnSpPr>
          <p:nvPr/>
        </p:nvCxnSpPr>
        <p:spPr bwMode="auto">
          <a:xfrm>
            <a:off x="5461000" y="1951041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5715000" y="1447803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Current node</a:t>
            </a:r>
          </a:p>
        </p:txBody>
      </p:sp>
      <p:cxnSp>
        <p:nvCxnSpPr>
          <p:cNvPr id="15" name="AutoShape 19"/>
          <p:cNvCxnSpPr>
            <a:cxnSpLocks noChangeShapeType="1"/>
            <a:stCxn id="44" idx="3"/>
            <a:endCxn id="47" idx="1"/>
          </p:cNvCxnSpPr>
          <p:nvPr/>
        </p:nvCxnSpPr>
        <p:spPr bwMode="auto">
          <a:xfrm>
            <a:off x="6542088" y="1951041"/>
            <a:ext cx="171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0"/>
          <p:cNvCxnSpPr>
            <a:cxnSpLocks noChangeShapeType="1"/>
            <a:stCxn id="48" idx="3"/>
            <a:endCxn id="41" idx="1"/>
          </p:cNvCxnSpPr>
          <p:nvPr/>
        </p:nvCxnSpPr>
        <p:spPr bwMode="auto">
          <a:xfrm>
            <a:off x="7510463" y="1951041"/>
            <a:ext cx="227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770688" y="1600203"/>
            <a:ext cx="854075" cy="860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6713538" y="2782893"/>
            <a:ext cx="796925" cy="269875"/>
            <a:chOff x="480" y="912"/>
            <a:chExt cx="672" cy="240"/>
          </a:xfrm>
        </p:grpSpPr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C</a:t>
              </a: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next</a:t>
              </a: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4664075" y="2782893"/>
            <a:ext cx="796925" cy="269875"/>
            <a:chOff x="480" y="912"/>
            <a:chExt cx="672" cy="240"/>
          </a:xfrm>
        </p:grpSpPr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5745163" y="2782893"/>
            <a:ext cx="796925" cy="269875"/>
            <a:chOff x="480" y="912"/>
            <a:chExt cx="672" cy="240"/>
          </a:xfrm>
        </p:grpSpPr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B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7737475" y="2782893"/>
            <a:ext cx="796925" cy="269875"/>
            <a:chOff x="480" y="912"/>
            <a:chExt cx="672" cy="240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NULL</a:t>
              </a:r>
            </a:p>
          </p:txBody>
        </p:sp>
      </p:grpSp>
      <p:cxnSp>
        <p:nvCxnSpPr>
          <p:cNvPr id="22" name="AutoShape 34"/>
          <p:cNvCxnSpPr>
            <a:cxnSpLocks noChangeShapeType="1"/>
            <a:stCxn id="38" idx="3"/>
            <a:endCxn id="35" idx="1"/>
          </p:cNvCxnSpPr>
          <p:nvPr/>
        </p:nvCxnSpPr>
        <p:spPr bwMode="auto">
          <a:xfrm>
            <a:off x="5461000" y="2917831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3962400" y="1828804"/>
            <a:ext cx="85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Before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6705600" y="1524003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>
                <a:solidFill>
                  <a:srgbClr val="FF0000"/>
                </a:solidFill>
              </a:rPr>
              <a:t>TempPtr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5" name="AutoShape 37"/>
          <p:cNvCxnSpPr>
            <a:cxnSpLocks noChangeShapeType="1"/>
            <a:stCxn id="36" idx="2"/>
            <a:endCxn id="33" idx="2"/>
          </p:cNvCxnSpPr>
          <p:nvPr/>
        </p:nvCxnSpPr>
        <p:spPr bwMode="auto">
          <a:xfrm rot="16200000" flipH="1">
            <a:off x="7138987" y="2257431"/>
            <a:ext cx="1588" cy="159385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38"/>
          <p:cNvCxnSpPr>
            <a:cxnSpLocks noChangeShapeType="1"/>
            <a:stCxn id="36" idx="3"/>
            <a:endCxn id="39" idx="1"/>
          </p:cNvCxnSpPr>
          <p:nvPr/>
        </p:nvCxnSpPr>
        <p:spPr bwMode="auto">
          <a:xfrm>
            <a:off x="6542088" y="2917831"/>
            <a:ext cx="171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39"/>
          <p:cNvCxnSpPr>
            <a:cxnSpLocks noChangeShapeType="1"/>
            <a:stCxn id="40" idx="3"/>
            <a:endCxn id="33" idx="1"/>
          </p:cNvCxnSpPr>
          <p:nvPr/>
        </p:nvCxnSpPr>
        <p:spPr bwMode="auto">
          <a:xfrm>
            <a:off x="7510463" y="2917831"/>
            <a:ext cx="227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6477000" y="2590805"/>
            <a:ext cx="2286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6553200" y="2590805"/>
            <a:ext cx="2286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7543800" y="2590805"/>
            <a:ext cx="2286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7467600" y="2590805"/>
            <a:ext cx="2286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4114800" y="2773368"/>
            <a:ext cx="85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After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4495800" y="3505200"/>
            <a:ext cx="4038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400"/>
              <a:t>Returns the address of the deleted node if the programmer wants to deallocate the memory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412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created nodes put together </a:t>
            </a:r>
          </a:p>
          <a:p>
            <a:r>
              <a:rPr lang="en-US" dirty="0" smtClean="0"/>
              <a:t>Unnecessary nodes can be deleted </a:t>
            </a:r>
          </a:p>
          <a:p>
            <a:r>
              <a:rPr lang="en-US" dirty="0" smtClean="0"/>
              <a:t>List dynamically changes </a:t>
            </a:r>
          </a:p>
          <a:p>
            <a:r>
              <a:rPr lang="en-US" dirty="0" smtClean="0"/>
              <a:t>Maintaining the list:</a:t>
            </a:r>
          </a:p>
          <a:p>
            <a:pPr lvl="1"/>
            <a:r>
              <a:rPr lang="en-US" dirty="0" smtClean="0"/>
              <a:t>head </a:t>
            </a:r>
            <a:r>
              <a:rPr lang="en-US" dirty="0"/>
              <a:t>pointer </a:t>
            </a:r>
            <a:r>
              <a:rPr lang="en-US" dirty="0" smtClean="0"/>
              <a:t>points </a:t>
            </a:r>
            <a:r>
              <a:rPr lang="en-US" dirty="0"/>
              <a:t>at the beginning of the list</a:t>
            </a:r>
          </a:p>
          <a:p>
            <a:pPr lvl="1"/>
            <a:r>
              <a:rPr lang="en-US" dirty="0"/>
              <a:t>Initially the value of the head pointer is NULL to indicate an empty list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cs typeface="Arial" charset="0"/>
              </a:rPr>
              <a:t>If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you lose the head, you lose the list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build a list and modify it using:</a:t>
            </a:r>
          </a:p>
          <a:p>
            <a:pPr lvl="1"/>
            <a:r>
              <a:rPr lang="en-US" dirty="0" smtClean="0"/>
              <a:t>Node class</a:t>
            </a:r>
          </a:p>
          <a:p>
            <a:pPr lvl="1"/>
            <a:r>
              <a:rPr lang="en-US" dirty="0" smtClean="0"/>
              <a:t>Global (non-member) functions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Dynamically creating a node</a:t>
            </a:r>
          </a:p>
          <a:p>
            <a:pPr lvl="1"/>
            <a:r>
              <a:rPr lang="en-US" dirty="0" smtClean="0"/>
              <a:t>Inserting a node into a linked list</a:t>
            </a:r>
          </a:p>
          <a:p>
            <a:pPr lvl="1"/>
            <a:r>
              <a:rPr lang="en-US" dirty="0" smtClean="0"/>
              <a:t>Deleting a node from a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Problems of Arrays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Fixed </a:t>
            </a:r>
            <a:r>
              <a:rPr lang="en-US" sz="2400" dirty="0"/>
              <a:t>Length: Even a dynamic array has fixed size after a resize operation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efficient and flexible in dealing with problems such as: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Joining two arrays,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Insert an element at an arbitrary location.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Delete an element from an arbitrary location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Example: Maintaining a list of customers that stay at a </a:t>
            </a:r>
            <a:r>
              <a:rPr lang="en-US" sz="2200" dirty="0" smtClean="0"/>
              <a:t>hotel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node with dynamic memory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6781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Node&lt;T&gt; *</a:t>
            </a:r>
            <a:r>
              <a:rPr lang="en-US" sz="1400" dirty="0" err="1" smtClean="0">
                <a:latin typeface="Courier New" pitchFamily="49" charset="0"/>
              </a:rPr>
              <a:t>GetNode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const</a:t>
            </a:r>
            <a:r>
              <a:rPr lang="en-US" sz="1400" dirty="0" smtClean="0">
                <a:latin typeface="Courier New" pitchFamily="49" charset="0"/>
              </a:rPr>
              <a:t> T&amp; item, Node&lt;T&gt; *</a:t>
            </a:r>
            <a:r>
              <a:rPr lang="en-US" sz="1400" dirty="0" err="1" smtClean="0">
                <a:latin typeface="Courier New" pitchFamily="49" charset="0"/>
              </a:rPr>
              <a:t>nextPtr</a:t>
            </a:r>
            <a:r>
              <a:rPr lang="en-US" sz="1400" dirty="0" smtClean="0">
                <a:latin typeface="Courier New" pitchFamily="49" charset="0"/>
              </a:rPr>
              <a:t>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Node&lt;T&gt; *</a:t>
            </a:r>
            <a:r>
              <a:rPr lang="en-US" sz="1400" dirty="0" err="1" smtClean="0">
                <a:latin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</a:rPr>
              <a:t>; //declare pointer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</a:rPr>
              <a:t>=new Node&lt;T&gt;(item, </a:t>
            </a:r>
            <a:r>
              <a:rPr lang="en-US" sz="1400" dirty="0" err="1" smtClean="0">
                <a:latin typeface="Courier New" pitchFamily="49" charset="0"/>
              </a:rPr>
              <a:t>nextPtr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//allocate memory and pass item and </a:t>
            </a:r>
            <a:r>
              <a:rPr lang="en-US" sz="1400" dirty="0" err="1" smtClean="0">
                <a:latin typeface="Courier New" pitchFamily="49" charset="0"/>
              </a:rPr>
              <a:t>nextptr</a:t>
            </a:r>
            <a:r>
              <a:rPr lang="en-US" sz="1400" dirty="0" smtClean="0">
                <a:latin typeface="Courier New" pitchFamily="49" charset="0"/>
              </a:rPr>
              <a:t> to the constructor which creates the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//terminate program if allocation not successful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</a:rPr>
              <a:t>==NULL)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  <a:r>
              <a:rPr lang="en-US" sz="1400" dirty="0" err="1" smtClean="0">
                <a:latin typeface="Courier New" pitchFamily="49" charset="0"/>
              </a:rPr>
              <a:t>cerr</a:t>
            </a:r>
            <a:r>
              <a:rPr lang="en-US" sz="1400" dirty="0" smtClean="0">
                <a:latin typeface="Courier New" pitchFamily="49" charset="0"/>
              </a:rPr>
              <a:t>&lt;&lt;"Memory allocation failed"&lt;&lt;</a:t>
            </a:r>
            <a:r>
              <a:rPr lang="en-US" sz="1400" dirty="0" err="1" smtClean="0">
                <a:latin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latin typeface="Courier New" pitchFamily="49" charset="0"/>
              </a:rPr>
              <a:t>exit(1</a:t>
            </a:r>
            <a:r>
              <a:rPr lang="en-US" sz="1400" dirty="0">
                <a:latin typeface="Courier New" pitchFamily="49" charset="0"/>
              </a:rPr>
              <a:t>);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return </a:t>
            </a:r>
            <a:r>
              <a:rPr lang="en-US" sz="1400" dirty="0" err="1" smtClean="0">
                <a:latin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 at the front of a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5867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//function to insert a new item at the front of a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</a:rPr>
              <a:t>InsertFront</a:t>
            </a:r>
            <a:r>
              <a:rPr lang="en-US" sz="1200" dirty="0" smtClean="0">
                <a:latin typeface="Courier New" pitchFamily="49" charset="0"/>
              </a:rPr>
              <a:t>(Node&lt;T&gt;* &amp; head, T item)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//we are passing in the address of the head pointer by &amp;head so that it can be modified)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//allocate new node so that it points to the first item in the original list,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 and updated head pointer to point to the new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head=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GetNode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</a:rPr>
              <a:t>item,head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  <a:endParaRPr lang="en-US" sz="1200" dirty="0">
              <a:latin typeface="Courier New" pitchFamily="49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743200" y="5838825"/>
            <a:ext cx="1101725" cy="257175"/>
            <a:chOff x="480" y="912"/>
            <a:chExt cx="672" cy="2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743200" y="4572000"/>
            <a:ext cx="1101725" cy="257175"/>
            <a:chOff x="480" y="912"/>
            <a:chExt cx="672" cy="240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4238625" y="4572000"/>
            <a:ext cx="1101725" cy="257175"/>
            <a:chOff x="480" y="912"/>
            <a:chExt cx="672" cy="240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17" name="AutoShape 13"/>
          <p:cNvCxnSpPr>
            <a:cxnSpLocks noChangeShapeType="1"/>
            <a:stCxn id="10" idx="3"/>
            <a:endCxn id="24" idx="1"/>
          </p:cNvCxnSpPr>
          <p:nvPr/>
        </p:nvCxnSpPr>
        <p:spPr bwMode="auto">
          <a:xfrm flipV="1">
            <a:off x="3844925" y="5257800"/>
            <a:ext cx="339725" cy="709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4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3844925" y="470058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57200" y="5105400"/>
            <a:ext cx="865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After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57200" y="4495800"/>
            <a:ext cx="865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Before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8"/>
          <p:cNvCxnSpPr>
            <a:cxnSpLocks noChangeShapeType="1"/>
            <a:stCxn id="21" idx="3"/>
          </p:cNvCxnSpPr>
          <p:nvPr/>
        </p:nvCxnSpPr>
        <p:spPr bwMode="auto">
          <a:xfrm>
            <a:off x="1905000" y="47244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4184650" y="5129213"/>
            <a:ext cx="1101725" cy="257175"/>
            <a:chOff x="480" y="912"/>
            <a:chExt cx="672" cy="24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5680075" y="5129213"/>
            <a:ext cx="1101725" cy="257175"/>
            <a:chOff x="480" y="912"/>
            <a:chExt cx="672" cy="240"/>
          </a:xfrm>
        </p:grpSpPr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29" name="AutoShape 25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5286375" y="5257800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1441450" y="5053013"/>
            <a:ext cx="457200" cy="4572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AutoShape 27"/>
          <p:cNvCxnSpPr>
            <a:cxnSpLocks noChangeShapeType="1"/>
            <a:stCxn id="30" idx="3"/>
            <a:endCxn id="9" idx="1"/>
          </p:cNvCxnSpPr>
          <p:nvPr/>
        </p:nvCxnSpPr>
        <p:spPr bwMode="auto">
          <a:xfrm>
            <a:off x="1898650" y="5281613"/>
            <a:ext cx="84455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23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</a:t>
            </a:r>
            <a:r>
              <a:rPr lang="en-US" dirty="0" smtClean="0"/>
              <a:t>item </a:t>
            </a:r>
            <a:r>
              <a:rPr lang="en-US" dirty="0"/>
              <a:t>at the </a:t>
            </a:r>
            <a:r>
              <a:rPr lang="en-US" dirty="0" smtClean="0"/>
              <a:t>rear </a:t>
            </a:r>
            <a:r>
              <a:rPr lang="en-US" dirty="0"/>
              <a:t>of a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135487"/>
            <a:ext cx="86106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InsertRear</a:t>
            </a:r>
            <a:r>
              <a:rPr lang="en-US" dirty="0">
                <a:latin typeface="Courier New" pitchFamily="49" charset="0"/>
              </a:rPr>
              <a:t>(Node&lt;T&gt;* &amp; head, </a:t>
            </a: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</a:rPr>
              <a:t> T&amp; item)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Node&lt;T&gt;  *</a:t>
            </a:r>
            <a:r>
              <a:rPr lang="en-US" dirty="0" err="1">
                <a:latin typeface="Courier New" pitchFamily="49" charset="0"/>
              </a:rPr>
              <a:t>newNode</a:t>
            </a:r>
            <a:r>
              <a:rPr lang="en-US" dirty="0">
                <a:latin typeface="Courier New" pitchFamily="49" charset="0"/>
              </a:rPr>
              <a:t>, *</a:t>
            </a: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 = head;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// if list is empty, insert item at the front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if (</a:t>
            </a: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InsertFront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head,item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// find the node whose pointer is NULL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	while(</a:t>
            </a: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</a:rPr>
              <a:t>NextNode</a:t>
            </a:r>
            <a:r>
              <a:rPr lang="en-US" dirty="0">
                <a:latin typeface="Courier New" pitchFamily="49" charset="0"/>
              </a:rPr>
              <a:t>() !=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		</a:t>
            </a: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</a:rPr>
              <a:t>NextNode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	// allocate node and insert at rear (after </a:t>
            </a: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newNode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GetNode</a:t>
            </a:r>
            <a:r>
              <a:rPr lang="en-US" dirty="0">
                <a:latin typeface="Courier New" pitchFamily="49" charset="0"/>
              </a:rPr>
              <a:t>(item);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</a:rPr>
              <a:t>InsertAfter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newNode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Remember: Insert After: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</a:rPr>
              <a:t>&gt;</a:t>
            </a:r>
            <a:r>
              <a:rPr lang="en-US" dirty="0" err="1">
                <a:latin typeface="Courier New" pitchFamily="49" charset="0"/>
              </a:rPr>
              <a:t>NextNode</a:t>
            </a:r>
            <a:r>
              <a:rPr lang="en-US" dirty="0">
                <a:latin typeface="Courier New" pitchFamily="49" charset="0"/>
              </a:rPr>
              <a:t>()= </a:t>
            </a: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</a:rPr>
              <a:t>NextNode</a:t>
            </a:r>
            <a:r>
              <a:rPr lang="en-US" dirty="0">
                <a:latin typeface="Courier New" pitchFamily="49" charset="0"/>
              </a:rPr>
              <a:t>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currPtr</a:t>
            </a:r>
            <a:r>
              <a:rPr lang="en-US" dirty="0">
                <a:latin typeface="Courier New" pitchFamily="49" charset="0"/>
              </a:rPr>
              <a:t>-&gt;</a:t>
            </a:r>
            <a:r>
              <a:rPr lang="en-US" dirty="0" err="1">
                <a:latin typeface="Courier New" pitchFamily="49" charset="0"/>
              </a:rPr>
              <a:t>NextNode</a:t>
            </a:r>
            <a:r>
              <a:rPr lang="en-US" dirty="0">
                <a:latin typeface="Courier New" pitchFamily="49" charset="0"/>
              </a:rPr>
              <a:t>() =</a:t>
            </a:r>
            <a:r>
              <a:rPr lang="en-US" dirty="0" err="1">
                <a:latin typeface="Courier New" pitchFamily="49" charset="0"/>
              </a:rPr>
              <a:t>newNode</a:t>
            </a:r>
            <a:r>
              <a:rPr lang="en-US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36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</a:t>
            </a:r>
            <a:r>
              <a:rPr lang="en-US" dirty="0"/>
              <a:t>a node at the </a:t>
            </a:r>
            <a:r>
              <a:rPr lang="en-US" dirty="0" smtClean="0"/>
              <a:t>front </a:t>
            </a:r>
            <a:r>
              <a:rPr lang="en-US" dirty="0"/>
              <a:t>of a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DeleteFront</a:t>
            </a:r>
            <a:r>
              <a:rPr lang="en-US" dirty="0">
                <a:latin typeface="Courier New" pitchFamily="49" charset="0"/>
              </a:rPr>
              <a:t>(Node&lt;T&gt;* &amp; head)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// save the address of node to be deleted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Node&lt;T&gt; *p = head;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// make sure list is not empty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if (head !=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// move head to second node and delete original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head = head-&gt;</a:t>
            </a:r>
            <a:r>
              <a:rPr lang="en-US" dirty="0" err="1">
                <a:latin typeface="Courier New" pitchFamily="49" charset="0"/>
              </a:rPr>
              <a:t>NextNode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delete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Insert at front</a:t>
            </a:r>
          </a:p>
          <a:p>
            <a:pPr lvl="1"/>
            <a:r>
              <a:rPr lang="en-US" dirty="0" smtClean="0"/>
              <a:t>Insert at rear</a:t>
            </a:r>
          </a:p>
          <a:p>
            <a:pPr lvl="1"/>
            <a:r>
              <a:rPr lang="en-US" dirty="0" smtClean="0"/>
              <a:t>Delete front</a:t>
            </a:r>
          </a:p>
          <a:p>
            <a:r>
              <a:rPr lang="en-US" dirty="0" smtClean="0"/>
              <a:t>These are all basic operations of stacks and queues</a:t>
            </a:r>
          </a:p>
          <a:p>
            <a:r>
              <a:rPr lang="en-US" dirty="0" smtClean="0"/>
              <a:t>We can build stacks and queues using linked lists instead of the arrays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 smtClean="0">
                <a:latin typeface="Courier New" pitchFamily="49" charset="0"/>
              </a:rPr>
              <a:t>template </a:t>
            </a:r>
            <a:r>
              <a:rPr lang="en-US" sz="1900" dirty="0">
                <a:latin typeface="Courier New" pitchFamily="49" charset="0"/>
              </a:rPr>
              <a:t>&lt;class 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void </a:t>
            </a:r>
            <a:r>
              <a:rPr lang="en-US" sz="1900" dirty="0" err="1">
                <a:latin typeface="Courier New" pitchFamily="49" charset="0"/>
              </a:rPr>
              <a:t>ShowList</a:t>
            </a:r>
            <a:r>
              <a:rPr lang="en-US" sz="1900" dirty="0">
                <a:latin typeface="Courier New" pitchFamily="49" charset="0"/>
              </a:rPr>
              <a:t>(Node&lt;T</a:t>
            </a:r>
            <a:r>
              <a:rPr lang="en-US" sz="1900" dirty="0" smtClean="0">
                <a:latin typeface="Courier New" pitchFamily="49" charset="0"/>
              </a:rPr>
              <a:t>&gt;*&amp;</a:t>
            </a:r>
            <a:r>
              <a:rPr lang="en-US" sz="1900" dirty="0">
                <a:latin typeface="Courier New" pitchFamily="49" charset="0"/>
              </a:rPr>
              <a:t>head)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Node&lt;T&gt;*</a:t>
            </a:r>
            <a:r>
              <a:rPr lang="en-US" sz="1900" dirty="0" err="1">
                <a:latin typeface="Courier New" pitchFamily="49" charset="0"/>
              </a:rPr>
              <a:t>currPtr</a:t>
            </a:r>
            <a:r>
              <a:rPr lang="en-US" sz="1900" dirty="0">
                <a:latin typeface="Courier New" pitchFamily="49" charset="0"/>
              </a:rPr>
              <a:t>=head;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while(</a:t>
            </a:r>
            <a:r>
              <a:rPr lang="en-US" sz="1900" dirty="0" err="1">
                <a:latin typeface="Courier New" pitchFamily="49" charset="0"/>
              </a:rPr>
              <a:t>currPtr</a:t>
            </a:r>
            <a:r>
              <a:rPr lang="en-US" sz="1900" dirty="0">
                <a:latin typeface="Courier New" pitchFamily="49" charset="0"/>
              </a:rPr>
              <a:t>!=NULL)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 err="1">
                <a:latin typeface="Courier New" pitchFamily="49" charset="0"/>
              </a:rPr>
              <a:t>cout</a:t>
            </a:r>
            <a:r>
              <a:rPr lang="en-US" sz="1900" dirty="0">
                <a:latin typeface="Courier New" pitchFamily="49" charset="0"/>
              </a:rPr>
              <a:t>&lt;&lt;“current list position:”&lt;&lt;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&lt;&lt;“data:”&lt;&lt;</a:t>
            </a:r>
            <a:r>
              <a:rPr lang="en-US" sz="1900" dirty="0" err="1">
                <a:latin typeface="Courier New" pitchFamily="49" charset="0"/>
              </a:rPr>
              <a:t>currPtr</a:t>
            </a:r>
            <a:r>
              <a:rPr lang="en-US" sz="1900" dirty="0">
                <a:latin typeface="Courier New" pitchFamily="49" charset="0"/>
              </a:rPr>
              <a:t>-&gt;data;}//what is the potential problem to print out the data?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 err="1">
                <a:latin typeface="Courier New" pitchFamily="49" charset="0"/>
              </a:rPr>
              <a:t>currPtr</a:t>
            </a:r>
            <a:r>
              <a:rPr lang="en-US" sz="1900" dirty="0">
                <a:latin typeface="Courier New" pitchFamily="49" charset="0"/>
              </a:rPr>
              <a:t>= </a:t>
            </a:r>
            <a:r>
              <a:rPr lang="en-US" sz="1900" dirty="0" err="1">
                <a:latin typeface="Courier New" pitchFamily="49" charset="0"/>
              </a:rPr>
              <a:t>currPtr</a:t>
            </a:r>
            <a:r>
              <a:rPr lang="en-US" sz="1900" dirty="0">
                <a:latin typeface="Courier New" pitchFamily="49" charset="0"/>
              </a:rPr>
              <a:t>-&gt;</a:t>
            </a:r>
            <a:r>
              <a:rPr lang="en-US" sz="1900" dirty="0" err="1">
                <a:latin typeface="Courier New" pitchFamily="49" charset="0"/>
              </a:rPr>
              <a:t>NextNode</a:t>
            </a:r>
            <a:r>
              <a:rPr lang="en-US" sz="19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4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sz="2800" dirty="0"/>
              <a:t>Write a function to find the first occurrence of "key" in a key and delete </a:t>
            </a:r>
            <a:r>
              <a:rPr lang="en-US" sz="2800" dirty="0" smtClean="0"/>
              <a:t>it</a:t>
            </a:r>
          </a:p>
          <a:p>
            <a:r>
              <a:rPr lang="en-US" sz="2800" dirty="0" smtClean="0"/>
              <a:t>Problem:</a:t>
            </a:r>
          </a:p>
          <a:p>
            <a:pPr lvl="1"/>
            <a:r>
              <a:rPr lang="en-US" sz="2400" dirty="0" smtClean="0"/>
              <a:t>When we find the item it is the </a:t>
            </a:r>
            <a:r>
              <a:rPr lang="en-US" sz="2400" dirty="0" smtClean="0">
                <a:solidFill>
                  <a:srgbClr val="FF0000"/>
                </a:solidFill>
              </a:rPr>
              <a:t>current item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We </a:t>
            </a:r>
            <a:r>
              <a:rPr lang="en-US" sz="2400" dirty="0"/>
              <a:t>defined the node member functions based on the </a:t>
            </a:r>
            <a:r>
              <a:rPr lang="en-US" sz="2400" dirty="0">
                <a:solidFill>
                  <a:srgbClr val="FF0000"/>
                </a:solidFill>
              </a:rPr>
              <a:t>next</a:t>
            </a:r>
            <a:r>
              <a:rPr lang="en-US" sz="2400" dirty="0"/>
              <a:t> pointer: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</a:rPr>
              <a:t>InsertAfter</a:t>
            </a:r>
            <a:r>
              <a:rPr lang="en-US" sz="2000" dirty="0">
                <a:latin typeface="Courier New" pitchFamily="49" charset="0"/>
              </a:rPr>
              <a:t>(Node&lt;T&gt; *p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Node&lt;T</a:t>
            </a:r>
            <a:r>
              <a:rPr lang="en-US" sz="2000" dirty="0">
                <a:latin typeface="Courier New" pitchFamily="49" charset="0"/>
              </a:rPr>
              <a:t>&gt; *</a:t>
            </a:r>
            <a:r>
              <a:rPr lang="en-US" sz="2000" dirty="0" err="1">
                <a:latin typeface="Courier New" pitchFamily="49" charset="0"/>
              </a:rPr>
              <a:t>DeleteAfter</a:t>
            </a:r>
            <a:r>
              <a:rPr lang="en-US" sz="2000" dirty="0">
                <a:latin typeface="Courier New" pitchFamily="49" charset="0"/>
              </a:rPr>
              <a:t>(void);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How do we keep track of the operations on the current </a:t>
            </a:r>
            <a:r>
              <a:rPr lang="en-US" sz="2400" dirty="0" smtClean="0"/>
              <a:t>item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Idea: Move 2 sequential pointers in a pair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Previous pointer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Current Pointer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next of previous pointer is the current pointer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We can apply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DeleteAfter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on the previous pointer to delete the current pointer 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268018" y="4330701"/>
            <a:ext cx="796925" cy="268288"/>
            <a:chOff x="480" y="912"/>
            <a:chExt cx="672" cy="24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key</a:t>
              </a:r>
              <a:endParaRPr lang="en-US" sz="1400" dirty="0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18555" y="4330701"/>
            <a:ext cx="796925" cy="268288"/>
            <a:chOff x="480" y="912"/>
            <a:chExt cx="672" cy="240"/>
          </a:xfrm>
        </p:grpSpPr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299643" y="4330701"/>
            <a:ext cx="796925" cy="268288"/>
            <a:chOff x="480" y="912"/>
            <a:chExt cx="672" cy="240"/>
          </a:xfrm>
        </p:grpSpPr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B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291955" y="4330701"/>
            <a:ext cx="796925" cy="268288"/>
            <a:chOff x="480" y="912"/>
            <a:chExt cx="672" cy="240"/>
          </a:xfrm>
        </p:grpSpPr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NULL</a:t>
              </a:r>
            </a:p>
          </p:txBody>
        </p:sp>
      </p:grpSp>
      <p:cxnSp>
        <p:nvCxnSpPr>
          <p:cNvPr id="12" name="AutoShape 17"/>
          <p:cNvCxnSpPr>
            <a:cxnSpLocks noChangeShapeType="1"/>
            <a:stCxn id="45" idx="3"/>
            <a:endCxn id="42" idx="1"/>
          </p:cNvCxnSpPr>
          <p:nvPr/>
        </p:nvCxnSpPr>
        <p:spPr bwMode="auto">
          <a:xfrm>
            <a:off x="3015480" y="4465638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145780" y="3962400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Current node</a:t>
            </a:r>
          </a:p>
        </p:txBody>
      </p:sp>
      <p:cxnSp>
        <p:nvCxnSpPr>
          <p:cNvPr id="14" name="AutoShape 19"/>
          <p:cNvCxnSpPr>
            <a:cxnSpLocks noChangeShapeType="1"/>
            <a:stCxn id="43" idx="3"/>
            <a:endCxn id="46" idx="1"/>
          </p:cNvCxnSpPr>
          <p:nvPr/>
        </p:nvCxnSpPr>
        <p:spPr bwMode="auto">
          <a:xfrm>
            <a:off x="4096568" y="4465638"/>
            <a:ext cx="171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0"/>
          <p:cNvCxnSpPr>
            <a:cxnSpLocks noChangeShapeType="1"/>
            <a:stCxn id="47" idx="3"/>
            <a:endCxn id="40" idx="1"/>
          </p:cNvCxnSpPr>
          <p:nvPr/>
        </p:nvCxnSpPr>
        <p:spPr bwMode="auto">
          <a:xfrm>
            <a:off x="5064943" y="4465638"/>
            <a:ext cx="227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4268018" y="5297490"/>
            <a:ext cx="796925" cy="269875"/>
            <a:chOff x="480" y="912"/>
            <a:chExt cx="672" cy="240"/>
          </a:xfrm>
        </p:grpSpPr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key</a:t>
              </a:r>
              <a:endParaRPr lang="en-US" sz="1400" dirty="0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next</a:t>
              </a: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2218555" y="5297490"/>
            <a:ext cx="796925" cy="269875"/>
            <a:chOff x="480" y="912"/>
            <a:chExt cx="672" cy="240"/>
          </a:xfrm>
        </p:grpSpPr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3299643" y="5297490"/>
            <a:ext cx="796925" cy="269875"/>
            <a:chOff x="480" y="912"/>
            <a:chExt cx="672" cy="240"/>
          </a:xfrm>
        </p:grpSpPr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B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next</a:t>
              </a:r>
            </a:p>
          </p:txBody>
        </p:sp>
      </p:grp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5291955" y="5297490"/>
            <a:ext cx="796925" cy="269875"/>
            <a:chOff x="480" y="912"/>
            <a:chExt cx="672" cy="240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NULL</a:t>
              </a:r>
            </a:p>
          </p:txBody>
        </p:sp>
      </p:grpSp>
      <p:cxnSp>
        <p:nvCxnSpPr>
          <p:cNvPr id="21" name="AutoShape 34"/>
          <p:cNvCxnSpPr>
            <a:cxnSpLocks noChangeShapeType="1"/>
            <a:stCxn id="37" idx="3"/>
            <a:endCxn id="34" idx="1"/>
          </p:cNvCxnSpPr>
          <p:nvPr/>
        </p:nvCxnSpPr>
        <p:spPr bwMode="auto">
          <a:xfrm>
            <a:off x="3015480" y="5432428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1516880" y="4343401"/>
            <a:ext cx="85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Before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155180" y="3962400"/>
            <a:ext cx="106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Previous node</a:t>
            </a:r>
            <a:endParaRPr lang="en-US" sz="1000" dirty="0"/>
          </a:p>
        </p:txBody>
      </p:sp>
      <p:cxnSp>
        <p:nvCxnSpPr>
          <p:cNvPr id="24" name="AutoShape 37"/>
          <p:cNvCxnSpPr>
            <a:cxnSpLocks noChangeShapeType="1"/>
            <a:stCxn id="35" idx="2"/>
            <a:endCxn id="32" idx="2"/>
          </p:cNvCxnSpPr>
          <p:nvPr/>
        </p:nvCxnSpPr>
        <p:spPr bwMode="auto">
          <a:xfrm rot="16200000" flipH="1">
            <a:off x="4693467" y="4772028"/>
            <a:ext cx="1588" cy="159385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38"/>
          <p:cNvCxnSpPr>
            <a:cxnSpLocks noChangeShapeType="1"/>
            <a:stCxn id="35" idx="3"/>
            <a:endCxn id="38" idx="1"/>
          </p:cNvCxnSpPr>
          <p:nvPr/>
        </p:nvCxnSpPr>
        <p:spPr bwMode="auto">
          <a:xfrm>
            <a:off x="4096568" y="5432428"/>
            <a:ext cx="171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39"/>
          <p:cNvCxnSpPr>
            <a:cxnSpLocks noChangeShapeType="1"/>
            <a:stCxn id="39" idx="3"/>
            <a:endCxn id="32" idx="1"/>
          </p:cNvCxnSpPr>
          <p:nvPr/>
        </p:nvCxnSpPr>
        <p:spPr bwMode="auto">
          <a:xfrm>
            <a:off x="5064943" y="5432428"/>
            <a:ext cx="227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4031480" y="5105402"/>
            <a:ext cx="2286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4107680" y="5105402"/>
            <a:ext cx="2286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>
            <a:off x="5098280" y="5105402"/>
            <a:ext cx="2286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>
            <a:off x="5022080" y="5105402"/>
            <a:ext cx="2286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1669280" y="5287965"/>
            <a:ext cx="85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078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template </a:t>
            </a:r>
            <a:r>
              <a:rPr lang="en-US" sz="1600" dirty="0">
                <a:latin typeface="Courier New" pitchFamily="49" charset="0"/>
              </a:rPr>
              <a:t>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void Delete(Node &lt;T&gt;* &amp;head, T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{Node&lt;T&gt; *</a:t>
            </a:r>
            <a:r>
              <a:rPr lang="en-US" sz="1600" dirty="0" err="1">
                <a:latin typeface="Courier New" pitchFamily="49" charset="0"/>
              </a:rPr>
              <a:t>currPtr</a:t>
            </a:r>
            <a:r>
              <a:rPr lang="en-US" sz="1600" dirty="0">
                <a:latin typeface="Courier New" pitchFamily="49" charset="0"/>
              </a:rPr>
              <a:t>=head, *</a:t>
            </a:r>
            <a:r>
              <a:rPr lang="en-US" sz="1600" dirty="0" err="1">
                <a:latin typeface="Courier New" pitchFamily="49" charset="0"/>
              </a:rPr>
              <a:t>prevPtr</a:t>
            </a:r>
            <a:r>
              <a:rPr lang="en-US" sz="1600" dirty="0">
                <a:latin typeface="Courier New" pitchFamily="49" charset="0"/>
              </a:rPr>
              <a:t>=NULL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//return if </a:t>
            </a:r>
            <a:r>
              <a:rPr lang="en-US" sz="1600" dirty="0" err="1">
                <a:latin typeface="Courier New" pitchFamily="49" charset="0"/>
              </a:rPr>
              <a:t>listempty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currPtr</a:t>
            </a:r>
            <a:r>
              <a:rPr lang="en-US" sz="1600" dirty="0">
                <a:latin typeface="Courier New" pitchFamily="49" charset="0"/>
              </a:rPr>
              <a:t>==NULL)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while(</a:t>
            </a:r>
            <a:r>
              <a:rPr lang="en-US" sz="1600" dirty="0" err="1">
                <a:latin typeface="Courier New" pitchFamily="49" charset="0"/>
              </a:rPr>
              <a:t>currPtr</a:t>
            </a:r>
            <a:r>
              <a:rPr lang="en-US" sz="1600" dirty="0">
                <a:latin typeface="Courier New" pitchFamily="49" charset="0"/>
              </a:rPr>
              <a:t> !=NULL&amp;&amp;</a:t>
            </a:r>
            <a:r>
              <a:rPr lang="en-US" sz="1600" dirty="0" err="1">
                <a:latin typeface="Courier New" pitchFamily="49" charset="0"/>
              </a:rPr>
              <a:t>curPtr</a:t>
            </a:r>
            <a:r>
              <a:rPr lang="en-US" sz="1600" dirty="0">
                <a:latin typeface="Courier New" pitchFamily="49" charset="0"/>
              </a:rPr>
              <a:t>-&gt;data!=key)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prevPtr</a:t>
            </a:r>
            <a:r>
              <a:rPr lang="en-US" sz="1600" dirty="0">
                <a:latin typeface="Courier New" pitchFamily="49" charset="0"/>
              </a:rPr>
              <a:t>=</a:t>
            </a:r>
            <a:r>
              <a:rPr lang="en-US" sz="1600" dirty="0" err="1">
                <a:latin typeface="Courier New" pitchFamily="49" charset="0"/>
              </a:rPr>
              <a:t>currPtr</a:t>
            </a:r>
            <a:r>
              <a:rPr lang="en-US" sz="1600" dirty="0">
                <a:latin typeface="Courier New" pitchFamily="49" charset="0"/>
              </a:rPr>
              <a:t>; //keep </a:t>
            </a:r>
            <a:r>
              <a:rPr lang="en-US" sz="1600" dirty="0" err="1">
                <a:latin typeface="Courier New" pitchFamily="49" charset="0"/>
              </a:rPr>
              <a:t>prev</a:t>
            </a:r>
            <a:r>
              <a:rPr lang="en-US" sz="1600" dirty="0">
                <a:latin typeface="Courier New" pitchFamily="49" charset="0"/>
              </a:rPr>
              <a:t> item to delete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currPtr</a:t>
            </a:r>
            <a:r>
              <a:rPr lang="en-US" sz="1600" dirty="0">
                <a:latin typeface="Courier New" pitchFamily="49" charset="0"/>
              </a:rPr>
              <a:t>=</a:t>
            </a:r>
            <a:r>
              <a:rPr lang="en-US" sz="1600" dirty="0" err="1">
                <a:latin typeface="Courier New" pitchFamily="49" charset="0"/>
              </a:rPr>
              <a:t>currPtr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NextNode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currPtr</a:t>
            </a:r>
            <a:r>
              <a:rPr lang="en-US" sz="1600" dirty="0">
                <a:latin typeface="Courier New" pitchFamily="49" charset="0"/>
              </a:rPr>
              <a:t>!=NULL) //i.e. </a:t>
            </a:r>
            <a:r>
              <a:rPr lang="en-US" sz="1600" dirty="0" err="1">
                <a:latin typeface="Courier New" pitchFamily="49" charset="0"/>
              </a:rPr>
              <a:t>keyfound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{if (</a:t>
            </a:r>
            <a:r>
              <a:rPr lang="en-US" sz="1600" dirty="0" err="1">
                <a:latin typeface="Courier New" pitchFamily="49" charset="0"/>
              </a:rPr>
              <a:t>prevPtr</a:t>
            </a:r>
            <a:r>
              <a:rPr lang="en-US" sz="1600" dirty="0">
                <a:latin typeface="Courier New" pitchFamily="49" charset="0"/>
              </a:rPr>
              <a:t>==NULL) //</a:t>
            </a:r>
            <a:r>
              <a:rPr lang="en-US" sz="1600" dirty="0" err="1">
                <a:latin typeface="Courier New" pitchFamily="49" charset="0"/>
              </a:rPr>
              <a:t>i.e</a:t>
            </a:r>
            <a:r>
              <a:rPr lang="en-US" sz="1600" dirty="0">
                <a:latin typeface="Courier New" pitchFamily="49" charset="0"/>
              </a:rPr>
              <a:t> key found at first entry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head=head-&gt;</a:t>
            </a:r>
            <a:r>
              <a:rPr lang="en-US" sz="1600" dirty="0" err="1">
                <a:latin typeface="Courier New" pitchFamily="49" charset="0"/>
              </a:rPr>
              <a:t>NextNode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prevPtr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DeleteAfter</a:t>
            </a:r>
            <a:r>
              <a:rPr lang="en-US" sz="1600" dirty="0">
                <a:latin typeface="Courier New" pitchFamily="49" charset="0"/>
              </a:rPr>
              <a:t>();//note that we return address of the deleted node but no delete operation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delete </a:t>
            </a:r>
            <a:r>
              <a:rPr lang="en-US" sz="1600" dirty="0" err="1">
                <a:latin typeface="Courier New" pitchFamily="49" charset="0"/>
              </a:rPr>
              <a:t>currPtr</a:t>
            </a:r>
            <a:r>
              <a:rPr lang="en-US" sz="1600" dirty="0">
                <a:latin typeface="Courier New" pitchFamily="49" charset="0"/>
              </a:rPr>
              <a:t>; //remove memory space to memory manager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9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5200"/>
            <a:ext cx="4038600" cy="2620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template </a:t>
            </a:r>
            <a:r>
              <a:rPr lang="en-US" sz="1200" dirty="0">
                <a:latin typeface="Courier New" pitchFamily="49" charset="0"/>
              </a:rPr>
              <a:t>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void </a:t>
            </a:r>
            <a:r>
              <a:rPr lang="en-US" sz="1200" dirty="0" err="1">
                <a:latin typeface="Courier New" pitchFamily="49" charset="0"/>
              </a:rPr>
              <a:t>InsertOrder</a:t>
            </a:r>
            <a:r>
              <a:rPr lang="en-US" sz="1200" dirty="0">
                <a:latin typeface="Courier New" pitchFamily="49" charset="0"/>
              </a:rPr>
              <a:t>(Node&lt;T&gt;* &amp; head, T item)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// 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 moves through list, trailed by </a:t>
            </a:r>
            <a:r>
              <a:rPr lang="en-US" sz="1200" dirty="0" err="1">
                <a:latin typeface="Courier New" pitchFamily="49" charset="0"/>
              </a:rPr>
              <a:t>prevPtr</a:t>
            </a:r>
            <a:endParaRPr lang="en-US" sz="1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Node&lt;T&gt; *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, *</a:t>
            </a:r>
            <a:r>
              <a:rPr lang="en-US" sz="1200" dirty="0" err="1">
                <a:latin typeface="Courier New" pitchFamily="49" charset="0"/>
              </a:rPr>
              <a:t>prevPtr</a:t>
            </a:r>
            <a:r>
              <a:rPr lang="en-US" sz="1200" dirty="0">
                <a:latin typeface="Courier New" pitchFamily="49" charset="0"/>
              </a:rPr>
              <a:t>, *</a:t>
            </a:r>
            <a:r>
              <a:rPr lang="en-US" sz="1200" dirty="0" err="1">
                <a:latin typeface="Courier New" pitchFamily="49" charset="0"/>
              </a:rPr>
              <a:t>newNode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prevPtr</a:t>
            </a:r>
            <a:r>
              <a:rPr lang="en-US" sz="1200" dirty="0">
                <a:latin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 = head;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endParaRPr lang="en-US"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// cycle through the list and find insertion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while (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// found insertion point if item &lt; current 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if (item &lt; 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-&gt;data)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// advance 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 so </a:t>
            </a:r>
            <a:r>
              <a:rPr lang="en-US" sz="1200" dirty="0" err="1">
                <a:latin typeface="Courier New" pitchFamily="49" charset="0"/>
              </a:rPr>
              <a:t>prevPtr</a:t>
            </a:r>
            <a:r>
              <a:rPr lang="en-US" sz="1200" dirty="0">
                <a:latin typeface="Courier New" pitchFamily="49" charset="0"/>
              </a:rPr>
              <a:t> trails 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</a:rPr>
              <a:t>prevPtr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currPtr</a:t>
            </a:r>
            <a:r>
              <a:rPr lang="en-US" sz="1200" dirty="0">
                <a:latin typeface="Courier New" pitchFamily="49" charset="0"/>
              </a:rPr>
              <a:t>-&gt;</a:t>
            </a:r>
            <a:r>
              <a:rPr lang="en-US" sz="1200" dirty="0" err="1">
                <a:latin typeface="Courier New" pitchFamily="49" charset="0"/>
              </a:rPr>
              <a:t>NextNode</a:t>
            </a:r>
            <a:r>
              <a:rPr lang="en-US" sz="12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}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// make the insertion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if (</a:t>
            </a:r>
            <a:r>
              <a:rPr lang="en-US" sz="1200" dirty="0" err="1">
                <a:latin typeface="Courier New" pitchFamily="49" charset="0"/>
              </a:rPr>
              <a:t>prevPtr</a:t>
            </a:r>
            <a:r>
              <a:rPr lang="en-US" sz="1200" dirty="0">
                <a:latin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// if </a:t>
            </a:r>
            <a:r>
              <a:rPr lang="en-US" sz="1200" dirty="0" err="1">
                <a:latin typeface="Courier New" pitchFamily="49" charset="0"/>
              </a:rPr>
              <a:t>prevPtr</a:t>
            </a:r>
            <a:r>
              <a:rPr lang="en-US" sz="1200" dirty="0">
                <a:latin typeface="Courier New" pitchFamily="49" charset="0"/>
              </a:rPr>
              <a:t> == NULL, insert at front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</a:rPr>
              <a:t>InsertFront</a:t>
            </a:r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head,item</a:t>
            </a:r>
            <a:r>
              <a:rPr lang="en-US" sz="12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// insert new node after previous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</a:rPr>
              <a:t>newNode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GetNode</a:t>
            </a:r>
            <a:r>
              <a:rPr lang="en-US" sz="1200" dirty="0">
                <a:latin typeface="Courier New" pitchFamily="49" charset="0"/>
              </a:rPr>
              <a:t>(item);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</a:rPr>
              <a:t>prevPtr</a:t>
            </a:r>
            <a:r>
              <a:rPr lang="en-US" sz="1200" dirty="0">
                <a:latin typeface="Courier New" pitchFamily="49" charset="0"/>
              </a:rPr>
              <a:t>-&gt;</a:t>
            </a:r>
            <a:r>
              <a:rPr lang="en-US" sz="1200" dirty="0" err="1">
                <a:latin typeface="Courier New" pitchFamily="49" charset="0"/>
              </a:rPr>
              <a:t>InsertAfter</a:t>
            </a:r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newNode</a:t>
            </a:r>
            <a:r>
              <a:rPr lang="en-US" sz="12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524000"/>
            <a:ext cx="4572000" cy="7817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insert item into the ordered list</a:t>
            </a:r>
          </a:p>
        </p:txBody>
      </p:sp>
    </p:spTree>
    <p:extLst>
      <p:ext uri="{BB962C8B-B14F-4D97-AF65-F5344CB8AC3E}">
        <p14:creationId xmlns:p14="http://schemas.microsoft.com/office/powerpoint/2010/main" val="36756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Linked Lists: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 set of items usually of the same type (nodes)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Each item is linked to the next (with pointers)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Nodes: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1800" dirty="0" smtClean="0"/>
              <a:t>Data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1800" dirty="0" smtClean="0"/>
              <a:t>Link (pointer to next node)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Special pointers: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1800" i="1" dirty="0" smtClean="0">
                <a:solidFill>
                  <a:srgbClr val="FF0000"/>
                </a:solidFill>
              </a:rPr>
              <a:t>List Head:</a:t>
            </a:r>
            <a:r>
              <a:rPr lang="en-US" sz="1800" dirty="0" smtClean="0"/>
              <a:t> points to the first node in the linked list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1800" i="1" dirty="0" smtClean="0">
                <a:solidFill>
                  <a:srgbClr val="FF0000"/>
                </a:solidFill>
              </a:rPr>
              <a:t>Rear (last node):</a:t>
            </a:r>
            <a:r>
              <a:rPr lang="en-US" sz="1800" dirty="0" smtClean="0"/>
              <a:t> points to a NULL address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1800" i="1" dirty="0" smtClean="0">
                <a:solidFill>
                  <a:srgbClr val="FF0000"/>
                </a:solidFill>
              </a:rPr>
              <a:t>Current Pointer:</a:t>
            </a:r>
            <a:r>
              <a:rPr lang="en-US" sz="1800" dirty="0" smtClean="0"/>
              <a:t> points to the node currently being processed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990600" y="5105400"/>
            <a:ext cx="6400800" cy="1143000"/>
            <a:chOff x="336" y="912"/>
            <a:chExt cx="4032" cy="720"/>
          </a:xfrm>
        </p:grpSpPr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672" y="912"/>
              <a:ext cx="3696" cy="240"/>
              <a:chOff x="480" y="912"/>
              <a:chExt cx="3696" cy="240"/>
            </a:xfrm>
          </p:grpSpPr>
          <p:grpSp>
            <p:nvGrpSpPr>
              <p:cNvPr id="17" name="Group 51"/>
              <p:cNvGrpSpPr>
                <a:grpSpLocks/>
              </p:cNvGrpSpPr>
              <p:nvPr/>
            </p:nvGrpSpPr>
            <p:grpSpPr bwMode="auto">
              <a:xfrm>
                <a:off x="480" y="912"/>
                <a:ext cx="672" cy="240"/>
                <a:chOff x="480" y="912"/>
                <a:chExt cx="672" cy="240"/>
              </a:xfrm>
            </p:grpSpPr>
            <p:sp>
              <p:nvSpPr>
                <p:cNvPr id="30" name="Rectangle 52"/>
                <p:cNvSpPr>
                  <a:spLocks noChangeArrowheads="1"/>
                </p:cNvSpPr>
                <p:nvPr/>
              </p:nvSpPr>
              <p:spPr bwMode="auto">
                <a:xfrm>
                  <a:off x="480" y="91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dirty="0">
                      <a:latin typeface="Arial" charset="0"/>
                    </a:rPr>
                    <a:t>data</a:t>
                  </a:r>
                </a:p>
              </p:txBody>
            </p:sp>
            <p:sp>
              <p:nvSpPr>
                <p:cNvPr id="31" name="Rectangle 53"/>
                <p:cNvSpPr>
                  <a:spLocks noChangeArrowheads="1"/>
                </p:cNvSpPr>
                <p:nvPr/>
              </p:nvSpPr>
              <p:spPr bwMode="auto">
                <a:xfrm>
                  <a:off x="816" y="91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dirty="0">
                      <a:latin typeface="Arial" charset="0"/>
                    </a:rPr>
                    <a:t>next</a:t>
                  </a:r>
                </a:p>
              </p:txBody>
            </p:sp>
          </p:grpSp>
          <p:grpSp>
            <p:nvGrpSpPr>
              <p:cNvPr id="18" name="Group 54"/>
              <p:cNvGrpSpPr>
                <a:grpSpLocks/>
              </p:cNvGrpSpPr>
              <p:nvPr/>
            </p:nvGrpSpPr>
            <p:grpSpPr bwMode="auto">
              <a:xfrm>
                <a:off x="1392" y="912"/>
                <a:ext cx="672" cy="240"/>
                <a:chOff x="480" y="912"/>
                <a:chExt cx="672" cy="24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80" y="91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dirty="0">
                      <a:latin typeface="Arial" charset="0"/>
                    </a:rPr>
                    <a:t>data</a:t>
                  </a: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816" y="91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Arial" charset="0"/>
                    </a:rPr>
                    <a:t>next</a:t>
                  </a:r>
                </a:p>
              </p:txBody>
            </p:sp>
          </p:grpSp>
          <p:grpSp>
            <p:nvGrpSpPr>
              <p:cNvPr id="19" name="Group 57"/>
              <p:cNvGrpSpPr>
                <a:grpSpLocks/>
              </p:cNvGrpSpPr>
              <p:nvPr/>
            </p:nvGrpSpPr>
            <p:grpSpPr bwMode="auto">
              <a:xfrm>
                <a:off x="2304" y="912"/>
                <a:ext cx="672" cy="240"/>
                <a:chOff x="480" y="912"/>
                <a:chExt cx="672" cy="240"/>
              </a:xfrm>
            </p:grpSpPr>
            <p:sp>
              <p:nvSpPr>
                <p:cNvPr id="26" name="Rectangle 58"/>
                <p:cNvSpPr>
                  <a:spLocks noChangeArrowheads="1"/>
                </p:cNvSpPr>
                <p:nvPr/>
              </p:nvSpPr>
              <p:spPr bwMode="auto">
                <a:xfrm>
                  <a:off x="480" y="91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Arial" charset="0"/>
                    </a:rPr>
                    <a:t>data</a:t>
                  </a:r>
                </a:p>
              </p:txBody>
            </p:sp>
            <p:sp>
              <p:nvSpPr>
                <p:cNvPr id="27" name="Rectangle 59"/>
                <p:cNvSpPr>
                  <a:spLocks noChangeArrowheads="1"/>
                </p:cNvSpPr>
                <p:nvPr/>
              </p:nvSpPr>
              <p:spPr bwMode="auto">
                <a:xfrm>
                  <a:off x="816" y="91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Arial" charset="0"/>
                    </a:rPr>
                    <a:t>next</a:t>
                  </a:r>
                </a:p>
              </p:txBody>
            </p:sp>
          </p:grpSp>
          <p:cxnSp>
            <p:nvCxnSpPr>
              <p:cNvPr id="20" name="AutoShape 60"/>
              <p:cNvCxnSpPr>
                <a:cxnSpLocks noChangeShapeType="1"/>
                <a:stCxn id="31" idx="3"/>
                <a:endCxn id="28" idx="1"/>
              </p:cNvCxnSpPr>
              <p:nvPr/>
            </p:nvCxnSpPr>
            <p:spPr bwMode="auto">
              <a:xfrm>
                <a:off x="1152" y="1032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61"/>
              <p:cNvCxnSpPr>
                <a:cxnSpLocks noChangeShapeType="1"/>
                <a:stCxn id="29" idx="3"/>
                <a:endCxn id="26" idx="1"/>
              </p:cNvCxnSpPr>
              <p:nvPr/>
            </p:nvCxnSpPr>
            <p:spPr bwMode="auto">
              <a:xfrm>
                <a:off x="2064" y="1032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3504" y="912"/>
                <a:ext cx="672" cy="240"/>
                <a:chOff x="480" y="912"/>
                <a:chExt cx="672" cy="240"/>
              </a:xfrm>
            </p:grpSpPr>
            <p:sp>
              <p:nvSpPr>
                <p:cNvPr id="24" name="Rectangle 63"/>
                <p:cNvSpPr>
                  <a:spLocks noChangeArrowheads="1"/>
                </p:cNvSpPr>
                <p:nvPr/>
              </p:nvSpPr>
              <p:spPr bwMode="auto">
                <a:xfrm>
                  <a:off x="480" y="91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Arial" charset="0"/>
                    </a:rPr>
                    <a:t>data</a:t>
                  </a:r>
                </a:p>
              </p:txBody>
            </p:sp>
            <p:sp>
              <p:nvSpPr>
                <p:cNvPr id="25" name="Rectangle 64"/>
                <p:cNvSpPr>
                  <a:spLocks noChangeArrowheads="1"/>
                </p:cNvSpPr>
                <p:nvPr/>
              </p:nvSpPr>
              <p:spPr bwMode="auto">
                <a:xfrm>
                  <a:off x="816" y="91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>
                      <a:latin typeface="Arial" charset="0"/>
                    </a:rPr>
                    <a:t>NULL</a:t>
                  </a:r>
                </a:p>
              </p:txBody>
            </p:sp>
          </p:grpSp>
          <p:cxnSp>
            <p:nvCxnSpPr>
              <p:cNvPr id="23" name="AutoShape 65"/>
              <p:cNvCxnSpPr>
                <a:cxnSpLocks noChangeShapeType="1"/>
                <a:endCxn id="24" idx="1"/>
              </p:cNvCxnSpPr>
              <p:nvPr/>
            </p:nvCxnSpPr>
            <p:spPr bwMode="auto">
              <a:xfrm>
                <a:off x="3264" y="1032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Text Box 66"/>
            <p:cNvSpPr txBox="1">
              <a:spLocks noChangeArrowheads="1"/>
            </p:cNvSpPr>
            <p:nvPr/>
          </p:nvSpPr>
          <p:spPr bwMode="auto">
            <a:xfrm>
              <a:off x="1680" y="120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node</a:t>
              </a: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 flipV="1">
              <a:off x="528" y="115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336" y="129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solidFill>
                    <a:srgbClr val="FF0000"/>
                  </a:solidFill>
                  <a:latin typeface="Arial" charset="0"/>
                </a:rPr>
                <a:t>Head</a:t>
              </a:r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 flipV="1">
              <a:off x="2304" y="11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70"/>
            <p:cNvSpPr txBox="1">
              <a:spLocks noChangeArrowheads="1"/>
            </p:cNvSpPr>
            <p:nvPr/>
          </p:nvSpPr>
          <p:spPr bwMode="auto">
            <a:xfrm>
              <a:off x="1968" y="139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solidFill>
                    <a:srgbClr val="FF0000"/>
                  </a:solidFill>
                  <a:latin typeface="Arial" charset="0"/>
                </a:rPr>
                <a:t>Current</a:t>
              </a: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 flipV="1">
              <a:off x="3504" y="12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72"/>
            <p:cNvSpPr txBox="1">
              <a:spLocks noChangeArrowheads="1"/>
            </p:cNvSpPr>
            <p:nvPr/>
          </p:nvSpPr>
          <p:spPr bwMode="auto">
            <a:xfrm>
              <a:off x="3216" y="144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solidFill>
                    <a:srgbClr val="FF0000"/>
                  </a:solidFill>
                  <a:latin typeface="Arial" charset="0"/>
                </a:rPr>
                <a:t>Rear</a:t>
              </a:r>
            </a:p>
          </p:txBody>
        </p:sp>
      </p:grpSp>
      <p:sp>
        <p:nvSpPr>
          <p:cNvPr id="81" name="Rectangle 55"/>
          <p:cNvSpPr>
            <a:spLocks noChangeArrowheads="1"/>
          </p:cNvSpPr>
          <p:nvPr/>
        </p:nvSpPr>
        <p:spPr bwMode="auto">
          <a:xfrm>
            <a:off x="4419600" y="3124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latin typeface="Arial" charset="0"/>
              </a:rPr>
              <a:t>data</a:t>
            </a:r>
          </a:p>
        </p:txBody>
      </p:sp>
      <p:sp>
        <p:nvSpPr>
          <p:cNvPr id="82" name="Rectangle 56"/>
          <p:cNvSpPr>
            <a:spLocks noChangeArrowheads="1"/>
          </p:cNvSpPr>
          <p:nvPr/>
        </p:nvSpPr>
        <p:spPr bwMode="auto">
          <a:xfrm>
            <a:off x="4953000" y="3124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latin typeface="Arial" charset="0"/>
              </a:rPr>
              <a:t>next</a:t>
            </a:r>
          </a:p>
        </p:txBody>
      </p:sp>
      <p:cxnSp>
        <p:nvCxnSpPr>
          <p:cNvPr id="83" name="AutoShape 65"/>
          <p:cNvCxnSpPr>
            <a:cxnSpLocks noChangeShapeType="1"/>
          </p:cNvCxnSpPr>
          <p:nvPr/>
        </p:nvCxnSpPr>
        <p:spPr bwMode="auto">
          <a:xfrm>
            <a:off x="5486400" y="3314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015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EB8-CC38-4997-AF78-EF0D71B224C4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3429000"/>
            <a:ext cx="8229600" cy="27019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smtClean="0"/>
              <a:t>More efficient design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An empty list has one node (header)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Header node: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Not a real node, it does not store data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It points at the first real node 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NULL is never used</a:t>
            </a:r>
            <a:endParaRPr lang="en-US" sz="2600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352800" y="2667000"/>
            <a:ext cx="1101725" cy="257175"/>
            <a:chOff x="480" y="912"/>
            <a:chExt cx="672" cy="24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4848225" y="2667000"/>
            <a:ext cx="1101725" cy="257175"/>
            <a:chOff x="480" y="912"/>
            <a:chExt cx="672" cy="240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6343650" y="2667000"/>
            <a:ext cx="1101725" cy="257175"/>
            <a:chOff x="480" y="912"/>
            <a:chExt cx="672" cy="240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next</a:t>
              </a:r>
            </a:p>
          </p:txBody>
        </p:sp>
      </p:grpSp>
      <p:cxnSp>
        <p:nvCxnSpPr>
          <p:cNvPr id="20" name="AutoShape 13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4454525" y="279558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4"/>
          <p:cNvCxnSpPr>
            <a:cxnSpLocks noChangeShapeType="1"/>
            <a:stCxn id="16" idx="3"/>
            <a:endCxn id="18" idx="1"/>
          </p:cNvCxnSpPr>
          <p:nvPr/>
        </p:nvCxnSpPr>
        <p:spPr bwMode="auto">
          <a:xfrm>
            <a:off x="5949950" y="2795588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1676400" y="2286000"/>
            <a:ext cx="865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header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1524000" y="2590800"/>
            <a:ext cx="1143000" cy="381000"/>
          </a:xfrm>
          <a:prstGeom prst="hexagon">
            <a:avLst>
              <a:gd name="adj" fmla="val 75000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next</a:t>
            </a:r>
          </a:p>
        </p:txBody>
      </p:sp>
      <p:cxnSp>
        <p:nvCxnSpPr>
          <p:cNvPr id="24" name="AutoShape 17"/>
          <p:cNvCxnSpPr>
            <a:cxnSpLocks noChangeShapeType="1"/>
            <a:stCxn id="23" idx="3"/>
            <a:endCxn id="12" idx="1"/>
          </p:cNvCxnSpPr>
          <p:nvPr/>
        </p:nvCxnSpPr>
        <p:spPr bwMode="auto">
          <a:xfrm>
            <a:off x="2667000" y="2781300"/>
            <a:ext cx="685800" cy="14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8"/>
          <p:cNvCxnSpPr>
            <a:cxnSpLocks noChangeShapeType="1"/>
            <a:stCxn id="19" idx="2"/>
            <a:endCxn id="23" idx="2"/>
          </p:cNvCxnSpPr>
          <p:nvPr/>
        </p:nvCxnSpPr>
        <p:spPr bwMode="auto">
          <a:xfrm rot="5400000">
            <a:off x="4609306" y="410369"/>
            <a:ext cx="47625" cy="5075238"/>
          </a:xfrm>
          <a:prstGeom prst="bentConnector3">
            <a:avLst>
              <a:gd name="adj1" fmla="val 58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676400" y="1143000"/>
            <a:ext cx="865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header</a:t>
            </a:r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1524000" y="1447800"/>
            <a:ext cx="1143000" cy="381000"/>
          </a:xfrm>
          <a:prstGeom prst="hexagon">
            <a:avLst>
              <a:gd name="adj" fmla="val 75000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next</a:t>
            </a:r>
          </a:p>
        </p:txBody>
      </p:sp>
      <p:cxnSp>
        <p:nvCxnSpPr>
          <p:cNvPr id="28" name="AutoShape 21"/>
          <p:cNvCxnSpPr>
            <a:cxnSpLocks noChangeShapeType="1"/>
            <a:stCxn id="27" idx="3"/>
            <a:endCxn id="27" idx="2"/>
          </p:cNvCxnSpPr>
          <p:nvPr/>
        </p:nvCxnSpPr>
        <p:spPr bwMode="auto">
          <a:xfrm flipH="1">
            <a:off x="2095500" y="1638300"/>
            <a:ext cx="571500" cy="190500"/>
          </a:xfrm>
          <a:prstGeom prst="bentConnector4">
            <a:avLst>
              <a:gd name="adj1" fmla="val -40000"/>
              <a:gd name="adj2" fmla="val 2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276600" y="1219200"/>
            <a:ext cx="4876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Tests for an empty list:</a:t>
            </a:r>
          </a:p>
          <a:p>
            <a:pPr>
              <a:spcBef>
                <a:spcPct val="50000"/>
              </a:spcBef>
            </a:pPr>
            <a:r>
              <a:rPr lang="en-US"/>
              <a:t>Linear:  </a:t>
            </a:r>
            <a:r>
              <a:rPr lang="en-US">
                <a:latin typeface="Courier New" pitchFamily="49" charset="0"/>
              </a:rPr>
              <a:t>head==NULL</a:t>
            </a:r>
          </a:p>
          <a:p>
            <a:pPr>
              <a:spcBef>
                <a:spcPct val="50000"/>
              </a:spcBef>
            </a:pPr>
            <a:r>
              <a:rPr lang="en-US"/>
              <a:t>Circular: </a:t>
            </a:r>
            <a:r>
              <a:rPr lang="en-US">
                <a:latin typeface="Courier New" pitchFamily="49" charset="0"/>
              </a:rPr>
              <a:t>header-&gt;next==header 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304800" y="14478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Empty circular list</a:t>
            </a: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18288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18288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1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B75-7D26-424B-8D7C-90A5493AD78A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79248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CNode</a:t>
            </a: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itchFamily="49" charset="0"/>
              </a:rPr>
              <a:t>CNode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&lt;T&gt; *next;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	// data is public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    T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   </a:t>
            </a:r>
            <a:r>
              <a:rPr lang="en-US" sz="1800" dirty="0" smtClean="0"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CNode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CNode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T&amp; item);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        void 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InsertAfter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CNode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&lt;T&gt; *p);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CNode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&lt;T&gt; *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DeleteAfter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  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CNode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&lt;T&gt; *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NextNode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(void)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};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270579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//Data members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399" y="36808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//Constructors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44958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FF"/>
                </a:solidFill>
              </a:rPr>
              <a:t>//List Modification</a:t>
            </a:r>
            <a:endParaRPr lang="tr-TR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000" y="52578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//Access to pointers</a:t>
            </a:r>
            <a:endParaRPr lang="tr-T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B75-7D26-424B-8D7C-90A5493AD78A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33400" y="1600200"/>
            <a:ext cx="81534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 constructor that creates an empty list and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 leaves the data uninitialized. use for header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err="1" smtClean="0">
                <a:latin typeface="Courier New" pitchFamily="49" charset="0"/>
              </a:rPr>
              <a:t>CNode</a:t>
            </a:r>
            <a:r>
              <a:rPr lang="en-US" sz="1200" dirty="0" smtClean="0">
                <a:latin typeface="Courier New" pitchFamily="49" charset="0"/>
              </a:rPr>
              <a:t>&lt;T&gt;::</a:t>
            </a:r>
            <a:r>
              <a:rPr lang="en-US" sz="1200" dirty="0" err="1" smtClean="0">
                <a:latin typeface="Courier New" pitchFamily="49" charset="0"/>
              </a:rPr>
              <a:t>CNode</a:t>
            </a:r>
            <a:r>
              <a:rPr lang="en-US" sz="1200" dirty="0" smtClean="0">
                <a:latin typeface="Courier New" pitchFamily="49" charset="0"/>
              </a:rPr>
              <a:t>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	// initialize the node so it points to itself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next = 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// constructor that creates an empty list and initializes 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err="1" smtClean="0">
                <a:latin typeface="Courier New" pitchFamily="49" charset="0"/>
              </a:rPr>
              <a:t>CNode</a:t>
            </a:r>
            <a:r>
              <a:rPr lang="en-US" sz="1200" dirty="0" smtClean="0">
                <a:latin typeface="Courier New" pitchFamily="49" charset="0"/>
              </a:rPr>
              <a:t>&lt;T&gt;::</a:t>
            </a:r>
            <a:r>
              <a:rPr lang="en-US" sz="1200" dirty="0" err="1" smtClean="0">
                <a:latin typeface="Courier New" pitchFamily="49" charset="0"/>
              </a:rPr>
              <a:t>CNode</a:t>
            </a:r>
            <a:r>
              <a:rPr lang="en-US" sz="1200" dirty="0" smtClean="0">
                <a:latin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</a:rPr>
              <a:t>const</a:t>
            </a:r>
            <a:r>
              <a:rPr lang="en-US" sz="1200" dirty="0" smtClean="0">
                <a:latin typeface="Courier New" pitchFamily="49" charset="0"/>
              </a:rPr>
              <a:t> T&amp; item)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	// set node to point to itself and initialize 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next = 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data = item;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03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B75-7D26-424B-8D7C-90A5493AD78A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return pointer to the next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CNode</a:t>
            </a:r>
            <a:r>
              <a:rPr lang="en-US" sz="1400" dirty="0" smtClean="0">
                <a:latin typeface="Courier New" pitchFamily="49" charset="0"/>
              </a:rPr>
              <a:t>&lt;T&gt; *</a:t>
            </a:r>
            <a:r>
              <a:rPr lang="en-US" sz="1400" dirty="0" err="1" smtClean="0">
                <a:latin typeface="Courier New" pitchFamily="49" charset="0"/>
              </a:rPr>
              <a:t>CNode</a:t>
            </a:r>
            <a:r>
              <a:rPr lang="en-US" sz="1400" dirty="0" smtClean="0">
                <a:latin typeface="Courier New" pitchFamily="49" charset="0"/>
              </a:rPr>
              <a:t>&lt;T&gt;::</a:t>
            </a:r>
            <a:r>
              <a:rPr lang="en-US" sz="1400" dirty="0" err="1" smtClean="0">
                <a:latin typeface="Courier New" pitchFamily="49" charset="0"/>
              </a:rPr>
              <a:t>NextNode</a:t>
            </a:r>
            <a:r>
              <a:rPr lang="en-US" sz="1400" dirty="0" smtClean="0">
                <a:latin typeface="Courier New" pitchFamily="49" charset="0"/>
              </a:rPr>
              <a:t>(void) </a:t>
            </a:r>
            <a:r>
              <a:rPr lang="en-US" sz="1400" dirty="0" err="1" smtClean="0">
                <a:latin typeface="Courier New" pitchFamily="49" charset="0"/>
              </a:rPr>
              <a:t>const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return 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insert a node p after the current one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CNode</a:t>
            </a:r>
            <a:r>
              <a:rPr lang="en-US" sz="1400" dirty="0" smtClean="0">
                <a:latin typeface="Courier New" pitchFamily="49" charset="0"/>
              </a:rPr>
              <a:t>&lt;T&gt;::</a:t>
            </a:r>
            <a:r>
              <a:rPr lang="en-US" sz="1400" dirty="0" err="1" smtClean="0">
                <a:latin typeface="Courier New" pitchFamily="49" charset="0"/>
              </a:rPr>
              <a:t>InsertAfter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CNode</a:t>
            </a:r>
            <a:r>
              <a:rPr lang="en-US" sz="1400" dirty="0" smtClean="0">
                <a:latin typeface="Courier New" pitchFamily="49" charset="0"/>
              </a:rPr>
              <a:t>&lt;T&gt; *p)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p points to successor of the current node, and current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points to p.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p-&gt;next = 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next =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48200" y="1219200"/>
            <a:ext cx="4267200" cy="4911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delete the node following current and return its address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CNode</a:t>
            </a:r>
            <a:r>
              <a:rPr lang="en-US" sz="1400" dirty="0" smtClean="0">
                <a:latin typeface="Courier New" pitchFamily="49" charset="0"/>
              </a:rPr>
              <a:t>&lt;T&gt; *</a:t>
            </a:r>
            <a:r>
              <a:rPr lang="en-US" sz="1400" dirty="0" err="1" smtClean="0">
                <a:latin typeface="Courier New" pitchFamily="49" charset="0"/>
              </a:rPr>
              <a:t>CNode</a:t>
            </a:r>
            <a:r>
              <a:rPr lang="en-US" sz="1400" dirty="0" smtClean="0">
                <a:latin typeface="Courier New" pitchFamily="49" charset="0"/>
              </a:rPr>
              <a:t>&lt;T&gt;::</a:t>
            </a:r>
            <a:r>
              <a:rPr lang="en-US" sz="1400" dirty="0" err="1" smtClean="0">
                <a:latin typeface="Courier New" pitchFamily="49" charset="0"/>
              </a:rPr>
              <a:t>DeleteAfter</a:t>
            </a:r>
            <a:r>
              <a:rPr lang="en-US" sz="1400" dirty="0" smtClean="0">
                <a:latin typeface="Courier New" pitchFamily="49" charset="0"/>
              </a:rPr>
              <a:t>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save address of node to be deleted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CNode</a:t>
            </a:r>
            <a:r>
              <a:rPr lang="en-US" sz="1400" dirty="0" smtClean="0">
                <a:latin typeface="Courier New" pitchFamily="49" charset="0"/>
              </a:rPr>
              <a:t>&lt;T&gt; *</a:t>
            </a:r>
            <a:r>
              <a:rPr lang="en-US" sz="1400" dirty="0" err="1" smtClean="0">
                <a:latin typeface="Courier New" pitchFamily="49" charset="0"/>
              </a:rPr>
              <a:t>tempPtr</a:t>
            </a:r>
            <a:r>
              <a:rPr lang="en-US" sz="1400" dirty="0" smtClean="0">
                <a:latin typeface="Courier New" pitchFamily="49" charset="0"/>
              </a:rPr>
              <a:t> = 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if next is the address of current object (this), we are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pointing to </a:t>
            </a:r>
            <a:r>
              <a:rPr lang="en-US" sz="1400" dirty="0" err="1" smtClean="0">
                <a:latin typeface="Courier New" pitchFamily="49" charset="0"/>
              </a:rPr>
              <a:t>ourself</a:t>
            </a:r>
            <a:r>
              <a:rPr lang="en-US" sz="1400" dirty="0" smtClean="0">
                <a:latin typeface="Courier New" pitchFamily="49" charset="0"/>
              </a:rPr>
              <a:t>. We don't delete </a:t>
            </a:r>
            <a:r>
              <a:rPr lang="en-US" sz="1400" dirty="0" err="1" smtClean="0">
                <a:latin typeface="Courier New" pitchFamily="49" charset="0"/>
              </a:rPr>
              <a:t>ourself</a:t>
            </a:r>
            <a:r>
              <a:rPr lang="en-US" sz="1400" dirty="0" smtClean="0">
                <a:latin typeface="Courier New" pitchFamily="49" charset="0"/>
              </a:rPr>
              <a:t>! return NULL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 if (next == this)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     return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current node points to successor of </a:t>
            </a:r>
            <a:r>
              <a:rPr lang="en-US" sz="1400" dirty="0" err="1" smtClean="0">
                <a:latin typeface="Courier New" pitchFamily="49" charset="0"/>
              </a:rPr>
              <a:t>tempPtr</a:t>
            </a:r>
            <a:r>
              <a:rPr lang="en-US" sz="1400" dirty="0" smtClean="0">
                <a:latin typeface="Courier New" pitchFamily="49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next = </a:t>
            </a:r>
            <a:r>
              <a:rPr lang="en-US" sz="1400" dirty="0" err="1" smtClean="0">
                <a:latin typeface="Courier New" pitchFamily="49" charset="0"/>
              </a:rPr>
              <a:t>tempPtr</a:t>
            </a:r>
            <a:r>
              <a:rPr lang="en-US" sz="1400" dirty="0" smtClean="0">
                <a:latin typeface="Courier New" pitchFamily="49" charset="0"/>
              </a:rPr>
              <a:t>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return the pointer to the unlinked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</a:rPr>
              <a:t>tempPtr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Scan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list: start from list head, scan </a:t>
            </a:r>
            <a:r>
              <a:rPr lang="en-US" dirty="0" err="1"/>
              <a:t>prev</a:t>
            </a:r>
            <a:r>
              <a:rPr lang="en-US" dirty="0"/>
              <a:t> to next</a:t>
            </a:r>
          </a:p>
          <a:p>
            <a:r>
              <a:rPr lang="en-US" dirty="0"/>
              <a:t>Circular list: start from any position in the list, scan from </a:t>
            </a:r>
            <a:r>
              <a:rPr lang="en-US" dirty="0" err="1"/>
              <a:t>prev</a:t>
            </a:r>
            <a:r>
              <a:rPr lang="en-US" dirty="0"/>
              <a:t> to next</a:t>
            </a:r>
          </a:p>
          <a:p>
            <a:r>
              <a:rPr lang="en-US" dirty="0" smtClean="0"/>
              <a:t>Most Flexible: </a:t>
            </a:r>
            <a:r>
              <a:rPr lang="en-US" dirty="0"/>
              <a:t>start from any position in the list, scan in any </a:t>
            </a:r>
            <a:r>
              <a:rPr lang="en-US" dirty="0" smtClean="0"/>
              <a:t>direction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/>
              <a:t> Circular Doubly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B75-7D26-424B-8D7C-90A5493AD78A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Doubly Linked List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B75-7D26-424B-8D7C-90A5493AD78A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743200"/>
            <a:ext cx="8229600" cy="3387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dirty="0" smtClean="0"/>
              <a:t>Used to access nodes in either direction</a:t>
            </a:r>
          </a:p>
          <a:p>
            <a:r>
              <a:rPr lang="en-US" sz="2600" dirty="0" smtClean="0"/>
              <a:t>Now we write the node such that we can delete the current node without going to the previous node</a:t>
            </a:r>
          </a:p>
          <a:p>
            <a:r>
              <a:rPr lang="en-US" sz="2600" dirty="0" smtClean="0"/>
              <a:t>Node: two pointers and a data field</a:t>
            </a:r>
          </a:p>
          <a:p>
            <a:r>
              <a:rPr lang="en-US" sz="2600" dirty="0" smtClean="0"/>
              <a:t>Header node:</a:t>
            </a:r>
          </a:p>
          <a:p>
            <a:pPr lvl="1"/>
            <a:r>
              <a:rPr lang="en-US" sz="2200" dirty="0" smtClean="0"/>
              <a:t>Not a real node, it does not store data</a:t>
            </a:r>
          </a:p>
          <a:p>
            <a:pPr lvl="1"/>
            <a:r>
              <a:rPr lang="en-US" sz="2200" dirty="0" smtClean="0"/>
              <a:t>It points at the first and last real nodes</a:t>
            </a:r>
            <a:endParaRPr lang="en-US" sz="22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810000" y="1828800"/>
            <a:ext cx="1752600" cy="381000"/>
            <a:chOff x="336" y="960"/>
            <a:chExt cx="1104" cy="24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36" y="960"/>
              <a:ext cx="1104" cy="240"/>
            </a:xfrm>
            <a:prstGeom prst="hexagon">
              <a:avLst>
                <a:gd name="adj" fmla="val 11500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24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52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32" y="96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52" y="96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24" y="960"/>
              <a:ext cx="5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header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38200" y="1295400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Empty doubly linked list: both pointers point at the node itself</a:t>
            </a:r>
          </a:p>
        </p:txBody>
      </p:sp>
      <p:cxnSp>
        <p:nvCxnSpPr>
          <p:cNvPr id="15" name="AutoShape 12"/>
          <p:cNvCxnSpPr>
            <a:cxnSpLocks noChangeShapeType="1"/>
            <a:stCxn id="12" idx="3"/>
            <a:endCxn id="8" idx="2"/>
          </p:cNvCxnSpPr>
          <p:nvPr/>
        </p:nvCxnSpPr>
        <p:spPr bwMode="auto">
          <a:xfrm flipH="1">
            <a:off x="4686300" y="2012950"/>
            <a:ext cx="800100" cy="196850"/>
          </a:xfrm>
          <a:prstGeom prst="bentConnector4">
            <a:avLst>
              <a:gd name="adj1" fmla="val -38097"/>
              <a:gd name="adj2" fmla="val 21613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8" idx="1"/>
            <a:endCxn id="13" idx="0"/>
          </p:cNvCxnSpPr>
          <p:nvPr/>
        </p:nvCxnSpPr>
        <p:spPr bwMode="auto">
          <a:xfrm rot="10800000" flipH="1">
            <a:off x="3810000" y="1828800"/>
            <a:ext cx="890588" cy="190500"/>
          </a:xfrm>
          <a:prstGeom prst="bentConnector4">
            <a:avLst>
              <a:gd name="adj1" fmla="val -25667"/>
              <a:gd name="adj2" fmla="val 2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2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Doubly Linked List</a:t>
            </a:r>
            <a:endParaRPr lang="tr-TR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/>
              <a:t>What do we need:</a:t>
            </a:r>
          </a:p>
          <a:p>
            <a:pPr lvl="1"/>
            <a:r>
              <a:rPr lang="en-US" dirty="0"/>
              <a:t>Insert and delete ops in both directions</a:t>
            </a:r>
          </a:p>
          <a:p>
            <a:pPr lvl="1"/>
            <a:r>
              <a:rPr lang="en-US" dirty="0"/>
              <a:t>Traverse methods in both directions</a:t>
            </a:r>
          </a:p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B75-7D26-424B-8D7C-90A5493AD78A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85800" y="1828800"/>
            <a:ext cx="1752600" cy="381000"/>
            <a:chOff x="336" y="960"/>
            <a:chExt cx="1104" cy="24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336" y="960"/>
              <a:ext cx="1104" cy="240"/>
            </a:xfrm>
            <a:prstGeom prst="hexagon">
              <a:avLst>
                <a:gd name="adj" fmla="val 11500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24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152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32" y="96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152" y="96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24" y="960"/>
              <a:ext cx="5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header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133600" y="1828800"/>
            <a:ext cx="2438400" cy="381000"/>
            <a:chOff x="1344" y="1152"/>
            <a:chExt cx="2448" cy="240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776" y="1152"/>
              <a:ext cx="1584" cy="240"/>
              <a:chOff x="1872" y="1248"/>
              <a:chExt cx="1584" cy="240"/>
            </a:xfrm>
          </p:grpSpPr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next</a:t>
                </a: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400" y="124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data</a:t>
                </a: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prev</a:t>
                </a:r>
              </a:p>
            </p:txBody>
          </p:sp>
        </p:grp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344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344" y="13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3360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360" y="13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572000" y="1828800"/>
            <a:ext cx="2008188" cy="381000"/>
            <a:chOff x="2880" y="1152"/>
            <a:chExt cx="1265" cy="240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2880" y="1152"/>
              <a:ext cx="994" cy="240"/>
              <a:chOff x="1872" y="1248"/>
              <a:chExt cx="1584" cy="240"/>
            </a:xfrm>
          </p:grpSpPr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next</a:t>
                </a: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400" y="124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data</a:t>
                </a: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prev</a:t>
                </a:r>
              </a:p>
            </p:txBody>
          </p:sp>
        </p:grp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3874" y="1200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874" y="1344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6553200" y="1828800"/>
            <a:ext cx="1577975" cy="381000"/>
            <a:chOff x="1872" y="1248"/>
            <a:chExt cx="1584" cy="240"/>
          </a:xfrm>
        </p:grpSpPr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928" y="12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400" y="12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872" y="12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prev</a:t>
              </a:r>
            </a:p>
          </p:txBody>
        </p:sp>
      </p:grpSp>
      <p:cxnSp>
        <p:nvCxnSpPr>
          <p:cNvPr id="33" name="AutoShape 31"/>
          <p:cNvCxnSpPr>
            <a:cxnSpLocks noChangeShapeType="1"/>
            <a:stCxn id="10" idx="0"/>
            <a:endCxn id="31" idx="0"/>
          </p:cNvCxnSpPr>
          <p:nvPr/>
        </p:nvCxnSpPr>
        <p:spPr bwMode="auto">
          <a:xfrm rot="5400000" flipV="1">
            <a:off x="4184650" y="-1327150"/>
            <a:ext cx="1588" cy="6313488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2"/>
          <p:cNvCxnSpPr>
            <a:cxnSpLocks noChangeShapeType="1"/>
            <a:stCxn id="30" idx="2"/>
            <a:endCxn id="7" idx="2"/>
          </p:cNvCxnSpPr>
          <p:nvPr/>
        </p:nvCxnSpPr>
        <p:spPr bwMode="auto">
          <a:xfrm rot="5400000">
            <a:off x="4714875" y="-942975"/>
            <a:ext cx="1588" cy="630713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41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Doubly Linked </a:t>
            </a:r>
            <a:r>
              <a:rPr lang="en-US" dirty="0" smtClean="0"/>
              <a:t>List Class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6324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DNode</a:t>
            </a: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&lt;T&gt; *</a:t>
            </a:r>
            <a:r>
              <a:rPr lang="en-US" sz="1800" dirty="0" err="1" smtClean="0">
                <a:solidFill>
                  <a:srgbClr val="00B050"/>
                </a:solidFill>
                <a:latin typeface="Courier New" pitchFamily="49" charset="0"/>
              </a:rPr>
              <a:t>prev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&lt;T&gt; *next;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    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</a:rPr>
              <a:t>	T data;</a:t>
            </a:r>
            <a:r>
              <a:rPr lang="en-US" sz="1800" dirty="0" smtClean="0">
                <a:latin typeface="Courier New" pitchFamily="49" charset="0"/>
              </a:rPr>
              <a:t>	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(void);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T&amp; item);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        void 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Insertnext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&lt;T&gt; *p);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        void 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Insertprev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&lt;T&gt; *p);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&lt;T&gt; *</a:t>
            </a:r>
            <a:r>
              <a:rPr lang="en-US" sz="1800" dirty="0" err="1" smtClean="0">
                <a:solidFill>
                  <a:srgbClr val="FF66FF"/>
                </a:solidFill>
                <a:latin typeface="Courier New" pitchFamily="49" charset="0"/>
              </a:rPr>
              <a:t>DeleteNode</a:t>
            </a:r>
            <a:r>
              <a:rPr lang="en-US" sz="1800" dirty="0" smtClean="0">
                <a:solidFill>
                  <a:srgbClr val="FF66FF"/>
                </a:solidFill>
                <a:latin typeface="Courier New" pitchFamily="49" charset="0"/>
              </a:rPr>
              <a:t>(void); </a:t>
            </a:r>
            <a:r>
              <a:rPr lang="en-US" sz="1800" dirty="0" smtClean="0">
                <a:latin typeface="Courier New" pitchFamily="49" charset="0"/>
              </a:rPr>
              <a:t>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	   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&lt;T&gt; *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NextNodenext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(void)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DNode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&lt;T&gt; *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NextNodeprev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(void)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270579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//Data members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399" y="36808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//Constructors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44958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FF"/>
                </a:solidFill>
              </a:rPr>
              <a:t>//List Modification</a:t>
            </a:r>
            <a:endParaRPr lang="tr-TR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000" y="52578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//Access to pointers</a:t>
            </a:r>
            <a:endParaRPr lang="tr-T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Circular Doubly Linked List Class</a:t>
            </a:r>
            <a:endParaRPr lang="tr-T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8970" y="1219200"/>
            <a:ext cx="7979229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insert a node p to the next of current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&lt;T&gt;::</a:t>
            </a:r>
            <a:r>
              <a:rPr lang="en-US" sz="1400" dirty="0" err="1" smtClean="0">
                <a:latin typeface="Courier New" pitchFamily="49" charset="0"/>
              </a:rPr>
              <a:t>Insertnext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 *p)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link p to its successor on the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p-&gt;next = 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next-&gt;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 =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	// link p to the current node on its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p-&gt;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 = 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next =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insert a node p to the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 of current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&lt;T&gt;::</a:t>
            </a:r>
            <a:r>
              <a:rPr lang="en-US" sz="1400" dirty="0" err="1" smtClean="0">
                <a:latin typeface="Courier New" pitchFamily="49" charset="0"/>
              </a:rPr>
              <a:t>Insertprev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 *p)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link p to its successor on the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p-&gt;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-&gt;next =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	// link p to the current node on its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p-&gt;next = 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 =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Circular Doubly Linked List Class</a:t>
            </a:r>
            <a:endParaRPr lang="tr-T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85800" y="1600200"/>
            <a:ext cx="80010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unlink the current node from the list and return its address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 *</a:t>
            </a: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&lt;T&gt;::</a:t>
            </a:r>
            <a:r>
              <a:rPr lang="en-US" sz="1400" dirty="0" err="1" smtClean="0">
                <a:latin typeface="Courier New" pitchFamily="49" charset="0"/>
              </a:rPr>
              <a:t>DeleteNode</a:t>
            </a:r>
            <a:r>
              <a:rPr lang="en-US" sz="1400" dirty="0" smtClean="0">
                <a:latin typeface="Courier New" pitchFamily="49" charset="0"/>
              </a:rPr>
              <a:t>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node to the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 must be linked to current node's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-&gt;next = 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// node to the next must be linked to current node's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next-&gt;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// return the address of the current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return 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return pointer to the next node on the next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 *</a:t>
            </a: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&lt;T&gt;::</a:t>
            </a:r>
            <a:r>
              <a:rPr lang="en-US" sz="1400" dirty="0" err="1" smtClean="0">
                <a:latin typeface="Courier New" pitchFamily="49" charset="0"/>
              </a:rPr>
              <a:t>NextNodenext</a:t>
            </a:r>
            <a:r>
              <a:rPr lang="en-US" sz="1400" dirty="0" smtClean="0">
                <a:latin typeface="Courier New" pitchFamily="49" charset="0"/>
              </a:rPr>
              <a:t>(void) </a:t>
            </a:r>
            <a:r>
              <a:rPr lang="en-US" sz="1400" dirty="0" err="1" smtClean="0">
                <a:latin typeface="Courier New" pitchFamily="49" charset="0"/>
              </a:rPr>
              <a:t>const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    return next;}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return pointer to the next node on the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 *</a:t>
            </a:r>
            <a:r>
              <a:rPr lang="en-US" sz="1400" dirty="0" err="1" smtClean="0">
                <a:latin typeface="Courier New" pitchFamily="49" charset="0"/>
              </a:rPr>
              <a:t>DNode</a:t>
            </a:r>
            <a:r>
              <a:rPr lang="en-US" sz="1400" dirty="0" smtClean="0">
                <a:latin typeface="Courier New" pitchFamily="49" charset="0"/>
              </a:rPr>
              <a:t>&lt;T&gt;::</a:t>
            </a:r>
            <a:r>
              <a:rPr lang="en-US" sz="1400" dirty="0" err="1" smtClean="0">
                <a:latin typeface="Courier New" pitchFamily="49" charset="0"/>
              </a:rPr>
              <a:t>NextNodeprev</a:t>
            </a:r>
            <a:r>
              <a:rPr lang="en-US" sz="1400" dirty="0" smtClean="0">
                <a:latin typeface="Courier New" pitchFamily="49" charset="0"/>
              </a:rPr>
              <a:t>(void) </a:t>
            </a:r>
            <a:r>
              <a:rPr lang="en-US" sz="1400" dirty="0" err="1" smtClean="0">
                <a:latin typeface="Courier New" pitchFamily="49" charset="0"/>
              </a:rPr>
              <a:t>const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    return </a:t>
            </a:r>
            <a:r>
              <a:rPr lang="en-US" sz="1400" dirty="0" err="1" smtClean="0">
                <a:latin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</a:rPr>
              <a:t>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Nodes </a:t>
            </a:r>
            <a:r>
              <a:rPr lang="en-US" sz="2600" dirty="0"/>
              <a:t>do not have to follow each other physically in memory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Group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220797"/>
              </p:ext>
            </p:extLst>
          </p:nvPr>
        </p:nvGraphicFramePr>
        <p:xfrm>
          <a:off x="4876800" y="1905000"/>
          <a:ext cx="3048000" cy="26162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Ayşe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47700" y="4800600"/>
            <a:ext cx="1066800" cy="381000"/>
            <a:chOff x="480" y="912"/>
            <a:chExt cx="672" cy="240"/>
          </a:xfrm>
        </p:grpSpPr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Ali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2095500" y="4800600"/>
            <a:ext cx="1066800" cy="381000"/>
            <a:chOff x="480" y="912"/>
            <a:chExt cx="672" cy="240"/>
          </a:xfrm>
        </p:grpSpPr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Bora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3543300" y="4800600"/>
            <a:ext cx="1066800" cy="381000"/>
            <a:chOff x="480" y="912"/>
            <a:chExt cx="672" cy="240"/>
          </a:xfrm>
        </p:grpSpPr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Cem</a:t>
              </a:r>
              <a:endParaRPr lang="en-US" dirty="0"/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cxnSp>
        <p:nvCxnSpPr>
          <p:cNvPr id="18" name="AutoShape 37"/>
          <p:cNvCxnSpPr>
            <a:cxnSpLocks noChangeShapeType="1"/>
            <a:stCxn id="11" idx="3"/>
            <a:endCxn id="13" idx="1"/>
          </p:cNvCxnSpPr>
          <p:nvPr/>
        </p:nvCxnSpPr>
        <p:spPr bwMode="auto">
          <a:xfrm>
            <a:off x="1714500" y="49911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3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3162300" y="49911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4914900" y="4800600"/>
            <a:ext cx="1409700" cy="381000"/>
            <a:chOff x="480" y="912"/>
            <a:chExt cx="672" cy="240"/>
          </a:xfrm>
        </p:grpSpPr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sz="2000" dirty="0"/>
                <a:t>Ayşe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23" name="AutoShape 42"/>
          <p:cNvCxnSpPr>
            <a:cxnSpLocks noChangeShapeType="1"/>
            <a:stCxn id="17" idx="3"/>
            <a:endCxn id="21" idx="1"/>
          </p:cNvCxnSpPr>
          <p:nvPr/>
        </p:nvCxnSpPr>
        <p:spPr bwMode="auto">
          <a:xfrm>
            <a:off x="4610100" y="49911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26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6:</a:t>
            </a:r>
          </a:p>
          <a:p>
            <a:r>
              <a:rPr lang="en-US" dirty="0" smtClean="0"/>
              <a:t>Linked Lists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76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Operations: Combining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426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100" dirty="0" smtClean="0"/>
              <a:t>modify pointer of D to point at W </a:t>
            </a: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219200" y="1600200"/>
            <a:ext cx="1066800" cy="381000"/>
            <a:chOff x="480" y="912"/>
            <a:chExt cx="672" cy="24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2667000" y="1600200"/>
            <a:ext cx="1066800" cy="381000"/>
            <a:chOff x="480" y="912"/>
            <a:chExt cx="672" cy="240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114800" y="1600200"/>
            <a:ext cx="1066800" cy="381000"/>
            <a:chOff x="480" y="912"/>
            <a:chExt cx="672" cy="240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17" name="AutoShape 14"/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2286000" y="1790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3733800" y="1790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1219200" y="2819400"/>
            <a:ext cx="1066800" cy="381000"/>
            <a:chOff x="480" y="912"/>
            <a:chExt cx="672" cy="240"/>
          </a:xfrm>
        </p:grpSpPr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2667000" y="2819400"/>
            <a:ext cx="1066800" cy="381000"/>
            <a:chOff x="480" y="912"/>
            <a:chExt cx="672" cy="240"/>
          </a:xfrm>
        </p:grpSpPr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Z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25" name="AutoShape 37"/>
          <p:cNvCxnSpPr>
            <a:cxnSpLocks noChangeShapeType="1"/>
            <a:stCxn id="21" idx="3"/>
            <a:endCxn id="23" idx="1"/>
          </p:cNvCxnSpPr>
          <p:nvPr/>
        </p:nvCxnSpPr>
        <p:spPr bwMode="auto">
          <a:xfrm>
            <a:off x="2286000" y="30099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533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1</a:t>
            </a: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533400" y="2819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 2</a:t>
            </a:r>
          </a:p>
        </p:txBody>
      </p:sp>
      <p:sp>
        <p:nvSpPr>
          <p:cNvPr id="28" name="Line 51"/>
          <p:cNvSpPr>
            <a:spLocks noChangeShapeType="1"/>
          </p:cNvSpPr>
          <p:nvPr/>
        </p:nvSpPr>
        <p:spPr bwMode="auto">
          <a:xfrm>
            <a:off x="4724400" y="1371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" name="AutoShape 52"/>
          <p:cNvCxnSpPr>
            <a:cxnSpLocks noChangeShapeType="1"/>
            <a:stCxn id="16" idx="2"/>
            <a:endCxn id="20" idx="0"/>
          </p:cNvCxnSpPr>
          <p:nvPr/>
        </p:nvCxnSpPr>
        <p:spPr bwMode="auto">
          <a:xfrm rot="5400000">
            <a:off x="2781300" y="685800"/>
            <a:ext cx="838200" cy="3429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13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Operations: </a:t>
            </a:r>
            <a:r>
              <a:rPr lang="en-US" dirty="0" smtClean="0"/>
              <a:t>Inserting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5105400"/>
            <a:ext cx="426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smtClean="0"/>
              <a:t>Inserting nodes at any position:</a:t>
            </a:r>
          </a:p>
          <a:p>
            <a:pPr lvl="1">
              <a:lnSpc>
                <a:spcPct val="80000"/>
              </a:lnSpc>
            </a:pPr>
            <a:r>
              <a:rPr lang="en-US" sz="1500" smtClean="0"/>
              <a:t>modify pointer field of C to point to D</a:t>
            </a:r>
          </a:p>
          <a:p>
            <a:pPr lvl="1">
              <a:lnSpc>
                <a:spcPct val="80000"/>
              </a:lnSpc>
            </a:pPr>
            <a:r>
              <a:rPr lang="en-US" sz="1500" smtClean="0"/>
              <a:t>modify pointer field of B to point to C</a:t>
            </a:r>
            <a:endParaRPr lang="en-US" sz="1500"/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228600" y="2895600"/>
            <a:ext cx="1143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List 1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Modified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219200" y="1600200"/>
            <a:ext cx="1066800" cy="381000"/>
            <a:chOff x="480" y="912"/>
            <a:chExt cx="672" cy="240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667000" y="1600200"/>
            <a:ext cx="1066800" cy="381000"/>
            <a:chOff x="480" y="912"/>
            <a:chExt cx="672" cy="24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114800" y="1600200"/>
            <a:ext cx="1066800" cy="381000"/>
            <a:chOff x="480" y="912"/>
            <a:chExt cx="672" cy="240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13" name="AutoShape 13"/>
          <p:cNvCxnSpPr>
            <a:cxnSpLocks noChangeShapeType="1"/>
            <a:stCxn id="37" idx="3"/>
            <a:endCxn id="34" idx="1"/>
          </p:cNvCxnSpPr>
          <p:nvPr/>
        </p:nvCxnSpPr>
        <p:spPr bwMode="auto">
          <a:xfrm>
            <a:off x="2286000" y="1790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35" idx="3"/>
            <a:endCxn id="32" idx="1"/>
          </p:cNvCxnSpPr>
          <p:nvPr/>
        </p:nvCxnSpPr>
        <p:spPr bwMode="auto">
          <a:xfrm>
            <a:off x="3733800" y="1790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352800" y="3902075"/>
            <a:ext cx="1066800" cy="381000"/>
            <a:chOff x="480" y="912"/>
            <a:chExt cx="672" cy="240"/>
          </a:xfrm>
        </p:grpSpPr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533400" y="1676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1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276600" y="4359275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New node</a:t>
            </a:r>
          </a:p>
        </p:txBody>
      </p: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1219200" y="2819400"/>
            <a:ext cx="1066800" cy="381000"/>
            <a:chOff x="480" y="912"/>
            <a:chExt cx="672" cy="240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9" name="Group 30"/>
          <p:cNvGrpSpPr>
            <a:grpSpLocks/>
          </p:cNvGrpSpPr>
          <p:nvPr/>
        </p:nvGrpSpPr>
        <p:grpSpPr bwMode="auto">
          <a:xfrm>
            <a:off x="2667000" y="2819400"/>
            <a:ext cx="1066800" cy="381000"/>
            <a:chOff x="480" y="912"/>
            <a:chExt cx="672" cy="240"/>
          </a:xfrm>
        </p:grpSpPr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4114800" y="2819400"/>
            <a:ext cx="1066800" cy="381000"/>
            <a:chOff x="480" y="912"/>
            <a:chExt cx="672" cy="240"/>
          </a:xfrm>
        </p:grpSpPr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21" name="AutoShape 36"/>
          <p:cNvCxnSpPr>
            <a:cxnSpLocks noChangeShapeType="1"/>
            <a:stCxn id="29" idx="3"/>
            <a:endCxn id="26" idx="1"/>
          </p:cNvCxnSpPr>
          <p:nvPr/>
        </p:nvCxnSpPr>
        <p:spPr bwMode="auto">
          <a:xfrm>
            <a:off x="2286000" y="30099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39"/>
          <p:cNvCxnSpPr>
            <a:cxnSpLocks noChangeShapeType="1"/>
            <a:stCxn id="27" idx="2"/>
            <a:endCxn id="30" idx="1"/>
          </p:cNvCxnSpPr>
          <p:nvPr/>
        </p:nvCxnSpPr>
        <p:spPr bwMode="auto">
          <a:xfrm rot="5400000">
            <a:off x="2963863" y="3589338"/>
            <a:ext cx="892175" cy="114300"/>
          </a:xfrm>
          <a:prstGeom prst="bentConnector4">
            <a:avLst>
              <a:gd name="adj1" fmla="val 39324"/>
              <a:gd name="adj2" fmla="val 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40"/>
          <p:cNvCxnSpPr>
            <a:cxnSpLocks noChangeShapeType="1"/>
            <a:stCxn id="31" idx="0"/>
            <a:endCxn id="24" idx="1"/>
          </p:cNvCxnSpPr>
          <p:nvPr/>
        </p:nvCxnSpPr>
        <p:spPr bwMode="auto">
          <a:xfrm rot="5400000" flipH="1">
            <a:off x="3687763" y="3436938"/>
            <a:ext cx="892175" cy="38100"/>
          </a:xfrm>
          <a:prstGeom prst="bentConnector4">
            <a:avLst>
              <a:gd name="adj1" fmla="val 39324"/>
              <a:gd name="adj2" fmla="val 7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69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Operations: </a:t>
            </a:r>
            <a:r>
              <a:rPr lang="en-US" dirty="0" smtClean="0"/>
              <a:t>Deleting </a:t>
            </a:r>
            <a:r>
              <a:rPr lang="en-US" dirty="0"/>
              <a:t>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4038600"/>
            <a:ext cx="4267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dirty="0" smtClean="0"/>
              <a:t>Deleting nodes: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modify pointer field of B, to point to the node pointed by pointer of C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modify pointer field of OLD as NULL (not to cause problem later on)</a:t>
            </a:r>
          </a:p>
          <a:p>
            <a:pPr lvl="1">
              <a:lnSpc>
                <a:spcPct val="80000"/>
              </a:lnSpc>
            </a:pPr>
            <a:endParaRPr lang="en-US" sz="1500" dirty="0"/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4114800" y="1600200"/>
            <a:ext cx="1066800" cy="381000"/>
            <a:chOff x="480" y="912"/>
            <a:chExt cx="672" cy="24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371600" y="1600200"/>
            <a:ext cx="1066800" cy="381000"/>
            <a:chOff x="480" y="912"/>
            <a:chExt cx="672" cy="240"/>
          </a:xfrm>
        </p:grpSpPr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2819400" y="1600200"/>
            <a:ext cx="1066800" cy="381000"/>
            <a:chOff x="480" y="912"/>
            <a:chExt cx="672" cy="240"/>
          </a:xfrm>
        </p:grpSpPr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5486400" y="1600200"/>
            <a:ext cx="1066800" cy="381000"/>
            <a:chOff x="480" y="912"/>
            <a:chExt cx="672" cy="240"/>
          </a:xfrm>
        </p:grpSpPr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20" name="AutoShape 29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2438400" y="1790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381000" y="1676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1</a:t>
            </a:r>
          </a:p>
        </p:txBody>
      </p:sp>
      <p:cxnSp>
        <p:nvCxnSpPr>
          <p:cNvPr id="22" name="AutoShape 33"/>
          <p:cNvCxnSpPr>
            <a:cxnSpLocks noChangeShapeType="1"/>
            <a:stCxn id="16" idx="3"/>
            <a:endCxn id="9" idx="1"/>
          </p:cNvCxnSpPr>
          <p:nvPr/>
        </p:nvCxnSpPr>
        <p:spPr bwMode="auto">
          <a:xfrm>
            <a:off x="3886200" y="17907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34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5181600" y="17907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4191000" y="12954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4267200" y="2971800"/>
            <a:ext cx="1066800" cy="381000"/>
            <a:chOff x="480" y="912"/>
            <a:chExt cx="672" cy="240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grpSp>
        <p:nvGrpSpPr>
          <p:cNvPr id="28" name="Group 44"/>
          <p:cNvGrpSpPr>
            <a:grpSpLocks/>
          </p:cNvGrpSpPr>
          <p:nvPr/>
        </p:nvGrpSpPr>
        <p:grpSpPr bwMode="auto">
          <a:xfrm>
            <a:off x="1524000" y="2971800"/>
            <a:ext cx="1066800" cy="381000"/>
            <a:chOff x="480" y="912"/>
            <a:chExt cx="672" cy="240"/>
          </a:xfrm>
        </p:grpSpPr>
        <p:sp>
          <p:nvSpPr>
            <p:cNvPr id="29" name="Rectangle 45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0" name="Rectangle 46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31" name="Group 47"/>
          <p:cNvGrpSpPr>
            <a:grpSpLocks/>
          </p:cNvGrpSpPr>
          <p:nvPr/>
        </p:nvGrpSpPr>
        <p:grpSpPr bwMode="auto">
          <a:xfrm>
            <a:off x="2971800" y="2971800"/>
            <a:ext cx="1066800" cy="381000"/>
            <a:chOff x="480" y="912"/>
            <a:chExt cx="672" cy="240"/>
          </a:xfrm>
        </p:grpSpPr>
        <p:sp>
          <p:nvSpPr>
            <p:cNvPr id="32" name="Rectangle 4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next</a:t>
              </a:r>
            </a:p>
          </p:txBody>
        </p:sp>
      </p:grpSp>
      <p:grpSp>
        <p:nvGrpSpPr>
          <p:cNvPr id="34" name="Group 50"/>
          <p:cNvGrpSpPr>
            <a:grpSpLocks/>
          </p:cNvGrpSpPr>
          <p:nvPr/>
        </p:nvGrpSpPr>
        <p:grpSpPr bwMode="auto">
          <a:xfrm>
            <a:off x="5638800" y="2971800"/>
            <a:ext cx="1066800" cy="381000"/>
            <a:chOff x="480" y="912"/>
            <a:chExt cx="672" cy="240"/>
          </a:xfrm>
        </p:grpSpPr>
        <p:sp>
          <p:nvSpPr>
            <p:cNvPr id="35" name="Rectangle 51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cxnSp>
        <p:nvCxnSpPr>
          <p:cNvPr id="37" name="AutoShape 53"/>
          <p:cNvCxnSpPr>
            <a:cxnSpLocks noChangeShapeType="1"/>
            <a:stCxn id="30" idx="3"/>
            <a:endCxn id="32" idx="1"/>
          </p:cNvCxnSpPr>
          <p:nvPr/>
        </p:nvCxnSpPr>
        <p:spPr bwMode="auto">
          <a:xfrm>
            <a:off x="2590800" y="3162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533400" y="3048000"/>
            <a:ext cx="1143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1</a:t>
            </a:r>
          </a:p>
          <a:p>
            <a:pPr>
              <a:spcBef>
                <a:spcPct val="50000"/>
              </a:spcBef>
            </a:pPr>
            <a:r>
              <a:rPr lang="en-US" sz="1400"/>
              <a:t>Modified</a:t>
            </a:r>
          </a:p>
        </p:txBody>
      </p:sp>
      <p:cxnSp>
        <p:nvCxnSpPr>
          <p:cNvPr id="39" name="AutoShape 58"/>
          <p:cNvCxnSpPr>
            <a:cxnSpLocks noChangeShapeType="1"/>
            <a:stCxn id="33" idx="2"/>
            <a:endCxn id="35" idx="2"/>
          </p:cNvCxnSpPr>
          <p:nvPr/>
        </p:nvCxnSpPr>
        <p:spPr bwMode="auto">
          <a:xfrm rot="16200000" flipH="1">
            <a:off x="4837906" y="2286794"/>
            <a:ext cx="1588" cy="21336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45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 </a:t>
            </a:r>
            <a:r>
              <a:rPr lang="en-US" dirty="0"/>
              <a:t>take up extra space because of pointer fields.</a:t>
            </a:r>
          </a:p>
          <a:p>
            <a:r>
              <a:rPr lang="en-US" dirty="0"/>
              <a:t>We can't reach the </a:t>
            </a:r>
            <a:r>
              <a:rPr lang="en-US" dirty="0" err="1"/>
              <a:t>n'th</a:t>
            </a:r>
            <a:r>
              <a:rPr lang="en-US" dirty="0"/>
              <a:t> element directly: To reach the nth element, we have to follow the pointers of (n-1) elements sequentially.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:Constructor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57200" y="16002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dirty="0" smtClean="0"/>
              <a:t>Constructor for the node: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Courier New" pitchFamily="49" charset="0"/>
              </a:rPr>
              <a:t>Node (</a:t>
            </a:r>
            <a:r>
              <a:rPr lang="en-US" sz="2200" dirty="0" err="1" smtClean="0">
                <a:latin typeface="Courier New" pitchFamily="49" charset="0"/>
              </a:rPr>
              <a:t>const</a:t>
            </a:r>
            <a:r>
              <a:rPr lang="en-US" sz="2200" dirty="0" smtClean="0">
                <a:latin typeface="Courier New" pitchFamily="49" charset="0"/>
              </a:rPr>
              <a:t> T &amp;item, Node&lt;T&gt;* </a:t>
            </a:r>
            <a:r>
              <a:rPr lang="en-US" sz="2200" dirty="0" err="1" smtClean="0">
                <a:latin typeface="Courier New" pitchFamily="49" charset="0"/>
              </a:rPr>
              <a:t>ptrNext</a:t>
            </a:r>
            <a:r>
              <a:rPr lang="en-US" sz="2200" dirty="0" smtClean="0">
                <a:latin typeface="Courier New" pitchFamily="49" charset="0"/>
              </a:rPr>
              <a:t>=0);</a:t>
            </a:r>
          </a:p>
          <a:p>
            <a:r>
              <a:rPr lang="en-US" sz="2200" dirty="0" smtClean="0"/>
              <a:t>Next pointer is a default argument, if it is not supplied it is NULL</a:t>
            </a:r>
            <a:endParaRPr lang="en-US" sz="2200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066800" y="4419600"/>
            <a:ext cx="1066800" cy="381000"/>
            <a:chOff x="480" y="912"/>
            <a:chExt cx="672" cy="24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62000" y="3429000"/>
            <a:ext cx="4038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Create a node t with data value 10: </a:t>
            </a:r>
          </a:p>
          <a:p>
            <a:r>
              <a:rPr lang="en-US" dirty="0">
                <a:latin typeface="Courier New" pitchFamily="49" charset="0"/>
              </a:rPr>
              <a:t>Node&lt;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&gt; t(10);</a:t>
            </a:r>
          </a:p>
          <a:p>
            <a:pPr>
              <a:spcBef>
                <a:spcPct val="50000"/>
              </a:spcBef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066800" y="4800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62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&amp;t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419600" y="3429000"/>
            <a:ext cx="44196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Dynamically create a node u with data value 20: </a:t>
            </a:r>
          </a:p>
          <a:p>
            <a:r>
              <a:rPr lang="en-US" dirty="0">
                <a:latin typeface="Courier New" pitchFamily="49" charset="0"/>
              </a:rPr>
              <a:t>Node&lt;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&gt; *u=new Node&lt;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&gt;(20);</a:t>
            </a:r>
          </a:p>
          <a:p>
            <a:pPr>
              <a:spcBef>
                <a:spcPct val="50000"/>
              </a:spcBef>
            </a:pPr>
            <a:endParaRPr lang="en-US" dirty="0">
              <a:latin typeface="Courier New" pitchFamily="49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4572000" y="4495800"/>
            <a:ext cx="1066800" cy="381000"/>
            <a:chOff x="480" y="912"/>
            <a:chExt cx="672" cy="240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80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816" y="91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NULL</a:t>
              </a:r>
            </a:p>
          </p:txBody>
        </p:sp>
      </p:grp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4572000" y="487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267200" y="5334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8076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1459</TotalTime>
  <Words>2367</Words>
  <Application>Microsoft Office PowerPoint</Application>
  <PresentationFormat>On-screen Show (4:3)</PresentationFormat>
  <Paragraphs>834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EceClass</vt:lpstr>
      <vt:lpstr>EE 441 Data Structures </vt:lpstr>
      <vt:lpstr>Remember Problems of Arrays</vt:lpstr>
      <vt:lpstr>Solution: Linked Lists</vt:lpstr>
      <vt:lpstr>Linked Lists</vt:lpstr>
      <vt:lpstr>Operations: Combining</vt:lpstr>
      <vt:lpstr>Operations: Inserting nodes</vt:lpstr>
      <vt:lpstr>Operations: Deleting nodes</vt:lpstr>
      <vt:lpstr>What are the problems</vt:lpstr>
      <vt:lpstr>Nodes :Constructor</vt:lpstr>
      <vt:lpstr>Node Class in C++</vt:lpstr>
      <vt:lpstr>Nodes</vt:lpstr>
      <vt:lpstr>Nodes: Operations with Pointers</vt:lpstr>
      <vt:lpstr>Nodes: Operations with Pointers</vt:lpstr>
      <vt:lpstr>Node Class in C++</vt:lpstr>
      <vt:lpstr>Node Class in C++:Building the List</vt:lpstr>
      <vt:lpstr>Node Class in C++:Order of pointers</vt:lpstr>
      <vt:lpstr>Node Class in C++:Deleting nodes</vt:lpstr>
      <vt:lpstr>Linked List Ideas</vt:lpstr>
      <vt:lpstr>Linked List Operations</vt:lpstr>
      <vt:lpstr>Creating a node with dynamic memory allocation</vt:lpstr>
      <vt:lpstr>Inserting a node at the front of a linked list</vt:lpstr>
      <vt:lpstr>Inserting a item at the rear of a linked list</vt:lpstr>
      <vt:lpstr>Deleting a node at the front of a linked list</vt:lpstr>
      <vt:lpstr>Why do we care</vt:lpstr>
      <vt:lpstr>Traversing a linked list</vt:lpstr>
      <vt:lpstr>Example</vt:lpstr>
      <vt:lpstr>Example</vt:lpstr>
      <vt:lpstr>Solution</vt:lpstr>
      <vt:lpstr>Example</vt:lpstr>
      <vt:lpstr>Circular Linked List</vt:lpstr>
      <vt:lpstr>Circular Linked List</vt:lpstr>
      <vt:lpstr>Circular Linked List</vt:lpstr>
      <vt:lpstr>Circular Linked List</vt:lpstr>
      <vt:lpstr>List Scan</vt:lpstr>
      <vt:lpstr>Circular Doubly Linked List</vt:lpstr>
      <vt:lpstr>Circular Doubly Linked List</vt:lpstr>
      <vt:lpstr>Circular Doubly Linked List Class</vt:lpstr>
      <vt:lpstr>Circular Doubly Linked List Class</vt:lpstr>
      <vt:lpstr>Circular Doubly Linked List Class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482</cp:revision>
  <cp:lastPrinted>1601-01-01T00:00:00Z</cp:lastPrinted>
  <dcterms:created xsi:type="dcterms:W3CDTF">2012-10-01T07:26:23Z</dcterms:created>
  <dcterms:modified xsi:type="dcterms:W3CDTF">2013-12-02T10:50:42Z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