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450" r:id="rId3"/>
    <p:sldId id="451" r:id="rId4"/>
    <p:sldId id="454" r:id="rId5"/>
    <p:sldId id="453" r:id="rId6"/>
    <p:sldId id="455" r:id="rId7"/>
    <p:sldId id="456" r:id="rId8"/>
    <p:sldId id="457" r:id="rId9"/>
    <p:sldId id="461" r:id="rId10"/>
    <p:sldId id="458" r:id="rId11"/>
    <p:sldId id="459" r:id="rId12"/>
    <p:sldId id="44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3" d="100"/>
          <a:sy n="73" d="100"/>
        </p:scale>
        <p:origin x="-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38E16F-F9EB-4596-8854-6560A33D2383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DB2C4-16D7-43BD-ACE5-595344A6A9DC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A2EB8-CC38-4997-AF78-EF0D71B224C4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Ece SCHMIDT EE444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A8B75-7D26-424B-8D7C-90A5493AD78A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16D0EAA2-E768-4A51-8980-68F5564D1750}" type="datetime1">
              <a:rPr lang="en-US"/>
              <a:pPr/>
              <a:t>12/2/2013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7:</a:t>
            </a:r>
          </a:p>
          <a:p>
            <a:r>
              <a:rPr lang="en-US" dirty="0" smtClean="0"/>
              <a:t>Recursion and Complexity of Recursive Functions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Recursive Functions: Factorial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2">
              <a:buFont typeface="Wingdings" pitchFamily="2" charset="2"/>
              <a:buNone/>
            </a:pPr>
            <a:r>
              <a:rPr lang="en-US" sz="1500" dirty="0" err="1" smtClean="0">
                <a:latin typeface="Courier New" pitchFamily="49" charset="0"/>
              </a:rPr>
              <a:t>int</a:t>
            </a:r>
            <a:r>
              <a:rPr lang="en-US" sz="1500" dirty="0" smtClean="0">
                <a:latin typeface="Courier New" pitchFamily="49" charset="0"/>
              </a:rPr>
              <a:t> Factorial (</a:t>
            </a:r>
            <a:r>
              <a:rPr lang="en-US" sz="1500" dirty="0" err="1" smtClean="0">
                <a:latin typeface="Courier New" pitchFamily="49" charset="0"/>
              </a:rPr>
              <a:t>int</a:t>
            </a:r>
            <a:r>
              <a:rPr lang="en-US" sz="1500" dirty="0" smtClean="0">
                <a:latin typeface="Courier New" pitchFamily="49" charset="0"/>
              </a:rPr>
              <a:t> n)</a:t>
            </a:r>
          </a:p>
          <a:p>
            <a:pPr lvl="2"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if (n==0)</a:t>
            </a:r>
          </a:p>
          <a:p>
            <a:pPr lvl="2"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return 1;</a:t>
            </a:r>
          </a:p>
          <a:p>
            <a:pPr lvl="2"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else</a:t>
            </a:r>
          </a:p>
          <a:p>
            <a:pPr lvl="2"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return n*Factorial(n-1);</a:t>
            </a:r>
          </a:p>
          <a:p>
            <a:pPr lvl="2">
              <a:buFont typeface="Wingdings" pitchFamily="2" charset="2"/>
              <a:buNone/>
            </a:pPr>
            <a:r>
              <a:rPr lang="en-US" sz="1500" dirty="0" smtClean="0">
                <a:latin typeface="Courier New" pitchFamily="49" charset="0"/>
              </a:rPr>
              <a:t>}</a:t>
            </a:r>
            <a:endParaRPr lang="en-US" sz="2000" dirty="0" smtClean="0"/>
          </a:p>
          <a:p>
            <a:r>
              <a:rPr lang="en-US" sz="2800" dirty="0" smtClean="0"/>
              <a:t>T(n) = </a:t>
            </a:r>
            <a:r>
              <a:rPr lang="en-US" sz="2800" dirty="0" err="1" smtClean="0"/>
              <a:t>tB</a:t>
            </a:r>
            <a:r>
              <a:rPr lang="en-US" sz="2800" dirty="0" smtClean="0"/>
              <a:t>: stopping condition</a:t>
            </a:r>
          </a:p>
          <a:p>
            <a:r>
              <a:rPr lang="en-US" sz="2800" dirty="0" smtClean="0"/>
              <a:t>T(n) = </a:t>
            </a:r>
            <a:r>
              <a:rPr lang="en-US" sz="2800" dirty="0" err="1" smtClean="0"/>
              <a:t>tA+T</a:t>
            </a:r>
            <a:r>
              <a:rPr lang="en-US" sz="2800" dirty="0" smtClean="0"/>
              <a:t>(n-1):recursive step</a:t>
            </a:r>
          </a:p>
          <a:p>
            <a:r>
              <a:rPr lang="en-US" sz="2400" dirty="0" smtClean="0"/>
              <a:t>T(n)=T(n-1)+</a:t>
            </a:r>
            <a:r>
              <a:rPr lang="en-US" sz="2400" dirty="0" err="1" smtClean="0"/>
              <a:t>tA</a:t>
            </a:r>
            <a:r>
              <a:rPr lang="en-US" sz="2400" dirty="0" smtClean="0"/>
              <a:t>=T(n-2)+2tA=…=T(0)+</a:t>
            </a:r>
            <a:r>
              <a:rPr lang="en-US" sz="2400" dirty="0" err="1" smtClean="0"/>
              <a:t>ntA</a:t>
            </a:r>
            <a:r>
              <a:rPr lang="en-US" sz="2400" dirty="0" smtClean="0"/>
              <a:t>=</a:t>
            </a:r>
            <a:r>
              <a:rPr lang="en-US" sz="2400" dirty="0" err="1" smtClean="0"/>
              <a:t>tB</a:t>
            </a:r>
            <a:r>
              <a:rPr lang="en-US" sz="2400" dirty="0" smtClean="0"/>
              <a:t> + </a:t>
            </a:r>
            <a:r>
              <a:rPr lang="en-US" sz="2400" dirty="0" err="1" smtClean="0"/>
              <a:t>ntA</a:t>
            </a:r>
            <a:r>
              <a:rPr lang="en-US" sz="2400" dirty="0" err="1" smtClean="0">
                <a:cs typeface="Arial" charset="0"/>
              </a:rPr>
              <a:t>→O</a:t>
            </a:r>
            <a:r>
              <a:rPr lang="en-US" sz="2400" dirty="0" smtClean="0">
                <a:cs typeface="Arial" charset="0"/>
              </a:rPr>
              <a:t>(n)</a:t>
            </a:r>
          </a:p>
          <a:p>
            <a:endParaRPr lang="en-US" sz="2400" dirty="0">
              <a:cs typeface="Arial" charset="0"/>
            </a:endParaRP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849086" y="1693536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263556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T(n)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4343400" y="3033236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0" y="3002279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T(n-1)+</a:t>
            </a:r>
            <a:r>
              <a:rPr lang="en-US" dirty="0" err="1" smtClean="0"/>
              <a:t>tA</a:t>
            </a:r>
            <a:r>
              <a:rPr lang="en-US" dirty="0" smtClean="0"/>
              <a:t>: There is some additional overhead on top of calling Factorial (n-1)</a:t>
            </a:r>
            <a:endParaRPr lang="en-US" dirty="0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2514600" y="2259874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671354" y="246357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0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Recursive Functions: </a:t>
            </a:r>
            <a:r>
              <a:rPr lang="en-US" dirty="0" smtClean="0"/>
              <a:t>Fibonacci Numbers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dirty="0" smtClean="0">
                <a:cs typeface="Arial" charset="0"/>
              </a:rPr>
              <a:t>Non-recursive program: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 Fibonacci (</a:t>
            </a:r>
            <a:r>
              <a:rPr lang="en-US" sz="13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Arial" charset="0"/>
              </a:rPr>
              <a:t>prev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=-1;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 result=1;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for(</a:t>
            </a:r>
            <a:r>
              <a:rPr lang="en-US" sz="13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3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=0;i&lt;=</a:t>
            </a:r>
            <a:r>
              <a:rPr lang="en-US" sz="1300" dirty="0" err="1" smtClean="0">
                <a:latin typeface="Courier New" pitchFamily="49" charset="0"/>
                <a:cs typeface="Arial" charset="0"/>
              </a:rPr>
              <a:t>n;i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sum=</a:t>
            </a:r>
            <a:r>
              <a:rPr lang="en-US" sz="1300" dirty="0" err="1" smtClean="0">
                <a:latin typeface="Courier New" pitchFamily="49" charset="0"/>
                <a:cs typeface="Arial" charset="0"/>
              </a:rPr>
              <a:t>result+prev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err="1" smtClean="0">
                <a:latin typeface="Courier New" pitchFamily="49" charset="0"/>
                <a:cs typeface="Arial" charset="0"/>
              </a:rPr>
              <a:t>prev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=result;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result=sum;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return result;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}</a:t>
            </a:r>
            <a:endParaRPr lang="en-US" sz="1300" dirty="0">
              <a:latin typeface="Courier New" pitchFamily="49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cs typeface="Arial" charset="0"/>
              </a:rPr>
              <a:t>O(n), </a:t>
            </a:r>
            <a:r>
              <a:rPr lang="el-GR" sz="1400" dirty="0">
                <a:cs typeface="Arial" charset="0"/>
              </a:rPr>
              <a:t>Ω</a:t>
            </a:r>
            <a:r>
              <a:rPr lang="en-US" sz="1400" dirty="0"/>
              <a:t>(n) hence </a:t>
            </a:r>
            <a:r>
              <a:rPr lang="el-GR" sz="1400" dirty="0">
                <a:cs typeface="Arial" charset="0"/>
              </a:rPr>
              <a:t>θ</a:t>
            </a:r>
            <a:r>
              <a:rPr lang="en-US" sz="1400" dirty="0"/>
              <a:t>(n)</a:t>
            </a:r>
            <a:endParaRPr lang="en-US" sz="13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 smtClean="0">
                <a:cs typeface="Arial" charset="0"/>
              </a:rPr>
              <a:t>Recursive program: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3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 Fibonacci (</a:t>
            </a:r>
            <a:r>
              <a:rPr lang="en-US" sz="13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300" dirty="0" smtClean="0">
                <a:latin typeface="Courier New" pitchFamily="49" charset="0"/>
                <a:cs typeface="Arial" charset="0"/>
              </a:rPr>
              <a:t>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if(n==0)||n==1)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else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return Fibonacci(n-1)+Fibonacci(n-2);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  <a:cs typeface="Arial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>
                <a:cs typeface="Arial" charset="0"/>
              </a:rPr>
              <a:t>T(n)= </a:t>
            </a:r>
            <a:r>
              <a:rPr lang="el-GR" sz="1700" dirty="0" smtClean="0">
                <a:cs typeface="Arial" charset="0"/>
              </a:rPr>
              <a:t>θ</a:t>
            </a:r>
            <a:r>
              <a:rPr lang="en-US" sz="1700" dirty="0" smtClean="0"/>
              <a:t>(1) if n&lt;2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>
                <a:cs typeface="Arial" charset="0"/>
              </a:rPr>
              <a:t>T(n)= T(n-1)+T</a:t>
            </a:r>
            <a:r>
              <a:rPr lang="el-GR" sz="1700" dirty="0" smtClean="0">
                <a:cs typeface="Arial" charset="0"/>
              </a:rPr>
              <a:t> </a:t>
            </a:r>
            <a:r>
              <a:rPr lang="en-US" sz="1700" dirty="0" smtClean="0"/>
              <a:t>(n-2) + </a:t>
            </a:r>
            <a:r>
              <a:rPr lang="el-GR" sz="1700" dirty="0" smtClean="0">
                <a:solidFill>
                  <a:srgbClr val="FF0066"/>
                </a:solidFill>
                <a:cs typeface="Arial" charset="0"/>
              </a:rPr>
              <a:t>θ</a:t>
            </a:r>
            <a:r>
              <a:rPr lang="en-US" sz="1700" dirty="0" smtClean="0">
                <a:solidFill>
                  <a:srgbClr val="FF0066"/>
                </a:solidFill>
              </a:rPr>
              <a:t>(1), </a:t>
            </a:r>
            <a:r>
              <a:rPr lang="en-US" sz="1700" dirty="0" smtClean="0"/>
              <a:t>n</a:t>
            </a:r>
            <a:r>
              <a:rPr lang="en-US" sz="1700" dirty="0" smtClean="0">
                <a:cs typeface="Arial" charset="0"/>
              </a:rPr>
              <a:t>≥2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>
                <a:cs typeface="Arial" charset="0"/>
              </a:rPr>
              <a:t>T(1)= </a:t>
            </a:r>
            <a:r>
              <a:rPr lang="el-GR" sz="1700" dirty="0" smtClean="0">
                <a:cs typeface="Arial" charset="0"/>
              </a:rPr>
              <a:t>θ</a:t>
            </a:r>
            <a:r>
              <a:rPr lang="en-US" sz="1700" dirty="0" smtClean="0"/>
              <a:t>(1)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>
                <a:cs typeface="Arial" charset="0"/>
              </a:rPr>
              <a:t>T(2)= </a:t>
            </a:r>
            <a:r>
              <a:rPr lang="el-GR" sz="1700" dirty="0" smtClean="0">
                <a:cs typeface="Arial" charset="0"/>
              </a:rPr>
              <a:t>θ</a:t>
            </a:r>
            <a:r>
              <a:rPr lang="en-US" sz="1700" dirty="0" smtClean="0"/>
              <a:t>(1)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>
                <a:cs typeface="Arial" charset="0"/>
              </a:rPr>
              <a:t>T(3)= T(2)+</a:t>
            </a:r>
            <a:r>
              <a:rPr lang="en-US" sz="1700" dirty="0">
                <a:cs typeface="Arial" charset="0"/>
              </a:rPr>
              <a:t> </a:t>
            </a:r>
            <a:r>
              <a:rPr lang="en-US" sz="1700" dirty="0" smtClean="0">
                <a:cs typeface="Arial" charset="0"/>
              </a:rPr>
              <a:t>T(1)+ </a:t>
            </a:r>
            <a:r>
              <a:rPr lang="en-US" sz="1700" dirty="0" smtClean="0"/>
              <a:t> </a:t>
            </a:r>
            <a:r>
              <a:rPr lang="el-GR" sz="1700" dirty="0">
                <a:cs typeface="Arial" charset="0"/>
              </a:rPr>
              <a:t>θ</a:t>
            </a:r>
            <a:r>
              <a:rPr lang="en-US" sz="1700" dirty="0"/>
              <a:t>(1)</a:t>
            </a:r>
            <a:endParaRPr lang="en-US" sz="1700" dirty="0" smtClean="0"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>
                <a:cs typeface="Arial" charset="0"/>
              </a:rPr>
              <a:t>T(3)=</a:t>
            </a:r>
            <a:r>
              <a:rPr lang="el-GR" sz="1700" dirty="0" smtClean="0">
                <a:cs typeface="Arial" charset="0"/>
              </a:rPr>
              <a:t>θ</a:t>
            </a:r>
            <a:r>
              <a:rPr lang="en-US" sz="1700" dirty="0" smtClean="0"/>
              <a:t>(1)*(1+1+ </a:t>
            </a:r>
            <a:r>
              <a:rPr lang="en-US" sz="1700" dirty="0" smtClean="0">
                <a:cs typeface="Arial" charset="0"/>
              </a:rPr>
              <a:t>1)=3*</a:t>
            </a:r>
            <a:r>
              <a:rPr lang="el-GR" sz="1700" dirty="0">
                <a:cs typeface="Arial" charset="0"/>
              </a:rPr>
              <a:t>θ</a:t>
            </a:r>
            <a:r>
              <a:rPr lang="en-US" sz="1700" dirty="0"/>
              <a:t>(1)</a:t>
            </a:r>
            <a:endParaRPr lang="en-US" sz="1700" dirty="0" smtClean="0">
              <a:cs typeface="Arial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700" dirty="0" smtClean="0">
                <a:cs typeface="Arial" charset="0"/>
              </a:rPr>
              <a:t>T(4)=T(3)+T(2)+</a:t>
            </a:r>
            <a:r>
              <a:rPr lang="en-US" sz="1700" dirty="0" smtClean="0"/>
              <a:t> </a:t>
            </a:r>
            <a:r>
              <a:rPr lang="el-GR" sz="1700" dirty="0">
                <a:cs typeface="Arial" charset="0"/>
              </a:rPr>
              <a:t>θ</a:t>
            </a:r>
            <a:r>
              <a:rPr lang="en-US" sz="1700" dirty="0"/>
              <a:t>(1</a:t>
            </a:r>
            <a:r>
              <a:rPr lang="en-US" sz="17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700" dirty="0" smtClean="0"/>
              <a:t>T(4)=3</a:t>
            </a:r>
            <a:r>
              <a:rPr lang="el-GR" sz="1700" dirty="0">
                <a:cs typeface="Arial" charset="0"/>
              </a:rPr>
              <a:t>θ</a:t>
            </a:r>
            <a:r>
              <a:rPr lang="en-US" sz="1700" dirty="0"/>
              <a:t>(1</a:t>
            </a:r>
            <a:r>
              <a:rPr lang="en-US" sz="1700" dirty="0" smtClean="0"/>
              <a:t>)+</a:t>
            </a:r>
            <a:r>
              <a:rPr lang="el-GR" sz="1700" dirty="0">
                <a:cs typeface="Arial" charset="0"/>
              </a:rPr>
              <a:t> θ</a:t>
            </a:r>
            <a:r>
              <a:rPr lang="en-US" sz="1700" dirty="0"/>
              <a:t>(1</a:t>
            </a:r>
            <a:r>
              <a:rPr lang="en-US" sz="1700" dirty="0" smtClean="0"/>
              <a:t>)+</a:t>
            </a:r>
            <a:r>
              <a:rPr lang="el-GR" sz="1700" dirty="0">
                <a:cs typeface="Arial" charset="0"/>
              </a:rPr>
              <a:t> θ</a:t>
            </a:r>
            <a:r>
              <a:rPr lang="en-US" sz="1700" dirty="0" smtClean="0"/>
              <a:t>(1)=5</a:t>
            </a:r>
            <a:r>
              <a:rPr lang="el-GR" sz="1700" dirty="0">
                <a:cs typeface="Arial" charset="0"/>
              </a:rPr>
              <a:t> </a:t>
            </a:r>
            <a:r>
              <a:rPr lang="en-US" sz="1700" dirty="0" smtClean="0">
                <a:cs typeface="Arial" charset="0"/>
              </a:rPr>
              <a:t>*</a:t>
            </a:r>
            <a:r>
              <a:rPr lang="el-GR" sz="1700" dirty="0" smtClean="0">
                <a:cs typeface="Arial" charset="0"/>
              </a:rPr>
              <a:t>θ</a:t>
            </a:r>
            <a:r>
              <a:rPr lang="en-US" sz="1700" dirty="0"/>
              <a:t>(1)</a:t>
            </a:r>
            <a:endParaRPr lang="en-US" sz="17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700" dirty="0" smtClean="0">
                <a:cs typeface="Arial" charset="0"/>
              </a:rPr>
              <a:t>T(n)= </a:t>
            </a:r>
            <a:r>
              <a:rPr lang="el-GR" sz="1700" dirty="0" smtClean="0">
                <a:cs typeface="Arial" charset="0"/>
              </a:rPr>
              <a:t>θ</a:t>
            </a:r>
            <a:r>
              <a:rPr lang="en-US" sz="1700" dirty="0" smtClean="0"/>
              <a:t>(1)*Fib(n</a:t>
            </a:r>
            <a:r>
              <a:rPr lang="en-US" sz="1700" dirty="0" smtClean="0">
                <a:cs typeface="Arial" charset="0"/>
              </a:rPr>
              <a:t>)=</a:t>
            </a:r>
            <a:r>
              <a:rPr lang="el-GR" sz="1700" dirty="0" smtClean="0">
                <a:cs typeface="Arial" charset="0"/>
              </a:rPr>
              <a:t>θ</a:t>
            </a:r>
            <a:r>
              <a:rPr lang="en-US" sz="1700" dirty="0" smtClean="0"/>
              <a:t>(Fib(n</a:t>
            </a:r>
            <a:r>
              <a:rPr lang="en-US" sz="1700" dirty="0" smtClean="0">
                <a:cs typeface="Arial" charset="0"/>
              </a:rPr>
              <a:t>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7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6463114" y="3276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Additional overhead</a:t>
            </a:r>
            <a:endParaRPr lang="tr-TR" dirty="0">
              <a:solidFill>
                <a:srgbClr val="FF0066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7162800" y="3621201"/>
            <a:ext cx="152400" cy="219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82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7:</a:t>
            </a:r>
          </a:p>
          <a:p>
            <a:r>
              <a:rPr lang="en-US" dirty="0" smtClean="0"/>
              <a:t>Recursion and Complexity of Recursive Functions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Idea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How </a:t>
            </a:r>
            <a:r>
              <a:rPr lang="en-US" sz="2800" dirty="0"/>
              <a:t>to compute the power function: </a:t>
            </a:r>
            <a:r>
              <a:rPr lang="en-US" sz="2800" dirty="0" err="1"/>
              <a:t>x</a:t>
            </a:r>
            <a:r>
              <a:rPr lang="en-US" sz="2800" baseline="30000" dirty="0" err="1"/>
              <a:t>n</a:t>
            </a:r>
            <a:endParaRPr lang="en-US" sz="2800" baseline="30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Solution 1: multiply x by itself n times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2</a:t>
            </a:r>
            <a:r>
              <a:rPr lang="en-US" sz="2000" baseline="30000" dirty="0"/>
              <a:t>3</a:t>
            </a:r>
            <a:r>
              <a:rPr lang="en-US" sz="2000" dirty="0"/>
              <a:t>=2*2*2=8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Now compute 2</a:t>
            </a:r>
            <a:r>
              <a:rPr lang="en-US" sz="2000" baseline="30000" dirty="0"/>
              <a:t>4</a:t>
            </a:r>
            <a:r>
              <a:rPr lang="en-US" sz="2000" dirty="0"/>
              <a:t>, repeat all the previous multiplications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2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=2*2*2*2=16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Solution 2: Use the previous result with a smaller argument to arrive at the answer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dirty="0"/>
              <a:t>=1 if n=0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dirty="0"/>
              <a:t>=x*x</a:t>
            </a:r>
            <a:r>
              <a:rPr lang="en-US" sz="2000" baseline="30000" dirty="0"/>
              <a:t>(n-1)</a:t>
            </a:r>
            <a:r>
              <a:rPr lang="en-US" sz="2000" dirty="0"/>
              <a:t> if n&gt;0 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Once we have a value for the initial computation for the powers of 2 (2</a:t>
            </a:r>
            <a:r>
              <a:rPr lang="en-US" sz="2000" baseline="30000" dirty="0"/>
              <a:t>0</a:t>
            </a:r>
            <a:r>
              <a:rPr lang="en-US" sz="2000" dirty="0"/>
              <a:t>=1) the successive values are twice the previous value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We use a smaller power to compute another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→ Recursive definition of the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function</a:t>
            </a:r>
            <a:endParaRPr lang="en-US" sz="20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1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Divide and conquer design:</a:t>
            </a:r>
          </a:p>
          <a:p>
            <a:pPr lvl="1"/>
            <a:r>
              <a:rPr lang="en-US" sz="2100" dirty="0"/>
              <a:t>Recursive step: Partition the problem into smaller sub-problems that are solved by using the same algorithm</a:t>
            </a:r>
          </a:p>
          <a:p>
            <a:pPr lvl="1"/>
            <a:r>
              <a:rPr lang="en-US" sz="2100" dirty="0"/>
              <a:t>Stopping condition: Partitioning terminates when we reach simpler sub-problems that cannot be solved with that algorithm</a:t>
            </a:r>
          </a:p>
          <a:p>
            <a:r>
              <a:rPr lang="en-US" sz="2500" dirty="0"/>
              <a:t>An algorithm is defined recursively:</a:t>
            </a:r>
          </a:p>
          <a:p>
            <a:pPr lvl="1"/>
            <a:r>
              <a:rPr lang="en-US" sz="2100" dirty="0"/>
              <a:t>one or more stopping conditions: evaluated for certain parameters</a:t>
            </a:r>
          </a:p>
          <a:p>
            <a:pPr lvl="1"/>
            <a:r>
              <a:rPr lang="en-US" sz="2100" dirty="0"/>
              <a:t>a recursive step: current value of the algorithm can be defined in terms of a previous value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Recursive Function: Factorial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153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dirty="0" smtClean="0"/>
              <a:t>Factorial(n): n!=n*(n-1)*(n-2)*…*2*1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 0!=1: special definition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Iterative version: use a loop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Recursive: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n!=1 if n=0 :</a:t>
            </a:r>
            <a:r>
              <a:rPr lang="en-US" sz="2000" dirty="0" smtClean="0">
                <a:solidFill>
                  <a:srgbClr val="FF0000"/>
                </a:solidFill>
              </a:rPr>
              <a:t>stopping condition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n!=n*(n-1)! if n&gt;0 :</a:t>
            </a:r>
            <a:r>
              <a:rPr lang="en-US" sz="2000" dirty="0" smtClean="0">
                <a:solidFill>
                  <a:srgbClr val="00B050"/>
                </a:solidFill>
              </a:rPr>
              <a:t>recursive step</a:t>
            </a:r>
          </a:p>
        </p:txBody>
      </p:sp>
    </p:spTree>
    <p:extLst>
      <p:ext uri="{BB962C8B-B14F-4D97-AF65-F5344CB8AC3E}">
        <p14:creationId xmlns:p14="http://schemas.microsoft.com/office/powerpoint/2010/main" val="2414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Recursive Function: Factorial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4038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 smtClean="0"/>
              <a:t>factorial(n) : n-machine that computes the result using n*(n-1), so it needs result from (n-1) machine and it will output the final result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network of machines that pass information back and forth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Each needs the result of the previous machine, gives the result to the following machine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0" y="1600201"/>
            <a:ext cx="4038600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 smtClean="0"/>
              <a:t>Machine 0 can work independently and produce result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Machine n starts machine n-1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Machine 1 starts machine 0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Result passed back to machine 1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Machine n produces final result</a:t>
            </a:r>
          </a:p>
          <a:p>
            <a:pPr>
              <a:lnSpc>
                <a:spcPct val="80000"/>
              </a:lnSpc>
            </a:pPr>
            <a:endParaRPr lang="en-US" sz="17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548313" y="5013325"/>
            <a:ext cx="906463" cy="5191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1*(1-1)</a:t>
            </a:r>
          </a:p>
          <a:p>
            <a:pPr algn="ctr"/>
            <a:r>
              <a:rPr lang="en-US" sz="1400"/>
              <a:t>1!=1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668963" y="4624388"/>
            <a:ext cx="663575" cy="388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1!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970588" y="5532438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4702175" y="5414963"/>
            <a:ext cx="1268413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454775" y="4819650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454775" y="4572000"/>
            <a:ext cx="784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Start 0!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2408238" y="5078413"/>
            <a:ext cx="906463" cy="5191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3*(3-1)</a:t>
            </a:r>
          </a:p>
          <a:p>
            <a:pPr algn="ctr"/>
            <a:r>
              <a:rPr lang="en-US" sz="1400"/>
              <a:t>3!=6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2528888" y="4689475"/>
            <a:ext cx="663575" cy="388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3!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830513" y="5597525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1562100" y="5480050"/>
            <a:ext cx="1268413" cy="31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314700" y="4883150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314700" y="4637088"/>
            <a:ext cx="784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Start 2!</a:t>
            </a: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3978275" y="5013325"/>
            <a:ext cx="906463" cy="5191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2*(2-1)</a:t>
            </a:r>
          </a:p>
          <a:p>
            <a:pPr algn="ctr"/>
            <a:r>
              <a:rPr lang="en-US" sz="1400" dirty="0"/>
              <a:t>2!=2</a:t>
            </a: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4098925" y="4624388"/>
            <a:ext cx="663575" cy="388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2!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400550" y="5532438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 flipV="1">
            <a:off x="3132138" y="5480050"/>
            <a:ext cx="1268413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884738" y="4819650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884738" y="4572000"/>
            <a:ext cx="784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Start 1!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046288" y="5284788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616325" y="5284788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30" name="AutoShape 26"/>
          <p:cNvSpPr>
            <a:spLocks noChangeArrowheads="1"/>
          </p:cNvSpPr>
          <p:nvPr/>
        </p:nvSpPr>
        <p:spPr bwMode="auto">
          <a:xfrm>
            <a:off x="838200" y="5078413"/>
            <a:ext cx="906463" cy="5191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4*(4-1)</a:t>
            </a:r>
          </a:p>
          <a:p>
            <a:pPr algn="ctr"/>
            <a:r>
              <a:rPr lang="en-US" sz="1400"/>
              <a:t>4!=24</a:t>
            </a:r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958850" y="4689475"/>
            <a:ext cx="663575" cy="388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/>
              <a:t>4!</a:t>
            </a: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1260475" y="5597525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H="1">
            <a:off x="838200" y="579120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744663" y="4884738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744663" y="4637088"/>
            <a:ext cx="784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Start 3!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186363" y="5284788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37" name="AutoShape 33"/>
          <p:cNvSpPr>
            <a:spLocks noChangeArrowheads="1"/>
          </p:cNvSpPr>
          <p:nvPr/>
        </p:nvSpPr>
        <p:spPr bwMode="auto">
          <a:xfrm>
            <a:off x="7086600" y="5013325"/>
            <a:ext cx="906463" cy="5191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0!=1</a:t>
            </a:r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7207250" y="4624388"/>
            <a:ext cx="663575" cy="388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0!</a:t>
            </a: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7508875" y="5532438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H="1" flipV="1">
            <a:off x="6324600" y="5410200"/>
            <a:ext cx="1184275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6858000" y="5334000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762000" y="5791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7558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Recursive Function: Factorial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Factorial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if (n==0)//stopping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condition is 0!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return 1;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else//recursive step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return n*Factorial(n-1);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Example: Binary Search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list of items</a:t>
            </a:r>
          </a:p>
          <a:p>
            <a:r>
              <a:rPr lang="en-US" dirty="0" smtClean="0"/>
              <a:t>Keep dividing the list into two </a:t>
            </a:r>
          </a:p>
          <a:p>
            <a:r>
              <a:rPr lang="en-US" dirty="0" smtClean="0"/>
              <a:t>Conduct binary search the half-list that can contain the key</a:t>
            </a:r>
          </a:p>
          <a:p>
            <a:r>
              <a:rPr lang="en-US" dirty="0" smtClean="0"/>
              <a:t>Keep dividing the list and conduct binary search</a:t>
            </a:r>
            <a:r>
              <a:rPr lang="en-US" dirty="0" smtClean="0">
                <a:sym typeface="Wingdings" pitchFamily="2" charset="2"/>
              </a:rPr>
              <a:t> recursive call 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Example: 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// recursive version of the binary search to locate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// a key in an ordered array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template &lt;class 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 smtClean="0">
                <a:latin typeface="Courier New" pitchFamily="49" charset="0"/>
              </a:rPr>
              <a:t>BinSearch</a:t>
            </a:r>
            <a:r>
              <a:rPr lang="en-US" sz="1300" dirty="0" smtClean="0">
                <a:latin typeface="Courier New" pitchFamily="49" charset="0"/>
              </a:rPr>
              <a:t>(T A[], 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low, 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high, T 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err="1" smtClean="0">
                <a:latin typeface="Courier New" pitchFamily="49" charset="0"/>
              </a:rPr>
              <a:t>int</a:t>
            </a:r>
            <a:r>
              <a:rPr lang="en-US" sz="1300" dirty="0" smtClean="0">
                <a:latin typeface="Courier New" pitchFamily="49" charset="0"/>
              </a:rPr>
              <a:t> mid;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T </a:t>
            </a:r>
            <a:r>
              <a:rPr lang="en-US" sz="1300" dirty="0" err="1" smtClean="0">
                <a:latin typeface="Courier New" pitchFamily="49" charset="0"/>
              </a:rPr>
              <a:t>midvalue</a:t>
            </a:r>
            <a:r>
              <a:rPr lang="en-US" sz="13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</a:rPr>
              <a:t>// key not found is a stopping condition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if (low &gt; high)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return(-1);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// compare against list midpoint and subdivide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// if a match does not occur. apply binary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// search to the appropriate </a:t>
            </a:r>
            <a:r>
              <a:rPr lang="en-US" sz="1300" dirty="0" err="1" smtClean="0">
                <a:latin typeface="Courier New" pitchFamily="49" charset="0"/>
              </a:rPr>
              <a:t>sublist</a:t>
            </a: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</a:t>
            </a:r>
            <a:endParaRPr lang="en-US" sz="1300" dirty="0">
              <a:latin typeface="Courier New" pitchFamily="49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mid = (</a:t>
            </a:r>
            <a:r>
              <a:rPr lang="en-US" sz="1300" dirty="0" err="1" smtClean="0">
                <a:latin typeface="Courier New" pitchFamily="49" charset="0"/>
              </a:rPr>
              <a:t>low+high</a:t>
            </a:r>
            <a:r>
              <a:rPr lang="en-US" sz="1300" dirty="0" smtClean="0">
                <a:latin typeface="Courier New" pitchFamily="49" charset="0"/>
              </a:rPr>
              <a:t>)/2;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</a:t>
            </a:r>
            <a:r>
              <a:rPr lang="en-US" sz="1300" dirty="0" err="1" smtClean="0">
                <a:latin typeface="Courier New" pitchFamily="49" charset="0"/>
              </a:rPr>
              <a:t>midvalue</a:t>
            </a:r>
            <a:r>
              <a:rPr lang="en-US" sz="1300" dirty="0" smtClean="0">
                <a:latin typeface="Courier New" pitchFamily="49" charset="0"/>
              </a:rPr>
              <a:t> = A[mid];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solidFill>
                  <a:srgbClr val="FF0000"/>
                </a:solidFill>
                <a:latin typeface="Courier New" pitchFamily="49" charset="0"/>
              </a:rPr>
              <a:t>        // stopping condition if key matched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if (key == </a:t>
            </a:r>
            <a:r>
              <a:rPr lang="en-US" sz="1300" dirty="0" err="1" smtClean="0">
                <a:latin typeface="Courier New" pitchFamily="49" charset="0"/>
              </a:rPr>
              <a:t>midvalue</a:t>
            </a:r>
            <a:r>
              <a:rPr lang="en-US" sz="13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    return(mid);    // key found at index mid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// look left if key &lt; </a:t>
            </a:r>
            <a:r>
              <a:rPr lang="en-US" sz="1300" dirty="0" err="1" smtClean="0">
                <a:latin typeface="Courier New" pitchFamily="49" charset="0"/>
              </a:rPr>
              <a:t>midvalue</a:t>
            </a:r>
            <a:r>
              <a:rPr lang="en-US" sz="1300" dirty="0" smtClean="0">
                <a:latin typeface="Courier New" pitchFamily="49" charset="0"/>
              </a:rPr>
              <a:t>; otherwise, look right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else if (key &lt; </a:t>
            </a:r>
            <a:r>
              <a:rPr lang="en-US" sz="1300" dirty="0" err="1" smtClean="0">
                <a:latin typeface="Courier New" pitchFamily="49" charset="0"/>
              </a:rPr>
              <a:t>midvalue</a:t>
            </a:r>
            <a:r>
              <a:rPr lang="en-US" sz="13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solidFill>
                  <a:srgbClr val="00B050"/>
                </a:solidFill>
                <a:latin typeface="Courier New" pitchFamily="49" charset="0"/>
              </a:rPr>
              <a:t>            // recursive step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    return </a:t>
            </a:r>
            <a:r>
              <a:rPr lang="en-US" sz="1300" dirty="0" err="1" smtClean="0">
                <a:latin typeface="Courier New" pitchFamily="49" charset="0"/>
              </a:rPr>
              <a:t>BinSearch</a:t>
            </a:r>
            <a:r>
              <a:rPr lang="en-US" sz="1300" dirty="0" smtClean="0">
                <a:latin typeface="Courier New" pitchFamily="49" charset="0"/>
              </a:rPr>
              <a:t>(A,low,mid-1,key);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solidFill>
                  <a:srgbClr val="00B050"/>
                </a:solidFill>
                <a:latin typeface="Courier New" pitchFamily="49" charset="0"/>
              </a:rPr>
              <a:t>            // recursive step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        return </a:t>
            </a:r>
            <a:r>
              <a:rPr lang="en-US" sz="1300" dirty="0" err="1" smtClean="0">
                <a:latin typeface="Courier New" pitchFamily="49" charset="0"/>
              </a:rPr>
              <a:t>BinSearch</a:t>
            </a:r>
            <a:r>
              <a:rPr lang="en-US" sz="1300" dirty="0" smtClean="0">
                <a:latin typeface="Courier New" pitchFamily="49" charset="0"/>
              </a:rPr>
              <a:t>(A,mid+1,high,key);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3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3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45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Example: </a:t>
            </a:r>
            <a:r>
              <a:rPr lang="en-US" dirty="0" smtClean="0"/>
              <a:t>Fibonacci Numbers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/>
              <a:t>Fibonacci numbers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Fn</a:t>
            </a:r>
            <a:r>
              <a:rPr lang="en-US" sz="1800" dirty="0" smtClean="0"/>
              <a:t>=0, n=0</a:t>
            </a:r>
          </a:p>
          <a:p>
            <a:pPr lvl="1">
              <a:lnSpc>
                <a:spcPct val="80000"/>
              </a:lnSpc>
            </a:pPr>
            <a:r>
              <a:rPr lang="en-US" sz="1800" dirty="0" err="1" smtClean="0"/>
              <a:t>Fn</a:t>
            </a:r>
            <a:r>
              <a:rPr lang="en-US" sz="1800" dirty="0" smtClean="0"/>
              <a:t>=1, n=1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Fn-1+Fn-2, n</a:t>
            </a:r>
            <a:r>
              <a:rPr lang="en-US" sz="1800" dirty="0" smtClean="0">
                <a:cs typeface="Arial" charset="0"/>
              </a:rPr>
              <a:t>≥2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cs typeface="Arial" charset="0"/>
              </a:rPr>
              <a:t>Non-recursive program: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Fibonacci 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prev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result=1;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for(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=0;i&lt;=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n;i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sum=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result+prev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prev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=result;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result=sum;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return result;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}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Recursive program: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Fibonacci (</a:t>
            </a:r>
            <a:r>
              <a:rPr lang="en-US" sz="1600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Arial" charset="0"/>
              </a:rPr>
              <a:t>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if(n==0)||n==1)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else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return Fibonacci(n-1)+Fibonacci(n-2);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600" dirty="0" smtClean="0">
                <a:latin typeface="Courier New" pitchFamily="49" charset="0"/>
                <a:cs typeface="Arial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08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1355</TotalTime>
  <Words>1026</Words>
  <Application>Microsoft Office PowerPoint</Application>
  <PresentationFormat>On-screen Show (4:3)</PresentationFormat>
  <Paragraphs>216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EceClass</vt:lpstr>
      <vt:lpstr>EE 441 Data Structures </vt:lpstr>
      <vt:lpstr>Recursion: Idea</vt:lpstr>
      <vt:lpstr>Recursion</vt:lpstr>
      <vt:lpstr>Design a Recursive Function: Factorial</vt:lpstr>
      <vt:lpstr>Design a Recursive Function: Factorial</vt:lpstr>
      <vt:lpstr>Design a Recursive Function: Factorial</vt:lpstr>
      <vt:lpstr>Recursion Example: Binary Search</vt:lpstr>
      <vt:lpstr>Recursion Example: Binary Search</vt:lpstr>
      <vt:lpstr>Recursion Example: Fibonacci Numbers</vt:lpstr>
      <vt:lpstr>Complexity of Recursive Functions: Factorial</vt:lpstr>
      <vt:lpstr>Complexity of Recursive Functions: Fibonacci Numbers</vt:lpstr>
      <vt:lpstr>EE 441 Data Structures </vt:lpstr>
    </vt:vector>
  </TitlesOfParts>
  <Company>METU 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519</cp:revision>
  <cp:lastPrinted>1601-01-01T00:00:00Z</cp:lastPrinted>
  <dcterms:created xsi:type="dcterms:W3CDTF">2012-10-01T07:26:23Z</dcterms:created>
  <dcterms:modified xsi:type="dcterms:W3CDTF">2013-12-02T12:32:42Z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