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64" r:id="rId4"/>
    <p:sldId id="259" r:id="rId5"/>
    <p:sldId id="263" r:id="rId6"/>
    <p:sldId id="265" r:id="rId7"/>
    <p:sldId id="266" r:id="rId8"/>
    <p:sldId id="261" r:id="rId9"/>
    <p:sldId id="267" r:id="rId10"/>
    <p:sldId id="268" r:id="rId11"/>
    <p:sldId id="270" r:id="rId12"/>
    <p:sldId id="269" r:id="rId13"/>
    <p:sldId id="271" r:id="rId14"/>
    <p:sldId id="272" r:id="rId15"/>
    <p:sldId id="274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90" r:id="rId30"/>
    <p:sldId id="287" r:id="rId31"/>
    <p:sldId id="288" r:id="rId32"/>
    <p:sldId id="289" r:id="rId33"/>
    <p:sldId id="292" r:id="rId34"/>
    <p:sldId id="291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258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3" d="100"/>
          <a:sy n="73" d="100"/>
        </p:scale>
        <p:origin x="-127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D6B54B6-094A-41E8-B7F7-12FF3BCCEE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24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54B6-094A-41E8-B7F7-12FF3BCCEEE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21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54B6-094A-41E8-B7F7-12FF3BCCEEE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21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138E16F-F9EB-4596-8854-6560A33D2383}" type="datetime1">
              <a:rPr lang="en-US"/>
              <a:pPr/>
              <a:t>12/18/2013</a:t>
            </a:fld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0F674A-1C93-4607-BBE1-380DB48F9F44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693738"/>
            <a:ext cx="1179513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7" name="Picture 11" descr="logo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693738"/>
            <a:ext cx="1008063" cy="84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DDB2C4-16D7-43BD-ACE5-595344A6A9DC}" type="datetime1">
              <a:rPr lang="en-US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C1225-AB4E-4949-A57E-323CCE14AC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FA2EB8-CC38-4997-AF78-EF0D71B224C4}" type="datetime1">
              <a:rPr lang="en-US"/>
              <a:pPr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Ece SCHMIDT EE444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8C190A-DBB1-49E0-A8F6-5633703BD8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4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6A8B75-7D26-424B-8D7C-90A5493AD78A}" type="datetime1">
              <a:rPr lang="en-US"/>
              <a:pPr/>
              <a:t>12/18/2013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D4725-3504-42B7-B277-F6E00E7CDA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5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Verdana" pitchFamily="34" charset="0"/>
              </a:defRPr>
            </a:lvl1pPr>
          </a:lstStyle>
          <a:p>
            <a:fld id="{16D0EAA2-E768-4A51-8980-68F5564D1750}" type="datetime1">
              <a:rPr lang="en-US"/>
              <a:pPr/>
              <a:t>12/18/2013</a:t>
            </a:fld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Verdana" pitchFamily="34" charset="0"/>
              </a:defRPr>
            </a:lvl1pPr>
          </a:lstStyle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</a:defRPr>
            </a:lvl1pPr>
          </a:lstStyle>
          <a:p>
            <a:fld id="{7EF9D15F-5360-4893-B1BD-4D72CC74072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6216650"/>
            <a:ext cx="719138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 descr="logo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88" y="6242050"/>
            <a:ext cx="576262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 441 Data Structures</a:t>
            </a:r>
            <a:br>
              <a:rPr lang="en-US" dirty="0"/>
            </a:br>
            <a:endParaRPr lang="tr-T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8:</a:t>
            </a:r>
            <a:r>
              <a:rPr lang="en-US" dirty="0"/>
              <a:t> </a:t>
            </a:r>
            <a:r>
              <a:rPr lang="en-US" dirty="0" smtClean="0"/>
              <a:t>Trees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6" name="Rectangle 4"/>
          <p:cNvSpPr txBox="1">
            <a:spLocks noChangeArrowheads="1"/>
          </p:cNvSpPr>
          <p:nvPr/>
        </p:nvSpPr>
        <p:spPr>
          <a:xfrm>
            <a:off x="533400" y="1600200"/>
            <a:ext cx="8001000" cy="4495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//GLOBAL function to dynamically allocate memory for a new object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template &lt;class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err="1" smtClean="0">
                <a:latin typeface="Courier New" pitchFamily="49" charset="0"/>
              </a:rPr>
              <a:t>Treenode</a:t>
            </a:r>
            <a:r>
              <a:rPr lang="en-US" sz="1600" dirty="0" smtClean="0">
                <a:latin typeface="Courier New" pitchFamily="49" charset="0"/>
              </a:rPr>
              <a:t>&lt;T&gt; *</a:t>
            </a:r>
            <a:r>
              <a:rPr lang="en-US" sz="1600" dirty="0" err="1" smtClean="0">
                <a:latin typeface="Courier New" pitchFamily="49" charset="0"/>
              </a:rPr>
              <a:t>GetTreeNode</a:t>
            </a:r>
            <a:r>
              <a:rPr lang="en-US" sz="1600" dirty="0" smtClean="0">
                <a:latin typeface="Courier New" pitchFamily="49" charset="0"/>
              </a:rPr>
              <a:t>(T item, </a:t>
            </a:r>
            <a:r>
              <a:rPr lang="en-US" sz="1600" dirty="0" err="1" smtClean="0">
                <a:latin typeface="Courier New" pitchFamily="49" charset="0"/>
              </a:rPr>
              <a:t>TreeNode</a:t>
            </a:r>
            <a:r>
              <a:rPr lang="en-US" sz="1600" dirty="0" smtClean="0">
                <a:latin typeface="Courier New" pitchFamily="49" charset="0"/>
              </a:rPr>
              <a:t>&lt;T&gt; *</a:t>
            </a:r>
            <a:r>
              <a:rPr lang="en-US" sz="1600" dirty="0" err="1" smtClean="0">
                <a:latin typeface="Courier New" pitchFamily="49" charset="0"/>
              </a:rPr>
              <a:t>lptr</a:t>
            </a:r>
            <a:r>
              <a:rPr lang="en-US" sz="1600" dirty="0" smtClean="0">
                <a:latin typeface="Courier New" pitchFamily="49" charset="0"/>
              </a:rPr>
              <a:t>=NULL, </a:t>
            </a:r>
            <a:r>
              <a:rPr lang="en-US" sz="1600" dirty="0" err="1" smtClean="0">
                <a:latin typeface="Courier New" pitchFamily="49" charset="0"/>
              </a:rPr>
              <a:t>TreeNode</a:t>
            </a:r>
            <a:r>
              <a:rPr lang="en-US" sz="1600" dirty="0" smtClean="0">
                <a:latin typeface="Courier New" pitchFamily="49" charset="0"/>
              </a:rPr>
              <a:t>&lt;T&gt; *</a:t>
            </a:r>
            <a:r>
              <a:rPr lang="en-US" sz="1600" dirty="0" err="1" smtClean="0">
                <a:latin typeface="Courier New" pitchFamily="49" charset="0"/>
              </a:rPr>
              <a:t>rptr</a:t>
            </a:r>
            <a:r>
              <a:rPr lang="en-US" sz="1600" dirty="0" smtClean="0">
                <a:latin typeface="Courier New" pitchFamily="49" charset="0"/>
              </a:rPr>
              <a:t>=NULL)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err="1" smtClean="0">
                <a:latin typeface="Courier New" pitchFamily="49" charset="0"/>
              </a:rPr>
              <a:t>TreeNode</a:t>
            </a:r>
            <a:r>
              <a:rPr lang="en-US" sz="1600" dirty="0" smtClean="0">
                <a:latin typeface="Courier New" pitchFamily="49" charset="0"/>
              </a:rPr>
              <a:t>&lt;T&gt; *p;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p=new </a:t>
            </a:r>
            <a:r>
              <a:rPr lang="en-US" sz="1600" dirty="0" err="1" smtClean="0">
                <a:latin typeface="Courier New" pitchFamily="49" charset="0"/>
              </a:rPr>
              <a:t>TreeNode</a:t>
            </a:r>
            <a:r>
              <a:rPr lang="en-US" sz="1600" dirty="0" smtClean="0">
                <a:latin typeface="Courier New" pitchFamily="49" charset="0"/>
              </a:rPr>
              <a:t>&lt;T&gt; (item, </a:t>
            </a:r>
            <a:r>
              <a:rPr lang="en-US" sz="1600" dirty="0" err="1" smtClean="0">
                <a:latin typeface="Courier New" pitchFamily="49" charset="0"/>
              </a:rPr>
              <a:t>lptr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rptr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if (p==NULL) // if "new" was unsuccessful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{</a:t>
            </a:r>
            <a:r>
              <a:rPr lang="en-US" sz="1600" dirty="0" err="1" smtClean="0">
                <a:latin typeface="Courier New" pitchFamily="49" charset="0"/>
              </a:rPr>
              <a:t>cerr</a:t>
            </a:r>
            <a:r>
              <a:rPr lang="en-US" sz="1600" dirty="0" smtClean="0">
                <a:latin typeface="Courier New" pitchFamily="49" charset="0"/>
              </a:rPr>
              <a:t>&lt;&lt;Memory allocation failure"&lt;&lt;</a:t>
            </a:r>
            <a:r>
              <a:rPr lang="en-US" sz="1600" dirty="0" err="1" smtClean="0">
                <a:latin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exit(1);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return p;}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// a GLOBAL function to </a:t>
            </a:r>
            <a:r>
              <a:rPr lang="en-US" sz="1600" dirty="0" err="1" smtClean="0">
                <a:latin typeface="Courier New" pitchFamily="49" charset="0"/>
              </a:rPr>
              <a:t>deallocate</a:t>
            </a:r>
            <a:r>
              <a:rPr lang="en-US" sz="1600" dirty="0" smtClean="0">
                <a:latin typeface="Courier New" pitchFamily="49" charset="0"/>
              </a:rPr>
              <a:t> memory template &lt;class T&gt;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FreeTreeNode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TreeNode</a:t>
            </a:r>
            <a:r>
              <a:rPr lang="en-US" sz="1600" dirty="0" smtClean="0">
                <a:latin typeface="Courier New" pitchFamily="49" charset="0"/>
              </a:rPr>
              <a:t> &lt;T&gt; *p)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{delete p;}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Node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2481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Example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0772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TreeNode&lt;char&gt; *t;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t=GetTreeNode('a', GetTreeNode('b',NULL, GetTreeNode('c')), GetTreeNode('d', GetTreeNode('e')));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 </a:t>
            </a:r>
            <a:endParaRPr lang="en-US" sz="2000">
              <a:latin typeface="Courier New" pitchFamily="49" charset="0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3200400" y="3886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667000" y="4648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cxnSp>
        <p:nvCxnSpPr>
          <p:cNvPr id="10" name="AutoShape 8"/>
          <p:cNvCxnSpPr>
            <a:cxnSpLocks noChangeShapeType="1"/>
            <a:stCxn id="8" idx="3"/>
            <a:endCxn id="9" idx="0"/>
          </p:cNvCxnSpPr>
          <p:nvPr/>
        </p:nvCxnSpPr>
        <p:spPr bwMode="auto">
          <a:xfrm flipH="1">
            <a:off x="2819400" y="4146550"/>
            <a:ext cx="425450" cy="501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2209800" y="4648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1295400" y="3962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cxnSp>
        <p:nvCxnSpPr>
          <p:cNvPr id="13" name="AutoShape 11"/>
          <p:cNvCxnSpPr>
            <a:cxnSpLocks noChangeShapeType="1"/>
            <a:stCxn id="12" idx="5"/>
            <a:endCxn id="11" idx="1"/>
          </p:cNvCxnSpPr>
          <p:nvPr/>
        </p:nvCxnSpPr>
        <p:spPr bwMode="auto">
          <a:xfrm>
            <a:off x="1555750" y="4222750"/>
            <a:ext cx="69850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2438400" y="3048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cxnSp>
        <p:nvCxnSpPr>
          <p:cNvPr id="15" name="AutoShape 13"/>
          <p:cNvCxnSpPr>
            <a:cxnSpLocks noChangeShapeType="1"/>
            <a:stCxn id="14" idx="3"/>
            <a:endCxn id="12" idx="7"/>
          </p:cNvCxnSpPr>
          <p:nvPr/>
        </p:nvCxnSpPr>
        <p:spPr bwMode="auto">
          <a:xfrm flipH="1">
            <a:off x="1555750" y="3308350"/>
            <a:ext cx="9271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4"/>
          <p:cNvCxnSpPr>
            <a:cxnSpLocks noChangeShapeType="1"/>
            <a:stCxn id="14" idx="5"/>
            <a:endCxn id="8" idx="1"/>
          </p:cNvCxnSpPr>
          <p:nvPr/>
        </p:nvCxnSpPr>
        <p:spPr bwMode="auto">
          <a:xfrm>
            <a:off x="2698750" y="3308350"/>
            <a:ext cx="54610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6165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Traversal: Visit/process all data stored in the data structure</a:t>
            </a:r>
          </a:p>
          <a:p>
            <a:r>
              <a:rPr lang="en-US" dirty="0" smtClean="0"/>
              <a:t>Linked List Traversal: </a:t>
            </a:r>
          </a:p>
          <a:p>
            <a:pPr lvl="1"/>
            <a:r>
              <a:rPr lang="en-US" dirty="0" smtClean="0"/>
              <a:t>Linear Data Structure</a:t>
            </a:r>
            <a:endParaRPr lang="en-US" dirty="0"/>
          </a:p>
          <a:p>
            <a:pPr lvl="1"/>
            <a:r>
              <a:rPr lang="en-US" dirty="0" smtClean="0"/>
              <a:t>Start from the head, go from node to node using </a:t>
            </a:r>
            <a:r>
              <a:rPr lang="en-US" dirty="0" err="1" smtClean="0"/>
              <a:t>NextNode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Tree Traversal:</a:t>
            </a:r>
          </a:p>
          <a:p>
            <a:pPr lvl="1"/>
            <a:r>
              <a:rPr lang="en-US" dirty="0" smtClean="0"/>
              <a:t>Non-linear Data Structure</a:t>
            </a:r>
          </a:p>
          <a:p>
            <a:pPr marL="457200" lvl="1" indent="0">
              <a:buNone/>
            </a:pP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0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main methods:</a:t>
            </a:r>
          </a:p>
          <a:p>
            <a:pPr lvl="1"/>
            <a:r>
              <a:rPr lang="en-US" dirty="0" smtClean="0"/>
              <a:t>Both start </a:t>
            </a:r>
            <a:r>
              <a:rPr lang="en-US" dirty="0"/>
              <a:t>from the root </a:t>
            </a:r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Depth First: </a:t>
            </a:r>
            <a:r>
              <a:rPr lang="en-US" dirty="0" smtClean="0">
                <a:solidFill>
                  <a:srgbClr val="FF0000"/>
                </a:solidFill>
              </a:rPr>
              <a:t>Recursive</a:t>
            </a:r>
            <a:r>
              <a:rPr lang="en-US" dirty="0" smtClean="0"/>
              <a:t> descend to the leafs</a:t>
            </a:r>
          </a:p>
          <a:p>
            <a:pPr lvl="1"/>
            <a:r>
              <a:rPr lang="en-US" dirty="0" smtClean="0"/>
              <a:t>Breadth First: </a:t>
            </a:r>
            <a:r>
              <a:rPr lang="en-US" dirty="0" smtClean="0">
                <a:solidFill>
                  <a:srgbClr val="FF0000"/>
                </a:solidFill>
              </a:rPr>
              <a:t>Iterative</a:t>
            </a:r>
            <a:r>
              <a:rPr lang="en-US" dirty="0" smtClean="0"/>
              <a:t> level by level scan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3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 smtClean="0"/>
              <a:t>Root </a:t>
            </a:r>
            <a:r>
              <a:rPr lang="en-US" sz="2600" dirty="0"/>
              <a:t>with two sub-trees identified by the left and right pointers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Performs </a:t>
            </a:r>
            <a:r>
              <a:rPr lang="en-US" sz="2600" dirty="0"/>
              <a:t>3 actions: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Visit the node (N)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Recursively descend to left sub-tree (L)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Recursively descend to right sub-tree (R</a:t>
            </a:r>
            <a:r>
              <a:rPr lang="en-US" sz="22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The order of these actions are different for different Depth First Algorithms</a:t>
            </a: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600" dirty="0"/>
              <a:t>After a descent the algorithm identifies the new node and the new sub-trees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Descent terminates when we reach an empty tree (pointer==NULL</a:t>
            </a:r>
            <a:r>
              <a:rPr lang="en-US" sz="2600" dirty="0" smtClean="0"/>
              <a:t>)</a:t>
            </a:r>
            <a:endParaRPr lang="en-US" sz="2600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6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Tree Traversal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4038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 smtClean="0"/>
              <a:t>In-order: </a:t>
            </a:r>
            <a:r>
              <a:rPr lang="en-US" sz="2400" dirty="0" smtClean="0">
                <a:solidFill>
                  <a:srgbClr val="FF0000"/>
                </a:solidFill>
              </a:rPr>
              <a:t>LNR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Traverse </a:t>
            </a:r>
            <a:r>
              <a:rPr lang="en-US" sz="2000" dirty="0" smtClean="0">
                <a:solidFill>
                  <a:srgbClr val="FF0000"/>
                </a:solidFill>
              </a:rPr>
              <a:t>left </a:t>
            </a:r>
            <a:r>
              <a:rPr lang="en-US" sz="2000" dirty="0" err="1" smtClean="0"/>
              <a:t>subtree</a:t>
            </a:r>
            <a:endParaRPr lang="en-US" sz="2000" dirty="0" smtClean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Visit </a:t>
            </a:r>
            <a:r>
              <a:rPr lang="en-US" sz="2000" dirty="0" smtClean="0">
                <a:solidFill>
                  <a:srgbClr val="FF0000"/>
                </a:solidFill>
              </a:rPr>
              <a:t>node</a:t>
            </a:r>
            <a:r>
              <a:rPr lang="en-US" sz="2000" dirty="0" smtClean="0"/>
              <a:t> (i.e. process node)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Traverse </a:t>
            </a:r>
            <a:r>
              <a:rPr lang="en-US" sz="2000" dirty="0" smtClean="0">
                <a:solidFill>
                  <a:srgbClr val="FF0000"/>
                </a:solidFill>
              </a:rPr>
              <a:t>right </a:t>
            </a:r>
            <a:r>
              <a:rPr lang="en-US" sz="2000" dirty="0" err="1" smtClean="0"/>
              <a:t>subtree</a:t>
            </a: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Pre-order: </a:t>
            </a:r>
            <a:r>
              <a:rPr lang="en-US" sz="2400" dirty="0" smtClean="0">
                <a:solidFill>
                  <a:srgbClr val="00B0F0"/>
                </a:solidFill>
              </a:rPr>
              <a:t>NLR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Visit </a:t>
            </a:r>
            <a:r>
              <a:rPr lang="en-US" sz="2000" dirty="0" smtClean="0">
                <a:solidFill>
                  <a:srgbClr val="00B0F0"/>
                </a:solidFill>
              </a:rPr>
              <a:t>node</a:t>
            </a:r>
            <a:r>
              <a:rPr lang="en-US" sz="2000" dirty="0" smtClean="0"/>
              <a:t> (i.e. process node)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Traverse </a:t>
            </a:r>
            <a:r>
              <a:rPr lang="en-US" sz="2000" dirty="0" smtClean="0">
                <a:solidFill>
                  <a:srgbClr val="00B0F0"/>
                </a:solidFill>
              </a:rPr>
              <a:t>left</a:t>
            </a:r>
            <a:r>
              <a:rPr lang="en-US" sz="2000" dirty="0" smtClean="0"/>
              <a:t> </a:t>
            </a:r>
            <a:r>
              <a:rPr lang="en-US" sz="2000" dirty="0" err="1" smtClean="0"/>
              <a:t>subtree</a:t>
            </a:r>
            <a:endParaRPr lang="en-US" sz="2000" dirty="0" smtClean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Traverse </a:t>
            </a:r>
            <a:r>
              <a:rPr lang="en-US" sz="2000" dirty="0" smtClean="0">
                <a:solidFill>
                  <a:srgbClr val="00B0F0"/>
                </a:solidFill>
              </a:rPr>
              <a:t>right</a:t>
            </a:r>
            <a:r>
              <a:rPr lang="en-US" sz="2000" dirty="0" smtClean="0"/>
              <a:t> </a:t>
            </a:r>
            <a:r>
              <a:rPr lang="en-US" sz="2000" dirty="0" err="1" smtClean="0"/>
              <a:t>subtree</a:t>
            </a: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Post-order: </a:t>
            </a:r>
            <a:r>
              <a:rPr lang="en-US" sz="2400" dirty="0" smtClean="0">
                <a:solidFill>
                  <a:srgbClr val="FF66FF"/>
                </a:solidFill>
              </a:rPr>
              <a:t>LRN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Traverse </a:t>
            </a:r>
            <a:r>
              <a:rPr lang="en-US" sz="2000" dirty="0" smtClean="0">
                <a:solidFill>
                  <a:srgbClr val="FF66FF"/>
                </a:solidFill>
              </a:rPr>
              <a:t>left</a:t>
            </a:r>
            <a:r>
              <a:rPr lang="en-US" sz="2000" dirty="0" smtClean="0"/>
              <a:t> </a:t>
            </a:r>
            <a:r>
              <a:rPr lang="en-US" sz="2000" dirty="0" err="1" smtClean="0"/>
              <a:t>subtree</a:t>
            </a:r>
            <a:endParaRPr lang="en-US" sz="2000" dirty="0" smtClean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Traverse </a:t>
            </a:r>
            <a:r>
              <a:rPr lang="en-US" sz="2000" dirty="0" smtClean="0">
                <a:solidFill>
                  <a:srgbClr val="FF66FF"/>
                </a:solidFill>
              </a:rPr>
              <a:t>right</a:t>
            </a:r>
            <a:r>
              <a:rPr lang="en-US" sz="2000" dirty="0" smtClean="0"/>
              <a:t> </a:t>
            </a:r>
            <a:r>
              <a:rPr lang="en-US" sz="2000" dirty="0" err="1" smtClean="0"/>
              <a:t>subtree</a:t>
            </a:r>
            <a:endParaRPr lang="en-US" sz="2000" dirty="0" smtClean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Visit</a:t>
            </a:r>
            <a:r>
              <a:rPr lang="en-US" sz="2000" dirty="0" smtClean="0">
                <a:solidFill>
                  <a:srgbClr val="FF66FF"/>
                </a:solidFill>
              </a:rPr>
              <a:t> node </a:t>
            </a:r>
            <a:r>
              <a:rPr lang="en-US" sz="2000" dirty="0" smtClean="0"/>
              <a:t>(i.e. process node)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064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Recursive Traversal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4038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800" dirty="0" err="1" smtClean="0"/>
              <a:t>Inorder</a:t>
            </a:r>
            <a:r>
              <a:rPr lang="en-US" sz="1800" dirty="0" smtClean="0"/>
              <a:t>: LNR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Traverse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1">
              <a:lnSpc>
                <a:spcPct val="80000"/>
              </a:lnSpc>
            </a:pPr>
            <a:r>
              <a:rPr lang="en-US" sz="1600" dirty="0" smtClean="0"/>
              <a:t>Visit node (i.e. process node)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Traverse right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template&lt;class T&gt;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Inorder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TreeNode</a:t>
            </a:r>
            <a:r>
              <a:rPr lang="en-US" sz="1600" dirty="0" smtClean="0">
                <a:latin typeface="Courier New" pitchFamily="49" charset="0"/>
              </a:rPr>
              <a:t>&lt;T&gt;*t)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if(t!=NULL)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err="1" smtClean="0">
                <a:latin typeface="Courier New" pitchFamily="49" charset="0"/>
              </a:rPr>
              <a:t>Inorder</a:t>
            </a:r>
            <a:r>
              <a:rPr lang="en-US" sz="1600" dirty="0" smtClean="0">
                <a:latin typeface="Courier New" pitchFamily="49" charset="0"/>
              </a:rPr>
              <a:t>(t-&gt;Left());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err="1" smtClean="0">
                <a:latin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</a:rPr>
              <a:t>&lt;&lt;t-&gt;data;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err="1" smtClean="0">
                <a:latin typeface="Courier New" pitchFamily="49" charset="0"/>
              </a:rPr>
              <a:t>Inorder</a:t>
            </a:r>
            <a:r>
              <a:rPr lang="en-US" sz="1600" dirty="0" smtClean="0">
                <a:latin typeface="Courier New" pitchFamily="49" charset="0"/>
              </a:rPr>
              <a:t>(t-&gt;</a:t>
            </a:r>
            <a:r>
              <a:rPr lang="en-US" sz="1600" smtClean="0">
                <a:latin typeface="Courier New" pitchFamily="49" charset="0"/>
              </a:rPr>
              <a:t>Right());</a:t>
            </a:r>
            <a:endParaRPr lang="en-US" sz="1600" dirty="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600" dirty="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5943600" y="1600200"/>
            <a:ext cx="2743200" cy="42672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600" dirty="0" smtClean="0"/>
              <a:t>Descend left from A to B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Left child of B is NULL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Visit B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Descend right from B to D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D  is a leaf node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Visit D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Visited left sub-tree of A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Visit A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Descend right from A to C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Descend left from C to E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E is a leaf node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Visit E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Visit C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Done!</a:t>
            </a:r>
            <a:endParaRPr lang="en-US" sz="1600" dirty="0"/>
          </a:p>
        </p:txBody>
      </p:sp>
      <p:grpSp>
        <p:nvGrpSpPr>
          <p:cNvPr id="9" name="Group 14"/>
          <p:cNvGrpSpPr>
            <a:grpSpLocks/>
          </p:cNvGrpSpPr>
          <p:nvPr/>
        </p:nvGrpSpPr>
        <p:grpSpPr bwMode="auto">
          <a:xfrm>
            <a:off x="2514600" y="4038600"/>
            <a:ext cx="2209800" cy="1905000"/>
            <a:chOff x="672" y="2400"/>
            <a:chExt cx="1392" cy="1200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1872" y="29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1536" y="340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cxnSp>
          <p:nvCxnSpPr>
            <p:cNvPr id="12" name="AutoShape 7"/>
            <p:cNvCxnSpPr>
              <a:cxnSpLocks noChangeShapeType="1"/>
              <a:stCxn id="10" idx="3"/>
              <a:endCxn id="11" idx="0"/>
            </p:cNvCxnSpPr>
            <p:nvPr/>
          </p:nvCxnSpPr>
          <p:spPr bwMode="auto">
            <a:xfrm flipH="1">
              <a:off x="1632" y="3092"/>
              <a:ext cx="268" cy="3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672" y="297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cxnSp>
          <p:nvCxnSpPr>
            <p:cNvPr id="15" name="AutoShape 10"/>
            <p:cNvCxnSpPr>
              <a:cxnSpLocks noChangeShapeType="1"/>
              <a:stCxn id="14" idx="5"/>
              <a:endCxn id="13" idx="1"/>
            </p:cNvCxnSpPr>
            <p:nvPr/>
          </p:nvCxnSpPr>
          <p:spPr bwMode="auto">
            <a:xfrm>
              <a:off x="836" y="3140"/>
              <a:ext cx="440" cy="2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1392" y="240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17" name="AutoShape 12"/>
            <p:cNvCxnSpPr>
              <a:cxnSpLocks noChangeShapeType="1"/>
              <a:stCxn id="16" idx="3"/>
              <a:endCxn id="14" idx="7"/>
            </p:cNvCxnSpPr>
            <p:nvPr/>
          </p:nvCxnSpPr>
          <p:spPr bwMode="auto">
            <a:xfrm flipH="1">
              <a:off x="836" y="2564"/>
              <a:ext cx="584" cy="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3"/>
            <p:cNvCxnSpPr>
              <a:cxnSpLocks noChangeShapeType="1"/>
              <a:stCxn id="16" idx="5"/>
              <a:endCxn id="10" idx="1"/>
            </p:cNvCxnSpPr>
            <p:nvPr/>
          </p:nvCxnSpPr>
          <p:spPr bwMode="auto">
            <a:xfrm>
              <a:off x="1556" y="2564"/>
              <a:ext cx="344" cy="3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4370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 Tree </a:t>
            </a:r>
            <a:r>
              <a:rPr lang="en-US" dirty="0" smtClean="0"/>
              <a:t>Traversal Example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le 14"/>
          <p:cNvSpPr txBox="1">
            <a:spLocks noChangeArrowheads="1"/>
          </p:cNvSpPr>
          <p:nvPr/>
        </p:nvSpPr>
        <p:spPr>
          <a:xfrm>
            <a:off x="838200" y="3308350"/>
            <a:ext cx="4038600" cy="27781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200" dirty="0" smtClean="0"/>
              <a:t>Operands in leaves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Operators in non-leaf nodes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LNR: 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(A-B)+((C/D)*(E-F))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NLR: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+-AB*/CD-EF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LRN: 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AB-CD/EF-*+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000" dirty="0"/>
          </a:p>
        </p:txBody>
      </p:sp>
      <p:pic>
        <p:nvPicPr>
          <p:cNvPr id="8" name="Picture 16" descr="trees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590800"/>
            <a:ext cx="3377869" cy="278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57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template &lt;class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void </a:t>
            </a:r>
            <a:r>
              <a:rPr lang="en-US" sz="1400" dirty="0" err="1" smtClean="0">
                <a:latin typeface="Courier New" pitchFamily="49" charset="0"/>
              </a:rPr>
              <a:t>InOrder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</a:rPr>
              <a:t>TreeNode</a:t>
            </a:r>
            <a:r>
              <a:rPr lang="en-US" sz="1400" dirty="0" smtClean="0">
                <a:latin typeface="Courier New" pitchFamily="49" charset="0"/>
              </a:rPr>
              <a:t>&lt;T&gt;*t)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if(t!=NULL)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err="1" smtClean="0">
                <a:latin typeface="Courier New" pitchFamily="49" charset="0"/>
              </a:rPr>
              <a:t>InOrder</a:t>
            </a:r>
            <a:r>
              <a:rPr lang="en-US" sz="1400" dirty="0" smtClean="0">
                <a:latin typeface="Courier New" pitchFamily="49" charset="0"/>
              </a:rPr>
              <a:t>(t-&gt;Left())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err="1" smtClean="0">
                <a:latin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</a:rPr>
              <a:t>&lt;&lt;t-&gt;data()//do what you will do when you visit the node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err="1" smtClean="0">
                <a:latin typeface="Courier New" pitchFamily="49" charset="0"/>
              </a:rPr>
              <a:t>InOrder</a:t>
            </a:r>
            <a:r>
              <a:rPr lang="en-US" sz="1400" dirty="0" smtClean="0">
                <a:latin typeface="Courier New" pitchFamily="49" charset="0"/>
              </a:rPr>
              <a:t>(t-&gt;Right())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}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648200" y="1600200"/>
            <a:ext cx="4038600" cy="45307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template &lt;class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void </a:t>
            </a:r>
            <a:r>
              <a:rPr lang="en-US" sz="1200" dirty="0" err="1" smtClean="0">
                <a:latin typeface="Courier New" pitchFamily="49" charset="0"/>
              </a:rPr>
              <a:t>PreOrder</a:t>
            </a:r>
            <a:r>
              <a:rPr lang="en-US" sz="1200" dirty="0" smtClean="0">
                <a:latin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</a:rPr>
              <a:t>TreeNode</a:t>
            </a:r>
            <a:r>
              <a:rPr lang="en-US" sz="1200" dirty="0" smtClean="0">
                <a:latin typeface="Courier New" pitchFamily="49" charset="0"/>
              </a:rPr>
              <a:t>&lt;T&gt;*t)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if(t!=NULL)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err="1" smtClean="0">
                <a:latin typeface="Courier New" pitchFamily="49" charset="0"/>
              </a:rPr>
              <a:t>cout</a:t>
            </a:r>
            <a:r>
              <a:rPr lang="en-US" sz="1200" dirty="0" smtClean="0">
                <a:latin typeface="Courier New" pitchFamily="49" charset="0"/>
              </a:rPr>
              <a:t>&lt;&lt;t-&gt;data()//do what you will do when you visit the node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err="1" smtClean="0">
                <a:latin typeface="Courier New" pitchFamily="49" charset="0"/>
              </a:rPr>
              <a:t>PreOrder</a:t>
            </a:r>
            <a:r>
              <a:rPr lang="en-US" sz="1200" dirty="0" smtClean="0">
                <a:latin typeface="Courier New" pitchFamily="49" charset="0"/>
              </a:rPr>
              <a:t>(t-&gt;Left())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err="1" smtClean="0">
                <a:latin typeface="Courier New" pitchFamily="49" charset="0"/>
              </a:rPr>
              <a:t>PreOrder</a:t>
            </a:r>
            <a:r>
              <a:rPr lang="en-US" sz="1200" dirty="0" smtClean="0">
                <a:latin typeface="Courier New" pitchFamily="49" charset="0"/>
              </a:rPr>
              <a:t>(t-&gt;Right())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template &lt;class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void </a:t>
            </a:r>
            <a:r>
              <a:rPr lang="en-US" sz="1200" dirty="0" err="1" smtClean="0">
                <a:latin typeface="Courier New" pitchFamily="49" charset="0"/>
              </a:rPr>
              <a:t>PostOrder</a:t>
            </a:r>
            <a:r>
              <a:rPr lang="en-US" sz="1200" dirty="0" smtClean="0">
                <a:latin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</a:rPr>
              <a:t>TreeNode</a:t>
            </a:r>
            <a:r>
              <a:rPr lang="en-US" sz="1200" dirty="0" smtClean="0">
                <a:latin typeface="Courier New" pitchFamily="49" charset="0"/>
              </a:rPr>
              <a:t>&lt;T&gt;*t)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if(t!=NULL)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err="1" smtClean="0">
                <a:latin typeface="Courier New" pitchFamily="49" charset="0"/>
              </a:rPr>
              <a:t>PostOrder</a:t>
            </a:r>
            <a:r>
              <a:rPr lang="en-US" sz="1200" dirty="0" smtClean="0">
                <a:latin typeface="Courier New" pitchFamily="49" charset="0"/>
              </a:rPr>
              <a:t>(t-&gt;Left())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err="1" smtClean="0">
                <a:latin typeface="Courier New" pitchFamily="49" charset="0"/>
              </a:rPr>
              <a:t>PostOrder</a:t>
            </a:r>
            <a:r>
              <a:rPr lang="en-US" sz="1200" dirty="0" smtClean="0">
                <a:latin typeface="Courier New" pitchFamily="49" charset="0"/>
              </a:rPr>
              <a:t>(t-&gt;Right())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err="1" smtClean="0">
                <a:latin typeface="Courier New" pitchFamily="49" charset="0"/>
              </a:rPr>
              <a:t>cout</a:t>
            </a:r>
            <a:r>
              <a:rPr lang="en-US" sz="1200" dirty="0" smtClean="0">
                <a:latin typeface="Courier New" pitchFamily="49" charset="0"/>
              </a:rPr>
              <a:t>&lt;&lt;t-&gt;data()//do what you will do when you visit the node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2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5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r>
              <a:rPr lang="en-US" dirty="0" smtClean="0"/>
              <a:t>Count the leaves of a binary tree</a:t>
            </a:r>
          </a:p>
          <a:p>
            <a:r>
              <a:rPr lang="en-US" dirty="0" smtClean="0"/>
              <a:t>Use Post-order traversal (LRN)</a:t>
            </a:r>
          </a:p>
          <a:p>
            <a:r>
              <a:rPr lang="en-US" dirty="0" smtClean="0"/>
              <a:t>Idea: </a:t>
            </a:r>
          </a:p>
          <a:p>
            <a:pPr lvl="1"/>
            <a:r>
              <a:rPr lang="en-US" dirty="0" smtClean="0"/>
              <a:t>Keep a count variable</a:t>
            </a:r>
          </a:p>
          <a:p>
            <a:pPr lvl="1"/>
            <a:r>
              <a:rPr lang="en-US" dirty="0" smtClean="0"/>
              <a:t>Increment at each visit</a:t>
            </a:r>
            <a:r>
              <a:rPr lang="tr-TR" smtClean="0"/>
              <a:t> when ıt ıs a leaf node</a:t>
            </a:r>
            <a:endParaRPr lang="en-US" dirty="0" smtClean="0"/>
          </a:p>
          <a:p>
            <a:r>
              <a:rPr lang="en-US" dirty="0" smtClean="0"/>
              <a:t>Problem: </a:t>
            </a:r>
          </a:p>
          <a:p>
            <a:pPr lvl="1"/>
            <a:r>
              <a:rPr lang="en-US" dirty="0" smtClean="0"/>
              <a:t>Each visit is a separate recursive call. </a:t>
            </a:r>
          </a:p>
          <a:p>
            <a:pPr lvl="1"/>
            <a:r>
              <a:rPr lang="en-US" dirty="0" smtClean="0"/>
              <a:t>How to pass and modify the count variable between functions?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6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Linear lists, structures:</a:t>
            </a:r>
          </a:p>
          <a:p>
            <a:pPr lvl="1"/>
            <a:r>
              <a:rPr lang="en-US" sz="2000" dirty="0"/>
              <a:t>Arrays, stacks, queues, linked lists</a:t>
            </a:r>
          </a:p>
          <a:p>
            <a:pPr lvl="1"/>
            <a:r>
              <a:rPr lang="en-US" sz="2000" dirty="0"/>
              <a:t>Unique first and last element, each element has a unique successor</a:t>
            </a:r>
          </a:p>
          <a:p>
            <a:r>
              <a:rPr lang="en-US" sz="2400" dirty="0"/>
              <a:t>Non-linear structures:</a:t>
            </a:r>
          </a:p>
          <a:p>
            <a:pPr lvl="1"/>
            <a:r>
              <a:rPr lang="en-US" sz="2000" dirty="0"/>
              <a:t>A member might have multiple successors</a:t>
            </a:r>
          </a:p>
          <a:p>
            <a:pPr lvl="1"/>
            <a:r>
              <a:rPr lang="en-US" sz="2000" dirty="0"/>
              <a:t>Trees:</a:t>
            </a:r>
          </a:p>
          <a:p>
            <a:pPr lvl="2"/>
            <a:r>
              <a:rPr lang="en-US" sz="1600" dirty="0"/>
              <a:t>Nodes and branches</a:t>
            </a:r>
          </a:p>
          <a:p>
            <a:pPr lvl="2"/>
            <a:r>
              <a:rPr lang="en-US" sz="1600" dirty="0"/>
              <a:t>Flow from root to leaves (outer nodes)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2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7391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template &lt;class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void </a:t>
            </a:r>
            <a:r>
              <a:rPr lang="en-US" sz="1800" dirty="0" err="1" smtClean="0">
                <a:latin typeface="Courier New" pitchFamily="49" charset="0"/>
              </a:rPr>
              <a:t>CountLeaf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TreeNode</a:t>
            </a:r>
            <a:r>
              <a:rPr lang="en-US" sz="1800" dirty="0" smtClean="0">
                <a:latin typeface="Courier New" pitchFamily="49" charset="0"/>
              </a:rPr>
              <a:t>&lt;T&gt; *t,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en-US" sz="1800" dirty="0" smtClean="0">
                <a:latin typeface="Courier New" pitchFamily="49" charset="0"/>
              </a:rPr>
              <a:t> count)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if (t!=NULL)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{//using </a:t>
            </a:r>
            <a:r>
              <a:rPr lang="en-US" sz="1800" dirty="0" err="1" smtClean="0">
                <a:latin typeface="Courier New" pitchFamily="49" charset="0"/>
              </a:rPr>
              <a:t>postorder</a:t>
            </a:r>
            <a:r>
              <a:rPr lang="en-US" sz="1800" dirty="0" smtClean="0">
                <a:latin typeface="Courier New" pitchFamily="49" charset="0"/>
              </a:rPr>
              <a:t> traversal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 smtClean="0">
                <a:latin typeface="Courier New" pitchFamily="49" charset="0"/>
              </a:rPr>
              <a:t>CountLeaf</a:t>
            </a:r>
            <a:r>
              <a:rPr lang="en-US" sz="1800" dirty="0" smtClean="0">
                <a:latin typeface="Courier New" pitchFamily="49" charset="0"/>
              </a:rPr>
              <a:t>(t-&gt;Left(),count);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 smtClean="0">
                <a:latin typeface="Courier New" pitchFamily="49" charset="0"/>
              </a:rPr>
              <a:t>CountLeaf</a:t>
            </a:r>
            <a:r>
              <a:rPr lang="en-US" sz="1800" dirty="0" smtClean="0">
                <a:latin typeface="Courier New" pitchFamily="49" charset="0"/>
              </a:rPr>
              <a:t>(t-&gt;Right(),count);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//visiting a node means incrementing if leaf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if (t-&gt;Left()==NULL&amp;&amp;t-&gt;Right()==NULL)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count++;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2600" y="2286000"/>
            <a:ext cx="35019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 BY REFERENCE:</a:t>
            </a:r>
          </a:p>
          <a:p>
            <a:r>
              <a:rPr lang="en-US" dirty="0" smtClean="0"/>
              <a:t> To pass and modify information </a:t>
            </a:r>
          </a:p>
          <a:p>
            <a:r>
              <a:rPr lang="en-US" dirty="0" smtClean="0"/>
              <a:t>among recursive calls</a:t>
            </a:r>
            <a:endParaRPr lang="tr-TR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 flipV="1">
            <a:off x="5257800" y="2133600"/>
            <a:ext cx="8382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1674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depth of a binary tree</a:t>
            </a:r>
          </a:p>
          <a:p>
            <a:r>
              <a:rPr lang="en-US" dirty="0" smtClean="0"/>
              <a:t>Idea: </a:t>
            </a:r>
          </a:p>
          <a:p>
            <a:pPr lvl="1"/>
            <a:r>
              <a:rPr lang="en-US" dirty="0" smtClean="0"/>
              <a:t>Recursively descend to the leaves (depth =0 at the leaves)</a:t>
            </a:r>
          </a:p>
          <a:p>
            <a:pPr lvl="1"/>
            <a:r>
              <a:rPr lang="en-US" dirty="0" smtClean="0"/>
              <a:t>As you come back up to root increment depth </a:t>
            </a:r>
          </a:p>
          <a:p>
            <a:pPr lvl="1"/>
            <a:r>
              <a:rPr lang="en-US" dirty="0" smtClean="0"/>
              <a:t>Pass information with a return value from function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9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304800" y="1524000"/>
            <a:ext cx="4038600" cy="45307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template &lt;class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Depth(</a:t>
            </a:r>
            <a:r>
              <a:rPr lang="en-US" sz="1400" dirty="0" err="1" smtClean="0">
                <a:latin typeface="Courier New" pitchFamily="49" charset="0"/>
              </a:rPr>
              <a:t>TreeNode</a:t>
            </a:r>
            <a:r>
              <a:rPr lang="en-US" sz="1400" dirty="0" smtClean="0">
                <a:latin typeface="Courier New" pitchFamily="49" charset="0"/>
              </a:rPr>
              <a:t>&lt;T&gt; *t)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{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depthleft</a:t>
            </a:r>
            <a:r>
              <a:rPr lang="en-US" sz="1400" dirty="0" smtClean="0">
                <a:latin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</a:rPr>
              <a:t>depthRight</a:t>
            </a:r>
            <a:r>
              <a:rPr lang="en-US" sz="1400" dirty="0" smtClean="0">
                <a:latin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</a:rPr>
              <a:t>depthval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if (t==NULL)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err="1" smtClean="0">
                <a:latin typeface="Courier New" pitchFamily="49" charset="0"/>
              </a:rPr>
              <a:t>depthval</a:t>
            </a:r>
            <a:r>
              <a:rPr lang="en-US" sz="1400" dirty="0" smtClean="0">
                <a:latin typeface="Courier New" pitchFamily="49" charset="0"/>
              </a:rPr>
              <a:t>=-1; // if empty, depth=-1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{</a:t>
            </a:r>
            <a:r>
              <a:rPr lang="en-US" sz="1400" dirty="0" err="1" smtClean="0">
                <a:latin typeface="Courier New" pitchFamily="49" charset="0"/>
              </a:rPr>
              <a:t>depthLeft</a:t>
            </a:r>
            <a:r>
              <a:rPr lang="en-US" sz="1400" dirty="0" smtClean="0">
                <a:latin typeface="Courier New" pitchFamily="49" charset="0"/>
              </a:rPr>
              <a:t>=Depth(t-&gt;left());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err="1" smtClean="0">
                <a:latin typeface="Courier New" pitchFamily="49" charset="0"/>
              </a:rPr>
              <a:t>depthRight</a:t>
            </a:r>
            <a:r>
              <a:rPr lang="en-US" sz="1400" dirty="0" smtClean="0">
                <a:latin typeface="Courier New" pitchFamily="49" charset="0"/>
              </a:rPr>
              <a:t>=Depth(t-&gt;Right());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err="1" smtClean="0">
                <a:latin typeface="Courier New" pitchFamily="49" charset="0"/>
              </a:rPr>
              <a:t>depthval</a:t>
            </a:r>
            <a:r>
              <a:rPr lang="en-US" sz="1400" dirty="0" smtClean="0">
                <a:latin typeface="Courier New" pitchFamily="49" charset="0"/>
              </a:rPr>
              <a:t>=1+(</a:t>
            </a:r>
            <a:r>
              <a:rPr lang="en-US" sz="1400" dirty="0" err="1" smtClean="0">
                <a:latin typeface="Courier New" pitchFamily="49" charset="0"/>
              </a:rPr>
              <a:t>depthleft</a:t>
            </a:r>
            <a:r>
              <a:rPr lang="en-US" sz="1400" dirty="0" smtClean="0">
                <a:latin typeface="Courier New" pitchFamily="49" charset="0"/>
              </a:rPr>
              <a:t>&gt;</a:t>
            </a:r>
            <a:r>
              <a:rPr lang="en-US" sz="1400" dirty="0" err="1" smtClean="0">
                <a:latin typeface="Courier New" pitchFamily="49" charset="0"/>
              </a:rPr>
              <a:t>depthRight?depthLeft:depthRight</a:t>
            </a:r>
            <a:r>
              <a:rPr lang="en-US" sz="1400" dirty="0" smtClean="0">
                <a:latin typeface="Courier New" pitchFamily="49" charset="0"/>
              </a:rPr>
              <a:t>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return </a:t>
            </a:r>
            <a:r>
              <a:rPr lang="en-US" sz="1400" dirty="0" err="1" smtClean="0">
                <a:latin typeface="Courier New" pitchFamily="49" charset="0"/>
              </a:rPr>
              <a:t>depthval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724400" y="1676399"/>
            <a:ext cx="4038600" cy="45307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if(</a:t>
            </a:r>
            <a:r>
              <a:rPr lang="en-US" sz="1400" dirty="0" err="1" smtClean="0">
                <a:latin typeface="Courier New" pitchFamily="49" charset="0"/>
              </a:rPr>
              <a:t>depthleft</a:t>
            </a:r>
            <a:r>
              <a:rPr lang="en-US" sz="1400" dirty="0" smtClean="0">
                <a:latin typeface="Courier New" pitchFamily="49" charset="0"/>
              </a:rPr>
              <a:t>&gt;</a:t>
            </a:r>
            <a:r>
              <a:rPr lang="en-US" sz="1400" dirty="0" err="1" smtClean="0">
                <a:latin typeface="Courier New" pitchFamily="49" charset="0"/>
              </a:rPr>
              <a:t>depthRight</a:t>
            </a:r>
            <a:r>
              <a:rPr lang="en-US" sz="1400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err="1" smtClean="0">
                <a:latin typeface="Courier New" pitchFamily="49" charset="0"/>
              </a:rPr>
              <a:t>depthLeft</a:t>
            </a:r>
            <a:endParaRPr lang="en-US" sz="1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err="1" smtClean="0">
                <a:latin typeface="Courier New" pitchFamily="49" charset="0"/>
              </a:rPr>
              <a:t>depthRight</a:t>
            </a:r>
            <a:endParaRPr lang="en-US" sz="1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CONDITION? </a:t>
            </a:r>
            <a:r>
              <a:rPr lang="en-US" sz="1400" dirty="0" err="1" smtClean="0">
                <a:latin typeface="Courier New" pitchFamily="49" charset="0"/>
              </a:rPr>
              <a:t>True-case-EXP:False-case-EXP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9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Find the level of the leaf node at the minimum level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template &lt;class T&gt;</a:t>
            </a:r>
          </a:p>
          <a:p>
            <a:pPr>
              <a:buFont typeface="Wingdings" pitchFamily="2" charset="2"/>
              <a:buNone/>
            </a:pP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minLeafdepth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</a:rPr>
              <a:t>TreeNode</a:t>
            </a:r>
            <a:r>
              <a:rPr lang="en-US" sz="2400" dirty="0">
                <a:latin typeface="Courier New" pitchFamily="49" charset="0"/>
              </a:rPr>
              <a:t>&lt;t&gt;* t)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{}</a:t>
            </a:r>
          </a:p>
          <a:p>
            <a:r>
              <a:rPr lang="en-US" sz="2400" dirty="0"/>
              <a:t>Find the minimum key value stored in a binary tree pointed by t</a:t>
            </a:r>
          </a:p>
          <a:p>
            <a:pPr>
              <a:buFont typeface="Wingdings" pitchFamily="2" charset="2"/>
              <a:buNone/>
            </a:pPr>
            <a:r>
              <a:rPr lang="fr-FR" sz="2400" dirty="0" err="1">
                <a:latin typeface="Courier New" pitchFamily="49" charset="0"/>
              </a:rPr>
              <a:t>template</a:t>
            </a:r>
            <a:r>
              <a:rPr lang="fr-FR" sz="2400" dirty="0">
                <a:latin typeface="Courier New" pitchFamily="49" charset="0"/>
              </a:rPr>
              <a:t> &lt;class T&gt;</a:t>
            </a:r>
          </a:p>
          <a:p>
            <a:pPr>
              <a:buFont typeface="Wingdings" pitchFamily="2" charset="2"/>
              <a:buNone/>
            </a:pPr>
            <a:r>
              <a:rPr lang="fr-FR" sz="2400" dirty="0" err="1">
                <a:latin typeface="Courier New" pitchFamily="49" charset="0"/>
              </a:rPr>
              <a:t>int</a:t>
            </a:r>
            <a:r>
              <a:rPr lang="fr-FR" sz="2400" dirty="0">
                <a:latin typeface="Courier New" pitchFamily="49" charset="0"/>
              </a:rPr>
              <a:t> </a:t>
            </a:r>
            <a:r>
              <a:rPr lang="fr-FR" sz="2400" dirty="0" err="1">
                <a:latin typeface="Courier New" pitchFamily="49" charset="0"/>
              </a:rPr>
              <a:t>minval</a:t>
            </a:r>
            <a:r>
              <a:rPr lang="fr-FR" sz="2400" dirty="0">
                <a:latin typeface="Courier New" pitchFamily="49" charset="0"/>
              </a:rPr>
              <a:t>(</a:t>
            </a:r>
            <a:r>
              <a:rPr lang="fr-FR" sz="2400" dirty="0" err="1">
                <a:latin typeface="Courier New" pitchFamily="49" charset="0"/>
              </a:rPr>
              <a:t>TreeNode</a:t>
            </a:r>
            <a:r>
              <a:rPr lang="fr-FR" sz="2400" dirty="0">
                <a:latin typeface="Courier New" pitchFamily="49" charset="0"/>
              </a:rPr>
              <a:t>&lt;t&gt;* t)</a:t>
            </a:r>
          </a:p>
          <a:p>
            <a:pPr>
              <a:buFont typeface="Wingdings" pitchFamily="2" charset="2"/>
              <a:buNone/>
            </a:pPr>
            <a:r>
              <a:rPr lang="fr-FR" sz="2400" dirty="0">
                <a:latin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</a:rPr>
              <a:t>}</a:t>
            </a:r>
          </a:p>
          <a:p>
            <a:pPr marL="0" indent="0">
              <a:buNone/>
            </a:pPr>
            <a:endParaRPr lang="tr-TR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5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457200" y="1600200"/>
            <a:ext cx="42672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100" dirty="0" smtClean="0"/>
              <a:t>Scan level by level: visit all nodes at the same level, then descend next level</a:t>
            </a:r>
          </a:p>
          <a:p>
            <a:pPr>
              <a:lnSpc>
                <a:spcPct val="90000"/>
              </a:lnSpc>
            </a:pPr>
            <a:r>
              <a:rPr lang="en-US" sz="2100" dirty="0" smtClean="0"/>
              <a:t>Iterative algorithm:</a:t>
            </a:r>
          </a:p>
          <a:p>
            <a:pPr>
              <a:lnSpc>
                <a:spcPct val="90000"/>
              </a:lnSpc>
            </a:pPr>
            <a:r>
              <a:rPr lang="en-US" sz="2100" dirty="0" smtClean="0"/>
              <a:t>A queue to hold the items</a:t>
            </a:r>
          </a:p>
          <a:p>
            <a:pPr>
              <a:lnSpc>
                <a:spcPct val="90000"/>
              </a:lnSpc>
            </a:pPr>
            <a:r>
              <a:rPr lang="en-US" sz="2100" dirty="0" smtClean="0"/>
              <a:t>Algorithm Level-Traverse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 smtClean="0"/>
              <a:t>1. Insert root node in queue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 smtClean="0"/>
              <a:t>2. While queue is not empty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 smtClean="0"/>
              <a:t>2.1. Remove front node from queue and visit it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 smtClean="0"/>
              <a:t>2.2. Insert Left child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 smtClean="0"/>
              <a:t>2.3. Insert right child</a:t>
            </a:r>
            <a:endParaRPr lang="en-US" sz="2100" dirty="0"/>
          </a:p>
        </p:txBody>
      </p:sp>
      <p:pic>
        <p:nvPicPr>
          <p:cNvPr id="8" name="Picture 9" descr="trees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828800"/>
            <a:ext cx="1676400" cy="155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486400" y="3657600"/>
            <a:ext cx="2971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Traversal sequence a,b,c,d,e,f </a:t>
            </a:r>
          </a:p>
        </p:txBody>
      </p:sp>
    </p:spTree>
    <p:extLst>
      <p:ext uri="{BB962C8B-B14F-4D97-AF65-F5344CB8AC3E}">
        <p14:creationId xmlns:p14="http://schemas.microsoft.com/office/powerpoint/2010/main" val="313296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// traverse the list by level by level and visit each node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template &lt;class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void </a:t>
            </a:r>
            <a:r>
              <a:rPr lang="en-US" sz="1400" dirty="0" err="1" smtClean="0">
                <a:latin typeface="Courier New" pitchFamily="49" charset="0"/>
              </a:rPr>
              <a:t>LevelScan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</a:rPr>
              <a:t>TreeNode</a:t>
            </a:r>
            <a:r>
              <a:rPr lang="en-US" sz="1400" dirty="0" smtClean="0">
                <a:latin typeface="Courier New" pitchFamily="49" charset="0"/>
              </a:rPr>
              <a:t>&lt;T&gt; *t, void visit(T&amp; item))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   // store siblings of each node in a queue so that they are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   // visited in order at the next level of the tree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   Queue&lt;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</a:rPr>
              <a:t>TreeNode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&lt;T&gt; *&gt; Q;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</a:rPr>
              <a:t>TreeNode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&lt;T&gt; *p;//temporary variable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   // initialize the queue by inserting the root in the queue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</a:rPr>
              <a:t>Q.QInsert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(t);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   // continue the iterative process until the queue is empty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   while(!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</a:rPr>
              <a:t>Q.QEmpty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())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 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      // delete front node from queue and execute visit function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      p =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</a:rPr>
              <a:t>Q.QDelete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</a:rPr>
              <a:t>&lt;&lt;p-&gt;data()//do what you will do when you visit the node    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      // if a left child exists, insert it in the queue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      if(p-&gt;Left() != NULL)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      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</a:rPr>
              <a:t>Q.QInsert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(p-&gt;Left());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      // if a right child exists, insert next to its sibling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      if(p-&gt;Right() != NULL)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      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</a:rPr>
              <a:t>Q.QInsert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(p-&gt;Right());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}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71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 bwMode="auto">
          <a:xfrm>
            <a:off x="8534400" y="640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3B0A60AE-74D4-4022-8193-8C7119874AF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81000" y="1905000"/>
            <a:ext cx="83820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dirty="0" smtClean="0"/>
              <a:t>A BST is a BT in which data values in the left </a:t>
            </a:r>
            <a:r>
              <a:rPr lang="en-US" sz="1800" dirty="0" err="1" smtClean="0"/>
              <a:t>subtree</a:t>
            </a:r>
            <a:r>
              <a:rPr lang="en-US" sz="1800" dirty="0" smtClean="0"/>
              <a:t> of every node are “less than” the data value in the node and those in the right </a:t>
            </a:r>
            <a:r>
              <a:rPr lang="en-US" sz="1800" dirty="0" err="1" smtClean="0"/>
              <a:t>subtree</a:t>
            </a:r>
            <a:r>
              <a:rPr lang="en-US" sz="1800" dirty="0" smtClean="0"/>
              <a:t> are “greater”.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600" u="sng" dirty="0" smtClean="0"/>
              <a:t>e.g.</a:t>
            </a:r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 dirty="0" smtClean="0"/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endParaRPr lang="en-US" sz="1800" dirty="0" smtClean="0"/>
          </a:p>
        </p:txBody>
      </p: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1905000" y="3429000"/>
            <a:ext cx="685800" cy="381000"/>
            <a:chOff x="1296" y="1728"/>
            <a:chExt cx="432" cy="240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1296" y="1728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334" y="1728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80</a:t>
              </a:r>
            </a:p>
          </p:txBody>
        </p:sp>
      </p:grpSp>
      <p:grpSp>
        <p:nvGrpSpPr>
          <p:cNvPr id="14" name="Group 7"/>
          <p:cNvGrpSpPr>
            <a:grpSpLocks/>
          </p:cNvGrpSpPr>
          <p:nvPr/>
        </p:nvGrpSpPr>
        <p:grpSpPr bwMode="auto">
          <a:xfrm>
            <a:off x="1066800" y="4191000"/>
            <a:ext cx="685800" cy="381000"/>
            <a:chOff x="1296" y="1728"/>
            <a:chExt cx="432" cy="240"/>
          </a:xfrm>
        </p:grpSpPr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1296" y="1728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1334" y="1728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25</a:t>
              </a:r>
            </a:p>
          </p:txBody>
        </p:sp>
      </p:grpSp>
      <p:grpSp>
        <p:nvGrpSpPr>
          <p:cNvPr id="17" name="Group 10"/>
          <p:cNvGrpSpPr>
            <a:grpSpLocks/>
          </p:cNvGrpSpPr>
          <p:nvPr/>
        </p:nvGrpSpPr>
        <p:grpSpPr bwMode="auto">
          <a:xfrm>
            <a:off x="1447800" y="4953000"/>
            <a:ext cx="685800" cy="381000"/>
            <a:chOff x="1296" y="1728"/>
            <a:chExt cx="432" cy="240"/>
          </a:xfrm>
        </p:grpSpPr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1296" y="1728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1334" y="1728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67</a:t>
              </a:r>
            </a:p>
          </p:txBody>
        </p:sp>
      </p:grpSp>
      <p:grpSp>
        <p:nvGrpSpPr>
          <p:cNvPr id="20" name="Group 25"/>
          <p:cNvGrpSpPr>
            <a:grpSpLocks/>
          </p:cNvGrpSpPr>
          <p:nvPr/>
        </p:nvGrpSpPr>
        <p:grpSpPr bwMode="auto">
          <a:xfrm>
            <a:off x="2803525" y="4038600"/>
            <a:ext cx="625475" cy="381000"/>
            <a:chOff x="1766" y="2016"/>
            <a:chExt cx="394" cy="240"/>
          </a:xfrm>
        </p:grpSpPr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1776" y="201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1766" y="2016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210</a:t>
              </a:r>
            </a:p>
          </p:txBody>
        </p:sp>
      </p:grpSp>
      <p:grpSp>
        <p:nvGrpSpPr>
          <p:cNvPr id="23" name="Group 16"/>
          <p:cNvGrpSpPr>
            <a:grpSpLocks/>
          </p:cNvGrpSpPr>
          <p:nvPr/>
        </p:nvGrpSpPr>
        <p:grpSpPr bwMode="auto">
          <a:xfrm>
            <a:off x="2362200" y="4953000"/>
            <a:ext cx="685800" cy="381000"/>
            <a:chOff x="1296" y="1728"/>
            <a:chExt cx="432" cy="240"/>
          </a:xfrm>
        </p:grpSpPr>
        <p:sp>
          <p:nvSpPr>
            <p:cNvPr id="24" name="Oval 17"/>
            <p:cNvSpPr>
              <a:spLocks noChangeArrowheads="1"/>
            </p:cNvSpPr>
            <p:nvPr/>
          </p:nvSpPr>
          <p:spPr bwMode="auto">
            <a:xfrm>
              <a:off x="1296" y="1728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1334" y="1728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91</a:t>
              </a:r>
            </a:p>
          </p:txBody>
        </p:sp>
      </p:grp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3641725" y="4648200"/>
            <a:ext cx="625475" cy="381000"/>
            <a:chOff x="2294" y="2400"/>
            <a:chExt cx="394" cy="240"/>
          </a:xfrm>
        </p:grpSpPr>
        <p:sp>
          <p:nvSpPr>
            <p:cNvPr id="27" name="Oval 20"/>
            <p:cNvSpPr>
              <a:spLocks noChangeArrowheads="1"/>
            </p:cNvSpPr>
            <p:nvPr/>
          </p:nvSpPr>
          <p:spPr bwMode="auto">
            <a:xfrm>
              <a:off x="2304" y="2400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21"/>
            <p:cNvSpPr txBox="1">
              <a:spLocks noChangeArrowheads="1"/>
            </p:cNvSpPr>
            <p:nvPr/>
          </p:nvSpPr>
          <p:spPr bwMode="auto">
            <a:xfrm>
              <a:off x="2294" y="2400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305</a:t>
              </a:r>
            </a:p>
          </p:txBody>
        </p:sp>
      </p:grpSp>
      <p:grpSp>
        <p:nvGrpSpPr>
          <p:cNvPr id="29" name="Group 22"/>
          <p:cNvGrpSpPr>
            <a:grpSpLocks/>
          </p:cNvGrpSpPr>
          <p:nvPr/>
        </p:nvGrpSpPr>
        <p:grpSpPr bwMode="auto">
          <a:xfrm>
            <a:off x="3429000" y="5486400"/>
            <a:ext cx="685800" cy="381000"/>
            <a:chOff x="1296" y="1728"/>
            <a:chExt cx="432" cy="240"/>
          </a:xfrm>
        </p:grpSpPr>
        <p:sp>
          <p:nvSpPr>
            <p:cNvPr id="30" name="Oval 23"/>
            <p:cNvSpPr>
              <a:spLocks noChangeArrowheads="1"/>
            </p:cNvSpPr>
            <p:nvPr/>
          </p:nvSpPr>
          <p:spPr bwMode="auto">
            <a:xfrm>
              <a:off x="1296" y="1728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24"/>
            <p:cNvSpPr txBox="1">
              <a:spLocks noChangeArrowheads="1"/>
            </p:cNvSpPr>
            <p:nvPr/>
          </p:nvSpPr>
          <p:spPr bwMode="auto">
            <a:xfrm>
              <a:off x="1334" y="1728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92</a:t>
              </a:r>
            </a:p>
          </p:txBody>
        </p:sp>
      </p:grpSp>
      <p:sp>
        <p:nvSpPr>
          <p:cNvPr id="32" name="Line 27"/>
          <p:cNvSpPr>
            <a:spLocks noChangeShapeType="1"/>
          </p:cNvSpPr>
          <p:nvPr/>
        </p:nvSpPr>
        <p:spPr bwMode="auto">
          <a:xfrm flipH="1">
            <a:off x="1371600" y="37338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" name="Line 28"/>
          <p:cNvSpPr>
            <a:spLocks noChangeShapeType="1"/>
          </p:cNvSpPr>
          <p:nvPr/>
        </p:nvSpPr>
        <p:spPr bwMode="auto">
          <a:xfrm>
            <a:off x="1371600" y="4572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>
            <a:off x="2286000" y="37338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" name="Line 30"/>
          <p:cNvSpPr>
            <a:spLocks noChangeShapeType="1"/>
          </p:cNvSpPr>
          <p:nvPr/>
        </p:nvSpPr>
        <p:spPr bwMode="auto">
          <a:xfrm flipH="1">
            <a:off x="2667000" y="4419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" name="Line 31"/>
          <p:cNvSpPr>
            <a:spLocks noChangeShapeType="1"/>
          </p:cNvSpPr>
          <p:nvPr/>
        </p:nvSpPr>
        <p:spPr bwMode="auto">
          <a:xfrm>
            <a:off x="3200400" y="4419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" name="Line 32"/>
          <p:cNvSpPr>
            <a:spLocks noChangeShapeType="1"/>
          </p:cNvSpPr>
          <p:nvPr/>
        </p:nvSpPr>
        <p:spPr bwMode="auto">
          <a:xfrm>
            <a:off x="27432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" name="Text Box 33"/>
          <p:cNvSpPr txBox="1">
            <a:spLocks noChangeArrowheads="1"/>
          </p:cNvSpPr>
          <p:nvPr/>
        </p:nvSpPr>
        <p:spPr bwMode="auto">
          <a:xfrm>
            <a:off x="5029200" y="3200400"/>
            <a:ext cx="3200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 dirty="0"/>
              <a:t>NOTE:</a:t>
            </a:r>
            <a:r>
              <a:rPr lang="en-US" sz="2000" dirty="0"/>
              <a:t> </a:t>
            </a:r>
            <a:r>
              <a:rPr lang="en-US" sz="2000" dirty="0" err="1"/>
              <a:t>Inorder</a:t>
            </a:r>
            <a:r>
              <a:rPr lang="en-US" sz="2000" dirty="0"/>
              <a:t> traversal </a:t>
            </a:r>
            <a:r>
              <a:rPr lang="en-US" sz="2000" dirty="0" smtClean="0"/>
              <a:t>(LNR) generates </a:t>
            </a:r>
            <a:r>
              <a:rPr lang="en-US" sz="2000" dirty="0"/>
              <a:t>ascending sequence</a:t>
            </a:r>
          </a:p>
        </p:txBody>
      </p:sp>
      <p:sp>
        <p:nvSpPr>
          <p:cNvPr id="39" name="Text Box 33"/>
          <p:cNvSpPr txBox="1">
            <a:spLocks noChangeArrowheads="1"/>
          </p:cNvSpPr>
          <p:nvPr/>
        </p:nvSpPr>
        <p:spPr bwMode="auto">
          <a:xfrm>
            <a:off x="4800600" y="4481512"/>
            <a:ext cx="3200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A BST is a two-way search tree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39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M-way Search Tree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457200" y="1600200"/>
            <a:ext cx="40386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sz="2200" dirty="0" smtClean="0">
                <a:solidFill>
                  <a:srgbClr val="000000"/>
                </a:solidFill>
                <a:cs typeface="Arial" charset="0"/>
              </a:rPr>
              <a:t>Definition: An </a:t>
            </a:r>
            <a:r>
              <a:rPr lang="en-US" sz="2200" dirty="0" err="1" smtClean="0">
                <a:solidFill>
                  <a:srgbClr val="000000"/>
                </a:solidFill>
                <a:cs typeface="Arial" charset="0"/>
              </a:rPr>
              <a:t>m_way</a:t>
            </a:r>
            <a:r>
              <a:rPr lang="en-US" sz="2200" dirty="0" smtClean="0">
                <a:solidFill>
                  <a:srgbClr val="000000"/>
                </a:solidFill>
                <a:cs typeface="Arial" charset="0"/>
              </a:rPr>
              <a:t> search tree is a tree in which all nodes are of degree&lt;=m. (It may be empty). A non empty </a:t>
            </a:r>
            <a:r>
              <a:rPr lang="en-US" sz="2200" dirty="0" err="1" smtClean="0">
                <a:solidFill>
                  <a:srgbClr val="000000"/>
                </a:solidFill>
                <a:cs typeface="Arial" charset="0"/>
              </a:rPr>
              <a:t>m_way</a:t>
            </a:r>
            <a:r>
              <a:rPr lang="en-US" sz="2200" dirty="0" smtClean="0">
                <a:solidFill>
                  <a:srgbClr val="000000"/>
                </a:solidFill>
                <a:cs typeface="Arial" charset="0"/>
              </a:rPr>
              <a:t> search tree has the following properties:</a:t>
            </a:r>
          </a:p>
          <a:p>
            <a:pPr>
              <a:lnSpc>
                <a:spcPct val="80000"/>
              </a:lnSpc>
            </a:pPr>
            <a:r>
              <a:rPr lang="en-US" sz="2200" dirty="0" smtClean="0">
                <a:solidFill>
                  <a:srgbClr val="000000"/>
                </a:solidFill>
                <a:cs typeface="Arial" charset="0"/>
              </a:rPr>
              <a:t>a) It has nodes of type: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4648200" y="1600200"/>
            <a:ext cx="4038600" cy="45307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200" dirty="0" smtClean="0">
                <a:solidFill>
                  <a:srgbClr val="000000"/>
                </a:solidFill>
                <a:cs typeface="Arial" charset="0"/>
              </a:rPr>
              <a:t>b) key1 &lt; key2 &lt;...&lt; key(m-1) </a:t>
            </a:r>
          </a:p>
          <a:p>
            <a:pPr>
              <a:lnSpc>
                <a:spcPct val="80000"/>
              </a:lnSpc>
            </a:pPr>
            <a:r>
              <a:rPr lang="en-US" sz="2200" dirty="0" smtClean="0">
                <a:solidFill>
                  <a:srgbClr val="000000"/>
                </a:solidFill>
                <a:cs typeface="Arial" charset="0"/>
              </a:rPr>
              <a:t>in other words, </a:t>
            </a:r>
            <a:r>
              <a:rPr lang="en-US" sz="2200" dirty="0" err="1" smtClean="0">
                <a:solidFill>
                  <a:srgbClr val="000000"/>
                </a:solidFill>
                <a:cs typeface="Arial" charset="0"/>
              </a:rPr>
              <a:t>key</a:t>
            </a:r>
            <a:r>
              <a:rPr lang="en-US" sz="2200" baseline="-25000" dirty="0" err="1" smtClean="0">
                <a:solidFill>
                  <a:srgbClr val="000000"/>
                </a:solidFill>
                <a:cs typeface="Arial" charset="0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cs typeface="Arial" charset="0"/>
              </a:rPr>
              <a:t>&lt;key</a:t>
            </a:r>
            <a:r>
              <a:rPr lang="en-US" sz="2200" baseline="-25000" dirty="0" smtClean="0">
                <a:solidFill>
                  <a:srgbClr val="000000"/>
                </a:solidFill>
                <a:cs typeface="Arial" charset="0"/>
              </a:rPr>
              <a:t>(i+1)</a:t>
            </a:r>
            <a:r>
              <a:rPr lang="en-US" sz="2200" dirty="0" smtClean="0">
                <a:solidFill>
                  <a:srgbClr val="000000"/>
                </a:solidFill>
                <a:cs typeface="Arial" charset="0"/>
              </a:rPr>
              <a:t>, 1&lt;=</a:t>
            </a:r>
            <a:r>
              <a:rPr lang="en-US" sz="2200" dirty="0" err="1" smtClean="0">
                <a:solidFill>
                  <a:srgbClr val="000000"/>
                </a:solidFill>
                <a:cs typeface="Arial" charset="0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cs typeface="Arial" charset="0"/>
              </a:rPr>
              <a:t>&lt;m-1 </a:t>
            </a:r>
          </a:p>
          <a:p>
            <a:pPr>
              <a:lnSpc>
                <a:spcPct val="80000"/>
              </a:lnSpc>
            </a:pPr>
            <a:r>
              <a:rPr lang="en-US" sz="2200" dirty="0" smtClean="0">
                <a:solidFill>
                  <a:srgbClr val="000000"/>
                </a:solidFill>
                <a:cs typeface="Arial" charset="0"/>
              </a:rPr>
              <a:t>c) </a:t>
            </a:r>
            <a:r>
              <a:rPr lang="en-US" sz="2200" dirty="0" smtClean="0">
                <a:solidFill>
                  <a:srgbClr val="FF0000"/>
                </a:solidFill>
                <a:cs typeface="Arial" charset="0"/>
              </a:rPr>
              <a:t>All Key values in </a:t>
            </a:r>
            <a:r>
              <a:rPr lang="en-US" sz="2200" dirty="0" err="1" smtClean="0">
                <a:solidFill>
                  <a:srgbClr val="FF0000"/>
                </a:solidFill>
                <a:cs typeface="Arial" charset="0"/>
              </a:rPr>
              <a:t>subtree</a:t>
            </a:r>
            <a:r>
              <a:rPr lang="en-US" sz="2200" dirty="0" smtClean="0">
                <a:solidFill>
                  <a:srgbClr val="FF0000"/>
                </a:solidFill>
                <a:cs typeface="Arial" charset="0"/>
              </a:rPr>
              <a:t> Ti are greater than Key</a:t>
            </a:r>
            <a:r>
              <a:rPr lang="en-US" sz="2200" baseline="-25000" dirty="0" smtClean="0">
                <a:solidFill>
                  <a:srgbClr val="FF0000"/>
                </a:solidFill>
                <a:cs typeface="Arial" charset="0"/>
              </a:rPr>
              <a:t>i-1</a:t>
            </a:r>
            <a:r>
              <a:rPr lang="en-US" sz="2200" dirty="0" smtClean="0">
                <a:solidFill>
                  <a:srgbClr val="FF0000"/>
                </a:solidFill>
                <a:cs typeface="Arial" charset="0"/>
              </a:rPr>
              <a:t> and less than </a:t>
            </a:r>
            <a:r>
              <a:rPr lang="en-US" sz="2200" dirty="0" err="1" smtClean="0">
                <a:solidFill>
                  <a:srgbClr val="FF0000"/>
                </a:solidFill>
                <a:cs typeface="Arial" charset="0"/>
              </a:rPr>
              <a:t>Key</a:t>
            </a:r>
            <a:r>
              <a:rPr lang="en-US" sz="2200" baseline="-25000" dirty="0" err="1" smtClean="0">
                <a:solidFill>
                  <a:srgbClr val="FF0000"/>
                </a:solidFill>
                <a:cs typeface="Arial" charset="0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cs typeface="Arial" charset="0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 smtClean="0">
                <a:solidFill>
                  <a:srgbClr val="000000"/>
                </a:solidFill>
                <a:cs typeface="Arial" charset="0"/>
              </a:rPr>
              <a:t> </a:t>
            </a:r>
          </a:p>
          <a:p>
            <a:pPr>
              <a:lnSpc>
                <a:spcPct val="80000"/>
              </a:lnSpc>
            </a:pPr>
            <a:endParaRPr lang="en-US" sz="2200" dirty="0"/>
          </a:p>
        </p:txBody>
      </p:sp>
      <p:pic>
        <p:nvPicPr>
          <p:cNvPr id="9" name="Picture 7" descr="trees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67200"/>
            <a:ext cx="4191000" cy="77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96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3-way Search Tree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752600"/>
            <a:ext cx="7389813" cy="413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57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M-way Search Tree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457200" y="1600200"/>
            <a:ext cx="8382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200" dirty="0" smtClean="0"/>
              <a:t>Failure nodes are the nodes where an unsuccessful search terminates </a:t>
            </a:r>
          </a:p>
          <a:p>
            <a:pPr>
              <a:lnSpc>
                <a:spcPct val="80000"/>
              </a:lnSpc>
            </a:pPr>
            <a:endParaRPr lang="en-US" sz="2200" dirty="0" smtClean="0"/>
          </a:p>
          <a:p>
            <a:pPr>
              <a:lnSpc>
                <a:spcPct val="80000"/>
              </a:lnSpc>
            </a:pPr>
            <a:r>
              <a:rPr lang="en-US" sz="2200" dirty="0" smtClean="0"/>
              <a:t>For all keys stored: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There are non-empty </a:t>
            </a:r>
            <a:r>
              <a:rPr lang="en-US" sz="1800" dirty="0" err="1" smtClean="0"/>
              <a:t>subtrees</a:t>
            </a:r>
            <a:r>
              <a:rPr lang="en-US" sz="1800" dirty="0" smtClean="0"/>
              <a:t> at the right and left of the key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800" dirty="0" smtClean="0"/>
              <a:t>OR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A failure node in place of an empty </a:t>
            </a:r>
            <a:r>
              <a:rPr lang="en-US" sz="1800" dirty="0" err="1" smtClean="0"/>
              <a:t>subtree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86200"/>
            <a:ext cx="64008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504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 smtClean="0"/>
              <a:t>A tree is a set of nodes: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It can be a null tree without any nodes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one node designated as the root and the remaining nodes partitioned into smaller trees, called </a:t>
            </a:r>
            <a:r>
              <a:rPr lang="en-US" sz="2400" dirty="0" smtClean="0">
                <a:solidFill>
                  <a:srgbClr val="FF0000"/>
                </a:solidFill>
              </a:rPr>
              <a:t>sub-trees</a:t>
            </a:r>
            <a:r>
              <a:rPr lang="en-US" sz="2400" dirty="0" smtClean="0"/>
              <a:t>.</a:t>
            </a:r>
          </a:p>
        </p:txBody>
      </p:sp>
      <p:pic>
        <p:nvPicPr>
          <p:cNvPr id="8" name="Picture 8" descr="trees01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81600" y="1819320"/>
            <a:ext cx="2476500" cy="2028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95800" y="3848145"/>
            <a:ext cx="4038600" cy="251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 smtClean="0"/>
              <a:t>Example: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T1={} (NULL Tree)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T2={a} a is the root, the rest is T1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T3={a, {b,{c,{d}},{e},{f,{g,{h},{</a:t>
            </a:r>
            <a:r>
              <a:rPr lang="en-US" sz="2000" dirty="0" err="1" smtClean="0"/>
              <a:t>i</a:t>
            </a:r>
            <a:r>
              <a:rPr lang="en-US" sz="2000" dirty="0" smtClean="0"/>
              <a:t>}}}}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43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(Balanced) B-Trees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422366" y="1600200"/>
            <a:ext cx="8382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200" dirty="0" smtClean="0"/>
              <a:t>A B-tree of order m is an m-way search tree (possibly empty) satisfying the following properties (if it is not empty)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All nodes other than the root node and leaf nodes have at least,       children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The tree is </a:t>
            </a:r>
            <a:r>
              <a:rPr lang="en-US" sz="2200" dirty="0" smtClean="0">
                <a:solidFill>
                  <a:srgbClr val="FF0000"/>
                </a:solidFill>
              </a:rPr>
              <a:t>balanced</a:t>
            </a:r>
            <a:r>
              <a:rPr lang="en-US" sz="2200" dirty="0" smtClean="0">
                <a:sym typeface="Wingdings" pitchFamily="2" charset="2"/>
              </a:rPr>
              <a:t> </a:t>
            </a:r>
            <a:r>
              <a:rPr lang="en-US" sz="2200" dirty="0">
                <a:solidFill>
                  <a:srgbClr val="FF0000"/>
                </a:solidFill>
                <a:sym typeface="Wingdings" pitchFamily="2" charset="2"/>
              </a:rPr>
              <a:t>A</a:t>
            </a:r>
            <a:r>
              <a:rPr lang="en-US" sz="2200" dirty="0">
                <a:solidFill>
                  <a:srgbClr val="FF0000"/>
                </a:solidFill>
              </a:rPr>
              <a:t>ny failure in any search must always end at the same level</a:t>
            </a:r>
          </a:p>
          <a:p>
            <a:pPr marL="857250" lvl="1" indent="-457200">
              <a:lnSpc>
                <a:spcPct val="80000"/>
              </a:lnSpc>
            </a:pPr>
            <a:r>
              <a:rPr lang="en-US" sz="1800" dirty="0" smtClean="0"/>
              <a:t>All the leaf nodes are at the same level</a:t>
            </a:r>
          </a:p>
          <a:p>
            <a:pPr marL="857250" lvl="1" indent="-457200">
              <a:lnSpc>
                <a:spcPct val="80000"/>
              </a:lnSpc>
            </a:pPr>
            <a:r>
              <a:rPr lang="en-US" sz="1800" dirty="0" smtClean="0"/>
              <a:t>All (failure) nodes are at the same level</a:t>
            </a:r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475713956"/>
              </p:ext>
            </p:extLst>
          </p:nvPr>
        </p:nvGraphicFramePr>
        <p:xfrm>
          <a:off x="1600200" y="2438400"/>
          <a:ext cx="31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" name="Equation" r:id="rId3" imgW="317160" imgH="431640" progId="Equation.3">
                  <p:embed/>
                </p:oleObj>
              </mc:Choice>
              <mc:Fallback>
                <p:oleObj name="Equation" r:id="rId3" imgW="317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438400"/>
                        <a:ext cx="317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10" descr="trees09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4144963"/>
            <a:ext cx="6172200" cy="19510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518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Nodes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Rectangle 10"/>
          <p:cNvSpPr txBox="1">
            <a:spLocks noChangeArrowheads="1"/>
          </p:cNvSpPr>
          <p:nvPr/>
        </p:nvSpPr>
        <p:spPr bwMode="auto">
          <a:xfrm>
            <a:off x="457199" y="1600200"/>
            <a:ext cx="7535091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smtClean="0"/>
              <a:t>We want to insert a new </a:t>
            </a:r>
            <a:r>
              <a:rPr lang="en-US" sz="2000" smtClean="0"/>
              <a:t>key value into </a:t>
            </a:r>
            <a:r>
              <a:rPr lang="en-US" sz="2000" dirty="0" smtClean="0"/>
              <a:t>a B-tree:</a:t>
            </a:r>
          </a:p>
          <a:p>
            <a:pPr lvl="1"/>
            <a:r>
              <a:rPr lang="en-US" sz="1800" dirty="0" smtClean="0"/>
              <a:t>The resulting tree must also be a B-tree. (It must be balanced.)</a:t>
            </a:r>
          </a:p>
          <a:p>
            <a:pPr lvl="1"/>
            <a:r>
              <a:rPr lang="en-US" sz="1800" dirty="0" smtClean="0"/>
              <a:t>We'll always insert at the leaf nodes.</a:t>
            </a:r>
          </a:p>
          <a:p>
            <a:r>
              <a:rPr lang="en-US" sz="2000" dirty="0" smtClean="0"/>
              <a:t>Example1: Insert 38 to the </a:t>
            </a:r>
            <a:r>
              <a:rPr lang="en-US" sz="2000" dirty="0" err="1" smtClean="0"/>
              <a:t>B_tree</a:t>
            </a:r>
            <a:endParaRPr lang="en-US" sz="2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06" y="3048000"/>
            <a:ext cx="646747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59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Nodes: Example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Rectangle 10"/>
          <p:cNvSpPr txBox="1">
            <a:spLocks noChangeArrowheads="1"/>
          </p:cNvSpPr>
          <p:nvPr/>
        </p:nvSpPr>
        <p:spPr bwMode="auto">
          <a:xfrm>
            <a:off x="457200" y="1600200"/>
            <a:ext cx="33528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smtClean="0"/>
              <a:t>Insert 38 to the </a:t>
            </a:r>
            <a:r>
              <a:rPr lang="en-US" sz="2000" dirty="0" err="1" smtClean="0"/>
              <a:t>B_tree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Search </a:t>
            </a:r>
            <a:r>
              <a:rPr lang="en-US" sz="2000" dirty="0"/>
              <a:t>for 38 in the given </a:t>
            </a:r>
            <a:r>
              <a:rPr lang="en-US" sz="2000" dirty="0" err="1"/>
              <a:t>b_tree</a:t>
            </a:r>
            <a:r>
              <a:rPr lang="en-US" sz="2000" dirty="0"/>
              <a:t>. </a:t>
            </a:r>
            <a:r>
              <a:rPr lang="en-US" sz="2000" dirty="0" smtClean="0"/>
              <a:t>It is an unsuccessful search.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</a:t>
            </a:r>
            <a:r>
              <a:rPr lang="en-US" sz="2000" dirty="0" smtClean="0"/>
              <a:t>e </a:t>
            </a:r>
            <a:r>
              <a:rPr lang="en-US" sz="2000" dirty="0"/>
              <a:t>hit the failure node marked with "*" 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parent of that failure node has only one key value so it has space for another one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</p:txBody>
      </p:sp>
      <p:pic>
        <p:nvPicPr>
          <p:cNvPr id="8" name="Picture 12" descr="trees10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0" y="3048000"/>
            <a:ext cx="4800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886200" y="4914900"/>
            <a:ext cx="48006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buClr>
                <a:srgbClr val="FF0000"/>
              </a:buClr>
              <a:buFont typeface="+mj-lt"/>
              <a:buAutoNum type="arabicPeriod" startAt="4"/>
            </a:pPr>
            <a:r>
              <a:rPr lang="en-US" sz="2000" dirty="0"/>
              <a:t> Insert 38 there , add a new failure node, which is marked as "+" in the following figure, and return.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317" y="1295400"/>
            <a:ext cx="4477483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599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</a:t>
            </a:r>
            <a:r>
              <a:rPr lang="en-US" dirty="0" smtClean="0"/>
              <a:t>Nodes</a:t>
            </a:r>
            <a:r>
              <a:rPr lang="en-US" dirty="0"/>
              <a:t>: Example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7714" y="3124200"/>
            <a:ext cx="79248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smtClean="0"/>
              <a:t>Example2: Now, insert 55 to this </a:t>
            </a:r>
            <a:r>
              <a:rPr lang="en-US" sz="2000" dirty="0" err="1" smtClean="0"/>
              <a:t>B_tree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We do the search and hit the failure node "~".</a:t>
            </a:r>
          </a:p>
          <a:p>
            <a:r>
              <a:rPr lang="en-US" sz="2000" dirty="0" smtClean="0"/>
              <a:t>However, it's parent node does not have any space for a key value.</a:t>
            </a:r>
          </a:p>
          <a:p>
            <a:r>
              <a:rPr lang="en-US" sz="2000" dirty="0" smtClean="0"/>
              <a:t>We create temporarily a new node with m key values and insert 55 in this new node</a:t>
            </a:r>
            <a:endParaRPr lang="en-US" sz="2000" dirty="0"/>
          </a:p>
        </p:txBody>
      </p:sp>
      <p:pic>
        <p:nvPicPr>
          <p:cNvPr id="9" name="Picture 12" descr="trees10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9400" y="1219200"/>
            <a:ext cx="4800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486400"/>
            <a:ext cx="42957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503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Nodes: Example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7924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/>
              <a:t>We then split this temporary node and move the center element out and insert it into its parent node</a:t>
            </a:r>
          </a:p>
          <a:p>
            <a:endParaRPr lang="en-US" sz="2400" dirty="0"/>
          </a:p>
        </p:txBody>
      </p:sp>
      <p:pic>
        <p:nvPicPr>
          <p:cNvPr id="8" name="Picture 9" descr="trees11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2438400"/>
            <a:ext cx="5715000" cy="13747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781800" y="4724400"/>
            <a:ext cx="144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B-Tree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89765"/>
            <a:ext cx="5715000" cy="1787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843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Nodes: Example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858963"/>
          </a:xfrm>
        </p:spPr>
        <p:txBody>
          <a:bodyPr/>
          <a:lstStyle/>
          <a:p>
            <a:r>
              <a:rPr lang="en-US" dirty="0" smtClean="0"/>
              <a:t>Insert 37</a:t>
            </a:r>
          </a:p>
          <a:p>
            <a:r>
              <a:rPr lang="en-US" dirty="0"/>
              <a:t>We search for 37, and hit a failure node between 35 and 38.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657664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564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Nodes: Example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9" y="4309274"/>
            <a:ext cx="2793221" cy="4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954" y="4751820"/>
            <a:ext cx="5189663" cy="1294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26909"/>
            <a:ext cx="6422794" cy="2009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3505200" y="2590800"/>
            <a:ext cx="10668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42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Nodes: Example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569" y="4792707"/>
            <a:ext cx="4129719" cy="107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872" y="3886200"/>
            <a:ext cx="4132605" cy="90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05138"/>
            <a:ext cx="6422794" cy="2009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4038600" y="2104972"/>
            <a:ext cx="1524000" cy="48582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45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Nodes: Example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881430"/>
            <a:ext cx="5105400" cy="131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8" y="5487488"/>
            <a:ext cx="2972823" cy="45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05138"/>
            <a:ext cx="6422794" cy="2009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 bwMode="auto">
          <a:xfrm>
            <a:off x="4038600" y="2104972"/>
            <a:ext cx="1524000" cy="48582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43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Nodes: Example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884" y="3843745"/>
            <a:ext cx="38195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658" y="5181600"/>
            <a:ext cx="36099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688478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2209800" y="1654629"/>
            <a:ext cx="1524000" cy="48582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12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level </a:t>
            </a:r>
            <a:r>
              <a:rPr lang="en-US" sz="2000" dirty="0" smtClean="0"/>
              <a:t>of a node is the length of the path from the root to that node</a:t>
            </a:r>
          </a:p>
          <a:p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depth</a:t>
            </a:r>
            <a:r>
              <a:rPr lang="en-US" sz="2000" dirty="0" smtClean="0"/>
              <a:t> of a tree is the maximum level of any node in the tree</a:t>
            </a:r>
          </a:p>
          <a:p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degree</a:t>
            </a:r>
            <a:r>
              <a:rPr lang="en-US" sz="2000" dirty="0" smtClean="0"/>
              <a:t> of a node is the number of partitions in the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which has that node as the root</a:t>
            </a:r>
          </a:p>
          <a:p>
            <a:r>
              <a:rPr lang="en-US" sz="2000" dirty="0" smtClean="0"/>
              <a:t>Nodes with degree=0 are called </a:t>
            </a:r>
            <a:r>
              <a:rPr lang="en-US" sz="2000" dirty="0" smtClean="0">
                <a:solidFill>
                  <a:srgbClr val="FF0000"/>
                </a:solidFill>
              </a:rPr>
              <a:t>leaves</a:t>
            </a:r>
          </a:p>
          <a:p>
            <a:endParaRPr lang="en-US" sz="2000" dirty="0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6172200" y="1676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5486400" y="2514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7162800" y="2438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6248400" y="2514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6172200" y="3505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5029200" y="3505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6781800" y="4876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5638800" y="4876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cxnSp>
        <p:nvCxnSpPr>
          <p:cNvPr id="16" name="AutoShape 13"/>
          <p:cNvCxnSpPr>
            <a:cxnSpLocks noChangeShapeType="1"/>
            <a:stCxn id="8" idx="3"/>
            <a:endCxn id="9" idx="7"/>
          </p:cNvCxnSpPr>
          <p:nvPr/>
        </p:nvCxnSpPr>
        <p:spPr bwMode="auto">
          <a:xfrm flipH="1">
            <a:off x="5811838" y="2001838"/>
            <a:ext cx="415925" cy="568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endCxn id="11" idx="0"/>
          </p:cNvCxnSpPr>
          <p:nvPr/>
        </p:nvCxnSpPr>
        <p:spPr bwMode="auto">
          <a:xfrm>
            <a:off x="6400800" y="2057400"/>
            <a:ext cx="381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5"/>
          <p:cNvCxnSpPr>
            <a:cxnSpLocks noChangeShapeType="1"/>
            <a:stCxn id="8" idx="5"/>
            <a:endCxn id="10" idx="0"/>
          </p:cNvCxnSpPr>
          <p:nvPr/>
        </p:nvCxnSpPr>
        <p:spPr bwMode="auto">
          <a:xfrm>
            <a:off x="6497638" y="2001838"/>
            <a:ext cx="85566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6"/>
          <p:cNvCxnSpPr>
            <a:cxnSpLocks noChangeShapeType="1"/>
            <a:stCxn id="9" idx="3"/>
            <a:endCxn id="13" idx="0"/>
          </p:cNvCxnSpPr>
          <p:nvPr/>
        </p:nvCxnSpPr>
        <p:spPr bwMode="auto">
          <a:xfrm flipH="1">
            <a:off x="5219700" y="2840038"/>
            <a:ext cx="322263" cy="665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17"/>
          <p:cNvCxnSpPr>
            <a:cxnSpLocks noChangeShapeType="1"/>
            <a:stCxn id="9" idx="6"/>
            <a:endCxn id="12" idx="0"/>
          </p:cNvCxnSpPr>
          <p:nvPr/>
        </p:nvCxnSpPr>
        <p:spPr bwMode="auto">
          <a:xfrm>
            <a:off x="5867400" y="2705100"/>
            <a:ext cx="495300" cy="800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18"/>
          <p:cNvCxnSpPr>
            <a:cxnSpLocks noChangeShapeType="1"/>
            <a:stCxn id="12" idx="4"/>
            <a:endCxn id="15" idx="0"/>
          </p:cNvCxnSpPr>
          <p:nvPr/>
        </p:nvCxnSpPr>
        <p:spPr bwMode="auto">
          <a:xfrm flipH="1">
            <a:off x="5829300" y="3886200"/>
            <a:ext cx="533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19"/>
          <p:cNvCxnSpPr>
            <a:cxnSpLocks noChangeShapeType="1"/>
            <a:endCxn id="12" idx="6"/>
          </p:cNvCxnSpPr>
          <p:nvPr/>
        </p:nvCxnSpPr>
        <p:spPr bwMode="auto">
          <a:xfrm flipH="1" flipV="1">
            <a:off x="6553200" y="3695700"/>
            <a:ext cx="381000" cy="1181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5181600" y="26670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5181600" y="1828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5029200" y="3733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4953000" y="50292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7924800" y="152400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Level 0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7848600" y="236220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Level 1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848600" y="335280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Level 2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7696200" y="472440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Level 3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5486400" y="5638800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Depth= 3</a:t>
            </a:r>
          </a:p>
        </p:txBody>
      </p:sp>
    </p:spTree>
    <p:extLst>
      <p:ext uri="{BB962C8B-B14F-4D97-AF65-F5344CB8AC3E}">
        <p14:creationId xmlns:p14="http://schemas.microsoft.com/office/powerpoint/2010/main" val="254277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Nodes: Example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37188" y="2978612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Insertion:</a:t>
            </a:r>
          </a:p>
          <a:p>
            <a:r>
              <a:rPr lang="en-US" dirty="0" smtClean="0"/>
              <a:t>Depth=2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60029" y="4074829"/>
            <a:ext cx="1749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Insertion :</a:t>
            </a:r>
          </a:p>
          <a:p>
            <a:r>
              <a:rPr lang="en-US" dirty="0" smtClean="0"/>
              <a:t>Depth=2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688478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19" y="3962400"/>
            <a:ext cx="63817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684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depth of the B-Tree increases very slowly</a:t>
            </a:r>
          </a:p>
          <a:p>
            <a:r>
              <a:rPr lang="en-US" dirty="0" smtClean="0"/>
              <a:t>Search time increases with depth in m-way search </a:t>
            </a:r>
            <a:r>
              <a:rPr lang="en-US" dirty="0" err="1" smtClean="0"/>
              <a:t>trees</a:t>
            </a:r>
            <a:r>
              <a:rPr lang="en-US" dirty="0" err="1" smtClean="0">
                <a:sym typeface="Wingdings" pitchFamily="2" charset="2"/>
              </a:rPr>
              <a:t></a:t>
            </a:r>
            <a:r>
              <a:rPr lang="en-US" dirty="0" err="1" smtClean="0"/>
              <a:t>Fast</a:t>
            </a:r>
            <a:r>
              <a:rPr lang="en-US" dirty="0" smtClean="0"/>
              <a:t> search time</a:t>
            </a:r>
          </a:p>
          <a:p>
            <a:r>
              <a:rPr lang="en-US" dirty="0" smtClean="0"/>
              <a:t>When does the depth of a B-Tree increment?</a:t>
            </a:r>
          </a:p>
          <a:p>
            <a:r>
              <a:rPr lang="en-US" dirty="0" smtClean="0"/>
              <a:t>When we split the root node</a:t>
            </a:r>
          </a:p>
          <a:p>
            <a:r>
              <a:rPr lang="en-US" dirty="0" smtClean="0"/>
              <a:t>Example: </a:t>
            </a:r>
            <a:r>
              <a:rPr lang="en-US" dirty="0" smtClean="0">
                <a:cs typeface="Arial" charset="0"/>
              </a:rPr>
              <a:t>Insert 34</a:t>
            </a:r>
            <a:r>
              <a:rPr lang="en-US" dirty="0">
                <a:cs typeface="Arial" charset="0"/>
              </a:rPr>
              <a:t>, 32, and </a:t>
            </a:r>
            <a:r>
              <a:rPr lang="en-US" dirty="0" smtClean="0">
                <a:cs typeface="Arial" charset="0"/>
              </a:rPr>
              <a:t>33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3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 441 Data Structures</a:t>
            </a:r>
            <a:br>
              <a:rPr lang="en-US" dirty="0"/>
            </a:br>
            <a:endParaRPr lang="tr-T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8:</a:t>
            </a:r>
            <a:r>
              <a:rPr lang="en-US" dirty="0"/>
              <a:t> </a:t>
            </a:r>
            <a:r>
              <a:rPr lang="en-US" dirty="0" smtClean="0"/>
              <a:t>Trees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723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mtClean="0"/>
              <a:t>Binary Trees</a:t>
            </a:r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dirty="0" smtClean="0"/>
              <a:t>A tree in which the maximum degree of any node is 2.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Uniform structure: Efficient scan and search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A binary tree may contain up to 2</a:t>
            </a:r>
            <a:r>
              <a:rPr lang="en-US" sz="1800" baseline="30000" dirty="0" smtClean="0"/>
              <a:t>n</a:t>
            </a:r>
            <a:r>
              <a:rPr lang="en-US" sz="1800" dirty="0" smtClean="0"/>
              <a:t> nodes at level n.</a:t>
            </a:r>
          </a:p>
        </p:txBody>
      </p:sp>
      <p:sp>
        <p:nvSpPr>
          <p:cNvPr id="10" name="AutoShape 5" descr="TREES02"/>
          <p:cNvSpPr>
            <a:spLocks noChangeAspect="1" noChangeArrowheads="1"/>
          </p:cNvSpPr>
          <p:nvPr/>
        </p:nvSpPr>
        <p:spPr bwMode="auto">
          <a:xfrm>
            <a:off x="155575" y="46038"/>
            <a:ext cx="37814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7924800" y="1905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7467600" y="2438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8305800" y="2438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cxnSp>
        <p:nvCxnSpPr>
          <p:cNvPr id="14" name="AutoShape 10"/>
          <p:cNvCxnSpPr>
            <a:cxnSpLocks noChangeShapeType="1"/>
            <a:stCxn id="11" idx="3"/>
            <a:endCxn id="12" idx="7"/>
          </p:cNvCxnSpPr>
          <p:nvPr/>
        </p:nvCxnSpPr>
        <p:spPr bwMode="auto">
          <a:xfrm flipH="1">
            <a:off x="7727950" y="2165350"/>
            <a:ext cx="24130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1"/>
          <p:cNvCxnSpPr>
            <a:cxnSpLocks noChangeShapeType="1"/>
            <a:stCxn id="11" idx="5"/>
            <a:endCxn id="13" idx="0"/>
          </p:cNvCxnSpPr>
          <p:nvPr/>
        </p:nvCxnSpPr>
        <p:spPr bwMode="auto">
          <a:xfrm>
            <a:off x="8185150" y="2165350"/>
            <a:ext cx="273050" cy="273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5029200" y="2514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4572000" y="3048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5410200" y="3048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cxnSp>
        <p:nvCxnSpPr>
          <p:cNvPr id="19" name="AutoShape 20"/>
          <p:cNvCxnSpPr>
            <a:cxnSpLocks noChangeShapeType="1"/>
            <a:stCxn id="16" idx="3"/>
            <a:endCxn id="17" idx="7"/>
          </p:cNvCxnSpPr>
          <p:nvPr/>
        </p:nvCxnSpPr>
        <p:spPr bwMode="auto">
          <a:xfrm flipH="1">
            <a:off x="4832350" y="2774950"/>
            <a:ext cx="24130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21"/>
          <p:cNvCxnSpPr>
            <a:cxnSpLocks noChangeShapeType="1"/>
            <a:stCxn id="16" idx="5"/>
            <a:endCxn id="18" idx="0"/>
          </p:cNvCxnSpPr>
          <p:nvPr/>
        </p:nvCxnSpPr>
        <p:spPr bwMode="auto">
          <a:xfrm>
            <a:off x="5289550" y="2774950"/>
            <a:ext cx="273050" cy="273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6629400" y="2514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172200" y="3048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010400" y="3048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cxnSp>
        <p:nvCxnSpPr>
          <p:cNvPr id="24" name="AutoShape 25"/>
          <p:cNvCxnSpPr>
            <a:cxnSpLocks noChangeShapeType="1"/>
            <a:stCxn id="21" idx="3"/>
            <a:endCxn id="22" idx="7"/>
          </p:cNvCxnSpPr>
          <p:nvPr/>
        </p:nvCxnSpPr>
        <p:spPr bwMode="auto">
          <a:xfrm flipH="1">
            <a:off x="6432550" y="2774950"/>
            <a:ext cx="24130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6"/>
          <p:cNvCxnSpPr>
            <a:cxnSpLocks noChangeShapeType="1"/>
            <a:stCxn id="21" idx="5"/>
            <a:endCxn id="23" idx="0"/>
          </p:cNvCxnSpPr>
          <p:nvPr/>
        </p:nvCxnSpPr>
        <p:spPr bwMode="auto">
          <a:xfrm>
            <a:off x="6889750" y="2774950"/>
            <a:ext cx="273050" cy="273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5715000" y="1828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cxnSp>
        <p:nvCxnSpPr>
          <p:cNvPr id="27" name="AutoShape 28"/>
          <p:cNvCxnSpPr>
            <a:cxnSpLocks noChangeShapeType="1"/>
            <a:stCxn id="26" idx="3"/>
            <a:endCxn id="16" idx="7"/>
          </p:cNvCxnSpPr>
          <p:nvPr/>
        </p:nvCxnSpPr>
        <p:spPr bwMode="auto">
          <a:xfrm flipH="1">
            <a:off x="5289550" y="2089150"/>
            <a:ext cx="46990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9"/>
          <p:cNvCxnSpPr>
            <a:cxnSpLocks noChangeShapeType="1"/>
            <a:stCxn id="26" idx="5"/>
            <a:endCxn id="21" idx="1"/>
          </p:cNvCxnSpPr>
          <p:nvPr/>
        </p:nvCxnSpPr>
        <p:spPr bwMode="auto">
          <a:xfrm>
            <a:off x="5975350" y="2089150"/>
            <a:ext cx="69850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6858000" y="914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cxnSp>
        <p:nvCxnSpPr>
          <p:cNvPr id="30" name="AutoShape 31"/>
          <p:cNvCxnSpPr>
            <a:cxnSpLocks noChangeShapeType="1"/>
            <a:stCxn id="29" idx="3"/>
            <a:endCxn id="26" idx="7"/>
          </p:cNvCxnSpPr>
          <p:nvPr/>
        </p:nvCxnSpPr>
        <p:spPr bwMode="auto">
          <a:xfrm flipH="1">
            <a:off x="5975350" y="1174750"/>
            <a:ext cx="9271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32"/>
          <p:cNvCxnSpPr>
            <a:cxnSpLocks noChangeShapeType="1"/>
            <a:stCxn id="29" idx="5"/>
            <a:endCxn id="11" idx="1"/>
          </p:cNvCxnSpPr>
          <p:nvPr/>
        </p:nvCxnSpPr>
        <p:spPr bwMode="auto">
          <a:xfrm>
            <a:off x="7118350" y="1174750"/>
            <a:ext cx="8509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Oval 38"/>
          <p:cNvSpPr>
            <a:spLocks noChangeArrowheads="1"/>
          </p:cNvSpPr>
          <p:nvPr/>
        </p:nvSpPr>
        <p:spPr bwMode="auto">
          <a:xfrm>
            <a:off x="4800600" y="5181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3" name="Oval 39"/>
          <p:cNvSpPr>
            <a:spLocks noChangeArrowheads="1"/>
          </p:cNvSpPr>
          <p:nvPr/>
        </p:nvSpPr>
        <p:spPr bwMode="auto">
          <a:xfrm>
            <a:off x="4343400" y="5715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" name="Oval 40"/>
          <p:cNvSpPr>
            <a:spLocks noChangeArrowheads="1"/>
          </p:cNvSpPr>
          <p:nvPr/>
        </p:nvSpPr>
        <p:spPr bwMode="auto">
          <a:xfrm>
            <a:off x="5181600" y="5715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cxnSp>
        <p:nvCxnSpPr>
          <p:cNvPr id="35" name="AutoShape 41"/>
          <p:cNvCxnSpPr>
            <a:cxnSpLocks noChangeShapeType="1"/>
            <a:stCxn id="32" idx="3"/>
            <a:endCxn id="33" idx="7"/>
          </p:cNvCxnSpPr>
          <p:nvPr/>
        </p:nvCxnSpPr>
        <p:spPr bwMode="auto">
          <a:xfrm flipH="1">
            <a:off x="4603750" y="5441950"/>
            <a:ext cx="24130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42"/>
          <p:cNvCxnSpPr>
            <a:cxnSpLocks noChangeShapeType="1"/>
            <a:stCxn id="32" idx="5"/>
            <a:endCxn id="34" idx="0"/>
          </p:cNvCxnSpPr>
          <p:nvPr/>
        </p:nvCxnSpPr>
        <p:spPr bwMode="auto">
          <a:xfrm>
            <a:off x="5060950" y="5441950"/>
            <a:ext cx="273050" cy="273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Oval 43"/>
          <p:cNvSpPr>
            <a:spLocks noChangeArrowheads="1"/>
          </p:cNvSpPr>
          <p:nvPr/>
        </p:nvSpPr>
        <p:spPr bwMode="auto">
          <a:xfrm>
            <a:off x="6400800" y="5181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8" name="Oval 44"/>
          <p:cNvSpPr>
            <a:spLocks noChangeArrowheads="1"/>
          </p:cNvSpPr>
          <p:nvPr/>
        </p:nvSpPr>
        <p:spPr bwMode="auto">
          <a:xfrm>
            <a:off x="5943600" y="5715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9" name="Oval 45"/>
          <p:cNvSpPr>
            <a:spLocks noChangeArrowheads="1"/>
          </p:cNvSpPr>
          <p:nvPr/>
        </p:nvSpPr>
        <p:spPr bwMode="auto">
          <a:xfrm>
            <a:off x="6781800" y="5715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cxnSp>
        <p:nvCxnSpPr>
          <p:cNvPr id="40" name="AutoShape 46"/>
          <p:cNvCxnSpPr>
            <a:cxnSpLocks noChangeShapeType="1"/>
            <a:stCxn id="37" idx="3"/>
            <a:endCxn id="38" idx="7"/>
          </p:cNvCxnSpPr>
          <p:nvPr/>
        </p:nvCxnSpPr>
        <p:spPr bwMode="auto">
          <a:xfrm flipH="1">
            <a:off x="6203950" y="5441950"/>
            <a:ext cx="24130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47"/>
          <p:cNvCxnSpPr>
            <a:cxnSpLocks noChangeShapeType="1"/>
            <a:stCxn id="37" idx="5"/>
            <a:endCxn id="39" idx="0"/>
          </p:cNvCxnSpPr>
          <p:nvPr/>
        </p:nvCxnSpPr>
        <p:spPr bwMode="auto">
          <a:xfrm>
            <a:off x="6661150" y="5441950"/>
            <a:ext cx="273050" cy="273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Oval 48"/>
          <p:cNvSpPr>
            <a:spLocks noChangeArrowheads="1"/>
          </p:cNvSpPr>
          <p:nvPr/>
        </p:nvSpPr>
        <p:spPr bwMode="auto">
          <a:xfrm>
            <a:off x="5486400" y="4495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cxnSp>
        <p:nvCxnSpPr>
          <p:cNvPr id="43" name="AutoShape 49"/>
          <p:cNvCxnSpPr>
            <a:cxnSpLocks noChangeShapeType="1"/>
            <a:stCxn id="42" idx="3"/>
            <a:endCxn id="32" idx="7"/>
          </p:cNvCxnSpPr>
          <p:nvPr/>
        </p:nvCxnSpPr>
        <p:spPr bwMode="auto">
          <a:xfrm flipH="1">
            <a:off x="5060950" y="4756150"/>
            <a:ext cx="46990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50"/>
          <p:cNvCxnSpPr>
            <a:cxnSpLocks noChangeShapeType="1"/>
            <a:stCxn id="42" idx="5"/>
            <a:endCxn id="37" idx="1"/>
          </p:cNvCxnSpPr>
          <p:nvPr/>
        </p:nvCxnSpPr>
        <p:spPr bwMode="auto">
          <a:xfrm>
            <a:off x="5746750" y="4756150"/>
            <a:ext cx="69850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 Box 54"/>
          <p:cNvSpPr txBox="1">
            <a:spLocks noChangeArrowheads="1"/>
          </p:cNvSpPr>
          <p:nvPr/>
        </p:nvSpPr>
        <p:spPr bwMode="auto">
          <a:xfrm>
            <a:off x="5562600" y="3505200"/>
            <a:ext cx="3276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depth=3</a:t>
            </a:r>
            <a:endParaRPr lang="en-US" dirty="0"/>
          </a:p>
        </p:txBody>
      </p:sp>
      <p:sp>
        <p:nvSpPr>
          <p:cNvPr id="46" name="Text Box 55"/>
          <p:cNvSpPr txBox="1">
            <a:spLocks noChangeArrowheads="1"/>
          </p:cNvSpPr>
          <p:nvPr/>
        </p:nvSpPr>
        <p:spPr bwMode="auto">
          <a:xfrm>
            <a:off x="5867400" y="4267200"/>
            <a:ext cx="3276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depth=2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9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mtClean="0"/>
              <a:t>Binary Trees</a:t>
            </a:r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dirty="0" smtClean="0"/>
              <a:t>A </a:t>
            </a:r>
            <a:r>
              <a:rPr lang="en-US" sz="1800" dirty="0" smtClean="0">
                <a:solidFill>
                  <a:srgbClr val="FF0000"/>
                </a:solidFill>
              </a:rPr>
              <a:t>complete binary tree of depth N </a:t>
            </a:r>
            <a:r>
              <a:rPr lang="en-US" sz="1800" dirty="0" smtClean="0"/>
              <a:t>has 2</a:t>
            </a:r>
            <a:r>
              <a:rPr lang="en-US" sz="1800" baseline="30000" dirty="0" smtClean="0"/>
              <a:t>k</a:t>
            </a:r>
            <a:r>
              <a:rPr lang="en-US" sz="1800" dirty="0" smtClean="0"/>
              <a:t> nodes at levels k=0,…,N-1 and all leaf nodes at level N occupy leftmost positions.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If level N has 2</a:t>
            </a:r>
            <a:r>
              <a:rPr lang="en-US" sz="1800" baseline="30000" dirty="0" smtClean="0"/>
              <a:t>N</a:t>
            </a:r>
            <a:r>
              <a:rPr lang="en-US" sz="1800" dirty="0" smtClean="0"/>
              <a:t> nodes as well, then the complete binary tree is a </a:t>
            </a:r>
            <a:r>
              <a:rPr lang="en-US" sz="1800" dirty="0" smtClean="0">
                <a:solidFill>
                  <a:srgbClr val="FF0000"/>
                </a:solidFill>
              </a:rPr>
              <a:t>full tree</a:t>
            </a:r>
            <a:r>
              <a:rPr lang="en-US" sz="1800" dirty="0" smtClean="0"/>
              <a:t>. 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If all nodes have degree=1, the tree is </a:t>
            </a:r>
            <a:r>
              <a:rPr lang="en-US" sz="1800" dirty="0" smtClean="0">
                <a:solidFill>
                  <a:srgbClr val="FF0000"/>
                </a:solidFill>
              </a:rPr>
              <a:t>a degenerate tree </a:t>
            </a:r>
            <a:r>
              <a:rPr lang="en-US" sz="1800" dirty="0" smtClean="0"/>
              <a:t>(or simply linked list) </a:t>
            </a:r>
            <a:endParaRPr lang="en-US" sz="1800" dirty="0"/>
          </a:p>
        </p:txBody>
      </p:sp>
      <p:sp>
        <p:nvSpPr>
          <p:cNvPr id="10" name="AutoShape 5" descr="TREES02"/>
          <p:cNvSpPr>
            <a:spLocks noChangeAspect="1" noChangeArrowheads="1"/>
          </p:cNvSpPr>
          <p:nvPr/>
        </p:nvSpPr>
        <p:spPr bwMode="auto">
          <a:xfrm>
            <a:off x="155575" y="46038"/>
            <a:ext cx="37814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7924800" y="1905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7467600" y="2438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8305800" y="2438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cxnSp>
        <p:nvCxnSpPr>
          <p:cNvPr id="14" name="AutoShape 10"/>
          <p:cNvCxnSpPr>
            <a:cxnSpLocks noChangeShapeType="1"/>
            <a:stCxn id="11" idx="3"/>
            <a:endCxn id="12" idx="7"/>
          </p:cNvCxnSpPr>
          <p:nvPr/>
        </p:nvCxnSpPr>
        <p:spPr bwMode="auto">
          <a:xfrm flipH="1">
            <a:off x="7727950" y="2165350"/>
            <a:ext cx="24130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1"/>
          <p:cNvCxnSpPr>
            <a:cxnSpLocks noChangeShapeType="1"/>
            <a:stCxn id="11" idx="5"/>
            <a:endCxn id="13" idx="0"/>
          </p:cNvCxnSpPr>
          <p:nvPr/>
        </p:nvCxnSpPr>
        <p:spPr bwMode="auto">
          <a:xfrm>
            <a:off x="8185150" y="2165350"/>
            <a:ext cx="273050" cy="273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5029200" y="2514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4572000" y="3048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5410200" y="3048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cxnSp>
        <p:nvCxnSpPr>
          <p:cNvPr id="19" name="AutoShape 20"/>
          <p:cNvCxnSpPr>
            <a:cxnSpLocks noChangeShapeType="1"/>
            <a:stCxn id="16" idx="3"/>
            <a:endCxn id="17" idx="7"/>
          </p:cNvCxnSpPr>
          <p:nvPr/>
        </p:nvCxnSpPr>
        <p:spPr bwMode="auto">
          <a:xfrm flipH="1">
            <a:off x="4832350" y="2774950"/>
            <a:ext cx="24130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21"/>
          <p:cNvCxnSpPr>
            <a:cxnSpLocks noChangeShapeType="1"/>
            <a:stCxn id="16" idx="5"/>
            <a:endCxn id="18" idx="0"/>
          </p:cNvCxnSpPr>
          <p:nvPr/>
        </p:nvCxnSpPr>
        <p:spPr bwMode="auto">
          <a:xfrm>
            <a:off x="5289550" y="2774950"/>
            <a:ext cx="273050" cy="273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6629400" y="2514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172200" y="3048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010400" y="3048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cxnSp>
        <p:nvCxnSpPr>
          <p:cNvPr id="24" name="AutoShape 25"/>
          <p:cNvCxnSpPr>
            <a:cxnSpLocks noChangeShapeType="1"/>
            <a:stCxn id="21" idx="3"/>
            <a:endCxn id="22" idx="7"/>
          </p:cNvCxnSpPr>
          <p:nvPr/>
        </p:nvCxnSpPr>
        <p:spPr bwMode="auto">
          <a:xfrm flipH="1">
            <a:off x="6432550" y="2774950"/>
            <a:ext cx="24130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6"/>
          <p:cNvCxnSpPr>
            <a:cxnSpLocks noChangeShapeType="1"/>
            <a:stCxn id="21" idx="5"/>
            <a:endCxn id="23" idx="0"/>
          </p:cNvCxnSpPr>
          <p:nvPr/>
        </p:nvCxnSpPr>
        <p:spPr bwMode="auto">
          <a:xfrm>
            <a:off x="6889750" y="2774950"/>
            <a:ext cx="273050" cy="273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5715000" y="1828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cxnSp>
        <p:nvCxnSpPr>
          <p:cNvPr id="27" name="AutoShape 28"/>
          <p:cNvCxnSpPr>
            <a:cxnSpLocks noChangeShapeType="1"/>
            <a:stCxn id="26" idx="3"/>
            <a:endCxn id="16" idx="7"/>
          </p:cNvCxnSpPr>
          <p:nvPr/>
        </p:nvCxnSpPr>
        <p:spPr bwMode="auto">
          <a:xfrm flipH="1">
            <a:off x="5289550" y="2089150"/>
            <a:ext cx="46990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9"/>
          <p:cNvCxnSpPr>
            <a:cxnSpLocks noChangeShapeType="1"/>
            <a:stCxn id="26" idx="5"/>
            <a:endCxn id="21" idx="1"/>
          </p:cNvCxnSpPr>
          <p:nvPr/>
        </p:nvCxnSpPr>
        <p:spPr bwMode="auto">
          <a:xfrm>
            <a:off x="5975350" y="2089150"/>
            <a:ext cx="69850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6858000" y="914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cxnSp>
        <p:nvCxnSpPr>
          <p:cNvPr id="30" name="AutoShape 31"/>
          <p:cNvCxnSpPr>
            <a:cxnSpLocks noChangeShapeType="1"/>
            <a:stCxn id="29" idx="3"/>
            <a:endCxn id="26" idx="7"/>
          </p:cNvCxnSpPr>
          <p:nvPr/>
        </p:nvCxnSpPr>
        <p:spPr bwMode="auto">
          <a:xfrm flipH="1">
            <a:off x="5975350" y="1174750"/>
            <a:ext cx="9271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32"/>
          <p:cNvCxnSpPr>
            <a:cxnSpLocks noChangeShapeType="1"/>
            <a:stCxn id="29" idx="5"/>
            <a:endCxn id="11" idx="1"/>
          </p:cNvCxnSpPr>
          <p:nvPr/>
        </p:nvCxnSpPr>
        <p:spPr bwMode="auto">
          <a:xfrm>
            <a:off x="7118350" y="1174750"/>
            <a:ext cx="8509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Oval 38"/>
          <p:cNvSpPr>
            <a:spLocks noChangeArrowheads="1"/>
          </p:cNvSpPr>
          <p:nvPr/>
        </p:nvSpPr>
        <p:spPr bwMode="auto">
          <a:xfrm>
            <a:off x="4800600" y="5181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3" name="Oval 39"/>
          <p:cNvSpPr>
            <a:spLocks noChangeArrowheads="1"/>
          </p:cNvSpPr>
          <p:nvPr/>
        </p:nvSpPr>
        <p:spPr bwMode="auto">
          <a:xfrm>
            <a:off x="4343400" y="5715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" name="Oval 40"/>
          <p:cNvSpPr>
            <a:spLocks noChangeArrowheads="1"/>
          </p:cNvSpPr>
          <p:nvPr/>
        </p:nvSpPr>
        <p:spPr bwMode="auto">
          <a:xfrm>
            <a:off x="5181600" y="5715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cxnSp>
        <p:nvCxnSpPr>
          <p:cNvPr id="35" name="AutoShape 41"/>
          <p:cNvCxnSpPr>
            <a:cxnSpLocks noChangeShapeType="1"/>
            <a:stCxn id="32" idx="3"/>
            <a:endCxn id="33" idx="7"/>
          </p:cNvCxnSpPr>
          <p:nvPr/>
        </p:nvCxnSpPr>
        <p:spPr bwMode="auto">
          <a:xfrm flipH="1">
            <a:off x="4603750" y="5441950"/>
            <a:ext cx="24130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42"/>
          <p:cNvCxnSpPr>
            <a:cxnSpLocks noChangeShapeType="1"/>
            <a:stCxn id="32" idx="5"/>
            <a:endCxn id="34" idx="0"/>
          </p:cNvCxnSpPr>
          <p:nvPr/>
        </p:nvCxnSpPr>
        <p:spPr bwMode="auto">
          <a:xfrm>
            <a:off x="5060950" y="5441950"/>
            <a:ext cx="273050" cy="273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Oval 43"/>
          <p:cNvSpPr>
            <a:spLocks noChangeArrowheads="1"/>
          </p:cNvSpPr>
          <p:nvPr/>
        </p:nvSpPr>
        <p:spPr bwMode="auto">
          <a:xfrm>
            <a:off x="6400800" y="5181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8" name="Oval 44"/>
          <p:cNvSpPr>
            <a:spLocks noChangeArrowheads="1"/>
          </p:cNvSpPr>
          <p:nvPr/>
        </p:nvSpPr>
        <p:spPr bwMode="auto">
          <a:xfrm>
            <a:off x="5943600" y="5715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9" name="Oval 45"/>
          <p:cNvSpPr>
            <a:spLocks noChangeArrowheads="1"/>
          </p:cNvSpPr>
          <p:nvPr/>
        </p:nvSpPr>
        <p:spPr bwMode="auto">
          <a:xfrm>
            <a:off x="6781800" y="5715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cxnSp>
        <p:nvCxnSpPr>
          <p:cNvPr id="40" name="AutoShape 46"/>
          <p:cNvCxnSpPr>
            <a:cxnSpLocks noChangeShapeType="1"/>
            <a:stCxn id="37" idx="3"/>
            <a:endCxn id="38" idx="7"/>
          </p:cNvCxnSpPr>
          <p:nvPr/>
        </p:nvCxnSpPr>
        <p:spPr bwMode="auto">
          <a:xfrm flipH="1">
            <a:off x="6203950" y="5441950"/>
            <a:ext cx="24130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47"/>
          <p:cNvCxnSpPr>
            <a:cxnSpLocks noChangeShapeType="1"/>
            <a:stCxn id="37" idx="5"/>
            <a:endCxn id="39" idx="0"/>
          </p:cNvCxnSpPr>
          <p:nvPr/>
        </p:nvCxnSpPr>
        <p:spPr bwMode="auto">
          <a:xfrm>
            <a:off x="6661150" y="5441950"/>
            <a:ext cx="273050" cy="273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Oval 48"/>
          <p:cNvSpPr>
            <a:spLocks noChangeArrowheads="1"/>
          </p:cNvSpPr>
          <p:nvPr/>
        </p:nvSpPr>
        <p:spPr bwMode="auto">
          <a:xfrm>
            <a:off x="5486400" y="4495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cxnSp>
        <p:nvCxnSpPr>
          <p:cNvPr id="43" name="AutoShape 49"/>
          <p:cNvCxnSpPr>
            <a:cxnSpLocks noChangeShapeType="1"/>
            <a:stCxn id="42" idx="3"/>
            <a:endCxn id="32" idx="7"/>
          </p:cNvCxnSpPr>
          <p:nvPr/>
        </p:nvCxnSpPr>
        <p:spPr bwMode="auto">
          <a:xfrm flipH="1">
            <a:off x="5060950" y="4756150"/>
            <a:ext cx="46990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50"/>
          <p:cNvCxnSpPr>
            <a:cxnSpLocks noChangeShapeType="1"/>
            <a:stCxn id="42" idx="5"/>
            <a:endCxn id="37" idx="1"/>
          </p:cNvCxnSpPr>
          <p:nvPr/>
        </p:nvCxnSpPr>
        <p:spPr bwMode="auto">
          <a:xfrm>
            <a:off x="5746750" y="4756150"/>
            <a:ext cx="69850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 Box 54"/>
          <p:cNvSpPr txBox="1">
            <a:spLocks noChangeArrowheads="1"/>
          </p:cNvSpPr>
          <p:nvPr/>
        </p:nvSpPr>
        <p:spPr bwMode="auto">
          <a:xfrm>
            <a:off x="5562600" y="3505200"/>
            <a:ext cx="3276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Complete tree, depth=3</a:t>
            </a:r>
          </a:p>
        </p:txBody>
      </p:sp>
      <p:sp>
        <p:nvSpPr>
          <p:cNvPr id="46" name="Text Box 55"/>
          <p:cNvSpPr txBox="1">
            <a:spLocks noChangeArrowheads="1"/>
          </p:cNvSpPr>
          <p:nvPr/>
        </p:nvSpPr>
        <p:spPr bwMode="auto">
          <a:xfrm>
            <a:off x="5867400" y="4267200"/>
            <a:ext cx="3276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Full tree, depth=2</a:t>
            </a:r>
          </a:p>
        </p:txBody>
      </p:sp>
      <p:sp>
        <p:nvSpPr>
          <p:cNvPr id="61" name="Oval 43"/>
          <p:cNvSpPr>
            <a:spLocks noChangeArrowheads="1"/>
          </p:cNvSpPr>
          <p:nvPr/>
        </p:nvSpPr>
        <p:spPr bwMode="auto">
          <a:xfrm>
            <a:off x="2214154" y="5080181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3" name="Oval 45"/>
          <p:cNvSpPr>
            <a:spLocks noChangeArrowheads="1"/>
          </p:cNvSpPr>
          <p:nvPr/>
        </p:nvSpPr>
        <p:spPr bwMode="auto">
          <a:xfrm>
            <a:off x="2595154" y="5613581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cxnSp>
        <p:nvCxnSpPr>
          <p:cNvPr id="65" name="AutoShape 47"/>
          <p:cNvCxnSpPr>
            <a:cxnSpLocks noChangeShapeType="1"/>
            <a:stCxn id="61" idx="5"/>
            <a:endCxn id="63" idx="0"/>
          </p:cNvCxnSpPr>
          <p:nvPr/>
        </p:nvCxnSpPr>
        <p:spPr bwMode="auto">
          <a:xfrm>
            <a:off x="2474504" y="5340531"/>
            <a:ext cx="273050" cy="273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Oval 48"/>
          <p:cNvSpPr>
            <a:spLocks noChangeArrowheads="1"/>
          </p:cNvSpPr>
          <p:nvPr/>
        </p:nvSpPr>
        <p:spPr bwMode="auto">
          <a:xfrm>
            <a:off x="1299754" y="4394381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cxnSp>
        <p:nvCxnSpPr>
          <p:cNvPr id="68" name="AutoShape 50"/>
          <p:cNvCxnSpPr>
            <a:cxnSpLocks noChangeShapeType="1"/>
            <a:stCxn id="66" idx="5"/>
            <a:endCxn id="61" idx="1"/>
          </p:cNvCxnSpPr>
          <p:nvPr/>
        </p:nvCxnSpPr>
        <p:spPr bwMode="auto">
          <a:xfrm>
            <a:off x="1560104" y="4654731"/>
            <a:ext cx="69850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Text Box 55"/>
          <p:cNvSpPr txBox="1">
            <a:spLocks noChangeArrowheads="1"/>
          </p:cNvSpPr>
          <p:nvPr/>
        </p:nvSpPr>
        <p:spPr bwMode="auto">
          <a:xfrm>
            <a:off x="423454" y="5047560"/>
            <a:ext cx="14859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Degenerate </a:t>
            </a:r>
            <a:r>
              <a:rPr lang="en-US" dirty="0"/>
              <a:t>tree, </a:t>
            </a:r>
            <a:endParaRPr lang="en-US" dirty="0" smtClean="0"/>
          </a:p>
          <a:p>
            <a:pPr>
              <a:spcBef>
                <a:spcPct val="50000"/>
              </a:spcBef>
            </a:pPr>
            <a:r>
              <a:rPr lang="en-US" dirty="0" smtClean="0"/>
              <a:t>depth=2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2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6" grpId="0" animBg="1"/>
      <p:bldP spid="29" grpId="0" animBg="1"/>
      <p:bldP spid="32" grpId="0" animBg="1"/>
      <p:bldP spid="33" grpId="0" animBg="1"/>
      <p:bldP spid="34" grpId="0" animBg="1"/>
      <p:bldP spid="37" grpId="0" animBg="1"/>
      <p:bldP spid="38" grpId="0" animBg="1"/>
      <p:bldP spid="39" grpId="0" animBg="1"/>
      <p:bldP spid="42" grpId="0" animBg="1"/>
      <p:bldP spid="45" grpId="0"/>
      <p:bldP spid="46" grpId="0"/>
      <p:bldP spid="61" grpId="0" animBg="1"/>
      <p:bldP spid="63" grpId="0" animBg="1"/>
      <p:bldP spid="66" grpId="0" animBg="1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Binary Trees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</a:t>
            </a:r>
            <a:r>
              <a:rPr lang="en-US" sz="2400" dirty="0"/>
              <a:t>degenerate tree of depth 5 has 6 nodes</a:t>
            </a:r>
          </a:p>
          <a:p>
            <a:r>
              <a:rPr lang="en-US" sz="2400" dirty="0"/>
              <a:t>a full tree of depth 3 has 1+2+4+8=15 nodes</a:t>
            </a:r>
          </a:p>
          <a:p>
            <a:r>
              <a:rPr lang="en-US" sz="2400" dirty="0"/>
              <a:t>a full tree of depth N has 2</a:t>
            </a:r>
            <a:r>
              <a:rPr lang="en-US" sz="2400" baseline="30000" dirty="0"/>
              <a:t>N+1</a:t>
            </a:r>
            <a:r>
              <a:rPr lang="en-US" sz="2400" dirty="0"/>
              <a:t>-1 nodes</a:t>
            </a:r>
          </a:p>
          <a:p>
            <a:r>
              <a:rPr lang="en-US" sz="2400" dirty="0"/>
              <a:t>a complete tree of depth N has 2</a:t>
            </a:r>
            <a:r>
              <a:rPr lang="en-US" sz="2400" baseline="30000" dirty="0"/>
              <a:t>N</a:t>
            </a:r>
            <a:r>
              <a:rPr lang="en-US" sz="2400" dirty="0">
                <a:cs typeface="Arial" charset="0"/>
              </a:rPr>
              <a:t>≤</a:t>
            </a:r>
            <a:r>
              <a:rPr lang="en-US" sz="2400" dirty="0"/>
              <a:t>m</a:t>
            </a:r>
            <a:r>
              <a:rPr lang="en-US" sz="2400" dirty="0">
                <a:cs typeface="Arial" charset="0"/>
              </a:rPr>
              <a:t>≤</a:t>
            </a:r>
            <a:r>
              <a:rPr lang="en-US" sz="2400" dirty="0"/>
              <a:t>2</a:t>
            </a:r>
            <a:r>
              <a:rPr lang="en-US" sz="2400" baseline="30000" dirty="0"/>
              <a:t>N+1</a:t>
            </a:r>
            <a:r>
              <a:rPr lang="en-US" sz="2400" dirty="0"/>
              <a:t>-1&lt;2</a:t>
            </a:r>
            <a:r>
              <a:rPr lang="en-US" sz="2400" baseline="30000" dirty="0"/>
              <a:t>N+1</a:t>
            </a:r>
            <a:r>
              <a:rPr lang="en-US" sz="2400" dirty="0"/>
              <a:t> nodes </a:t>
            </a:r>
          </a:p>
          <a:p>
            <a:r>
              <a:rPr lang="en-US" sz="2400" dirty="0"/>
              <a:t>Depth of a complete tree with m nodes: k</a:t>
            </a:r>
            <a:r>
              <a:rPr lang="en-US" sz="2400" dirty="0">
                <a:cs typeface="Arial" charset="0"/>
              </a:rPr>
              <a:t>≤log</a:t>
            </a:r>
            <a:r>
              <a:rPr lang="en-US" sz="2400" baseline="-25000" dirty="0">
                <a:cs typeface="Arial" charset="0"/>
              </a:rPr>
              <a:t>2</a:t>
            </a:r>
            <a:r>
              <a:rPr lang="en-US" sz="2400" dirty="0">
                <a:cs typeface="Arial" charset="0"/>
              </a:rPr>
              <a:t>m≤k+1</a:t>
            </a:r>
          </a:p>
          <a:p>
            <a:r>
              <a:rPr lang="en-US" sz="2400" dirty="0">
                <a:cs typeface="Arial" charset="0"/>
              </a:rPr>
              <a:t>The maximum depth in a tree with 5 nodes is 4: degenerate </a:t>
            </a:r>
          </a:p>
          <a:p>
            <a:r>
              <a:rPr lang="en-US" sz="2400" dirty="0">
                <a:cs typeface="Arial" charset="0"/>
              </a:rPr>
              <a:t>The minimum depth in a tree with 5 nodes is 2: complete</a:t>
            </a:r>
          </a:p>
          <a:p>
            <a:r>
              <a:rPr lang="en-US" sz="2400" dirty="0" err="1">
                <a:cs typeface="Arial" charset="0"/>
              </a:rPr>
              <a:t>int</a:t>
            </a:r>
            <a:r>
              <a:rPr lang="en-US" sz="2400" dirty="0">
                <a:cs typeface="Arial" charset="0"/>
              </a:rPr>
              <a:t>(log</a:t>
            </a:r>
            <a:r>
              <a:rPr lang="en-US" sz="2400" baseline="-25000" dirty="0">
                <a:cs typeface="Arial" charset="0"/>
              </a:rPr>
              <a:t>2</a:t>
            </a:r>
            <a:r>
              <a:rPr lang="en-US" sz="2400" dirty="0">
                <a:cs typeface="Arial" charset="0"/>
              </a:rPr>
              <a:t>5)=</a:t>
            </a:r>
            <a:r>
              <a:rPr lang="en-US" sz="2400" dirty="0" err="1">
                <a:cs typeface="Arial" charset="0"/>
              </a:rPr>
              <a:t>int</a:t>
            </a:r>
            <a:r>
              <a:rPr lang="en-US" sz="2400" dirty="0">
                <a:cs typeface="Arial" charset="0"/>
              </a:rPr>
              <a:t>(2.32)=</a:t>
            </a:r>
            <a:r>
              <a:rPr lang="en-US" sz="2400" dirty="0" smtClean="0">
                <a:cs typeface="Arial" charset="0"/>
              </a:rPr>
              <a:t>2</a:t>
            </a:r>
            <a:endParaRPr lang="tr-TR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8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mtClean="0"/>
              <a:t>Binary Trees: Data structure</a:t>
            </a:r>
            <a:endParaRPr lang="en-US"/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1981200" y="2667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1752600" y="3352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2438400" y="3352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cxnSp>
        <p:nvCxnSpPr>
          <p:cNvPr id="12" name="AutoShape 12"/>
          <p:cNvCxnSpPr>
            <a:cxnSpLocks noChangeShapeType="1"/>
            <a:stCxn id="9" idx="3"/>
            <a:endCxn id="10" idx="7"/>
          </p:cNvCxnSpPr>
          <p:nvPr/>
        </p:nvCxnSpPr>
        <p:spPr bwMode="auto">
          <a:xfrm flipH="1">
            <a:off x="2012950" y="2927350"/>
            <a:ext cx="1270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3"/>
          <p:cNvCxnSpPr>
            <a:cxnSpLocks noChangeShapeType="1"/>
            <a:stCxn id="9" idx="5"/>
            <a:endCxn id="11" idx="0"/>
          </p:cNvCxnSpPr>
          <p:nvPr/>
        </p:nvCxnSpPr>
        <p:spPr bwMode="auto">
          <a:xfrm>
            <a:off x="2241550" y="2927350"/>
            <a:ext cx="34925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304800" y="3276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15" name="Oval 19"/>
          <p:cNvSpPr>
            <a:spLocks noChangeArrowheads="1"/>
          </p:cNvSpPr>
          <p:nvPr/>
        </p:nvSpPr>
        <p:spPr bwMode="auto">
          <a:xfrm>
            <a:off x="838200" y="2743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cxnSp>
        <p:nvCxnSpPr>
          <p:cNvPr id="16" name="AutoShape 21"/>
          <p:cNvCxnSpPr>
            <a:cxnSpLocks noChangeShapeType="1"/>
            <a:stCxn id="15" idx="3"/>
            <a:endCxn id="14" idx="1"/>
          </p:cNvCxnSpPr>
          <p:nvPr/>
        </p:nvCxnSpPr>
        <p:spPr bwMode="auto">
          <a:xfrm flipH="1">
            <a:off x="349250" y="3003550"/>
            <a:ext cx="53340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Oval 22"/>
          <p:cNvSpPr>
            <a:spLocks noChangeArrowheads="1"/>
          </p:cNvSpPr>
          <p:nvPr/>
        </p:nvSpPr>
        <p:spPr bwMode="auto">
          <a:xfrm>
            <a:off x="1524000" y="1676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cxnSp>
        <p:nvCxnSpPr>
          <p:cNvPr id="18" name="AutoShape 23"/>
          <p:cNvCxnSpPr>
            <a:cxnSpLocks noChangeShapeType="1"/>
            <a:stCxn id="17" idx="3"/>
            <a:endCxn id="15" idx="7"/>
          </p:cNvCxnSpPr>
          <p:nvPr/>
        </p:nvCxnSpPr>
        <p:spPr bwMode="auto">
          <a:xfrm flipH="1">
            <a:off x="1098550" y="1936750"/>
            <a:ext cx="469900" cy="850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24"/>
          <p:cNvCxnSpPr>
            <a:cxnSpLocks noChangeShapeType="1"/>
            <a:stCxn id="17" idx="5"/>
            <a:endCxn id="9" idx="1"/>
          </p:cNvCxnSpPr>
          <p:nvPr/>
        </p:nvCxnSpPr>
        <p:spPr bwMode="auto">
          <a:xfrm>
            <a:off x="1784350" y="1936750"/>
            <a:ext cx="2413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" name="Group 30"/>
          <p:cNvGrpSpPr>
            <a:grpSpLocks/>
          </p:cNvGrpSpPr>
          <p:nvPr/>
        </p:nvGrpSpPr>
        <p:grpSpPr bwMode="auto">
          <a:xfrm>
            <a:off x="4800600" y="1524000"/>
            <a:ext cx="1600200" cy="304800"/>
            <a:chOff x="3024" y="1008"/>
            <a:chExt cx="1008" cy="192"/>
          </a:xfrm>
        </p:grpSpPr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3360" y="1008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22" name="Rectangle 27"/>
            <p:cNvSpPr>
              <a:spLocks noChangeArrowheads="1"/>
            </p:cNvSpPr>
            <p:nvPr/>
          </p:nvSpPr>
          <p:spPr bwMode="auto">
            <a:xfrm>
              <a:off x="3696" y="1008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right</a:t>
              </a:r>
            </a:p>
          </p:txBody>
        </p:sp>
        <p:sp>
          <p:nvSpPr>
            <p:cNvPr id="23" name="Rectangle 28"/>
            <p:cNvSpPr>
              <a:spLocks noChangeArrowheads="1"/>
            </p:cNvSpPr>
            <p:nvPr/>
          </p:nvSpPr>
          <p:spPr bwMode="auto">
            <a:xfrm>
              <a:off x="3024" y="1008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left</a:t>
              </a:r>
            </a:p>
          </p:txBody>
        </p:sp>
      </p:grpSp>
      <p:grpSp>
        <p:nvGrpSpPr>
          <p:cNvPr id="24" name="Group 31"/>
          <p:cNvGrpSpPr>
            <a:grpSpLocks/>
          </p:cNvGrpSpPr>
          <p:nvPr/>
        </p:nvGrpSpPr>
        <p:grpSpPr bwMode="auto">
          <a:xfrm>
            <a:off x="3810000" y="2514600"/>
            <a:ext cx="1600200" cy="304800"/>
            <a:chOff x="3024" y="1008"/>
            <a:chExt cx="1008" cy="192"/>
          </a:xfrm>
        </p:grpSpPr>
        <p:sp>
          <p:nvSpPr>
            <p:cNvPr id="25" name="Rectangle 32"/>
            <p:cNvSpPr>
              <a:spLocks noChangeArrowheads="1"/>
            </p:cNvSpPr>
            <p:nvPr/>
          </p:nvSpPr>
          <p:spPr bwMode="auto">
            <a:xfrm>
              <a:off x="3360" y="1008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26" name="Rectangle 33"/>
            <p:cNvSpPr>
              <a:spLocks noChangeArrowheads="1"/>
            </p:cNvSpPr>
            <p:nvPr/>
          </p:nvSpPr>
          <p:spPr bwMode="auto">
            <a:xfrm>
              <a:off x="3696" y="1008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right</a:t>
              </a:r>
            </a:p>
          </p:txBody>
        </p:sp>
        <p:sp>
          <p:nvSpPr>
            <p:cNvPr id="27" name="Rectangle 34"/>
            <p:cNvSpPr>
              <a:spLocks noChangeArrowheads="1"/>
            </p:cNvSpPr>
            <p:nvPr/>
          </p:nvSpPr>
          <p:spPr bwMode="auto">
            <a:xfrm>
              <a:off x="3024" y="1008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left</a:t>
              </a:r>
            </a:p>
          </p:txBody>
        </p:sp>
      </p:grpSp>
      <p:grpSp>
        <p:nvGrpSpPr>
          <p:cNvPr id="28" name="Group 35"/>
          <p:cNvGrpSpPr>
            <a:grpSpLocks/>
          </p:cNvGrpSpPr>
          <p:nvPr/>
        </p:nvGrpSpPr>
        <p:grpSpPr bwMode="auto">
          <a:xfrm>
            <a:off x="6172200" y="2514600"/>
            <a:ext cx="1600200" cy="304800"/>
            <a:chOff x="3024" y="1008"/>
            <a:chExt cx="1008" cy="192"/>
          </a:xfrm>
        </p:grpSpPr>
        <p:sp>
          <p:nvSpPr>
            <p:cNvPr id="29" name="Rectangle 36"/>
            <p:cNvSpPr>
              <a:spLocks noChangeArrowheads="1"/>
            </p:cNvSpPr>
            <p:nvPr/>
          </p:nvSpPr>
          <p:spPr bwMode="auto">
            <a:xfrm>
              <a:off x="3360" y="1008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30" name="Rectangle 37"/>
            <p:cNvSpPr>
              <a:spLocks noChangeArrowheads="1"/>
            </p:cNvSpPr>
            <p:nvPr/>
          </p:nvSpPr>
          <p:spPr bwMode="auto">
            <a:xfrm>
              <a:off x="3696" y="1008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right</a:t>
              </a:r>
            </a:p>
          </p:txBody>
        </p:sp>
        <p:sp>
          <p:nvSpPr>
            <p:cNvPr id="31" name="Rectangle 38"/>
            <p:cNvSpPr>
              <a:spLocks noChangeArrowheads="1"/>
            </p:cNvSpPr>
            <p:nvPr/>
          </p:nvSpPr>
          <p:spPr bwMode="auto">
            <a:xfrm>
              <a:off x="3024" y="1008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left</a:t>
              </a:r>
            </a:p>
          </p:txBody>
        </p:sp>
      </p:grpSp>
      <p:grpSp>
        <p:nvGrpSpPr>
          <p:cNvPr id="32" name="Group 39"/>
          <p:cNvGrpSpPr>
            <a:grpSpLocks/>
          </p:cNvGrpSpPr>
          <p:nvPr/>
        </p:nvGrpSpPr>
        <p:grpSpPr bwMode="auto">
          <a:xfrm>
            <a:off x="2971800" y="3505200"/>
            <a:ext cx="1600200" cy="304800"/>
            <a:chOff x="3024" y="1008"/>
            <a:chExt cx="1008" cy="192"/>
          </a:xfrm>
        </p:grpSpPr>
        <p:sp>
          <p:nvSpPr>
            <p:cNvPr id="33" name="Rectangle 40"/>
            <p:cNvSpPr>
              <a:spLocks noChangeArrowheads="1"/>
            </p:cNvSpPr>
            <p:nvPr/>
          </p:nvSpPr>
          <p:spPr bwMode="auto">
            <a:xfrm>
              <a:off x="3360" y="1008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34" name="Rectangle 41"/>
            <p:cNvSpPr>
              <a:spLocks noChangeArrowheads="1"/>
            </p:cNvSpPr>
            <p:nvPr/>
          </p:nvSpPr>
          <p:spPr bwMode="auto">
            <a:xfrm>
              <a:off x="3696" y="1008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right</a:t>
              </a:r>
            </a:p>
          </p:txBody>
        </p:sp>
        <p:sp>
          <p:nvSpPr>
            <p:cNvPr id="35" name="Rectangle 42"/>
            <p:cNvSpPr>
              <a:spLocks noChangeArrowheads="1"/>
            </p:cNvSpPr>
            <p:nvPr/>
          </p:nvSpPr>
          <p:spPr bwMode="auto">
            <a:xfrm>
              <a:off x="3024" y="1008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left</a:t>
              </a:r>
            </a:p>
          </p:txBody>
        </p:sp>
      </p:grpSp>
      <p:grpSp>
        <p:nvGrpSpPr>
          <p:cNvPr id="36" name="Group 43"/>
          <p:cNvGrpSpPr>
            <a:grpSpLocks/>
          </p:cNvGrpSpPr>
          <p:nvPr/>
        </p:nvGrpSpPr>
        <p:grpSpPr bwMode="auto">
          <a:xfrm>
            <a:off x="6858000" y="3581400"/>
            <a:ext cx="1600200" cy="304800"/>
            <a:chOff x="3024" y="1008"/>
            <a:chExt cx="1008" cy="192"/>
          </a:xfrm>
        </p:grpSpPr>
        <p:sp>
          <p:nvSpPr>
            <p:cNvPr id="37" name="Rectangle 44"/>
            <p:cNvSpPr>
              <a:spLocks noChangeArrowheads="1"/>
            </p:cNvSpPr>
            <p:nvPr/>
          </p:nvSpPr>
          <p:spPr bwMode="auto">
            <a:xfrm>
              <a:off x="3360" y="1008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38" name="Rectangle 45"/>
            <p:cNvSpPr>
              <a:spLocks noChangeArrowheads="1"/>
            </p:cNvSpPr>
            <p:nvPr/>
          </p:nvSpPr>
          <p:spPr bwMode="auto">
            <a:xfrm>
              <a:off x="3696" y="1008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right</a:t>
              </a:r>
            </a:p>
          </p:txBody>
        </p:sp>
        <p:sp>
          <p:nvSpPr>
            <p:cNvPr id="39" name="Rectangle 46"/>
            <p:cNvSpPr>
              <a:spLocks noChangeArrowheads="1"/>
            </p:cNvSpPr>
            <p:nvPr/>
          </p:nvSpPr>
          <p:spPr bwMode="auto">
            <a:xfrm>
              <a:off x="3024" y="1008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left</a:t>
              </a:r>
            </a:p>
          </p:txBody>
        </p:sp>
      </p:grpSp>
      <p:grpSp>
        <p:nvGrpSpPr>
          <p:cNvPr id="40" name="Group 47"/>
          <p:cNvGrpSpPr>
            <a:grpSpLocks/>
          </p:cNvGrpSpPr>
          <p:nvPr/>
        </p:nvGrpSpPr>
        <p:grpSpPr bwMode="auto">
          <a:xfrm>
            <a:off x="5029200" y="3581400"/>
            <a:ext cx="1600200" cy="304800"/>
            <a:chOff x="3024" y="1008"/>
            <a:chExt cx="1008" cy="192"/>
          </a:xfrm>
        </p:grpSpPr>
        <p:sp>
          <p:nvSpPr>
            <p:cNvPr id="41" name="Rectangle 48"/>
            <p:cNvSpPr>
              <a:spLocks noChangeArrowheads="1"/>
            </p:cNvSpPr>
            <p:nvPr/>
          </p:nvSpPr>
          <p:spPr bwMode="auto">
            <a:xfrm>
              <a:off x="3360" y="1008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42" name="Rectangle 49"/>
            <p:cNvSpPr>
              <a:spLocks noChangeArrowheads="1"/>
            </p:cNvSpPr>
            <p:nvPr/>
          </p:nvSpPr>
          <p:spPr bwMode="auto">
            <a:xfrm>
              <a:off x="3696" y="1008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right</a:t>
              </a:r>
            </a:p>
          </p:txBody>
        </p:sp>
        <p:sp>
          <p:nvSpPr>
            <p:cNvPr id="43" name="Rectangle 50"/>
            <p:cNvSpPr>
              <a:spLocks noChangeArrowheads="1"/>
            </p:cNvSpPr>
            <p:nvPr/>
          </p:nvSpPr>
          <p:spPr bwMode="auto">
            <a:xfrm>
              <a:off x="3024" y="1008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left</a:t>
              </a:r>
            </a:p>
          </p:txBody>
        </p:sp>
      </p:grpSp>
      <p:cxnSp>
        <p:nvCxnSpPr>
          <p:cNvPr id="44" name="AutoShape 51"/>
          <p:cNvCxnSpPr>
            <a:cxnSpLocks noChangeShapeType="1"/>
            <a:stCxn id="23" idx="2"/>
            <a:endCxn id="25" idx="0"/>
          </p:cNvCxnSpPr>
          <p:nvPr/>
        </p:nvCxnSpPr>
        <p:spPr bwMode="auto">
          <a:xfrm flipH="1">
            <a:off x="4610100" y="1828800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52"/>
          <p:cNvCxnSpPr>
            <a:cxnSpLocks noChangeShapeType="1"/>
            <a:stCxn id="22" idx="2"/>
            <a:endCxn id="29" idx="0"/>
          </p:cNvCxnSpPr>
          <p:nvPr/>
        </p:nvCxnSpPr>
        <p:spPr bwMode="auto">
          <a:xfrm>
            <a:off x="6134100" y="1828800"/>
            <a:ext cx="838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53"/>
          <p:cNvCxnSpPr>
            <a:cxnSpLocks noChangeShapeType="1"/>
            <a:stCxn id="27" idx="2"/>
            <a:endCxn id="33" idx="0"/>
          </p:cNvCxnSpPr>
          <p:nvPr/>
        </p:nvCxnSpPr>
        <p:spPr bwMode="auto">
          <a:xfrm flipH="1">
            <a:off x="3771900" y="2819400"/>
            <a:ext cx="304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54"/>
          <p:cNvCxnSpPr>
            <a:cxnSpLocks noChangeShapeType="1"/>
            <a:stCxn id="31" idx="2"/>
            <a:endCxn id="41" idx="0"/>
          </p:cNvCxnSpPr>
          <p:nvPr/>
        </p:nvCxnSpPr>
        <p:spPr bwMode="auto">
          <a:xfrm flipH="1">
            <a:off x="5829300" y="2819400"/>
            <a:ext cx="6096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55"/>
          <p:cNvCxnSpPr>
            <a:cxnSpLocks noChangeShapeType="1"/>
            <a:stCxn id="30" idx="2"/>
            <a:endCxn id="37" idx="0"/>
          </p:cNvCxnSpPr>
          <p:nvPr/>
        </p:nvCxnSpPr>
        <p:spPr bwMode="auto">
          <a:xfrm>
            <a:off x="7505700" y="2819400"/>
            <a:ext cx="1524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9" name="Group 59"/>
          <p:cNvGrpSpPr>
            <a:grpSpLocks/>
          </p:cNvGrpSpPr>
          <p:nvPr/>
        </p:nvGrpSpPr>
        <p:grpSpPr bwMode="auto">
          <a:xfrm>
            <a:off x="5029200" y="3048000"/>
            <a:ext cx="457200" cy="152400"/>
            <a:chOff x="1008" y="3120"/>
            <a:chExt cx="288" cy="96"/>
          </a:xfrm>
        </p:grpSpPr>
        <p:sp>
          <p:nvSpPr>
            <p:cNvPr id="50" name="Line 56"/>
            <p:cNvSpPr>
              <a:spLocks noChangeShapeType="1"/>
            </p:cNvSpPr>
            <p:nvPr/>
          </p:nvSpPr>
          <p:spPr bwMode="auto">
            <a:xfrm>
              <a:off x="1008" y="31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1" name="Line 57"/>
            <p:cNvSpPr>
              <a:spLocks noChangeShapeType="1"/>
            </p:cNvSpPr>
            <p:nvPr/>
          </p:nvSpPr>
          <p:spPr bwMode="auto">
            <a:xfrm>
              <a:off x="1056" y="31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2" name="Line 58"/>
            <p:cNvSpPr>
              <a:spLocks noChangeShapeType="1"/>
            </p:cNvSpPr>
            <p:nvPr/>
          </p:nvSpPr>
          <p:spPr bwMode="auto">
            <a:xfrm>
              <a:off x="1104" y="321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53" name="Line 61"/>
          <p:cNvSpPr>
            <a:spLocks noChangeShapeType="1"/>
          </p:cNvSpPr>
          <p:nvPr/>
        </p:nvSpPr>
        <p:spPr bwMode="auto">
          <a:xfrm>
            <a:off x="5029200" y="2819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54" name="Group 62"/>
          <p:cNvGrpSpPr>
            <a:grpSpLocks/>
          </p:cNvGrpSpPr>
          <p:nvPr/>
        </p:nvGrpSpPr>
        <p:grpSpPr bwMode="auto">
          <a:xfrm>
            <a:off x="2895600" y="4114800"/>
            <a:ext cx="457200" cy="152400"/>
            <a:chOff x="1008" y="3120"/>
            <a:chExt cx="288" cy="96"/>
          </a:xfrm>
        </p:grpSpPr>
        <p:sp>
          <p:nvSpPr>
            <p:cNvPr id="55" name="Line 63"/>
            <p:cNvSpPr>
              <a:spLocks noChangeShapeType="1"/>
            </p:cNvSpPr>
            <p:nvPr/>
          </p:nvSpPr>
          <p:spPr bwMode="auto">
            <a:xfrm>
              <a:off x="1008" y="31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6" name="Line 64"/>
            <p:cNvSpPr>
              <a:spLocks noChangeShapeType="1"/>
            </p:cNvSpPr>
            <p:nvPr/>
          </p:nvSpPr>
          <p:spPr bwMode="auto">
            <a:xfrm>
              <a:off x="1056" y="31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7" name="Line 65"/>
            <p:cNvSpPr>
              <a:spLocks noChangeShapeType="1"/>
            </p:cNvSpPr>
            <p:nvPr/>
          </p:nvSpPr>
          <p:spPr bwMode="auto">
            <a:xfrm>
              <a:off x="1104" y="321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58" name="Group 66"/>
          <p:cNvGrpSpPr>
            <a:grpSpLocks/>
          </p:cNvGrpSpPr>
          <p:nvPr/>
        </p:nvGrpSpPr>
        <p:grpSpPr bwMode="auto">
          <a:xfrm>
            <a:off x="4038600" y="4114800"/>
            <a:ext cx="457200" cy="152400"/>
            <a:chOff x="1008" y="3120"/>
            <a:chExt cx="288" cy="96"/>
          </a:xfrm>
        </p:grpSpPr>
        <p:sp>
          <p:nvSpPr>
            <p:cNvPr id="59" name="Line 67"/>
            <p:cNvSpPr>
              <a:spLocks noChangeShapeType="1"/>
            </p:cNvSpPr>
            <p:nvPr/>
          </p:nvSpPr>
          <p:spPr bwMode="auto">
            <a:xfrm>
              <a:off x="1008" y="31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0" name="Line 68"/>
            <p:cNvSpPr>
              <a:spLocks noChangeShapeType="1"/>
            </p:cNvSpPr>
            <p:nvPr/>
          </p:nvSpPr>
          <p:spPr bwMode="auto">
            <a:xfrm>
              <a:off x="1056" y="31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1" name="Line 69"/>
            <p:cNvSpPr>
              <a:spLocks noChangeShapeType="1"/>
            </p:cNvSpPr>
            <p:nvPr/>
          </p:nvSpPr>
          <p:spPr bwMode="auto">
            <a:xfrm>
              <a:off x="1104" y="321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62" name="Group 70"/>
          <p:cNvGrpSpPr>
            <a:grpSpLocks/>
          </p:cNvGrpSpPr>
          <p:nvPr/>
        </p:nvGrpSpPr>
        <p:grpSpPr bwMode="auto">
          <a:xfrm>
            <a:off x="5029200" y="4191000"/>
            <a:ext cx="457200" cy="152400"/>
            <a:chOff x="1008" y="3120"/>
            <a:chExt cx="288" cy="96"/>
          </a:xfrm>
        </p:grpSpPr>
        <p:sp>
          <p:nvSpPr>
            <p:cNvPr id="63" name="Line 71"/>
            <p:cNvSpPr>
              <a:spLocks noChangeShapeType="1"/>
            </p:cNvSpPr>
            <p:nvPr/>
          </p:nvSpPr>
          <p:spPr bwMode="auto">
            <a:xfrm>
              <a:off x="1008" y="31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4" name="Line 72"/>
            <p:cNvSpPr>
              <a:spLocks noChangeShapeType="1"/>
            </p:cNvSpPr>
            <p:nvPr/>
          </p:nvSpPr>
          <p:spPr bwMode="auto">
            <a:xfrm>
              <a:off x="1056" y="31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5" name="Line 73"/>
            <p:cNvSpPr>
              <a:spLocks noChangeShapeType="1"/>
            </p:cNvSpPr>
            <p:nvPr/>
          </p:nvSpPr>
          <p:spPr bwMode="auto">
            <a:xfrm>
              <a:off x="1104" y="321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66" name="Group 74"/>
          <p:cNvGrpSpPr>
            <a:grpSpLocks/>
          </p:cNvGrpSpPr>
          <p:nvPr/>
        </p:nvGrpSpPr>
        <p:grpSpPr bwMode="auto">
          <a:xfrm>
            <a:off x="6172200" y="4191000"/>
            <a:ext cx="457200" cy="152400"/>
            <a:chOff x="1008" y="3120"/>
            <a:chExt cx="288" cy="96"/>
          </a:xfrm>
        </p:grpSpPr>
        <p:sp>
          <p:nvSpPr>
            <p:cNvPr id="67" name="Line 75"/>
            <p:cNvSpPr>
              <a:spLocks noChangeShapeType="1"/>
            </p:cNvSpPr>
            <p:nvPr/>
          </p:nvSpPr>
          <p:spPr bwMode="auto">
            <a:xfrm>
              <a:off x="1008" y="31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8" name="Line 76"/>
            <p:cNvSpPr>
              <a:spLocks noChangeShapeType="1"/>
            </p:cNvSpPr>
            <p:nvPr/>
          </p:nvSpPr>
          <p:spPr bwMode="auto">
            <a:xfrm>
              <a:off x="1056" y="31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9" name="Line 77"/>
            <p:cNvSpPr>
              <a:spLocks noChangeShapeType="1"/>
            </p:cNvSpPr>
            <p:nvPr/>
          </p:nvSpPr>
          <p:spPr bwMode="auto">
            <a:xfrm>
              <a:off x="1104" y="321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70" name="Group 78"/>
          <p:cNvGrpSpPr>
            <a:grpSpLocks/>
          </p:cNvGrpSpPr>
          <p:nvPr/>
        </p:nvGrpSpPr>
        <p:grpSpPr bwMode="auto">
          <a:xfrm>
            <a:off x="6858000" y="4191000"/>
            <a:ext cx="457200" cy="152400"/>
            <a:chOff x="1008" y="3120"/>
            <a:chExt cx="288" cy="96"/>
          </a:xfrm>
        </p:grpSpPr>
        <p:sp>
          <p:nvSpPr>
            <p:cNvPr id="71" name="Line 79"/>
            <p:cNvSpPr>
              <a:spLocks noChangeShapeType="1"/>
            </p:cNvSpPr>
            <p:nvPr/>
          </p:nvSpPr>
          <p:spPr bwMode="auto">
            <a:xfrm>
              <a:off x="1008" y="31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2" name="Line 80"/>
            <p:cNvSpPr>
              <a:spLocks noChangeShapeType="1"/>
            </p:cNvSpPr>
            <p:nvPr/>
          </p:nvSpPr>
          <p:spPr bwMode="auto">
            <a:xfrm>
              <a:off x="1056" y="31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3" name="Line 81"/>
            <p:cNvSpPr>
              <a:spLocks noChangeShapeType="1"/>
            </p:cNvSpPr>
            <p:nvPr/>
          </p:nvSpPr>
          <p:spPr bwMode="auto">
            <a:xfrm>
              <a:off x="1104" y="321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74" name="Group 82"/>
          <p:cNvGrpSpPr>
            <a:grpSpLocks/>
          </p:cNvGrpSpPr>
          <p:nvPr/>
        </p:nvGrpSpPr>
        <p:grpSpPr bwMode="auto">
          <a:xfrm>
            <a:off x="8001000" y="4267200"/>
            <a:ext cx="457200" cy="152400"/>
            <a:chOff x="1008" y="3120"/>
            <a:chExt cx="288" cy="96"/>
          </a:xfrm>
        </p:grpSpPr>
        <p:sp>
          <p:nvSpPr>
            <p:cNvPr id="75" name="Line 83"/>
            <p:cNvSpPr>
              <a:spLocks noChangeShapeType="1"/>
            </p:cNvSpPr>
            <p:nvPr/>
          </p:nvSpPr>
          <p:spPr bwMode="auto">
            <a:xfrm>
              <a:off x="1008" y="31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6" name="Line 84"/>
            <p:cNvSpPr>
              <a:spLocks noChangeShapeType="1"/>
            </p:cNvSpPr>
            <p:nvPr/>
          </p:nvSpPr>
          <p:spPr bwMode="auto">
            <a:xfrm>
              <a:off x="1056" y="31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7" name="Line 85"/>
            <p:cNvSpPr>
              <a:spLocks noChangeShapeType="1"/>
            </p:cNvSpPr>
            <p:nvPr/>
          </p:nvSpPr>
          <p:spPr bwMode="auto">
            <a:xfrm>
              <a:off x="1104" y="321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78" name="Line 86"/>
          <p:cNvSpPr>
            <a:spLocks noChangeShapeType="1"/>
          </p:cNvSpPr>
          <p:nvPr/>
        </p:nvSpPr>
        <p:spPr bwMode="auto">
          <a:xfrm flipV="1">
            <a:off x="3048000" y="3810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9" name="Line 87"/>
          <p:cNvSpPr>
            <a:spLocks noChangeShapeType="1"/>
          </p:cNvSpPr>
          <p:nvPr/>
        </p:nvSpPr>
        <p:spPr bwMode="auto">
          <a:xfrm flipH="1" flipV="1">
            <a:off x="4191000" y="3810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80" name="Line 88"/>
          <p:cNvSpPr>
            <a:spLocks noChangeShapeType="1"/>
          </p:cNvSpPr>
          <p:nvPr/>
        </p:nvSpPr>
        <p:spPr bwMode="auto">
          <a:xfrm flipV="1">
            <a:off x="5181600" y="3886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81" name="Line 89"/>
          <p:cNvSpPr>
            <a:spLocks noChangeShapeType="1"/>
          </p:cNvSpPr>
          <p:nvPr/>
        </p:nvSpPr>
        <p:spPr bwMode="auto">
          <a:xfrm>
            <a:off x="6324600" y="3886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82" name="Line 90"/>
          <p:cNvSpPr>
            <a:spLocks noChangeShapeType="1"/>
          </p:cNvSpPr>
          <p:nvPr/>
        </p:nvSpPr>
        <p:spPr bwMode="auto">
          <a:xfrm flipH="1">
            <a:off x="7010400" y="3886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83" name="Line 91"/>
          <p:cNvSpPr>
            <a:spLocks noChangeShapeType="1"/>
          </p:cNvSpPr>
          <p:nvPr/>
        </p:nvSpPr>
        <p:spPr bwMode="auto">
          <a:xfrm>
            <a:off x="8229600" y="3886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306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5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5257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template &lt;class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class </a:t>
            </a:r>
            <a:r>
              <a:rPr lang="en-US" sz="1800" dirty="0" err="1" smtClean="0">
                <a:latin typeface="Courier New" pitchFamily="49" charset="0"/>
              </a:rPr>
              <a:t>TreeNode</a:t>
            </a:r>
            <a:endParaRPr lang="en-US" sz="18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{private: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 smtClean="0">
                <a:latin typeface="Courier New" pitchFamily="49" charset="0"/>
              </a:rPr>
              <a:t>TreeNode</a:t>
            </a:r>
            <a:r>
              <a:rPr lang="en-US" sz="1800" dirty="0" smtClean="0">
                <a:latin typeface="Courier New" pitchFamily="49" charset="0"/>
              </a:rPr>
              <a:t>&lt;T&gt; *left;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 smtClean="0">
                <a:latin typeface="Courier New" pitchFamily="49" charset="0"/>
              </a:rPr>
              <a:t>TreeNode</a:t>
            </a:r>
            <a:r>
              <a:rPr lang="en-US" sz="1800" dirty="0" smtClean="0">
                <a:latin typeface="Courier New" pitchFamily="49" charset="0"/>
              </a:rPr>
              <a:t>&lt;T&gt; *right;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T data;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//constructor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 smtClean="0">
                <a:latin typeface="Courier New" pitchFamily="49" charset="0"/>
              </a:rPr>
              <a:t>TreeNode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const</a:t>
            </a:r>
            <a:r>
              <a:rPr lang="en-US" sz="1800" dirty="0" smtClean="0">
                <a:latin typeface="Courier New" pitchFamily="49" charset="0"/>
              </a:rPr>
              <a:t> T &amp;item, </a:t>
            </a:r>
            <a:r>
              <a:rPr lang="en-US" sz="1800" dirty="0" err="1" smtClean="0">
                <a:latin typeface="Courier New" pitchFamily="49" charset="0"/>
              </a:rPr>
              <a:t>TreeNode</a:t>
            </a:r>
            <a:r>
              <a:rPr lang="en-US" sz="1800" dirty="0" smtClean="0">
                <a:latin typeface="Courier New" pitchFamily="49" charset="0"/>
              </a:rPr>
              <a:t>&lt;T&gt; *</a:t>
            </a:r>
            <a:r>
              <a:rPr lang="en-US" sz="1800" dirty="0" err="1" smtClean="0">
                <a:latin typeface="Courier New" pitchFamily="49" charset="0"/>
              </a:rPr>
              <a:t>lptr</a:t>
            </a:r>
            <a:r>
              <a:rPr lang="en-US" sz="1800" dirty="0" smtClean="0">
                <a:latin typeface="Courier New" pitchFamily="49" charset="0"/>
              </a:rPr>
              <a:t>=NULL, </a:t>
            </a:r>
            <a:r>
              <a:rPr lang="en-US" sz="1800" dirty="0" err="1" smtClean="0">
                <a:latin typeface="Courier New" pitchFamily="49" charset="0"/>
              </a:rPr>
              <a:t>TreeNode</a:t>
            </a:r>
            <a:r>
              <a:rPr lang="en-US" sz="1800" dirty="0" smtClean="0">
                <a:latin typeface="Courier New" pitchFamily="49" charset="0"/>
              </a:rPr>
              <a:t>&lt;T&gt;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*</a:t>
            </a:r>
            <a:r>
              <a:rPr lang="en-US" sz="1800" dirty="0" err="1" smtClean="0">
                <a:latin typeface="Courier New" pitchFamily="49" charset="0"/>
              </a:rPr>
              <a:t>rptr</a:t>
            </a:r>
            <a:r>
              <a:rPr lang="en-US" sz="1800" dirty="0" smtClean="0">
                <a:latin typeface="Courier New" pitchFamily="49" charset="0"/>
              </a:rPr>
              <a:t>=NULL);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//access methods for the pointer fields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latin typeface="Courier New" pitchFamily="49" charset="0"/>
              </a:rPr>
              <a:t>TreeNode</a:t>
            </a:r>
            <a:r>
              <a:rPr lang="en-US" sz="1800" dirty="0">
                <a:latin typeface="Courier New" pitchFamily="49" charset="0"/>
              </a:rPr>
              <a:t>&lt;T&gt;* Left(void) </a:t>
            </a:r>
            <a:r>
              <a:rPr lang="en-US" sz="1800" dirty="0" err="1">
                <a:latin typeface="Courier New" pitchFamily="49" charset="0"/>
              </a:rPr>
              <a:t>const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latin typeface="Courier New" pitchFamily="49" charset="0"/>
              </a:rPr>
              <a:t>TreeNode</a:t>
            </a:r>
            <a:r>
              <a:rPr lang="en-US" sz="1800" dirty="0">
                <a:latin typeface="Courier New" pitchFamily="49" charset="0"/>
              </a:rPr>
              <a:t>&lt;T&gt;* Right(void) </a:t>
            </a:r>
            <a:r>
              <a:rPr lang="en-US" sz="1800" dirty="0" err="1">
                <a:latin typeface="Courier New" pitchFamily="49" charset="0"/>
              </a:rPr>
              <a:t>const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};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Node</a:t>
            </a:r>
            <a:endParaRPr lang="tr-TR" dirty="0"/>
          </a:p>
        </p:txBody>
      </p:sp>
      <p:sp>
        <p:nvSpPr>
          <p:cNvPr id="87" name="Rectangle 3"/>
          <p:cNvSpPr txBox="1">
            <a:spLocks noChangeArrowheads="1"/>
          </p:cNvSpPr>
          <p:nvPr/>
        </p:nvSpPr>
        <p:spPr bwMode="auto">
          <a:xfrm>
            <a:off x="4267200" y="1447800"/>
            <a:ext cx="4724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//constructor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template &lt;class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 smtClean="0">
                <a:latin typeface="Courier New" pitchFamily="49" charset="0"/>
              </a:rPr>
              <a:t>TreeNode</a:t>
            </a:r>
            <a:r>
              <a:rPr lang="en-US" sz="1800" dirty="0" smtClean="0">
                <a:latin typeface="Courier New" pitchFamily="49" charset="0"/>
              </a:rPr>
              <a:t>&lt;T&gt;:: </a:t>
            </a:r>
            <a:r>
              <a:rPr lang="en-US" sz="1800" dirty="0" err="1" smtClean="0">
                <a:latin typeface="Courier New" pitchFamily="49" charset="0"/>
              </a:rPr>
              <a:t>TreeNode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const</a:t>
            </a:r>
            <a:r>
              <a:rPr lang="en-US" sz="1800" dirty="0" smtClean="0">
                <a:latin typeface="Courier New" pitchFamily="49" charset="0"/>
              </a:rPr>
              <a:t> T &amp;item, </a:t>
            </a:r>
            <a:r>
              <a:rPr lang="en-US" sz="1800" dirty="0" err="1" smtClean="0">
                <a:latin typeface="Courier New" pitchFamily="49" charset="0"/>
              </a:rPr>
              <a:t>TreeNode</a:t>
            </a:r>
            <a:r>
              <a:rPr lang="en-US" sz="1800" dirty="0" smtClean="0">
                <a:latin typeface="Courier New" pitchFamily="49" charset="0"/>
              </a:rPr>
              <a:t>&lt;T&gt; *</a:t>
            </a:r>
            <a:r>
              <a:rPr lang="en-US" sz="1800" dirty="0" err="1" smtClean="0">
                <a:latin typeface="Courier New" pitchFamily="49" charset="0"/>
              </a:rPr>
              <a:t>lptr</a:t>
            </a:r>
            <a:r>
              <a:rPr lang="en-US" sz="1800" dirty="0" smtClean="0">
                <a:latin typeface="Courier New" pitchFamily="49" charset="0"/>
              </a:rPr>
              <a:t>,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 smtClean="0">
                <a:latin typeface="Courier New" pitchFamily="49" charset="0"/>
              </a:rPr>
              <a:t>TreeNode</a:t>
            </a:r>
            <a:r>
              <a:rPr lang="en-US" sz="1800" dirty="0" smtClean="0">
                <a:latin typeface="Courier New" pitchFamily="49" charset="0"/>
              </a:rPr>
              <a:t>&lt;T&gt; *</a:t>
            </a:r>
            <a:r>
              <a:rPr lang="en-US" sz="1800" dirty="0" err="1" smtClean="0">
                <a:latin typeface="Courier New" pitchFamily="49" charset="0"/>
              </a:rPr>
              <a:t>rptr</a:t>
            </a:r>
            <a:r>
              <a:rPr lang="en-US" sz="1800" dirty="0" smtClean="0">
                <a:latin typeface="Courier New" pitchFamily="49" charset="0"/>
              </a:rPr>
              <a:t>): data(item), left(</a:t>
            </a:r>
            <a:r>
              <a:rPr lang="en-US" sz="1800" dirty="0" err="1" smtClean="0">
                <a:latin typeface="Courier New" pitchFamily="49" charset="0"/>
              </a:rPr>
              <a:t>lptr</a:t>
            </a:r>
            <a:r>
              <a:rPr lang="en-US" sz="1800" dirty="0" smtClean="0">
                <a:latin typeface="Courier New" pitchFamily="49" charset="0"/>
              </a:rPr>
              <a:t>), right(</a:t>
            </a:r>
            <a:r>
              <a:rPr lang="en-US" sz="1800" dirty="0" err="1" smtClean="0">
                <a:latin typeface="Courier New" pitchFamily="49" charset="0"/>
              </a:rPr>
              <a:t>rptr</a:t>
            </a:r>
            <a:r>
              <a:rPr lang="en-US" sz="1800" dirty="0" smtClean="0">
                <a:latin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57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ceClass">
  <a:themeElements>
    <a:clrScheme name="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C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EceClass</Template>
  <TotalTime>2031</TotalTime>
  <Words>2386</Words>
  <Application>Microsoft Office PowerPoint</Application>
  <PresentationFormat>On-screen Show (4:3)</PresentationFormat>
  <Paragraphs>531</Paragraphs>
  <Slides>42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EceClass</vt:lpstr>
      <vt:lpstr>Equation</vt:lpstr>
      <vt:lpstr>EE 441 Data Structures </vt:lpstr>
      <vt:lpstr>Trees</vt:lpstr>
      <vt:lpstr>Trees</vt:lpstr>
      <vt:lpstr>Trees</vt:lpstr>
      <vt:lpstr>PowerPoint Presentation</vt:lpstr>
      <vt:lpstr>PowerPoint Presentation</vt:lpstr>
      <vt:lpstr>Examples: Binary Trees</vt:lpstr>
      <vt:lpstr>PowerPoint Presentation</vt:lpstr>
      <vt:lpstr>Tree Node</vt:lpstr>
      <vt:lpstr>Tree Node</vt:lpstr>
      <vt:lpstr>Constructor Example</vt:lpstr>
      <vt:lpstr>Traversal</vt:lpstr>
      <vt:lpstr>Tree Traversal</vt:lpstr>
      <vt:lpstr>Depth First</vt:lpstr>
      <vt:lpstr>Depth First Tree Traversal</vt:lpstr>
      <vt:lpstr>Inorder Recursive Traversal</vt:lpstr>
      <vt:lpstr>Depth First Tree Traversal Example</vt:lpstr>
      <vt:lpstr>Implementations</vt:lpstr>
      <vt:lpstr>Example</vt:lpstr>
      <vt:lpstr>Example</vt:lpstr>
      <vt:lpstr>Example</vt:lpstr>
      <vt:lpstr>Example</vt:lpstr>
      <vt:lpstr>Examples</vt:lpstr>
      <vt:lpstr>Breadth First</vt:lpstr>
      <vt:lpstr>Breadth First</vt:lpstr>
      <vt:lpstr>Binary Search Tree</vt:lpstr>
      <vt:lpstr>M-way Search Tree</vt:lpstr>
      <vt:lpstr>3-way Search Tree</vt:lpstr>
      <vt:lpstr>M-way Search Tree</vt:lpstr>
      <vt:lpstr>(Balanced) B-Trees</vt:lpstr>
      <vt:lpstr>Inserting Nodes</vt:lpstr>
      <vt:lpstr>Inserting Nodes: Example 1</vt:lpstr>
      <vt:lpstr>Inserting Nodes: Example 2</vt:lpstr>
      <vt:lpstr>Inserting Nodes: Example 2</vt:lpstr>
      <vt:lpstr>Inserting Nodes: Example 3</vt:lpstr>
      <vt:lpstr>Inserting Nodes: Example 3</vt:lpstr>
      <vt:lpstr>Inserting Nodes: Example 3</vt:lpstr>
      <vt:lpstr>Inserting Nodes: Example 3</vt:lpstr>
      <vt:lpstr>Inserting Nodes: Example 3</vt:lpstr>
      <vt:lpstr>Inserting Nodes: Example 3</vt:lpstr>
      <vt:lpstr>B-Trees</vt:lpstr>
      <vt:lpstr>EE 441 Data Structures </vt:lpstr>
    </vt:vector>
  </TitlesOfParts>
  <Company>METU EEE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Ece SCHMIDT</cp:lastModifiedBy>
  <cp:revision>694</cp:revision>
  <cp:lastPrinted>1601-01-01T00:00:00Z</cp:lastPrinted>
  <dcterms:created xsi:type="dcterms:W3CDTF">2012-10-01T07:26:23Z</dcterms:created>
  <dcterms:modified xsi:type="dcterms:W3CDTF">2013-12-18T11:30:52Z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