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0" r:id="rId32"/>
    <p:sldId id="289" r:id="rId33"/>
    <p:sldId id="291" r:id="rId34"/>
    <p:sldId id="292" r:id="rId35"/>
    <p:sldId id="293" r:id="rId36"/>
    <p:sldId id="294" r:id="rId37"/>
    <p:sldId id="295" r:id="rId38"/>
    <p:sldId id="318" r:id="rId39"/>
    <p:sldId id="297" r:id="rId40"/>
    <p:sldId id="298" r:id="rId41"/>
    <p:sldId id="299" r:id="rId42"/>
    <p:sldId id="300" r:id="rId43"/>
    <p:sldId id="301" r:id="rId44"/>
    <p:sldId id="330" r:id="rId45"/>
    <p:sldId id="303" r:id="rId46"/>
    <p:sldId id="331" r:id="rId47"/>
    <p:sldId id="329" r:id="rId48"/>
    <p:sldId id="304" r:id="rId49"/>
    <p:sldId id="305" r:id="rId50"/>
    <p:sldId id="306" r:id="rId51"/>
    <p:sldId id="307" r:id="rId52"/>
    <p:sldId id="308" r:id="rId53"/>
    <p:sldId id="309" r:id="rId54"/>
    <p:sldId id="313" r:id="rId55"/>
    <p:sldId id="314" r:id="rId56"/>
    <p:sldId id="315" r:id="rId57"/>
    <p:sldId id="316" r:id="rId58"/>
    <p:sldId id="317" r:id="rId59"/>
    <p:sldId id="335" r:id="rId60"/>
    <p:sldId id="336" r:id="rId61"/>
    <p:sldId id="337" r:id="rId62"/>
    <p:sldId id="334" r:id="rId6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00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4" d="100"/>
          <a:sy n="64" d="100"/>
        </p:scale>
        <p:origin x="-696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D6B54B6-094A-41E8-B7F7-12FF3BCCEE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24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8753252-2092-094C-A51F-3CA38D115D9A}" type="slidenum">
              <a:rPr lang="en-US"/>
              <a:pPr/>
              <a:t>11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lec00-recursion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fld id="{E2BBAED1-78D4-7240-B87E-CBF73A4C34C8}" type="datetime4">
              <a:rPr lang="en-US"/>
              <a:pPr/>
              <a:t>December 1, 2014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CA0D01C-966C-FB49-8D23-8DBCE29ECC78}" type="slidenum">
              <a:rPr lang="en-US"/>
              <a:pPr/>
              <a:t>57</a:t>
            </a:fld>
            <a:endParaRPr lang="en-US"/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lec00-recursion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fld id="{8D5B93D1-057C-E34E-B529-6DD42D792576}" type="datetime4">
              <a:rPr lang="en-US"/>
              <a:pPr/>
              <a:t>December 1, 2014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B6F511A-8CC9-6741-AF58-6D87446F945A}" type="slidenum">
              <a:rPr lang="en-US"/>
              <a:pPr/>
              <a:t>61</a:t>
            </a:fld>
            <a:endParaRPr lang="en-US"/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7D97577-20FF-4E07-B9F3-CC1816B79EFD}" type="datetime1">
              <a:rPr lang="en-US" smtClean="0"/>
              <a:t>12/1/2014</a:t>
            </a:fld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0F674A-1C93-4607-BBE1-380DB48F9F4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693738"/>
            <a:ext cx="1179513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7" name="Picture 11" descr="logo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693738"/>
            <a:ext cx="1008063" cy="84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547B45-1BE1-4499-9D37-CFB80181D05B}" type="datetime1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C1225-AB4E-4949-A57E-323CCE14AC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9EA503-C022-47BF-89B9-12EE7D619B91}" type="datetime1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Ece SCHMIDT EE441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8C190A-DBB1-49E0-A8F6-5633703BD8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4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907BE8-0991-4C5D-B5D5-2F2374990BED}" type="datetime1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D4725-3504-42B7-B277-F6E00E7CDA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5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26175"/>
            <a:ext cx="2133600" cy="2778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orbel" pitchFamily="-108" charset="0"/>
              </a:defRPr>
            </a:lvl1pPr>
          </a:lstStyle>
          <a:p>
            <a:fld id="{3B2ED41E-8D53-40CF-9F08-C813C2C897B1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26175"/>
            <a:ext cx="2895600" cy="2778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orbel" pitchFamily="-108" charset="0"/>
              </a:defRPr>
            </a:lvl1pPr>
          </a:lstStyle>
          <a:p>
            <a:r>
              <a:rPr lang="en-US" smtClean="0"/>
              <a:t>Ece SCHMIDT EE441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6DC346-5C6B-C747-9304-BD2AC557DC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891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891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ACE32AE0-6BE1-4497-87D0-7E34F88D07F5}" type="datetime1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r>
              <a:rPr lang="en-US" smtClean="0"/>
              <a:t>Ece SCHMIDT EE441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F6E02BD-7F2C-3343-925B-DB02CE36D3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8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Verdana" pitchFamily="34" charset="0"/>
              </a:defRPr>
            </a:lvl1pPr>
          </a:lstStyle>
          <a:p>
            <a:fld id="{C2B12D73-71EA-400F-B90F-F6B4BC1EB9D8}" type="datetime1">
              <a:rPr lang="en-US" smtClean="0"/>
              <a:t>12/1/2014</a:t>
            </a:fld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Verdana" pitchFamily="34" charset="0"/>
              </a:defRPr>
            </a:lvl1pPr>
          </a:lstStyle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</a:defRPr>
            </a:lvl1pPr>
          </a:lstStyle>
          <a:p>
            <a:fld id="{7EF9D15F-5360-4893-B1BD-4D72CC74072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6216650"/>
            <a:ext cx="719138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 descr="logo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8" y="6242050"/>
            <a:ext cx="576262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 441 Data Structures</a:t>
            </a:r>
            <a:br>
              <a:rPr lang="en-US" dirty="0"/>
            </a:br>
            <a:endParaRPr lang="tr-T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9: Graphs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b="0" dirty="0" smtClean="0">
                <a:latin typeface="Arial"/>
                <a:cs typeface="Arial"/>
              </a:rPr>
              <a:t>Example - Directed Graph</a:t>
            </a:r>
            <a:endParaRPr lang="en-US" sz="3600" b="0" dirty="0">
              <a:latin typeface="Arial"/>
              <a:cs typeface="Arial"/>
            </a:endParaRPr>
          </a:p>
        </p:txBody>
      </p:sp>
      <p:sp>
        <p:nvSpPr>
          <p:cNvPr id="28675" name="Text Box 15"/>
          <p:cNvSpPr txBox="1">
            <a:spLocks noChangeArrowheads="1"/>
          </p:cNvSpPr>
          <p:nvPr/>
        </p:nvSpPr>
        <p:spPr bwMode="auto">
          <a:xfrm>
            <a:off x="566738" y="2819400"/>
            <a:ext cx="5226050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The graph G= (V,E) has 5 vertices and 6 edges:</a:t>
            </a:r>
          </a:p>
          <a:p>
            <a:r>
              <a:rPr lang="en-US" sz="2000" dirty="0"/>
              <a:t>   V = {1,2,3,4,5}</a:t>
            </a:r>
          </a:p>
          <a:p>
            <a:r>
              <a:rPr lang="en-US" sz="2000" dirty="0"/>
              <a:t>   E = { (1,2),(1,4),(2,5),(4,5),(3,1),(4,3) }</a:t>
            </a:r>
          </a:p>
          <a:p>
            <a:r>
              <a:rPr lang="en-US" sz="2000" dirty="0"/>
              <a:t> </a:t>
            </a:r>
          </a:p>
          <a:p>
            <a:pPr>
              <a:buFontTx/>
              <a:buChar char="•"/>
            </a:pPr>
            <a:r>
              <a:rPr lang="en-US" sz="2000" dirty="0"/>
              <a:t>  </a:t>
            </a:r>
            <a:r>
              <a:rPr lang="en-US" sz="2000" i="1" dirty="0"/>
              <a:t>Adjacent:</a:t>
            </a:r>
          </a:p>
          <a:p>
            <a:pPr lvl="1"/>
            <a:r>
              <a:rPr lang="en-US" sz="2000" dirty="0"/>
              <a:t>2 is adjacent to 1, but 1 is NOT adjacent to 2</a:t>
            </a:r>
          </a:p>
          <a:p>
            <a:pPr>
              <a:buFontTx/>
              <a:buChar char="•"/>
            </a:pPr>
            <a:r>
              <a:rPr lang="en-US" sz="2000" dirty="0"/>
              <a:t>  </a:t>
            </a:r>
            <a:r>
              <a:rPr lang="en-US" sz="2000" i="1" dirty="0"/>
              <a:t>Path:</a:t>
            </a:r>
          </a:p>
          <a:p>
            <a:pPr lvl="1"/>
            <a:r>
              <a:rPr lang="en-US" sz="2000" dirty="0"/>
              <a:t>1,2,5 ( a directed path),     </a:t>
            </a:r>
          </a:p>
          <a:p>
            <a:pPr>
              <a:buFontTx/>
              <a:buChar char="•"/>
            </a:pPr>
            <a:r>
              <a:rPr lang="en-US" sz="2000" dirty="0"/>
              <a:t>  </a:t>
            </a:r>
            <a:r>
              <a:rPr lang="en-US" sz="2000" i="1" dirty="0"/>
              <a:t>Cycle:</a:t>
            </a:r>
          </a:p>
          <a:p>
            <a:r>
              <a:rPr lang="en-US" sz="2000" dirty="0"/>
              <a:t>       1,4,3,1 (a directed cycle),  </a:t>
            </a:r>
          </a:p>
        </p:txBody>
      </p:sp>
      <p:sp>
        <p:nvSpPr>
          <p:cNvPr id="28678" name="Oval 10"/>
          <p:cNvSpPr>
            <a:spLocks noChangeArrowheads="1"/>
          </p:cNvSpPr>
          <p:nvPr/>
        </p:nvSpPr>
        <p:spPr bwMode="auto">
          <a:xfrm>
            <a:off x="3508496" y="1143000"/>
            <a:ext cx="388668" cy="411019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28679" name="Oval 11"/>
          <p:cNvSpPr>
            <a:spLocks noChangeArrowheads="1"/>
          </p:cNvSpPr>
          <p:nvPr/>
        </p:nvSpPr>
        <p:spPr bwMode="auto">
          <a:xfrm>
            <a:off x="3508496" y="2209944"/>
            <a:ext cx="388668" cy="411019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r>
              <a:rPr lang="en-US" sz="1800"/>
              <a:t>4</a:t>
            </a:r>
          </a:p>
        </p:txBody>
      </p:sp>
      <p:sp>
        <p:nvSpPr>
          <p:cNvPr id="28680" name="Oval 12"/>
          <p:cNvSpPr>
            <a:spLocks noChangeArrowheads="1"/>
          </p:cNvSpPr>
          <p:nvPr/>
        </p:nvSpPr>
        <p:spPr bwMode="auto">
          <a:xfrm>
            <a:off x="4727845" y="1143000"/>
            <a:ext cx="388668" cy="411019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r>
              <a:rPr lang="en-US" sz="1800"/>
              <a:t>2</a:t>
            </a:r>
          </a:p>
        </p:txBody>
      </p:sp>
      <p:sp>
        <p:nvSpPr>
          <p:cNvPr id="28681" name="Oval 13"/>
          <p:cNvSpPr>
            <a:spLocks noChangeArrowheads="1"/>
          </p:cNvSpPr>
          <p:nvPr/>
        </p:nvSpPr>
        <p:spPr bwMode="auto">
          <a:xfrm>
            <a:off x="4727845" y="2207030"/>
            <a:ext cx="388668" cy="401232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r>
              <a:rPr lang="en-US" sz="1800"/>
              <a:t>5</a:t>
            </a:r>
          </a:p>
        </p:txBody>
      </p:sp>
      <p:sp>
        <p:nvSpPr>
          <p:cNvPr id="28682" name="Oval 14"/>
          <p:cNvSpPr>
            <a:spLocks noChangeArrowheads="1"/>
          </p:cNvSpPr>
          <p:nvPr/>
        </p:nvSpPr>
        <p:spPr bwMode="auto">
          <a:xfrm>
            <a:off x="2517775" y="1676472"/>
            <a:ext cx="388668" cy="411019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r>
              <a:rPr lang="en-US" sz="1800"/>
              <a:t>3</a:t>
            </a:r>
          </a:p>
        </p:txBody>
      </p:sp>
      <p:cxnSp>
        <p:nvCxnSpPr>
          <p:cNvPr id="24" name="Straight Connector 23"/>
          <p:cNvCxnSpPr>
            <a:stCxn id="28678" idx="4"/>
            <a:endCxn id="28679" idx="0"/>
          </p:cNvCxnSpPr>
          <p:nvPr/>
        </p:nvCxnSpPr>
        <p:spPr bwMode="auto">
          <a:xfrm rot="5400000">
            <a:off x="3374231" y="1881982"/>
            <a:ext cx="657225" cy="1588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28678" idx="2"/>
          </p:cNvCxnSpPr>
          <p:nvPr/>
        </p:nvCxnSpPr>
        <p:spPr bwMode="auto">
          <a:xfrm flipV="1">
            <a:off x="2849563" y="1347788"/>
            <a:ext cx="658812" cy="36195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8682" idx="5"/>
            <a:endCxn id="28679" idx="2"/>
          </p:cNvCxnSpPr>
          <p:nvPr/>
        </p:nvCxnSpPr>
        <p:spPr bwMode="auto">
          <a:xfrm rot="16200000" flipH="1">
            <a:off x="2984500" y="1892301"/>
            <a:ext cx="388937" cy="658812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  <a:headEnd type="triangl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8679" idx="6"/>
            <a:endCxn id="28681" idx="2"/>
          </p:cNvCxnSpPr>
          <p:nvPr/>
        </p:nvCxnSpPr>
        <p:spPr bwMode="auto">
          <a:xfrm flipV="1">
            <a:off x="3897313" y="2408238"/>
            <a:ext cx="830262" cy="7937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8680" idx="4"/>
            <a:endCxn id="28681" idx="0"/>
          </p:cNvCxnSpPr>
          <p:nvPr/>
        </p:nvCxnSpPr>
        <p:spPr bwMode="auto">
          <a:xfrm rot="5400000">
            <a:off x="4595019" y="1880394"/>
            <a:ext cx="654050" cy="1588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8678" idx="6"/>
            <a:endCxn id="28680" idx="2"/>
          </p:cNvCxnSpPr>
          <p:nvPr/>
        </p:nvCxnSpPr>
        <p:spPr bwMode="auto">
          <a:xfrm>
            <a:off x="3897313" y="1347788"/>
            <a:ext cx="830262" cy="1587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77" name="Slide Number Placeholder 1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2509BB-BC9A-8E49-A80E-9887E66F5F98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D1E7-9696-49C5-94B6-487E8D143128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7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99" y="4296"/>
            <a:ext cx="6441411" cy="137311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Arial"/>
                <a:cs typeface="Arial"/>
              </a:rPr>
              <a:t>Acyclic Graph</a:t>
            </a:r>
            <a:endParaRPr lang="en-US" sz="3600" dirty="0">
              <a:latin typeface="Arial"/>
              <a:cs typeface="Arial"/>
            </a:endParaRPr>
          </a:p>
        </p:txBody>
      </p:sp>
      <p:grpSp>
        <p:nvGrpSpPr>
          <p:cNvPr id="29699" name="Group 24"/>
          <p:cNvGrpSpPr>
            <a:grpSpLocks/>
          </p:cNvGrpSpPr>
          <p:nvPr/>
        </p:nvGrpSpPr>
        <p:grpSpPr bwMode="auto">
          <a:xfrm>
            <a:off x="1600200" y="2057400"/>
            <a:ext cx="4419600" cy="4038600"/>
            <a:chOff x="1600200" y="2057400"/>
            <a:chExt cx="4419600" cy="4038600"/>
          </a:xfrm>
        </p:grpSpPr>
        <p:sp>
          <p:nvSpPr>
            <p:cNvPr id="29702" name="AutoShape 5"/>
            <p:cNvSpPr>
              <a:spLocks noChangeArrowheads="1"/>
            </p:cNvSpPr>
            <p:nvPr/>
          </p:nvSpPr>
          <p:spPr bwMode="auto">
            <a:xfrm>
              <a:off x="5105400" y="2362200"/>
              <a:ext cx="914400" cy="4572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/>
                <a:t>Socks</a:t>
              </a:r>
            </a:p>
          </p:txBody>
        </p:sp>
        <p:sp>
          <p:nvSpPr>
            <p:cNvPr id="29703" name="AutoShape 6"/>
            <p:cNvSpPr>
              <a:spLocks noChangeArrowheads="1"/>
            </p:cNvSpPr>
            <p:nvPr/>
          </p:nvSpPr>
          <p:spPr bwMode="auto">
            <a:xfrm>
              <a:off x="5105400" y="3276600"/>
              <a:ext cx="914400" cy="4572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/>
                <a:t>Shoes</a:t>
              </a:r>
            </a:p>
          </p:txBody>
        </p:sp>
        <p:sp>
          <p:nvSpPr>
            <p:cNvPr id="29704" name="AutoShape 8"/>
            <p:cNvSpPr>
              <a:spLocks noChangeArrowheads="1"/>
            </p:cNvSpPr>
            <p:nvPr/>
          </p:nvSpPr>
          <p:spPr bwMode="auto">
            <a:xfrm>
              <a:off x="1600200" y="2057400"/>
              <a:ext cx="1600200" cy="4572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/>
                <a:t>Undershorts</a:t>
              </a:r>
            </a:p>
          </p:txBody>
        </p:sp>
        <p:sp>
          <p:nvSpPr>
            <p:cNvPr id="29705" name="AutoShape 9"/>
            <p:cNvSpPr>
              <a:spLocks noChangeArrowheads="1"/>
            </p:cNvSpPr>
            <p:nvPr/>
          </p:nvSpPr>
          <p:spPr bwMode="auto">
            <a:xfrm>
              <a:off x="1828800" y="3352800"/>
              <a:ext cx="1066800" cy="4572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/>
                <a:t>Pants</a:t>
              </a:r>
            </a:p>
          </p:txBody>
        </p:sp>
        <p:sp>
          <p:nvSpPr>
            <p:cNvPr id="29706" name="AutoShape 10"/>
            <p:cNvSpPr>
              <a:spLocks noChangeArrowheads="1"/>
            </p:cNvSpPr>
            <p:nvPr/>
          </p:nvSpPr>
          <p:spPr bwMode="auto">
            <a:xfrm>
              <a:off x="1981200" y="4572000"/>
              <a:ext cx="838200" cy="4572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/>
                <a:t>Belt</a:t>
              </a:r>
            </a:p>
          </p:txBody>
        </p:sp>
        <p:sp>
          <p:nvSpPr>
            <p:cNvPr id="29707" name="AutoShape 11"/>
            <p:cNvSpPr>
              <a:spLocks noChangeArrowheads="1"/>
            </p:cNvSpPr>
            <p:nvPr/>
          </p:nvSpPr>
          <p:spPr bwMode="auto">
            <a:xfrm>
              <a:off x="3581400" y="4648200"/>
              <a:ext cx="838200" cy="4572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/>
                <a:t>Tie</a:t>
              </a:r>
            </a:p>
          </p:txBody>
        </p:sp>
        <p:sp>
          <p:nvSpPr>
            <p:cNvPr id="29708" name="AutoShape 12"/>
            <p:cNvSpPr>
              <a:spLocks noChangeArrowheads="1"/>
            </p:cNvSpPr>
            <p:nvPr/>
          </p:nvSpPr>
          <p:spPr bwMode="auto">
            <a:xfrm>
              <a:off x="3505200" y="3733800"/>
              <a:ext cx="1143000" cy="4572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/>
                <a:t>Shirt</a:t>
              </a:r>
            </a:p>
          </p:txBody>
        </p:sp>
        <p:sp>
          <p:nvSpPr>
            <p:cNvPr id="29709" name="AutoShape 13"/>
            <p:cNvSpPr>
              <a:spLocks noChangeArrowheads="1"/>
            </p:cNvSpPr>
            <p:nvPr/>
          </p:nvSpPr>
          <p:spPr bwMode="auto">
            <a:xfrm>
              <a:off x="3505200" y="5638800"/>
              <a:ext cx="1143000" cy="4572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/>
                <a:t>Jacket</a:t>
              </a:r>
            </a:p>
          </p:txBody>
        </p:sp>
        <p:sp>
          <p:nvSpPr>
            <p:cNvPr id="168974" name="Line 14"/>
            <p:cNvSpPr>
              <a:spLocks noChangeShapeType="1"/>
            </p:cNvSpPr>
            <p:nvPr/>
          </p:nvSpPr>
          <p:spPr bwMode="auto">
            <a:xfrm>
              <a:off x="2362200" y="2514600"/>
              <a:ext cx="0" cy="838200"/>
            </a:xfrm>
            <a:prstGeom prst="line">
              <a:avLst/>
            </a:prstGeom>
            <a:solidFill>
              <a:schemeClr val="bg1"/>
            </a:solidFill>
            <a:ln w="25400">
              <a:solidFill>
                <a:schemeClr val="accent4">
                  <a:lumMod val="50000"/>
                </a:schemeClr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 sz="1400">
                <a:latin typeface="Arial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68975" name="Line 15"/>
            <p:cNvSpPr>
              <a:spLocks noChangeShapeType="1"/>
            </p:cNvSpPr>
            <p:nvPr/>
          </p:nvSpPr>
          <p:spPr bwMode="auto">
            <a:xfrm>
              <a:off x="2362200" y="3810000"/>
              <a:ext cx="0" cy="762000"/>
            </a:xfrm>
            <a:prstGeom prst="line">
              <a:avLst/>
            </a:prstGeom>
            <a:solidFill>
              <a:schemeClr val="bg1"/>
            </a:solidFill>
            <a:ln w="25400">
              <a:solidFill>
                <a:schemeClr val="accent4">
                  <a:lumMod val="50000"/>
                </a:schemeClr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 sz="1400">
                <a:latin typeface="Arial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68976" name="Line 16"/>
            <p:cNvSpPr>
              <a:spLocks noChangeShapeType="1"/>
            </p:cNvSpPr>
            <p:nvPr/>
          </p:nvSpPr>
          <p:spPr bwMode="auto">
            <a:xfrm>
              <a:off x="4038600" y="4191000"/>
              <a:ext cx="0" cy="457200"/>
            </a:xfrm>
            <a:prstGeom prst="line">
              <a:avLst/>
            </a:prstGeom>
            <a:solidFill>
              <a:schemeClr val="bg1"/>
            </a:solidFill>
            <a:ln w="25400">
              <a:solidFill>
                <a:schemeClr val="accent4">
                  <a:lumMod val="50000"/>
                </a:schemeClr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 sz="1400">
                <a:latin typeface="Arial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68977" name="Line 17"/>
            <p:cNvSpPr>
              <a:spLocks noChangeShapeType="1"/>
            </p:cNvSpPr>
            <p:nvPr/>
          </p:nvSpPr>
          <p:spPr bwMode="auto">
            <a:xfrm>
              <a:off x="4038600" y="5105400"/>
              <a:ext cx="0" cy="533400"/>
            </a:xfrm>
            <a:prstGeom prst="line">
              <a:avLst/>
            </a:prstGeom>
            <a:solidFill>
              <a:schemeClr val="bg1"/>
            </a:solidFill>
            <a:ln w="25400">
              <a:solidFill>
                <a:schemeClr val="accent4">
                  <a:lumMod val="50000"/>
                </a:schemeClr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 sz="1400">
                <a:latin typeface="Arial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68978" name="Line 18"/>
            <p:cNvSpPr>
              <a:spLocks noChangeShapeType="1"/>
            </p:cNvSpPr>
            <p:nvPr/>
          </p:nvSpPr>
          <p:spPr bwMode="auto">
            <a:xfrm flipH="1">
              <a:off x="2743200" y="4191000"/>
              <a:ext cx="838200" cy="381000"/>
            </a:xfrm>
            <a:prstGeom prst="line">
              <a:avLst/>
            </a:prstGeom>
            <a:solidFill>
              <a:schemeClr val="bg1"/>
            </a:solidFill>
            <a:ln w="25400">
              <a:solidFill>
                <a:schemeClr val="accent4">
                  <a:lumMod val="50000"/>
                </a:schemeClr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 sz="1400">
                <a:latin typeface="Arial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68979" name="Line 19"/>
            <p:cNvSpPr>
              <a:spLocks noChangeShapeType="1"/>
            </p:cNvSpPr>
            <p:nvPr/>
          </p:nvSpPr>
          <p:spPr bwMode="auto">
            <a:xfrm>
              <a:off x="2819400" y="4953000"/>
              <a:ext cx="762000" cy="685800"/>
            </a:xfrm>
            <a:prstGeom prst="line">
              <a:avLst/>
            </a:prstGeom>
            <a:solidFill>
              <a:schemeClr val="bg1"/>
            </a:solidFill>
            <a:ln w="25400">
              <a:solidFill>
                <a:schemeClr val="accent4">
                  <a:lumMod val="50000"/>
                </a:schemeClr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 sz="1400">
                <a:latin typeface="Arial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68980" name="Line 20"/>
            <p:cNvSpPr>
              <a:spLocks noChangeShapeType="1"/>
            </p:cNvSpPr>
            <p:nvPr/>
          </p:nvSpPr>
          <p:spPr bwMode="auto">
            <a:xfrm>
              <a:off x="5562600" y="2819400"/>
              <a:ext cx="0" cy="457200"/>
            </a:xfrm>
            <a:prstGeom prst="line">
              <a:avLst/>
            </a:prstGeom>
            <a:solidFill>
              <a:schemeClr val="bg1"/>
            </a:solidFill>
            <a:ln w="25400">
              <a:solidFill>
                <a:schemeClr val="accent4">
                  <a:lumMod val="50000"/>
                </a:schemeClr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 sz="1400">
                <a:latin typeface="Arial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68981" name="Line 21"/>
            <p:cNvSpPr>
              <a:spLocks noChangeShapeType="1"/>
            </p:cNvSpPr>
            <p:nvPr/>
          </p:nvSpPr>
          <p:spPr bwMode="auto">
            <a:xfrm flipV="1">
              <a:off x="2895600" y="3581400"/>
              <a:ext cx="2209800" cy="0"/>
            </a:xfrm>
            <a:prstGeom prst="line">
              <a:avLst/>
            </a:prstGeom>
            <a:solidFill>
              <a:schemeClr val="bg1"/>
            </a:solidFill>
            <a:ln w="25400">
              <a:solidFill>
                <a:schemeClr val="accent4">
                  <a:lumMod val="50000"/>
                </a:schemeClr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 sz="1400">
                <a:latin typeface="Arial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09600" y="990600"/>
            <a:ext cx="7924800" cy="1138238"/>
          </a:xfrm>
          <a:prstGeom prst="rect">
            <a:avLst/>
          </a:prstGeom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An </a:t>
            </a:r>
            <a:r>
              <a:rPr lang="en-US" sz="2000" b="1">
                <a:solidFill>
                  <a:srgbClr val="0D0D0D"/>
                </a:solidFill>
              </a:rPr>
              <a:t>acyclic graph </a:t>
            </a:r>
            <a:r>
              <a:rPr lang="en-US" sz="2000"/>
              <a:t>is one that has no cycles.</a:t>
            </a:r>
          </a:p>
          <a:p>
            <a:r>
              <a:rPr lang="en-US" sz="2000"/>
              <a:t>A Directed Acyclic Graph implies an ordering on events.</a:t>
            </a:r>
          </a:p>
          <a:p>
            <a:endParaRPr lang="en-US" sz="2800"/>
          </a:p>
        </p:txBody>
      </p:sp>
      <p:sp>
        <p:nvSpPr>
          <p:cNvPr id="29701" name="Slide Number Placeholder 2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B0A31B5-5697-F94D-BAD7-A13E826007A3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F530-00ED-4E6F-B4E6-0FD87BAE0CFC}" type="datetime1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950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Weighted Graph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idx="1"/>
          </p:nvPr>
        </p:nvSpPr>
        <p:spPr>
          <a:xfrm>
            <a:off x="353158" y="1219200"/>
            <a:ext cx="8579826" cy="990600"/>
          </a:xfrm>
        </p:spPr>
        <p:txBody>
          <a:bodyPr rtlCol="0"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/>
          <a:p>
            <a:pPr>
              <a:buFont typeface="Wingdings" charset="2"/>
              <a:buChar char="l"/>
              <a:defRPr/>
            </a:pPr>
            <a:r>
              <a:rPr lang="en-US" sz="2800" dirty="0"/>
              <a:t>We can label the edges of a graph with numeric values, the graph is called a </a:t>
            </a:r>
            <a:r>
              <a:rPr lang="en-US" sz="2800" b="1" i="1" dirty="0"/>
              <a:t>weighted graph</a:t>
            </a:r>
            <a:r>
              <a:rPr lang="en-US" sz="2800" dirty="0"/>
              <a:t>.</a:t>
            </a:r>
          </a:p>
        </p:txBody>
      </p:sp>
      <p:sp>
        <p:nvSpPr>
          <p:cNvPr id="31748" name="Text Box 41"/>
          <p:cNvSpPr txBox="1">
            <a:spLocks noChangeArrowheads="1"/>
          </p:cNvSpPr>
          <p:nvPr/>
        </p:nvSpPr>
        <p:spPr bwMode="auto">
          <a:xfrm>
            <a:off x="7213600" y="2581275"/>
            <a:ext cx="1909763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Weighted (Undirected) Graph</a:t>
            </a:r>
          </a:p>
        </p:txBody>
      </p:sp>
      <p:sp>
        <p:nvSpPr>
          <p:cNvPr id="31749" name="Text Box 42"/>
          <p:cNvSpPr txBox="1">
            <a:spLocks noChangeArrowheads="1"/>
          </p:cNvSpPr>
          <p:nvPr/>
        </p:nvSpPr>
        <p:spPr bwMode="auto">
          <a:xfrm>
            <a:off x="7213600" y="4595812"/>
            <a:ext cx="15271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Weighted Directed Graph</a:t>
            </a:r>
          </a:p>
        </p:txBody>
      </p:sp>
      <p:grpSp>
        <p:nvGrpSpPr>
          <p:cNvPr id="31750" name="Group 91"/>
          <p:cNvGrpSpPr>
            <a:grpSpLocks/>
          </p:cNvGrpSpPr>
          <p:nvPr/>
        </p:nvGrpSpPr>
        <p:grpSpPr bwMode="auto">
          <a:xfrm>
            <a:off x="3886200" y="2057400"/>
            <a:ext cx="2824163" cy="1801812"/>
            <a:chOff x="2229247" y="2186708"/>
            <a:chExt cx="2824319" cy="1801386"/>
          </a:xfrm>
        </p:grpSpPr>
        <p:sp>
          <p:nvSpPr>
            <p:cNvPr id="31770" name="Oval 10"/>
            <p:cNvSpPr>
              <a:spLocks noChangeArrowheads="1"/>
            </p:cNvSpPr>
            <p:nvPr/>
          </p:nvSpPr>
          <p:spPr bwMode="auto">
            <a:xfrm>
              <a:off x="3219847" y="2357930"/>
              <a:ext cx="388621" cy="4109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prstTxWarp prst="textNoShape">
                <a:avLst/>
              </a:prstTxWarp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31771" name="Oval 11"/>
            <p:cNvSpPr>
              <a:spLocks noChangeArrowheads="1"/>
            </p:cNvSpPr>
            <p:nvPr/>
          </p:nvSpPr>
          <p:spPr bwMode="auto">
            <a:xfrm>
              <a:off x="3219847" y="3424730"/>
              <a:ext cx="388621" cy="4109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prstTxWarp prst="textNoShape">
                <a:avLst/>
              </a:prstTxWarp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31772" name="Oval 12"/>
            <p:cNvSpPr>
              <a:spLocks noChangeArrowheads="1"/>
            </p:cNvSpPr>
            <p:nvPr/>
          </p:nvSpPr>
          <p:spPr bwMode="auto">
            <a:xfrm>
              <a:off x="4439047" y="2357930"/>
              <a:ext cx="388621" cy="4109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prstTxWarp prst="textNoShape">
                <a:avLst/>
              </a:prstTxWarp>
            </a:bodyPr>
            <a:lstStyle/>
            <a:p>
              <a:r>
                <a:rPr lang="en-US" sz="1800"/>
                <a:t>2</a:t>
              </a:r>
            </a:p>
          </p:txBody>
        </p:sp>
        <p:sp>
          <p:nvSpPr>
            <p:cNvPr id="31773" name="Oval 13"/>
            <p:cNvSpPr>
              <a:spLocks noChangeArrowheads="1"/>
            </p:cNvSpPr>
            <p:nvPr/>
          </p:nvSpPr>
          <p:spPr bwMode="auto">
            <a:xfrm>
              <a:off x="4439047" y="3421816"/>
              <a:ext cx="388621" cy="40117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prstTxWarp prst="textNoShape">
                <a:avLst/>
              </a:prstTxWarp>
            </a:bodyPr>
            <a:lstStyle/>
            <a:p>
              <a:r>
                <a:rPr lang="en-US" sz="1800"/>
                <a:t>5</a:t>
              </a:r>
            </a:p>
          </p:txBody>
        </p:sp>
        <p:sp>
          <p:nvSpPr>
            <p:cNvPr id="31774" name="Oval 14"/>
            <p:cNvSpPr>
              <a:spLocks noChangeArrowheads="1"/>
            </p:cNvSpPr>
            <p:nvPr/>
          </p:nvSpPr>
          <p:spPr bwMode="auto">
            <a:xfrm>
              <a:off x="2229247" y="2891330"/>
              <a:ext cx="388621" cy="4109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prstTxWarp prst="textNoShape">
                <a:avLst/>
              </a:prstTxWarp>
            </a:bodyPr>
            <a:lstStyle/>
            <a:p>
              <a:r>
                <a:rPr lang="en-US" sz="1800"/>
                <a:t>3</a:t>
              </a:r>
            </a:p>
          </p:txBody>
        </p:sp>
        <p:cxnSp>
          <p:nvCxnSpPr>
            <p:cNvPr id="50" name="Straight Connector 49"/>
            <p:cNvCxnSpPr>
              <a:stCxn id="31770" idx="4"/>
              <a:endCxn id="31771" idx="0"/>
            </p:cNvCxnSpPr>
            <p:nvPr/>
          </p:nvCxnSpPr>
          <p:spPr>
            <a:xfrm rot="5400000">
              <a:off x="3085846" y="3096924"/>
              <a:ext cx="657070" cy="1588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1774" idx="7"/>
              <a:endCxn id="31770" idx="2"/>
            </p:cNvCxnSpPr>
            <p:nvPr/>
          </p:nvCxnSpPr>
          <p:spPr>
            <a:xfrm rot="5400000" flipH="1" flipV="1">
              <a:off x="2696055" y="2427855"/>
              <a:ext cx="388846" cy="658848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31774" idx="5"/>
              <a:endCxn id="31771" idx="2"/>
            </p:cNvCxnSpPr>
            <p:nvPr/>
          </p:nvCxnSpPr>
          <p:spPr>
            <a:xfrm rot="16200000" flipH="1">
              <a:off x="2696055" y="3107144"/>
              <a:ext cx="388846" cy="658848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31771" idx="6"/>
              <a:endCxn id="31773" idx="2"/>
            </p:cNvCxnSpPr>
            <p:nvPr/>
          </p:nvCxnSpPr>
          <p:spPr>
            <a:xfrm flipV="1">
              <a:off x="3608861" y="3623055"/>
              <a:ext cx="830308" cy="7936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31772" idx="4"/>
              <a:endCxn id="31773" idx="0"/>
            </p:cNvCxnSpPr>
            <p:nvPr/>
          </p:nvCxnSpPr>
          <p:spPr>
            <a:xfrm rot="5400000">
              <a:off x="4306701" y="3095336"/>
              <a:ext cx="653895" cy="1588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31770" idx="6"/>
              <a:endCxn id="31772" idx="2"/>
            </p:cNvCxnSpPr>
            <p:nvPr/>
          </p:nvCxnSpPr>
          <p:spPr>
            <a:xfrm>
              <a:off x="3608861" y="2562856"/>
              <a:ext cx="830308" cy="1588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781" name="TextBox 55"/>
            <p:cNvSpPr txBox="1">
              <a:spLocks noChangeArrowheads="1"/>
            </p:cNvSpPr>
            <p:nvPr/>
          </p:nvSpPr>
          <p:spPr bwMode="auto">
            <a:xfrm>
              <a:off x="3368425" y="2929372"/>
              <a:ext cx="419413" cy="378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solidFill>
                    <a:srgbClr val="3F226C"/>
                  </a:solidFill>
                </a:rPr>
                <a:t>3</a:t>
              </a:r>
            </a:p>
          </p:txBody>
        </p:sp>
        <p:sp>
          <p:nvSpPr>
            <p:cNvPr id="31782" name="TextBox 56"/>
            <p:cNvSpPr txBox="1">
              <a:spLocks noChangeArrowheads="1"/>
            </p:cNvSpPr>
            <p:nvPr/>
          </p:nvSpPr>
          <p:spPr bwMode="auto">
            <a:xfrm>
              <a:off x="4634153" y="2892626"/>
              <a:ext cx="419413" cy="378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solidFill>
                    <a:srgbClr val="3F226C"/>
                  </a:solidFill>
                </a:rPr>
                <a:t>6</a:t>
              </a:r>
            </a:p>
          </p:txBody>
        </p:sp>
        <p:sp>
          <p:nvSpPr>
            <p:cNvPr id="31783" name="TextBox 57"/>
            <p:cNvSpPr txBox="1">
              <a:spLocks noChangeArrowheads="1"/>
            </p:cNvSpPr>
            <p:nvPr/>
          </p:nvSpPr>
          <p:spPr bwMode="auto">
            <a:xfrm>
              <a:off x="3787838" y="2186708"/>
              <a:ext cx="419413" cy="378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solidFill>
                    <a:srgbClr val="3F226C"/>
                  </a:solidFill>
                </a:rPr>
                <a:t>8</a:t>
              </a:r>
            </a:p>
          </p:txBody>
        </p:sp>
        <p:sp>
          <p:nvSpPr>
            <p:cNvPr id="31784" name="TextBox 58"/>
            <p:cNvSpPr txBox="1">
              <a:spLocks noChangeArrowheads="1"/>
            </p:cNvSpPr>
            <p:nvPr/>
          </p:nvSpPr>
          <p:spPr bwMode="auto">
            <a:xfrm>
              <a:off x="3787838" y="3609802"/>
              <a:ext cx="419413" cy="378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solidFill>
                    <a:srgbClr val="3F226C"/>
                  </a:solidFill>
                </a:rPr>
                <a:t>7</a:t>
              </a:r>
            </a:p>
          </p:txBody>
        </p:sp>
        <p:sp>
          <p:nvSpPr>
            <p:cNvPr id="31785" name="TextBox 59"/>
            <p:cNvSpPr txBox="1">
              <a:spLocks noChangeArrowheads="1"/>
            </p:cNvSpPr>
            <p:nvPr/>
          </p:nvSpPr>
          <p:spPr bwMode="auto">
            <a:xfrm>
              <a:off x="2593970" y="3307664"/>
              <a:ext cx="419413" cy="378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solidFill>
                    <a:srgbClr val="3F226C"/>
                  </a:solidFill>
                </a:rPr>
                <a:t>5</a:t>
              </a:r>
            </a:p>
          </p:txBody>
        </p:sp>
        <p:sp>
          <p:nvSpPr>
            <p:cNvPr id="31786" name="TextBox 60"/>
            <p:cNvSpPr txBox="1">
              <a:spLocks noChangeArrowheads="1"/>
            </p:cNvSpPr>
            <p:nvPr/>
          </p:nvSpPr>
          <p:spPr bwMode="auto">
            <a:xfrm>
              <a:off x="2593970" y="2431041"/>
              <a:ext cx="53038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solidFill>
                    <a:srgbClr val="3F226C"/>
                  </a:solidFill>
                </a:rPr>
                <a:t>10</a:t>
              </a:r>
            </a:p>
          </p:txBody>
        </p:sp>
      </p:grpSp>
      <p:grpSp>
        <p:nvGrpSpPr>
          <p:cNvPr id="31751" name="Group 92"/>
          <p:cNvGrpSpPr>
            <a:grpSpLocks/>
          </p:cNvGrpSpPr>
          <p:nvPr/>
        </p:nvGrpSpPr>
        <p:grpSpPr bwMode="auto">
          <a:xfrm>
            <a:off x="3919538" y="4024312"/>
            <a:ext cx="2824162" cy="1801813"/>
            <a:chOff x="2262186" y="4153194"/>
            <a:chExt cx="2824319" cy="1801386"/>
          </a:xfrm>
        </p:grpSpPr>
        <p:sp>
          <p:nvSpPr>
            <p:cNvPr id="31753" name="Oval 10"/>
            <p:cNvSpPr>
              <a:spLocks noChangeArrowheads="1"/>
            </p:cNvSpPr>
            <p:nvPr/>
          </p:nvSpPr>
          <p:spPr bwMode="auto">
            <a:xfrm>
              <a:off x="3252786" y="4324416"/>
              <a:ext cx="388621" cy="4109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prstTxWarp prst="textNoShape">
                <a:avLst/>
              </a:prstTxWarp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31754" name="Oval 11"/>
            <p:cNvSpPr>
              <a:spLocks noChangeArrowheads="1"/>
            </p:cNvSpPr>
            <p:nvPr/>
          </p:nvSpPr>
          <p:spPr bwMode="auto">
            <a:xfrm>
              <a:off x="3252786" y="5391216"/>
              <a:ext cx="388621" cy="4109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prstTxWarp prst="textNoShape">
                <a:avLst/>
              </a:prstTxWarp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31755" name="Oval 12"/>
            <p:cNvSpPr>
              <a:spLocks noChangeArrowheads="1"/>
            </p:cNvSpPr>
            <p:nvPr/>
          </p:nvSpPr>
          <p:spPr bwMode="auto">
            <a:xfrm>
              <a:off x="4471986" y="4324416"/>
              <a:ext cx="388621" cy="4109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prstTxWarp prst="textNoShape">
                <a:avLst/>
              </a:prstTxWarp>
            </a:bodyPr>
            <a:lstStyle/>
            <a:p>
              <a:r>
                <a:rPr lang="en-US" sz="1800"/>
                <a:t>2</a:t>
              </a:r>
            </a:p>
          </p:txBody>
        </p:sp>
        <p:sp>
          <p:nvSpPr>
            <p:cNvPr id="31756" name="Oval 13"/>
            <p:cNvSpPr>
              <a:spLocks noChangeArrowheads="1"/>
            </p:cNvSpPr>
            <p:nvPr/>
          </p:nvSpPr>
          <p:spPr bwMode="auto">
            <a:xfrm>
              <a:off x="4471986" y="5388302"/>
              <a:ext cx="388621" cy="40117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prstTxWarp prst="textNoShape">
                <a:avLst/>
              </a:prstTxWarp>
            </a:bodyPr>
            <a:lstStyle/>
            <a:p>
              <a:r>
                <a:rPr lang="en-US" sz="1800"/>
                <a:t>5</a:t>
              </a:r>
            </a:p>
          </p:txBody>
        </p:sp>
        <p:sp>
          <p:nvSpPr>
            <p:cNvPr id="31757" name="Oval 14"/>
            <p:cNvSpPr>
              <a:spLocks noChangeArrowheads="1"/>
            </p:cNvSpPr>
            <p:nvPr/>
          </p:nvSpPr>
          <p:spPr bwMode="auto">
            <a:xfrm>
              <a:off x="2262186" y="4857816"/>
              <a:ext cx="388621" cy="4109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prstTxWarp prst="textNoShape">
                <a:avLst/>
              </a:prstTxWarp>
            </a:bodyPr>
            <a:lstStyle/>
            <a:p>
              <a:r>
                <a:rPr lang="en-US" sz="1800"/>
                <a:t>3</a:t>
              </a:r>
            </a:p>
          </p:txBody>
        </p:sp>
        <p:cxnSp>
          <p:nvCxnSpPr>
            <p:cNvPr id="76" name="Straight Connector 75"/>
            <p:cNvCxnSpPr>
              <a:stCxn id="31753" idx="4"/>
              <a:endCxn id="31754" idx="0"/>
            </p:cNvCxnSpPr>
            <p:nvPr/>
          </p:nvCxnSpPr>
          <p:spPr>
            <a:xfrm rot="5400000">
              <a:off x="3118786" y="5063410"/>
              <a:ext cx="657069" cy="1587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31757" idx="7"/>
              <a:endCxn id="31753" idx="2"/>
            </p:cNvCxnSpPr>
            <p:nvPr/>
          </p:nvCxnSpPr>
          <p:spPr>
            <a:xfrm rot="5400000" flipH="1" flipV="1">
              <a:off x="2728994" y="4394340"/>
              <a:ext cx="388845" cy="658850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31757" idx="5"/>
              <a:endCxn id="31754" idx="2"/>
            </p:cNvCxnSpPr>
            <p:nvPr/>
          </p:nvCxnSpPr>
          <p:spPr>
            <a:xfrm rot="16200000" flipH="1">
              <a:off x="2728994" y="5073629"/>
              <a:ext cx="388845" cy="658850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31754" idx="6"/>
              <a:endCxn id="31756" idx="2"/>
            </p:cNvCxnSpPr>
            <p:nvPr/>
          </p:nvCxnSpPr>
          <p:spPr>
            <a:xfrm flipV="1">
              <a:off x="3641800" y="5589542"/>
              <a:ext cx="830309" cy="7935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31755" idx="4"/>
              <a:endCxn id="31756" idx="0"/>
            </p:cNvCxnSpPr>
            <p:nvPr/>
          </p:nvCxnSpPr>
          <p:spPr>
            <a:xfrm rot="5400000">
              <a:off x="4339641" y="5061822"/>
              <a:ext cx="653895" cy="1587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31753" idx="6"/>
              <a:endCxn id="31755" idx="2"/>
            </p:cNvCxnSpPr>
            <p:nvPr/>
          </p:nvCxnSpPr>
          <p:spPr>
            <a:xfrm>
              <a:off x="3641800" y="4529343"/>
              <a:ext cx="830309" cy="1587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764" name="TextBox 64"/>
            <p:cNvSpPr txBox="1">
              <a:spLocks noChangeArrowheads="1"/>
            </p:cNvSpPr>
            <p:nvPr/>
          </p:nvSpPr>
          <p:spPr bwMode="auto">
            <a:xfrm>
              <a:off x="3401364" y="4895858"/>
              <a:ext cx="419413" cy="378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3</a:t>
              </a:r>
            </a:p>
          </p:txBody>
        </p:sp>
        <p:sp>
          <p:nvSpPr>
            <p:cNvPr id="31765" name="TextBox 65"/>
            <p:cNvSpPr txBox="1">
              <a:spLocks noChangeArrowheads="1"/>
            </p:cNvSpPr>
            <p:nvPr/>
          </p:nvSpPr>
          <p:spPr bwMode="auto">
            <a:xfrm>
              <a:off x="4667092" y="4859112"/>
              <a:ext cx="419413" cy="378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6</a:t>
              </a:r>
            </a:p>
          </p:txBody>
        </p:sp>
        <p:sp>
          <p:nvSpPr>
            <p:cNvPr id="31766" name="TextBox 66"/>
            <p:cNvSpPr txBox="1">
              <a:spLocks noChangeArrowheads="1"/>
            </p:cNvSpPr>
            <p:nvPr/>
          </p:nvSpPr>
          <p:spPr bwMode="auto">
            <a:xfrm>
              <a:off x="3820777" y="4153194"/>
              <a:ext cx="419413" cy="378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31767" name="TextBox 67"/>
            <p:cNvSpPr txBox="1">
              <a:spLocks noChangeArrowheads="1"/>
            </p:cNvSpPr>
            <p:nvPr/>
          </p:nvSpPr>
          <p:spPr bwMode="auto">
            <a:xfrm>
              <a:off x="3820777" y="5576288"/>
              <a:ext cx="419413" cy="378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7</a:t>
              </a:r>
            </a:p>
          </p:txBody>
        </p:sp>
        <p:sp>
          <p:nvSpPr>
            <p:cNvPr id="31768" name="TextBox 68"/>
            <p:cNvSpPr txBox="1">
              <a:spLocks noChangeArrowheads="1"/>
            </p:cNvSpPr>
            <p:nvPr/>
          </p:nvSpPr>
          <p:spPr bwMode="auto">
            <a:xfrm>
              <a:off x="2626909" y="5274150"/>
              <a:ext cx="419413" cy="378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5</a:t>
              </a:r>
            </a:p>
          </p:txBody>
        </p:sp>
        <p:sp>
          <p:nvSpPr>
            <p:cNvPr id="31769" name="TextBox 69"/>
            <p:cNvSpPr txBox="1">
              <a:spLocks noChangeArrowheads="1"/>
            </p:cNvSpPr>
            <p:nvPr/>
          </p:nvSpPr>
          <p:spPr bwMode="auto">
            <a:xfrm>
              <a:off x="2626909" y="4397527"/>
              <a:ext cx="53038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10</a:t>
              </a:r>
            </a:p>
          </p:txBody>
        </p:sp>
      </p:grpSp>
      <p:sp>
        <p:nvSpPr>
          <p:cNvPr id="31752" name="Slide Number Placeholder 4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0D8431-A4F6-2F47-9307-56C314C15761}" type="slidenum">
              <a:rPr lang="en-US"/>
              <a:pPr/>
              <a:t>12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6B978-A83A-4E6A-95E5-E10289C37BAC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0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8683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/>
              <a:t>Connected Graph</a:t>
            </a:r>
            <a:endParaRPr lang="en-US" sz="3600" dirty="0"/>
          </a:p>
        </p:txBody>
      </p:sp>
      <p:sp>
        <p:nvSpPr>
          <p:cNvPr id="7055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8001000" cy="2674018"/>
          </a:xfrm>
        </p:spPr>
        <p:txBody>
          <a:bodyPr rtlCol="0">
            <a:no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/>
          <a:p>
            <a:pPr>
              <a:buFont typeface="Wingdings" charset="2"/>
              <a:buChar char="l"/>
              <a:defRPr/>
            </a:pPr>
            <a:r>
              <a:rPr lang="en-US" sz="2000" dirty="0"/>
              <a:t>A </a:t>
            </a:r>
            <a:r>
              <a:rPr lang="en-US" sz="2000" b="1" dirty="0"/>
              <a:t>connected graph </a:t>
            </a:r>
            <a:r>
              <a:rPr lang="en-US" sz="2000" dirty="0"/>
              <a:t>has a path between each pair of distinct vertices</a:t>
            </a:r>
            <a:r>
              <a:rPr lang="en-US" sz="2000" dirty="0" smtClean="0"/>
              <a:t>.</a:t>
            </a:r>
          </a:p>
          <a:p>
            <a:pPr>
              <a:buFont typeface="Wingdings" charset="2"/>
              <a:buChar char="l"/>
              <a:defRPr/>
            </a:pPr>
            <a:r>
              <a:rPr lang="en-US" sz="2000" dirty="0" smtClean="0"/>
              <a:t>A directed graph with this property is called </a:t>
            </a:r>
            <a:r>
              <a:rPr lang="en-US" sz="2000" b="1" dirty="0" smtClean="0"/>
              <a:t>strongly connected</a:t>
            </a:r>
            <a:r>
              <a:rPr lang="en-US" sz="2000" dirty="0" smtClean="0"/>
              <a:t>.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sz="1800" dirty="0" smtClean="0"/>
              <a:t>If a directed graph is not strongly connected, but the underlying graph (without direction to arcs) is connected then the graph is </a:t>
            </a:r>
            <a:r>
              <a:rPr lang="en-US" sz="1800" b="1" dirty="0" smtClean="0"/>
              <a:t>weakly connected</a:t>
            </a:r>
            <a:r>
              <a:rPr lang="en-US" sz="1800" dirty="0" smtClean="0"/>
              <a:t>.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sz="1800" b="1" dirty="0" smtClean="0"/>
              <a:t>A complete graph: </a:t>
            </a:r>
            <a:r>
              <a:rPr lang="en-US" sz="1800" dirty="0"/>
              <a:t> every pair of distinct vertices is connected by a unique edge.</a:t>
            </a:r>
            <a:endParaRPr lang="en-US" sz="1800" dirty="0" smtClean="0"/>
          </a:p>
        </p:txBody>
      </p:sp>
      <p:grpSp>
        <p:nvGrpSpPr>
          <p:cNvPr id="32772" name="Group 154"/>
          <p:cNvGrpSpPr>
            <a:grpSpLocks/>
          </p:cNvGrpSpPr>
          <p:nvPr/>
        </p:nvGrpSpPr>
        <p:grpSpPr bwMode="auto">
          <a:xfrm>
            <a:off x="1181100" y="3892550"/>
            <a:ext cx="7037388" cy="1995488"/>
            <a:chOff x="1180566" y="3893218"/>
            <a:chExt cx="7037784" cy="1994713"/>
          </a:xfrm>
        </p:grpSpPr>
        <p:grpSp>
          <p:nvGrpSpPr>
            <p:cNvPr id="32774" name="Group 92"/>
            <p:cNvGrpSpPr>
              <a:grpSpLocks/>
            </p:cNvGrpSpPr>
            <p:nvPr/>
          </p:nvGrpSpPr>
          <p:grpSpPr bwMode="auto">
            <a:xfrm>
              <a:off x="1857405" y="3893218"/>
              <a:ext cx="1410270" cy="1459438"/>
              <a:chOff x="2760437" y="3783763"/>
              <a:chExt cx="1299732" cy="1277610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3675886" y="4885381"/>
                <a:ext cx="179968" cy="176425"/>
              </a:xfrm>
              <a:prstGeom prst="ellipse">
                <a:avLst/>
              </a:prstGeom>
              <a:solidFill>
                <a:schemeClr val="bg1"/>
              </a:solidFill>
              <a:ln w="12700" cmpd="sng">
                <a:solidFill>
                  <a:srgbClr val="FF6600"/>
                </a:solidFill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ea typeface="ＭＳ Ｐゴシック" pitchFamily="-108" charset="-128"/>
                  <a:cs typeface="ＭＳ Ｐゴシック" pitchFamily="-108" charset="-128"/>
                </a:endParaRPr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2964794" y="4885381"/>
                <a:ext cx="179968" cy="176425"/>
              </a:xfrm>
              <a:prstGeom prst="ellipse">
                <a:avLst/>
              </a:prstGeom>
              <a:solidFill>
                <a:schemeClr val="bg1"/>
              </a:solidFill>
              <a:ln w="12700" cmpd="sng">
                <a:solidFill>
                  <a:srgbClr val="FF6600"/>
                </a:solidFill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ea typeface="ＭＳ Ｐゴシック" pitchFamily="-108" charset="-128"/>
                  <a:cs typeface="ＭＳ Ｐゴシック" pitchFamily="-108" charset="-128"/>
                </a:endParaRP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3299856" y="3783763"/>
                <a:ext cx="179967" cy="176426"/>
              </a:xfrm>
              <a:prstGeom prst="ellipse">
                <a:avLst/>
              </a:prstGeom>
              <a:solidFill>
                <a:schemeClr val="bg1"/>
              </a:solidFill>
              <a:ln w="12700" cmpd="sng">
                <a:solidFill>
                  <a:srgbClr val="FF6600"/>
                </a:solidFill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ea typeface="ＭＳ Ｐゴシック" pitchFamily="-108" charset="-128"/>
                  <a:cs typeface="ＭＳ Ｐゴシック" pitchFamily="-108" charset="-128"/>
                </a:endParaRP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882191" y="4264418"/>
                <a:ext cx="178505" cy="176426"/>
              </a:xfrm>
              <a:prstGeom prst="ellipse">
                <a:avLst/>
              </a:prstGeom>
              <a:solidFill>
                <a:schemeClr val="bg1"/>
              </a:solidFill>
              <a:ln w="12700" cmpd="sng">
                <a:solidFill>
                  <a:srgbClr val="FF6600"/>
                </a:solidFill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ea typeface="ＭＳ Ｐゴシック" pitchFamily="-108" charset="-128"/>
                  <a:cs typeface="ＭＳ Ｐゴシック" pitchFamily="-108" charset="-128"/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2759952" y="4264418"/>
                <a:ext cx="178505" cy="176426"/>
              </a:xfrm>
              <a:prstGeom prst="ellipse">
                <a:avLst/>
              </a:prstGeom>
              <a:solidFill>
                <a:schemeClr val="bg1"/>
              </a:solidFill>
              <a:ln w="12700" cmpd="sng">
                <a:solidFill>
                  <a:srgbClr val="FF6600"/>
                </a:solidFill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ea typeface="ＭＳ Ｐゴシック" pitchFamily="-108" charset="-128"/>
                  <a:cs typeface="ＭＳ Ｐゴシック" pitchFamily="-108" charset="-128"/>
                </a:endParaRPr>
              </a:p>
            </p:txBody>
          </p:sp>
          <p:cxnSp>
            <p:nvCxnSpPr>
              <p:cNvPr id="99" name="Straight Connector 98"/>
              <p:cNvCxnSpPr>
                <a:stCxn id="96" idx="5"/>
                <a:endCxn id="97" idx="1"/>
              </p:cNvCxnSpPr>
              <p:nvPr/>
            </p:nvCxnSpPr>
            <p:spPr>
              <a:xfrm rot="16200000" flipH="1">
                <a:off x="3502498" y="3884783"/>
                <a:ext cx="357019" cy="455041"/>
              </a:xfrm>
              <a:prstGeom prst="line">
                <a:avLst/>
              </a:prstGeom>
              <a:ln w="25400" cmpd="sng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94" idx="7"/>
                <a:endCxn id="97" idx="4"/>
              </p:cNvCxnSpPr>
              <p:nvPr/>
            </p:nvCxnSpPr>
            <p:spPr>
              <a:xfrm rot="5400000" flipH="1" flipV="1">
                <a:off x="3665015" y="4605347"/>
                <a:ext cx="470931" cy="141925"/>
              </a:xfrm>
              <a:prstGeom prst="line">
                <a:avLst/>
              </a:prstGeom>
              <a:ln w="25400" cmpd="sng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98" idx="4"/>
                <a:endCxn id="95" idx="1"/>
              </p:cNvCxnSpPr>
              <p:nvPr/>
            </p:nvCxnSpPr>
            <p:spPr>
              <a:xfrm rot="16200000" flipH="1">
                <a:off x="2684703" y="4605347"/>
                <a:ext cx="470931" cy="141925"/>
              </a:xfrm>
              <a:prstGeom prst="line">
                <a:avLst/>
              </a:prstGeom>
              <a:ln w="25400" cmpd="sng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98" idx="6"/>
                <a:endCxn id="97" idx="2"/>
              </p:cNvCxnSpPr>
              <p:nvPr/>
            </p:nvCxnSpPr>
            <p:spPr>
              <a:xfrm>
                <a:off x="2938457" y="4351937"/>
                <a:ext cx="943734" cy="1389"/>
              </a:xfrm>
              <a:prstGeom prst="line">
                <a:avLst/>
              </a:prstGeom>
              <a:ln w="25400" cmpd="sng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775" name="Group 120"/>
            <p:cNvGrpSpPr>
              <a:grpSpLocks/>
            </p:cNvGrpSpPr>
            <p:nvPr/>
          </p:nvGrpSpPr>
          <p:grpSpPr bwMode="auto">
            <a:xfrm>
              <a:off x="4178591" y="3911378"/>
              <a:ext cx="1410270" cy="1459438"/>
              <a:chOff x="2760437" y="3783763"/>
              <a:chExt cx="1299732" cy="1277610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3675766" y="4884764"/>
                <a:ext cx="179968" cy="176426"/>
              </a:xfrm>
              <a:prstGeom prst="ellipse">
                <a:avLst/>
              </a:prstGeom>
              <a:solidFill>
                <a:schemeClr val="bg1"/>
              </a:solidFill>
              <a:ln w="12700" cmpd="sng">
                <a:solidFill>
                  <a:srgbClr val="FF6600"/>
                </a:solidFill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ea typeface="ＭＳ Ｐゴシック" pitchFamily="-108" charset="-128"/>
                  <a:cs typeface="ＭＳ Ｐゴシック" pitchFamily="-108" charset="-128"/>
                </a:endParaRPr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2964674" y="4884764"/>
                <a:ext cx="179968" cy="176426"/>
              </a:xfrm>
              <a:prstGeom prst="ellipse">
                <a:avLst/>
              </a:prstGeom>
              <a:solidFill>
                <a:schemeClr val="bg1"/>
              </a:solidFill>
              <a:ln w="12700" cmpd="sng">
                <a:solidFill>
                  <a:srgbClr val="FF6600"/>
                </a:solidFill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ea typeface="ＭＳ Ｐゴシック" pitchFamily="-108" charset="-128"/>
                  <a:cs typeface="ＭＳ Ｐゴシック" pitchFamily="-108" charset="-128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3299736" y="3783147"/>
                <a:ext cx="179967" cy="176425"/>
              </a:xfrm>
              <a:prstGeom prst="ellipse">
                <a:avLst/>
              </a:prstGeom>
              <a:solidFill>
                <a:schemeClr val="bg1"/>
              </a:solidFill>
              <a:ln w="12700" cmpd="sng">
                <a:solidFill>
                  <a:srgbClr val="FF6600"/>
                </a:solidFill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ea typeface="ＭＳ Ｐゴシック" pitchFamily="-108" charset="-128"/>
                  <a:cs typeface="ＭＳ Ｐゴシック" pitchFamily="-108" charset="-128"/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3882071" y="4263802"/>
                <a:ext cx="178505" cy="176425"/>
              </a:xfrm>
              <a:prstGeom prst="ellipse">
                <a:avLst/>
              </a:prstGeom>
              <a:solidFill>
                <a:schemeClr val="bg1"/>
              </a:solidFill>
              <a:ln w="12700" cmpd="sng">
                <a:solidFill>
                  <a:srgbClr val="FF6600"/>
                </a:solidFill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ea typeface="ＭＳ Ｐゴシック" pitchFamily="-108" charset="-128"/>
                  <a:cs typeface="ＭＳ Ｐゴシック" pitchFamily="-108" charset="-128"/>
                </a:endParaRPr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2759832" y="4263802"/>
                <a:ext cx="178505" cy="176425"/>
              </a:xfrm>
              <a:prstGeom prst="ellipse">
                <a:avLst/>
              </a:prstGeom>
              <a:solidFill>
                <a:schemeClr val="bg1"/>
              </a:solidFill>
              <a:ln w="12700" cmpd="sng">
                <a:solidFill>
                  <a:srgbClr val="FF6600"/>
                </a:solidFill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ea typeface="ＭＳ Ｐゴシック" pitchFamily="-108" charset="-128"/>
                  <a:cs typeface="ＭＳ Ｐゴシック" pitchFamily="-108" charset="-128"/>
                </a:endParaRPr>
              </a:p>
            </p:txBody>
          </p:sp>
          <p:cxnSp>
            <p:nvCxnSpPr>
              <p:cNvPr id="128" name="Straight Connector 127"/>
              <p:cNvCxnSpPr>
                <a:stCxn id="122" idx="7"/>
                <a:endCxn id="125" idx="4"/>
              </p:cNvCxnSpPr>
              <p:nvPr/>
            </p:nvCxnSpPr>
            <p:spPr>
              <a:xfrm rot="5400000" flipH="1" flipV="1">
                <a:off x="3664894" y="4604731"/>
                <a:ext cx="470932" cy="141925"/>
              </a:xfrm>
              <a:prstGeom prst="line">
                <a:avLst/>
              </a:prstGeom>
              <a:ln w="25400" cmpd="sng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>
                <a:stCxn id="126" idx="6"/>
                <a:endCxn id="125" idx="2"/>
              </p:cNvCxnSpPr>
              <p:nvPr/>
            </p:nvCxnSpPr>
            <p:spPr>
              <a:xfrm>
                <a:off x="2938337" y="4351320"/>
                <a:ext cx="943734" cy="1390"/>
              </a:xfrm>
              <a:prstGeom prst="line">
                <a:avLst/>
              </a:prstGeom>
              <a:ln w="25400" cmpd="sng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776" name="Group 136"/>
            <p:cNvGrpSpPr>
              <a:grpSpLocks/>
            </p:cNvGrpSpPr>
            <p:nvPr/>
          </p:nvGrpSpPr>
          <p:grpSpPr bwMode="auto">
            <a:xfrm>
              <a:off x="6512189" y="3902299"/>
              <a:ext cx="1410270" cy="1459438"/>
              <a:chOff x="2760437" y="3783763"/>
              <a:chExt cx="1299732" cy="1277610"/>
            </a:xfrm>
          </p:grpSpPr>
          <p:sp>
            <p:nvSpPr>
              <p:cNvPr id="138" name="Oval 137"/>
              <p:cNvSpPr/>
              <p:nvPr/>
            </p:nvSpPr>
            <p:spPr>
              <a:xfrm>
                <a:off x="3675912" y="4884376"/>
                <a:ext cx="179968" cy="176426"/>
              </a:xfrm>
              <a:prstGeom prst="ellipse">
                <a:avLst/>
              </a:prstGeom>
              <a:solidFill>
                <a:schemeClr val="bg1"/>
              </a:solidFill>
              <a:ln w="12700" cmpd="sng">
                <a:solidFill>
                  <a:srgbClr val="FF6600"/>
                </a:solidFill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ea typeface="ＭＳ Ｐゴシック" pitchFamily="-108" charset="-128"/>
                  <a:cs typeface="ＭＳ Ｐゴシック" pitchFamily="-108" charset="-128"/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964819" y="4884376"/>
                <a:ext cx="179968" cy="176426"/>
              </a:xfrm>
              <a:prstGeom prst="ellipse">
                <a:avLst/>
              </a:prstGeom>
              <a:solidFill>
                <a:schemeClr val="bg1"/>
              </a:solidFill>
              <a:ln w="12700" cmpd="sng">
                <a:solidFill>
                  <a:srgbClr val="FF6600"/>
                </a:solidFill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ea typeface="ＭＳ Ｐゴシック" pitchFamily="-108" charset="-128"/>
                  <a:cs typeface="ＭＳ Ｐゴシック" pitchFamily="-108" charset="-128"/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3299882" y="3784148"/>
                <a:ext cx="179967" cy="176426"/>
              </a:xfrm>
              <a:prstGeom prst="ellipse">
                <a:avLst/>
              </a:prstGeom>
              <a:solidFill>
                <a:schemeClr val="bg1"/>
              </a:solidFill>
              <a:ln w="12700" cmpd="sng">
                <a:solidFill>
                  <a:srgbClr val="FF6600"/>
                </a:solidFill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ea typeface="ＭＳ Ｐゴシック" pitchFamily="-108" charset="-128"/>
                  <a:cs typeface="ＭＳ Ｐゴシック" pitchFamily="-108" charset="-128"/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3882216" y="4264803"/>
                <a:ext cx="178505" cy="175036"/>
              </a:xfrm>
              <a:prstGeom prst="ellipse">
                <a:avLst/>
              </a:prstGeom>
              <a:solidFill>
                <a:schemeClr val="bg1"/>
              </a:solidFill>
              <a:ln w="12700" cmpd="sng">
                <a:solidFill>
                  <a:srgbClr val="FF6600"/>
                </a:solidFill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ea typeface="ＭＳ Ｐゴシック" pitchFamily="-108" charset="-128"/>
                  <a:cs typeface="ＭＳ Ｐゴシック" pitchFamily="-108" charset="-128"/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2759978" y="4264803"/>
                <a:ext cx="178505" cy="175036"/>
              </a:xfrm>
              <a:prstGeom prst="ellipse">
                <a:avLst/>
              </a:prstGeom>
              <a:solidFill>
                <a:schemeClr val="bg1"/>
              </a:solidFill>
              <a:ln w="12700" cmpd="sng">
                <a:solidFill>
                  <a:srgbClr val="FF6600"/>
                </a:solidFill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ea typeface="ＭＳ Ｐゴシック" pitchFamily="-108" charset="-128"/>
                  <a:cs typeface="ＭＳ Ｐゴシック" pitchFamily="-108" charset="-128"/>
                </a:endParaRPr>
              </a:p>
            </p:txBody>
          </p:sp>
          <p:cxnSp>
            <p:nvCxnSpPr>
              <p:cNvPr id="143" name="Straight Connector 142"/>
              <p:cNvCxnSpPr>
                <a:stCxn id="140" idx="5"/>
                <a:endCxn id="141" idx="1"/>
              </p:cNvCxnSpPr>
              <p:nvPr/>
            </p:nvCxnSpPr>
            <p:spPr>
              <a:xfrm rot="16200000" flipH="1">
                <a:off x="3503219" y="3884473"/>
                <a:ext cx="355629" cy="455041"/>
              </a:xfrm>
              <a:prstGeom prst="line">
                <a:avLst/>
              </a:prstGeom>
              <a:ln w="25400" cmpd="sng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stCxn id="138" idx="7"/>
                <a:endCxn id="141" idx="4"/>
              </p:cNvCxnSpPr>
              <p:nvPr/>
            </p:nvCxnSpPr>
            <p:spPr>
              <a:xfrm rot="5400000" flipH="1" flipV="1">
                <a:off x="3665040" y="4604343"/>
                <a:ext cx="470932" cy="141925"/>
              </a:xfrm>
              <a:prstGeom prst="line">
                <a:avLst/>
              </a:prstGeom>
              <a:ln w="25400" cmpd="sng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>
                <a:stCxn id="139" idx="6"/>
                <a:endCxn id="138" idx="2"/>
              </p:cNvCxnSpPr>
              <p:nvPr/>
            </p:nvCxnSpPr>
            <p:spPr>
              <a:xfrm>
                <a:off x="3144788" y="4973284"/>
                <a:ext cx="531124" cy="1390"/>
              </a:xfrm>
              <a:prstGeom prst="line">
                <a:avLst/>
              </a:prstGeom>
              <a:ln w="25400" cmpd="sng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>
                <a:stCxn id="142" idx="4"/>
                <a:endCxn id="139" idx="1"/>
              </p:cNvCxnSpPr>
              <p:nvPr/>
            </p:nvCxnSpPr>
            <p:spPr>
              <a:xfrm rot="16200000" flipH="1">
                <a:off x="2684728" y="4604343"/>
                <a:ext cx="470932" cy="141925"/>
              </a:xfrm>
              <a:prstGeom prst="line">
                <a:avLst/>
              </a:prstGeom>
              <a:ln w="25400" cmpd="sng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>
                <a:stCxn id="142" idx="7"/>
                <a:endCxn id="140" idx="3"/>
              </p:cNvCxnSpPr>
              <p:nvPr/>
            </p:nvCxnSpPr>
            <p:spPr>
              <a:xfrm rot="5400000" flipH="1" flipV="1">
                <a:off x="2941368" y="3904957"/>
                <a:ext cx="355629" cy="414073"/>
              </a:xfrm>
              <a:prstGeom prst="line">
                <a:avLst/>
              </a:prstGeom>
              <a:ln w="25400" cmpd="sng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39" idx="0"/>
                <a:endCxn id="140" idx="4"/>
              </p:cNvCxnSpPr>
              <p:nvPr/>
            </p:nvCxnSpPr>
            <p:spPr>
              <a:xfrm rot="5400000" flipH="1" flipV="1">
                <a:off x="2760433" y="4254213"/>
                <a:ext cx="923802" cy="336525"/>
              </a:xfrm>
              <a:prstGeom prst="line">
                <a:avLst/>
              </a:prstGeom>
              <a:ln w="25400" cmpd="sng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>
                <a:stCxn id="140" idx="4"/>
                <a:endCxn id="138" idx="0"/>
              </p:cNvCxnSpPr>
              <p:nvPr/>
            </p:nvCxnSpPr>
            <p:spPr>
              <a:xfrm rot="16200000" flipH="1">
                <a:off x="3116711" y="4234460"/>
                <a:ext cx="923802" cy="376030"/>
              </a:xfrm>
              <a:prstGeom prst="line">
                <a:avLst/>
              </a:prstGeom>
              <a:ln w="25400" cmpd="sng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>
                <a:stCxn id="142" idx="6"/>
                <a:endCxn id="141" idx="2"/>
              </p:cNvCxnSpPr>
              <p:nvPr/>
            </p:nvCxnSpPr>
            <p:spPr>
              <a:xfrm>
                <a:off x="2938483" y="4352322"/>
                <a:ext cx="943734" cy="1389"/>
              </a:xfrm>
              <a:prstGeom prst="line">
                <a:avLst/>
              </a:prstGeom>
              <a:ln w="25400" cmpd="sng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>
                <a:stCxn id="142" idx="5"/>
                <a:endCxn id="138" idx="1"/>
              </p:cNvCxnSpPr>
              <p:nvPr/>
            </p:nvCxnSpPr>
            <p:spPr>
              <a:xfrm rot="16200000" flipH="1">
                <a:off x="3059229" y="4267752"/>
                <a:ext cx="495937" cy="790102"/>
              </a:xfrm>
              <a:prstGeom prst="line">
                <a:avLst/>
              </a:prstGeom>
              <a:ln w="25400" cmpd="sng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>
                <a:stCxn id="139" idx="7"/>
                <a:endCxn id="141" idx="3"/>
              </p:cNvCxnSpPr>
              <p:nvPr/>
            </p:nvCxnSpPr>
            <p:spPr>
              <a:xfrm rot="5400000" flipH="1" flipV="1">
                <a:off x="3265534" y="4267752"/>
                <a:ext cx="495937" cy="790102"/>
              </a:xfrm>
              <a:prstGeom prst="line">
                <a:avLst/>
              </a:prstGeom>
              <a:ln w="25400" cmpd="sng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777" name="Rectangle 153"/>
            <p:cNvSpPr>
              <a:spLocks noChangeArrowheads="1"/>
            </p:cNvSpPr>
            <p:nvPr/>
          </p:nvSpPr>
          <p:spPr bwMode="auto">
            <a:xfrm>
              <a:off x="1180566" y="5518599"/>
              <a:ext cx="703778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lvl="1" algn="ctr"/>
              <a:r>
                <a:rPr lang="en-US" sz="1800"/>
                <a:t>a) connected                b) disconnected            c) complete</a:t>
              </a:r>
              <a:endParaRPr lang="en-US" sz="2000"/>
            </a:p>
          </p:txBody>
        </p:sp>
      </p:grpSp>
      <p:sp>
        <p:nvSpPr>
          <p:cNvPr id="32773" name="Slide Number Placeholder 3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B3BE4A3-FD29-9D4A-AFBC-EA7E1BB9CA86}" type="slidenum">
              <a:rPr lang="en-US"/>
              <a:pPr/>
              <a:t>13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BC5E-E5C1-44E8-BC83-FD22438D8D7D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25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More </a:t>
            </a:r>
            <a:r>
              <a:rPr lang="en-US" sz="3600" dirty="0" smtClean="0"/>
              <a:t>on Connectivity</a:t>
            </a:r>
            <a:endParaRPr lang="en-US" sz="3600" dirty="0"/>
          </a:p>
        </p:txBody>
      </p:sp>
      <p:sp>
        <p:nvSpPr>
          <p:cNvPr id="779267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828800"/>
            <a:ext cx="8839200" cy="4343400"/>
          </a:xfrm>
        </p:spPr>
        <p:txBody>
          <a:bodyPr rtlCol="0"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/>
          <a:p>
            <a:pPr>
              <a:buFontTx/>
              <a:buNone/>
              <a:defRPr/>
            </a:pPr>
            <a:r>
              <a:rPr lang="en-US" b="1" dirty="0">
                <a:solidFill>
                  <a:srgbClr val="FF6600"/>
                </a:solidFill>
              </a:rPr>
              <a:t>n</a:t>
            </a:r>
            <a:r>
              <a:rPr lang="en-US" dirty="0"/>
              <a:t> = #vertices</a:t>
            </a:r>
          </a:p>
          <a:p>
            <a:pPr>
              <a:buFontTx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dirty="0"/>
              <a:t> = #edges</a:t>
            </a:r>
          </a:p>
          <a:p>
            <a:pPr>
              <a:buFont typeface="Wingdings" charset="2"/>
              <a:buNone/>
              <a:defRPr/>
            </a:pPr>
            <a:r>
              <a:rPr lang="en-US" dirty="0"/>
              <a:t>For a tree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dirty="0"/>
              <a:t> = </a:t>
            </a:r>
            <a:r>
              <a:rPr lang="en-US" b="1" dirty="0">
                <a:solidFill>
                  <a:srgbClr val="FF6600"/>
                </a:solidFill>
              </a:rPr>
              <a:t>n</a:t>
            </a:r>
            <a:r>
              <a:rPr lang="en-US" dirty="0" smtClean="0"/>
              <a:t> - 1</a:t>
            </a:r>
          </a:p>
          <a:p>
            <a:pPr>
              <a:buFont typeface="Wingdings" charset="2"/>
              <a:buNone/>
              <a:defRPr/>
            </a:pPr>
            <a:r>
              <a:rPr lang="en-US" dirty="0" smtClean="0"/>
              <a:t>If </a:t>
            </a:r>
            <a:r>
              <a:rPr lang="en-US" b="1" dirty="0" err="1" smtClean="0">
                <a:solidFill>
                  <a:schemeClr val="accent4">
                    <a:lumMod val="50000"/>
                  </a:schemeClr>
                </a:solidFill>
              </a:rPr>
              <a:t>m</a:t>
            </a:r>
            <a:r>
              <a:rPr lang="en-US" dirty="0" smtClean="0"/>
              <a:t> &lt; </a:t>
            </a:r>
            <a:r>
              <a:rPr lang="en-US" b="1" dirty="0" err="1" smtClean="0">
                <a:solidFill>
                  <a:srgbClr val="FF6600"/>
                </a:solidFill>
              </a:rPr>
              <a:t>n</a:t>
            </a:r>
            <a:r>
              <a:rPr lang="en-US" dirty="0" smtClean="0"/>
              <a:t> - 1, G is not connected</a:t>
            </a:r>
          </a:p>
          <a:p>
            <a:pPr>
              <a:buFont typeface="Wingdings" charset="2"/>
              <a:buChar char="l"/>
              <a:defRPr/>
            </a:pPr>
            <a:endParaRPr lang="en-US" sz="2800" dirty="0" smtClean="0"/>
          </a:p>
          <a:p>
            <a:pPr>
              <a:buFont typeface="Wingdings" charset="2"/>
              <a:buChar char="l"/>
              <a:defRPr/>
            </a:pPr>
            <a:endParaRPr lang="en-US" dirty="0" smtClean="0"/>
          </a:p>
          <a:p>
            <a:pPr>
              <a:buFont typeface="Wingdings" charset="2"/>
              <a:buChar char="l"/>
              <a:defRPr/>
            </a:pPr>
            <a:endParaRPr lang="en-US" dirty="0"/>
          </a:p>
        </p:txBody>
      </p:sp>
      <p:grpSp>
        <p:nvGrpSpPr>
          <p:cNvPr id="33796" name="Group 24"/>
          <p:cNvGrpSpPr>
            <a:grpSpLocks/>
          </p:cNvGrpSpPr>
          <p:nvPr/>
        </p:nvGrpSpPr>
        <p:grpSpPr bwMode="auto">
          <a:xfrm>
            <a:off x="2003425" y="4435475"/>
            <a:ext cx="1614488" cy="1530350"/>
            <a:chOff x="2876073" y="4114682"/>
            <a:chExt cx="979022" cy="946691"/>
          </a:xfrm>
        </p:grpSpPr>
        <p:sp>
          <p:nvSpPr>
            <p:cNvPr id="26" name="Oval 25"/>
            <p:cNvSpPr/>
            <p:nvPr/>
          </p:nvSpPr>
          <p:spPr>
            <a:xfrm>
              <a:off x="3676041" y="4885587"/>
              <a:ext cx="179054" cy="175786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rgbClr val="FF6600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965600" y="4885587"/>
              <a:ext cx="179054" cy="175786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rgbClr val="FF6600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300605" y="4503572"/>
              <a:ext cx="179054" cy="17676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rgbClr val="FF6600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3650049" y="4114682"/>
              <a:ext cx="179054" cy="175786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rgbClr val="FF6600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2876073" y="4203066"/>
              <a:ext cx="179054" cy="175786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rgbClr val="FF6600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cxnSp>
          <p:nvCxnSpPr>
            <p:cNvPr id="32" name="Straight Connector 31"/>
            <p:cNvCxnSpPr>
              <a:stCxn id="26" idx="0"/>
              <a:endCxn id="29" idx="4"/>
            </p:cNvCxnSpPr>
            <p:nvPr/>
          </p:nvCxnSpPr>
          <p:spPr>
            <a:xfrm rot="16200000" flipV="1">
              <a:off x="3455012" y="4575032"/>
              <a:ext cx="595119" cy="25991"/>
            </a:xfrm>
            <a:prstGeom prst="line">
              <a:avLst/>
            </a:prstGeom>
            <a:ln w="25400" cmpd="sng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0" idx="5"/>
              <a:endCxn id="28" idx="1"/>
            </p:cNvCxnSpPr>
            <p:nvPr/>
          </p:nvCxnSpPr>
          <p:spPr>
            <a:xfrm rot="16200000" flipH="1">
              <a:off x="3088991" y="4292481"/>
              <a:ext cx="177750" cy="297461"/>
            </a:xfrm>
            <a:prstGeom prst="line">
              <a:avLst/>
            </a:prstGeom>
            <a:ln w="25400" cmpd="sng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7" idx="0"/>
              <a:endCxn id="28" idx="3"/>
            </p:cNvCxnSpPr>
            <p:nvPr/>
          </p:nvCxnSpPr>
          <p:spPr>
            <a:xfrm rot="5400000" flipH="1" flipV="1">
              <a:off x="3074981" y="4633971"/>
              <a:ext cx="231763" cy="271469"/>
            </a:xfrm>
            <a:prstGeom prst="line">
              <a:avLst/>
            </a:prstGeom>
            <a:ln w="25400" cmpd="sng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7262813" y="2314575"/>
            <a:ext cx="639762" cy="646113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6600"/>
                </a:solidFill>
              </a:rPr>
              <a:t>n</a:t>
            </a:r>
            <a:r>
              <a:rPr lang="en-US" sz="1800"/>
              <a:t>=5</a:t>
            </a:r>
          </a:p>
          <a:p>
            <a:r>
              <a:rPr lang="en-US" sz="1800">
                <a:solidFill>
                  <a:srgbClr val="2C80AB"/>
                </a:solidFill>
              </a:rPr>
              <a:t>m</a:t>
            </a:r>
            <a:r>
              <a:rPr lang="en-US" sz="1800"/>
              <a:t>=4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692650" y="4919663"/>
            <a:ext cx="639919" cy="64633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FF6600"/>
                </a:solidFill>
              </a:rPr>
              <a:t>n</a:t>
            </a:r>
            <a:r>
              <a:rPr lang="en-US" sz="1800" dirty="0"/>
              <a:t>=5</a:t>
            </a:r>
          </a:p>
          <a:p>
            <a:r>
              <a:rPr lang="en-US" sz="1800" dirty="0" smtClean="0">
                <a:solidFill>
                  <a:srgbClr val="2C80AB"/>
                </a:solidFill>
              </a:rPr>
              <a:t>m</a:t>
            </a:r>
            <a:r>
              <a:rPr lang="en-US" sz="1800" dirty="0" smtClean="0"/>
              <a:t>=3</a:t>
            </a:r>
            <a:endParaRPr lang="en-US" sz="1800" dirty="0"/>
          </a:p>
        </p:txBody>
      </p:sp>
      <p:grpSp>
        <p:nvGrpSpPr>
          <p:cNvPr id="33799" name="Group 71"/>
          <p:cNvGrpSpPr>
            <a:grpSpLocks/>
          </p:cNvGrpSpPr>
          <p:nvPr/>
        </p:nvGrpSpPr>
        <p:grpSpPr bwMode="auto">
          <a:xfrm>
            <a:off x="4873625" y="1549400"/>
            <a:ext cx="1614488" cy="1530350"/>
            <a:chOff x="2876073" y="4114682"/>
            <a:chExt cx="979022" cy="946691"/>
          </a:xfrm>
        </p:grpSpPr>
        <p:sp>
          <p:nvSpPr>
            <p:cNvPr id="73" name="Oval 72"/>
            <p:cNvSpPr/>
            <p:nvPr/>
          </p:nvSpPr>
          <p:spPr>
            <a:xfrm>
              <a:off x="3676041" y="4885587"/>
              <a:ext cx="179054" cy="175786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rgbClr val="FF6600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2965600" y="4885587"/>
              <a:ext cx="179054" cy="175786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rgbClr val="FF6600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3300605" y="4503572"/>
              <a:ext cx="179054" cy="17676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rgbClr val="FF6600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3650049" y="4114682"/>
              <a:ext cx="179054" cy="175786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rgbClr val="FF6600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2876073" y="4203066"/>
              <a:ext cx="179054" cy="175786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rgbClr val="FF6600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cxnSp>
          <p:nvCxnSpPr>
            <p:cNvPr id="78" name="Straight Connector 77"/>
            <p:cNvCxnSpPr>
              <a:stCxn id="73" idx="0"/>
              <a:endCxn id="76" idx="4"/>
            </p:cNvCxnSpPr>
            <p:nvPr/>
          </p:nvCxnSpPr>
          <p:spPr>
            <a:xfrm rot="16200000" flipV="1">
              <a:off x="3455012" y="4575032"/>
              <a:ext cx="595119" cy="25991"/>
            </a:xfrm>
            <a:prstGeom prst="line">
              <a:avLst/>
            </a:prstGeom>
            <a:ln w="25400" cmpd="sng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77" idx="5"/>
              <a:endCxn id="75" idx="1"/>
            </p:cNvCxnSpPr>
            <p:nvPr/>
          </p:nvCxnSpPr>
          <p:spPr>
            <a:xfrm rot="16200000" flipH="1">
              <a:off x="3088991" y="4292481"/>
              <a:ext cx="177750" cy="297461"/>
            </a:xfrm>
            <a:prstGeom prst="line">
              <a:avLst/>
            </a:prstGeom>
            <a:ln w="25400" cmpd="sng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74" idx="0"/>
              <a:endCxn id="75" idx="3"/>
            </p:cNvCxnSpPr>
            <p:nvPr/>
          </p:nvCxnSpPr>
          <p:spPr>
            <a:xfrm rot="5400000" flipH="1" flipV="1">
              <a:off x="3074981" y="4633971"/>
              <a:ext cx="231763" cy="271469"/>
            </a:xfrm>
            <a:prstGeom prst="line">
              <a:avLst/>
            </a:prstGeom>
            <a:ln w="25400" cmpd="sng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75" idx="5"/>
              <a:endCxn id="73" idx="1"/>
            </p:cNvCxnSpPr>
            <p:nvPr/>
          </p:nvCxnSpPr>
          <p:spPr>
            <a:xfrm rot="16200000" flipH="1">
              <a:off x="3449202" y="4658290"/>
              <a:ext cx="257296" cy="248365"/>
            </a:xfrm>
            <a:prstGeom prst="line">
              <a:avLst/>
            </a:prstGeom>
            <a:ln w="25400" cmpd="sng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800" name="Slide Number Placeholder 3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A307CF7-E78A-5C48-94E3-BF54C36C557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D6DB-22C4-4C95-A47F-2F40B66FD238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3269"/>
            <a:ext cx="8382000" cy="123246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/>
              <a:t>More on Complete graph</a:t>
            </a:r>
            <a:endParaRPr lang="en-US" sz="3600" dirty="0"/>
          </a:p>
        </p:txBody>
      </p:sp>
      <p:sp>
        <p:nvSpPr>
          <p:cNvPr id="778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14400"/>
            <a:ext cx="8001000" cy="5257800"/>
          </a:xfrm>
        </p:spPr>
        <p:txBody>
          <a:bodyPr rtlCol="0"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/>
          <a:p>
            <a:pPr>
              <a:buFont typeface="Wingdings" charset="2"/>
              <a:buChar char="l"/>
              <a:defRPr/>
            </a:pPr>
            <a:r>
              <a:rPr lang="en-US" sz="2400" dirty="0"/>
              <a:t>Let </a:t>
            </a:r>
            <a:r>
              <a:rPr lang="en-US" sz="2400" b="1" dirty="0">
                <a:solidFill>
                  <a:srgbClr val="FF6600"/>
                </a:solidFill>
              </a:rPr>
              <a:t>n</a:t>
            </a:r>
            <a:r>
              <a:rPr lang="en-US" sz="2400" dirty="0">
                <a:solidFill>
                  <a:srgbClr val="FF6600"/>
                </a:solidFill>
              </a:rPr>
              <a:t> = #vertices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 = #edges</a:t>
            </a:r>
          </a:p>
          <a:p>
            <a:pPr>
              <a:buFont typeface="Wingdings" charset="2"/>
              <a:buChar char="l"/>
              <a:defRPr/>
            </a:pPr>
            <a:r>
              <a:rPr lang="en-US" sz="2400" i="1" dirty="0" smtClean="0"/>
              <a:t>How </a:t>
            </a:r>
            <a:r>
              <a:rPr lang="en-US" sz="2400" i="1" dirty="0"/>
              <a:t>many total edges in a complete graph?</a:t>
            </a:r>
            <a:r>
              <a:rPr lang="en-US" sz="2400" dirty="0"/>
              <a:t> 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dirty="0"/>
              <a:t>Each of the </a:t>
            </a:r>
            <a:r>
              <a:rPr lang="en-US" dirty="0">
                <a:solidFill>
                  <a:srgbClr val="FF6600"/>
                </a:solidFill>
              </a:rPr>
              <a:t>n </a:t>
            </a:r>
            <a:r>
              <a:rPr lang="en-US" dirty="0"/>
              <a:t>vertices is incident to </a:t>
            </a:r>
            <a:r>
              <a:rPr lang="en-US" b="1" dirty="0">
                <a:solidFill>
                  <a:srgbClr val="FF6600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-1 </a:t>
            </a:r>
            <a:r>
              <a:rPr lang="en-US" dirty="0"/>
              <a:t>edges, </a:t>
            </a:r>
            <a:endParaRPr lang="en-US" dirty="0" smtClean="0"/>
          </a:p>
          <a:p>
            <a:pPr marL="320040" lvl="1" indent="0">
              <a:buFont typeface="Wingdings" charset="2"/>
              <a:buNone/>
              <a:defRPr/>
            </a:pPr>
            <a:r>
              <a:rPr lang="en-US" dirty="0" smtClean="0"/>
              <a:t>however</a:t>
            </a:r>
            <a:r>
              <a:rPr lang="en-US" dirty="0"/>
              <a:t>, we would have counted each edge twice!  </a:t>
            </a:r>
            <a:endParaRPr lang="en-US" dirty="0" smtClean="0"/>
          </a:p>
          <a:p>
            <a:pPr marL="320040" lvl="1" indent="0">
              <a:buFont typeface="Wingdings" charset="2"/>
              <a:buNone/>
              <a:defRPr/>
            </a:pPr>
            <a:r>
              <a:rPr lang="en-US" dirty="0" smtClean="0"/>
              <a:t>Therefore</a:t>
            </a:r>
            <a:r>
              <a:rPr lang="en-US" dirty="0"/>
              <a:t>, intuitively, m = </a:t>
            </a:r>
            <a:r>
              <a:rPr lang="en-US" b="1" dirty="0">
                <a:solidFill>
                  <a:srgbClr val="FF6600"/>
                </a:solidFill>
              </a:rPr>
              <a:t>n</a:t>
            </a:r>
            <a:r>
              <a:rPr lang="en-US" dirty="0"/>
              <a:t>(</a:t>
            </a:r>
            <a:r>
              <a:rPr lang="en-US" b="1" dirty="0">
                <a:solidFill>
                  <a:srgbClr val="FF6600"/>
                </a:solidFill>
              </a:rPr>
              <a:t>n</a:t>
            </a:r>
            <a:r>
              <a:rPr lang="en-US" dirty="0"/>
              <a:t> -1)/2.</a:t>
            </a:r>
          </a:p>
          <a:p>
            <a:pPr>
              <a:buFont typeface="Wingdings" charset="2"/>
              <a:buChar char="l"/>
              <a:defRPr/>
            </a:pPr>
            <a:r>
              <a:rPr lang="en-US" sz="2400" dirty="0"/>
              <a:t>Therefore, if a graph is not complete, m &lt; </a:t>
            </a:r>
            <a:r>
              <a:rPr lang="en-US" sz="2400" b="1" dirty="0">
                <a:solidFill>
                  <a:srgbClr val="FF6600"/>
                </a:solidFill>
              </a:rPr>
              <a:t>n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6600"/>
                </a:solidFill>
              </a:rPr>
              <a:t>n</a:t>
            </a:r>
            <a:r>
              <a:rPr lang="en-US" sz="2400" dirty="0"/>
              <a:t> -1)/2</a:t>
            </a:r>
          </a:p>
          <a:p>
            <a:pPr>
              <a:buFont typeface="Wingdings" charset="2"/>
              <a:buChar char="l"/>
              <a:defRPr/>
            </a:pPr>
            <a:endParaRPr lang="en-US" sz="2400" dirty="0"/>
          </a:p>
        </p:txBody>
      </p:sp>
      <p:grpSp>
        <p:nvGrpSpPr>
          <p:cNvPr id="34820" name="Group 41"/>
          <p:cNvGrpSpPr>
            <a:grpSpLocks/>
          </p:cNvGrpSpPr>
          <p:nvPr/>
        </p:nvGrpSpPr>
        <p:grpSpPr bwMode="auto">
          <a:xfrm>
            <a:off x="1679575" y="4648200"/>
            <a:ext cx="3498850" cy="1460500"/>
            <a:chOff x="1679324" y="4473921"/>
            <a:chExt cx="3499183" cy="1459436"/>
          </a:xfrm>
        </p:grpSpPr>
        <p:grpSp>
          <p:nvGrpSpPr>
            <p:cNvPr id="34822" name="Group 136"/>
            <p:cNvGrpSpPr>
              <a:grpSpLocks/>
            </p:cNvGrpSpPr>
            <p:nvPr/>
          </p:nvGrpSpPr>
          <p:grpSpPr bwMode="auto">
            <a:xfrm>
              <a:off x="1679324" y="4473921"/>
              <a:ext cx="1410270" cy="1459436"/>
              <a:chOff x="2760437" y="3783763"/>
              <a:chExt cx="1299732" cy="127761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3676406" y="4885008"/>
                <a:ext cx="178512" cy="176365"/>
              </a:xfrm>
              <a:prstGeom prst="ellipse">
                <a:avLst/>
              </a:prstGeom>
              <a:solidFill>
                <a:schemeClr val="bg1"/>
              </a:solidFill>
              <a:ln w="12700" cmpd="sng">
                <a:solidFill>
                  <a:srgbClr val="FF6600"/>
                </a:solidFill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ea typeface="ＭＳ Ｐゴシック" pitchFamily="-108" charset="-128"/>
                  <a:cs typeface="ＭＳ Ｐゴシック" pitchFamily="-108" charset="-128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965286" y="4885008"/>
                <a:ext cx="178512" cy="176365"/>
              </a:xfrm>
              <a:prstGeom prst="ellipse">
                <a:avLst/>
              </a:prstGeom>
              <a:solidFill>
                <a:schemeClr val="bg1"/>
              </a:solidFill>
              <a:ln w="12700" cmpd="sng">
                <a:solidFill>
                  <a:srgbClr val="FF6600"/>
                </a:solidFill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ea typeface="ＭＳ Ｐゴシック" pitchFamily="-108" charset="-128"/>
                  <a:cs typeface="ＭＳ Ｐゴシック" pitchFamily="-108" charset="-128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300362" y="3783763"/>
                <a:ext cx="178512" cy="176366"/>
              </a:xfrm>
              <a:prstGeom prst="ellipse">
                <a:avLst/>
              </a:prstGeom>
              <a:solidFill>
                <a:schemeClr val="bg1"/>
              </a:solidFill>
              <a:ln w="12700" cmpd="sng">
                <a:solidFill>
                  <a:srgbClr val="FF6600"/>
                </a:solidFill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ea typeface="ＭＳ Ｐゴシック" pitchFamily="-108" charset="-128"/>
                  <a:cs typeface="ＭＳ Ｐゴシック" pitchFamily="-108" charset="-128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881256" y="4264255"/>
                <a:ext cx="178512" cy="176366"/>
              </a:xfrm>
              <a:prstGeom prst="ellipse">
                <a:avLst/>
              </a:prstGeom>
              <a:solidFill>
                <a:schemeClr val="bg1"/>
              </a:solidFill>
              <a:ln w="12700" cmpd="sng">
                <a:solidFill>
                  <a:srgbClr val="FF6600"/>
                </a:solidFill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ea typeface="ＭＳ Ｐゴシック" pitchFamily="-108" charset="-128"/>
                  <a:cs typeface="ＭＳ Ｐゴシック" pitchFamily="-108" charset="-128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760437" y="4264255"/>
                <a:ext cx="178512" cy="176366"/>
              </a:xfrm>
              <a:prstGeom prst="ellipse">
                <a:avLst/>
              </a:prstGeom>
              <a:solidFill>
                <a:schemeClr val="bg1"/>
              </a:solidFill>
              <a:ln w="12700" cmpd="sng">
                <a:solidFill>
                  <a:srgbClr val="FF6600"/>
                </a:solidFill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ea typeface="ＭＳ Ｐゴシック" pitchFamily="-108" charset="-128"/>
                  <a:cs typeface="ＭＳ Ｐゴシック" pitchFamily="-108" charset="-128"/>
                </a:endParaRPr>
              </a:p>
            </p:txBody>
          </p:sp>
          <p:cxnSp>
            <p:nvCxnSpPr>
              <p:cNvPr id="15" name="Straight Connector 14"/>
              <p:cNvCxnSpPr>
                <a:stCxn id="12" idx="5"/>
                <a:endCxn id="13" idx="1"/>
              </p:cNvCxnSpPr>
              <p:nvPr/>
            </p:nvCxnSpPr>
            <p:spPr>
              <a:xfrm rot="16200000" flipH="1">
                <a:off x="3501615" y="3884663"/>
                <a:ext cx="356898" cy="455058"/>
              </a:xfrm>
              <a:prstGeom prst="line">
                <a:avLst/>
              </a:prstGeom>
              <a:ln w="25400" cmpd="sng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0" idx="7"/>
                <a:endCxn id="13" idx="4"/>
              </p:cNvCxnSpPr>
              <p:nvPr/>
            </p:nvCxnSpPr>
            <p:spPr>
              <a:xfrm rot="5400000" flipH="1" flipV="1">
                <a:off x="3664160" y="4605041"/>
                <a:ext cx="470771" cy="141932"/>
              </a:xfrm>
              <a:prstGeom prst="line">
                <a:avLst/>
              </a:prstGeom>
              <a:ln w="25400" cmpd="sng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1" idx="6"/>
                <a:endCxn id="10" idx="2"/>
              </p:cNvCxnSpPr>
              <p:nvPr/>
            </p:nvCxnSpPr>
            <p:spPr>
              <a:xfrm>
                <a:off x="3143798" y="4973885"/>
                <a:ext cx="532608" cy="1388"/>
              </a:xfrm>
              <a:prstGeom prst="line">
                <a:avLst/>
              </a:prstGeom>
              <a:ln w="25400" cmpd="sng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4" idx="4"/>
                <a:endCxn id="11" idx="1"/>
              </p:cNvCxnSpPr>
              <p:nvPr/>
            </p:nvCxnSpPr>
            <p:spPr>
              <a:xfrm rot="16200000" flipH="1">
                <a:off x="2685274" y="4605041"/>
                <a:ext cx="470771" cy="141931"/>
              </a:xfrm>
              <a:prstGeom prst="line">
                <a:avLst/>
              </a:prstGeom>
              <a:ln w="25400" cmpd="sng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4" idx="7"/>
                <a:endCxn id="12" idx="3"/>
              </p:cNvCxnSpPr>
              <p:nvPr/>
            </p:nvCxnSpPr>
            <p:spPr>
              <a:xfrm rot="5400000" flipH="1" flipV="1">
                <a:off x="2941207" y="3905147"/>
                <a:ext cx="356898" cy="414089"/>
              </a:xfrm>
              <a:prstGeom prst="line">
                <a:avLst/>
              </a:prstGeom>
              <a:ln w="25400" cmpd="sng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1" idx="0"/>
                <a:endCxn id="12" idx="4"/>
              </p:cNvCxnSpPr>
              <p:nvPr/>
            </p:nvCxnSpPr>
            <p:spPr>
              <a:xfrm rot="5400000" flipH="1" flipV="1">
                <a:off x="2759641" y="4255031"/>
                <a:ext cx="924879" cy="335075"/>
              </a:xfrm>
              <a:prstGeom prst="line">
                <a:avLst/>
              </a:prstGeom>
              <a:ln w="25400" cmpd="sng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2" idx="4"/>
                <a:endCxn id="10" idx="0"/>
              </p:cNvCxnSpPr>
              <p:nvPr/>
            </p:nvCxnSpPr>
            <p:spPr>
              <a:xfrm rot="16200000" flipH="1">
                <a:off x="3115200" y="4234546"/>
                <a:ext cx="924879" cy="376045"/>
              </a:xfrm>
              <a:prstGeom prst="line">
                <a:avLst/>
              </a:prstGeom>
              <a:ln w="25400" cmpd="sng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4" idx="6"/>
                <a:endCxn id="13" idx="2"/>
              </p:cNvCxnSpPr>
              <p:nvPr/>
            </p:nvCxnSpPr>
            <p:spPr>
              <a:xfrm>
                <a:off x="2938949" y="4351744"/>
                <a:ext cx="942307" cy="1388"/>
              </a:xfrm>
              <a:prstGeom prst="line">
                <a:avLst/>
              </a:prstGeom>
              <a:ln w="25400" cmpd="sng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14" idx="5"/>
                <a:endCxn id="10" idx="1"/>
              </p:cNvCxnSpPr>
              <p:nvPr/>
            </p:nvCxnSpPr>
            <p:spPr>
              <a:xfrm rot="16200000" flipH="1">
                <a:off x="3059098" y="4267748"/>
                <a:ext cx="497157" cy="790133"/>
              </a:xfrm>
              <a:prstGeom prst="line">
                <a:avLst/>
              </a:prstGeom>
              <a:ln w="25400" cmpd="sng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1" idx="7"/>
                <a:endCxn id="13" idx="3"/>
              </p:cNvCxnSpPr>
              <p:nvPr/>
            </p:nvCxnSpPr>
            <p:spPr>
              <a:xfrm rot="5400000" flipH="1" flipV="1">
                <a:off x="3263948" y="4267748"/>
                <a:ext cx="497157" cy="790133"/>
              </a:xfrm>
              <a:prstGeom prst="line">
                <a:avLst/>
              </a:prstGeom>
              <a:ln w="25400" cmpd="sng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/>
            <p:cNvSpPr/>
            <p:nvPr/>
          </p:nvSpPr>
          <p:spPr>
            <a:xfrm>
              <a:off x="3467019" y="4645246"/>
              <a:ext cx="1711488" cy="647228"/>
            </a:xfrm>
            <a:prstGeom prst="rect">
              <a:avLst/>
            </a:prstGeom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solidFill>
                    <a:srgbClr val="FF6600"/>
                  </a:solidFill>
                </a:rPr>
                <a:t>n</a:t>
              </a:r>
              <a:r>
                <a:rPr lang="en-US" sz="1800" dirty="0"/>
                <a:t>=5; </a:t>
              </a:r>
            </a:p>
            <a:p>
              <a:r>
                <a:rPr lang="en-US" sz="1800" dirty="0">
                  <a:solidFill>
                    <a:srgbClr val="2C80AB"/>
                  </a:solidFill>
                </a:rPr>
                <a:t>m</a:t>
              </a:r>
              <a:r>
                <a:rPr lang="en-US" sz="1800" dirty="0"/>
                <a:t>=(5*4)2=10</a:t>
              </a:r>
              <a:endParaRPr lang="en-US" sz="2000" dirty="0"/>
            </a:p>
          </p:txBody>
        </p:sp>
      </p:grpSp>
      <p:sp>
        <p:nvSpPr>
          <p:cNvPr id="34821" name="Slide Number Placeholder 2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7A09074-0467-2641-8302-B84F0361668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AB45-3CD4-4346-9CE5-6C92D7D2E714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7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 as connected graphs</a:t>
            </a:r>
            <a:endParaRPr lang="en-US" dirty="0"/>
          </a:p>
        </p:txBody>
      </p:sp>
      <p:pic>
        <p:nvPicPr>
          <p:cNvPr id="3584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252613" y="1600200"/>
            <a:ext cx="4815187" cy="4525963"/>
          </a:xfrm>
        </p:spPr>
      </p:pic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652B4FB-4989-9E4E-B220-6425F89E706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524000"/>
            <a:ext cx="8534400" cy="2667000"/>
          </a:xfrm>
        </p:spPr>
        <p:txBody>
          <a:bodyPr rtlCol="0"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/>
          <a:p>
            <a:pPr>
              <a:buFont typeface="Wingdings" charset="2"/>
              <a:buChar char="l"/>
              <a:defRPr/>
            </a:pPr>
            <a:r>
              <a:rPr lang="en-US" sz="2400" b="1" dirty="0">
                <a:solidFill>
                  <a:srgbClr val="000000"/>
                </a:solidFill>
              </a:rPr>
              <a:t>tree</a:t>
            </a:r>
            <a:r>
              <a:rPr lang="en-US" sz="2400" dirty="0"/>
              <a:t> - connected graph without cycles</a:t>
            </a:r>
          </a:p>
          <a:p>
            <a:pPr>
              <a:buFont typeface="Wingdings" charset="2"/>
              <a:buChar char="l"/>
              <a:defRPr/>
            </a:pPr>
            <a:r>
              <a:rPr lang="en-US" sz="2400" b="1" dirty="0">
                <a:solidFill>
                  <a:schemeClr val="tx1"/>
                </a:solidFill>
              </a:rPr>
              <a:t>forest </a:t>
            </a:r>
            <a:r>
              <a:rPr lang="en-US" sz="2400" dirty="0"/>
              <a:t>- collection of trees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A948-0DB7-436B-8F2F-69A2443B675A}" type="datetime1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5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2"/>
          <p:cNvSpPr txBox="1">
            <a:spLocks noChangeArrowheads="1"/>
          </p:cNvSpPr>
          <p:nvPr/>
        </p:nvSpPr>
        <p:spPr bwMode="auto">
          <a:xfrm>
            <a:off x="3557588" y="2895600"/>
            <a:ext cx="3155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kumimoji="1" lang="en-US" altLang="zh-TW" sz="2000">
                <a:ea typeface="新細明體" pitchFamily="-108" charset="-120"/>
                <a:cs typeface="新細明體" pitchFamily="-108" charset="-120"/>
              </a:rPr>
              <a:t>Some of the subgraphs of G</a:t>
            </a:r>
            <a:r>
              <a:rPr kumimoji="1" lang="en-US" altLang="zh-TW" sz="2000" baseline="-25000">
                <a:ea typeface="新細明體" pitchFamily="-108" charset="-120"/>
                <a:cs typeface="新細明體" pitchFamily="-108" charset="-120"/>
              </a:rPr>
              <a:t>1</a:t>
            </a:r>
            <a:r>
              <a:rPr kumimoji="1" lang="en-US" altLang="zh-TW" sz="2000">
                <a:ea typeface="新細明體" pitchFamily="-108" charset="-120"/>
                <a:cs typeface="新細明體" pitchFamily="-108" charset="-120"/>
              </a:rPr>
              <a:t>   </a:t>
            </a:r>
          </a:p>
        </p:txBody>
      </p:sp>
      <p:sp>
        <p:nvSpPr>
          <p:cNvPr id="36867" name="Rectangle 41"/>
          <p:cNvSpPr>
            <a:spLocks noChangeArrowheads="1"/>
          </p:cNvSpPr>
          <p:nvPr/>
        </p:nvSpPr>
        <p:spPr bwMode="auto">
          <a:xfrm>
            <a:off x="3711575" y="5741988"/>
            <a:ext cx="31575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zh-TW" sz="2000">
                <a:ea typeface="新細明體" pitchFamily="-108" charset="-120"/>
                <a:cs typeface="新細明體" pitchFamily="-108" charset="-120"/>
              </a:rPr>
              <a:t>Some of the subgraphs of G</a:t>
            </a:r>
            <a:r>
              <a:rPr kumimoji="1" lang="en-US" altLang="zh-TW" sz="2000" baseline="-25000">
                <a:ea typeface="新細明體" pitchFamily="-108" charset="-120"/>
                <a:cs typeface="新細明體" pitchFamily="-108" charset="-120"/>
              </a:rPr>
              <a:t>2</a:t>
            </a:r>
            <a:r>
              <a:rPr kumimoji="1" lang="en-US" altLang="zh-TW" sz="2000">
                <a:ea typeface="新細明體" pitchFamily="-108" charset="-120"/>
                <a:cs typeface="新細明體" pitchFamily="-108" charset="-120"/>
              </a:rPr>
              <a:t>   </a:t>
            </a:r>
          </a:p>
        </p:txBody>
      </p:sp>
      <p:sp>
        <p:nvSpPr>
          <p:cNvPr id="36868" name="Rectangle 54"/>
          <p:cNvSpPr>
            <a:spLocks noChangeArrowheads="1"/>
          </p:cNvSpPr>
          <p:nvPr/>
        </p:nvSpPr>
        <p:spPr bwMode="auto">
          <a:xfrm>
            <a:off x="1851025" y="2495550"/>
            <a:ext cx="479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1" lang="en-US" altLang="zh-TW" sz="2000">
                <a:solidFill>
                  <a:schemeClr val="tx2"/>
                </a:solidFill>
                <a:ea typeface="新細明體" pitchFamily="-108" charset="-120"/>
                <a:cs typeface="新細明體" pitchFamily="-108" charset="-120"/>
              </a:rPr>
              <a:t>G</a:t>
            </a:r>
            <a:r>
              <a:rPr kumimoji="1" lang="en-US" altLang="zh-TW" sz="2000" baseline="-25000">
                <a:solidFill>
                  <a:schemeClr val="tx2"/>
                </a:solidFill>
                <a:ea typeface="新細明體" pitchFamily="-108" charset="-120"/>
                <a:cs typeface="新細明體" pitchFamily="-108" charset="-120"/>
              </a:rPr>
              <a:t>1</a:t>
            </a:r>
          </a:p>
        </p:txBody>
      </p:sp>
      <p:sp>
        <p:nvSpPr>
          <p:cNvPr id="36869" name="Rectangle 61"/>
          <p:cNvSpPr>
            <a:spLocks noChangeArrowheads="1"/>
          </p:cNvSpPr>
          <p:nvPr/>
        </p:nvSpPr>
        <p:spPr bwMode="auto">
          <a:xfrm>
            <a:off x="1760538" y="4868863"/>
            <a:ext cx="4810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1" lang="en-US" altLang="zh-TW" sz="2000">
                <a:solidFill>
                  <a:schemeClr val="tx2"/>
                </a:solidFill>
                <a:ea typeface="新細明體" pitchFamily="-108" charset="-120"/>
                <a:cs typeface="新細明體" pitchFamily="-108" charset="-120"/>
              </a:rPr>
              <a:t>G</a:t>
            </a:r>
            <a:r>
              <a:rPr kumimoji="1" lang="en-US" altLang="zh-TW" sz="2000" baseline="-25000">
                <a:solidFill>
                  <a:schemeClr val="tx2"/>
                </a:solidFill>
                <a:ea typeface="新細明體" pitchFamily="-108" charset="-120"/>
                <a:cs typeface="新細明體" pitchFamily="-108" charset="-120"/>
              </a:rPr>
              <a:t>2</a:t>
            </a:r>
          </a:p>
        </p:txBody>
      </p:sp>
      <p:sp>
        <p:nvSpPr>
          <p:cNvPr id="36870" name="Rectangle 63"/>
          <p:cNvSpPr>
            <a:spLocks noChangeArrowheads="1"/>
          </p:cNvSpPr>
          <p:nvPr/>
        </p:nvSpPr>
        <p:spPr bwMode="auto">
          <a:xfrm>
            <a:off x="1985963" y="0"/>
            <a:ext cx="41941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3600"/>
              <a:t>Subgraph</a:t>
            </a:r>
          </a:p>
        </p:txBody>
      </p:sp>
      <p:sp>
        <p:nvSpPr>
          <p:cNvPr id="36871" name="Rectangle 2"/>
          <p:cNvSpPr>
            <a:spLocks noChangeArrowheads="1"/>
          </p:cNvSpPr>
          <p:nvPr/>
        </p:nvSpPr>
        <p:spPr bwMode="auto">
          <a:xfrm>
            <a:off x="857250" y="762000"/>
            <a:ext cx="7416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Subset of vertices and edges forming a graph</a:t>
            </a:r>
          </a:p>
        </p:txBody>
      </p:sp>
      <p:grpSp>
        <p:nvGrpSpPr>
          <p:cNvPr id="36872" name="Group 62"/>
          <p:cNvGrpSpPr>
            <a:grpSpLocks/>
          </p:cNvGrpSpPr>
          <p:nvPr/>
        </p:nvGrpSpPr>
        <p:grpSpPr bwMode="auto">
          <a:xfrm>
            <a:off x="857250" y="1482725"/>
            <a:ext cx="1320800" cy="1412875"/>
            <a:chOff x="1824038" y="1681163"/>
            <a:chExt cx="1816100" cy="1816100"/>
          </a:xfrm>
        </p:grpSpPr>
        <p:sp>
          <p:nvSpPr>
            <p:cNvPr id="36923" name="Oval 39"/>
            <p:cNvSpPr>
              <a:spLocks noChangeArrowheads="1"/>
            </p:cNvSpPr>
            <p:nvPr/>
          </p:nvSpPr>
          <p:spPr bwMode="auto">
            <a:xfrm>
              <a:off x="2509838" y="16811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a</a:t>
              </a:r>
            </a:p>
          </p:txBody>
        </p:sp>
        <p:sp>
          <p:nvSpPr>
            <p:cNvPr id="36924" name="Oval 40"/>
            <p:cNvSpPr>
              <a:spLocks noChangeArrowheads="1"/>
            </p:cNvSpPr>
            <p:nvPr/>
          </p:nvSpPr>
          <p:spPr bwMode="auto">
            <a:xfrm>
              <a:off x="1824038" y="24431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b</a:t>
              </a:r>
            </a:p>
          </p:txBody>
        </p:sp>
        <p:sp>
          <p:nvSpPr>
            <p:cNvPr id="36925" name="Oval 41"/>
            <p:cNvSpPr>
              <a:spLocks noChangeArrowheads="1"/>
            </p:cNvSpPr>
            <p:nvPr/>
          </p:nvSpPr>
          <p:spPr bwMode="auto">
            <a:xfrm>
              <a:off x="3195638" y="24431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c</a:t>
              </a:r>
            </a:p>
          </p:txBody>
        </p:sp>
        <p:sp>
          <p:nvSpPr>
            <p:cNvPr id="36926" name="Oval 42"/>
            <p:cNvSpPr>
              <a:spLocks noChangeArrowheads="1"/>
            </p:cNvSpPr>
            <p:nvPr/>
          </p:nvSpPr>
          <p:spPr bwMode="auto">
            <a:xfrm>
              <a:off x="2509838" y="30527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d</a:t>
              </a:r>
            </a:p>
          </p:txBody>
        </p:sp>
        <p:sp>
          <p:nvSpPr>
            <p:cNvPr id="71" name="Line 43"/>
            <p:cNvSpPr>
              <a:spLocks noChangeShapeType="1"/>
            </p:cNvSpPr>
            <p:nvPr/>
          </p:nvSpPr>
          <p:spPr bwMode="auto">
            <a:xfrm>
              <a:off x="2732088" y="2132128"/>
              <a:ext cx="0" cy="914172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72" name="Line 44"/>
            <p:cNvSpPr>
              <a:spLocks noChangeShapeType="1"/>
            </p:cNvSpPr>
            <p:nvPr/>
          </p:nvSpPr>
          <p:spPr bwMode="auto">
            <a:xfrm>
              <a:off x="2275881" y="2664714"/>
              <a:ext cx="912416" cy="0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73" name="Line 45"/>
            <p:cNvSpPr>
              <a:spLocks noChangeShapeType="1"/>
            </p:cNvSpPr>
            <p:nvPr/>
          </p:nvSpPr>
          <p:spPr bwMode="auto">
            <a:xfrm flipH="1">
              <a:off x="2164557" y="2056626"/>
              <a:ext cx="408187" cy="434640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74" name="Line 46"/>
            <p:cNvSpPr>
              <a:spLocks noChangeShapeType="1"/>
            </p:cNvSpPr>
            <p:nvPr/>
          </p:nvSpPr>
          <p:spPr bwMode="auto">
            <a:xfrm>
              <a:off x="2884885" y="2056626"/>
              <a:ext cx="421284" cy="434640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75" name="Line 47"/>
            <p:cNvSpPr>
              <a:spLocks noChangeShapeType="1"/>
            </p:cNvSpPr>
            <p:nvPr/>
          </p:nvSpPr>
          <p:spPr bwMode="auto">
            <a:xfrm>
              <a:off x="2149278" y="2870811"/>
              <a:ext cx="353616" cy="314247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76" name="Line 48"/>
            <p:cNvSpPr>
              <a:spLocks noChangeShapeType="1"/>
            </p:cNvSpPr>
            <p:nvPr/>
          </p:nvSpPr>
          <p:spPr bwMode="auto">
            <a:xfrm flipH="1">
              <a:off x="2939456" y="2844283"/>
              <a:ext cx="325238" cy="340774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36873" name="Group 76"/>
          <p:cNvGrpSpPr>
            <a:grpSpLocks/>
          </p:cNvGrpSpPr>
          <p:nvPr/>
        </p:nvGrpSpPr>
        <p:grpSpPr bwMode="auto">
          <a:xfrm>
            <a:off x="3055938" y="1482725"/>
            <a:ext cx="4725987" cy="1320800"/>
            <a:chOff x="2760662" y="1591600"/>
            <a:chExt cx="6040438" cy="1816100"/>
          </a:xfrm>
        </p:grpSpPr>
        <p:sp>
          <p:nvSpPr>
            <p:cNvPr id="36902" name="Oval 39"/>
            <p:cNvSpPr>
              <a:spLocks noChangeArrowheads="1"/>
            </p:cNvSpPr>
            <p:nvPr/>
          </p:nvSpPr>
          <p:spPr bwMode="auto">
            <a:xfrm>
              <a:off x="2760662" y="1702751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a</a:t>
              </a:r>
            </a:p>
          </p:txBody>
        </p:sp>
        <p:grpSp>
          <p:nvGrpSpPr>
            <p:cNvPr id="36903" name="Group 102"/>
            <p:cNvGrpSpPr>
              <a:grpSpLocks/>
            </p:cNvGrpSpPr>
            <p:nvPr/>
          </p:nvGrpSpPr>
          <p:grpSpPr bwMode="auto">
            <a:xfrm>
              <a:off x="4937124" y="1921813"/>
              <a:ext cx="1816100" cy="1054100"/>
              <a:chOff x="1824038" y="2443163"/>
              <a:chExt cx="1816100" cy="1054100"/>
            </a:xfrm>
          </p:grpSpPr>
          <p:sp>
            <p:nvSpPr>
              <p:cNvPr id="36918" name="Oval 40"/>
              <p:cNvSpPr>
                <a:spLocks noChangeArrowheads="1"/>
              </p:cNvSpPr>
              <p:nvPr/>
            </p:nvSpPr>
            <p:spPr bwMode="auto">
              <a:xfrm>
                <a:off x="1824038" y="2443163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b</a:t>
                </a:r>
              </a:p>
            </p:txBody>
          </p:sp>
          <p:sp>
            <p:nvSpPr>
              <p:cNvPr id="36919" name="Oval 41"/>
              <p:cNvSpPr>
                <a:spLocks noChangeArrowheads="1"/>
              </p:cNvSpPr>
              <p:nvPr/>
            </p:nvSpPr>
            <p:spPr bwMode="auto">
              <a:xfrm>
                <a:off x="3195638" y="2443163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c</a:t>
                </a:r>
              </a:p>
            </p:txBody>
          </p:sp>
          <p:sp>
            <p:nvSpPr>
              <p:cNvPr id="36920" name="Oval 42"/>
              <p:cNvSpPr>
                <a:spLocks noChangeArrowheads="1"/>
              </p:cNvSpPr>
              <p:nvPr/>
            </p:nvSpPr>
            <p:spPr bwMode="auto">
              <a:xfrm>
                <a:off x="2509838" y="3052763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d</a:t>
                </a:r>
              </a:p>
            </p:txBody>
          </p:sp>
          <p:sp>
            <p:nvSpPr>
              <p:cNvPr id="113" name="Line 47"/>
              <p:cNvSpPr>
                <a:spLocks noChangeShapeType="1"/>
              </p:cNvSpPr>
              <p:nvPr/>
            </p:nvSpPr>
            <p:spPr bwMode="auto">
              <a:xfrm>
                <a:off x="2149376" y="2870387"/>
                <a:ext cx="355082" cy="314325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14" name="Line 48"/>
              <p:cNvSpPr>
                <a:spLocks noChangeShapeType="1"/>
              </p:cNvSpPr>
              <p:nvPr/>
            </p:nvSpPr>
            <p:spPr bwMode="auto">
              <a:xfrm flipH="1">
                <a:off x="2938672" y="2844193"/>
                <a:ext cx="326674" cy="340519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  <p:grpSp>
          <p:nvGrpSpPr>
            <p:cNvPr id="36904" name="Group 126"/>
            <p:cNvGrpSpPr>
              <a:grpSpLocks/>
            </p:cNvGrpSpPr>
            <p:nvPr/>
          </p:nvGrpSpPr>
          <p:grpSpPr bwMode="auto">
            <a:xfrm>
              <a:off x="6985000" y="1591600"/>
              <a:ext cx="1816100" cy="1816100"/>
              <a:chOff x="1824038" y="1681163"/>
              <a:chExt cx="1816100" cy="1816100"/>
            </a:xfrm>
          </p:grpSpPr>
          <p:sp>
            <p:nvSpPr>
              <p:cNvPr id="36911" name="Oval 39"/>
              <p:cNvSpPr>
                <a:spLocks noChangeArrowheads="1"/>
              </p:cNvSpPr>
              <p:nvPr/>
            </p:nvSpPr>
            <p:spPr bwMode="auto">
              <a:xfrm>
                <a:off x="2509838" y="1681163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a</a:t>
                </a:r>
              </a:p>
            </p:txBody>
          </p:sp>
          <p:sp>
            <p:nvSpPr>
              <p:cNvPr id="36912" name="Oval 40"/>
              <p:cNvSpPr>
                <a:spLocks noChangeArrowheads="1"/>
              </p:cNvSpPr>
              <p:nvPr/>
            </p:nvSpPr>
            <p:spPr bwMode="auto">
              <a:xfrm>
                <a:off x="1824038" y="2443163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b</a:t>
                </a:r>
              </a:p>
            </p:txBody>
          </p:sp>
          <p:sp>
            <p:nvSpPr>
              <p:cNvPr id="36913" name="Oval 41"/>
              <p:cNvSpPr>
                <a:spLocks noChangeArrowheads="1"/>
              </p:cNvSpPr>
              <p:nvPr/>
            </p:nvSpPr>
            <p:spPr bwMode="auto">
              <a:xfrm>
                <a:off x="3195638" y="2443163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c</a:t>
                </a:r>
              </a:p>
            </p:txBody>
          </p:sp>
          <p:sp>
            <p:nvSpPr>
              <p:cNvPr id="36914" name="Oval 42"/>
              <p:cNvSpPr>
                <a:spLocks noChangeArrowheads="1"/>
              </p:cNvSpPr>
              <p:nvPr/>
            </p:nvSpPr>
            <p:spPr bwMode="auto">
              <a:xfrm>
                <a:off x="2509838" y="3052763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d</a:t>
                </a:r>
              </a:p>
            </p:txBody>
          </p:sp>
          <p:sp>
            <p:nvSpPr>
              <p:cNvPr id="133" name="Line 43"/>
              <p:cNvSpPr>
                <a:spLocks noChangeShapeType="1"/>
              </p:cNvSpPr>
              <p:nvPr/>
            </p:nvSpPr>
            <p:spPr bwMode="auto">
              <a:xfrm>
                <a:off x="2733160" y="2133006"/>
                <a:ext cx="0" cy="912416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34" name="Line 44"/>
              <p:cNvSpPr>
                <a:spLocks noChangeShapeType="1"/>
              </p:cNvSpPr>
              <p:nvPr/>
            </p:nvSpPr>
            <p:spPr bwMode="auto">
              <a:xfrm>
                <a:off x="2274598" y="2665612"/>
                <a:ext cx="915094" cy="0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38" name="Line 48"/>
              <p:cNvSpPr>
                <a:spLocks noChangeShapeType="1"/>
              </p:cNvSpPr>
              <p:nvPr/>
            </p:nvSpPr>
            <p:spPr bwMode="auto">
              <a:xfrm flipH="1">
                <a:off x="2938092" y="2844603"/>
                <a:ext cx="326675" cy="340519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  <p:grpSp>
          <p:nvGrpSpPr>
            <p:cNvPr id="36905" name="Group 138"/>
            <p:cNvGrpSpPr>
              <a:grpSpLocks/>
            </p:cNvGrpSpPr>
            <p:nvPr/>
          </p:nvGrpSpPr>
          <p:grpSpPr bwMode="auto">
            <a:xfrm>
              <a:off x="3205162" y="1928163"/>
              <a:ext cx="1816100" cy="1206500"/>
              <a:chOff x="1824038" y="1681163"/>
              <a:chExt cx="1816100" cy="1206500"/>
            </a:xfrm>
          </p:grpSpPr>
          <p:sp>
            <p:nvSpPr>
              <p:cNvPr id="36906" name="Oval 39"/>
              <p:cNvSpPr>
                <a:spLocks noChangeArrowheads="1"/>
              </p:cNvSpPr>
              <p:nvPr/>
            </p:nvSpPr>
            <p:spPr bwMode="auto">
              <a:xfrm>
                <a:off x="2509838" y="1681163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a</a:t>
                </a:r>
              </a:p>
            </p:txBody>
          </p:sp>
          <p:sp>
            <p:nvSpPr>
              <p:cNvPr id="36907" name="Oval 40"/>
              <p:cNvSpPr>
                <a:spLocks noChangeArrowheads="1"/>
              </p:cNvSpPr>
              <p:nvPr/>
            </p:nvSpPr>
            <p:spPr bwMode="auto">
              <a:xfrm>
                <a:off x="1824038" y="2443163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b</a:t>
                </a:r>
              </a:p>
            </p:txBody>
          </p:sp>
          <p:sp>
            <p:nvSpPr>
              <p:cNvPr id="36908" name="Oval 41"/>
              <p:cNvSpPr>
                <a:spLocks noChangeArrowheads="1"/>
              </p:cNvSpPr>
              <p:nvPr/>
            </p:nvSpPr>
            <p:spPr bwMode="auto">
              <a:xfrm>
                <a:off x="3195638" y="2443163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c</a:t>
                </a:r>
              </a:p>
            </p:txBody>
          </p:sp>
          <p:sp>
            <p:nvSpPr>
              <p:cNvPr id="147" name="Line 45"/>
              <p:cNvSpPr>
                <a:spLocks noChangeShapeType="1"/>
              </p:cNvSpPr>
              <p:nvPr/>
            </p:nvSpPr>
            <p:spPr bwMode="auto">
              <a:xfrm flipH="1">
                <a:off x="2162746" y="2056197"/>
                <a:ext cx="407836" cy="434380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48" name="Line 46"/>
              <p:cNvSpPr>
                <a:spLocks noChangeShapeType="1"/>
              </p:cNvSpPr>
              <p:nvPr/>
            </p:nvSpPr>
            <p:spPr bwMode="auto">
              <a:xfrm>
                <a:off x="2885082" y="2056197"/>
                <a:ext cx="422039" cy="434380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  <p:grpSp>
        <p:nvGrpSpPr>
          <p:cNvPr id="36874" name="Group 201"/>
          <p:cNvGrpSpPr>
            <a:grpSpLocks/>
          </p:cNvGrpSpPr>
          <p:nvPr/>
        </p:nvGrpSpPr>
        <p:grpSpPr bwMode="auto">
          <a:xfrm>
            <a:off x="1223963" y="3968750"/>
            <a:ext cx="536575" cy="1528763"/>
            <a:chOff x="1068614" y="4015633"/>
            <a:chExt cx="691660" cy="1973600"/>
          </a:xfrm>
        </p:grpSpPr>
        <p:sp>
          <p:nvSpPr>
            <p:cNvPr id="36895" name="Oval 29"/>
            <p:cNvSpPr>
              <a:spLocks noChangeArrowheads="1"/>
            </p:cNvSpPr>
            <p:nvPr/>
          </p:nvSpPr>
          <p:spPr bwMode="auto">
            <a:xfrm>
              <a:off x="1214028" y="4015633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a</a:t>
              </a:r>
            </a:p>
          </p:txBody>
        </p:sp>
        <p:sp>
          <p:nvSpPr>
            <p:cNvPr id="36896" name="Oval 30"/>
            <p:cNvSpPr>
              <a:spLocks noChangeArrowheads="1"/>
            </p:cNvSpPr>
            <p:nvPr/>
          </p:nvSpPr>
          <p:spPr bwMode="auto">
            <a:xfrm>
              <a:off x="1198153" y="4792487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b</a:t>
              </a:r>
            </a:p>
          </p:txBody>
        </p:sp>
        <p:sp>
          <p:nvSpPr>
            <p:cNvPr id="36897" name="Oval 31"/>
            <p:cNvSpPr>
              <a:spLocks noChangeArrowheads="1"/>
            </p:cNvSpPr>
            <p:nvPr/>
          </p:nvSpPr>
          <p:spPr bwMode="auto">
            <a:xfrm>
              <a:off x="1196140" y="5544733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c</a:t>
              </a:r>
            </a:p>
          </p:txBody>
        </p:sp>
        <p:grpSp>
          <p:nvGrpSpPr>
            <p:cNvPr id="36898" name="Group 195"/>
            <p:cNvGrpSpPr>
              <a:grpSpLocks/>
            </p:cNvGrpSpPr>
            <p:nvPr/>
          </p:nvGrpSpPr>
          <p:grpSpPr bwMode="auto">
            <a:xfrm>
              <a:off x="1068614" y="4299065"/>
              <a:ext cx="691660" cy="571272"/>
              <a:chOff x="1061161" y="4002315"/>
              <a:chExt cx="691660" cy="831815"/>
            </a:xfrm>
          </p:grpSpPr>
          <p:sp>
            <p:nvSpPr>
              <p:cNvPr id="158" name="Freeform 157"/>
              <p:cNvSpPr/>
              <p:nvPr/>
            </p:nvSpPr>
            <p:spPr>
              <a:xfrm>
                <a:off x="1061161" y="4001426"/>
                <a:ext cx="192355" cy="832571"/>
              </a:xfrm>
              <a:custGeom>
                <a:avLst/>
                <a:gdLst>
                  <a:gd name="connsiteX0" fmla="*/ 165461 w 192293"/>
                  <a:gd name="connsiteY0" fmla="*/ 0 h 831815"/>
                  <a:gd name="connsiteX1" fmla="*/ 4472 w 192293"/>
                  <a:gd name="connsiteY1" fmla="*/ 357770 h 831815"/>
                  <a:gd name="connsiteX2" fmla="*/ 192293 w 192293"/>
                  <a:gd name="connsiteY2" fmla="*/ 831815 h 831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2293" h="831815">
                    <a:moveTo>
                      <a:pt x="165461" y="0"/>
                    </a:moveTo>
                    <a:cubicBezTo>
                      <a:pt x="82730" y="109567"/>
                      <a:pt x="0" y="219134"/>
                      <a:pt x="4472" y="357770"/>
                    </a:cubicBezTo>
                    <a:cubicBezTo>
                      <a:pt x="8944" y="496406"/>
                      <a:pt x="192293" y="831815"/>
                      <a:pt x="192293" y="831815"/>
                    </a:cubicBezTo>
                  </a:path>
                </a:pathLst>
              </a:custGeom>
              <a:ln w="25400" cmpd="sng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ea typeface="ＭＳ Ｐゴシック" pitchFamily="-108" charset="-128"/>
                  <a:cs typeface="ＭＳ Ｐゴシック" pitchFamily="-108" charset="-128"/>
                </a:endParaRPr>
              </a:p>
            </p:txBody>
          </p:sp>
          <p:sp>
            <p:nvSpPr>
              <p:cNvPr id="159" name="Freeform 158"/>
              <p:cNvSpPr/>
              <p:nvPr/>
            </p:nvSpPr>
            <p:spPr>
              <a:xfrm>
                <a:off x="1593207" y="4037235"/>
                <a:ext cx="159614" cy="787808"/>
              </a:xfrm>
              <a:custGeom>
                <a:avLst/>
                <a:gdLst>
                  <a:gd name="connsiteX0" fmla="*/ 0 w 159499"/>
                  <a:gd name="connsiteY0" fmla="*/ 787093 h 787093"/>
                  <a:gd name="connsiteX1" fmla="*/ 152046 w 159499"/>
                  <a:gd name="connsiteY1" fmla="*/ 393546 h 787093"/>
                  <a:gd name="connsiteX2" fmla="*/ 44719 w 159499"/>
                  <a:gd name="connsiteY2" fmla="*/ 0 h 787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9499" h="787093">
                    <a:moveTo>
                      <a:pt x="0" y="787093"/>
                    </a:moveTo>
                    <a:cubicBezTo>
                      <a:pt x="72296" y="655910"/>
                      <a:pt x="144593" y="524728"/>
                      <a:pt x="152046" y="393546"/>
                    </a:cubicBezTo>
                    <a:cubicBezTo>
                      <a:pt x="159499" y="262364"/>
                      <a:pt x="44719" y="0"/>
                      <a:pt x="44719" y="0"/>
                    </a:cubicBezTo>
                  </a:path>
                </a:pathLst>
              </a:custGeom>
              <a:ln w="25400" cmpd="sng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ea typeface="ＭＳ Ｐゴシック" pitchFamily="-108" charset="-128"/>
                  <a:cs typeface="ＭＳ Ｐゴシック" pitchFamily="-108" charset="-128"/>
                </a:endParaRPr>
              </a:p>
            </p:txBody>
          </p:sp>
        </p:grpSp>
        <p:cxnSp>
          <p:nvCxnSpPr>
            <p:cNvPr id="198" name="Straight Arrow Connector 197"/>
            <p:cNvCxnSpPr>
              <a:stCxn id="36896" idx="4"/>
              <a:endCxn id="36897" idx="0"/>
            </p:cNvCxnSpPr>
            <p:nvPr/>
          </p:nvCxnSpPr>
          <p:spPr>
            <a:xfrm rot="5400000">
              <a:off x="1265852" y="5389776"/>
              <a:ext cx="307414" cy="2047"/>
            </a:xfrm>
            <a:prstGeom prst="straightConnector1">
              <a:avLst/>
            </a:prstGeom>
            <a:ln w="2540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875" name="Group 77"/>
          <p:cNvGrpSpPr>
            <a:grpSpLocks/>
          </p:cNvGrpSpPr>
          <p:nvPr/>
        </p:nvGrpSpPr>
        <p:grpSpPr bwMode="auto">
          <a:xfrm>
            <a:off x="3168650" y="3863975"/>
            <a:ext cx="4525963" cy="1592263"/>
            <a:chOff x="2522537" y="4173925"/>
            <a:chExt cx="5259143" cy="2037558"/>
          </a:xfrm>
        </p:grpSpPr>
        <p:grpSp>
          <p:nvGrpSpPr>
            <p:cNvPr id="36877" name="Group 178"/>
            <p:cNvGrpSpPr>
              <a:grpSpLocks/>
            </p:cNvGrpSpPr>
            <p:nvPr/>
          </p:nvGrpSpPr>
          <p:grpSpPr bwMode="auto">
            <a:xfrm>
              <a:off x="4112418" y="4703763"/>
              <a:ext cx="445295" cy="1278379"/>
              <a:chOff x="6776162" y="3988534"/>
              <a:chExt cx="445295" cy="1278379"/>
            </a:xfrm>
          </p:grpSpPr>
          <p:sp>
            <p:nvSpPr>
              <p:cNvPr id="36892" name="Oval 29"/>
              <p:cNvSpPr>
                <a:spLocks noChangeArrowheads="1"/>
              </p:cNvSpPr>
              <p:nvPr/>
            </p:nvSpPr>
            <p:spPr bwMode="auto">
              <a:xfrm>
                <a:off x="6776957" y="3988534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a</a:t>
                </a:r>
              </a:p>
            </p:txBody>
          </p:sp>
          <p:sp>
            <p:nvSpPr>
              <p:cNvPr id="36893" name="Oval 30"/>
              <p:cNvSpPr>
                <a:spLocks noChangeArrowheads="1"/>
              </p:cNvSpPr>
              <p:nvPr/>
            </p:nvSpPr>
            <p:spPr bwMode="auto">
              <a:xfrm>
                <a:off x="6776162" y="4822413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b</a:t>
                </a:r>
              </a:p>
            </p:txBody>
          </p:sp>
          <p:cxnSp>
            <p:nvCxnSpPr>
              <p:cNvPr id="178" name="Straight Connector 177"/>
              <p:cNvCxnSpPr>
                <a:stCxn id="36892" idx="4"/>
                <a:endCxn id="36893" idx="0"/>
              </p:cNvCxnSpPr>
              <p:nvPr/>
            </p:nvCxnSpPr>
            <p:spPr>
              <a:xfrm rot="5400000">
                <a:off x="6804660" y="4626881"/>
                <a:ext cx="388010" cy="1845"/>
              </a:xfrm>
              <a:prstGeom prst="line">
                <a:avLst/>
              </a:prstGeom>
              <a:ln w="25400" cmpd="sng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878" name="Oval 29"/>
            <p:cNvSpPr>
              <a:spLocks noChangeArrowheads="1"/>
            </p:cNvSpPr>
            <p:nvPr/>
          </p:nvSpPr>
          <p:spPr bwMode="auto">
            <a:xfrm>
              <a:off x="2522537" y="4841249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a</a:t>
              </a:r>
            </a:p>
          </p:txBody>
        </p:sp>
        <p:grpSp>
          <p:nvGrpSpPr>
            <p:cNvPr id="36879" name="Group 202"/>
            <p:cNvGrpSpPr>
              <a:grpSpLocks/>
            </p:cNvGrpSpPr>
            <p:nvPr/>
          </p:nvGrpSpPr>
          <p:grpSpPr bwMode="auto">
            <a:xfrm>
              <a:off x="5750450" y="4237883"/>
              <a:ext cx="462388" cy="1973600"/>
              <a:chOff x="1196140" y="4015633"/>
              <a:chExt cx="462388" cy="1973600"/>
            </a:xfrm>
          </p:grpSpPr>
          <p:sp>
            <p:nvSpPr>
              <p:cNvPr id="36888" name="Oval 29"/>
              <p:cNvSpPr>
                <a:spLocks noChangeArrowheads="1"/>
              </p:cNvSpPr>
              <p:nvPr/>
            </p:nvSpPr>
            <p:spPr bwMode="auto">
              <a:xfrm>
                <a:off x="1214028" y="4015633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a</a:t>
                </a:r>
              </a:p>
            </p:txBody>
          </p:sp>
          <p:sp>
            <p:nvSpPr>
              <p:cNvPr id="36889" name="Oval 30"/>
              <p:cNvSpPr>
                <a:spLocks noChangeArrowheads="1"/>
              </p:cNvSpPr>
              <p:nvPr/>
            </p:nvSpPr>
            <p:spPr bwMode="auto">
              <a:xfrm>
                <a:off x="1198153" y="4792487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b</a:t>
                </a:r>
              </a:p>
            </p:txBody>
          </p:sp>
          <p:sp>
            <p:nvSpPr>
              <p:cNvPr id="36890" name="Oval 31"/>
              <p:cNvSpPr>
                <a:spLocks noChangeArrowheads="1"/>
              </p:cNvSpPr>
              <p:nvPr/>
            </p:nvSpPr>
            <p:spPr bwMode="auto">
              <a:xfrm>
                <a:off x="1196140" y="5544733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c</a:t>
                </a:r>
              </a:p>
            </p:txBody>
          </p:sp>
          <p:cxnSp>
            <p:nvCxnSpPr>
              <p:cNvPr id="208" name="Straight Arrow Connector 207"/>
              <p:cNvCxnSpPr>
                <a:stCxn id="36889" idx="4"/>
                <a:endCxn id="36890" idx="0"/>
              </p:cNvCxnSpPr>
              <p:nvPr/>
            </p:nvCxnSpPr>
            <p:spPr>
              <a:xfrm rot="5400000">
                <a:off x="1267145" y="5390044"/>
                <a:ext cx="306750" cy="1844"/>
              </a:xfrm>
              <a:prstGeom prst="straightConnector1">
                <a:avLst/>
              </a:prstGeom>
              <a:ln w="25400" cmpd="sng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1" name="Straight Arrow Connector 210"/>
            <p:cNvCxnSpPr/>
            <p:nvPr/>
          </p:nvCxnSpPr>
          <p:spPr>
            <a:xfrm rot="5400000">
              <a:off x="5821362" y="4834337"/>
              <a:ext cx="308782" cy="3689"/>
            </a:xfrm>
            <a:prstGeom prst="straightConnector1">
              <a:avLst/>
            </a:prstGeom>
            <a:ln w="2540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881" name="Group 211"/>
            <p:cNvGrpSpPr>
              <a:grpSpLocks/>
            </p:cNvGrpSpPr>
            <p:nvPr/>
          </p:nvGrpSpPr>
          <p:grpSpPr bwMode="auto">
            <a:xfrm>
              <a:off x="7090020" y="4173925"/>
              <a:ext cx="691660" cy="1973600"/>
              <a:chOff x="1068614" y="4015633"/>
              <a:chExt cx="691660" cy="1973600"/>
            </a:xfrm>
          </p:grpSpPr>
          <p:sp>
            <p:nvSpPr>
              <p:cNvPr id="36882" name="Oval 29"/>
              <p:cNvSpPr>
                <a:spLocks noChangeArrowheads="1"/>
              </p:cNvSpPr>
              <p:nvPr/>
            </p:nvSpPr>
            <p:spPr bwMode="auto">
              <a:xfrm>
                <a:off x="1214028" y="4015633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a</a:t>
                </a:r>
              </a:p>
            </p:txBody>
          </p:sp>
          <p:sp>
            <p:nvSpPr>
              <p:cNvPr id="36883" name="Oval 30"/>
              <p:cNvSpPr>
                <a:spLocks noChangeArrowheads="1"/>
              </p:cNvSpPr>
              <p:nvPr/>
            </p:nvSpPr>
            <p:spPr bwMode="auto">
              <a:xfrm>
                <a:off x="1198153" y="4792487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b</a:t>
                </a:r>
              </a:p>
            </p:txBody>
          </p:sp>
          <p:sp>
            <p:nvSpPr>
              <p:cNvPr id="36884" name="Oval 31"/>
              <p:cNvSpPr>
                <a:spLocks noChangeArrowheads="1"/>
              </p:cNvSpPr>
              <p:nvPr/>
            </p:nvSpPr>
            <p:spPr bwMode="auto">
              <a:xfrm>
                <a:off x="1196140" y="5544733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c</a:t>
                </a:r>
              </a:p>
            </p:txBody>
          </p:sp>
          <p:grpSp>
            <p:nvGrpSpPr>
              <p:cNvPr id="36885" name="Group 195"/>
              <p:cNvGrpSpPr>
                <a:grpSpLocks/>
              </p:cNvGrpSpPr>
              <p:nvPr/>
            </p:nvGrpSpPr>
            <p:grpSpPr bwMode="auto">
              <a:xfrm>
                <a:off x="1068614" y="4299065"/>
                <a:ext cx="691660" cy="571272"/>
                <a:chOff x="1061161" y="4002315"/>
                <a:chExt cx="691660" cy="831815"/>
              </a:xfrm>
            </p:grpSpPr>
            <p:sp>
              <p:nvSpPr>
                <p:cNvPr id="218" name="Freeform 217"/>
                <p:cNvSpPr/>
                <p:nvPr/>
              </p:nvSpPr>
              <p:spPr>
                <a:xfrm>
                  <a:off x="1061070" y="4003731"/>
                  <a:ext cx="191845" cy="831189"/>
                </a:xfrm>
                <a:custGeom>
                  <a:avLst/>
                  <a:gdLst>
                    <a:gd name="connsiteX0" fmla="*/ 165461 w 192293"/>
                    <a:gd name="connsiteY0" fmla="*/ 0 h 831815"/>
                    <a:gd name="connsiteX1" fmla="*/ 4472 w 192293"/>
                    <a:gd name="connsiteY1" fmla="*/ 357770 h 831815"/>
                    <a:gd name="connsiteX2" fmla="*/ 192293 w 192293"/>
                    <a:gd name="connsiteY2" fmla="*/ 831815 h 831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2293" h="831815">
                      <a:moveTo>
                        <a:pt x="165461" y="0"/>
                      </a:moveTo>
                      <a:cubicBezTo>
                        <a:pt x="82730" y="109567"/>
                        <a:pt x="0" y="219134"/>
                        <a:pt x="4472" y="357770"/>
                      </a:cubicBezTo>
                      <a:cubicBezTo>
                        <a:pt x="8944" y="496406"/>
                        <a:pt x="192293" y="831815"/>
                        <a:pt x="192293" y="831815"/>
                      </a:cubicBezTo>
                    </a:path>
                  </a:pathLst>
                </a:custGeom>
                <a:ln w="25400" cmpd="sng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800">
                    <a:ea typeface="ＭＳ Ｐゴシック" pitchFamily="-108" charset="-128"/>
                    <a:cs typeface="ＭＳ Ｐゴシック" pitchFamily="-108" charset="-128"/>
                  </a:endParaRPr>
                </a:p>
              </p:txBody>
            </p:sp>
            <p:sp>
              <p:nvSpPr>
                <p:cNvPr id="219" name="Freeform 218"/>
                <p:cNvSpPr/>
                <p:nvPr/>
              </p:nvSpPr>
              <p:spPr>
                <a:xfrm>
                  <a:off x="1594180" y="4039227"/>
                  <a:ext cx="158641" cy="786819"/>
                </a:xfrm>
                <a:custGeom>
                  <a:avLst/>
                  <a:gdLst>
                    <a:gd name="connsiteX0" fmla="*/ 0 w 159499"/>
                    <a:gd name="connsiteY0" fmla="*/ 787093 h 787093"/>
                    <a:gd name="connsiteX1" fmla="*/ 152046 w 159499"/>
                    <a:gd name="connsiteY1" fmla="*/ 393546 h 787093"/>
                    <a:gd name="connsiteX2" fmla="*/ 44719 w 159499"/>
                    <a:gd name="connsiteY2" fmla="*/ 0 h 787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9499" h="787093">
                      <a:moveTo>
                        <a:pt x="0" y="787093"/>
                      </a:moveTo>
                      <a:cubicBezTo>
                        <a:pt x="72296" y="655910"/>
                        <a:pt x="144593" y="524728"/>
                        <a:pt x="152046" y="393546"/>
                      </a:cubicBezTo>
                      <a:cubicBezTo>
                        <a:pt x="159499" y="262364"/>
                        <a:pt x="44719" y="0"/>
                        <a:pt x="44719" y="0"/>
                      </a:cubicBezTo>
                    </a:path>
                  </a:pathLst>
                </a:custGeom>
                <a:ln w="25400" cmpd="sng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800">
                    <a:ea typeface="ＭＳ Ｐゴシック" pitchFamily="-108" charset="-128"/>
                    <a:cs typeface="ＭＳ Ｐゴシック" pitchFamily="-108" charset="-128"/>
                  </a:endParaRPr>
                </a:p>
              </p:txBody>
            </p:sp>
          </p:grpSp>
        </p:grpSp>
      </p:grpSp>
      <p:sp>
        <p:nvSpPr>
          <p:cNvPr id="36876" name="Slide Number Placeholder 7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4ECEC0-5931-2348-B514-B8CED2465EF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908E-45CF-4EC7-9884-2555F2C84FC9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710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867" grpId="0"/>
      <p:bldP spid="3686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27" y="2325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Clique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65906" y="1143000"/>
            <a:ext cx="8001000" cy="2209800"/>
          </a:xfrm>
        </p:spPr>
        <p:txBody>
          <a:bodyPr rtlCol="0"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/>
          <a:p>
            <a:pPr>
              <a:buFont typeface="Wingdings" charset="2"/>
              <a:buChar char="l"/>
              <a:defRPr/>
            </a:pPr>
            <a:r>
              <a:rPr lang="en-US" sz="2600" b="1" dirty="0" smtClean="0">
                <a:solidFill>
                  <a:schemeClr val="tx1"/>
                </a:solidFill>
              </a:rPr>
              <a:t>Clique: </a:t>
            </a:r>
            <a:r>
              <a:rPr lang="en-US" sz="2600" dirty="0" smtClean="0"/>
              <a:t>a </a:t>
            </a:r>
            <a:r>
              <a:rPr lang="en-US" sz="2600" i="1" dirty="0" smtClean="0"/>
              <a:t>complete</a:t>
            </a:r>
            <a:r>
              <a:rPr lang="en-US" sz="2600" dirty="0" smtClean="0"/>
              <a:t> subset of an </a:t>
            </a:r>
            <a:r>
              <a:rPr lang="en-US" sz="2600" i="1" dirty="0" smtClean="0"/>
              <a:t>undirected</a:t>
            </a:r>
            <a:r>
              <a:rPr lang="en-US" sz="2600" dirty="0" smtClean="0"/>
              <a:t> graph.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sz="2200" dirty="0" smtClean="0"/>
              <a:t>A subset of vertices of a graph such that every two vertices in the subset are connected by an edge.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sz="2200" dirty="0" smtClean="0"/>
              <a:t>A subset of vertices where all </a:t>
            </a:r>
            <a:r>
              <a:rPr lang="en-US" sz="2200" dirty="0"/>
              <a:t>pairs of vertices are </a:t>
            </a:r>
            <a:r>
              <a:rPr lang="en-US" sz="2200" dirty="0" smtClean="0"/>
              <a:t>adjacent.</a:t>
            </a:r>
          </a:p>
          <a:p>
            <a:pPr marL="45720" indent="0">
              <a:buFont typeface="Wingdings" charset="2"/>
              <a:buNone/>
              <a:defRPr/>
            </a:pPr>
            <a:endParaRPr lang="en-US" sz="2600" b="1" dirty="0" smtClean="0"/>
          </a:p>
        </p:txBody>
      </p:sp>
      <p:grpSp>
        <p:nvGrpSpPr>
          <p:cNvPr id="37892" name="Group 99"/>
          <p:cNvGrpSpPr>
            <a:grpSpLocks/>
          </p:cNvGrpSpPr>
          <p:nvPr/>
        </p:nvGrpSpPr>
        <p:grpSpPr bwMode="auto">
          <a:xfrm>
            <a:off x="868363" y="3657600"/>
            <a:ext cx="1503362" cy="1576387"/>
            <a:chOff x="1824038" y="1681163"/>
            <a:chExt cx="1816100" cy="1816100"/>
          </a:xfrm>
        </p:grpSpPr>
        <p:sp>
          <p:nvSpPr>
            <p:cNvPr id="37918" name="Oval 39"/>
            <p:cNvSpPr>
              <a:spLocks noChangeArrowheads="1"/>
            </p:cNvSpPr>
            <p:nvPr/>
          </p:nvSpPr>
          <p:spPr bwMode="auto">
            <a:xfrm>
              <a:off x="2509838" y="16811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a</a:t>
              </a:r>
            </a:p>
          </p:txBody>
        </p:sp>
        <p:sp>
          <p:nvSpPr>
            <p:cNvPr id="37919" name="Oval 40"/>
            <p:cNvSpPr>
              <a:spLocks noChangeArrowheads="1"/>
            </p:cNvSpPr>
            <p:nvPr/>
          </p:nvSpPr>
          <p:spPr bwMode="auto">
            <a:xfrm>
              <a:off x="1824038" y="24431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b</a:t>
              </a:r>
            </a:p>
          </p:txBody>
        </p:sp>
        <p:sp>
          <p:nvSpPr>
            <p:cNvPr id="37920" name="Oval 41"/>
            <p:cNvSpPr>
              <a:spLocks noChangeArrowheads="1"/>
            </p:cNvSpPr>
            <p:nvPr/>
          </p:nvSpPr>
          <p:spPr bwMode="auto">
            <a:xfrm>
              <a:off x="3195638" y="24431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c</a:t>
              </a:r>
            </a:p>
          </p:txBody>
        </p:sp>
        <p:sp>
          <p:nvSpPr>
            <p:cNvPr id="37921" name="Oval 42"/>
            <p:cNvSpPr>
              <a:spLocks noChangeArrowheads="1"/>
            </p:cNvSpPr>
            <p:nvPr/>
          </p:nvSpPr>
          <p:spPr bwMode="auto">
            <a:xfrm>
              <a:off x="2509838" y="30527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d</a:t>
              </a:r>
            </a:p>
          </p:txBody>
        </p:sp>
        <p:sp>
          <p:nvSpPr>
            <p:cNvPr id="106" name="Line 43"/>
            <p:cNvSpPr>
              <a:spLocks noChangeShapeType="1"/>
            </p:cNvSpPr>
            <p:nvPr/>
          </p:nvSpPr>
          <p:spPr bwMode="auto">
            <a:xfrm>
              <a:off x="2733047" y="2132901"/>
              <a:ext cx="0" cy="912623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7" name="Line 44"/>
            <p:cNvSpPr>
              <a:spLocks noChangeShapeType="1"/>
            </p:cNvSpPr>
            <p:nvPr/>
          </p:nvSpPr>
          <p:spPr bwMode="auto">
            <a:xfrm>
              <a:off x="2274707" y="2665113"/>
              <a:ext cx="914763" cy="0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8" name="Line 45"/>
            <p:cNvSpPr>
              <a:spLocks noChangeShapeType="1"/>
            </p:cNvSpPr>
            <p:nvPr/>
          </p:nvSpPr>
          <p:spPr bwMode="auto">
            <a:xfrm flipH="1">
              <a:off x="2163478" y="2056088"/>
              <a:ext cx="408479" cy="435279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9" name="Line 46"/>
            <p:cNvSpPr>
              <a:spLocks noChangeShapeType="1"/>
            </p:cNvSpPr>
            <p:nvPr/>
          </p:nvSpPr>
          <p:spPr bwMode="auto">
            <a:xfrm>
              <a:off x="2884548" y="2056088"/>
              <a:ext cx="421903" cy="435279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10" name="Line 47"/>
            <p:cNvSpPr>
              <a:spLocks noChangeShapeType="1"/>
            </p:cNvSpPr>
            <p:nvPr/>
          </p:nvSpPr>
          <p:spPr bwMode="auto">
            <a:xfrm>
              <a:off x="2150054" y="2871778"/>
              <a:ext cx="352864" cy="312743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37893" name="Group 111"/>
          <p:cNvGrpSpPr>
            <a:grpSpLocks/>
          </p:cNvGrpSpPr>
          <p:nvPr/>
        </p:nvGrpSpPr>
        <p:grpSpPr bwMode="auto">
          <a:xfrm>
            <a:off x="3816350" y="3665537"/>
            <a:ext cx="936625" cy="1576388"/>
            <a:chOff x="1824038" y="1681163"/>
            <a:chExt cx="1130300" cy="1816100"/>
          </a:xfrm>
        </p:grpSpPr>
        <p:sp>
          <p:nvSpPr>
            <p:cNvPr id="37912" name="Oval 39"/>
            <p:cNvSpPr>
              <a:spLocks noChangeArrowheads="1"/>
            </p:cNvSpPr>
            <p:nvPr/>
          </p:nvSpPr>
          <p:spPr bwMode="auto">
            <a:xfrm>
              <a:off x="2509838" y="16811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a</a:t>
              </a:r>
            </a:p>
          </p:txBody>
        </p:sp>
        <p:sp>
          <p:nvSpPr>
            <p:cNvPr id="37913" name="Oval 40"/>
            <p:cNvSpPr>
              <a:spLocks noChangeArrowheads="1"/>
            </p:cNvSpPr>
            <p:nvPr/>
          </p:nvSpPr>
          <p:spPr bwMode="auto">
            <a:xfrm>
              <a:off x="1824038" y="24431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b</a:t>
              </a:r>
            </a:p>
          </p:txBody>
        </p:sp>
        <p:sp>
          <p:nvSpPr>
            <p:cNvPr id="37914" name="Oval 42"/>
            <p:cNvSpPr>
              <a:spLocks noChangeArrowheads="1"/>
            </p:cNvSpPr>
            <p:nvPr/>
          </p:nvSpPr>
          <p:spPr bwMode="auto">
            <a:xfrm>
              <a:off x="2509838" y="30527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d</a:t>
              </a:r>
            </a:p>
          </p:txBody>
        </p:sp>
        <p:sp>
          <p:nvSpPr>
            <p:cNvPr id="118" name="Line 43"/>
            <p:cNvSpPr>
              <a:spLocks noChangeShapeType="1"/>
            </p:cNvSpPr>
            <p:nvPr/>
          </p:nvSpPr>
          <p:spPr bwMode="auto">
            <a:xfrm>
              <a:off x="2732110" y="2132902"/>
              <a:ext cx="0" cy="912621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20" name="Line 45"/>
            <p:cNvSpPr>
              <a:spLocks noChangeShapeType="1"/>
            </p:cNvSpPr>
            <p:nvPr/>
          </p:nvSpPr>
          <p:spPr bwMode="auto">
            <a:xfrm flipH="1">
              <a:off x="2163129" y="2056088"/>
              <a:ext cx="408057" cy="435279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22" name="Line 47"/>
            <p:cNvSpPr>
              <a:spLocks noChangeShapeType="1"/>
            </p:cNvSpPr>
            <p:nvPr/>
          </p:nvSpPr>
          <p:spPr bwMode="auto">
            <a:xfrm>
              <a:off x="2149718" y="2871779"/>
              <a:ext cx="354417" cy="312742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37894" name="Group 122"/>
          <p:cNvGrpSpPr>
            <a:grpSpLocks/>
          </p:cNvGrpSpPr>
          <p:nvPr/>
        </p:nvGrpSpPr>
        <p:grpSpPr bwMode="auto">
          <a:xfrm>
            <a:off x="5116513" y="3743325"/>
            <a:ext cx="1504950" cy="1046162"/>
            <a:chOff x="1824038" y="1681163"/>
            <a:chExt cx="1816100" cy="1206500"/>
          </a:xfrm>
        </p:grpSpPr>
        <p:sp>
          <p:nvSpPr>
            <p:cNvPr id="37906" name="Oval 39"/>
            <p:cNvSpPr>
              <a:spLocks noChangeArrowheads="1"/>
            </p:cNvSpPr>
            <p:nvPr/>
          </p:nvSpPr>
          <p:spPr bwMode="auto">
            <a:xfrm>
              <a:off x="2509838" y="16811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a</a:t>
              </a:r>
            </a:p>
          </p:txBody>
        </p:sp>
        <p:sp>
          <p:nvSpPr>
            <p:cNvPr id="37907" name="Oval 40"/>
            <p:cNvSpPr>
              <a:spLocks noChangeArrowheads="1"/>
            </p:cNvSpPr>
            <p:nvPr/>
          </p:nvSpPr>
          <p:spPr bwMode="auto">
            <a:xfrm>
              <a:off x="1824038" y="24431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b</a:t>
              </a:r>
            </a:p>
          </p:txBody>
        </p:sp>
        <p:sp>
          <p:nvSpPr>
            <p:cNvPr id="37908" name="Oval 41"/>
            <p:cNvSpPr>
              <a:spLocks noChangeArrowheads="1"/>
            </p:cNvSpPr>
            <p:nvPr/>
          </p:nvSpPr>
          <p:spPr bwMode="auto">
            <a:xfrm>
              <a:off x="3195638" y="24431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c</a:t>
              </a:r>
            </a:p>
          </p:txBody>
        </p:sp>
        <p:sp>
          <p:nvSpPr>
            <p:cNvPr id="130" name="Line 44"/>
            <p:cNvSpPr>
              <a:spLocks noChangeShapeType="1"/>
            </p:cNvSpPr>
            <p:nvPr/>
          </p:nvSpPr>
          <p:spPr bwMode="auto">
            <a:xfrm>
              <a:off x="2274231" y="2666136"/>
              <a:ext cx="915713" cy="0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31" name="Line 45"/>
            <p:cNvSpPr>
              <a:spLocks noChangeShapeType="1"/>
            </p:cNvSpPr>
            <p:nvPr/>
          </p:nvSpPr>
          <p:spPr bwMode="auto">
            <a:xfrm flipH="1">
              <a:off x="2163119" y="2056477"/>
              <a:ext cx="408048" cy="433901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32" name="Line 46"/>
            <p:cNvSpPr>
              <a:spLocks noChangeShapeType="1"/>
            </p:cNvSpPr>
            <p:nvPr/>
          </p:nvSpPr>
          <p:spPr bwMode="auto">
            <a:xfrm>
              <a:off x="2885345" y="2056477"/>
              <a:ext cx="421458" cy="433901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37895" name="Group 133"/>
          <p:cNvGrpSpPr>
            <a:grpSpLocks/>
          </p:cNvGrpSpPr>
          <p:nvPr/>
        </p:nvGrpSpPr>
        <p:grpSpPr bwMode="auto">
          <a:xfrm>
            <a:off x="6959600" y="3778250"/>
            <a:ext cx="936625" cy="1047750"/>
            <a:chOff x="1824038" y="1681163"/>
            <a:chExt cx="1130300" cy="1206500"/>
          </a:xfrm>
        </p:grpSpPr>
        <p:sp>
          <p:nvSpPr>
            <p:cNvPr id="37903" name="Oval 39"/>
            <p:cNvSpPr>
              <a:spLocks noChangeArrowheads="1"/>
            </p:cNvSpPr>
            <p:nvPr/>
          </p:nvSpPr>
          <p:spPr bwMode="auto">
            <a:xfrm>
              <a:off x="2509838" y="16811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a</a:t>
              </a:r>
            </a:p>
          </p:txBody>
        </p:sp>
        <p:sp>
          <p:nvSpPr>
            <p:cNvPr id="37904" name="Oval 40"/>
            <p:cNvSpPr>
              <a:spLocks noChangeArrowheads="1"/>
            </p:cNvSpPr>
            <p:nvPr/>
          </p:nvSpPr>
          <p:spPr bwMode="auto">
            <a:xfrm>
              <a:off x="1824038" y="24431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b</a:t>
              </a:r>
            </a:p>
          </p:txBody>
        </p:sp>
        <p:sp>
          <p:nvSpPr>
            <p:cNvPr id="142" name="Line 45"/>
            <p:cNvSpPr>
              <a:spLocks noChangeShapeType="1"/>
            </p:cNvSpPr>
            <p:nvPr/>
          </p:nvSpPr>
          <p:spPr bwMode="auto">
            <a:xfrm flipH="1">
              <a:off x="2163129" y="2055909"/>
              <a:ext cx="408057" cy="435071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37896" name="Group 144"/>
          <p:cNvGrpSpPr>
            <a:grpSpLocks/>
          </p:cNvGrpSpPr>
          <p:nvPr/>
        </p:nvGrpSpPr>
        <p:grpSpPr bwMode="auto">
          <a:xfrm>
            <a:off x="5116513" y="5048250"/>
            <a:ext cx="1504950" cy="385762"/>
            <a:chOff x="1824038" y="2443163"/>
            <a:chExt cx="1816100" cy="444500"/>
          </a:xfrm>
        </p:grpSpPr>
        <p:sp>
          <p:nvSpPr>
            <p:cNvPr id="37900" name="Oval 40"/>
            <p:cNvSpPr>
              <a:spLocks noChangeArrowheads="1"/>
            </p:cNvSpPr>
            <p:nvPr/>
          </p:nvSpPr>
          <p:spPr bwMode="auto">
            <a:xfrm>
              <a:off x="1824038" y="24431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b</a:t>
              </a:r>
            </a:p>
          </p:txBody>
        </p:sp>
        <p:sp>
          <p:nvSpPr>
            <p:cNvPr id="37901" name="Oval 41"/>
            <p:cNvSpPr>
              <a:spLocks noChangeArrowheads="1"/>
            </p:cNvSpPr>
            <p:nvPr/>
          </p:nvSpPr>
          <p:spPr bwMode="auto">
            <a:xfrm>
              <a:off x="3195638" y="24431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c</a:t>
              </a:r>
            </a:p>
          </p:txBody>
        </p:sp>
        <p:sp>
          <p:nvSpPr>
            <p:cNvPr id="152" name="Line 44"/>
            <p:cNvSpPr>
              <a:spLocks noChangeShapeType="1"/>
            </p:cNvSpPr>
            <p:nvPr/>
          </p:nvSpPr>
          <p:spPr bwMode="auto">
            <a:xfrm>
              <a:off x="2274231" y="2666328"/>
              <a:ext cx="915713" cy="0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37897" name="Rectangle 41"/>
          <p:cNvSpPr>
            <a:spLocks noChangeArrowheads="1"/>
          </p:cNvSpPr>
          <p:nvPr/>
        </p:nvSpPr>
        <p:spPr bwMode="auto">
          <a:xfrm>
            <a:off x="4933950" y="5532710"/>
            <a:ext cx="2374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zh-TW" sz="2000" dirty="0">
                <a:ea typeface="新細明體" pitchFamily="-108" charset="-120"/>
                <a:cs typeface="新細明體" pitchFamily="-108" charset="-120"/>
              </a:rPr>
              <a:t>Some cliques of G</a:t>
            </a:r>
            <a:r>
              <a:rPr kumimoji="1" lang="en-US" altLang="zh-TW" sz="2000" baseline="-25000" dirty="0">
                <a:ea typeface="新細明體" pitchFamily="-108" charset="-120"/>
                <a:cs typeface="新細明體" pitchFamily="-108" charset="-120"/>
              </a:rPr>
              <a:t>1</a:t>
            </a:r>
            <a:r>
              <a:rPr kumimoji="1" lang="en-US" altLang="zh-TW" sz="2000" dirty="0">
                <a:ea typeface="新細明體" pitchFamily="-108" charset="-120"/>
                <a:cs typeface="新細明體" pitchFamily="-108" charset="-120"/>
              </a:rPr>
              <a:t>   </a:t>
            </a:r>
          </a:p>
        </p:txBody>
      </p:sp>
      <p:sp>
        <p:nvSpPr>
          <p:cNvPr id="37898" name="Rectangle 41"/>
          <p:cNvSpPr>
            <a:spLocks noChangeArrowheads="1"/>
          </p:cNvSpPr>
          <p:nvPr/>
        </p:nvSpPr>
        <p:spPr bwMode="auto">
          <a:xfrm>
            <a:off x="1390242" y="5332685"/>
            <a:ext cx="479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zh-TW" sz="2000" dirty="0">
                <a:ea typeface="新細明體" pitchFamily="-108" charset="-120"/>
                <a:cs typeface="新細明體" pitchFamily="-108" charset="-120"/>
              </a:rPr>
              <a:t>G</a:t>
            </a:r>
            <a:r>
              <a:rPr kumimoji="1" lang="en-US" altLang="zh-TW" sz="2000" baseline="-25000" dirty="0">
                <a:ea typeface="新細明體" pitchFamily="-108" charset="-120"/>
                <a:cs typeface="新細明體" pitchFamily="-108" charset="-120"/>
              </a:rPr>
              <a:t>1</a:t>
            </a:r>
            <a:r>
              <a:rPr kumimoji="1" lang="en-US" altLang="zh-TW" sz="2000" dirty="0">
                <a:ea typeface="新細明體" pitchFamily="-108" charset="-120"/>
                <a:cs typeface="新細明體" pitchFamily="-108" charset="-120"/>
              </a:rPr>
              <a:t>   </a:t>
            </a:r>
          </a:p>
        </p:txBody>
      </p:sp>
      <p:sp>
        <p:nvSpPr>
          <p:cNvPr id="37899" name="Slide Number Placeholder 3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A677970-6F09-564A-B862-83C1CBB97D0A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13CC-5F84-4AE7-8776-5825582770B7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4114800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/>
              <a:t>Graph Class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921825"/>
            <a:ext cx="8593667" cy="5174175"/>
          </a:xfrm>
        </p:spPr>
        <p:txBody>
          <a:bodyPr rtlCol="0">
            <a:no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/>
          <a:p>
            <a:pPr marL="342000" indent="0">
              <a:spcBef>
                <a:spcPts val="0"/>
              </a:spcBef>
              <a:spcAft>
                <a:spcPts val="600"/>
              </a:spcAft>
              <a:buFont typeface="Wingdings" charset="2"/>
              <a:buNone/>
              <a:defRPr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It is assumed that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the number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of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vertices is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fixed when it is constructed, </a:t>
            </a:r>
          </a:p>
          <a:p>
            <a:pPr marL="342000" indent="0">
              <a:spcBef>
                <a:spcPts val="0"/>
              </a:spcBef>
              <a:spcAft>
                <a:spcPts val="600"/>
              </a:spcAft>
              <a:buFont typeface="Wingdings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// but edges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can be added and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removed. </a:t>
            </a:r>
          </a:p>
          <a:p>
            <a:pPr marL="342000" indent="0">
              <a:spcBef>
                <a:spcPts val="0"/>
              </a:spcBef>
              <a:spcAft>
                <a:spcPts val="600"/>
              </a:spcAft>
              <a:buFont typeface="Wingdings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// It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also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supports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a mark array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for traversal algorithms. </a:t>
            </a:r>
          </a:p>
          <a:p>
            <a:pPr marL="342000" indent="0">
              <a:spcBef>
                <a:spcPts val="0"/>
              </a:spcBef>
              <a:spcAft>
                <a:spcPts val="600"/>
              </a:spcAft>
              <a:buFont typeface="Wingdings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Graph { </a:t>
            </a:r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000" indent="0">
              <a:spcBef>
                <a:spcPts val="0"/>
              </a:spcBef>
              <a:spcAft>
                <a:spcPts val="600"/>
              </a:spcAft>
              <a:buFont typeface="Wingdings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000" indent="0">
              <a:spcBef>
                <a:spcPts val="0"/>
              </a:spcBef>
              <a:spcAft>
                <a:spcPts val="600"/>
              </a:spcAft>
              <a:buFont typeface="Wingdings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   void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operator =(const Graph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&amp; G)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{}	// Protect assignment </a:t>
            </a:r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000" indent="0">
              <a:spcBef>
                <a:spcPts val="0"/>
              </a:spcBef>
              <a:spcAft>
                <a:spcPts val="600"/>
              </a:spcAft>
              <a:buFont typeface="Wingdings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Graph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(const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Graph&amp;) {}	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	/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/ Protect copy constructor</a:t>
            </a:r>
          </a:p>
          <a:p>
            <a:pPr marL="342000" indent="0">
              <a:spcBef>
                <a:spcPts val="0"/>
              </a:spcBef>
              <a:spcAft>
                <a:spcPts val="600"/>
              </a:spcAft>
              <a:buFont typeface="Wingdings" charset="2"/>
              <a:buNone/>
              <a:defRPr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public: </a:t>
            </a:r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684900" lvl="1" indent="0">
              <a:spcBef>
                <a:spcPts val="0"/>
              </a:spcBef>
              <a:spcAft>
                <a:spcPts val="600"/>
              </a:spcAft>
              <a:buFont typeface="Wingdings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Graph(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numVert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) {}	// Constructor</a:t>
            </a:r>
          </a:p>
          <a:p>
            <a:pPr marL="684900" lvl="1" indent="0">
              <a:spcBef>
                <a:spcPts val="0"/>
              </a:spcBef>
              <a:spcAft>
                <a:spcPts val="600"/>
              </a:spcAft>
              <a:buFont typeface="Wingdings" charset="2"/>
              <a:buNone/>
              <a:defRPr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̃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Graph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(void)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{}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// Destructor</a:t>
            </a:r>
          </a:p>
          <a:p>
            <a:pPr marL="684900" lvl="1" indent="0">
              <a:spcBef>
                <a:spcPts val="0"/>
              </a:spcBef>
              <a:spcAft>
                <a:spcPts val="600"/>
              </a:spcAft>
              <a:buFont typeface="Wingdings" charset="2"/>
              <a:buNone/>
              <a:defRPr/>
            </a:pP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n(); // Return: the number of vertices</a:t>
            </a:r>
          </a:p>
          <a:p>
            <a:pPr marL="684900" lvl="1" indent="0">
              <a:spcBef>
                <a:spcPts val="0"/>
              </a:spcBef>
              <a:spcAft>
                <a:spcPts val="600"/>
              </a:spcAft>
              <a:buFont typeface="Wingdings" charset="2"/>
              <a:buNone/>
              <a:defRPr/>
            </a:pP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e(); //Return: the number of edges</a:t>
            </a:r>
          </a:p>
          <a:p>
            <a:pPr marL="684900" lvl="1" indent="0">
              <a:spcBef>
                <a:spcPts val="0"/>
              </a:spcBef>
              <a:spcAft>
                <a:spcPts val="600"/>
              </a:spcAft>
              <a:buFont typeface="Wingdings" charset="2"/>
              <a:buNone/>
              <a:defRPr/>
            </a:pP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first(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v); // Return v’s first neighbor </a:t>
            </a:r>
          </a:p>
          <a:p>
            <a:pPr marL="684900" lvl="1" indent="0">
              <a:spcBef>
                <a:spcPts val="0"/>
              </a:spcBef>
              <a:spcAft>
                <a:spcPts val="600"/>
              </a:spcAft>
              <a:buFont typeface="Wingdings" charset="2"/>
              <a:buNone/>
              <a:defRPr/>
            </a:pP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next(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v,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w) ;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/ Return v’s next neighbor after w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684900" lvl="1" indent="0">
              <a:spcBef>
                <a:spcPts val="0"/>
              </a:spcBef>
              <a:spcAft>
                <a:spcPts val="600"/>
              </a:spcAft>
              <a:buFont typeface="Wingdings" charset="2"/>
              <a:buNone/>
              <a:defRPr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26827FC-7952-9C43-87C6-F3E0222D0E7E}" type="slidenum">
              <a:rPr lang="en-US"/>
              <a:pPr/>
              <a:t>19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9245-6E10-4375-87E3-D94F86E0696E}" type="datetime1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48F9-9D27-4101-9F01-A908E208A070}" type="datetime1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09420" cy="3427791"/>
          </a:xfrm>
        </p:spPr>
        <p:txBody>
          <a:bodyPr rtlCol="0">
            <a:normAutofit fontScale="77500" lnSpcReduction="20000"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/>
          <a:p>
            <a:pPr marL="514350" indent="-514350">
              <a:buFont typeface="Wingdings" charset="2"/>
              <a:buChar char="l"/>
              <a:defRPr/>
            </a:pPr>
            <a:r>
              <a:rPr lang="en-US" sz="2800" dirty="0">
                <a:solidFill>
                  <a:srgbClr val="000000"/>
                </a:solidFill>
              </a:rPr>
              <a:t>A graph G is an ordered pair G=(V,E) with a set of </a:t>
            </a:r>
            <a:r>
              <a:rPr lang="en-US" sz="2800" b="1" dirty="0">
                <a:solidFill>
                  <a:srgbClr val="000000"/>
                </a:solidFill>
              </a:rPr>
              <a:t>vertices </a:t>
            </a:r>
            <a:r>
              <a:rPr lang="en-US" sz="2800" dirty="0">
                <a:solidFill>
                  <a:srgbClr val="000000"/>
                </a:solidFill>
              </a:rPr>
              <a:t>or nodes (V) and the </a:t>
            </a:r>
            <a:r>
              <a:rPr lang="en-US" sz="2800" b="1" dirty="0">
                <a:solidFill>
                  <a:srgbClr val="000000"/>
                </a:solidFill>
              </a:rPr>
              <a:t>edges</a:t>
            </a:r>
            <a:r>
              <a:rPr lang="en-US" sz="2800" dirty="0">
                <a:solidFill>
                  <a:srgbClr val="000000"/>
                </a:solidFill>
              </a:rPr>
              <a:t> or arcs (E) that connect them.</a:t>
            </a:r>
          </a:p>
          <a:p>
            <a:pPr marL="514350" indent="-514350">
              <a:buFont typeface="Wingdings" charset="2"/>
              <a:buChar char="l"/>
              <a:defRPr/>
            </a:pPr>
            <a:r>
              <a:rPr lang="en-US" sz="2800" dirty="0">
                <a:solidFill>
                  <a:srgbClr val="000000"/>
                </a:solidFill>
              </a:rPr>
              <a:t>E is a binary relation on V, each edge is a tuple &lt; v1,v2 &gt;, where v1,v2 in </a:t>
            </a:r>
            <a:r>
              <a:rPr lang="tr-TR" sz="2800" dirty="0">
                <a:solidFill>
                  <a:srgbClr val="000000"/>
                </a:solidFill>
              </a:rPr>
              <a:t>(</a:t>
            </a:r>
            <a:r>
              <a:rPr lang="en-US" sz="2800" dirty="0">
                <a:solidFill>
                  <a:srgbClr val="000000"/>
                </a:solidFill>
              </a:rPr>
              <a:t>V</a:t>
            </a:r>
            <a:r>
              <a:rPr lang="tr-TR" sz="2800" dirty="0">
                <a:solidFill>
                  <a:srgbClr val="000000"/>
                </a:solidFill>
              </a:rPr>
              <a:t>)</a:t>
            </a:r>
            <a:endParaRPr lang="en-US" sz="2800" dirty="0">
              <a:solidFill>
                <a:srgbClr val="000000"/>
              </a:solidFill>
            </a:endParaRPr>
          </a:p>
          <a:p>
            <a:pPr marL="514350" indent="-514350">
              <a:buFont typeface="Wingdings" charset="2"/>
              <a:buChar char="l"/>
              <a:defRPr/>
            </a:pPr>
            <a:r>
              <a:rPr lang="tr-TR" sz="2800" dirty="0">
                <a:solidFill>
                  <a:srgbClr val="000000"/>
                </a:solidFill>
              </a:rPr>
              <a:t>|</a:t>
            </a:r>
            <a:r>
              <a:rPr lang="en-US" sz="2800" dirty="0">
                <a:solidFill>
                  <a:srgbClr val="000000"/>
                </a:solidFill>
              </a:rPr>
              <a:t>E|  =&lt;  |V|</a:t>
            </a:r>
            <a:r>
              <a:rPr lang="en-US" sz="2800" baseline="30000" dirty="0">
                <a:solidFill>
                  <a:srgbClr val="000000"/>
                </a:solidFill>
              </a:rPr>
              <a:t>2</a:t>
            </a:r>
          </a:p>
          <a:p>
            <a:pPr marL="514350" indent="-514350">
              <a:buFont typeface="Wingdings" charset="2"/>
              <a:buChar char="l"/>
              <a:defRPr/>
            </a:pPr>
            <a:r>
              <a:rPr lang="en-US" sz="2800" dirty="0">
                <a:solidFill>
                  <a:srgbClr val="000000"/>
                </a:solidFill>
              </a:rPr>
              <a:t>The edges indicate how we can move through the graph.</a:t>
            </a:r>
          </a:p>
          <a:p>
            <a:pPr marL="514350" indent="-514350">
              <a:buFont typeface="Wingdings" charset="2"/>
              <a:buChar char="l"/>
              <a:defRPr/>
            </a:pPr>
            <a:r>
              <a:rPr lang="en-US" sz="2800" dirty="0">
                <a:solidFill>
                  <a:srgbClr val="000000"/>
                </a:solidFill>
              </a:rPr>
              <a:t>A </a:t>
            </a:r>
            <a:r>
              <a:rPr lang="en-US" sz="2800" b="1" dirty="0">
                <a:solidFill>
                  <a:srgbClr val="000000"/>
                </a:solidFill>
              </a:rPr>
              <a:t>weighted graph </a:t>
            </a:r>
            <a:r>
              <a:rPr lang="en-US" sz="2800" dirty="0">
                <a:solidFill>
                  <a:srgbClr val="000000"/>
                </a:solidFill>
              </a:rPr>
              <a:t>is one where each edge has a cost for traveling between the nodes</a:t>
            </a:r>
          </a:p>
          <a:p>
            <a:pPr marL="514350" indent="-514350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sz="2800" dirty="0">
                <a:solidFill>
                  <a:srgbClr val="000000"/>
                </a:solidFill>
              </a:rPr>
              <a:t>Typical examples for the edges:</a:t>
            </a:r>
          </a:p>
          <a:p>
            <a:pPr>
              <a:lnSpc>
                <a:spcPct val="90000"/>
              </a:lnSpc>
              <a:buFont typeface="Wingdings" charset="2"/>
              <a:buChar char="l"/>
              <a:defRPr/>
            </a:pPr>
            <a:endParaRPr lang="en-US" sz="2800" dirty="0"/>
          </a:p>
        </p:txBody>
      </p: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060254" y="4667272"/>
            <a:ext cx="6556375" cy="1385888"/>
            <a:chOff x="1752600" y="4858507"/>
            <a:chExt cx="6556265" cy="1384893"/>
          </a:xfrm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1752600" y="5176600"/>
              <a:ext cx="381000" cy="381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grpSp>
          <p:nvGrpSpPr>
            <p:cNvPr id="10" name="Group 18"/>
            <p:cNvGrpSpPr>
              <a:grpSpLocks/>
            </p:cNvGrpSpPr>
            <p:nvPr/>
          </p:nvGrpSpPr>
          <p:grpSpPr bwMode="auto">
            <a:xfrm>
              <a:off x="2960426" y="4979649"/>
              <a:ext cx="2417942" cy="1263751"/>
              <a:chOff x="2667000" y="4267201"/>
              <a:chExt cx="2514600" cy="1752600"/>
            </a:xfrm>
          </p:grpSpPr>
          <p:sp>
            <p:nvSpPr>
              <p:cNvPr id="19" name="Line 10"/>
              <p:cNvSpPr>
                <a:spLocks noChangeShapeType="1"/>
              </p:cNvSpPr>
              <p:nvPr/>
            </p:nvSpPr>
            <p:spPr bwMode="auto">
              <a:xfrm>
                <a:off x="2667000" y="4267201"/>
                <a:ext cx="0" cy="1752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Line 11"/>
              <p:cNvSpPr>
                <a:spLocks noChangeShapeType="1"/>
              </p:cNvSpPr>
              <p:nvPr/>
            </p:nvSpPr>
            <p:spPr bwMode="auto">
              <a:xfrm>
                <a:off x="5181600" y="4267201"/>
                <a:ext cx="0" cy="1752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6096000" y="5674936"/>
              <a:ext cx="468931" cy="4626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6813189" y="4858507"/>
              <a:ext cx="468931" cy="4626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7723088" y="5389938"/>
              <a:ext cx="585777" cy="620266"/>
            </a:xfrm>
            <a:custGeom>
              <a:avLst/>
              <a:gdLst>
                <a:gd name="connsiteX0" fmla="*/ 139700 w 808567"/>
                <a:gd name="connsiteY0" fmla="*/ 867833 h 867833"/>
                <a:gd name="connsiteX1" fmla="*/ 762000 w 808567"/>
                <a:gd name="connsiteY1" fmla="*/ 728133 h 867833"/>
                <a:gd name="connsiteX2" fmla="*/ 419100 w 808567"/>
                <a:gd name="connsiteY2" fmla="*/ 29633 h 867833"/>
                <a:gd name="connsiteX3" fmla="*/ 0 w 808567"/>
                <a:gd name="connsiteY3" fmla="*/ 550333 h 867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8567" h="867833">
                  <a:moveTo>
                    <a:pt x="139700" y="867833"/>
                  </a:moveTo>
                  <a:cubicBezTo>
                    <a:pt x="427566" y="867833"/>
                    <a:pt x="715433" y="867833"/>
                    <a:pt x="762000" y="728133"/>
                  </a:cubicBezTo>
                  <a:cubicBezTo>
                    <a:pt x="808567" y="588433"/>
                    <a:pt x="546100" y="59266"/>
                    <a:pt x="419100" y="29633"/>
                  </a:cubicBezTo>
                  <a:cubicBezTo>
                    <a:pt x="292100" y="0"/>
                    <a:pt x="0" y="550333"/>
                    <a:pt x="0" y="550333"/>
                  </a:cubicBezTo>
                </a:path>
              </a:pathLst>
            </a:custGeom>
            <a:noFill/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7475209" y="5729364"/>
              <a:ext cx="468931" cy="4626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cxnSp>
          <p:nvCxnSpPr>
            <p:cNvPr id="15" name="Straight Connector 14"/>
            <p:cNvCxnSpPr>
              <a:stCxn id="11" idx="7"/>
              <a:endCxn id="12" idx="3"/>
            </p:cNvCxnSpPr>
            <p:nvPr/>
          </p:nvCxnSpPr>
          <p:spPr>
            <a:xfrm rot="5400000" flipH="1" flipV="1">
              <a:off x="6444550" y="5304932"/>
              <a:ext cx="488599" cy="385757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3728607" y="5722302"/>
              <a:ext cx="421686" cy="44559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4338399" y="4979650"/>
              <a:ext cx="421686" cy="44559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cxnSp>
          <p:nvCxnSpPr>
            <p:cNvPr id="18" name="Straight Connector 17"/>
            <p:cNvCxnSpPr>
              <a:stCxn id="16" idx="7"/>
              <a:endCxn id="17" idx="3"/>
            </p:cNvCxnSpPr>
            <p:nvPr/>
          </p:nvCxnSpPr>
          <p:spPr>
            <a:xfrm rot="5400000" flipH="1" flipV="1">
              <a:off x="4029981" y="5417590"/>
              <a:ext cx="428317" cy="312732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883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152400"/>
            <a:ext cx="7967133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/>
              <a:t>Graph Class (continues)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1151468"/>
            <a:ext cx="8991600" cy="3310466"/>
          </a:xfrm>
        </p:spPr>
        <p:txBody>
          <a:bodyPr rtlCol="0">
            <a:no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/>
          <a:p>
            <a:pPr marL="284850" indent="0">
              <a:spcBef>
                <a:spcPts val="0"/>
              </a:spcBef>
              <a:spcAft>
                <a:spcPts val="600"/>
              </a:spcAft>
              <a:buFont typeface="Wingdings" charset="2"/>
              <a:buNone/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setEdge(int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 v1,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 v2,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 weight); // Set the weight for an edge </a:t>
            </a:r>
          </a:p>
          <a:p>
            <a:pPr marL="284850" indent="0">
              <a:spcBef>
                <a:spcPts val="0"/>
              </a:spcBef>
              <a:spcAft>
                <a:spcPts val="600"/>
              </a:spcAft>
              <a:buFont typeface="Wingdings" charset="2"/>
              <a:buNone/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delEdge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 v1,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 v2);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Delete an edge 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, j</a:t>
            </a:r>
          </a:p>
          <a:p>
            <a:pPr marL="284850" indent="0">
              <a:spcBef>
                <a:spcPts val="0"/>
              </a:spcBef>
              <a:spcAft>
                <a:spcPts val="600"/>
              </a:spcAft>
              <a:buFont typeface="Wingdings" charset="2"/>
              <a:buNone/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isEdge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 j); 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Determine if an edge is in the graph  </a:t>
            </a:r>
          </a:p>
          <a:p>
            <a:pPr marL="284850" indent="0">
              <a:spcBef>
                <a:spcPts val="0"/>
              </a:spcBef>
              <a:spcAft>
                <a:spcPts val="600"/>
              </a:spcAft>
              <a:buFont typeface="Wingdings" charset="2"/>
              <a:buNone/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 weight(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 v1,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 v2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); //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Return an edge’s weight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, j:</a:t>
            </a:r>
          </a:p>
          <a:p>
            <a:pPr marL="284850" indent="0">
              <a:spcBef>
                <a:spcPts val="0"/>
              </a:spcBef>
              <a:spcAft>
                <a:spcPts val="600"/>
              </a:spcAft>
              <a:buFont typeface="Wingdings" charset="2"/>
              <a:buNone/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getMark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 v);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Get mark value for a vertex, </a:t>
            </a:r>
          </a:p>
          <a:p>
            <a:pPr marL="284850" indent="0">
              <a:spcBef>
                <a:spcPts val="0"/>
              </a:spcBef>
              <a:spcAft>
                <a:spcPts val="600"/>
              </a:spcAft>
              <a:buFont typeface="Wingdings" charset="2"/>
              <a:buNone/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setMark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 v,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val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); //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Set mark value for a vertex, </a:t>
            </a:r>
          </a:p>
          <a:p>
            <a:pPr marL="284850" indent="0">
              <a:spcBef>
                <a:spcPts val="0"/>
              </a:spcBef>
              <a:spcAft>
                <a:spcPts val="600"/>
              </a:spcAft>
              <a:buFont typeface="Wingdings" charset="2"/>
              <a:buNone/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clearMark(void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);		// Set all mark values as unvisited</a:t>
            </a:r>
          </a:p>
          <a:p>
            <a:pPr marL="45720" indent="0">
              <a:spcBef>
                <a:spcPts val="0"/>
              </a:spcBef>
              <a:spcAft>
                <a:spcPts val="600"/>
              </a:spcAft>
              <a:buFont typeface="Wingdings" charset="2"/>
              <a:buNone/>
              <a:defRPr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};</a:t>
            </a:r>
          </a:p>
          <a:p>
            <a:pPr marL="684900" lvl="1" indent="0">
              <a:spcBef>
                <a:spcPts val="0"/>
              </a:spcBef>
              <a:spcAft>
                <a:spcPts val="600"/>
              </a:spcAft>
              <a:buFont typeface="Wingdings" charset="2"/>
              <a:buNone/>
              <a:defRPr/>
            </a:pPr>
            <a:endParaRPr lang="en-US" sz="1400" dirty="0" smtClean="0"/>
          </a:p>
          <a:p>
            <a:pPr marL="684900" lvl="1" indent="0">
              <a:spcBef>
                <a:spcPts val="0"/>
              </a:spcBef>
              <a:spcAft>
                <a:spcPts val="600"/>
              </a:spcAft>
              <a:buFont typeface="Wingdings" charset="2"/>
              <a:buNone/>
              <a:defRPr/>
            </a:pPr>
            <a:r>
              <a:rPr lang="en-US" sz="1400" dirty="0" smtClean="0"/>
              <a:t> </a:t>
            </a:r>
          </a:p>
          <a:p>
            <a:pPr marL="342000" indent="0">
              <a:spcBef>
                <a:spcPts val="0"/>
              </a:spcBef>
              <a:spcAft>
                <a:spcPts val="600"/>
              </a:spcAft>
              <a:buFont typeface="Wingdings" charset="2"/>
              <a:buNone/>
              <a:defRPr/>
            </a:pPr>
            <a:endParaRPr lang="en-US" dirty="0" smtClean="0"/>
          </a:p>
          <a:p>
            <a:pPr marL="342000" indent="0">
              <a:spcBef>
                <a:spcPts val="0"/>
              </a:spcBef>
              <a:spcAft>
                <a:spcPts val="600"/>
              </a:spcAft>
              <a:buFont typeface="Wingdings" charset="2"/>
              <a:buNone/>
              <a:defRPr/>
            </a:pP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82B2961-9ADC-554C-ADD4-3B672BC768F1}" type="slidenum">
              <a:rPr lang="en-US"/>
              <a:pPr/>
              <a:t>20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C5BA-AF3E-4FA6-8782-60FD669BEE78}" type="datetime1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3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849313" y="1642533"/>
            <a:ext cx="74422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>
              <a:spcBef>
                <a:spcPts val="1075"/>
              </a:spcBef>
            </a:pPr>
            <a:r>
              <a:rPr lang="en-US" altLang="zh-TW" sz="2000" dirty="0">
                <a:ea typeface="Arial" pitchFamily="-108" charset="0"/>
                <a:cs typeface="Arial" pitchFamily="-108" charset="0"/>
              </a:rPr>
              <a:t>Let G=(V,</a:t>
            </a:r>
            <a:r>
              <a:rPr lang="en-US" altLang="zh-TW" sz="2000" dirty="0" smtClean="0">
                <a:ea typeface="Arial" pitchFamily="-108" charset="0"/>
                <a:cs typeface="Arial" pitchFamily="-108" charset="0"/>
              </a:rPr>
              <a:t>E) be a graph with </a:t>
            </a:r>
            <a:r>
              <a:rPr lang="en-US" altLang="zh-TW" sz="2000" dirty="0" err="1" smtClean="0">
                <a:ea typeface="Arial" pitchFamily="-108" charset="0"/>
                <a:cs typeface="Arial" pitchFamily="-108" charset="0"/>
              </a:rPr>
              <a:t>n</a:t>
            </a:r>
            <a:r>
              <a:rPr lang="en-US" altLang="zh-TW" sz="2000" dirty="0" smtClean="0">
                <a:ea typeface="Arial" pitchFamily="-108" charset="0"/>
                <a:cs typeface="Arial" pitchFamily="-108" charset="0"/>
              </a:rPr>
              <a:t> vertices.</a:t>
            </a:r>
          </a:p>
          <a:p>
            <a:pPr marL="342900" indent="-342900">
              <a:spcBef>
                <a:spcPts val="1075"/>
              </a:spcBef>
            </a:pPr>
            <a:r>
              <a:rPr lang="en-US" altLang="zh-TW" sz="2000" dirty="0">
                <a:ea typeface="Arial" pitchFamily="-108" charset="0"/>
                <a:cs typeface="Arial" pitchFamily="-108" charset="0"/>
              </a:rPr>
              <a:t>The </a:t>
            </a:r>
            <a:r>
              <a:rPr lang="en-US" altLang="zh-TW" sz="2000" b="1" dirty="0">
                <a:ea typeface="Arial" pitchFamily="-108" charset="0"/>
                <a:cs typeface="Arial" pitchFamily="-108" charset="0"/>
              </a:rPr>
              <a:t>adjacency matrix </a:t>
            </a:r>
            <a:r>
              <a:rPr lang="en-US" altLang="zh-TW" sz="2000" dirty="0">
                <a:ea typeface="Arial" pitchFamily="-108" charset="0"/>
                <a:cs typeface="Arial" pitchFamily="-108" charset="0"/>
              </a:rPr>
              <a:t>of G is a two-dimensional </a:t>
            </a:r>
            <a:br>
              <a:rPr lang="en-US" altLang="zh-TW" sz="2000" dirty="0">
                <a:ea typeface="Arial" pitchFamily="-108" charset="0"/>
                <a:cs typeface="Arial" pitchFamily="-108" charset="0"/>
              </a:rPr>
            </a:br>
            <a:r>
              <a:rPr lang="en-US" altLang="zh-TW" sz="2000" dirty="0" err="1">
                <a:ea typeface="Arial" pitchFamily="-108" charset="0"/>
                <a:cs typeface="Arial" pitchFamily="-108" charset="0"/>
              </a:rPr>
              <a:t>n</a:t>
            </a:r>
            <a:r>
              <a:rPr lang="en-US" altLang="zh-TW" sz="2000" dirty="0">
                <a:ea typeface="Arial" pitchFamily="-108" charset="0"/>
                <a:cs typeface="Arial" pitchFamily="-108" charset="0"/>
              </a:rPr>
              <a:t> by </a:t>
            </a:r>
            <a:r>
              <a:rPr lang="en-US" altLang="zh-TW" sz="2000" dirty="0" err="1">
                <a:ea typeface="Arial" pitchFamily="-108" charset="0"/>
                <a:cs typeface="Arial" pitchFamily="-108" charset="0"/>
              </a:rPr>
              <a:t>n</a:t>
            </a:r>
            <a:r>
              <a:rPr lang="en-US" altLang="zh-TW" sz="2000" dirty="0">
                <a:ea typeface="Arial" pitchFamily="-108" charset="0"/>
                <a:cs typeface="Arial" pitchFamily="-108" charset="0"/>
              </a:rPr>
              <a:t> array, say </a:t>
            </a:r>
            <a:r>
              <a:rPr lang="en-US" altLang="zh-TW" sz="2000" dirty="0" err="1">
                <a:ea typeface="Arial" pitchFamily="-108" charset="0"/>
                <a:cs typeface="Arial" pitchFamily="-108" charset="0"/>
              </a:rPr>
              <a:t>adj_mat</a:t>
            </a:r>
            <a:r>
              <a:rPr lang="en-US" altLang="zh-TW" sz="2000" dirty="0">
                <a:ea typeface="Arial" pitchFamily="-108" charset="0"/>
                <a:cs typeface="Arial" pitchFamily="-108" charset="0"/>
              </a:rPr>
              <a:t>.</a:t>
            </a:r>
          </a:p>
          <a:p>
            <a:pPr marL="342900" indent="-342900">
              <a:spcBef>
                <a:spcPts val="1075"/>
              </a:spcBef>
            </a:pPr>
            <a:r>
              <a:rPr lang="en-US" altLang="zh-TW" sz="2000" dirty="0">
                <a:ea typeface="Arial" pitchFamily="-108" charset="0"/>
                <a:cs typeface="Arial" pitchFamily="-108" charset="0"/>
              </a:rPr>
              <a:t>If the edge (vi, </a:t>
            </a:r>
            <a:r>
              <a:rPr lang="en-US" altLang="zh-TW" sz="2000" dirty="0" err="1">
                <a:ea typeface="Arial" pitchFamily="-108" charset="0"/>
                <a:cs typeface="Arial" pitchFamily="-108" charset="0"/>
              </a:rPr>
              <a:t>vj</a:t>
            </a:r>
            <a:r>
              <a:rPr lang="en-US" altLang="zh-TW" sz="2000" dirty="0">
                <a:ea typeface="Arial" pitchFamily="-108" charset="0"/>
                <a:cs typeface="Arial" pitchFamily="-108" charset="0"/>
              </a:rPr>
              <a:t>) is in E(G), </a:t>
            </a:r>
            <a:r>
              <a:rPr lang="en-US" altLang="zh-TW" sz="2000" dirty="0" err="1">
                <a:ea typeface="Arial" pitchFamily="-108" charset="0"/>
                <a:cs typeface="Arial" pitchFamily="-108" charset="0"/>
              </a:rPr>
              <a:t>adj_mat[i][j</a:t>
            </a:r>
            <a:r>
              <a:rPr lang="en-US" altLang="zh-TW" sz="2000" dirty="0">
                <a:ea typeface="Arial" pitchFamily="-108" charset="0"/>
                <a:cs typeface="Arial" pitchFamily="-108" charset="0"/>
              </a:rPr>
              <a:t>]=1.</a:t>
            </a:r>
          </a:p>
          <a:p>
            <a:pPr marL="342900" indent="-342900">
              <a:spcBef>
                <a:spcPts val="1075"/>
              </a:spcBef>
            </a:pPr>
            <a:r>
              <a:rPr lang="en-US" altLang="zh-TW" sz="2000" dirty="0">
                <a:ea typeface="Arial" pitchFamily="-108" charset="0"/>
                <a:cs typeface="Arial" pitchFamily="-108" charset="0"/>
              </a:rPr>
              <a:t>If there is no such edge in E(G), </a:t>
            </a:r>
            <a:r>
              <a:rPr lang="en-US" altLang="zh-TW" sz="2000" dirty="0" err="1">
                <a:ea typeface="Arial" pitchFamily="-108" charset="0"/>
                <a:cs typeface="Arial" pitchFamily="-108" charset="0"/>
              </a:rPr>
              <a:t>adj_mat[i][j</a:t>
            </a:r>
            <a:r>
              <a:rPr lang="en-US" altLang="zh-TW" sz="2000" dirty="0">
                <a:ea typeface="Arial" pitchFamily="-108" charset="0"/>
                <a:cs typeface="Arial" pitchFamily="-108" charset="0"/>
              </a:rPr>
              <a:t>]=0.</a:t>
            </a:r>
          </a:p>
          <a:p>
            <a:pPr marL="342900" lvl="1" indent="-342900">
              <a:spcBef>
                <a:spcPts val="1075"/>
              </a:spcBef>
            </a:pPr>
            <a:r>
              <a:rPr lang="en-US" altLang="zh-TW" sz="2000" dirty="0">
                <a:ea typeface="Arial" pitchFamily="-108" charset="0"/>
                <a:cs typeface="Arial" pitchFamily="-108" charset="0"/>
              </a:rPr>
              <a:t>The adjacency matrix for an undirected graph is symmetric. </a:t>
            </a:r>
            <a:r>
              <a:rPr lang="en-US" sz="2000" dirty="0">
                <a:ea typeface="Arial" pitchFamily="-108" charset="0"/>
                <a:cs typeface="Arial" pitchFamily="-108" charset="0"/>
              </a:rPr>
              <a:t>A=A</a:t>
            </a:r>
            <a:r>
              <a:rPr lang="en-US" sz="2000" baseline="30000" dirty="0">
                <a:ea typeface="Arial" pitchFamily="-108" charset="0"/>
                <a:cs typeface="Arial" pitchFamily="-108" charset="0"/>
              </a:rPr>
              <a:t>T</a:t>
            </a:r>
            <a:endParaRPr lang="en-US" altLang="zh-TW" sz="2000" dirty="0">
              <a:ea typeface="Arial" pitchFamily="-108" charset="0"/>
              <a:cs typeface="Arial" pitchFamily="-108" charset="0"/>
            </a:endParaRPr>
          </a:p>
          <a:p>
            <a:pPr marL="342900" indent="-342900">
              <a:spcBef>
                <a:spcPts val="1075"/>
              </a:spcBef>
            </a:pPr>
            <a:r>
              <a:rPr lang="en-US" altLang="zh-TW" sz="2000" dirty="0">
                <a:ea typeface="Arial" pitchFamily="-108" charset="0"/>
                <a:cs typeface="Arial" pitchFamily="-108" charset="0"/>
              </a:rPr>
              <a:t>The adjacency matrix for a </a:t>
            </a:r>
            <a:r>
              <a:rPr lang="en-US" altLang="zh-TW" sz="2000" dirty="0" smtClean="0">
                <a:ea typeface="Arial" pitchFamily="-108" charset="0"/>
                <a:cs typeface="Arial" pitchFamily="-108" charset="0"/>
              </a:rPr>
              <a:t>directed graph </a:t>
            </a:r>
            <a:r>
              <a:rPr lang="en-US" altLang="zh-TW" sz="2000" dirty="0">
                <a:ea typeface="Arial" pitchFamily="-108" charset="0"/>
                <a:cs typeface="Arial" pitchFamily="-108" charset="0"/>
              </a:rPr>
              <a:t>need not be symmetric. </a:t>
            </a:r>
          </a:p>
          <a:p>
            <a:pPr marL="342900" indent="-342900">
              <a:spcBef>
                <a:spcPts val="1075"/>
              </a:spcBef>
            </a:pPr>
            <a:r>
              <a:rPr lang="ja-JP" altLang="en-US" sz="2000" dirty="0">
                <a:ea typeface="Arial" pitchFamily="-108" charset="0"/>
                <a:cs typeface="Arial" pitchFamily="-108" charset="0"/>
              </a:rPr>
              <a:t>“</a:t>
            </a:r>
            <a:r>
              <a:rPr lang="en-US" sz="2000" dirty="0">
                <a:ea typeface="Arial" pitchFamily="-108" charset="0"/>
                <a:cs typeface="Arial" pitchFamily="-108" charset="0"/>
              </a:rPr>
              <a:t>1</a:t>
            </a:r>
            <a:r>
              <a:rPr lang="ja-JP" altLang="en-US" sz="2000" dirty="0">
                <a:ea typeface="Arial" pitchFamily="-108" charset="0"/>
                <a:cs typeface="Arial" pitchFamily="-108" charset="0"/>
              </a:rPr>
              <a:t>”</a:t>
            </a:r>
            <a:r>
              <a:rPr lang="en-US" sz="2000" dirty="0">
                <a:ea typeface="Arial" pitchFamily="-108" charset="0"/>
                <a:cs typeface="Arial" pitchFamily="-108" charset="0"/>
              </a:rPr>
              <a:t> in &lt;</a:t>
            </a:r>
            <a:r>
              <a:rPr lang="en-US" sz="2000" dirty="0" err="1">
                <a:ea typeface="Arial" pitchFamily="-108" charset="0"/>
                <a:cs typeface="Arial" pitchFamily="-108" charset="0"/>
              </a:rPr>
              <a:t>j,j</a:t>
            </a:r>
            <a:r>
              <a:rPr lang="en-US" sz="2000" dirty="0">
                <a:ea typeface="Arial" pitchFamily="-108" charset="0"/>
                <a:cs typeface="Arial" pitchFamily="-108" charset="0"/>
              </a:rPr>
              <a:t>&gt; means there</a:t>
            </a:r>
            <a:r>
              <a:rPr lang="ja-JP" altLang="en-US" sz="2000" dirty="0">
                <a:ea typeface="Arial" pitchFamily="-108" charset="0"/>
                <a:cs typeface="Arial" pitchFamily="-108" charset="0"/>
              </a:rPr>
              <a:t>’</a:t>
            </a:r>
            <a:r>
              <a:rPr lang="en-US" sz="2000" dirty="0" err="1">
                <a:ea typeface="Arial" pitchFamily="-108" charset="0"/>
                <a:cs typeface="Arial" pitchFamily="-108" charset="0"/>
              </a:rPr>
              <a:t>s</a:t>
            </a:r>
            <a:r>
              <a:rPr lang="en-US" sz="2000" dirty="0">
                <a:ea typeface="Arial" pitchFamily="-108" charset="0"/>
                <a:cs typeface="Arial" pitchFamily="-108" charset="0"/>
              </a:rPr>
              <a:t> a self-loop in vertex </a:t>
            </a:r>
            <a:r>
              <a:rPr lang="en-US" sz="2000" dirty="0" err="1">
                <a:ea typeface="Arial" pitchFamily="-108" charset="0"/>
                <a:cs typeface="Arial" pitchFamily="-108" charset="0"/>
              </a:rPr>
              <a:t>j</a:t>
            </a:r>
            <a:r>
              <a:rPr lang="en-US" sz="2000" dirty="0">
                <a:ea typeface="Arial" pitchFamily="-108" charset="0"/>
                <a:cs typeface="Arial" pitchFamily="-108" charset="0"/>
              </a:rPr>
              <a:t>.</a:t>
            </a:r>
            <a:endParaRPr lang="en-US" altLang="zh-TW" sz="2000" dirty="0">
              <a:ea typeface="Arial" pitchFamily="-108" charset="0"/>
              <a:cs typeface="Arial" pitchFamily="-10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EB441F8-BF9B-1542-A501-DCF86CF08A24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28600" y="152400"/>
            <a:ext cx="8001000" cy="90593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Adjacency Matrix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2BDE-3396-4262-A8E0-D91F5910BD0D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6076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ChangeArrowheads="1"/>
          </p:cNvSpPr>
          <p:nvPr/>
        </p:nvSpPr>
        <p:spPr bwMode="auto">
          <a:xfrm>
            <a:off x="831850" y="152400"/>
            <a:ext cx="72644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altLang="zh-TW" sz="3600">
                <a:solidFill>
                  <a:srgbClr val="000000"/>
                </a:solidFill>
                <a:latin typeface="Corbel" pitchFamily="-108" charset="0"/>
              </a:rPr>
              <a:t>     Graph Representations</a:t>
            </a:r>
          </a:p>
        </p:txBody>
      </p:sp>
      <p:sp>
        <p:nvSpPr>
          <p:cNvPr id="802819" name="Rectangle 3"/>
          <p:cNvSpPr>
            <a:spLocks noChangeArrowheads="1"/>
          </p:cNvSpPr>
          <p:nvPr/>
        </p:nvSpPr>
        <p:spPr bwMode="auto">
          <a:xfrm>
            <a:off x="609600" y="1600200"/>
            <a:ext cx="7851775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lvl="2" indent="-342900">
              <a:spcBef>
                <a:spcPct val="20000"/>
              </a:spcBef>
              <a:buFont typeface="Arial" pitchFamily="-108" charset="0"/>
              <a:buChar char="•"/>
            </a:pPr>
            <a:r>
              <a:rPr lang="en-US" altLang="zh-TW" sz="2000" b="1" dirty="0">
                <a:ea typeface="Arial" pitchFamily="-108" charset="0"/>
                <a:cs typeface="Arial" pitchFamily="-108" charset="0"/>
              </a:rPr>
              <a:t>Adjacency Matrix:</a:t>
            </a:r>
            <a:r>
              <a:rPr lang="en-US" altLang="zh-TW" sz="2000" dirty="0">
                <a:ea typeface="Arial" pitchFamily="-108" charset="0"/>
                <a:cs typeface="Arial" pitchFamily="-108" charset="0"/>
              </a:rPr>
              <a:t> </a:t>
            </a:r>
            <a:r>
              <a:rPr lang="en-US" sz="2000" dirty="0">
                <a:ea typeface="Arial" pitchFamily="-108" charset="0"/>
                <a:cs typeface="Arial" pitchFamily="-108" charset="0"/>
              </a:rPr>
              <a:t>A two dimensional array</a:t>
            </a:r>
            <a:endParaRPr lang="en-US" altLang="zh-TW" sz="2000" dirty="0">
              <a:ea typeface="Arial" pitchFamily="-108" charset="0"/>
              <a:cs typeface="Arial" pitchFamily="-108" charset="0"/>
            </a:endParaRPr>
          </a:p>
          <a:p>
            <a:pPr marL="742950" lvl="1" indent="-285750">
              <a:buFont typeface="Arial" pitchFamily="-108" charset="0"/>
              <a:buChar char="•"/>
            </a:pPr>
            <a:r>
              <a:rPr lang="en-US" sz="2000" dirty="0">
                <a:ea typeface="Arial" pitchFamily="-108" charset="0"/>
                <a:cs typeface="Arial" pitchFamily="-108" charset="0"/>
              </a:rPr>
              <a:t>appropriate when graph is dense</a:t>
            </a:r>
          </a:p>
          <a:p>
            <a:pPr marL="742950" lvl="1" indent="-285750">
              <a:buFont typeface="Arial" pitchFamily="-108" charset="0"/>
              <a:buChar char="•"/>
            </a:pPr>
            <a:r>
              <a:rPr lang="en-US" sz="2000" dirty="0">
                <a:ea typeface="Arial" pitchFamily="-108" charset="0"/>
                <a:cs typeface="Arial" pitchFamily="-108" charset="0"/>
              </a:rPr>
              <a:t>|E| close to |V|</a:t>
            </a:r>
            <a:r>
              <a:rPr lang="en-US" sz="2000" baseline="30000" dirty="0">
                <a:ea typeface="Arial" pitchFamily="-108" charset="0"/>
                <a:cs typeface="Arial" pitchFamily="-108" charset="0"/>
              </a:rPr>
              <a:t>2</a:t>
            </a:r>
          </a:p>
          <a:p>
            <a:pPr marL="342900" indent="-342900">
              <a:spcBef>
                <a:spcPct val="20000"/>
              </a:spcBef>
              <a:buFont typeface="Arial" pitchFamily="-108" charset="0"/>
              <a:buChar char="•"/>
            </a:pPr>
            <a:endParaRPr lang="en-US" altLang="zh-TW" sz="2000" dirty="0">
              <a:ea typeface="Arial" pitchFamily="-108" charset="0"/>
              <a:cs typeface="Arial" pitchFamily="-108" charset="0"/>
            </a:endParaRPr>
          </a:p>
          <a:p>
            <a:pPr marL="342900" lvl="2" indent="-342900">
              <a:spcBef>
                <a:spcPct val="20000"/>
              </a:spcBef>
              <a:buFont typeface="Arial" pitchFamily="-108" charset="0"/>
              <a:buChar char="•"/>
            </a:pPr>
            <a:r>
              <a:rPr lang="en-US" altLang="zh-TW" sz="2000" b="1" dirty="0">
                <a:ea typeface="Arial" pitchFamily="-108" charset="0"/>
                <a:cs typeface="Arial" pitchFamily="-108" charset="0"/>
              </a:rPr>
              <a:t>Adjacency Lists: </a:t>
            </a:r>
            <a:r>
              <a:rPr lang="en-US" sz="2000" dirty="0">
                <a:ea typeface="Arial" pitchFamily="-108" charset="0"/>
                <a:cs typeface="Arial" pitchFamily="-108" charset="0"/>
              </a:rPr>
              <a:t>For each vertex we keep a list of adjacent vertices</a:t>
            </a:r>
            <a:endParaRPr lang="en-US" altLang="zh-TW" sz="2000" dirty="0">
              <a:ea typeface="Arial" pitchFamily="-108" charset="0"/>
              <a:cs typeface="Arial" pitchFamily="-108" charset="0"/>
            </a:endParaRPr>
          </a:p>
          <a:p>
            <a:pPr marL="742950" lvl="1" indent="-285750">
              <a:buFont typeface="Arial" pitchFamily="-108" charset="0"/>
              <a:buChar char="•"/>
            </a:pPr>
            <a:r>
              <a:rPr lang="en-US" sz="2000" dirty="0">
                <a:ea typeface="Arial" pitchFamily="-108" charset="0"/>
                <a:cs typeface="Arial" pitchFamily="-108" charset="0"/>
              </a:rPr>
              <a:t>appropriate when graph is sparse</a:t>
            </a:r>
          </a:p>
          <a:p>
            <a:pPr marL="742950" lvl="1" indent="-285750">
              <a:buFont typeface="Arial" pitchFamily="-108" charset="0"/>
              <a:buChar char="•"/>
            </a:pPr>
            <a:r>
              <a:rPr lang="en-US" sz="2000" dirty="0">
                <a:ea typeface="Arial" pitchFamily="-108" charset="0"/>
                <a:cs typeface="Arial" pitchFamily="-108" charset="0"/>
              </a:rPr>
              <a:t>|E| &lt;&lt; |V|</a:t>
            </a:r>
            <a:r>
              <a:rPr lang="en-US" sz="2000" baseline="30000" dirty="0">
                <a:ea typeface="Arial" pitchFamily="-108" charset="0"/>
                <a:cs typeface="Arial" pitchFamily="-108" charset="0"/>
              </a:rPr>
              <a:t>2</a:t>
            </a:r>
          </a:p>
          <a:p>
            <a:pPr marL="742950" lvl="1" indent="-285750"/>
            <a:endParaRPr lang="en-US" sz="2000" baseline="30000" dirty="0">
              <a:ea typeface="Arial" pitchFamily="-108" charset="0"/>
              <a:cs typeface="Arial" pitchFamily="-108" charset="0"/>
            </a:endParaRPr>
          </a:p>
          <a:p>
            <a:pPr marL="742950" lvl="1" indent="-285750"/>
            <a:endParaRPr lang="en-US" sz="2000" baseline="30000" dirty="0">
              <a:ea typeface="Arial" pitchFamily="-108" charset="0"/>
              <a:cs typeface="Arial" pitchFamily="-108" charset="0"/>
            </a:endParaRPr>
          </a:p>
          <a:p>
            <a:pPr marL="342900" indent="-342900"/>
            <a:r>
              <a:rPr lang="en-US" sz="2000" dirty="0">
                <a:ea typeface="Arial" pitchFamily="-108" charset="0"/>
                <a:cs typeface="Arial" pitchFamily="-108" charset="0"/>
              </a:rPr>
              <a:t>There are some other graph representations such as incidence matrix, incidence list.</a:t>
            </a:r>
            <a:endParaRPr lang="en-US" sz="2000" baseline="30000" dirty="0">
              <a:ea typeface="Arial" pitchFamily="-108" charset="0"/>
              <a:cs typeface="Arial" pitchFamily="-108" charset="0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endParaRPr lang="en-US" altLang="zh-TW" sz="2800" dirty="0">
              <a:latin typeface="Georgia" pitchFamily="-108" charset="0"/>
              <a:ea typeface="新細明體" pitchFamily="-108" charset="-120"/>
              <a:cs typeface="新細明體" pitchFamily="-108" charset="-120"/>
            </a:endParaRPr>
          </a:p>
          <a:p>
            <a:pPr marL="342900" indent="-342900">
              <a:spcBef>
                <a:spcPct val="20000"/>
              </a:spcBef>
            </a:pPr>
            <a:endParaRPr lang="en-US" altLang="zh-TW" sz="2800" dirty="0">
              <a:latin typeface="Georgia" pitchFamily="-108" charset="0"/>
              <a:ea typeface="新細明體" pitchFamily="-108" charset="-120"/>
              <a:cs typeface="新細明體" pitchFamily="-108" charset="-12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7C503B4-055E-F447-A565-CA53E7FC21AA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AF1E-0A42-4EB1-8382-74E34CD283E2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839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001000" cy="990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dirty="0">
                <a:latin typeface="Arial"/>
                <a:cs typeface="Arial"/>
              </a:rPr>
              <a:t>Adjacency Matrix</a:t>
            </a:r>
            <a:r>
              <a:rPr lang="en-US" sz="3600" dirty="0" smtClean="0">
                <a:latin typeface="Arial"/>
                <a:cs typeface="Arial"/>
              </a:rPr>
              <a:t> </a:t>
            </a:r>
            <a:br>
              <a:rPr lang="en-US" sz="3600" dirty="0" smtClean="0">
                <a:latin typeface="Arial"/>
                <a:cs typeface="Arial"/>
              </a:rPr>
            </a:br>
            <a:r>
              <a:rPr lang="en-US" sz="2400" dirty="0" smtClean="0">
                <a:latin typeface="Arial"/>
                <a:cs typeface="Arial"/>
              </a:rPr>
              <a:t>Example : Undirected Graph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762000" y="4225925"/>
            <a:ext cx="365760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/>
              <a:t>The graph G=({1,2,3,4,5},{{1,2}, {1,3}, {2,3}, {2,4}, {3,5}, {4,5}}</a:t>
            </a:r>
          </a:p>
        </p:txBody>
      </p:sp>
      <p:grpSp>
        <p:nvGrpSpPr>
          <p:cNvPr id="43015" name="Group 6"/>
          <p:cNvGrpSpPr>
            <a:grpSpLocks/>
          </p:cNvGrpSpPr>
          <p:nvPr/>
        </p:nvGrpSpPr>
        <p:grpSpPr bwMode="auto">
          <a:xfrm>
            <a:off x="981075" y="2016125"/>
            <a:ext cx="2632075" cy="1747838"/>
            <a:chOff x="981626" y="2016278"/>
            <a:chExt cx="2632025" cy="1747232"/>
          </a:xfrm>
        </p:grpSpPr>
        <p:sp>
          <p:nvSpPr>
            <p:cNvPr id="8" name="Freeform 7"/>
            <p:cNvSpPr/>
            <p:nvPr/>
          </p:nvSpPr>
          <p:spPr>
            <a:xfrm>
              <a:off x="981626" y="2016278"/>
              <a:ext cx="1628744" cy="1555211"/>
            </a:xfrm>
            <a:custGeom>
              <a:avLst/>
              <a:gdLst>
                <a:gd name="connsiteX0" fmla="*/ 1840949 w 1840949"/>
                <a:gd name="connsiteY0" fmla="*/ 535164 h 1554808"/>
                <a:gd name="connsiteX1" fmla="*/ 901842 w 1840949"/>
                <a:gd name="connsiteY1" fmla="*/ 34286 h 1554808"/>
                <a:gd name="connsiteX2" fmla="*/ 34285 w 1840949"/>
                <a:gd name="connsiteY2" fmla="*/ 740881 h 1554808"/>
                <a:gd name="connsiteX3" fmla="*/ 696133 w 1840949"/>
                <a:gd name="connsiteY3" fmla="*/ 1554808 h 1554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0949" h="1554808">
                  <a:moveTo>
                    <a:pt x="1840949" y="535164"/>
                  </a:moveTo>
                  <a:cubicBezTo>
                    <a:pt x="1521951" y="267582"/>
                    <a:pt x="1202953" y="0"/>
                    <a:pt x="901842" y="34286"/>
                  </a:cubicBezTo>
                  <a:cubicBezTo>
                    <a:pt x="600731" y="68572"/>
                    <a:pt x="68570" y="487461"/>
                    <a:pt x="34285" y="740881"/>
                  </a:cubicBezTo>
                  <a:cubicBezTo>
                    <a:pt x="0" y="994301"/>
                    <a:pt x="696133" y="1554808"/>
                    <a:pt x="696133" y="1554808"/>
                  </a:cubicBezTo>
                </a:path>
              </a:pathLst>
            </a:custGeom>
            <a:ln w="31750" cmpd="sng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43019" name="Oval 8"/>
            <p:cNvSpPr>
              <a:spLocks noChangeArrowheads="1"/>
            </p:cNvSpPr>
            <p:nvPr/>
          </p:nvSpPr>
          <p:spPr bwMode="auto">
            <a:xfrm>
              <a:off x="1640974" y="2419821"/>
              <a:ext cx="382965" cy="37386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020" name="Rectangle 35"/>
            <p:cNvSpPr>
              <a:spLocks noChangeArrowheads="1"/>
            </p:cNvSpPr>
            <p:nvPr/>
          </p:nvSpPr>
          <p:spPr bwMode="auto">
            <a:xfrm>
              <a:off x="1770608" y="2495544"/>
              <a:ext cx="19114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1</a:t>
              </a:r>
              <a:endParaRPr lang="en-US" sz="1400">
                <a:latin typeface="Times" pitchFamily="-108" charset="0"/>
              </a:endParaRPr>
            </a:p>
          </p:txBody>
        </p:sp>
        <p:sp>
          <p:nvSpPr>
            <p:cNvPr id="43021" name="Oval 10"/>
            <p:cNvSpPr>
              <a:spLocks noChangeArrowheads="1"/>
            </p:cNvSpPr>
            <p:nvPr/>
          </p:nvSpPr>
          <p:spPr bwMode="auto">
            <a:xfrm>
              <a:off x="2516618" y="2419821"/>
              <a:ext cx="382965" cy="37386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022" name="Rectangle 35"/>
            <p:cNvSpPr>
              <a:spLocks noChangeArrowheads="1"/>
            </p:cNvSpPr>
            <p:nvPr/>
          </p:nvSpPr>
          <p:spPr bwMode="auto">
            <a:xfrm>
              <a:off x="2646252" y="2495544"/>
              <a:ext cx="19114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2</a:t>
              </a:r>
              <a:endParaRPr lang="en-US" sz="1400">
                <a:latin typeface="Times" pitchFamily="-108" charset="0"/>
              </a:endParaRPr>
            </a:p>
          </p:txBody>
        </p:sp>
        <p:sp>
          <p:nvSpPr>
            <p:cNvPr id="43023" name="Oval 12"/>
            <p:cNvSpPr>
              <a:spLocks noChangeArrowheads="1"/>
            </p:cNvSpPr>
            <p:nvPr/>
          </p:nvSpPr>
          <p:spPr bwMode="auto">
            <a:xfrm>
              <a:off x="1449490" y="3389649"/>
              <a:ext cx="382965" cy="37386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024" name="Rectangle 35"/>
            <p:cNvSpPr>
              <a:spLocks noChangeArrowheads="1"/>
            </p:cNvSpPr>
            <p:nvPr/>
          </p:nvSpPr>
          <p:spPr bwMode="auto">
            <a:xfrm>
              <a:off x="1579124" y="3465372"/>
              <a:ext cx="19114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4</a:t>
              </a:r>
              <a:endParaRPr lang="en-US" sz="1400">
                <a:latin typeface="Times" pitchFamily="-108" charset="0"/>
              </a:endParaRPr>
            </a:p>
          </p:txBody>
        </p:sp>
        <p:sp>
          <p:nvSpPr>
            <p:cNvPr id="43025" name="Oval 14"/>
            <p:cNvSpPr>
              <a:spLocks noChangeArrowheads="1"/>
            </p:cNvSpPr>
            <p:nvPr/>
          </p:nvSpPr>
          <p:spPr bwMode="auto">
            <a:xfrm>
              <a:off x="2481139" y="3389649"/>
              <a:ext cx="382965" cy="37386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026" name="Rectangle 35"/>
            <p:cNvSpPr>
              <a:spLocks noChangeArrowheads="1"/>
            </p:cNvSpPr>
            <p:nvPr/>
          </p:nvSpPr>
          <p:spPr bwMode="auto">
            <a:xfrm>
              <a:off x="2610773" y="3465372"/>
              <a:ext cx="19114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5</a:t>
              </a:r>
              <a:endParaRPr lang="en-US" sz="1400">
                <a:latin typeface="Times" pitchFamily="-108" charset="0"/>
              </a:endParaRPr>
            </a:p>
          </p:txBody>
        </p:sp>
        <p:sp>
          <p:nvSpPr>
            <p:cNvPr id="43027" name="Oval 16"/>
            <p:cNvSpPr>
              <a:spLocks noChangeArrowheads="1"/>
            </p:cNvSpPr>
            <p:nvPr/>
          </p:nvSpPr>
          <p:spPr bwMode="auto">
            <a:xfrm>
              <a:off x="3230686" y="3015788"/>
              <a:ext cx="382965" cy="37386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028" name="Rectangle 35"/>
            <p:cNvSpPr>
              <a:spLocks noChangeArrowheads="1"/>
            </p:cNvSpPr>
            <p:nvPr/>
          </p:nvSpPr>
          <p:spPr bwMode="auto">
            <a:xfrm>
              <a:off x="3360320" y="3091511"/>
              <a:ext cx="19114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3</a:t>
              </a:r>
              <a:endParaRPr lang="en-US" sz="1400">
                <a:latin typeface="Times" pitchFamily="-108" charset="0"/>
              </a:endParaRPr>
            </a:p>
          </p:txBody>
        </p:sp>
        <p:cxnSp>
          <p:nvCxnSpPr>
            <p:cNvPr id="19" name="Straight Connector 18"/>
            <p:cNvCxnSpPr>
              <a:stCxn id="43021" idx="5"/>
              <a:endCxn id="43027" idx="1"/>
            </p:cNvCxnSpPr>
            <p:nvPr/>
          </p:nvCxnSpPr>
          <p:spPr>
            <a:xfrm rot="16200000" flipH="1">
              <a:off x="2899344" y="2682725"/>
              <a:ext cx="331672" cy="442904"/>
            </a:xfrm>
            <a:prstGeom prst="line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43019" idx="5"/>
              <a:endCxn id="43027" idx="2"/>
            </p:cNvCxnSpPr>
            <p:nvPr/>
          </p:nvCxnSpPr>
          <p:spPr>
            <a:xfrm rot="16200000" flipH="1">
              <a:off x="2366770" y="2339016"/>
              <a:ext cx="464976" cy="1263626"/>
            </a:xfrm>
            <a:prstGeom prst="line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3025" idx="6"/>
              <a:endCxn id="43027" idx="3"/>
            </p:cNvCxnSpPr>
            <p:nvPr/>
          </p:nvCxnSpPr>
          <p:spPr>
            <a:xfrm flipV="1">
              <a:off x="2864365" y="3335034"/>
              <a:ext cx="422267" cy="241216"/>
            </a:xfrm>
            <a:prstGeom prst="line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3023" idx="6"/>
              <a:endCxn id="43025" idx="2"/>
            </p:cNvCxnSpPr>
            <p:nvPr/>
          </p:nvCxnSpPr>
          <p:spPr>
            <a:xfrm>
              <a:off x="1832510" y="3576250"/>
              <a:ext cx="649276" cy="1586"/>
            </a:xfrm>
            <a:prstGeom prst="line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43021" idx="2"/>
            </p:cNvCxnSpPr>
            <p:nvPr/>
          </p:nvCxnSpPr>
          <p:spPr>
            <a:xfrm>
              <a:off x="2015069" y="2606623"/>
              <a:ext cx="501640" cy="1587"/>
            </a:xfrm>
            <a:prstGeom prst="line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016" name="Group 28"/>
          <p:cNvGrpSpPr>
            <a:grpSpLocks/>
          </p:cNvGrpSpPr>
          <p:nvPr/>
        </p:nvGrpSpPr>
        <p:grpSpPr bwMode="auto">
          <a:xfrm>
            <a:off x="5248275" y="2151063"/>
            <a:ext cx="1939925" cy="2020887"/>
            <a:chOff x="5248542" y="2151534"/>
            <a:chExt cx="1939658" cy="2020416"/>
          </a:xfrm>
        </p:grpSpPr>
        <p:graphicFrame>
          <p:nvGraphicFramePr>
            <p:cNvPr id="43010" name="Object 2"/>
            <p:cNvGraphicFramePr>
              <a:graphicFrameLocks/>
            </p:cNvGraphicFramePr>
            <p:nvPr/>
          </p:nvGraphicFramePr>
          <p:xfrm>
            <a:off x="5608638" y="2495550"/>
            <a:ext cx="1579562" cy="167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7" name="Equation" r:id="rId3" imgW="7315200" imgH="7759700" progId="Equation.3">
                    <p:embed/>
                  </p:oleObj>
                </mc:Choice>
                <mc:Fallback>
                  <p:oleObj name="Equation" r:id="rId3" imgW="7315200" imgH="775970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08638" y="2495550"/>
                          <a:ext cx="1579562" cy="167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1" name="Object 3"/>
            <p:cNvGraphicFramePr>
              <a:graphicFrameLocks noChangeAspect="1"/>
            </p:cNvGraphicFramePr>
            <p:nvPr/>
          </p:nvGraphicFramePr>
          <p:xfrm>
            <a:off x="5689134" y="2151534"/>
            <a:ext cx="1428750" cy="268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8" name="Equation" r:id="rId5" imgW="7315200" imgH="1371600" progId="Equation.3">
                    <p:embed/>
                  </p:oleObj>
                </mc:Choice>
                <mc:Fallback>
                  <p:oleObj name="Equation" r:id="rId5" imgW="7315200" imgH="1371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9134" y="2151534"/>
                          <a:ext cx="1428750" cy="268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2" name="Object 4"/>
            <p:cNvGraphicFramePr>
              <a:graphicFrameLocks noChangeAspect="1"/>
            </p:cNvGraphicFramePr>
            <p:nvPr/>
          </p:nvGraphicFramePr>
          <p:xfrm>
            <a:off x="5248542" y="2524125"/>
            <a:ext cx="171450" cy="164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9" name="Equation" r:id="rId7" imgW="914400" imgH="8737600" progId="Equation.3">
                    <p:embed/>
                  </p:oleObj>
                </mc:Choice>
                <mc:Fallback>
                  <p:oleObj name="Equation" r:id="rId7" imgW="914400" imgH="8737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8542" y="2524125"/>
                          <a:ext cx="171450" cy="1647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17" name="Slide Number Placeholder 2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EB9315D-F515-0F41-BB9F-A70BB1AB6EC3}" type="slidenum">
              <a:rPr lang="en-US"/>
              <a:pPr/>
              <a:t>23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BA78-F475-4B6B-B307-518EA38E2B56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3634386" y="5047552"/>
            <a:ext cx="4714875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itchFamily="-108" charset="0"/>
              <a:buChar char="•"/>
            </a:pPr>
            <a:r>
              <a:rPr lang="en-US" dirty="0"/>
              <a:t>For undirected graph:</a:t>
            </a:r>
          </a:p>
          <a:p>
            <a:pPr marL="800100" lvl="1" indent="-342900">
              <a:buFont typeface="Arial" pitchFamily="-108" charset="0"/>
              <a:buChar char="•"/>
            </a:pPr>
            <a:r>
              <a:rPr lang="en-US" sz="2000" dirty="0"/>
              <a:t>Two vertices x, y are </a:t>
            </a:r>
            <a:r>
              <a:rPr lang="en-US" sz="2000" b="1" dirty="0">
                <a:solidFill>
                  <a:srgbClr val="000000"/>
                </a:solidFill>
              </a:rPr>
              <a:t>adjacent</a:t>
            </a:r>
            <a:r>
              <a:rPr lang="en-US" sz="2000" dirty="0"/>
              <a:t> if &lt; x, y &gt; is an edge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33159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504825" y="3406261"/>
            <a:ext cx="3657600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/>
              <a:t>The directed graph G=({1,2,3,4,5},{(1,2), (1,3), (2,1), (3,2), (4,3), (4,5), (5,2), (5,4)})</a:t>
            </a:r>
          </a:p>
        </p:txBody>
      </p:sp>
      <p:grpSp>
        <p:nvGrpSpPr>
          <p:cNvPr id="44039" name="Group 6"/>
          <p:cNvGrpSpPr>
            <a:grpSpLocks/>
          </p:cNvGrpSpPr>
          <p:nvPr/>
        </p:nvGrpSpPr>
        <p:grpSpPr bwMode="auto">
          <a:xfrm>
            <a:off x="1214438" y="1615561"/>
            <a:ext cx="2163762" cy="1343025"/>
            <a:chOff x="5416594" y="2293927"/>
            <a:chExt cx="2164161" cy="1343689"/>
          </a:xfrm>
        </p:grpSpPr>
        <p:sp>
          <p:nvSpPr>
            <p:cNvPr id="44041" name="Oval 7"/>
            <p:cNvSpPr>
              <a:spLocks noChangeArrowheads="1"/>
            </p:cNvSpPr>
            <p:nvPr/>
          </p:nvSpPr>
          <p:spPr bwMode="auto">
            <a:xfrm>
              <a:off x="5608078" y="2293927"/>
              <a:ext cx="382965" cy="37386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042" name="Rectangle 35"/>
            <p:cNvSpPr>
              <a:spLocks noChangeArrowheads="1"/>
            </p:cNvSpPr>
            <p:nvPr/>
          </p:nvSpPr>
          <p:spPr bwMode="auto">
            <a:xfrm>
              <a:off x="5737712" y="2369650"/>
              <a:ext cx="19114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1</a:t>
              </a:r>
              <a:endParaRPr lang="en-US" sz="1400">
                <a:latin typeface="Times" pitchFamily="-108" charset="0"/>
              </a:endParaRPr>
            </a:p>
          </p:txBody>
        </p:sp>
        <p:sp>
          <p:nvSpPr>
            <p:cNvPr id="44043" name="Oval 9"/>
            <p:cNvSpPr>
              <a:spLocks noChangeArrowheads="1"/>
            </p:cNvSpPr>
            <p:nvPr/>
          </p:nvSpPr>
          <p:spPr bwMode="auto">
            <a:xfrm>
              <a:off x="6483722" y="2293927"/>
              <a:ext cx="382965" cy="37386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044" name="Rectangle 35"/>
            <p:cNvSpPr>
              <a:spLocks noChangeArrowheads="1"/>
            </p:cNvSpPr>
            <p:nvPr/>
          </p:nvSpPr>
          <p:spPr bwMode="auto">
            <a:xfrm>
              <a:off x="6613356" y="2369650"/>
              <a:ext cx="19114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2</a:t>
              </a:r>
              <a:endParaRPr lang="en-US" sz="1400">
                <a:latin typeface="Times" pitchFamily="-108" charset="0"/>
              </a:endParaRPr>
            </a:p>
          </p:txBody>
        </p:sp>
        <p:sp>
          <p:nvSpPr>
            <p:cNvPr id="44045" name="Oval 11"/>
            <p:cNvSpPr>
              <a:spLocks noChangeArrowheads="1"/>
            </p:cNvSpPr>
            <p:nvPr/>
          </p:nvSpPr>
          <p:spPr bwMode="auto">
            <a:xfrm>
              <a:off x="5416594" y="3263755"/>
              <a:ext cx="382965" cy="37386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046" name="Rectangle 35"/>
            <p:cNvSpPr>
              <a:spLocks noChangeArrowheads="1"/>
            </p:cNvSpPr>
            <p:nvPr/>
          </p:nvSpPr>
          <p:spPr bwMode="auto">
            <a:xfrm>
              <a:off x="5546228" y="3339478"/>
              <a:ext cx="19114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3</a:t>
              </a:r>
              <a:endParaRPr lang="en-US" sz="1400">
                <a:latin typeface="Times" pitchFamily="-108" charset="0"/>
              </a:endParaRPr>
            </a:p>
          </p:txBody>
        </p:sp>
        <p:sp>
          <p:nvSpPr>
            <p:cNvPr id="44047" name="Oval 13"/>
            <p:cNvSpPr>
              <a:spLocks noChangeArrowheads="1"/>
            </p:cNvSpPr>
            <p:nvPr/>
          </p:nvSpPr>
          <p:spPr bwMode="auto">
            <a:xfrm>
              <a:off x="6448243" y="3263755"/>
              <a:ext cx="382965" cy="37386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048" name="Rectangle 35"/>
            <p:cNvSpPr>
              <a:spLocks noChangeArrowheads="1"/>
            </p:cNvSpPr>
            <p:nvPr/>
          </p:nvSpPr>
          <p:spPr bwMode="auto">
            <a:xfrm>
              <a:off x="6577877" y="3339478"/>
              <a:ext cx="19114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4</a:t>
              </a:r>
              <a:endParaRPr lang="en-US" sz="1400">
                <a:latin typeface="Times" pitchFamily="-108" charset="0"/>
              </a:endParaRPr>
            </a:p>
          </p:txBody>
        </p:sp>
        <p:sp>
          <p:nvSpPr>
            <p:cNvPr id="44049" name="Oval 15"/>
            <p:cNvSpPr>
              <a:spLocks noChangeArrowheads="1"/>
            </p:cNvSpPr>
            <p:nvPr/>
          </p:nvSpPr>
          <p:spPr bwMode="auto">
            <a:xfrm>
              <a:off x="7197790" y="2889894"/>
              <a:ext cx="382965" cy="37386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050" name="Rectangle 35"/>
            <p:cNvSpPr>
              <a:spLocks noChangeArrowheads="1"/>
            </p:cNvSpPr>
            <p:nvPr/>
          </p:nvSpPr>
          <p:spPr bwMode="auto">
            <a:xfrm>
              <a:off x="7327424" y="2965617"/>
              <a:ext cx="19114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5</a:t>
              </a:r>
              <a:endParaRPr lang="en-US" sz="1400">
                <a:latin typeface="Times" pitchFamily="-108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956444" y="2293927"/>
              <a:ext cx="590659" cy="90532"/>
            </a:xfrm>
            <a:custGeom>
              <a:avLst/>
              <a:gdLst>
                <a:gd name="connsiteX0" fmla="*/ 0 w 590296"/>
                <a:gd name="connsiteY0" fmla="*/ 237022 h 237022"/>
                <a:gd name="connsiteX1" fmla="*/ 259372 w 590296"/>
                <a:gd name="connsiteY1" fmla="*/ 13416 h 237022"/>
                <a:gd name="connsiteX2" fmla="*/ 590296 w 590296"/>
                <a:gd name="connsiteY2" fmla="*/ 156524 h 237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0296" h="237022">
                  <a:moveTo>
                    <a:pt x="0" y="237022"/>
                  </a:moveTo>
                  <a:cubicBezTo>
                    <a:pt x="80494" y="131927"/>
                    <a:pt x="160989" y="26832"/>
                    <a:pt x="259372" y="13416"/>
                  </a:cubicBezTo>
                  <a:cubicBezTo>
                    <a:pt x="357755" y="0"/>
                    <a:pt x="590296" y="156524"/>
                    <a:pt x="590296" y="156524"/>
                  </a:cubicBezTo>
                </a:path>
              </a:pathLst>
            </a:custGeom>
            <a:ln w="31750" cmpd="sng">
              <a:solidFill>
                <a:schemeClr val="accent4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5929451" y="2584583"/>
              <a:ext cx="608125" cy="82591"/>
            </a:xfrm>
            <a:custGeom>
              <a:avLst/>
              <a:gdLst>
                <a:gd name="connsiteX0" fmla="*/ 608184 w 608184"/>
                <a:gd name="connsiteY0" fmla="*/ 0 h 138636"/>
                <a:gd name="connsiteX1" fmla="*/ 348811 w 608184"/>
                <a:gd name="connsiteY1" fmla="*/ 134164 h 138636"/>
                <a:gd name="connsiteX2" fmla="*/ 0 w 608184"/>
                <a:gd name="connsiteY2" fmla="*/ 26833 h 13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84" h="138636">
                  <a:moveTo>
                    <a:pt x="608184" y="0"/>
                  </a:moveTo>
                  <a:cubicBezTo>
                    <a:pt x="529179" y="64846"/>
                    <a:pt x="450175" y="129692"/>
                    <a:pt x="348811" y="134164"/>
                  </a:cubicBezTo>
                  <a:cubicBezTo>
                    <a:pt x="247447" y="138636"/>
                    <a:pt x="0" y="26833"/>
                    <a:pt x="0" y="26833"/>
                  </a:cubicBezTo>
                </a:path>
              </a:pathLst>
            </a:custGeom>
            <a:ln w="317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cxnSp>
          <p:nvCxnSpPr>
            <p:cNvPr id="20" name="Straight Arrow Connector 19"/>
            <p:cNvCxnSpPr>
              <a:stCxn id="44041" idx="4"/>
              <a:endCxn id="44045" idx="0"/>
            </p:cNvCxnSpPr>
            <p:nvPr/>
          </p:nvCxnSpPr>
          <p:spPr>
            <a:xfrm rot="5400000">
              <a:off x="5405386" y="2870503"/>
              <a:ext cx="597195" cy="190535"/>
            </a:xfrm>
            <a:prstGeom prst="straightConnector1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6788447" y="3083304"/>
              <a:ext cx="401711" cy="222360"/>
            </a:xfrm>
            <a:custGeom>
              <a:avLst/>
              <a:gdLst>
                <a:gd name="connsiteX0" fmla="*/ 0 w 402474"/>
                <a:gd name="connsiteY0" fmla="*/ 223606 h 223606"/>
                <a:gd name="connsiteX1" fmla="*/ 98383 w 402474"/>
                <a:gd name="connsiteY1" fmla="*/ 44721 h 223606"/>
                <a:gd name="connsiteX2" fmla="*/ 402474 w 402474"/>
                <a:gd name="connsiteY2" fmla="*/ 0 h 22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474" h="223606">
                  <a:moveTo>
                    <a:pt x="0" y="223606"/>
                  </a:moveTo>
                  <a:cubicBezTo>
                    <a:pt x="15652" y="152797"/>
                    <a:pt x="31304" y="81989"/>
                    <a:pt x="98383" y="44721"/>
                  </a:cubicBezTo>
                  <a:cubicBezTo>
                    <a:pt x="165462" y="7453"/>
                    <a:pt x="402474" y="0"/>
                    <a:pt x="402474" y="0"/>
                  </a:cubicBezTo>
                </a:path>
              </a:pathLst>
            </a:custGeom>
            <a:ln w="317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6815439" y="3253251"/>
              <a:ext cx="476338" cy="195359"/>
            </a:xfrm>
            <a:custGeom>
              <a:avLst/>
              <a:gdLst>
                <a:gd name="connsiteX0" fmla="*/ 474026 w 474026"/>
                <a:gd name="connsiteY0" fmla="*/ 0 h 256402"/>
                <a:gd name="connsiteX1" fmla="*/ 268316 w 474026"/>
                <a:gd name="connsiteY1" fmla="*/ 223606 h 256402"/>
                <a:gd name="connsiteX2" fmla="*/ 0 w 474026"/>
                <a:gd name="connsiteY2" fmla="*/ 196774 h 25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4026" h="256402">
                  <a:moveTo>
                    <a:pt x="474026" y="0"/>
                  </a:moveTo>
                  <a:cubicBezTo>
                    <a:pt x="410673" y="95405"/>
                    <a:pt x="347320" y="190810"/>
                    <a:pt x="268316" y="223606"/>
                  </a:cubicBezTo>
                  <a:cubicBezTo>
                    <a:pt x="189312" y="256402"/>
                    <a:pt x="0" y="196774"/>
                    <a:pt x="0" y="196774"/>
                  </a:cubicBezTo>
                </a:path>
              </a:pathLst>
            </a:custGeom>
            <a:ln w="317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6877363" y="2536934"/>
              <a:ext cx="414413" cy="352599"/>
            </a:xfrm>
            <a:custGeom>
              <a:avLst/>
              <a:gdLst>
                <a:gd name="connsiteX0" fmla="*/ 500857 w 500857"/>
                <a:gd name="connsiteY0" fmla="*/ 330937 h 330937"/>
                <a:gd name="connsiteX1" fmla="*/ 0 w 500857"/>
                <a:gd name="connsiteY1" fmla="*/ 0 h 330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0857" h="330937">
                  <a:moveTo>
                    <a:pt x="500857" y="330937"/>
                  </a:moveTo>
                  <a:lnTo>
                    <a:pt x="0" y="0"/>
                  </a:lnTo>
                </a:path>
              </a:pathLst>
            </a:custGeom>
            <a:ln w="317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cxnSp>
          <p:nvCxnSpPr>
            <p:cNvPr id="24" name="Straight Arrow Connector 23"/>
            <p:cNvCxnSpPr>
              <a:stCxn id="44045" idx="7"/>
              <a:endCxn id="44043" idx="4"/>
            </p:cNvCxnSpPr>
            <p:nvPr/>
          </p:nvCxnSpPr>
          <p:spPr>
            <a:xfrm rot="5400000" flipH="1" flipV="1">
              <a:off x="5884097" y="2526755"/>
              <a:ext cx="651197" cy="932034"/>
            </a:xfrm>
            <a:prstGeom prst="straightConnector1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44047" idx="2"/>
              <a:endCxn id="44045" idx="6"/>
            </p:cNvCxnSpPr>
            <p:nvPr/>
          </p:nvCxnSpPr>
          <p:spPr>
            <a:xfrm rot="10800000">
              <a:off x="5799252" y="3450198"/>
              <a:ext cx="649408" cy="1588"/>
            </a:xfrm>
            <a:prstGeom prst="straightConnector1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4034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134160"/>
              </p:ext>
            </p:extLst>
          </p:nvPr>
        </p:nvGraphicFramePr>
        <p:xfrm>
          <a:off x="5715000" y="1795360"/>
          <a:ext cx="1579562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" name="Equation" r:id="rId3" imgW="7315200" imgH="7759700" progId="Equation.3">
                  <p:embed/>
                </p:oleObj>
              </mc:Choice>
              <mc:Fallback>
                <p:oleObj name="Equation" r:id="rId3" imgW="7315200" imgH="77597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795360"/>
                        <a:ext cx="1579562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102109"/>
              </p:ext>
            </p:extLst>
          </p:nvPr>
        </p:nvGraphicFramePr>
        <p:xfrm>
          <a:off x="5795962" y="1450873"/>
          <a:ext cx="1428750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" name="Equation" r:id="rId5" imgW="7315200" imgH="1371600" progId="Equation.3">
                  <p:embed/>
                </p:oleObj>
              </mc:Choice>
              <mc:Fallback>
                <p:oleObj name="Equation" r:id="rId5" imgW="731520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2" y="1450873"/>
                        <a:ext cx="1428750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785791"/>
              </p:ext>
            </p:extLst>
          </p:nvPr>
        </p:nvGraphicFramePr>
        <p:xfrm>
          <a:off x="5354637" y="1823935"/>
          <a:ext cx="171450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3" name="Equation" r:id="rId7" imgW="914400" imgH="8737600" progId="Equation.3">
                  <p:embed/>
                </p:oleObj>
              </mc:Choice>
              <mc:Fallback>
                <p:oleObj name="Equation" r:id="rId7" imgW="914400" imgH="8737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4637" y="1823935"/>
                        <a:ext cx="171450" cy="164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Slide Number Placeholder 2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DF6374D-A386-8044-A306-EC3996B2C8FF}" type="slidenum">
              <a:rPr lang="en-US"/>
              <a:pPr/>
              <a:t>24</a:t>
            </a:fld>
            <a:endParaRPr lang="en-US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001000" cy="1651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dirty="0">
                <a:latin typeface="Arial"/>
                <a:cs typeface="Arial"/>
              </a:rPr>
              <a:t>Adjacency Matrix</a:t>
            </a:r>
            <a:r>
              <a:rPr lang="en-US" sz="3600" dirty="0" smtClean="0">
                <a:latin typeface="Arial"/>
                <a:cs typeface="Arial"/>
              </a:rPr>
              <a:t> </a:t>
            </a:r>
            <a:br>
              <a:rPr lang="en-US" sz="3600" dirty="0" smtClean="0">
                <a:latin typeface="Arial"/>
                <a:cs typeface="Arial"/>
              </a:rPr>
            </a:br>
            <a:r>
              <a:rPr lang="en-US" sz="2400" dirty="0" smtClean="0">
                <a:latin typeface="Arial"/>
                <a:cs typeface="Arial"/>
              </a:rPr>
              <a:t>Example : Directed Graph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B00-0797-4613-83AB-DCC4FC1E4779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2315831" y="4456608"/>
            <a:ext cx="746760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itchFamily="-108" charset="0"/>
              <a:buChar char="•"/>
            </a:pPr>
            <a:r>
              <a:rPr lang="en-US" sz="2000" dirty="0" smtClean="0"/>
              <a:t>. </a:t>
            </a:r>
            <a:r>
              <a:rPr lang="en-US" dirty="0" smtClean="0"/>
              <a:t>For </a:t>
            </a:r>
            <a:r>
              <a:rPr lang="en-US" dirty="0"/>
              <a:t>directed graph:</a:t>
            </a:r>
          </a:p>
          <a:p>
            <a:pPr marL="800100" lvl="1" indent="-342900">
              <a:buFont typeface="Arial" pitchFamily="-108" charset="0"/>
              <a:buChar char="•"/>
            </a:pPr>
            <a:r>
              <a:rPr lang="en-US" sz="2100" dirty="0"/>
              <a:t>Vertex w is </a:t>
            </a:r>
            <a:r>
              <a:rPr lang="en-US" sz="2000" b="1" dirty="0">
                <a:solidFill>
                  <a:srgbClr val="000000"/>
                </a:solidFill>
              </a:rPr>
              <a:t>adjacent</a:t>
            </a:r>
            <a:r>
              <a:rPr lang="en-US" sz="2100" dirty="0"/>
              <a:t> to v  </a:t>
            </a:r>
            <a:r>
              <a:rPr lang="en-US" sz="2100" dirty="0" err="1"/>
              <a:t>iff</a:t>
            </a:r>
            <a:r>
              <a:rPr lang="en-US" sz="2100" dirty="0"/>
              <a:t> (</a:t>
            </a:r>
            <a:r>
              <a:rPr lang="en-US" sz="2100" dirty="0" err="1"/>
              <a:t>v,w</a:t>
            </a:r>
            <a:r>
              <a:rPr lang="en-US" sz="2100" dirty="0"/>
              <a:t>) </a:t>
            </a:r>
            <a:r>
              <a:rPr lang="en-US" sz="2100" dirty="0">
                <a:sym typeface="Symbol" pitchFamily="-108" charset="2"/>
              </a:rPr>
              <a:t></a:t>
            </a:r>
            <a:r>
              <a:rPr lang="en-US" sz="2100" dirty="0"/>
              <a:t> E. </a:t>
            </a:r>
          </a:p>
          <a:p>
            <a:pPr marL="800100" lvl="1" indent="-342900"/>
            <a:r>
              <a:rPr lang="en-US" sz="2100" dirty="0"/>
              <a:t>	i.e. There is a direct edge from  v to w</a:t>
            </a:r>
          </a:p>
          <a:p>
            <a:pPr marL="800100" lvl="1" indent="-342900">
              <a:buFont typeface="Arial" pitchFamily="-108" charset="0"/>
              <a:buChar char="•"/>
            </a:pPr>
            <a:r>
              <a:rPr lang="en-US" sz="2100" dirty="0"/>
              <a:t>w is successor of v</a:t>
            </a:r>
          </a:p>
          <a:p>
            <a:pPr marL="800100" lvl="1" indent="-342900">
              <a:buFont typeface="Arial" pitchFamily="-108" charset="0"/>
              <a:buChar char="•"/>
            </a:pPr>
            <a:r>
              <a:rPr lang="en-US" sz="2100" dirty="0"/>
              <a:t>v is predecessor of w</a:t>
            </a:r>
          </a:p>
        </p:txBody>
      </p:sp>
    </p:spTree>
    <p:extLst>
      <p:ext uri="{BB962C8B-B14F-4D97-AF65-F5344CB8AC3E}">
        <p14:creationId xmlns:p14="http://schemas.microsoft.com/office/powerpoint/2010/main" val="32690843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674688" y="354013"/>
            <a:ext cx="8469312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altLang="zh-TW" sz="2800" dirty="0">
                <a:solidFill>
                  <a:srgbClr val="000000"/>
                </a:solidFill>
                <a:ea typeface="Arial" pitchFamily="-108" charset="0"/>
                <a:cs typeface="Arial" pitchFamily="-108" charset="0"/>
              </a:rPr>
              <a:t>Symmetry Examples in Adjacency Matrix</a:t>
            </a:r>
          </a:p>
        </p:txBody>
      </p:sp>
      <p:pic>
        <p:nvPicPr>
          <p:cNvPr id="45059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895600"/>
            <a:ext cx="1522413" cy="157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0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61088" y="3054350"/>
            <a:ext cx="2568575" cy="270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Rectangle 6"/>
          <p:cNvSpPr>
            <a:spLocks noChangeArrowheads="1"/>
          </p:cNvSpPr>
          <p:nvPr/>
        </p:nvSpPr>
        <p:spPr bwMode="auto">
          <a:xfrm>
            <a:off x="620713" y="1244600"/>
            <a:ext cx="695325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1" lang="en-US" altLang="zh-TW" sz="2000">
                <a:ea typeface="新細明體" pitchFamily="-108" charset="-120"/>
                <a:cs typeface="新細明體" pitchFamily="-108" charset="-120"/>
              </a:rPr>
              <a:t>G</a:t>
            </a:r>
            <a:r>
              <a:rPr kumimoji="1" lang="en-US" altLang="zh-TW" sz="2000" baseline="-25000">
                <a:ea typeface="新細明體" pitchFamily="-108" charset="-120"/>
                <a:cs typeface="新細明體" pitchFamily="-108" charset="-120"/>
              </a:rPr>
              <a:t>1</a:t>
            </a:r>
          </a:p>
        </p:txBody>
      </p:sp>
      <p:sp>
        <p:nvSpPr>
          <p:cNvPr id="45062" name="Rectangle 8"/>
          <p:cNvSpPr>
            <a:spLocks noChangeArrowheads="1"/>
          </p:cNvSpPr>
          <p:nvPr/>
        </p:nvSpPr>
        <p:spPr bwMode="auto">
          <a:xfrm>
            <a:off x="6043613" y="2436813"/>
            <a:ext cx="4810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1" lang="en-US" altLang="zh-TW" sz="2000">
                <a:ea typeface="新細明體" pitchFamily="-108" charset="-120"/>
                <a:cs typeface="新細明體" pitchFamily="-108" charset="-120"/>
              </a:rPr>
              <a:t>G</a:t>
            </a:r>
            <a:r>
              <a:rPr kumimoji="1" lang="en-US" altLang="zh-TW" sz="2000" baseline="-25000">
                <a:ea typeface="新細明體" pitchFamily="-108" charset="-120"/>
                <a:cs typeface="新細明體" pitchFamily="-108" charset="-120"/>
              </a:rPr>
              <a:t>3</a:t>
            </a:r>
          </a:p>
        </p:txBody>
      </p:sp>
      <p:sp>
        <p:nvSpPr>
          <p:cNvPr id="45063" name="Text Box 48"/>
          <p:cNvSpPr txBox="1">
            <a:spLocks noChangeArrowheads="1"/>
          </p:cNvSpPr>
          <p:nvPr/>
        </p:nvSpPr>
        <p:spPr bwMode="auto">
          <a:xfrm>
            <a:off x="6831013" y="5757863"/>
            <a:ext cx="1235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zh-TW" sz="1800">
                <a:ea typeface="新細明體" pitchFamily="-108" charset="-120"/>
                <a:cs typeface="新細明體" pitchFamily="-108" charset="-120"/>
              </a:rPr>
              <a:t>symmetric</a:t>
            </a:r>
          </a:p>
        </p:txBody>
      </p:sp>
      <p:sp>
        <p:nvSpPr>
          <p:cNvPr id="45064" name="Text Box 49"/>
          <p:cNvSpPr txBox="1">
            <a:spLocks noChangeArrowheads="1"/>
          </p:cNvSpPr>
          <p:nvPr/>
        </p:nvSpPr>
        <p:spPr bwMode="auto">
          <a:xfrm>
            <a:off x="2584450" y="5540375"/>
            <a:ext cx="21193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kumimoji="1" lang="en-US" altLang="zh-TW" sz="1800">
                <a:ea typeface="新細明體" pitchFamily="-108" charset="-120"/>
                <a:cs typeface="新細明體" pitchFamily="-108" charset="-120"/>
              </a:rPr>
              <a:t>undirected: n</a:t>
            </a:r>
            <a:r>
              <a:rPr kumimoji="1" lang="en-US" altLang="zh-TW" sz="1800" baseline="30000">
                <a:ea typeface="新細明體" pitchFamily="-108" charset="-120"/>
                <a:cs typeface="新細明體" pitchFamily="-108" charset="-120"/>
              </a:rPr>
              <a:t>2</a:t>
            </a:r>
            <a:r>
              <a:rPr kumimoji="1" lang="en-US" altLang="zh-TW" sz="1800">
                <a:ea typeface="新細明體" pitchFamily="-108" charset="-120"/>
                <a:cs typeface="新細明體" pitchFamily="-108" charset="-120"/>
              </a:rPr>
              <a:t>/2</a:t>
            </a:r>
          </a:p>
          <a:p>
            <a:r>
              <a:rPr kumimoji="1" lang="en-US" altLang="zh-TW" sz="1800">
                <a:ea typeface="新細明體" pitchFamily="-108" charset="-120"/>
                <a:cs typeface="新細明體" pitchFamily="-108" charset="-120"/>
              </a:rPr>
              <a:t>directed: n</a:t>
            </a:r>
            <a:r>
              <a:rPr kumimoji="1" lang="en-US" altLang="zh-TW" sz="1800" baseline="30000">
                <a:ea typeface="新細明體" pitchFamily="-108" charset="-120"/>
                <a:cs typeface="新細明體" pitchFamily="-108" charset="-120"/>
              </a:rPr>
              <a:t>2</a:t>
            </a:r>
            <a:endParaRPr kumimoji="1" lang="en-US" altLang="zh-TW" sz="1800">
              <a:ea typeface="新細明體" pitchFamily="-108" charset="-120"/>
              <a:cs typeface="新細明體" pitchFamily="-108" charset="-120"/>
            </a:endParaRPr>
          </a:p>
        </p:txBody>
      </p:sp>
      <p:sp>
        <p:nvSpPr>
          <p:cNvPr id="45065" name="Text Box 48"/>
          <p:cNvSpPr txBox="1">
            <a:spLocks noChangeArrowheads="1"/>
          </p:cNvSpPr>
          <p:nvPr/>
        </p:nvSpPr>
        <p:spPr bwMode="auto">
          <a:xfrm>
            <a:off x="700088" y="4564063"/>
            <a:ext cx="1235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zh-TW" sz="1800">
                <a:ea typeface="新細明體" pitchFamily="-108" charset="-120"/>
                <a:cs typeface="新細明體" pitchFamily="-108" charset="-120"/>
              </a:rPr>
              <a:t>symmetric</a:t>
            </a:r>
          </a:p>
        </p:txBody>
      </p:sp>
      <p:grpSp>
        <p:nvGrpSpPr>
          <p:cNvPr id="45066" name="Group 95"/>
          <p:cNvGrpSpPr>
            <a:grpSpLocks/>
          </p:cNvGrpSpPr>
          <p:nvPr/>
        </p:nvGrpSpPr>
        <p:grpSpPr bwMode="auto">
          <a:xfrm>
            <a:off x="3135313" y="2387600"/>
            <a:ext cx="2005012" cy="2387600"/>
            <a:chOff x="3185304" y="2837214"/>
            <a:chExt cx="2004011" cy="2387466"/>
          </a:xfrm>
        </p:grpSpPr>
        <p:sp>
          <p:nvSpPr>
            <p:cNvPr id="45098" name="Rectangle 7"/>
            <p:cNvSpPr>
              <a:spLocks noChangeArrowheads="1"/>
            </p:cNvSpPr>
            <p:nvPr/>
          </p:nvSpPr>
          <p:spPr bwMode="auto">
            <a:xfrm>
              <a:off x="4229171" y="2885643"/>
              <a:ext cx="480542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kumimoji="1" lang="en-US" altLang="zh-TW" sz="2000">
                  <a:ea typeface="新細明體" pitchFamily="-108" charset="-120"/>
                  <a:cs typeface="新細明體" pitchFamily="-108" charset="-120"/>
                </a:rPr>
                <a:t>G</a:t>
              </a:r>
              <a:r>
                <a:rPr kumimoji="1" lang="en-US" altLang="zh-TW" sz="2000" baseline="-25000">
                  <a:ea typeface="新細明體" pitchFamily="-108" charset="-120"/>
                  <a:cs typeface="新細明體" pitchFamily="-108" charset="-120"/>
                </a:rPr>
                <a:t>2</a:t>
              </a:r>
            </a:p>
          </p:txBody>
        </p:sp>
        <p:sp>
          <p:nvSpPr>
            <p:cNvPr id="45099" name="Text Box 48"/>
            <p:cNvSpPr txBox="1">
              <a:spLocks noChangeArrowheads="1"/>
            </p:cNvSpPr>
            <p:nvPr/>
          </p:nvSpPr>
          <p:spPr bwMode="auto">
            <a:xfrm>
              <a:off x="3284315" y="4855348"/>
              <a:ext cx="1905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kumimoji="1" lang="en-US" altLang="zh-TW" sz="1800">
                  <a:ea typeface="新細明體" pitchFamily="-108" charset="-120"/>
                  <a:cs typeface="新細明體" pitchFamily="-108" charset="-120"/>
                </a:rPr>
                <a:t>Not symmetric</a:t>
              </a:r>
            </a:p>
          </p:txBody>
        </p:sp>
        <p:grpSp>
          <p:nvGrpSpPr>
            <p:cNvPr id="45100" name="Group 65"/>
            <p:cNvGrpSpPr>
              <a:grpSpLocks/>
            </p:cNvGrpSpPr>
            <p:nvPr/>
          </p:nvGrpSpPr>
          <p:grpSpPr bwMode="auto">
            <a:xfrm>
              <a:off x="3185304" y="2837214"/>
              <a:ext cx="519930" cy="1529100"/>
              <a:chOff x="1068614" y="4015633"/>
              <a:chExt cx="669662" cy="1973600"/>
            </a:xfrm>
          </p:grpSpPr>
          <p:sp>
            <p:nvSpPr>
              <p:cNvPr id="45101" name="Oval 29"/>
              <p:cNvSpPr>
                <a:spLocks noChangeArrowheads="1"/>
              </p:cNvSpPr>
              <p:nvPr/>
            </p:nvSpPr>
            <p:spPr bwMode="auto">
              <a:xfrm>
                <a:off x="1214028" y="4015633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0</a:t>
                </a:r>
              </a:p>
            </p:txBody>
          </p:sp>
          <p:sp>
            <p:nvSpPr>
              <p:cNvPr id="45102" name="Oval 30"/>
              <p:cNvSpPr>
                <a:spLocks noChangeArrowheads="1"/>
              </p:cNvSpPr>
              <p:nvPr/>
            </p:nvSpPr>
            <p:spPr bwMode="auto">
              <a:xfrm>
                <a:off x="1198153" y="4792487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1</a:t>
                </a:r>
              </a:p>
            </p:txBody>
          </p:sp>
          <p:sp>
            <p:nvSpPr>
              <p:cNvPr id="45103" name="Oval 31"/>
              <p:cNvSpPr>
                <a:spLocks noChangeArrowheads="1"/>
              </p:cNvSpPr>
              <p:nvPr/>
            </p:nvSpPr>
            <p:spPr bwMode="auto">
              <a:xfrm>
                <a:off x="1196140" y="5544733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2</a:t>
                </a:r>
              </a:p>
            </p:txBody>
          </p:sp>
          <p:grpSp>
            <p:nvGrpSpPr>
              <p:cNvPr id="45104" name="Group 195"/>
              <p:cNvGrpSpPr>
                <a:grpSpLocks/>
              </p:cNvGrpSpPr>
              <p:nvPr/>
            </p:nvGrpSpPr>
            <p:grpSpPr bwMode="auto">
              <a:xfrm>
                <a:off x="1068614" y="4299065"/>
                <a:ext cx="669662" cy="571272"/>
                <a:chOff x="1061161" y="4002315"/>
                <a:chExt cx="669662" cy="831815"/>
              </a:xfrm>
            </p:grpSpPr>
            <p:sp>
              <p:nvSpPr>
                <p:cNvPr id="72" name="Freeform 71"/>
                <p:cNvSpPr/>
                <p:nvPr/>
              </p:nvSpPr>
              <p:spPr>
                <a:xfrm>
                  <a:off x="1061161" y="4001311"/>
                  <a:ext cx="192103" cy="832341"/>
                </a:xfrm>
                <a:custGeom>
                  <a:avLst/>
                  <a:gdLst>
                    <a:gd name="connsiteX0" fmla="*/ 165461 w 192293"/>
                    <a:gd name="connsiteY0" fmla="*/ 0 h 831815"/>
                    <a:gd name="connsiteX1" fmla="*/ 4472 w 192293"/>
                    <a:gd name="connsiteY1" fmla="*/ 357770 h 831815"/>
                    <a:gd name="connsiteX2" fmla="*/ 192293 w 192293"/>
                    <a:gd name="connsiteY2" fmla="*/ 831815 h 831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2293" h="831815">
                      <a:moveTo>
                        <a:pt x="165461" y="0"/>
                      </a:moveTo>
                      <a:cubicBezTo>
                        <a:pt x="82730" y="109567"/>
                        <a:pt x="0" y="219134"/>
                        <a:pt x="4472" y="357770"/>
                      </a:cubicBezTo>
                      <a:cubicBezTo>
                        <a:pt x="8944" y="496406"/>
                        <a:pt x="192293" y="831815"/>
                        <a:pt x="192293" y="831815"/>
                      </a:cubicBezTo>
                    </a:path>
                  </a:pathLst>
                </a:custGeom>
                <a:ln w="25400" cmpd="sng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800">
                    <a:ea typeface="ＭＳ Ｐゴシック" pitchFamily="-108" charset="-128"/>
                    <a:cs typeface="ＭＳ Ｐゴシック" pitchFamily="-108" charset="-128"/>
                  </a:endParaRPr>
                </a:p>
              </p:txBody>
            </p:sp>
            <p:sp>
              <p:nvSpPr>
                <p:cNvPr id="73" name="Freeform 72"/>
                <p:cNvSpPr/>
                <p:nvPr/>
              </p:nvSpPr>
              <p:spPr>
                <a:xfrm>
                  <a:off x="1572075" y="4001311"/>
                  <a:ext cx="159405" cy="787591"/>
                </a:xfrm>
                <a:custGeom>
                  <a:avLst/>
                  <a:gdLst>
                    <a:gd name="connsiteX0" fmla="*/ 0 w 159499"/>
                    <a:gd name="connsiteY0" fmla="*/ 787093 h 787093"/>
                    <a:gd name="connsiteX1" fmla="*/ 152046 w 159499"/>
                    <a:gd name="connsiteY1" fmla="*/ 393546 h 787093"/>
                    <a:gd name="connsiteX2" fmla="*/ 44719 w 159499"/>
                    <a:gd name="connsiteY2" fmla="*/ 0 h 787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9499" h="787093">
                      <a:moveTo>
                        <a:pt x="0" y="787093"/>
                      </a:moveTo>
                      <a:cubicBezTo>
                        <a:pt x="72296" y="655910"/>
                        <a:pt x="144593" y="524728"/>
                        <a:pt x="152046" y="393546"/>
                      </a:cubicBezTo>
                      <a:cubicBezTo>
                        <a:pt x="159499" y="262364"/>
                        <a:pt x="44719" y="0"/>
                        <a:pt x="44719" y="0"/>
                      </a:cubicBezTo>
                    </a:path>
                  </a:pathLst>
                </a:custGeom>
                <a:ln w="25400" cmpd="sng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800">
                    <a:ea typeface="ＭＳ Ｐゴシック" pitchFamily="-108" charset="-128"/>
                    <a:cs typeface="ＭＳ Ｐゴシック" pitchFamily="-108" charset="-128"/>
                  </a:endParaRPr>
                </a:p>
              </p:txBody>
            </p:sp>
          </p:grpSp>
          <p:cxnSp>
            <p:nvCxnSpPr>
              <p:cNvPr id="71" name="Straight Arrow Connector 70"/>
              <p:cNvCxnSpPr>
                <a:stCxn id="45102" idx="4"/>
                <a:endCxn id="45103" idx="0"/>
              </p:cNvCxnSpPr>
              <p:nvPr/>
            </p:nvCxnSpPr>
            <p:spPr>
              <a:xfrm rot="5400000">
                <a:off x="1265435" y="5389397"/>
                <a:ext cx="307329" cy="2044"/>
              </a:xfrm>
              <a:prstGeom prst="straightConnector1">
                <a:avLst/>
              </a:prstGeom>
              <a:ln w="25400" cmpd="sng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067" name="Group 96"/>
          <p:cNvGrpSpPr>
            <a:grpSpLocks/>
          </p:cNvGrpSpPr>
          <p:nvPr/>
        </p:nvGrpSpPr>
        <p:grpSpPr bwMode="auto">
          <a:xfrm>
            <a:off x="6124575" y="1154113"/>
            <a:ext cx="2441575" cy="1814512"/>
            <a:chOff x="6124519" y="1153382"/>
            <a:chExt cx="2440947" cy="1815799"/>
          </a:xfrm>
        </p:grpSpPr>
        <p:grpSp>
          <p:nvGrpSpPr>
            <p:cNvPr id="45081" name="Group 54"/>
            <p:cNvGrpSpPr>
              <a:grpSpLocks/>
            </p:cNvGrpSpPr>
            <p:nvPr/>
          </p:nvGrpSpPr>
          <p:grpSpPr bwMode="auto">
            <a:xfrm>
              <a:off x="6124519" y="1237313"/>
              <a:ext cx="1320445" cy="1413722"/>
              <a:chOff x="1824038" y="1681163"/>
              <a:chExt cx="1816100" cy="1816100"/>
            </a:xfrm>
          </p:grpSpPr>
          <p:sp>
            <p:nvSpPr>
              <p:cNvPr id="45090" name="Oval 39"/>
              <p:cNvSpPr>
                <a:spLocks noChangeArrowheads="1"/>
              </p:cNvSpPr>
              <p:nvPr/>
            </p:nvSpPr>
            <p:spPr bwMode="auto">
              <a:xfrm>
                <a:off x="2509838" y="1681163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0</a:t>
                </a:r>
              </a:p>
            </p:txBody>
          </p:sp>
          <p:sp>
            <p:nvSpPr>
              <p:cNvPr id="45091" name="Oval 40"/>
              <p:cNvSpPr>
                <a:spLocks noChangeArrowheads="1"/>
              </p:cNvSpPr>
              <p:nvPr/>
            </p:nvSpPr>
            <p:spPr bwMode="auto">
              <a:xfrm>
                <a:off x="1824038" y="2443163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2</a:t>
                </a:r>
              </a:p>
            </p:txBody>
          </p:sp>
          <p:sp>
            <p:nvSpPr>
              <p:cNvPr id="45092" name="Oval 41"/>
              <p:cNvSpPr>
                <a:spLocks noChangeArrowheads="1"/>
              </p:cNvSpPr>
              <p:nvPr/>
            </p:nvSpPr>
            <p:spPr bwMode="auto">
              <a:xfrm>
                <a:off x="3195638" y="2443163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1</a:t>
                </a:r>
              </a:p>
            </p:txBody>
          </p:sp>
          <p:sp>
            <p:nvSpPr>
              <p:cNvPr id="45093" name="Oval 42"/>
              <p:cNvSpPr>
                <a:spLocks noChangeArrowheads="1"/>
              </p:cNvSpPr>
              <p:nvPr/>
            </p:nvSpPr>
            <p:spPr bwMode="auto">
              <a:xfrm>
                <a:off x="2509838" y="3052763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3</a:t>
                </a:r>
              </a:p>
            </p:txBody>
          </p:sp>
          <p:sp>
            <p:nvSpPr>
              <p:cNvPr id="62" name="Line 45"/>
              <p:cNvSpPr>
                <a:spLocks noChangeShapeType="1"/>
              </p:cNvSpPr>
              <p:nvPr/>
            </p:nvSpPr>
            <p:spPr bwMode="auto">
              <a:xfrm flipH="1">
                <a:off x="2164561" y="2057008"/>
                <a:ext cx="408191" cy="434688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3" name="Line 46"/>
              <p:cNvSpPr>
                <a:spLocks noChangeShapeType="1"/>
              </p:cNvSpPr>
              <p:nvPr/>
            </p:nvSpPr>
            <p:spPr bwMode="auto">
              <a:xfrm>
                <a:off x="2884897" y="2057008"/>
                <a:ext cx="421288" cy="434688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4" name="Line 47"/>
              <p:cNvSpPr>
                <a:spLocks noChangeShapeType="1"/>
              </p:cNvSpPr>
              <p:nvPr/>
            </p:nvSpPr>
            <p:spPr bwMode="auto">
              <a:xfrm>
                <a:off x="2149281" y="2871282"/>
                <a:ext cx="353620" cy="314281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5" name="Line 48"/>
              <p:cNvSpPr>
                <a:spLocks noChangeShapeType="1"/>
              </p:cNvSpPr>
              <p:nvPr/>
            </p:nvSpPr>
            <p:spPr bwMode="auto">
              <a:xfrm flipH="1">
                <a:off x="2939469" y="2844752"/>
                <a:ext cx="325242" cy="340812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  <p:grpSp>
          <p:nvGrpSpPr>
            <p:cNvPr id="45082" name="Group 73"/>
            <p:cNvGrpSpPr>
              <a:grpSpLocks/>
            </p:cNvGrpSpPr>
            <p:nvPr/>
          </p:nvGrpSpPr>
          <p:grpSpPr bwMode="auto">
            <a:xfrm>
              <a:off x="7699863" y="1153382"/>
              <a:ext cx="865603" cy="1815799"/>
              <a:chOff x="1763814" y="1681163"/>
              <a:chExt cx="1190524" cy="2332618"/>
            </a:xfrm>
          </p:grpSpPr>
          <p:sp>
            <p:nvSpPr>
              <p:cNvPr id="45083" name="Oval 39"/>
              <p:cNvSpPr>
                <a:spLocks noChangeArrowheads="1"/>
              </p:cNvSpPr>
              <p:nvPr/>
            </p:nvSpPr>
            <p:spPr bwMode="auto">
              <a:xfrm>
                <a:off x="2509838" y="1681163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4</a:t>
                </a:r>
              </a:p>
            </p:txBody>
          </p:sp>
          <p:sp>
            <p:nvSpPr>
              <p:cNvPr id="45084" name="Oval 40"/>
              <p:cNvSpPr>
                <a:spLocks noChangeArrowheads="1"/>
              </p:cNvSpPr>
              <p:nvPr/>
            </p:nvSpPr>
            <p:spPr bwMode="auto">
              <a:xfrm>
                <a:off x="1824038" y="2443163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5</a:t>
                </a:r>
              </a:p>
            </p:txBody>
          </p:sp>
          <p:sp>
            <p:nvSpPr>
              <p:cNvPr id="45085" name="Oval 41"/>
              <p:cNvSpPr>
                <a:spLocks noChangeArrowheads="1"/>
              </p:cNvSpPr>
              <p:nvPr/>
            </p:nvSpPr>
            <p:spPr bwMode="auto">
              <a:xfrm>
                <a:off x="1763814" y="3596268"/>
                <a:ext cx="444500" cy="41751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7</a:t>
                </a:r>
              </a:p>
            </p:txBody>
          </p:sp>
          <p:sp>
            <p:nvSpPr>
              <p:cNvPr id="45086" name="Oval 42"/>
              <p:cNvSpPr>
                <a:spLocks noChangeArrowheads="1"/>
              </p:cNvSpPr>
              <p:nvPr/>
            </p:nvSpPr>
            <p:spPr bwMode="auto">
              <a:xfrm>
                <a:off x="2509838" y="3052763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6</a:t>
                </a:r>
              </a:p>
            </p:txBody>
          </p:sp>
          <p:sp>
            <p:nvSpPr>
              <p:cNvPr id="81" name="Line 45"/>
              <p:cNvSpPr>
                <a:spLocks noChangeShapeType="1"/>
              </p:cNvSpPr>
              <p:nvPr/>
            </p:nvSpPr>
            <p:spPr bwMode="auto">
              <a:xfrm flipH="1">
                <a:off x="2164151" y="2056668"/>
                <a:ext cx="408191" cy="434687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83" name="Line 47"/>
              <p:cNvSpPr>
                <a:spLocks noChangeShapeType="1"/>
              </p:cNvSpPr>
              <p:nvPr/>
            </p:nvSpPr>
            <p:spPr bwMode="auto">
              <a:xfrm>
                <a:off x="2151054" y="2870941"/>
                <a:ext cx="353620" cy="314281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84" name="Line 48"/>
              <p:cNvSpPr>
                <a:spLocks noChangeShapeType="1"/>
              </p:cNvSpPr>
              <p:nvPr/>
            </p:nvSpPr>
            <p:spPr bwMode="auto">
              <a:xfrm flipH="1">
                <a:off x="2207808" y="3387260"/>
                <a:ext cx="327426" cy="340811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  <p:grpSp>
        <p:nvGrpSpPr>
          <p:cNvPr id="45068" name="Group 84"/>
          <p:cNvGrpSpPr>
            <a:grpSpLocks/>
          </p:cNvGrpSpPr>
          <p:nvPr/>
        </p:nvGrpSpPr>
        <p:grpSpPr bwMode="auto">
          <a:xfrm>
            <a:off x="857250" y="1482725"/>
            <a:ext cx="1320800" cy="1412875"/>
            <a:chOff x="1824038" y="1681163"/>
            <a:chExt cx="1816100" cy="1816100"/>
          </a:xfrm>
        </p:grpSpPr>
        <p:sp>
          <p:nvSpPr>
            <p:cNvPr id="45071" name="Oval 39"/>
            <p:cNvSpPr>
              <a:spLocks noChangeArrowheads="1"/>
            </p:cNvSpPr>
            <p:nvPr/>
          </p:nvSpPr>
          <p:spPr bwMode="auto">
            <a:xfrm>
              <a:off x="2509838" y="16811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0</a:t>
              </a:r>
            </a:p>
          </p:txBody>
        </p:sp>
        <p:sp>
          <p:nvSpPr>
            <p:cNvPr id="45072" name="Oval 40"/>
            <p:cNvSpPr>
              <a:spLocks noChangeArrowheads="1"/>
            </p:cNvSpPr>
            <p:nvPr/>
          </p:nvSpPr>
          <p:spPr bwMode="auto">
            <a:xfrm>
              <a:off x="1824038" y="24431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1</a:t>
              </a:r>
            </a:p>
          </p:txBody>
        </p:sp>
        <p:sp>
          <p:nvSpPr>
            <p:cNvPr id="45073" name="Oval 41"/>
            <p:cNvSpPr>
              <a:spLocks noChangeArrowheads="1"/>
            </p:cNvSpPr>
            <p:nvPr/>
          </p:nvSpPr>
          <p:spPr bwMode="auto">
            <a:xfrm>
              <a:off x="3195638" y="24431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2</a:t>
              </a:r>
            </a:p>
          </p:txBody>
        </p:sp>
        <p:sp>
          <p:nvSpPr>
            <p:cNvPr id="45074" name="Oval 42"/>
            <p:cNvSpPr>
              <a:spLocks noChangeArrowheads="1"/>
            </p:cNvSpPr>
            <p:nvPr/>
          </p:nvSpPr>
          <p:spPr bwMode="auto">
            <a:xfrm>
              <a:off x="2509838" y="30527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3</a:t>
              </a:r>
            </a:p>
          </p:txBody>
        </p:sp>
        <p:sp>
          <p:nvSpPr>
            <p:cNvPr id="90" name="Line 43"/>
            <p:cNvSpPr>
              <a:spLocks noChangeShapeType="1"/>
            </p:cNvSpPr>
            <p:nvPr/>
          </p:nvSpPr>
          <p:spPr bwMode="auto">
            <a:xfrm>
              <a:off x="2732088" y="2132128"/>
              <a:ext cx="0" cy="914172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1" name="Line 44"/>
            <p:cNvSpPr>
              <a:spLocks noChangeShapeType="1"/>
            </p:cNvSpPr>
            <p:nvPr/>
          </p:nvSpPr>
          <p:spPr bwMode="auto">
            <a:xfrm>
              <a:off x="2275881" y="2664714"/>
              <a:ext cx="912416" cy="0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2" name="Line 45"/>
            <p:cNvSpPr>
              <a:spLocks noChangeShapeType="1"/>
            </p:cNvSpPr>
            <p:nvPr/>
          </p:nvSpPr>
          <p:spPr bwMode="auto">
            <a:xfrm flipH="1">
              <a:off x="2164557" y="2056626"/>
              <a:ext cx="408187" cy="434640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3" name="Line 46"/>
            <p:cNvSpPr>
              <a:spLocks noChangeShapeType="1"/>
            </p:cNvSpPr>
            <p:nvPr/>
          </p:nvSpPr>
          <p:spPr bwMode="auto">
            <a:xfrm>
              <a:off x="2884885" y="2056626"/>
              <a:ext cx="421284" cy="434640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4" name="Line 47"/>
            <p:cNvSpPr>
              <a:spLocks noChangeShapeType="1"/>
            </p:cNvSpPr>
            <p:nvPr/>
          </p:nvSpPr>
          <p:spPr bwMode="auto">
            <a:xfrm>
              <a:off x="2149278" y="2870811"/>
              <a:ext cx="353616" cy="314247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5" name="Line 48"/>
            <p:cNvSpPr>
              <a:spLocks noChangeShapeType="1"/>
            </p:cNvSpPr>
            <p:nvPr/>
          </p:nvSpPr>
          <p:spPr bwMode="auto">
            <a:xfrm flipH="1">
              <a:off x="2939456" y="2844283"/>
              <a:ext cx="325238" cy="340774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  <p:pic>
        <p:nvPicPr>
          <p:cNvPr id="45069" name="Picture 3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40175" y="3125788"/>
            <a:ext cx="1166813" cy="119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70" name="Slide Number Placeholder 5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186A9C0-5B6A-A94A-B08E-8225838DBDEC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E988-0BBA-4156-A230-899AA5F89666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841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ChangeArrowheads="1"/>
          </p:cNvSpPr>
          <p:nvPr/>
        </p:nvSpPr>
        <p:spPr bwMode="auto">
          <a:xfrm>
            <a:off x="250825" y="228600"/>
            <a:ext cx="8313738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// Implementation for the adjacency matrix representation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Graph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{private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numVertex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numEdge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**matrix;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*mark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;//for visits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Constructor ; Store number of vertices, edges,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Pointer to adjacency matrix, Pointer to mark array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Graph(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n) 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numVertex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numEdge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mark = new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numVertex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// Initialize mark array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numVertex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mark[i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UNVISITED;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 Make matrix,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it is not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possible to create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2D array with a single new operation. Size is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numVertex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numVertex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matrix = 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*[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numVertex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numVertex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matrix[i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int[numVertex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	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numVertex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// Initialize to 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numVertex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matrix[i][j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};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8E4BB37-630E-5740-B70E-5554DA74655F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2A5-153D-4371-A1D4-EDBF9C462AC5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2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ChangeArrowheads="1"/>
          </p:cNvSpPr>
          <p:nvPr/>
        </p:nvSpPr>
        <p:spPr bwMode="auto">
          <a:xfrm>
            <a:off x="152400" y="116940"/>
            <a:ext cx="82296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̃ Graph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Destructor, Return dynamically allocated memory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delete [] mark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numVertex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delete 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matrix[i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delete [] matrix; };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numVertex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};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e() {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numEdge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Return first neighbor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first(int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for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numVertex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if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matrix[v][i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!= 0)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numVertex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	//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if none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};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v’s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next neighbor after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next(int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for(int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=w+1;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numVertex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++)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if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matrix[v][i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!= 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numVertex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};     //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if none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8310970-BD33-F248-A81D-69A06A9D17FD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2D4C-093C-4DCB-88B0-AAF66FCE207D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3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ChangeArrowheads="1"/>
          </p:cNvSpPr>
          <p:nvPr/>
        </p:nvSpPr>
        <p:spPr bwMode="auto">
          <a:xfrm>
            <a:off x="457200" y="457200"/>
            <a:ext cx="80010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// Set edge (v1, v2) to "wt"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setEdge(int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v2,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wt)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Assert(wt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&gt;0, "Illegal weight value");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if (matrix[v1][v2] == 0)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numEdge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matrix[v1][v2] = wt; 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delEdge(int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v2) { // Delete edge (v1, v2)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if (matrix[v1][v2] != 0)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numEdge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--;</a:t>
            </a:r>
          </a:p>
          <a:p>
            <a:r>
              <a:rPr lang="hr-HR" sz="1600" dirty="0">
                <a:latin typeface="Courier New" pitchFamily="49" charset="0"/>
                <a:cs typeface="Courier New" pitchFamily="49" charset="0"/>
              </a:rPr>
              <a:t>              matrix[v1][v2] = 0;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};</a:t>
            </a:r>
          </a:p>
          <a:p>
            <a:endParaRPr lang="hr-H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isEdge(int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// Is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an edge?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matrix[i][j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!= 0;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weight(int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v2) { return matrix[v1][v2];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getMark(int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mark[v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setMark(int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mark[v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clearMark(void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{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numVertex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	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mark[i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UNVISITED;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C9F9C02-09BB-BF41-9355-7BDF2FD92C01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DE69-C210-46E7-B5FC-7AF71125A8E3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2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219200" y="0"/>
            <a:ext cx="81518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>
            <a:prstTxWarp prst="textNoShape">
              <a:avLst/>
            </a:prstTxWarp>
          </a:bodyPr>
          <a:lstStyle/>
          <a:p>
            <a:r>
              <a:rPr lang="en-US" altLang="zh-TW" sz="3600">
                <a:solidFill>
                  <a:srgbClr val="000000"/>
                </a:solidFill>
                <a:ea typeface="Arial" pitchFamily="-108" charset="0"/>
                <a:cs typeface="Arial" pitchFamily="-108" charset="0"/>
              </a:rPr>
              <a:t>Merits of Adjacency Matrix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228600" y="1219200"/>
            <a:ext cx="815181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-108" charset="0"/>
              <a:buChar char="•"/>
            </a:pPr>
            <a:r>
              <a:rPr lang="en-US" sz="2000" dirty="0">
                <a:ea typeface="新細明體" pitchFamily="-108" charset="-120"/>
              </a:rPr>
              <a:t>Storage complexity:  O(|V|</a:t>
            </a:r>
            <a:r>
              <a:rPr lang="en-US" sz="2000" baseline="30000" dirty="0">
                <a:ea typeface="新細明體" pitchFamily="-108" charset="-120"/>
              </a:rPr>
              <a:t>2</a:t>
            </a:r>
            <a:r>
              <a:rPr lang="en-US" sz="2000" dirty="0">
                <a:ea typeface="新細明體" pitchFamily="-108" charset="-120"/>
              </a:rPr>
              <a:t>). </a:t>
            </a:r>
          </a:p>
          <a:p>
            <a:pPr marL="342900" indent="-342900">
              <a:spcBef>
                <a:spcPct val="20000"/>
              </a:spcBef>
              <a:buFont typeface="Arial" pitchFamily="-108" charset="0"/>
              <a:buChar char="•"/>
            </a:pPr>
            <a:r>
              <a:rPr lang="en-US" altLang="zh-TW" sz="2000" dirty="0">
                <a:ea typeface="Arial" pitchFamily="-108" charset="0"/>
                <a:cs typeface="Arial" pitchFamily="-108" charset="0"/>
              </a:rPr>
              <a:t>Determining the connection of vertices is easy from the adjacency matrix.</a:t>
            </a:r>
          </a:p>
          <a:p>
            <a:pPr marL="342900" lvl="1" indent="-342900">
              <a:spcBef>
                <a:spcPct val="20000"/>
              </a:spcBef>
              <a:buFont typeface="Arial" pitchFamily="-108" charset="0"/>
              <a:buChar char="•"/>
            </a:pPr>
            <a:r>
              <a:rPr lang="en-US" sz="2000" dirty="0">
                <a:solidFill>
                  <a:srgbClr val="FF0000"/>
                </a:solidFill>
                <a:ea typeface="Arial" pitchFamily="-108" charset="0"/>
                <a:cs typeface="Arial" pitchFamily="-108" charset="0"/>
              </a:rPr>
              <a:t>Edge existence query: O(1).</a:t>
            </a:r>
            <a:endParaRPr lang="en-US" altLang="zh-TW" sz="2000" dirty="0">
              <a:solidFill>
                <a:srgbClr val="FF0000"/>
              </a:solidFill>
              <a:ea typeface="Arial" pitchFamily="-108" charset="0"/>
              <a:cs typeface="Arial" pitchFamily="-108" charset="0"/>
            </a:endParaRPr>
          </a:p>
          <a:p>
            <a:pPr marL="342900" indent="-342900">
              <a:spcBef>
                <a:spcPct val="20000"/>
              </a:spcBef>
              <a:buFont typeface="Arial" pitchFamily="-108" charset="0"/>
              <a:buChar char="•"/>
            </a:pPr>
            <a:r>
              <a:rPr lang="en-US" altLang="zh-TW" sz="2000" dirty="0">
                <a:ea typeface="Arial" pitchFamily="-108" charset="0"/>
                <a:cs typeface="Arial" pitchFamily="-108" charset="0"/>
              </a:rPr>
              <a:t>The degree of a vertex</a:t>
            </a:r>
            <a:r>
              <a:rPr lang="en-US" altLang="zh-TW" sz="2000" dirty="0">
                <a:latin typeface="Times New Roman" pitchFamily="-108" charset="0"/>
                <a:ea typeface="Times New Roman" pitchFamily="-108" charset="0"/>
                <a:cs typeface="Times New Roman" pitchFamily="-108" charset="0"/>
              </a:rPr>
              <a:t> </a:t>
            </a:r>
            <a:r>
              <a:rPr lang="en-US" altLang="zh-TW" sz="2000" i="1" dirty="0" err="1">
                <a:latin typeface="Times New Roman" pitchFamily="-108" charset="0"/>
                <a:ea typeface="Times New Roman" pitchFamily="-108" charset="0"/>
                <a:cs typeface="Times New Roman" pitchFamily="-108" charset="0"/>
              </a:rPr>
              <a:t>i</a:t>
            </a:r>
            <a:r>
              <a:rPr lang="en-US" altLang="zh-TW" sz="2000" dirty="0">
                <a:latin typeface="Times New Roman" pitchFamily="-108" charset="0"/>
                <a:ea typeface="Times New Roman" pitchFamily="-108" charset="0"/>
                <a:cs typeface="Times New Roman" pitchFamily="-108" charset="0"/>
              </a:rPr>
              <a:t> </a:t>
            </a:r>
            <a:r>
              <a:rPr lang="en-US" altLang="zh-TW" sz="2000" dirty="0">
                <a:ea typeface="Arial" pitchFamily="-108" charset="0"/>
                <a:cs typeface="Arial" pitchFamily="-108" charset="0"/>
              </a:rPr>
              <a:t>is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000" dirty="0" smtClean="0">
                <a:ea typeface="Arial" pitchFamily="-108" charset="0"/>
                <a:cs typeface="Arial" pitchFamily="-108" charset="0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endParaRPr lang="en-US" altLang="zh-TW" sz="2000" dirty="0">
              <a:ea typeface="Arial" pitchFamily="-108" charset="0"/>
              <a:cs typeface="Arial" pitchFamily="-108" charset="0"/>
            </a:endParaRPr>
          </a:p>
          <a:p>
            <a:pPr marL="342900" indent="-342900">
              <a:spcBef>
                <a:spcPct val="20000"/>
              </a:spcBef>
              <a:buFont typeface="Arial" pitchFamily="-108" charset="0"/>
              <a:buChar char="•"/>
            </a:pPr>
            <a:r>
              <a:rPr lang="en-US" altLang="zh-TW" sz="2000" dirty="0">
                <a:ea typeface="Arial" pitchFamily="-108" charset="0"/>
                <a:cs typeface="Arial" pitchFamily="-108" charset="0"/>
              </a:rPr>
              <a:t>For a </a:t>
            </a:r>
            <a:r>
              <a:rPr lang="en-US" altLang="zh-TW" sz="2000" dirty="0" smtClean="0">
                <a:ea typeface="Arial" pitchFamily="-108" charset="0"/>
                <a:cs typeface="Arial" pitchFamily="-108" charset="0"/>
              </a:rPr>
              <a:t>directed graph (</a:t>
            </a:r>
            <a:r>
              <a:rPr lang="en-US" altLang="zh-TW" sz="2000" dirty="0" err="1" smtClean="0">
                <a:ea typeface="Arial" pitchFamily="-108" charset="0"/>
                <a:cs typeface="Arial" pitchFamily="-108" charset="0"/>
              </a:rPr>
              <a:t>unweighted</a:t>
            </a:r>
            <a:r>
              <a:rPr lang="en-US" altLang="zh-TW" sz="2000" dirty="0" smtClean="0">
                <a:ea typeface="Arial" pitchFamily="-108" charset="0"/>
                <a:cs typeface="Arial" pitchFamily="-108" charset="0"/>
              </a:rPr>
              <a:t>), </a:t>
            </a:r>
            <a:r>
              <a:rPr lang="en-US" altLang="zh-TW" sz="2000" dirty="0">
                <a:ea typeface="Arial" pitchFamily="-108" charset="0"/>
                <a:cs typeface="Arial" pitchFamily="-108" charset="0"/>
              </a:rPr>
              <a:t>the row sum is the </a:t>
            </a:r>
            <a:r>
              <a:rPr lang="en-US" altLang="zh-TW" sz="2000" dirty="0" err="1">
                <a:ea typeface="Arial" pitchFamily="-108" charset="0"/>
                <a:cs typeface="Arial" pitchFamily="-108" charset="0"/>
              </a:rPr>
              <a:t>out_degree</a:t>
            </a:r>
            <a:r>
              <a:rPr lang="en-US" altLang="zh-TW" sz="2000" dirty="0">
                <a:ea typeface="Arial" pitchFamily="-108" charset="0"/>
                <a:cs typeface="Arial" pitchFamily="-108" charset="0"/>
              </a:rPr>
              <a:t>, while the column sum is the </a:t>
            </a:r>
            <a:r>
              <a:rPr lang="en-US" altLang="zh-TW" sz="2000" dirty="0" err="1">
                <a:ea typeface="Arial" pitchFamily="-108" charset="0"/>
                <a:cs typeface="Arial" pitchFamily="-108" charset="0"/>
              </a:rPr>
              <a:t>in_degree</a:t>
            </a:r>
            <a:r>
              <a:rPr lang="en-US" altLang="zh-TW" sz="2000" dirty="0">
                <a:ea typeface="Arial" pitchFamily="-108" charset="0"/>
                <a:cs typeface="Arial" pitchFamily="-108" charset="0"/>
              </a:rPr>
              <a:t>: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1460500" y="49926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endParaRPr kumimoji="1" lang="en-US" sz="1800">
              <a:solidFill>
                <a:srgbClr val="CC3300"/>
              </a:solidFill>
              <a:ea typeface="新細明體" pitchFamily="-108" charset="-120"/>
              <a:cs typeface="新細明體" pitchFamily="-108" charset="-120"/>
            </a:endParaRP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4865688" y="50974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endParaRPr kumimoji="1" lang="en-US" sz="1800">
              <a:solidFill>
                <a:srgbClr val="CC3300"/>
              </a:solidFill>
              <a:ea typeface="新細明體" pitchFamily="-108" charset="-120"/>
              <a:cs typeface="新細明體" pitchFamily="-108" charset="-120"/>
            </a:endParaRPr>
          </a:p>
        </p:txBody>
      </p:sp>
      <p:sp>
        <p:nvSpPr>
          <p:cNvPr id="49161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7EBBFD-DC0F-C946-A14D-160FC2251FFE}" type="slidenum">
              <a:rPr lang="en-US" smtClean="0"/>
              <a:pPr/>
              <a:t>29</a:t>
            </a:fld>
            <a:endParaRPr lang="en-US" smtClean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856357"/>
              </p:ext>
            </p:extLst>
          </p:nvPr>
        </p:nvGraphicFramePr>
        <p:xfrm>
          <a:off x="1219200" y="3022463"/>
          <a:ext cx="273208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6" name="Equation" r:id="rId3" imgW="1816100" imgH="457200" progId="Equation.3">
                  <p:embed/>
                </p:oleObj>
              </mc:Choice>
              <mc:Fallback>
                <p:oleObj name="Equation" r:id="rId3" imgW="1816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22463"/>
                        <a:ext cx="2732088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4" name="Object 12"/>
          <p:cNvGraphicFramePr>
            <a:graphicFrameLocks noChangeAspect="1"/>
          </p:cNvGraphicFramePr>
          <p:nvPr/>
        </p:nvGraphicFramePr>
        <p:xfrm>
          <a:off x="1117600" y="4992688"/>
          <a:ext cx="67056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7" name="Equation" r:id="rId5" imgW="4457700" imgH="457200" progId="Equation.3">
                  <p:embed/>
                </p:oleObj>
              </mc:Choice>
              <mc:Fallback>
                <p:oleObj name="Equation" r:id="rId5" imgW="4457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4992688"/>
                        <a:ext cx="6705600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9C28-2784-478B-A32B-D78ED4A62DFA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32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/>
      <p:bldP spid="491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95400"/>
            <a:ext cx="7784350" cy="1752600"/>
          </a:xfrm>
        </p:spPr>
        <p:txBody>
          <a:bodyPr rtlCol="0"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/>
          <a:p>
            <a:pPr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sz="2800" dirty="0"/>
              <a:t>An undirected graph edges’ allow travel in either direction</a:t>
            </a:r>
            <a:r>
              <a:rPr lang="en-US" sz="2800" dirty="0" smtClean="0"/>
              <a:t>.</a:t>
            </a:r>
          </a:p>
          <a:p>
            <a:pPr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sz="2800" dirty="0" smtClean="0"/>
              <a:t>A </a:t>
            </a:r>
            <a:r>
              <a:rPr lang="en-US" sz="2800" dirty="0"/>
              <a:t>directed graph edges’ allow travel in one </a:t>
            </a:r>
            <a:r>
              <a:rPr lang="en-US" sz="2800" dirty="0" smtClean="0"/>
              <a:t>direction.</a:t>
            </a:r>
            <a:endParaRPr lang="en-US" sz="2800" dirty="0"/>
          </a:p>
          <a:p>
            <a:pPr>
              <a:lnSpc>
                <a:spcPct val="90000"/>
              </a:lnSpc>
              <a:buFont typeface="Wingdings" charset="2"/>
              <a:buChar char="l"/>
              <a:defRPr/>
            </a:pPr>
            <a:endParaRPr lang="en-US" sz="2000" dirty="0" smtClean="0"/>
          </a:p>
          <a:p>
            <a:pPr>
              <a:lnSpc>
                <a:spcPct val="90000"/>
              </a:lnSpc>
              <a:buFont typeface="Wingdings" charset="2"/>
              <a:buChar char="l"/>
              <a:defRPr/>
            </a:pPr>
            <a:endParaRPr lang="en-US" sz="2000" dirty="0" smtClean="0"/>
          </a:p>
          <a:p>
            <a:pPr>
              <a:lnSpc>
                <a:spcPct val="90000"/>
              </a:lnSpc>
              <a:buFont typeface="Wingdings" charset="2"/>
              <a:buChar char="l"/>
              <a:defRPr/>
            </a:pPr>
            <a:endParaRPr lang="en-US" sz="2000" dirty="0" smtClean="0"/>
          </a:p>
          <a:p>
            <a:pPr>
              <a:lnSpc>
                <a:spcPct val="90000"/>
              </a:lnSpc>
              <a:buFont typeface="Wingdings" charset="2"/>
              <a:buChar char="l"/>
              <a:defRPr/>
            </a:pPr>
            <a:endParaRPr lang="en-US" sz="2000" dirty="0" smtClean="0"/>
          </a:p>
          <a:p>
            <a:pPr>
              <a:lnSpc>
                <a:spcPct val="90000"/>
              </a:lnSpc>
              <a:buFont typeface="Wingdings" charset="2"/>
              <a:buChar char="l"/>
              <a:defRPr/>
            </a:pPr>
            <a:endParaRPr lang="en-US" sz="2000" dirty="0" smtClean="0"/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endParaRPr lang="en-US" sz="2000" dirty="0" smtClean="0"/>
          </a:p>
        </p:txBody>
      </p:sp>
      <p:sp>
        <p:nvSpPr>
          <p:cNvPr id="21507" name="Rectangle 7"/>
          <p:cNvSpPr>
            <a:spLocks noChangeArrowheads="1"/>
          </p:cNvSpPr>
          <p:nvPr/>
        </p:nvSpPr>
        <p:spPr bwMode="auto">
          <a:xfrm>
            <a:off x="762000" y="5403850"/>
            <a:ext cx="365760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/>
              <a:t>The graph G=({1,2,3,4,5},{(1,2), (1,3), (2,3), (2,4), (3,5), (4,5)})</a:t>
            </a:r>
          </a:p>
        </p:txBody>
      </p:sp>
      <p:sp>
        <p:nvSpPr>
          <p:cNvPr id="21508" name="Rectangle 8"/>
          <p:cNvSpPr>
            <a:spLocks noChangeArrowheads="1"/>
          </p:cNvSpPr>
          <p:nvPr/>
        </p:nvSpPr>
        <p:spPr bwMode="auto">
          <a:xfrm>
            <a:off x="4846638" y="5403850"/>
            <a:ext cx="3657600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/>
              <a:t>The directed graph G=({1,2,3,4,5},{(1,2), (1,3), (2,1), (3,2), (4,3), (4,5), (5,2), (5,4)})</a:t>
            </a:r>
          </a:p>
        </p:txBody>
      </p:sp>
      <p:grpSp>
        <p:nvGrpSpPr>
          <p:cNvPr id="21509" name="Group 135"/>
          <p:cNvGrpSpPr>
            <a:grpSpLocks/>
          </p:cNvGrpSpPr>
          <p:nvPr/>
        </p:nvGrpSpPr>
        <p:grpSpPr bwMode="auto">
          <a:xfrm>
            <a:off x="981075" y="3194050"/>
            <a:ext cx="2632075" cy="1747838"/>
            <a:chOff x="981626" y="2016278"/>
            <a:chExt cx="2632025" cy="1747232"/>
          </a:xfrm>
        </p:grpSpPr>
        <p:sp>
          <p:nvSpPr>
            <p:cNvPr id="93" name="Freeform 92"/>
            <p:cNvSpPr/>
            <p:nvPr/>
          </p:nvSpPr>
          <p:spPr>
            <a:xfrm>
              <a:off x="981626" y="2016278"/>
              <a:ext cx="1628744" cy="1555211"/>
            </a:xfrm>
            <a:custGeom>
              <a:avLst/>
              <a:gdLst>
                <a:gd name="connsiteX0" fmla="*/ 1840949 w 1840949"/>
                <a:gd name="connsiteY0" fmla="*/ 535164 h 1554808"/>
                <a:gd name="connsiteX1" fmla="*/ 901842 w 1840949"/>
                <a:gd name="connsiteY1" fmla="*/ 34286 h 1554808"/>
                <a:gd name="connsiteX2" fmla="*/ 34285 w 1840949"/>
                <a:gd name="connsiteY2" fmla="*/ 740881 h 1554808"/>
                <a:gd name="connsiteX3" fmla="*/ 696133 w 1840949"/>
                <a:gd name="connsiteY3" fmla="*/ 1554808 h 1554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0949" h="1554808">
                  <a:moveTo>
                    <a:pt x="1840949" y="535164"/>
                  </a:moveTo>
                  <a:cubicBezTo>
                    <a:pt x="1521951" y="267582"/>
                    <a:pt x="1202953" y="0"/>
                    <a:pt x="901842" y="34286"/>
                  </a:cubicBezTo>
                  <a:cubicBezTo>
                    <a:pt x="600731" y="68572"/>
                    <a:pt x="68570" y="487461"/>
                    <a:pt x="34285" y="740881"/>
                  </a:cubicBezTo>
                  <a:cubicBezTo>
                    <a:pt x="0" y="994301"/>
                    <a:pt x="696133" y="1554808"/>
                    <a:pt x="696133" y="1554808"/>
                  </a:cubicBezTo>
                </a:path>
              </a:pathLst>
            </a:custGeom>
            <a:ln w="31750" cmpd="sng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21531" name="Oval 32"/>
            <p:cNvSpPr>
              <a:spLocks noChangeArrowheads="1"/>
            </p:cNvSpPr>
            <p:nvPr/>
          </p:nvSpPr>
          <p:spPr bwMode="auto">
            <a:xfrm>
              <a:off x="1640974" y="2419821"/>
              <a:ext cx="382965" cy="37386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532" name="Rectangle 35"/>
            <p:cNvSpPr>
              <a:spLocks noChangeArrowheads="1"/>
            </p:cNvSpPr>
            <p:nvPr/>
          </p:nvSpPr>
          <p:spPr bwMode="auto">
            <a:xfrm>
              <a:off x="1770608" y="2495544"/>
              <a:ext cx="19114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1</a:t>
              </a:r>
              <a:endParaRPr lang="en-US" sz="1400">
                <a:latin typeface="Times" pitchFamily="-108" charset="0"/>
              </a:endParaRPr>
            </a:p>
          </p:txBody>
        </p:sp>
        <p:sp>
          <p:nvSpPr>
            <p:cNvPr id="21533" name="Oval 69"/>
            <p:cNvSpPr>
              <a:spLocks noChangeArrowheads="1"/>
            </p:cNvSpPr>
            <p:nvPr/>
          </p:nvSpPr>
          <p:spPr bwMode="auto">
            <a:xfrm>
              <a:off x="2516618" y="2419821"/>
              <a:ext cx="382965" cy="37386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534" name="Rectangle 35"/>
            <p:cNvSpPr>
              <a:spLocks noChangeArrowheads="1"/>
            </p:cNvSpPr>
            <p:nvPr/>
          </p:nvSpPr>
          <p:spPr bwMode="auto">
            <a:xfrm>
              <a:off x="2646252" y="2495544"/>
              <a:ext cx="19114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2</a:t>
              </a:r>
              <a:endParaRPr lang="en-US" sz="1400">
                <a:latin typeface="Times" pitchFamily="-108" charset="0"/>
              </a:endParaRPr>
            </a:p>
          </p:txBody>
        </p:sp>
        <p:sp>
          <p:nvSpPr>
            <p:cNvPr id="21535" name="Oval 72"/>
            <p:cNvSpPr>
              <a:spLocks noChangeArrowheads="1"/>
            </p:cNvSpPr>
            <p:nvPr/>
          </p:nvSpPr>
          <p:spPr bwMode="auto">
            <a:xfrm>
              <a:off x="1449490" y="3389649"/>
              <a:ext cx="382965" cy="37386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536" name="Rectangle 35"/>
            <p:cNvSpPr>
              <a:spLocks noChangeArrowheads="1"/>
            </p:cNvSpPr>
            <p:nvPr/>
          </p:nvSpPr>
          <p:spPr bwMode="auto">
            <a:xfrm>
              <a:off x="1579124" y="3465372"/>
              <a:ext cx="19114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4</a:t>
              </a:r>
              <a:endParaRPr lang="en-US" sz="1400">
                <a:latin typeface="Times" pitchFamily="-108" charset="0"/>
              </a:endParaRPr>
            </a:p>
          </p:txBody>
        </p:sp>
        <p:sp>
          <p:nvSpPr>
            <p:cNvPr id="21537" name="Oval 75"/>
            <p:cNvSpPr>
              <a:spLocks noChangeArrowheads="1"/>
            </p:cNvSpPr>
            <p:nvPr/>
          </p:nvSpPr>
          <p:spPr bwMode="auto">
            <a:xfrm>
              <a:off x="2481139" y="3389649"/>
              <a:ext cx="382965" cy="37386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538" name="Rectangle 35"/>
            <p:cNvSpPr>
              <a:spLocks noChangeArrowheads="1"/>
            </p:cNvSpPr>
            <p:nvPr/>
          </p:nvSpPr>
          <p:spPr bwMode="auto">
            <a:xfrm>
              <a:off x="2610773" y="3465372"/>
              <a:ext cx="19114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5</a:t>
              </a:r>
              <a:endParaRPr lang="en-US" sz="1400">
                <a:latin typeface="Times" pitchFamily="-108" charset="0"/>
              </a:endParaRPr>
            </a:p>
          </p:txBody>
        </p:sp>
        <p:sp>
          <p:nvSpPr>
            <p:cNvPr id="21539" name="Oval 78"/>
            <p:cNvSpPr>
              <a:spLocks noChangeArrowheads="1"/>
            </p:cNvSpPr>
            <p:nvPr/>
          </p:nvSpPr>
          <p:spPr bwMode="auto">
            <a:xfrm>
              <a:off x="3230686" y="3015788"/>
              <a:ext cx="382965" cy="37386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540" name="Rectangle 35"/>
            <p:cNvSpPr>
              <a:spLocks noChangeArrowheads="1"/>
            </p:cNvSpPr>
            <p:nvPr/>
          </p:nvSpPr>
          <p:spPr bwMode="auto">
            <a:xfrm>
              <a:off x="3360320" y="3091511"/>
              <a:ext cx="19114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3</a:t>
              </a:r>
              <a:endParaRPr lang="en-US" sz="1400">
                <a:latin typeface="Times" pitchFamily="-108" charset="0"/>
              </a:endParaRPr>
            </a:p>
          </p:txBody>
        </p:sp>
        <p:cxnSp>
          <p:nvCxnSpPr>
            <p:cNvPr id="82" name="Straight Connector 81"/>
            <p:cNvCxnSpPr>
              <a:stCxn id="21533" idx="5"/>
              <a:endCxn id="21539" idx="1"/>
            </p:cNvCxnSpPr>
            <p:nvPr/>
          </p:nvCxnSpPr>
          <p:spPr>
            <a:xfrm rot="16200000" flipH="1">
              <a:off x="2899344" y="2682725"/>
              <a:ext cx="331672" cy="442904"/>
            </a:xfrm>
            <a:prstGeom prst="line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21531" idx="5"/>
              <a:endCxn id="21539" idx="2"/>
            </p:cNvCxnSpPr>
            <p:nvPr/>
          </p:nvCxnSpPr>
          <p:spPr>
            <a:xfrm rot="16200000" flipH="1">
              <a:off x="2366770" y="2339016"/>
              <a:ext cx="464976" cy="1263626"/>
            </a:xfrm>
            <a:prstGeom prst="line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21537" idx="6"/>
              <a:endCxn id="21539" idx="3"/>
            </p:cNvCxnSpPr>
            <p:nvPr/>
          </p:nvCxnSpPr>
          <p:spPr>
            <a:xfrm flipV="1">
              <a:off x="2864365" y="3335034"/>
              <a:ext cx="422267" cy="241216"/>
            </a:xfrm>
            <a:prstGeom prst="line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21535" idx="6"/>
              <a:endCxn id="21537" idx="2"/>
            </p:cNvCxnSpPr>
            <p:nvPr/>
          </p:nvCxnSpPr>
          <p:spPr>
            <a:xfrm>
              <a:off x="1832510" y="3576250"/>
              <a:ext cx="649276" cy="1586"/>
            </a:xfrm>
            <a:prstGeom prst="line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endCxn id="21533" idx="2"/>
            </p:cNvCxnSpPr>
            <p:nvPr/>
          </p:nvCxnSpPr>
          <p:spPr>
            <a:xfrm>
              <a:off x="2015069" y="2606623"/>
              <a:ext cx="501640" cy="1587"/>
            </a:xfrm>
            <a:prstGeom prst="line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10" name="Group 136"/>
          <p:cNvGrpSpPr>
            <a:grpSpLocks/>
          </p:cNvGrpSpPr>
          <p:nvPr/>
        </p:nvGrpSpPr>
        <p:grpSpPr bwMode="auto">
          <a:xfrm>
            <a:off x="5416550" y="3471863"/>
            <a:ext cx="2163763" cy="1343025"/>
            <a:chOff x="5416594" y="2293927"/>
            <a:chExt cx="2164161" cy="1343689"/>
          </a:xfrm>
        </p:grpSpPr>
        <p:sp>
          <p:nvSpPr>
            <p:cNvPr id="21512" name="Oval 118"/>
            <p:cNvSpPr>
              <a:spLocks noChangeArrowheads="1"/>
            </p:cNvSpPr>
            <p:nvPr/>
          </p:nvSpPr>
          <p:spPr bwMode="auto">
            <a:xfrm>
              <a:off x="5608078" y="2293927"/>
              <a:ext cx="382965" cy="37386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513" name="Rectangle 35"/>
            <p:cNvSpPr>
              <a:spLocks noChangeArrowheads="1"/>
            </p:cNvSpPr>
            <p:nvPr/>
          </p:nvSpPr>
          <p:spPr bwMode="auto">
            <a:xfrm>
              <a:off x="5737712" y="2369650"/>
              <a:ext cx="19114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1</a:t>
              </a:r>
              <a:endParaRPr lang="en-US" sz="1400">
                <a:latin typeface="Times" pitchFamily="-108" charset="0"/>
              </a:endParaRPr>
            </a:p>
          </p:txBody>
        </p:sp>
        <p:sp>
          <p:nvSpPr>
            <p:cNvPr id="21514" name="Oval 116"/>
            <p:cNvSpPr>
              <a:spLocks noChangeArrowheads="1"/>
            </p:cNvSpPr>
            <p:nvPr/>
          </p:nvSpPr>
          <p:spPr bwMode="auto">
            <a:xfrm>
              <a:off x="6483722" y="2293927"/>
              <a:ext cx="382965" cy="37386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515" name="Rectangle 35"/>
            <p:cNvSpPr>
              <a:spLocks noChangeArrowheads="1"/>
            </p:cNvSpPr>
            <p:nvPr/>
          </p:nvSpPr>
          <p:spPr bwMode="auto">
            <a:xfrm>
              <a:off x="6613356" y="2369650"/>
              <a:ext cx="19114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2</a:t>
              </a:r>
              <a:endParaRPr lang="en-US" sz="1400">
                <a:latin typeface="Times" pitchFamily="-108" charset="0"/>
              </a:endParaRPr>
            </a:p>
          </p:txBody>
        </p:sp>
        <p:sp>
          <p:nvSpPr>
            <p:cNvPr id="21516" name="Oval 114"/>
            <p:cNvSpPr>
              <a:spLocks noChangeArrowheads="1"/>
            </p:cNvSpPr>
            <p:nvPr/>
          </p:nvSpPr>
          <p:spPr bwMode="auto">
            <a:xfrm>
              <a:off x="5416594" y="3263755"/>
              <a:ext cx="382965" cy="37386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517" name="Rectangle 35"/>
            <p:cNvSpPr>
              <a:spLocks noChangeArrowheads="1"/>
            </p:cNvSpPr>
            <p:nvPr/>
          </p:nvSpPr>
          <p:spPr bwMode="auto">
            <a:xfrm>
              <a:off x="5546228" y="3339478"/>
              <a:ext cx="19114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3</a:t>
              </a:r>
              <a:endParaRPr lang="en-US" sz="1400">
                <a:latin typeface="Times" pitchFamily="-108" charset="0"/>
              </a:endParaRPr>
            </a:p>
          </p:txBody>
        </p:sp>
        <p:sp>
          <p:nvSpPr>
            <p:cNvPr id="21518" name="Oval 112"/>
            <p:cNvSpPr>
              <a:spLocks noChangeArrowheads="1"/>
            </p:cNvSpPr>
            <p:nvPr/>
          </p:nvSpPr>
          <p:spPr bwMode="auto">
            <a:xfrm>
              <a:off x="6448243" y="3263755"/>
              <a:ext cx="382965" cy="37386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519" name="Rectangle 35"/>
            <p:cNvSpPr>
              <a:spLocks noChangeArrowheads="1"/>
            </p:cNvSpPr>
            <p:nvPr/>
          </p:nvSpPr>
          <p:spPr bwMode="auto">
            <a:xfrm>
              <a:off x="6577877" y="3339478"/>
              <a:ext cx="19114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4</a:t>
              </a:r>
              <a:endParaRPr lang="en-US" sz="1400">
                <a:latin typeface="Times" pitchFamily="-108" charset="0"/>
              </a:endParaRPr>
            </a:p>
          </p:txBody>
        </p:sp>
        <p:sp>
          <p:nvSpPr>
            <p:cNvPr id="21520" name="Oval 110"/>
            <p:cNvSpPr>
              <a:spLocks noChangeArrowheads="1"/>
            </p:cNvSpPr>
            <p:nvPr/>
          </p:nvSpPr>
          <p:spPr bwMode="auto">
            <a:xfrm>
              <a:off x="7197790" y="2889894"/>
              <a:ext cx="382965" cy="37386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521" name="Rectangle 35"/>
            <p:cNvSpPr>
              <a:spLocks noChangeArrowheads="1"/>
            </p:cNvSpPr>
            <p:nvPr/>
          </p:nvSpPr>
          <p:spPr bwMode="auto">
            <a:xfrm>
              <a:off x="7327424" y="2965617"/>
              <a:ext cx="19114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5</a:t>
              </a:r>
              <a:endParaRPr lang="en-US" sz="1400">
                <a:latin typeface="Times" pitchFamily="-108" charset="0"/>
              </a:endParaRPr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5956443" y="2293927"/>
              <a:ext cx="590659" cy="90532"/>
            </a:xfrm>
            <a:custGeom>
              <a:avLst/>
              <a:gdLst>
                <a:gd name="connsiteX0" fmla="*/ 0 w 590296"/>
                <a:gd name="connsiteY0" fmla="*/ 237022 h 237022"/>
                <a:gd name="connsiteX1" fmla="*/ 259372 w 590296"/>
                <a:gd name="connsiteY1" fmla="*/ 13416 h 237022"/>
                <a:gd name="connsiteX2" fmla="*/ 590296 w 590296"/>
                <a:gd name="connsiteY2" fmla="*/ 156524 h 237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0296" h="237022">
                  <a:moveTo>
                    <a:pt x="0" y="237022"/>
                  </a:moveTo>
                  <a:cubicBezTo>
                    <a:pt x="80494" y="131927"/>
                    <a:pt x="160989" y="26832"/>
                    <a:pt x="259372" y="13416"/>
                  </a:cubicBezTo>
                  <a:cubicBezTo>
                    <a:pt x="357755" y="0"/>
                    <a:pt x="590296" y="156524"/>
                    <a:pt x="590296" y="156524"/>
                  </a:cubicBezTo>
                </a:path>
              </a:pathLst>
            </a:custGeom>
            <a:ln w="31750" cmpd="sng">
              <a:solidFill>
                <a:schemeClr val="accent4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5929451" y="2584583"/>
              <a:ext cx="608124" cy="82591"/>
            </a:xfrm>
            <a:custGeom>
              <a:avLst/>
              <a:gdLst>
                <a:gd name="connsiteX0" fmla="*/ 608184 w 608184"/>
                <a:gd name="connsiteY0" fmla="*/ 0 h 138636"/>
                <a:gd name="connsiteX1" fmla="*/ 348811 w 608184"/>
                <a:gd name="connsiteY1" fmla="*/ 134164 h 138636"/>
                <a:gd name="connsiteX2" fmla="*/ 0 w 608184"/>
                <a:gd name="connsiteY2" fmla="*/ 26833 h 13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84" h="138636">
                  <a:moveTo>
                    <a:pt x="608184" y="0"/>
                  </a:moveTo>
                  <a:cubicBezTo>
                    <a:pt x="529179" y="64846"/>
                    <a:pt x="450175" y="129692"/>
                    <a:pt x="348811" y="134164"/>
                  </a:cubicBezTo>
                  <a:cubicBezTo>
                    <a:pt x="247447" y="138636"/>
                    <a:pt x="0" y="26833"/>
                    <a:pt x="0" y="26833"/>
                  </a:cubicBezTo>
                </a:path>
              </a:pathLst>
            </a:custGeom>
            <a:ln w="317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cxnSp>
          <p:nvCxnSpPr>
            <p:cNvPr id="124" name="Straight Arrow Connector 123"/>
            <p:cNvCxnSpPr>
              <a:stCxn id="21512" idx="4"/>
              <a:endCxn id="21516" idx="0"/>
            </p:cNvCxnSpPr>
            <p:nvPr/>
          </p:nvCxnSpPr>
          <p:spPr>
            <a:xfrm rot="5400000">
              <a:off x="5405387" y="2870503"/>
              <a:ext cx="597195" cy="190535"/>
            </a:xfrm>
            <a:prstGeom prst="straightConnector1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Freeform 127"/>
            <p:cNvSpPr/>
            <p:nvPr/>
          </p:nvSpPr>
          <p:spPr>
            <a:xfrm>
              <a:off x="6788446" y="3083304"/>
              <a:ext cx="401712" cy="222360"/>
            </a:xfrm>
            <a:custGeom>
              <a:avLst/>
              <a:gdLst>
                <a:gd name="connsiteX0" fmla="*/ 0 w 402474"/>
                <a:gd name="connsiteY0" fmla="*/ 223606 h 223606"/>
                <a:gd name="connsiteX1" fmla="*/ 98383 w 402474"/>
                <a:gd name="connsiteY1" fmla="*/ 44721 h 223606"/>
                <a:gd name="connsiteX2" fmla="*/ 402474 w 402474"/>
                <a:gd name="connsiteY2" fmla="*/ 0 h 22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474" h="223606">
                  <a:moveTo>
                    <a:pt x="0" y="223606"/>
                  </a:moveTo>
                  <a:cubicBezTo>
                    <a:pt x="15652" y="152797"/>
                    <a:pt x="31304" y="81989"/>
                    <a:pt x="98383" y="44721"/>
                  </a:cubicBezTo>
                  <a:cubicBezTo>
                    <a:pt x="165462" y="7453"/>
                    <a:pt x="402474" y="0"/>
                    <a:pt x="402474" y="0"/>
                  </a:cubicBezTo>
                </a:path>
              </a:pathLst>
            </a:custGeom>
            <a:ln w="317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815439" y="3253251"/>
              <a:ext cx="476338" cy="195359"/>
            </a:xfrm>
            <a:custGeom>
              <a:avLst/>
              <a:gdLst>
                <a:gd name="connsiteX0" fmla="*/ 474026 w 474026"/>
                <a:gd name="connsiteY0" fmla="*/ 0 h 256402"/>
                <a:gd name="connsiteX1" fmla="*/ 268316 w 474026"/>
                <a:gd name="connsiteY1" fmla="*/ 223606 h 256402"/>
                <a:gd name="connsiteX2" fmla="*/ 0 w 474026"/>
                <a:gd name="connsiteY2" fmla="*/ 196774 h 25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4026" h="256402">
                  <a:moveTo>
                    <a:pt x="474026" y="0"/>
                  </a:moveTo>
                  <a:cubicBezTo>
                    <a:pt x="410673" y="95405"/>
                    <a:pt x="347320" y="190810"/>
                    <a:pt x="268316" y="223606"/>
                  </a:cubicBezTo>
                  <a:cubicBezTo>
                    <a:pt x="189312" y="256402"/>
                    <a:pt x="0" y="196774"/>
                    <a:pt x="0" y="196774"/>
                  </a:cubicBezTo>
                </a:path>
              </a:pathLst>
            </a:custGeom>
            <a:ln w="317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877363" y="2536934"/>
              <a:ext cx="414414" cy="352599"/>
            </a:xfrm>
            <a:custGeom>
              <a:avLst/>
              <a:gdLst>
                <a:gd name="connsiteX0" fmla="*/ 500857 w 500857"/>
                <a:gd name="connsiteY0" fmla="*/ 330937 h 330937"/>
                <a:gd name="connsiteX1" fmla="*/ 0 w 500857"/>
                <a:gd name="connsiteY1" fmla="*/ 0 h 330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0857" h="330937">
                  <a:moveTo>
                    <a:pt x="500857" y="330937"/>
                  </a:moveTo>
                  <a:lnTo>
                    <a:pt x="0" y="0"/>
                  </a:lnTo>
                </a:path>
              </a:pathLst>
            </a:custGeom>
            <a:ln w="317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cxnSp>
          <p:nvCxnSpPr>
            <p:cNvPr id="132" name="Straight Arrow Connector 131"/>
            <p:cNvCxnSpPr>
              <a:stCxn id="21516" idx="7"/>
              <a:endCxn id="21514" idx="4"/>
            </p:cNvCxnSpPr>
            <p:nvPr/>
          </p:nvCxnSpPr>
          <p:spPr>
            <a:xfrm rot="5400000" flipH="1" flipV="1">
              <a:off x="5884098" y="2526755"/>
              <a:ext cx="651197" cy="932034"/>
            </a:xfrm>
            <a:prstGeom prst="straightConnector1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21518" idx="2"/>
              <a:endCxn id="21516" idx="6"/>
            </p:cNvCxnSpPr>
            <p:nvPr/>
          </p:nvCxnSpPr>
          <p:spPr>
            <a:xfrm rot="10800000">
              <a:off x="5799252" y="3450198"/>
              <a:ext cx="649406" cy="1588"/>
            </a:xfrm>
            <a:prstGeom prst="straightConnector1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11" name="Slide Number Placeholder 4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A2BBD78-2479-F845-B213-3DE1ABDD00C9}" type="slidenum">
              <a:rPr lang="en-US"/>
              <a:pPr/>
              <a:t>3</a:t>
            </a:fld>
            <a:endParaRPr lang="en-US"/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AEE4-7359-4BCC-A237-63FAA179C1F5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780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315200" cy="1154097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But, ….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idx="1"/>
          </p:nvPr>
        </p:nvSpPr>
        <p:spPr>
          <a:xfrm>
            <a:off x="575734" y="1547354"/>
            <a:ext cx="7941732" cy="4411662"/>
          </a:xfrm>
        </p:spPr>
        <p:txBody>
          <a:bodyPr rtlCol="0"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/>
          <a:p>
            <a:pPr>
              <a:buFont typeface="Wingdings" charset="2"/>
              <a:buChar char="l"/>
              <a:defRPr/>
            </a:pPr>
            <a:r>
              <a:rPr lang="en-US" dirty="0">
                <a:ea typeface="新細明體" charset="0"/>
              </a:rPr>
              <a:t>Many graphs in practical problems are </a:t>
            </a:r>
            <a:r>
              <a:rPr lang="en-US" dirty="0" smtClean="0">
                <a:ea typeface="新細明體" charset="0"/>
              </a:rPr>
              <a:t>sparse.</a:t>
            </a:r>
            <a:endParaRPr lang="en-US" dirty="0">
              <a:ea typeface="新細明體" charset="0"/>
            </a:endParaRPr>
          </a:p>
          <a:p>
            <a:pPr marL="342900" lvl="1" indent="-342900">
              <a:buFont typeface="Wingdings" charset="2"/>
              <a:buChar char="l"/>
              <a:defRPr/>
            </a:pPr>
            <a:r>
              <a:rPr lang="en-US" dirty="0">
                <a:ea typeface="新細明體" charset="0"/>
              </a:rPr>
              <a:t>Not many edges --- not all pairs x</a:t>
            </a:r>
            <a:r>
              <a:rPr lang="en-US" dirty="0" smtClean="0">
                <a:ea typeface="新細明體" charset="0"/>
              </a:rPr>
              <a:t>,</a:t>
            </a:r>
            <a:r>
              <a:rPr lang="tr-TR" dirty="0" smtClean="0">
                <a:ea typeface="新細明體" charset="0"/>
              </a:rPr>
              <a:t> </a:t>
            </a:r>
            <a:r>
              <a:rPr lang="en-US" dirty="0" smtClean="0">
                <a:ea typeface="新細明體" charset="0"/>
              </a:rPr>
              <a:t>y </a:t>
            </a:r>
            <a:r>
              <a:rPr lang="en-US" dirty="0">
                <a:ea typeface="新細明體" charset="0"/>
              </a:rPr>
              <a:t>have edge </a:t>
            </a:r>
            <a:r>
              <a:rPr lang="en-US" dirty="0" smtClean="0">
                <a:ea typeface="新細明體" charset="0"/>
              </a:rPr>
              <a:t>x</a:t>
            </a:r>
            <a:r>
              <a:rPr lang="tr-TR" dirty="0" smtClean="0">
                <a:ea typeface="新細明體" charset="0"/>
              </a:rPr>
              <a:t> </a:t>
            </a:r>
            <a:r>
              <a:rPr lang="en-US" dirty="0" smtClean="0">
                <a:ea typeface="新細明體" charset="0"/>
                <a:sym typeface="Wingdings" charset="0"/>
              </a:rPr>
              <a:t></a:t>
            </a:r>
            <a:r>
              <a:rPr lang="tr-TR" dirty="0" smtClean="0">
                <a:ea typeface="新細明體" charset="0"/>
                <a:sym typeface="Wingdings" charset="0"/>
              </a:rPr>
              <a:t> </a:t>
            </a:r>
            <a:r>
              <a:rPr lang="en-US" dirty="0" smtClean="0">
                <a:ea typeface="新細明體" charset="0"/>
                <a:sym typeface="Wingdings" charset="0"/>
              </a:rPr>
              <a:t>y.</a:t>
            </a:r>
            <a:endParaRPr lang="en-US" dirty="0">
              <a:ea typeface="新細明體" charset="0"/>
            </a:endParaRPr>
          </a:p>
          <a:p>
            <a:pPr>
              <a:buFont typeface="Wingdings" charset="2"/>
              <a:buChar char="l"/>
              <a:defRPr/>
            </a:pPr>
            <a:r>
              <a:rPr lang="en-US" dirty="0">
                <a:ea typeface="新細明體" charset="0"/>
              </a:rPr>
              <a:t>Matrix representation demands too much </a:t>
            </a:r>
            <a:r>
              <a:rPr lang="en-US" dirty="0" smtClean="0">
                <a:ea typeface="新細明體" charset="0"/>
              </a:rPr>
              <a:t>memory.</a:t>
            </a:r>
            <a:endParaRPr lang="en-US" dirty="0">
              <a:ea typeface="新細明體" charset="0"/>
            </a:endParaRPr>
          </a:p>
          <a:p>
            <a:pPr>
              <a:buFont typeface="Wingdings" charset="2"/>
              <a:buChar char="l"/>
              <a:defRPr/>
            </a:pPr>
            <a:r>
              <a:rPr lang="en-US" dirty="0">
                <a:ea typeface="新細明體" charset="0"/>
              </a:rPr>
              <a:t>We want to reduce memory </a:t>
            </a:r>
            <a:r>
              <a:rPr lang="en-US" dirty="0" smtClean="0">
                <a:ea typeface="新細明體" charset="0"/>
              </a:rPr>
              <a:t>footprint.</a:t>
            </a:r>
            <a:endParaRPr lang="en-US" dirty="0">
              <a:ea typeface="新細明體" charset="0"/>
            </a:endParaRPr>
          </a:p>
          <a:p>
            <a:pPr marL="342900" lvl="1" indent="-342900">
              <a:buFont typeface="Wingdings" charset="2"/>
              <a:buChar char="l"/>
              <a:defRPr/>
            </a:pPr>
            <a:r>
              <a:rPr lang="en-US" sz="3200" dirty="0">
                <a:ea typeface="新細明體" charset="0"/>
                <a:cs typeface="+mn-cs"/>
              </a:rPr>
              <a:t>Use sparse matrix techniques!</a:t>
            </a:r>
          </a:p>
          <a:p>
            <a:pPr marL="342900" lvl="1" indent="-342900">
              <a:buFont typeface="Wingdings" charset="2"/>
              <a:buChar char="l"/>
              <a:defRPr/>
            </a:pPr>
            <a:endParaRPr lang="en-US" dirty="0" smtClean="0">
              <a:ea typeface="新細明體" charset="0"/>
            </a:endParaRPr>
          </a:p>
          <a:p>
            <a:pPr marL="342900" lvl="1" indent="-342900">
              <a:buNone/>
              <a:defRPr/>
            </a:pPr>
            <a:endParaRPr lang="en-US" dirty="0">
              <a:ea typeface="新細明體" charset="0"/>
            </a:endParaRP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3F9F61A-7529-1244-B523-CC7930494089}" type="slidenum">
              <a:rPr lang="en-US"/>
              <a:pPr/>
              <a:t>30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D2E8-EBF2-40D1-97CC-5566F3678CC5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506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6934200" cy="914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200" dirty="0"/>
              <a:t>Adjacency List </a:t>
            </a:r>
            <a:r>
              <a:rPr lang="en-US" sz="3200" dirty="0" smtClean="0"/>
              <a:t>Example</a:t>
            </a:r>
            <a:endParaRPr lang="en-US" sz="3200" dirty="0"/>
          </a:p>
        </p:txBody>
      </p:sp>
      <p:grpSp>
        <p:nvGrpSpPr>
          <p:cNvPr id="52227" name="Group 5"/>
          <p:cNvGrpSpPr>
            <a:grpSpLocks/>
          </p:cNvGrpSpPr>
          <p:nvPr/>
        </p:nvGrpSpPr>
        <p:grpSpPr bwMode="auto">
          <a:xfrm>
            <a:off x="1485900" y="1919288"/>
            <a:ext cx="2632075" cy="1747837"/>
            <a:chOff x="981626" y="2016278"/>
            <a:chExt cx="2632025" cy="1747232"/>
          </a:xfrm>
        </p:grpSpPr>
        <p:sp>
          <p:nvSpPr>
            <p:cNvPr id="7" name="Freeform 6"/>
            <p:cNvSpPr/>
            <p:nvPr/>
          </p:nvSpPr>
          <p:spPr>
            <a:xfrm>
              <a:off x="981626" y="2016278"/>
              <a:ext cx="1628744" cy="1555211"/>
            </a:xfrm>
            <a:custGeom>
              <a:avLst/>
              <a:gdLst>
                <a:gd name="connsiteX0" fmla="*/ 1840949 w 1840949"/>
                <a:gd name="connsiteY0" fmla="*/ 535164 h 1554808"/>
                <a:gd name="connsiteX1" fmla="*/ 901842 w 1840949"/>
                <a:gd name="connsiteY1" fmla="*/ 34286 h 1554808"/>
                <a:gd name="connsiteX2" fmla="*/ 34285 w 1840949"/>
                <a:gd name="connsiteY2" fmla="*/ 740881 h 1554808"/>
                <a:gd name="connsiteX3" fmla="*/ 696133 w 1840949"/>
                <a:gd name="connsiteY3" fmla="*/ 1554808 h 1554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0949" h="1554808">
                  <a:moveTo>
                    <a:pt x="1840949" y="535164"/>
                  </a:moveTo>
                  <a:cubicBezTo>
                    <a:pt x="1521951" y="267582"/>
                    <a:pt x="1202953" y="0"/>
                    <a:pt x="901842" y="34286"/>
                  </a:cubicBezTo>
                  <a:cubicBezTo>
                    <a:pt x="600731" y="68572"/>
                    <a:pt x="68570" y="487461"/>
                    <a:pt x="34285" y="740881"/>
                  </a:cubicBezTo>
                  <a:cubicBezTo>
                    <a:pt x="0" y="994301"/>
                    <a:pt x="696133" y="1554808"/>
                    <a:pt x="696133" y="1554808"/>
                  </a:cubicBezTo>
                </a:path>
              </a:pathLst>
            </a:custGeom>
            <a:ln w="31750" cmpd="sng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52457" name="Oval 7"/>
            <p:cNvSpPr>
              <a:spLocks noChangeArrowheads="1"/>
            </p:cNvSpPr>
            <p:nvPr/>
          </p:nvSpPr>
          <p:spPr bwMode="auto">
            <a:xfrm>
              <a:off x="1640974" y="2419821"/>
              <a:ext cx="382965" cy="37386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2458" name="Rectangle 35"/>
            <p:cNvSpPr>
              <a:spLocks noChangeArrowheads="1"/>
            </p:cNvSpPr>
            <p:nvPr/>
          </p:nvSpPr>
          <p:spPr bwMode="auto">
            <a:xfrm>
              <a:off x="1770608" y="2495544"/>
              <a:ext cx="19114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1</a:t>
              </a:r>
              <a:endParaRPr lang="en-US" sz="1400">
                <a:latin typeface="Times" pitchFamily="-108" charset="0"/>
              </a:endParaRPr>
            </a:p>
          </p:txBody>
        </p:sp>
        <p:sp>
          <p:nvSpPr>
            <p:cNvPr id="52459" name="Oval 9"/>
            <p:cNvSpPr>
              <a:spLocks noChangeArrowheads="1"/>
            </p:cNvSpPr>
            <p:nvPr/>
          </p:nvSpPr>
          <p:spPr bwMode="auto">
            <a:xfrm>
              <a:off x="2516618" y="2419821"/>
              <a:ext cx="382965" cy="37386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2460" name="Rectangle 35"/>
            <p:cNvSpPr>
              <a:spLocks noChangeArrowheads="1"/>
            </p:cNvSpPr>
            <p:nvPr/>
          </p:nvSpPr>
          <p:spPr bwMode="auto">
            <a:xfrm>
              <a:off x="2646252" y="2495544"/>
              <a:ext cx="19114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2</a:t>
              </a:r>
              <a:endParaRPr lang="en-US" sz="1400">
                <a:latin typeface="Times" pitchFamily="-108" charset="0"/>
              </a:endParaRPr>
            </a:p>
          </p:txBody>
        </p:sp>
        <p:sp>
          <p:nvSpPr>
            <p:cNvPr id="52461" name="Oval 11"/>
            <p:cNvSpPr>
              <a:spLocks noChangeArrowheads="1"/>
            </p:cNvSpPr>
            <p:nvPr/>
          </p:nvSpPr>
          <p:spPr bwMode="auto">
            <a:xfrm>
              <a:off x="1449490" y="3389649"/>
              <a:ext cx="382965" cy="37386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2462" name="Rectangle 35"/>
            <p:cNvSpPr>
              <a:spLocks noChangeArrowheads="1"/>
            </p:cNvSpPr>
            <p:nvPr/>
          </p:nvSpPr>
          <p:spPr bwMode="auto">
            <a:xfrm>
              <a:off x="1579124" y="3465372"/>
              <a:ext cx="19114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4</a:t>
              </a:r>
              <a:endParaRPr lang="en-US" sz="1400">
                <a:latin typeface="Times" pitchFamily="-108" charset="0"/>
              </a:endParaRPr>
            </a:p>
          </p:txBody>
        </p:sp>
        <p:sp>
          <p:nvSpPr>
            <p:cNvPr id="52463" name="Oval 13"/>
            <p:cNvSpPr>
              <a:spLocks noChangeArrowheads="1"/>
            </p:cNvSpPr>
            <p:nvPr/>
          </p:nvSpPr>
          <p:spPr bwMode="auto">
            <a:xfrm>
              <a:off x="2481139" y="3389649"/>
              <a:ext cx="382965" cy="37386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2464" name="Rectangle 35"/>
            <p:cNvSpPr>
              <a:spLocks noChangeArrowheads="1"/>
            </p:cNvSpPr>
            <p:nvPr/>
          </p:nvSpPr>
          <p:spPr bwMode="auto">
            <a:xfrm>
              <a:off x="2610773" y="3465372"/>
              <a:ext cx="19114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5</a:t>
              </a:r>
              <a:endParaRPr lang="en-US" sz="1400">
                <a:latin typeface="Times" pitchFamily="-108" charset="0"/>
              </a:endParaRPr>
            </a:p>
          </p:txBody>
        </p:sp>
        <p:sp>
          <p:nvSpPr>
            <p:cNvPr id="52465" name="Oval 15"/>
            <p:cNvSpPr>
              <a:spLocks noChangeArrowheads="1"/>
            </p:cNvSpPr>
            <p:nvPr/>
          </p:nvSpPr>
          <p:spPr bwMode="auto">
            <a:xfrm>
              <a:off x="3230686" y="3015788"/>
              <a:ext cx="382965" cy="37386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2466" name="Rectangle 35"/>
            <p:cNvSpPr>
              <a:spLocks noChangeArrowheads="1"/>
            </p:cNvSpPr>
            <p:nvPr/>
          </p:nvSpPr>
          <p:spPr bwMode="auto">
            <a:xfrm>
              <a:off x="3360320" y="3091511"/>
              <a:ext cx="19114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3</a:t>
              </a:r>
              <a:endParaRPr lang="en-US" sz="1400">
                <a:latin typeface="Times" pitchFamily="-108" charset="0"/>
              </a:endParaRPr>
            </a:p>
          </p:txBody>
        </p:sp>
        <p:cxnSp>
          <p:nvCxnSpPr>
            <p:cNvPr id="18" name="Straight Connector 17"/>
            <p:cNvCxnSpPr>
              <a:stCxn id="52459" idx="5"/>
              <a:endCxn id="52465" idx="1"/>
            </p:cNvCxnSpPr>
            <p:nvPr/>
          </p:nvCxnSpPr>
          <p:spPr>
            <a:xfrm rot="16200000" flipH="1">
              <a:off x="2899344" y="2682725"/>
              <a:ext cx="331673" cy="442904"/>
            </a:xfrm>
            <a:prstGeom prst="line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52457" idx="5"/>
              <a:endCxn id="52465" idx="2"/>
            </p:cNvCxnSpPr>
            <p:nvPr/>
          </p:nvCxnSpPr>
          <p:spPr>
            <a:xfrm rot="16200000" flipH="1">
              <a:off x="2366770" y="2339015"/>
              <a:ext cx="464977" cy="1263626"/>
            </a:xfrm>
            <a:prstGeom prst="line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52463" idx="6"/>
              <a:endCxn id="52465" idx="3"/>
            </p:cNvCxnSpPr>
            <p:nvPr/>
          </p:nvCxnSpPr>
          <p:spPr>
            <a:xfrm flipV="1">
              <a:off x="2864365" y="3335033"/>
              <a:ext cx="422267" cy="241216"/>
            </a:xfrm>
            <a:prstGeom prst="line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52461" idx="6"/>
              <a:endCxn id="52463" idx="2"/>
            </p:cNvCxnSpPr>
            <p:nvPr/>
          </p:nvCxnSpPr>
          <p:spPr>
            <a:xfrm>
              <a:off x="1832510" y="3576250"/>
              <a:ext cx="649276" cy="1587"/>
            </a:xfrm>
            <a:prstGeom prst="line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52459" idx="2"/>
            </p:cNvCxnSpPr>
            <p:nvPr/>
          </p:nvCxnSpPr>
          <p:spPr>
            <a:xfrm>
              <a:off x="2015069" y="2606624"/>
              <a:ext cx="501640" cy="1586"/>
            </a:xfrm>
            <a:prstGeom prst="line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649788" y="1719263"/>
          <a:ext cx="3986212" cy="3352800"/>
        </p:xfrm>
        <a:graphic>
          <a:graphicData uri="http://schemas.openxmlformats.org/drawingml/2006/table">
            <a:tbl>
              <a:tblPr/>
              <a:tblGrid>
                <a:gridCol w="330200"/>
                <a:gridCol w="328612"/>
                <a:gridCol w="328613"/>
                <a:gridCol w="330200"/>
                <a:gridCol w="328612"/>
                <a:gridCol w="328613"/>
                <a:gridCol w="330200"/>
                <a:gridCol w="441325"/>
                <a:gridCol w="227012"/>
                <a:gridCol w="330200"/>
                <a:gridCol w="455613"/>
                <a:gridCol w="227012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80AB"/>
                          </a:solidFill>
                          <a:effectLst/>
                          <a:latin typeface="Lucida Grande" pitchFamily="-108" charset="0"/>
                          <a:ea typeface="Lucida Grande" pitchFamily="-108" charset="0"/>
                          <a:cs typeface="Lucida Grande" pitchFamily="-108" charset="0"/>
                        </a:rPr>
                        <a:t>⌃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C80AB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80AB"/>
                          </a:solidFill>
                          <a:effectLst/>
                          <a:latin typeface="Lucida Grande" pitchFamily="-108" charset="0"/>
                          <a:ea typeface="Lucida Grande" pitchFamily="-108" charset="0"/>
                          <a:cs typeface="Lucida Grande" pitchFamily="-108" charset="0"/>
                        </a:rPr>
                        <a:t>⌃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C80AB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80AB"/>
                          </a:solidFill>
                          <a:effectLst/>
                          <a:latin typeface="Lucida Grande" pitchFamily="-108" charset="0"/>
                          <a:ea typeface="Lucida Grande" pitchFamily="-108" charset="0"/>
                          <a:cs typeface="Lucida Grande" pitchFamily="-108" charset="0"/>
                        </a:rPr>
                        <a:t>⌃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C80AB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80AB"/>
                          </a:solidFill>
                          <a:effectLst/>
                          <a:latin typeface="Lucida Grande" pitchFamily="-108" charset="0"/>
                          <a:ea typeface="Lucida Grande" pitchFamily="-108" charset="0"/>
                          <a:cs typeface="Lucida Grande" pitchFamily="-108" charset="0"/>
                        </a:rPr>
                        <a:t>⌃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C80AB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80AB"/>
                          </a:solidFill>
                          <a:effectLst/>
                          <a:latin typeface="Lucida Grande" pitchFamily="-108" charset="0"/>
                          <a:ea typeface="Lucida Grande" pitchFamily="-108" charset="0"/>
                          <a:cs typeface="Lucida Grande" pitchFamily="-108" charset="0"/>
                        </a:rPr>
                        <a:t>⌃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C80AB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2441" name="Group 38"/>
          <p:cNvGrpSpPr>
            <a:grpSpLocks/>
          </p:cNvGrpSpPr>
          <p:nvPr/>
        </p:nvGrpSpPr>
        <p:grpSpPr bwMode="auto">
          <a:xfrm>
            <a:off x="5164138" y="2290763"/>
            <a:ext cx="2405062" cy="2098675"/>
            <a:chOff x="4372256" y="2290340"/>
            <a:chExt cx="2533369" cy="2967027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4372256" y="2290340"/>
              <a:ext cx="510018" cy="11221"/>
            </a:xfrm>
            <a:prstGeom prst="straightConnector1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5388948" y="2290340"/>
              <a:ext cx="510018" cy="11221"/>
            </a:xfrm>
            <a:prstGeom prst="straightConnector1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5388948" y="3030975"/>
              <a:ext cx="510018" cy="11221"/>
            </a:xfrm>
            <a:prstGeom prst="straightConnector1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395607" y="3026486"/>
              <a:ext cx="510018" cy="11221"/>
            </a:xfrm>
            <a:prstGeom prst="straightConnector1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6395607" y="3758143"/>
              <a:ext cx="510018" cy="11221"/>
            </a:xfrm>
            <a:prstGeom prst="straightConnector1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5388948" y="3773853"/>
              <a:ext cx="510018" cy="11222"/>
            </a:xfrm>
            <a:prstGeom prst="straightConnector1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5388948" y="4518976"/>
              <a:ext cx="510018" cy="8977"/>
            </a:xfrm>
            <a:prstGeom prst="straightConnector1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5388948" y="5237167"/>
              <a:ext cx="510018" cy="8977"/>
            </a:xfrm>
            <a:prstGeom prst="straightConnector1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372256" y="3015263"/>
              <a:ext cx="510018" cy="11222"/>
            </a:xfrm>
            <a:prstGeom prst="straightConnector1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4372256" y="3762632"/>
              <a:ext cx="510018" cy="11221"/>
            </a:xfrm>
            <a:prstGeom prst="straightConnector1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4372256" y="4507755"/>
              <a:ext cx="510018" cy="11221"/>
            </a:xfrm>
            <a:prstGeom prst="straightConnector1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4372256" y="5246145"/>
              <a:ext cx="510018" cy="11222"/>
            </a:xfrm>
            <a:prstGeom prst="straightConnector1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442" name="Rectangle 39"/>
          <p:cNvSpPr>
            <a:spLocks noChangeArrowheads="1"/>
          </p:cNvSpPr>
          <p:nvPr/>
        </p:nvSpPr>
        <p:spPr bwMode="auto">
          <a:xfrm>
            <a:off x="1076325" y="3967163"/>
            <a:ext cx="3227388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/>
              <a:t>The graph </a:t>
            </a:r>
          </a:p>
          <a:p>
            <a:pPr>
              <a:lnSpc>
                <a:spcPct val="90000"/>
              </a:lnSpc>
            </a:pPr>
            <a:r>
              <a:rPr lang="en-US" sz="1800"/>
              <a:t>G=({1,2,3,4,5}, {{1,2}, {1,3}, {2,3}, {2,4}, {3,5}, {4,5}}</a:t>
            </a:r>
          </a:p>
        </p:txBody>
      </p:sp>
      <p:sp>
        <p:nvSpPr>
          <p:cNvPr id="52443" name="Slide Number Placeholder 4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16DF6CF-8040-7C43-9AA9-0BDFCF66181D}" type="slidenum">
              <a:rPr lang="en-US"/>
              <a:pPr/>
              <a:t>31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48F5-32C0-4D48-A136-97C85EB085C1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715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"/>
            <a:ext cx="7315200" cy="685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dirty="0"/>
              <a:t>Adjacency List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470900" cy="4813300"/>
          </a:xfrm>
        </p:spPr>
        <p:txBody>
          <a:bodyPr rtlCol="0"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charset="2"/>
              <a:buChar char="l"/>
              <a:defRPr/>
            </a:pPr>
            <a:r>
              <a:rPr lang="en-US" sz="1800" dirty="0">
                <a:ea typeface="新細明體" charset="0"/>
              </a:rPr>
              <a:t>A list of pointers, one for each node of the graph.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charset="2"/>
              <a:buChar char="l"/>
              <a:defRPr/>
            </a:pPr>
            <a:r>
              <a:rPr lang="en-US" sz="1800" dirty="0">
                <a:ea typeface="新細明體" charset="0"/>
              </a:rPr>
              <a:t>These pointers are the start of a linked list of nodes that can be reached by one edge of the graph.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charset="2"/>
              <a:buChar char="l"/>
              <a:defRPr/>
            </a:pPr>
            <a:r>
              <a:rPr lang="en-US" sz="1800" dirty="0" err="1" smtClean="0">
                <a:ea typeface="新細明體" charset="0"/>
              </a:rPr>
              <a:t>Adj</a:t>
            </a:r>
            <a:r>
              <a:rPr lang="tr-TR" sz="1800" dirty="0" smtClean="0">
                <a:ea typeface="新細明體" charset="0"/>
              </a:rPr>
              <a:t> </a:t>
            </a:r>
            <a:r>
              <a:rPr lang="en-US" sz="1800" dirty="0" smtClean="0">
                <a:ea typeface="新細明體" charset="0"/>
              </a:rPr>
              <a:t>[</a:t>
            </a:r>
            <a:r>
              <a:rPr lang="en-US" sz="1800" dirty="0">
                <a:ea typeface="新細明體" charset="0"/>
              </a:rPr>
              <a:t>u] is list of all vertices adjacent to </a:t>
            </a:r>
            <a:r>
              <a:rPr lang="en-US" sz="1800" dirty="0" smtClean="0">
                <a:ea typeface="新細明體" charset="0"/>
              </a:rPr>
              <a:t>u.</a:t>
            </a:r>
            <a:endParaRPr lang="en-US" sz="1800" dirty="0">
              <a:ea typeface="新細明體" charset="0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Wingdings" charset="2"/>
              <a:buChar char="l"/>
              <a:defRPr/>
            </a:pPr>
            <a:r>
              <a:rPr lang="en-US" sz="1800" dirty="0">
                <a:ea typeface="新細明體" charset="0"/>
              </a:rPr>
              <a:t>List does not have to be </a:t>
            </a:r>
            <a:r>
              <a:rPr lang="en-US" sz="1800" dirty="0" smtClean="0">
                <a:ea typeface="新細明體" charset="0"/>
              </a:rPr>
              <a:t>sorted.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charset="2"/>
              <a:buChar char="l"/>
              <a:defRPr/>
            </a:pPr>
            <a:r>
              <a:rPr lang="en-US" sz="1800" dirty="0" smtClean="0">
                <a:ea typeface="新細明體" charset="0"/>
              </a:rPr>
              <a:t>For </a:t>
            </a:r>
            <a:r>
              <a:rPr lang="en-US" sz="1800" dirty="0">
                <a:ea typeface="新細明體" charset="0"/>
              </a:rPr>
              <a:t>a weighted graph, this list would also include the weight for each </a:t>
            </a:r>
            <a:r>
              <a:rPr lang="en-US" sz="1800" dirty="0" smtClean="0">
                <a:ea typeface="新細明體" charset="0"/>
              </a:rPr>
              <a:t>edge.</a:t>
            </a:r>
          </a:p>
          <a:p>
            <a:pPr>
              <a:spcBef>
                <a:spcPts val="0"/>
              </a:spcBef>
              <a:buFont typeface="Wingdings" charset="2"/>
              <a:buChar char="l"/>
              <a:defRPr/>
            </a:pPr>
            <a:r>
              <a:rPr lang="en-US" sz="1800" dirty="0">
                <a:ea typeface="新細明體" charset="0"/>
              </a:rPr>
              <a:t>Undirected </a:t>
            </a:r>
            <a:r>
              <a:rPr lang="en-US" sz="1800" dirty="0" smtClean="0">
                <a:ea typeface="新細明體" charset="0"/>
              </a:rPr>
              <a:t>graphs: Each </a:t>
            </a:r>
            <a:r>
              <a:rPr lang="en-US" sz="1800" dirty="0">
                <a:ea typeface="新細明體" charset="0"/>
              </a:rPr>
              <a:t>edge is represented </a:t>
            </a:r>
            <a:r>
              <a:rPr lang="en-US" sz="1800" dirty="0" smtClean="0">
                <a:ea typeface="新細明體" charset="0"/>
              </a:rPr>
              <a:t>twice.</a:t>
            </a:r>
          </a:p>
          <a:p>
            <a:pPr lvl="1">
              <a:buFont typeface="Wingdings" charset="2"/>
              <a:buChar char="l"/>
              <a:defRPr/>
            </a:pPr>
            <a:endParaRPr lang="en-US" sz="1800" dirty="0" smtClean="0">
              <a:ea typeface="新細明體" charset="0"/>
            </a:endParaRPr>
          </a:p>
          <a:p>
            <a:pPr marL="342900" lvl="1" indent="-342900">
              <a:buFont typeface="Wingdings" charset="2"/>
              <a:buChar char="l"/>
              <a:defRPr/>
            </a:pPr>
            <a:r>
              <a:rPr lang="en-US" sz="1800" dirty="0" smtClean="0">
                <a:ea typeface="新細明體" charset="0"/>
              </a:rPr>
              <a:t>Notice that</a:t>
            </a:r>
          </a:p>
          <a:p>
            <a:pPr marL="800100" lvl="1" algn="just">
              <a:buNone/>
              <a:defRPr/>
            </a:pPr>
            <a:r>
              <a:rPr lang="en-US" sz="1800" dirty="0" smtClean="0"/>
              <a:t>Adjacency matrix is better if the graph is dense (too many edges)</a:t>
            </a:r>
          </a:p>
          <a:p>
            <a:pPr marL="800100" lvl="1" algn="just">
              <a:buNone/>
              <a:defRPr/>
            </a:pPr>
            <a:r>
              <a:rPr lang="en-US" sz="1800" dirty="0" smtClean="0"/>
              <a:t>Adjacency list is better if the graph is sparse (few edges)</a:t>
            </a:r>
            <a:endParaRPr lang="en-US" dirty="0"/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34EF266-2840-8143-8C0B-1EBDA582F6EC}" type="slidenum">
              <a:rPr lang="en-US"/>
              <a:pPr/>
              <a:t>32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9A0B-D50B-4F6C-B292-02CB7684CB7B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481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82"/>
          <p:cNvSpPr>
            <a:spLocks noChangeArrowheads="1"/>
          </p:cNvSpPr>
          <p:nvPr/>
        </p:nvSpPr>
        <p:spPr bwMode="auto">
          <a:xfrm>
            <a:off x="2160588" y="3635375"/>
            <a:ext cx="5794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1" lang="en-US" altLang="zh-TW" sz="2800">
                <a:ea typeface="新細明體" pitchFamily="-108" charset="-120"/>
                <a:cs typeface="新細明體" pitchFamily="-108" charset="-120"/>
              </a:rPr>
              <a:t>G</a:t>
            </a:r>
            <a:r>
              <a:rPr kumimoji="1" lang="en-US" altLang="zh-TW" sz="1600">
                <a:ea typeface="新細明體" pitchFamily="-108" charset="-120"/>
                <a:cs typeface="新細明體" pitchFamily="-108" charset="-120"/>
              </a:rPr>
              <a:t>3</a:t>
            </a:r>
          </a:p>
        </p:txBody>
      </p:sp>
      <p:grpSp>
        <p:nvGrpSpPr>
          <p:cNvPr id="53251" name="Group 110"/>
          <p:cNvGrpSpPr>
            <a:grpSpLocks/>
          </p:cNvGrpSpPr>
          <p:nvPr/>
        </p:nvGrpSpPr>
        <p:grpSpPr bwMode="auto">
          <a:xfrm>
            <a:off x="1338263" y="1574800"/>
            <a:ext cx="2441575" cy="1816100"/>
            <a:chOff x="6124519" y="1153382"/>
            <a:chExt cx="2440947" cy="1815799"/>
          </a:xfrm>
        </p:grpSpPr>
        <p:grpSp>
          <p:nvGrpSpPr>
            <p:cNvPr id="53481" name="Group 54"/>
            <p:cNvGrpSpPr>
              <a:grpSpLocks/>
            </p:cNvGrpSpPr>
            <p:nvPr/>
          </p:nvGrpSpPr>
          <p:grpSpPr bwMode="auto">
            <a:xfrm>
              <a:off x="6124518" y="1237313"/>
              <a:ext cx="1320446" cy="1413722"/>
              <a:chOff x="1824038" y="1681163"/>
              <a:chExt cx="1816100" cy="1816100"/>
            </a:xfrm>
          </p:grpSpPr>
          <p:sp>
            <p:nvSpPr>
              <p:cNvPr id="53490" name="Oval 39"/>
              <p:cNvSpPr>
                <a:spLocks noChangeArrowheads="1"/>
              </p:cNvSpPr>
              <p:nvPr/>
            </p:nvSpPr>
            <p:spPr bwMode="auto">
              <a:xfrm>
                <a:off x="2509838" y="1681163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0</a:t>
                </a:r>
              </a:p>
            </p:txBody>
          </p:sp>
          <p:sp>
            <p:nvSpPr>
              <p:cNvPr id="53491" name="Oval 40"/>
              <p:cNvSpPr>
                <a:spLocks noChangeArrowheads="1"/>
              </p:cNvSpPr>
              <p:nvPr/>
            </p:nvSpPr>
            <p:spPr bwMode="auto">
              <a:xfrm>
                <a:off x="1824038" y="2443163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2</a:t>
                </a:r>
              </a:p>
            </p:txBody>
          </p:sp>
          <p:sp>
            <p:nvSpPr>
              <p:cNvPr id="53492" name="Oval 41"/>
              <p:cNvSpPr>
                <a:spLocks noChangeArrowheads="1"/>
              </p:cNvSpPr>
              <p:nvPr/>
            </p:nvSpPr>
            <p:spPr bwMode="auto">
              <a:xfrm>
                <a:off x="3195638" y="2443163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1</a:t>
                </a:r>
              </a:p>
            </p:txBody>
          </p:sp>
          <p:sp>
            <p:nvSpPr>
              <p:cNvPr id="53493" name="Oval 42"/>
              <p:cNvSpPr>
                <a:spLocks noChangeArrowheads="1"/>
              </p:cNvSpPr>
              <p:nvPr/>
            </p:nvSpPr>
            <p:spPr bwMode="auto">
              <a:xfrm>
                <a:off x="2509838" y="3052763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3</a:t>
                </a:r>
              </a:p>
            </p:txBody>
          </p:sp>
          <p:sp>
            <p:nvSpPr>
              <p:cNvPr id="125" name="Line 45"/>
              <p:cNvSpPr>
                <a:spLocks noChangeShapeType="1"/>
              </p:cNvSpPr>
              <p:nvPr/>
            </p:nvSpPr>
            <p:spPr bwMode="auto">
              <a:xfrm flipH="1">
                <a:off x="2164562" y="2056587"/>
                <a:ext cx="408190" cy="434307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26" name="Line 46"/>
              <p:cNvSpPr>
                <a:spLocks noChangeShapeType="1"/>
              </p:cNvSpPr>
              <p:nvPr/>
            </p:nvSpPr>
            <p:spPr bwMode="auto">
              <a:xfrm>
                <a:off x="2884897" y="2056587"/>
                <a:ext cx="421287" cy="434307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27" name="Line 47"/>
              <p:cNvSpPr>
                <a:spLocks noChangeShapeType="1"/>
              </p:cNvSpPr>
              <p:nvPr/>
            </p:nvSpPr>
            <p:spPr bwMode="auto">
              <a:xfrm>
                <a:off x="2149281" y="2872188"/>
                <a:ext cx="353619" cy="314006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28" name="Line 48"/>
              <p:cNvSpPr>
                <a:spLocks noChangeShapeType="1"/>
              </p:cNvSpPr>
              <p:nvPr/>
            </p:nvSpPr>
            <p:spPr bwMode="auto">
              <a:xfrm flipH="1">
                <a:off x="2939468" y="2845680"/>
                <a:ext cx="325243" cy="340514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  <p:grpSp>
          <p:nvGrpSpPr>
            <p:cNvPr id="53482" name="Group 73"/>
            <p:cNvGrpSpPr>
              <a:grpSpLocks/>
            </p:cNvGrpSpPr>
            <p:nvPr/>
          </p:nvGrpSpPr>
          <p:grpSpPr bwMode="auto">
            <a:xfrm>
              <a:off x="7699863" y="1153383"/>
              <a:ext cx="865604" cy="1815800"/>
              <a:chOff x="1763814" y="1681163"/>
              <a:chExt cx="1190524" cy="2332618"/>
            </a:xfrm>
          </p:grpSpPr>
          <p:sp>
            <p:nvSpPr>
              <p:cNvPr id="53483" name="Oval 39"/>
              <p:cNvSpPr>
                <a:spLocks noChangeArrowheads="1"/>
              </p:cNvSpPr>
              <p:nvPr/>
            </p:nvSpPr>
            <p:spPr bwMode="auto">
              <a:xfrm>
                <a:off x="2509838" y="1681163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4</a:t>
                </a:r>
              </a:p>
            </p:txBody>
          </p:sp>
          <p:sp>
            <p:nvSpPr>
              <p:cNvPr id="53484" name="Oval 40"/>
              <p:cNvSpPr>
                <a:spLocks noChangeArrowheads="1"/>
              </p:cNvSpPr>
              <p:nvPr/>
            </p:nvSpPr>
            <p:spPr bwMode="auto">
              <a:xfrm>
                <a:off x="1824038" y="2443163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5</a:t>
                </a:r>
              </a:p>
            </p:txBody>
          </p:sp>
          <p:sp>
            <p:nvSpPr>
              <p:cNvPr id="53485" name="Oval 41"/>
              <p:cNvSpPr>
                <a:spLocks noChangeArrowheads="1"/>
              </p:cNvSpPr>
              <p:nvPr/>
            </p:nvSpPr>
            <p:spPr bwMode="auto">
              <a:xfrm>
                <a:off x="1763814" y="3596268"/>
                <a:ext cx="444500" cy="41751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7</a:t>
                </a:r>
              </a:p>
            </p:txBody>
          </p:sp>
          <p:sp>
            <p:nvSpPr>
              <p:cNvPr id="53486" name="Oval 42"/>
              <p:cNvSpPr>
                <a:spLocks noChangeArrowheads="1"/>
              </p:cNvSpPr>
              <p:nvPr/>
            </p:nvSpPr>
            <p:spPr bwMode="auto">
              <a:xfrm>
                <a:off x="2509838" y="3052763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6</a:t>
                </a:r>
              </a:p>
            </p:txBody>
          </p:sp>
          <p:sp>
            <p:nvSpPr>
              <p:cNvPr id="118" name="Line 45"/>
              <p:cNvSpPr>
                <a:spLocks noChangeShapeType="1"/>
              </p:cNvSpPr>
              <p:nvPr/>
            </p:nvSpPr>
            <p:spPr bwMode="auto">
              <a:xfrm flipH="1">
                <a:off x="2164151" y="2056338"/>
                <a:ext cx="408189" cy="434308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19" name="Line 47"/>
              <p:cNvSpPr>
                <a:spLocks noChangeShapeType="1"/>
              </p:cNvSpPr>
              <p:nvPr/>
            </p:nvSpPr>
            <p:spPr bwMode="auto">
              <a:xfrm>
                <a:off x="2151054" y="2871938"/>
                <a:ext cx="353619" cy="311968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20" name="Line 48"/>
              <p:cNvSpPr>
                <a:spLocks noChangeShapeType="1"/>
              </p:cNvSpPr>
              <p:nvPr/>
            </p:nvSpPr>
            <p:spPr bwMode="auto">
              <a:xfrm flipH="1">
                <a:off x="2207807" y="3387806"/>
                <a:ext cx="327425" cy="338474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636573"/>
              </p:ext>
            </p:extLst>
          </p:nvPr>
        </p:nvGraphicFramePr>
        <p:xfrm>
          <a:off x="4772025" y="1455738"/>
          <a:ext cx="2668588" cy="4023360"/>
        </p:xfrm>
        <a:graphic>
          <a:graphicData uri="http://schemas.openxmlformats.org/drawingml/2006/table">
            <a:tbl>
              <a:tblPr/>
              <a:tblGrid>
                <a:gridCol w="312738"/>
                <a:gridCol w="312737"/>
                <a:gridCol w="312738"/>
                <a:gridCol w="312737"/>
                <a:gridCol w="401638"/>
                <a:gridCol w="327025"/>
                <a:gridCol w="322262"/>
                <a:gridCol w="366713"/>
              </a:tblGrid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80AB"/>
                          </a:solidFill>
                          <a:effectLst/>
                          <a:latin typeface="Lucida Grande" pitchFamily="-108" charset="0"/>
                          <a:ea typeface="Lucida Grande" pitchFamily="-108" charset="0"/>
                          <a:cs typeface="Lucida Grande" pitchFamily="-108" charset="0"/>
                        </a:rPr>
                        <a:t>⌃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C80AB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rgbClr val="2C80AB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-108" charset="0"/>
                        <a:ea typeface="ＭＳ Ｐゴシック" pitchFamily="-108" charset="-128"/>
                        <a:cs typeface="ＭＳ Ｐゴシック" pitchFamily="-108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80AB"/>
                          </a:solidFill>
                          <a:effectLst/>
                          <a:latin typeface="Lucida Grande" pitchFamily="-108" charset="0"/>
                          <a:ea typeface="Lucida Grande" pitchFamily="-108" charset="0"/>
                          <a:cs typeface="Lucida Grande" pitchFamily="-108" charset="0"/>
                        </a:rPr>
                        <a:t>⌃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C80AB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80AB"/>
                          </a:solidFill>
                          <a:effectLst/>
                          <a:latin typeface="Lucida Grande" pitchFamily="-108" charset="0"/>
                          <a:ea typeface="Lucida Grande" pitchFamily="-108" charset="0"/>
                          <a:cs typeface="Lucida Grande" pitchFamily="-108" charset="0"/>
                        </a:rPr>
                        <a:t>⌃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C80AB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80AB"/>
                          </a:solidFill>
                          <a:effectLst/>
                          <a:latin typeface="Lucida Grande" pitchFamily="-108" charset="0"/>
                          <a:ea typeface="Lucida Grande" pitchFamily="-108" charset="0"/>
                          <a:cs typeface="Lucida Grande" pitchFamily="-108" charset="0"/>
                        </a:rPr>
                        <a:t>⌃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C80AB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5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80AB"/>
                          </a:solidFill>
                          <a:effectLst/>
                          <a:latin typeface="Lucida Grande" pitchFamily="-108" charset="0"/>
                          <a:ea typeface="Lucida Grande" pitchFamily="-108" charset="0"/>
                          <a:cs typeface="Lucida Grande" pitchFamily="-108" charset="0"/>
                        </a:rPr>
                        <a:t>⌃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C80AB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C80AB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80AB"/>
                          </a:solidFill>
                          <a:effectLst/>
                          <a:latin typeface="Lucida Grande" pitchFamily="-108" charset="0"/>
                          <a:ea typeface="Lucida Grande" pitchFamily="-108" charset="0"/>
                          <a:cs typeface="Lucida Grande" pitchFamily="-108" charset="0"/>
                        </a:rPr>
                        <a:t>⌃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C80AB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80AB"/>
                          </a:solidFill>
                          <a:effectLst/>
                          <a:latin typeface="Lucida Grande" pitchFamily="-108" charset="0"/>
                          <a:ea typeface="Lucida Grande" pitchFamily="-108" charset="0"/>
                          <a:cs typeface="Lucida Grande" pitchFamily="-108" charset="0"/>
                        </a:rPr>
                        <a:t>⌃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C80AB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80AB"/>
                          </a:solidFill>
                          <a:effectLst/>
                          <a:latin typeface="Lucida Grande" pitchFamily="-108" charset="0"/>
                          <a:ea typeface="Lucida Grande" pitchFamily="-108" charset="0"/>
                          <a:cs typeface="Lucida Grande" pitchFamily="-108" charset="0"/>
                        </a:rPr>
                        <a:t>⌃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C80AB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3462" name="Group 151"/>
          <p:cNvGrpSpPr>
            <a:grpSpLocks/>
          </p:cNvGrpSpPr>
          <p:nvPr/>
        </p:nvGrpSpPr>
        <p:grpSpPr bwMode="auto">
          <a:xfrm>
            <a:off x="5276850" y="1611313"/>
            <a:ext cx="1458913" cy="3527425"/>
            <a:chOff x="3937568" y="2772655"/>
            <a:chExt cx="1457588" cy="3527100"/>
          </a:xfrm>
        </p:grpSpPr>
        <p:grpSp>
          <p:nvGrpSpPr>
            <p:cNvPr id="53465" name="Group 150"/>
            <p:cNvGrpSpPr>
              <a:grpSpLocks/>
            </p:cNvGrpSpPr>
            <p:nvPr/>
          </p:nvGrpSpPr>
          <p:grpSpPr bwMode="auto">
            <a:xfrm>
              <a:off x="3937568" y="2772655"/>
              <a:ext cx="456320" cy="2022865"/>
              <a:chOff x="3937568" y="2772655"/>
              <a:chExt cx="456320" cy="2022865"/>
            </a:xfrm>
          </p:grpSpPr>
          <p:cxnSp>
            <p:nvCxnSpPr>
              <p:cNvPr id="131" name="Straight Arrow Connector 130"/>
              <p:cNvCxnSpPr/>
              <p:nvPr/>
            </p:nvCxnSpPr>
            <p:spPr>
              <a:xfrm flipV="1">
                <a:off x="3937568" y="2772655"/>
                <a:ext cx="456785" cy="6349"/>
              </a:xfrm>
              <a:prstGeom prst="straightConnector1">
                <a:avLst/>
              </a:prstGeom>
              <a:ln w="31750" cmpd="sng">
                <a:solidFill>
                  <a:schemeClr val="accent4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 flipV="1">
                <a:off x="3937568" y="3266322"/>
                <a:ext cx="456785" cy="7937"/>
              </a:xfrm>
              <a:prstGeom prst="straightConnector1">
                <a:avLst/>
              </a:prstGeom>
              <a:ln w="31750" cmpd="sng">
                <a:solidFill>
                  <a:schemeClr val="accent4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 flipV="1">
                <a:off x="3937568" y="3777450"/>
                <a:ext cx="456785" cy="6349"/>
              </a:xfrm>
              <a:prstGeom prst="straightConnector1">
                <a:avLst/>
              </a:prstGeom>
              <a:ln w="31750" cmpd="sng">
                <a:solidFill>
                  <a:schemeClr val="accent4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 flipV="1">
                <a:off x="3937568" y="4283816"/>
                <a:ext cx="456785" cy="7936"/>
              </a:xfrm>
              <a:prstGeom prst="straightConnector1">
                <a:avLst/>
              </a:prstGeom>
              <a:ln w="31750" cmpd="sng">
                <a:solidFill>
                  <a:schemeClr val="accent4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 flipV="1">
                <a:off x="3937568" y="4788595"/>
                <a:ext cx="456785" cy="6349"/>
              </a:xfrm>
              <a:prstGeom prst="straightConnector1">
                <a:avLst/>
              </a:prstGeom>
              <a:ln w="31750" cmpd="sng">
                <a:solidFill>
                  <a:schemeClr val="accent4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3" name="Straight Arrow Connector 142"/>
            <p:cNvCxnSpPr/>
            <p:nvPr/>
          </p:nvCxnSpPr>
          <p:spPr>
            <a:xfrm flipV="1">
              <a:off x="3937568" y="5288610"/>
              <a:ext cx="456785" cy="6349"/>
            </a:xfrm>
            <a:prstGeom prst="straightConnector1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467" name="Group 149"/>
            <p:cNvGrpSpPr>
              <a:grpSpLocks/>
            </p:cNvGrpSpPr>
            <p:nvPr/>
          </p:nvGrpSpPr>
          <p:grpSpPr bwMode="auto">
            <a:xfrm>
              <a:off x="4938836" y="2772655"/>
              <a:ext cx="456320" cy="3027964"/>
              <a:chOff x="4908356" y="2772655"/>
              <a:chExt cx="456320" cy="3027964"/>
            </a:xfrm>
          </p:grpSpPr>
          <p:cxnSp>
            <p:nvCxnSpPr>
              <p:cNvPr id="132" name="Straight Arrow Connector 131"/>
              <p:cNvCxnSpPr/>
              <p:nvPr/>
            </p:nvCxnSpPr>
            <p:spPr>
              <a:xfrm flipV="1">
                <a:off x="4907891" y="2772655"/>
                <a:ext cx="456785" cy="6349"/>
              </a:xfrm>
              <a:prstGeom prst="straightConnector1">
                <a:avLst/>
              </a:prstGeom>
              <a:ln w="31750" cmpd="sng">
                <a:solidFill>
                  <a:schemeClr val="accent4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 flipV="1">
                <a:off x="4907891" y="3277433"/>
                <a:ext cx="456785" cy="7936"/>
              </a:xfrm>
              <a:prstGeom prst="straightConnector1">
                <a:avLst/>
              </a:prstGeom>
              <a:ln w="31750" cmpd="sng">
                <a:solidFill>
                  <a:schemeClr val="accent4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/>
              <p:nvPr/>
            </p:nvCxnSpPr>
            <p:spPr>
              <a:xfrm flipV="1">
                <a:off x="4907891" y="3783799"/>
                <a:ext cx="456785" cy="7937"/>
              </a:xfrm>
              <a:prstGeom prst="straightConnector1">
                <a:avLst/>
              </a:prstGeom>
              <a:ln w="31750" cmpd="sng">
                <a:solidFill>
                  <a:schemeClr val="accent4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 flipV="1">
                <a:off x="4907891" y="4291752"/>
                <a:ext cx="456785" cy="7937"/>
              </a:xfrm>
              <a:prstGeom prst="straightConnector1">
                <a:avLst/>
              </a:prstGeom>
              <a:ln w="31750" cmpd="sng">
                <a:solidFill>
                  <a:schemeClr val="accent4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/>
              <p:nvPr/>
            </p:nvCxnSpPr>
            <p:spPr>
              <a:xfrm flipV="1">
                <a:off x="4907891" y="5288610"/>
                <a:ext cx="456785" cy="7937"/>
              </a:xfrm>
              <a:prstGeom prst="straightConnector1">
                <a:avLst/>
              </a:prstGeom>
              <a:ln w="31750" cmpd="sng">
                <a:solidFill>
                  <a:schemeClr val="accent4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/>
              <p:cNvCxnSpPr/>
              <p:nvPr/>
            </p:nvCxnSpPr>
            <p:spPr>
              <a:xfrm flipV="1">
                <a:off x="4907891" y="5794977"/>
                <a:ext cx="456785" cy="6349"/>
              </a:xfrm>
              <a:prstGeom prst="straightConnector1">
                <a:avLst/>
              </a:prstGeom>
              <a:ln w="31750" cmpd="sng">
                <a:solidFill>
                  <a:schemeClr val="accent4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Straight Arrow Connector 146"/>
            <p:cNvCxnSpPr/>
            <p:nvPr/>
          </p:nvCxnSpPr>
          <p:spPr>
            <a:xfrm flipV="1">
              <a:off x="3937568" y="5782278"/>
              <a:ext cx="456785" cy="7936"/>
            </a:xfrm>
            <a:prstGeom prst="straightConnector1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V="1">
              <a:off x="3937568" y="6293406"/>
              <a:ext cx="456785" cy="6349"/>
            </a:xfrm>
            <a:prstGeom prst="straightConnector1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907475" y="366714"/>
            <a:ext cx="6705600" cy="990600"/>
          </a:xfrm>
          <a:prstGeom prst="rect">
            <a:avLst/>
          </a:prstGeom>
        </p:spPr>
        <p:txBody>
          <a:bodyPr/>
          <a:lstStyle/>
          <a:p>
            <a:pPr algn="ctr" defTabSz="914400" eaLnBrk="0" hangingPunct="0">
              <a:lnSpc>
                <a:spcPct val="90000"/>
              </a:lnSpc>
              <a:defRPr/>
            </a:pPr>
            <a:r>
              <a:rPr lang="en-US" sz="3200" b="1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j-lt"/>
                <a:ea typeface="ＭＳ Ｐゴシック" charset="-128"/>
                <a:cs typeface="ＭＳ Ｐゴシック" charset="-128"/>
              </a:rPr>
              <a:t>Adjacency List Example</a:t>
            </a:r>
            <a:endParaRPr lang="en-US" sz="3200" b="1" dirty="0">
              <a:gradFill>
                <a:gsLst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3464" name="Slide Number Placeholder 3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BD98B88-6FD6-DF42-898B-A2AF8AEDBFC2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7E5E-7652-4C7A-844D-61A89A1BE476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305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907475" y="366714"/>
            <a:ext cx="6705600" cy="990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200" dirty="0"/>
              <a:t>Adjacency List </a:t>
            </a:r>
            <a:r>
              <a:rPr lang="en-US" sz="3200" dirty="0" smtClean="0"/>
              <a:t>Example</a:t>
            </a:r>
            <a:endParaRPr lang="en-US" sz="3200" dirty="0"/>
          </a:p>
        </p:txBody>
      </p:sp>
      <p:grpSp>
        <p:nvGrpSpPr>
          <p:cNvPr id="54275" name="Group 5"/>
          <p:cNvGrpSpPr>
            <a:grpSpLocks/>
          </p:cNvGrpSpPr>
          <p:nvPr/>
        </p:nvGrpSpPr>
        <p:grpSpPr bwMode="auto">
          <a:xfrm>
            <a:off x="1912938" y="1717675"/>
            <a:ext cx="2165350" cy="1343025"/>
            <a:chOff x="5416594" y="2293927"/>
            <a:chExt cx="2164161" cy="1343689"/>
          </a:xfrm>
        </p:grpSpPr>
        <p:sp>
          <p:nvSpPr>
            <p:cNvPr id="54418" name="Oval 6"/>
            <p:cNvSpPr>
              <a:spLocks noChangeArrowheads="1"/>
            </p:cNvSpPr>
            <p:nvPr/>
          </p:nvSpPr>
          <p:spPr bwMode="auto">
            <a:xfrm>
              <a:off x="5608078" y="2293927"/>
              <a:ext cx="382965" cy="37386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419" name="Rectangle 35"/>
            <p:cNvSpPr>
              <a:spLocks noChangeArrowheads="1"/>
            </p:cNvSpPr>
            <p:nvPr/>
          </p:nvSpPr>
          <p:spPr bwMode="auto">
            <a:xfrm>
              <a:off x="5737712" y="2369650"/>
              <a:ext cx="19114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1</a:t>
              </a:r>
              <a:endParaRPr lang="en-US" sz="1400">
                <a:latin typeface="Times" pitchFamily="-108" charset="0"/>
              </a:endParaRPr>
            </a:p>
          </p:txBody>
        </p:sp>
        <p:sp>
          <p:nvSpPr>
            <p:cNvPr id="54420" name="Oval 8"/>
            <p:cNvSpPr>
              <a:spLocks noChangeArrowheads="1"/>
            </p:cNvSpPr>
            <p:nvPr/>
          </p:nvSpPr>
          <p:spPr bwMode="auto">
            <a:xfrm>
              <a:off x="6483722" y="2293927"/>
              <a:ext cx="382965" cy="37386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421" name="Rectangle 35"/>
            <p:cNvSpPr>
              <a:spLocks noChangeArrowheads="1"/>
            </p:cNvSpPr>
            <p:nvPr/>
          </p:nvSpPr>
          <p:spPr bwMode="auto">
            <a:xfrm>
              <a:off x="6613356" y="2369650"/>
              <a:ext cx="19114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2</a:t>
              </a:r>
              <a:endParaRPr lang="en-US" sz="1400">
                <a:latin typeface="Times" pitchFamily="-108" charset="0"/>
              </a:endParaRPr>
            </a:p>
          </p:txBody>
        </p:sp>
        <p:sp>
          <p:nvSpPr>
            <p:cNvPr id="54422" name="Oval 10"/>
            <p:cNvSpPr>
              <a:spLocks noChangeArrowheads="1"/>
            </p:cNvSpPr>
            <p:nvPr/>
          </p:nvSpPr>
          <p:spPr bwMode="auto">
            <a:xfrm>
              <a:off x="5416594" y="3263755"/>
              <a:ext cx="382965" cy="37386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423" name="Rectangle 35"/>
            <p:cNvSpPr>
              <a:spLocks noChangeArrowheads="1"/>
            </p:cNvSpPr>
            <p:nvPr/>
          </p:nvSpPr>
          <p:spPr bwMode="auto">
            <a:xfrm>
              <a:off x="5546228" y="3339478"/>
              <a:ext cx="19114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3</a:t>
              </a:r>
              <a:endParaRPr lang="en-US" sz="1400">
                <a:latin typeface="Times" pitchFamily="-108" charset="0"/>
              </a:endParaRPr>
            </a:p>
          </p:txBody>
        </p:sp>
        <p:sp>
          <p:nvSpPr>
            <p:cNvPr id="54424" name="Oval 12"/>
            <p:cNvSpPr>
              <a:spLocks noChangeArrowheads="1"/>
            </p:cNvSpPr>
            <p:nvPr/>
          </p:nvSpPr>
          <p:spPr bwMode="auto">
            <a:xfrm>
              <a:off x="6448243" y="3263755"/>
              <a:ext cx="382965" cy="37386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425" name="Rectangle 35"/>
            <p:cNvSpPr>
              <a:spLocks noChangeArrowheads="1"/>
            </p:cNvSpPr>
            <p:nvPr/>
          </p:nvSpPr>
          <p:spPr bwMode="auto">
            <a:xfrm>
              <a:off x="6577877" y="3339478"/>
              <a:ext cx="19114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4</a:t>
              </a:r>
              <a:endParaRPr lang="en-US" sz="1400">
                <a:latin typeface="Times" pitchFamily="-108" charset="0"/>
              </a:endParaRPr>
            </a:p>
          </p:txBody>
        </p:sp>
        <p:sp>
          <p:nvSpPr>
            <p:cNvPr id="54426" name="Oval 14"/>
            <p:cNvSpPr>
              <a:spLocks noChangeArrowheads="1"/>
            </p:cNvSpPr>
            <p:nvPr/>
          </p:nvSpPr>
          <p:spPr bwMode="auto">
            <a:xfrm>
              <a:off x="7197790" y="2889894"/>
              <a:ext cx="382965" cy="37386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427" name="Rectangle 35"/>
            <p:cNvSpPr>
              <a:spLocks noChangeArrowheads="1"/>
            </p:cNvSpPr>
            <p:nvPr/>
          </p:nvSpPr>
          <p:spPr bwMode="auto">
            <a:xfrm>
              <a:off x="7327424" y="2965617"/>
              <a:ext cx="19114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5</a:t>
              </a:r>
              <a:endParaRPr lang="en-US" sz="1400">
                <a:latin typeface="Times" pitchFamily="-108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5956048" y="2293927"/>
              <a:ext cx="590226" cy="90533"/>
            </a:xfrm>
            <a:custGeom>
              <a:avLst/>
              <a:gdLst>
                <a:gd name="connsiteX0" fmla="*/ 0 w 590296"/>
                <a:gd name="connsiteY0" fmla="*/ 237022 h 237022"/>
                <a:gd name="connsiteX1" fmla="*/ 259372 w 590296"/>
                <a:gd name="connsiteY1" fmla="*/ 13416 h 237022"/>
                <a:gd name="connsiteX2" fmla="*/ 590296 w 590296"/>
                <a:gd name="connsiteY2" fmla="*/ 156524 h 237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0296" h="237022">
                  <a:moveTo>
                    <a:pt x="0" y="237022"/>
                  </a:moveTo>
                  <a:cubicBezTo>
                    <a:pt x="80494" y="131927"/>
                    <a:pt x="160989" y="26832"/>
                    <a:pt x="259372" y="13416"/>
                  </a:cubicBezTo>
                  <a:cubicBezTo>
                    <a:pt x="357755" y="0"/>
                    <a:pt x="590296" y="156524"/>
                    <a:pt x="590296" y="156524"/>
                  </a:cubicBezTo>
                </a:path>
              </a:pathLst>
            </a:custGeom>
            <a:ln w="31750" cmpd="sng">
              <a:solidFill>
                <a:schemeClr val="accent4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929074" y="2584584"/>
              <a:ext cx="607679" cy="82591"/>
            </a:xfrm>
            <a:custGeom>
              <a:avLst/>
              <a:gdLst>
                <a:gd name="connsiteX0" fmla="*/ 608184 w 608184"/>
                <a:gd name="connsiteY0" fmla="*/ 0 h 138636"/>
                <a:gd name="connsiteX1" fmla="*/ 348811 w 608184"/>
                <a:gd name="connsiteY1" fmla="*/ 134164 h 138636"/>
                <a:gd name="connsiteX2" fmla="*/ 0 w 608184"/>
                <a:gd name="connsiteY2" fmla="*/ 26833 h 13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84" h="138636">
                  <a:moveTo>
                    <a:pt x="608184" y="0"/>
                  </a:moveTo>
                  <a:cubicBezTo>
                    <a:pt x="529179" y="64846"/>
                    <a:pt x="450175" y="129692"/>
                    <a:pt x="348811" y="134164"/>
                  </a:cubicBezTo>
                  <a:cubicBezTo>
                    <a:pt x="247447" y="138636"/>
                    <a:pt x="0" y="26833"/>
                    <a:pt x="0" y="26833"/>
                  </a:cubicBezTo>
                </a:path>
              </a:pathLst>
            </a:custGeom>
            <a:ln w="317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cxnSp>
          <p:nvCxnSpPr>
            <p:cNvPr id="19" name="Straight Arrow Connector 18"/>
            <p:cNvCxnSpPr>
              <a:stCxn id="54418" idx="4"/>
              <a:endCxn id="54422" idx="0"/>
            </p:cNvCxnSpPr>
            <p:nvPr/>
          </p:nvCxnSpPr>
          <p:spPr>
            <a:xfrm rot="5400000">
              <a:off x="5405176" y="2870574"/>
              <a:ext cx="597195" cy="190395"/>
            </a:xfrm>
            <a:prstGeom prst="straightConnector1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6789027" y="3083305"/>
              <a:ext cx="401417" cy="222360"/>
            </a:xfrm>
            <a:custGeom>
              <a:avLst/>
              <a:gdLst>
                <a:gd name="connsiteX0" fmla="*/ 0 w 402474"/>
                <a:gd name="connsiteY0" fmla="*/ 223606 h 223606"/>
                <a:gd name="connsiteX1" fmla="*/ 98383 w 402474"/>
                <a:gd name="connsiteY1" fmla="*/ 44721 h 223606"/>
                <a:gd name="connsiteX2" fmla="*/ 402474 w 402474"/>
                <a:gd name="connsiteY2" fmla="*/ 0 h 22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474" h="223606">
                  <a:moveTo>
                    <a:pt x="0" y="223606"/>
                  </a:moveTo>
                  <a:cubicBezTo>
                    <a:pt x="15652" y="152797"/>
                    <a:pt x="31304" y="81989"/>
                    <a:pt x="98383" y="44721"/>
                  </a:cubicBezTo>
                  <a:cubicBezTo>
                    <a:pt x="165462" y="7453"/>
                    <a:pt x="402474" y="0"/>
                    <a:pt x="402474" y="0"/>
                  </a:cubicBezTo>
                </a:path>
              </a:pathLst>
            </a:custGeom>
            <a:ln w="317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6816000" y="3253251"/>
              <a:ext cx="475988" cy="195360"/>
            </a:xfrm>
            <a:custGeom>
              <a:avLst/>
              <a:gdLst>
                <a:gd name="connsiteX0" fmla="*/ 474026 w 474026"/>
                <a:gd name="connsiteY0" fmla="*/ 0 h 256402"/>
                <a:gd name="connsiteX1" fmla="*/ 268316 w 474026"/>
                <a:gd name="connsiteY1" fmla="*/ 223606 h 256402"/>
                <a:gd name="connsiteX2" fmla="*/ 0 w 474026"/>
                <a:gd name="connsiteY2" fmla="*/ 196774 h 25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4026" h="256402">
                  <a:moveTo>
                    <a:pt x="474026" y="0"/>
                  </a:moveTo>
                  <a:cubicBezTo>
                    <a:pt x="410673" y="95405"/>
                    <a:pt x="347320" y="190810"/>
                    <a:pt x="268316" y="223606"/>
                  </a:cubicBezTo>
                  <a:cubicBezTo>
                    <a:pt x="189312" y="256402"/>
                    <a:pt x="0" y="196774"/>
                    <a:pt x="0" y="196774"/>
                  </a:cubicBezTo>
                </a:path>
              </a:pathLst>
            </a:custGeom>
            <a:ln w="317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6877878" y="2536935"/>
              <a:ext cx="414110" cy="352599"/>
            </a:xfrm>
            <a:custGeom>
              <a:avLst/>
              <a:gdLst>
                <a:gd name="connsiteX0" fmla="*/ 500857 w 500857"/>
                <a:gd name="connsiteY0" fmla="*/ 330937 h 330937"/>
                <a:gd name="connsiteX1" fmla="*/ 0 w 500857"/>
                <a:gd name="connsiteY1" fmla="*/ 0 h 330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0857" h="330937">
                  <a:moveTo>
                    <a:pt x="500857" y="330937"/>
                  </a:moveTo>
                  <a:lnTo>
                    <a:pt x="0" y="0"/>
                  </a:lnTo>
                </a:path>
              </a:pathLst>
            </a:custGeom>
            <a:ln w="317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cxnSp>
          <p:nvCxnSpPr>
            <p:cNvPr id="23" name="Straight Arrow Connector 22"/>
            <p:cNvCxnSpPr>
              <a:stCxn id="54422" idx="7"/>
              <a:endCxn id="54420" idx="4"/>
            </p:cNvCxnSpPr>
            <p:nvPr/>
          </p:nvCxnSpPr>
          <p:spPr>
            <a:xfrm rot="5400000" flipH="1" flipV="1">
              <a:off x="5883516" y="2527098"/>
              <a:ext cx="651197" cy="931350"/>
            </a:xfrm>
            <a:prstGeom prst="straightConnector1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4424" idx="2"/>
              <a:endCxn id="54422" idx="6"/>
            </p:cNvCxnSpPr>
            <p:nvPr/>
          </p:nvCxnSpPr>
          <p:spPr>
            <a:xfrm rot="10800000">
              <a:off x="5798971" y="3450198"/>
              <a:ext cx="648931" cy="1589"/>
            </a:xfrm>
            <a:prstGeom prst="straightConnector1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4945063" y="1633538"/>
          <a:ext cx="2668587" cy="2499360"/>
        </p:xfrm>
        <a:graphic>
          <a:graphicData uri="http://schemas.openxmlformats.org/drawingml/2006/table">
            <a:tbl>
              <a:tblPr/>
              <a:tblGrid>
                <a:gridCol w="312737"/>
                <a:gridCol w="312738"/>
                <a:gridCol w="312737"/>
                <a:gridCol w="312738"/>
                <a:gridCol w="401637"/>
                <a:gridCol w="327025"/>
                <a:gridCol w="322263"/>
                <a:gridCol w="366712"/>
              </a:tblGrid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80AB"/>
                          </a:solidFill>
                          <a:effectLst/>
                          <a:latin typeface="Lucida Grande" pitchFamily="-108" charset="0"/>
                          <a:ea typeface="Lucida Grande" pitchFamily="-108" charset="0"/>
                          <a:cs typeface="Lucida Grande" pitchFamily="-108" charset="0"/>
                        </a:rPr>
                        <a:t>⌃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C80AB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rgbClr val="2C80AB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-108" charset="0"/>
                        <a:ea typeface="ＭＳ Ｐゴシック" pitchFamily="-108" charset="-128"/>
                        <a:cs typeface="ＭＳ Ｐゴシック" pitchFamily="-108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80AB"/>
                          </a:solidFill>
                          <a:effectLst/>
                          <a:latin typeface="Lucida Grande" pitchFamily="-108" charset="0"/>
                          <a:ea typeface="Lucida Grande" pitchFamily="-108" charset="0"/>
                          <a:cs typeface="Lucida Grande" pitchFamily="-108" charset="0"/>
                        </a:rPr>
                        <a:t>⌃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C80AB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2C80AB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80AB"/>
                          </a:solidFill>
                          <a:effectLst/>
                          <a:latin typeface="Lucida Grande" pitchFamily="-108" charset="0"/>
                          <a:ea typeface="Lucida Grande" pitchFamily="-108" charset="0"/>
                          <a:cs typeface="Lucida Grande" pitchFamily="-108" charset="0"/>
                        </a:rPr>
                        <a:t>⌃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C80AB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C80AB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80AB"/>
                          </a:solidFill>
                          <a:effectLst/>
                          <a:latin typeface="Lucida Grande" pitchFamily="-108" charset="0"/>
                          <a:ea typeface="Lucida Grande" pitchFamily="-108" charset="0"/>
                          <a:cs typeface="Lucida Grande" pitchFamily="-108" charset="0"/>
                        </a:rPr>
                        <a:t>⌃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C80AB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  <a:ea typeface="Arial" pitchFamily="-108" charset="0"/>
                          <a:cs typeface="Arial" pitchFamily="-10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80AB"/>
                          </a:solidFill>
                          <a:effectLst/>
                          <a:latin typeface="Lucida Grande" pitchFamily="-108" charset="0"/>
                          <a:ea typeface="Lucida Grande" pitchFamily="-108" charset="0"/>
                          <a:cs typeface="Lucida Grande" pitchFamily="-108" charset="0"/>
                        </a:rPr>
                        <a:t>⌃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2C80AB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4405" name="Group 25"/>
          <p:cNvGrpSpPr>
            <a:grpSpLocks/>
          </p:cNvGrpSpPr>
          <p:nvPr/>
        </p:nvGrpSpPr>
        <p:grpSpPr bwMode="auto">
          <a:xfrm>
            <a:off x="5449888" y="1790700"/>
            <a:ext cx="1457325" cy="2022475"/>
            <a:chOff x="3937568" y="2772655"/>
            <a:chExt cx="1457588" cy="2022865"/>
          </a:xfrm>
        </p:grpSpPr>
        <p:grpSp>
          <p:nvGrpSpPr>
            <p:cNvPr id="54408" name="Group 150"/>
            <p:cNvGrpSpPr>
              <a:grpSpLocks/>
            </p:cNvGrpSpPr>
            <p:nvPr/>
          </p:nvGrpSpPr>
          <p:grpSpPr bwMode="auto">
            <a:xfrm>
              <a:off x="3937568" y="2772655"/>
              <a:ext cx="456320" cy="2022865"/>
              <a:chOff x="3937568" y="2772655"/>
              <a:chExt cx="456320" cy="2022865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flipV="1">
                <a:off x="3937568" y="2772655"/>
                <a:ext cx="455694" cy="6351"/>
              </a:xfrm>
              <a:prstGeom prst="straightConnector1">
                <a:avLst/>
              </a:prstGeom>
              <a:ln w="31750" cmpd="sng">
                <a:solidFill>
                  <a:schemeClr val="accent4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1">
                <a:off x="3937568" y="3266463"/>
                <a:ext cx="455694" cy="7939"/>
              </a:xfrm>
              <a:prstGeom prst="straightConnector1">
                <a:avLst/>
              </a:prstGeom>
              <a:ln w="31750" cmpd="sng">
                <a:solidFill>
                  <a:schemeClr val="accent4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V="1">
                <a:off x="3937568" y="3777737"/>
                <a:ext cx="455694" cy="6351"/>
              </a:xfrm>
              <a:prstGeom prst="straightConnector1">
                <a:avLst/>
              </a:prstGeom>
              <a:ln w="31750" cmpd="sng">
                <a:solidFill>
                  <a:schemeClr val="accent4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V="1">
                <a:off x="3937568" y="4284246"/>
                <a:ext cx="455694" cy="7940"/>
              </a:xfrm>
              <a:prstGeom prst="straightConnector1">
                <a:avLst/>
              </a:prstGeom>
              <a:ln w="31750" cmpd="sng">
                <a:solidFill>
                  <a:schemeClr val="accent4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V="1">
                <a:off x="3937568" y="4789169"/>
                <a:ext cx="455694" cy="6351"/>
              </a:xfrm>
              <a:prstGeom prst="straightConnector1">
                <a:avLst/>
              </a:prstGeom>
              <a:ln w="31750" cmpd="sng">
                <a:solidFill>
                  <a:schemeClr val="accent4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409" name="Group 149"/>
            <p:cNvGrpSpPr>
              <a:grpSpLocks/>
            </p:cNvGrpSpPr>
            <p:nvPr/>
          </p:nvGrpSpPr>
          <p:grpSpPr bwMode="auto">
            <a:xfrm>
              <a:off x="4938836" y="2772655"/>
              <a:ext cx="456320" cy="2015767"/>
              <a:chOff x="4908356" y="2772655"/>
              <a:chExt cx="456320" cy="2015767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flipV="1">
                <a:off x="4908981" y="2772655"/>
                <a:ext cx="455695" cy="6351"/>
              </a:xfrm>
              <a:prstGeom prst="straightConnector1">
                <a:avLst/>
              </a:prstGeom>
              <a:ln w="31750" cmpd="sng">
                <a:solidFill>
                  <a:schemeClr val="accent4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4908981" y="4292186"/>
                <a:ext cx="455695" cy="6351"/>
              </a:xfrm>
              <a:prstGeom prst="straightConnector1">
                <a:avLst/>
              </a:prstGeom>
              <a:ln w="31750" cmpd="sng">
                <a:solidFill>
                  <a:schemeClr val="accent4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4908981" y="4782818"/>
                <a:ext cx="455695" cy="6351"/>
              </a:xfrm>
              <a:prstGeom prst="straightConnector1">
                <a:avLst/>
              </a:prstGeom>
              <a:ln w="31750" cmpd="sng">
                <a:solidFill>
                  <a:schemeClr val="accent4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406" name="Rectangle 42"/>
          <p:cNvSpPr>
            <a:spLocks noChangeArrowheads="1"/>
          </p:cNvSpPr>
          <p:nvPr/>
        </p:nvSpPr>
        <p:spPr bwMode="auto">
          <a:xfrm>
            <a:off x="1116013" y="3390900"/>
            <a:ext cx="3657600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/>
              <a:t>The directed graph G=({1,2,3,4,5},{(1,2), (1,3), (2,1), (3,2), (4,3), (4,5), (5,2), (5,4)})</a:t>
            </a:r>
          </a:p>
        </p:txBody>
      </p:sp>
      <p:sp>
        <p:nvSpPr>
          <p:cNvPr id="54407" name="Slide Number Placeholder 3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68022DE-7DC8-204C-9151-E98753DFF26D}" type="slidenum">
              <a:rPr lang="en-US"/>
              <a:pPr/>
              <a:t>34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F3AA-C5AA-4600-B7FD-6A4648FC0297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569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162800" cy="4800600"/>
          </a:xfrm>
        </p:spPr>
        <p:txBody>
          <a:bodyPr rtlCol="0">
            <a:no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/>
          <a:p>
            <a:pPr marL="0" indent="0">
              <a:buClr>
                <a:schemeClr val="accent1"/>
              </a:buClr>
              <a:buSzPct val="70000"/>
              <a:buNone/>
              <a:defRPr/>
            </a:pPr>
            <a:r>
              <a:rPr kumimoji="1" lang="en-US" sz="1600" dirty="0" smtClean="0">
                <a:solidFill>
                  <a:schemeClr val="tx1"/>
                </a:solidFill>
                <a:ea typeface="新細明體" charset="0"/>
                <a:cs typeface="新細明體" charset="0"/>
              </a:rPr>
              <a:t> Storage </a:t>
            </a:r>
            <a:r>
              <a:rPr kumimoji="1" lang="en-US" sz="1600" dirty="0">
                <a:solidFill>
                  <a:schemeClr val="tx1"/>
                </a:solidFill>
                <a:ea typeface="新細明體" charset="0"/>
                <a:cs typeface="新細明體" charset="0"/>
              </a:rPr>
              <a:t>Complexity:</a:t>
            </a:r>
          </a:p>
          <a:p>
            <a:pPr marL="457200" lvl="1" indent="0">
              <a:buNone/>
              <a:defRPr/>
            </a:pPr>
            <a:r>
              <a:rPr kumimoji="1" lang="en-US" sz="1600" dirty="0">
                <a:ea typeface="新細明體" charset="0"/>
                <a:cs typeface="新細明體" charset="0"/>
              </a:rPr>
              <a:t>O(|V| + |E|) </a:t>
            </a:r>
          </a:p>
          <a:p>
            <a:pPr marL="914400" lvl="2" indent="0">
              <a:buNone/>
              <a:defRPr/>
            </a:pPr>
            <a:r>
              <a:rPr kumimoji="1" lang="en-US" sz="1600" dirty="0">
                <a:ea typeface="新細明體" charset="0"/>
                <a:cs typeface="新細明體" charset="0"/>
              </a:rPr>
              <a:t>In undirected graph: O(|V|+2*|E|) = O(|V|+|E|)</a:t>
            </a:r>
          </a:p>
          <a:p>
            <a:pPr marL="0" indent="0">
              <a:buClr>
                <a:schemeClr val="accent1"/>
              </a:buClr>
              <a:buSzPct val="70000"/>
              <a:buNone/>
              <a:defRPr/>
            </a:pPr>
            <a:r>
              <a:rPr kumimoji="1" lang="en-US" sz="1600" dirty="0" smtClean="0">
                <a:solidFill>
                  <a:srgbClr val="000000"/>
                </a:solidFill>
                <a:ea typeface="新細明體" charset="0"/>
                <a:cs typeface="新細明體" charset="0"/>
              </a:rPr>
              <a:t> </a:t>
            </a:r>
            <a:r>
              <a:rPr kumimoji="1" lang="en-US" sz="1600" dirty="0" smtClean="0">
                <a:solidFill>
                  <a:srgbClr val="FF0000"/>
                </a:solidFill>
                <a:ea typeface="新細明體" charset="0"/>
                <a:cs typeface="新細明體" charset="0"/>
              </a:rPr>
              <a:t>Edge </a:t>
            </a:r>
            <a:r>
              <a:rPr kumimoji="1" lang="en-US" sz="1600" dirty="0">
                <a:solidFill>
                  <a:srgbClr val="FF0000"/>
                </a:solidFill>
                <a:ea typeface="新細明體" charset="0"/>
                <a:cs typeface="新細明體" charset="0"/>
              </a:rPr>
              <a:t>query check:</a:t>
            </a:r>
          </a:p>
          <a:p>
            <a:pPr marL="914400" lvl="2" indent="0">
              <a:buNone/>
              <a:defRPr/>
            </a:pPr>
            <a:r>
              <a:rPr kumimoji="1" lang="en-US" sz="1600" dirty="0">
                <a:solidFill>
                  <a:srgbClr val="FF0000"/>
                </a:solidFill>
                <a:ea typeface="新細明體" charset="0"/>
                <a:cs typeface="新細明體" charset="0"/>
              </a:rPr>
              <a:t>O(|V|) in worst case</a:t>
            </a:r>
          </a:p>
          <a:p>
            <a:pPr marL="0" indent="0">
              <a:buClr>
                <a:schemeClr val="accent1"/>
              </a:buClr>
              <a:buSzPct val="70000"/>
              <a:buNone/>
              <a:defRPr/>
            </a:pPr>
            <a:r>
              <a:rPr kumimoji="1" lang="en-US" altLang="zh-TW" sz="1600" dirty="0" smtClean="0">
                <a:solidFill>
                  <a:srgbClr val="CC3300"/>
                </a:solidFill>
                <a:ea typeface="新細明體" charset="0"/>
                <a:cs typeface="新細明體" charset="0"/>
              </a:rPr>
              <a:t> </a:t>
            </a:r>
            <a:r>
              <a:rPr kumimoji="1" lang="en-US" altLang="zh-TW" sz="1600" b="1" dirty="0" smtClean="0">
                <a:solidFill>
                  <a:srgbClr val="000000"/>
                </a:solidFill>
                <a:ea typeface="新細明體" charset="0"/>
                <a:cs typeface="新細明體" charset="0"/>
              </a:rPr>
              <a:t>degree </a:t>
            </a:r>
            <a:r>
              <a:rPr kumimoji="1" lang="en-US" altLang="zh-TW" sz="1600" b="1" dirty="0">
                <a:solidFill>
                  <a:srgbClr val="000000"/>
                </a:solidFill>
                <a:ea typeface="新細明體" charset="0"/>
                <a:cs typeface="新細明體" charset="0"/>
              </a:rPr>
              <a:t>of a vertex </a:t>
            </a:r>
            <a:r>
              <a:rPr kumimoji="1" lang="en-US" altLang="zh-TW" sz="1600" dirty="0">
                <a:ea typeface="新細明體" charset="0"/>
                <a:cs typeface="新細明體" charset="0"/>
              </a:rPr>
              <a:t>in an undirected </a:t>
            </a:r>
            <a:r>
              <a:rPr kumimoji="1" lang="en-US" altLang="zh-TW" sz="1600" dirty="0" smtClean="0">
                <a:ea typeface="新細明體" charset="0"/>
                <a:cs typeface="新細明體" charset="0"/>
              </a:rPr>
              <a:t>graph:</a:t>
            </a:r>
            <a:endParaRPr kumimoji="1" lang="en-US" altLang="zh-TW" sz="1600" dirty="0">
              <a:ea typeface="新細明體" charset="0"/>
              <a:cs typeface="新細明體" charset="0"/>
            </a:endParaRPr>
          </a:p>
          <a:p>
            <a:pPr marL="914400" lvl="2" indent="0">
              <a:buNone/>
              <a:defRPr/>
            </a:pPr>
            <a:r>
              <a:rPr kumimoji="1" lang="en-US" altLang="zh-TW" sz="1600" dirty="0">
                <a:ea typeface="新細明體" charset="0"/>
                <a:cs typeface="新細明體" charset="0"/>
              </a:rPr>
              <a:t># of nodes in adjacency list</a:t>
            </a:r>
          </a:p>
          <a:p>
            <a:pPr marL="0" indent="0">
              <a:buClr>
                <a:schemeClr val="accent1"/>
              </a:buClr>
              <a:buSzPct val="70000"/>
              <a:buNone/>
              <a:defRPr/>
            </a:pPr>
            <a:r>
              <a:rPr kumimoji="1" lang="en-US" altLang="zh-TW" sz="1600" b="1" dirty="0" smtClean="0">
                <a:solidFill>
                  <a:srgbClr val="000000"/>
                </a:solidFill>
                <a:ea typeface="新細明體" charset="0"/>
                <a:cs typeface="新細明體" charset="0"/>
              </a:rPr>
              <a:t> # </a:t>
            </a:r>
            <a:r>
              <a:rPr kumimoji="1" lang="en-US" altLang="zh-TW" sz="1600" b="1" dirty="0">
                <a:solidFill>
                  <a:srgbClr val="000000"/>
                </a:solidFill>
                <a:ea typeface="新細明體" charset="0"/>
                <a:cs typeface="新細明體" charset="0"/>
              </a:rPr>
              <a:t>of edges </a:t>
            </a:r>
            <a:r>
              <a:rPr kumimoji="1" lang="en-US" altLang="zh-TW" sz="1600" dirty="0">
                <a:ea typeface="新細明體" charset="0"/>
                <a:cs typeface="新細明體" charset="0"/>
              </a:rPr>
              <a:t>in a </a:t>
            </a:r>
            <a:r>
              <a:rPr kumimoji="1" lang="en-US" altLang="zh-TW" sz="1600" dirty="0" smtClean="0">
                <a:ea typeface="新細明體" charset="0"/>
                <a:cs typeface="新細明體" charset="0"/>
              </a:rPr>
              <a:t>graph:</a:t>
            </a:r>
            <a:endParaRPr kumimoji="1" lang="en-US" altLang="zh-TW" sz="1600" dirty="0">
              <a:ea typeface="新細明體" charset="0"/>
              <a:cs typeface="新細明體" charset="0"/>
            </a:endParaRPr>
          </a:p>
          <a:p>
            <a:pPr marL="914400" lvl="2" indent="0">
              <a:buNone/>
              <a:defRPr/>
            </a:pPr>
            <a:r>
              <a:rPr kumimoji="1" lang="en-US" altLang="zh-TW" sz="1600" dirty="0">
                <a:ea typeface="新細明體" charset="0"/>
                <a:cs typeface="新細明體" charset="0"/>
              </a:rPr>
              <a:t>determined in</a:t>
            </a:r>
            <a:r>
              <a:rPr kumimoji="1" lang="en-US" altLang="zh-TW" sz="1600" dirty="0" smtClean="0">
                <a:ea typeface="新細明體" charset="0"/>
                <a:cs typeface="新細明體" charset="0"/>
              </a:rPr>
              <a:t> </a:t>
            </a:r>
            <a:r>
              <a:rPr lang="en-US" sz="1600" dirty="0" smtClean="0"/>
              <a:t>O(|V|+|E|)</a:t>
            </a:r>
            <a:endParaRPr kumimoji="1" lang="en-US" altLang="zh-TW" sz="1600" dirty="0" smtClean="0">
              <a:ea typeface="新細明體" charset="0"/>
              <a:cs typeface="新細明體" charset="0"/>
            </a:endParaRPr>
          </a:p>
          <a:p>
            <a:pPr marL="0" indent="0">
              <a:buClr>
                <a:schemeClr val="accent1"/>
              </a:buClr>
              <a:buSzPct val="70000"/>
              <a:buNone/>
              <a:defRPr/>
            </a:pPr>
            <a:r>
              <a:rPr kumimoji="1" lang="en-US" altLang="zh-TW" sz="1600" dirty="0" smtClean="0">
                <a:solidFill>
                  <a:srgbClr val="CC3300"/>
                </a:solidFill>
                <a:ea typeface="新細明體" charset="0"/>
                <a:cs typeface="新細明體" charset="0"/>
              </a:rPr>
              <a:t> </a:t>
            </a:r>
            <a:r>
              <a:rPr kumimoji="1" lang="en-US" altLang="zh-TW" sz="1600" b="1" dirty="0" smtClean="0">
                <a:solidFill>
                  <a:srgbClr val="000000"/>
                </a:solidFill>
                <a:ea typeface="新細明體" charset="0"/>
                <a:cs typeface="新細明體" charset="0"/>
              </a:rPr>
              <a:t>out</a:t>
            </a:r>
            <a:r>
              <a:rPr kumimoji="1" lang="en-US" altLang="zh-TW" sz="1600" b="1" dirty="0">
                <a:solidFill>
                  <a:srgbClr val="000000"/>
                </a:solidFill>
                <a:ea typeface="新細明體" charset="0"/>
                <a:cs typeface="新細明體" charset="0"/>
              </a:rPr>
              <a:t>-degree </a:t>
            </a:r>
            <a:r>
              <a:rPr kumimoji="1" lang="en-US" altLang="zh-TW" sz="1600" dirty="0">
                <a:ea typeface="新細明體" charset="0"/>
                <a:cs typeface="新細明體" charset="0"/>
              </a:rPr>
              <a:t>of a vertex</a:t>
            </a:r>
            <a:r>
              <a:rPr kumimoji="1" lang="en-US" altLang="zh-TW" sz="1600" dirty="0" smtClean="0">
                <a:ea typeface="新細明體" charset="0"/>
                <a:cs typeface="新細明體" charset="0"/>
              </a:rPr>
              <a:t> </a:t>
            </a:r>
            <a:r>
              <a:rPr kumimoji="1" lang="en-US" altLang="zh-TW" sz="1600" dirty="0" err="1" smtClean="0">
                <a:ea typeface="新細明體" charset="0"/>
                <a:cs typeface="新細明體" charset="0"/>
              </a:rPr>
              <a:t>j</a:t>
            </a:r>
            <a:r>
              <a:rPr kumimoji="1" lang="en-US" altLang="zh-TW" sz="1600" dirty="0" smtClean="0">
                <a:ea typeface="新細明體" charset="0"/>
                <a:cs typeface="新細明體" charset="0"/>
              </a:rPr>
              <a:t> in </a:t>
            </a:r>
            <a:r>
              <a:rPr kumimoji="1" lang="en-US" altLang="zh-TW" sz="1600" dirty="0">
                <a:ea typeface="新細明體" charset="0"/>
                <a:cs typeface="新細明體" charset="0"/>
              </a:rPr>
              <a:t>a directed </a:t>
            </a:r>
            <a:r>
              <a:rPr kumimoji="1" lang="en-US" altLang="zh-TW" sz="1600" dirty="0" smtClean="0">
                <a:ea typeface="新細明體" charset="0"/>
                <a:cs typeface="新細明體" charset="0"/>
              </a:rPr>
              <a:t>graph:</a:t>
            </a:r>
            <a:endParaRPr kumimoji="1" lang="en-US" altLang="zh-TW" sz="1600" dirty="0">
              <a:ea typeface="新細明體" charset="0"/>
              <a:cs typeface="新細明體" charset="0"/>
            </a:endParaRPr>
          </a:p>
          <a:p>
            <a:pPr marL="914400" lvl="2" indent="0">
              <a:buNone/>
              <a:defRPr/>
            </a:pPr>
            <a:r>
              <a:rPr kumimoji="1" lang="en-US" altLang="zh-TW" sz="1600" dirty="0">
                <a:ea typeface="新細明體" charset="0"/>
                <a:cs typeface="新細明體" charset="0"/>
              </a:rPr>
              <a:t># of nodes in its adjacency </a:t>
            </a:r>
            <a:r>
              <a:rPr kumimoji="1" lang="en-US" altLang="zh-TW" sz="1600" dirty="0" smtClean="0">
                <a:ea typeface="新細明體" charset="0"/>
                <a:cs typeface="新細明體" charset="0"/>
              </a:rPr>
              <a:t>list</a:t>
            </a:r>
          </a:p>
          <a:p>
            <a:pPr marL="914400" lvl="2" indent="0">
              <a:buNone/>
              <a:defRPr/>
            </a:pPr>
            <a:r>
              <a:rPr lang="en-US" sz="1600" dirty="0"/>
              <a:t>Length of </a:t>
            </a:r>
            <a:r>
              <a:rPr lang="en-US" sz="1600" dirty="0" err="1"/>
              <a:t>Adj</a:t>
            </a:r>
            <a:r>
              <a:rPr lang="en-US" sz="1600" dirty="0" err="1" smtClean="0"/>
              <a:t>[j</a:t>
            </a:r>
            <a:r>
              <a:rPr lang="en-US" sz="1600" dirty="0" smtClean="0"/>
              <a:t>]           </a:t>
            </a:r>
            <a:r>
              <a:rPr lang="en-US" sz="1600" dirty="0"/>
              <a:t>O(|V|) </a:t>
            </a:r>
            <a:r>
              <a:rPr lang="en-US" sz="1600" dirty="0" smtClean="0"/>
              <a:t>calculation</a:t>
            </a:r>
            <a:endParaRPr kumimoji="1" lang="en-US" altLang="zh-TW" sz="1600" dirty="0">
              <a:ea typeface="新細明體" charset="0"/>
              <a:cs typeface="新細明體" charset="0"/>
            </a:endParaRPr>
          </a:p>
          <a:p>
            <a:pPr marL="0" indent="0">
              <a:buClr>
                <a:schemeClr val="accent1"/>
              </a:buClr>
              <a:buSzPct val="70000"/>
              <a:buNone/>
              <a:defRPr/>
            </a:pPr>
            <a:r>
              <a:rPr kumimoji="1" lang="en-US" altLang="zh-TW" sz="1600" b="1" dirty="0" smtClean="0">
                <a:solidFill>
                  <a:srgbClr val="000000"/>
                </a:solidFill>
                <a:ea typeface="新細明體" charset="0"/>
                <a:cs typeface="新細明體" charset="0"/>
              </a:rPr>
              <a:t> in</a:t>
            </a:r>
            <a:r>
              <a:rPr kumimoji="1" lang="en-US" altLang="zh-TW" sz="1600" b="1" dirty="0">
                <a:solidFill>
                  <a:srgbClr val="000000"/>
                </a:solidFill>
                <a:ea typeface="新細明體" charset="0"/>
                <a:cs typeface="新細明體" charset="0"/>
              </a:rPr>
              <a:t>-degree </a:t>
            </a:r>
            <a:r>
              <a:rPr kumimoji="1" lang="en-US" altLang="zh-TW" sz="1600" dirty="0">
                <a:ea typeface="新細明體" charset="0"/>
                <a:cs typeface="新細明體" charset="0"/>
              </a:rPr>
              <a:t>of a vertex</a:t>
            </a:r>
            <a:r>
              <a:rPr kumimoji="1" lang="en-US" altLang="zh-TW" sz="1600" dirty="0" smtClean="0">
                <a:ea typeface="新細明體" charset="0"/>
                <a:cs typeface="新細明體" charset="0"/>
              </a:rPr>
              <a:t> </a:t>
            </a:r>
            <a:r>
              <a:rPr kumimoji="1" lang="en-US" altLang="zh-TW" sz="1600" dirty="0" err="1" smtClean="0">
                <a:ea typeface="新細明體" charset="0"/>
                <a:cs typeface="新細明體" charset="0"/>
              </a:rPr>
              <a:t>j</a:t>
            </a:r>
            <a:r>
              <a:rPr kumimoji="1" lang="en-US" altLang="zh-TW" sz="1600" dirty="0" smtClean="0">
                <a:ea typeface="新細明體" charset="0"/>
                <a:cs typeface="新細明體" charset="0"/>
              </a:rPr>
              <a:t> in </a:t>
            </a:r>
            <a:r>
              <a:rPr kumimoji="1" lang="en-US" altLang="zh-TW" sz="1600" dirty="0">
                <a:ea typeface="新細明體" charset="0"/>
                <a:cs typeface="新細明體" charset="0"/>
              </a:rPr>
              <a:t>a directed </a:t>
            </a:r>
            <a:r>
              <a:rPr kumimoji="1" lang="en-US" altLang="zh-TW" sz="1600" dirty="0" smtClean="0">
                <a:ea typeface="新細明體" charset="0"/>
                <a:cs typeface="新細明體" charset="0"/>
              </a:rPr>
              <a:t>graph:</a:t>
            </a:r>
            <a:endParaRPr kumimoji="1" lang="en-US" altLang="zh-TW" sz="1600" dirty="0">
              <a:ea typeface="新細明體" charset="0"/>
              <a:cs typeface="新細明體" charset="0"/>
            </a:endParaRPr>
          </a:p>
          <a:p>
            <a:pPr marL="914400" lvl="2" indent="0">
              <a:buNone/>
              <a:defRPr/>
            </a:pPr>
            <a:r>
              <a:rPr kumimoji="1" lang="en-US" altLang="zh-TW" sz="1600" dirty="0">
                <a:ea typeface="新細明體" charset="0"/>
                <a:cs typeface="新細明體" charset="0"/>
              </a:rPr>
              <a:t>traverse the whole data </a:t>
            </a:r>
            <a:r>
              <a:rPr kumimoji="1" lang="en-US" altLang="zh-TW" sz="1600" dirty="0" smtClean="0">
                <a:ea typeface="新細明體" charset="0"/>
                <a:cs typeface="新細明體" charset="0"/>
              </a:rPr>
              <a:t>structure</a:t>
            </a:r>
          </a:p>
          <a:p>
            <a:pPr marL="914400" lvl="2" indent="0">
              <a:buNone/>
              <a:defRPr/>
            </a:pPr>
            <a:r>
              <a:rPr lang="en-US" sz="1600" dirty="0"/>
              <a:t>Check all </a:t>
            </a:r>
            <a:r>
              <a:rPr lang="en-US" sz="1600" dirty="0" err="1"/>
              <a:t>Adj</a:t>
            </a:r>
            <a:r>
              <a:rPr lang="en-US" sz="1600" dirty="0" smtClean="0"/>
              <a:t>[ ] </a:t>
            </a:r>
            <a:r>
              <a:rPr lang="en-US" sz="1600" dirty="0"/>
              <a:t>lists      O(|V|+|E|)</a:t>
            </a:r>
          </a:p>
          <a:p>
            <a:pPr marL="457200" lvl="1" indent="0">
              <a:buNone/>
              <a:defRPr/>
            </a:pPr>
            <a:endParaRPr kumimoji="1" lang="en-US" altLang="zh-TW" sz="1600" dirty="0">
              <a:ea typeface="新細明體" charset="0"/>
              <a:cs typeface="新細明體" charset="0"/>
            </a:endParaRPr>
          </a:p>
          <a:p>
            <a:pPr marL="457200" lvl="1" indent="0">
              <a:buNone/>
              <a:defRPr/>
            </a:pPr>
            <a:endParaRPr lang="en-US" sz="1400" dirty="0"/>
          </a:p>
        </p:txBody>
      </p:sp>
      <p:sp>
        <p:nvSpPr>
          <p:cNvPr id="5530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21BF25B-DB0A-DB4A-B70D-422CC221A6CC}" type="slidenum">
              <a:rPr lang="en-US"/>
              <a:pPr/>
              <a:t>35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/>
          <a:lstStyle/>
          <a:p>
            <a:r>
              <a:rPr lang="en-US" dirty="0"/>
              <a:t>Adjacency list features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68AE-D4BC-459C-8B6B-6B3DD830E184}" type="datetime1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746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Graph Traversals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idx="1"/>
          </p:nvPr>
        </p:nvSpPr>
        <p:spPr>
          <a:xfrm>
            <a:off x="293688" y="1180641"/>
            <a:ext cx="8850312" cy="5067760"/>
          </a:xfrm>
        </p:spPr>
        <p:txBody>
          <a:bodyPr rtlCol="0"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/>
          <a:p>
            <a:pPr>
              <a:buFont typeface="Wingdings" charset="2"/>
              <a:buChar char="l"/>
              <a:defRPr/>
            </a:pPr>
            <a:r>
              <a:rPr lang="en-US" sz="2800" dirty="0"/>
              <a:t>A </a:t>
            </a:r>
            <a:r>
              <a:rPr lang="en-US" sz="2800" i="1" dirty="0"/>
              <a:t>graph-traversal</a:t>
            </a:r>
            <a:r>
              <a:rPr lang="en-US" sz="2800" dirty="0"/>
              <a:t> algorithm starts from a vertex v, visits all of the vertices that can be reachable from the vertex v.</a:t>
            </a:r>
          </a:p>
          <a:p>
            <a:pPr>
              <a:buFont typeface="Wingdings" charset="2"/>
              <a:buChar char="l"/>
              <a:defRPr/>
            </a:pPr>
            <a:r>
              <a:rPr lang="en-US" sz="2800" dirty="0"/>
              <a:t>A graph-traversal algorithm visits all vertices if and only if the graph is connected.</a:t>
            </a:r>
          </a:p>
          <a:p>
            <a:pPr>
              <a:buFont typeface="Wingdings" charset="2"/>
              <a:buChar char="l"/>
              <a:defRPr/>
            </a:pPr>
            <a:r>
              <a:rPr lang="en-US" sz="2800" dirty="0"/>
              <a:t>A </a:t>
            </a:r>
            <a:r>
              <a:rPr lang="en-US" sz="2800" b="1" dirty="0"/>
              <a:t>connected component </a:t>
            </a:r>
            <a:r>
              <a:rPr lang="en-US" sz="2800" dirty="0"/>
              <a:t>is the subset of vertices visited during a traversal algorithm that begins at a given vertex.</a:t>
            </a:r>
          </a:p>
          <a:p>
            <a:pPr>
              <a:buFont typeface="Wingdings" charset="2"/>
              <a:buChar char="l"/>
              <a:defRPr/>
            </a:pPr>
            <a:r>
              <a:rPr lang="en-US" sz="2800" dirty="0" smtClean="0"/>
              <a:t>We </a:t>
            </a:r>
            <a:r>
              <a:rPr lang="en-US" sz="2800" dirty="0"/>
              <a:t>look at two graph-traversal algorithms:</a:t>
            </a:r>
          </a:p>
          <a:p>
            <a:pPr marL="806450" lvl="1" indent="-457200">
              <a:buFont typeface="+mj-lt"/>
              <a:buAutoNum type="arabicPeriod"/>
              <a:defRPr/>
            </a:pPr>
            <a:r>
              <a:rPr lang="en-US" sz="2400" dirty="0"/>
              <a:t>Depth-First </a:t>
            </a:r>
            <a:r>
              <a:rPr lang="en-US" sz="2400" dirty="0" smtClean="0"/>
              <a:t>Traversal</a:t>
            </a:r>
          </a:p>
          <a:p>
            <a:pPr marL="806450" lvl="1" indent="-457200">
              <a:buFont typeface="+mj-lt"/>
              <a:buAutoNum type="arabicPeriod"/>
              <a:defRPr/>
            </a:pPr>
            <a:r>
              <a:rPr lang="en-US" sz="2400" dirty="0"/>
              <a:t>Breadth-First </a:t>
            </a:r>
            <a:r>
              <a:rPr lang="en-US" sz="2400" dirty="0" smtClean="0"/>
              <a:t>Traversal</a:t>
            </a:r>
            <a:endParaRPr lang="en-US" sz="2400" dirty="0"/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B844741-31A0-6D4B-A281-89F3D3157F03}" type="slidenum">
              <a:rPr lang="en-US"/>
              <a:pPr/>
              <a:t>36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9A9A-763C-49C0-ABA0-5C445365D588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7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010400" cy="838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200" dirty="0" smtClean="0"/>
              <a:t>Depth</a:t>
            </a:r>
            <a:r>
              <a:rPr lang="en-US" sz="3200" dirty="0"/>
              <a:t>-First </a:t>
            </a:r>
            <a:r>
              <a:rPr lang="en-US" sz="3200" dirty="0" smtClean="0"/>
              <a:t>Traversal (DFT)</a:t>
            </a:r>
            <a:endParaRPr lang="en-US" sz="3200" dirty="0"/>
          </a:p>
        </p:txBody>
      </p:sp>
      <p:sp>
        <p:nvSpPr>
          <p:cNvPr id="626691" name="Rectangle 3"/>
          <p:cNvSpPr>
            <a:spLocks noGrp="1" noChangeArrowheads="1"/>
          </p:cNvSpPr>
          <p:nvPr>
            <p:ph idx="1"/>
          </p:nvPr>
        </p:nvSpPr>
        <p:spPr>
          <a:xfrm>
            <a:off x="467360" y="1066800"/>
            <a:ext cx="7437120" cy="5257800"/>
          </a:xfrm>
        </p:spPr>
        <p:txBody>
          <a:bodyPr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/>
          <a:p>
            <a:pPr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sz="2162" dirty="0" smtClean="0"/>
              <a:t>For a given vertex v, the </a:t>
            </a:r>
            <a:r>
              <a:rPr lang="en-US" sz="2162" b="1" dirty="0" smtClean="0"/>
              <a:t>depth-first traversal</a:t>
            </a:r>
            <a:r>
              <a:rPr lang="en-US" sz="2162" dirty="0" smtClean="0"/>
              <a:t> (also known as the </a:t>
            </a:r>
            <a:r>
              <a:rPr lang="en-US" sz="2162" b="1" dirty="0" smtClean="0"/>
              <a:t>depth-first search, DFS) </a:t>
            </a:r>
            <a:r>
              <a:rPr lang="en-US" sz="2162" dirty="0" smtClean="0"/>
              <a:t>algorithm proceeds along a path from v as deeply into the graph as possible until </a:t>
            </a:r>
            <a:r>
              <a:rPr lang="en-US" sz="2162" dirty="0"/>
              <a:t>we reach a dead </a:t>
            </a:r>
            <a:r>
              <a:rPr lang="en-US" sz="2162" dirty="0" smtClean="0"/>
              <a:t>end. </a:t>
            </a:r>
          </a:p>
          <a:p>
            <a:pPr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sz="2162" dirty="0"/>
              <a:t>We then back up until we reach a node with an edge to an unvisited </a:t>
            </a:r>
            <a:r>
              <a:rPr lang="en-US" sz="2162" dirty="0" smtClean="0"/>
              <a:t>node.</a:t>
            </a:r>
          </a:p>
          <a:p>
            <a:pPr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sz="2162" dirty="0"/>
              <a:t>We take this edge and again follow it until we reach a dead </a:t>
            </a:r>
            <a:r>
              <a:rPr lang="en-US" sz="2162" dirty="0" smtClean="0"/>
              <a:t>end.</a:t>
            </a:r>
          </a:p>
          <a:p>
            <a:pPr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sz="2162" dirty="0"/>
              <a:t>This process continues until we back up to the starting node and it has no edges to unvisited </a:t>
            </a:r>
            <a:r>
              <a:rPr lang="en-US" sz="2162" dirty="0" smtClean="0"/>
              <a:t>nodes.</a:t>
            </a:r>
          </a:p>
          <a:p>
            <a:pPr>
              <a:buFont typeface="Wingdings" charset="2"/>
              <a:buChar char="l"/>
              <a:defRPr/>
            </a:pPr>
            <a:r>
              <a:rPr lang="en-US" sz="2162" dirty="0" smtClean="0"/>
              <a:t>The depth-first traversal algorithm does not completely specify the order in which it should visit the vertices adjacent to v.</a:t>
            </a:r>
          </a:p>
          <a:p>
            <a:pPr>
              <a:buFont typeface="Wingdings" charset="2"/>
              <a:buChar char="l"/>
              <a:defRPr/>
            </a:pPr>
            <a:r>
              <a:rPr lang="en-US" sz="2162" dirty="0" smtClean="0"/>
              <a:t>We may visit the vertices adjacent to v in sorted order.</a:t>
            </a:r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endParaRPr lang="en-US" sz="2400" dirty="0"/>
          </a:p>
        </p:txBody>
      </p:sp>
      <p:sp>
        <p:nvSpPr>
          <p:cNvPr id="583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45533D-5EF8-6D42-A859-F78569404246}" type="slidenum">
              <a:rPr lang="en-US"/>
              <a:pPr/>
              <a:t>37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98A6-CC44-42DE-A483-B08597BFD778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1899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4414" y="116043"/>
            <a:ext cx="8092546" cy="126402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dirty="0"/>
              <a:t>Recursive Depth-First</a:t>
            </a:r>
            <a:r>
              <a:rPr lang="en-US" sz="3200" dirty="0" smtClean="0"/>
              <a:t>  Traversal </a:t>
            </a:r>
            <a:r>
              <a:rPr lang="en-US" sz="3200" dirty="0"/>
              <a:t>Algorithm</a:t>
            </a:r>
          </a:p>
        </p:txBody>
      </p:sp>
      <p:sp>
        <p:nvSpPr>
          <p:cNvPr id="721923" name="Rectangle 3"/>
          <p:cNvSpPr>
            <a:spLocks noGrp="1" noChangeArrowheads="1"/>
          </p:cNvSpPr>
          <p:nvPr>
            <p:ph idx="1"/>
          </p:nvPr>
        </p:nvSpPr>
        <p:spPr>
          <a:xfrm>
            <a:off x="884766" y="922867"/>
            <a:ext cx="7973060" cy="2702560"/>
          </a:xfrm>
        </p:spPr>
        <p:txBody>
          <a:bodyPr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/>
          <a:p>
            <a:pPr lvl="1">
              <a:buFontTx/>
              <a:buNone/>
              <a:defRPr/>
            </a:pPr>
            <a:r>
              <a:rPr lang="en-US" sz="1600" dirty="0" err="1">
                <a:latin typeface="Courier New" charset="0"/>
              </a:rPr>
              <a:t>dft(in</a:t>
            </a:r>
            <a:r>
              <a:rPr lang="en-US" sz="1600" dirty="0">
                <a:latin typeface="Courier New" charset="0"/>
              </a:rPr>
              <a:t> </a:t>
            </a:r>
            <a:r>
              <a:rPr lang="en-US" sz="1600" dirty="0" err="1">
                <a:latin typeface="Courier New" charset="0"/>
              </a:rPr>
              <a:t>v:Vertex</a:t>
            </a:r>
            <a:r>
              <a:rPr lang="en-US" sz="1600" dirty="0">
                <a:latin typeface="Courier New" charset="0"/>
              </a:rPr>
              <a:t>) {</a:t>
            </a:r>
          </a:p>
          <a:p>
            <a:pPr lvl="1">
              <a:buFontTx/>
              <a:buNone/>
              <a:defRPr/>
            </a:pPr>
            <a:r>
              <a:rPr lang="en-US" sz="1600" dirty="0">
                <a:latin typeface="Courier New" charset="0"/>
              </a:rPr>
              <a:t>// Traverses a graph beginning at vertex </a:t>
            </a:r>
            <a:r>
              <a:rPr lang="en-US" sz="1600" dirty="0" err="1">
                <a:latin typeface="Courier New" charset="0"/>
              </a:rPr>
              <a:t>v</a:t>
            </a:r>
            <a:r>
              <a:rPr lang="en-US" sz="1600" dirty="0">
                <a:latin typeface="Courier New" charset="0"/>
              </a:rPr>
              <a:t> </a:t>
            </a:r>
          </a:p>
          <a:p>
            <a:pPr lvl="1">
              <a:buFontTx/>
              <a:buNone/>
              <a:defRPr/>
            </a:pPr>
            <a:r>
              <a:rPr lang="en-US" sz="1600" dirty="0">
                <a:latin typeface="Courier New" charset="0"/>
              </a:rPr>
              <a:t>// by using depth-first strategy</a:t>
            </a:r>
          </a:p>
          <a:p>
            <a:pPr lvl="1">
              <a:buFontTx/>
              <a:buNone/>
              <a:defRPr/>
            </a:pPr>
            <a:r>
              <a:rPr lang="en-US" sz="1600" dirty="0">
                <a:latin typeface="Courier New" charset="0"/>
              </a:rPr>
              <a:t>// Recursive Version</a:t>
            </a:r>
          </a:p>
          <a:p>
            <a:pPr lvl="1">
              <a:buFontTx/>
              <a:buNone/>
              <a:defRPr/>
            </a:pPr>
            <a:r>
              <a:rPr lang="en-US" sz="1600" dirty="0">
                <a:latin typeface="Courier New" charset="0"/>
              </a:rPr>
              <a:t>	Mark </a:t>
            </a:r>
            <a:r>
              <a:rPr lang="en-US" sz="1600" dirty="0" err="1">
                <a:latin typeface="Courier New" charset="0"/>
              </a:rPr>
              <a:t>v</a:t>
            </a:r>
            <a:r>
              <a:rPr lang="en-US" sz="1600" dirty="0">
                <a:latin typeface="Courier New" charset="0"/>
              </a:rPr>
              <a:t> as visited;</a:t>
            </a:r>
          </a:p>
          <a:p>
            <a:pPr lvl="1">
              <a:buFontTx/>
              <a:buNone/>
              <a:defRPr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b="1" dirty="0">
                <a:latin typeface="Courier New" charset="0"/>
              </a:rPr>
              <a:t>for</a:t>
            </a:r>
            <a:r>
              <a:rPr lang="en-US" sz="1600" dirty="0">
                <a:latin typeface="Courier New" charset="0"/>
              </a:rPr>
              <a:t> (each unvisited vertex </a:t>
            </a:r>
            <a:r>
              <a:rPr lang="en-US" sz="1600" dirty="0" err="1">
                <a:latin typeface="Courier New" charset="0"/>
              </a:rPr>
              <a:t>u</a:t>
            </a:r>
            <a:r>
              <a:rPr lang="en-US" sz="1600" dirty="0">
                <a:latin typeface="Courier New" charset="0"/>
              </a:rPr>
              <a:t> adjacent </a:t>
            </a:r>
            <a:r>
              <a:rPr lang="en-US" sz="1600" dirty="0" smtClean="0">
                <a:latin typeface="Courier New" charset="0"/>
              </a:rPr>
              <a:t>to  </a:t>
            </a:r>
            <a:r>
              <a:rPr lang="en-US" sz="1600" dirty="0" err="1" smtClean="0">
                <a:latin typeface="Courier New" charset="0"/>
              </a:rPr>
              <a:t>v</a:t>
            </a:r>
            <a:r>
              <a:rPr lang="en-US" sz="1600" dirty="0">
                <a:latin typeface="Courier New" charset="0"/>
              </a:rPr>
              <a:t>)</a:t>
            </a:r>
          </a:p>
          <a:p>
            <a:pPr lvl="1">
              <a:buFontTx/>
              <a:buNone/>
              <a:defRPr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 smtClean="0">
                <a:latin typeface="Courier New" charset="0"/>
              </a:rPr>
              <a:t>dft</a:t>
            </a:r>
            <a:r>
              <a:rPr lang="en-US" sz="1600" dirty="0" err="1">
                <a:latin typeface="Courier New" charset="0"/>
              </a:rPr>
              <a:t>(u</a:t>
            </a:r>
            <a:r>
              <a:rPr lang="en-US" sz="1600" dirty="0">
                <a:latin typeface="Courier New" charset="0"/>
              </a:rPr>
              <a:t>)</a:t>
            </a:r>
          </a:p>
          <a:p>
            <a:pPr lvl="1">
              <a:buFontTx/>
              <a:buNone/>
              <a:defRPr/>
            </a:pPr>
            <a:r>
              <a:rPr lang="en-US" sz="1600" dirty="0">
                <a:latin typeface="Courier New" charset="0"/>
              </a:rPr>
              <a:t>}</a:t>
            </a:r>
          </a:p>
        </p:txBody>
      </p:sp>
      <p:sp>
        <p:nvSpPr>
          <p:cNvPr id="59397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1E0871D-D6FB-654E-B722-28CB9F6FAB5C}" type="slidenum">
              <a:rPr lang="en-US"/>
              <a:pPr/>
              <a:t>38</a:t>
            </a:fld>
            <a:endParaRPr lang="en-US"/>
          </a:p>
        </p:txBody>
      </p:sp>
      <p:grpSp>
        <p:nvGrpSpPr>
          <p:cNvPr id="5" name="Group 85"/>
          <p:cNvGrpSpPr>
            <a:grpSpLocks/>
          </p:cNvGrpSpPr>
          <p:nvPr/>
        </p:nvGrpSpPr>
        <p:grpSpPr bwMode="auto">
          <a:xfrm>
            <a:off x="582613" y="3197343"/>
            <a:ext cx="3390900" cy="2286385"/>
            <a:chOff x="2558316" y="3356019"/>
            <a:chExt cx="3651191" cy="2438152"/>
          </a:xfrm>
        </p:grpSpPr>
        <p:sp>
          <p:nvSpPr>
            <p:cNvPr id="6" name="Line 45"/>
            <p:cNvSpPr>
              <a:spLocks noChangeShapeType="1"/>
            </p:cNvSpPr>
            <p:nvPr/>
          </p:nvSpPr>
          <p:spPr bwMode="auto">
            <a:xfrm flipH="1">
              <a:off x="3426665" y="3802062"/>
              <a:ext cx="601652" cy="0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7" name="Line 46"/>
            <p:cNvSpPr>
              <a:spLocks noChangeShapeType="1"/>
            </p:cNvSpPr>
            <p:nvPr/>
          </p:nvSpPr>
          <p:spPr bwMode="auto">
            <a:xfrm>
              <a:off x="4344225" y="3870317"/>
              <a:ext cx="465129" cy="360326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" name="Line 47"/>
            <p:cNvSpPr>
              <a:spLocks noChangeShapeType="1"/>
            </p:cNvSpPr>
            <p:nvPr/>
          </p:nvSpPr>
          <p:spPr bwMode="auto">
            <a:xfrm>
              <a:off x="4199764" y="3987780"/>
              <a:ext cx="0" cy="331754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" name="Line 48"/>
            <p:cNvSpPr>
              <a:spLocks noChangeShapeType="1"/>
            </p:cNvSpPr>
            <p:nvPr/>
          </p:nvSpPr>
          <p:spPr bwMode="auto">
            <a:xfrm flipH="1">
              <a:off x="4404549" y="4389377"/>
              <a:ext cx="361944" cy="63494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" name="Line 45"/>
            <p:cNvSpPr>
              <a:spLocks noChangeShapeType="1"/>
            </p:cNvSpPr>
            <p:nvPr/>
          </p:nvSpPr>
          <p:spPr bwMode="auto">
            <a:xfrm flipH="1">
              <a:off x="2874224" y="3954446"/>
              <a:ext cx="296857" cy="365088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1" name="Line 47"/>
            <p:cNvSpPr>
              <a:spLocks noChangeShapeType="1"/>
            </p:cNvSpPr>
            <p:nvPr/>
          </p:nvSpPr>
          <p:spPr bwMode="auto">
            <a:xfrm>
              <a:off x="5007789" y="4452870"/>
              <a:ext cx="230183" cy="398421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2" name="Line 48"/>
            <p:cNvSpPr>
              <a:spLocks noChangeShapeType="1"/>
            </p:cNvSpPr>
            <p:nvPr/>
          </p:nvSpPr>
          <p:spPr bwMode="auto">
            <a:xfrm flipH="1">
              <a:off x="4809355" y="5038598"/>
              <a:ext cx="407981" cy="134924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3" name="Oval 39"/>
            <p:cNvSpPr>
              <a:spLocks noChangeArrowheads="1"/>
            </p:cNvSpPr>
            <p:nvPr/>
          </p:nvSpPr>
          <p:spPr bwMode="auto">
            <a:xfrm>
              <a:off x="3103842" y="3632768"/>
              <a:ext cx="323186" cy="3460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a</a:t>
              </a:r>
            </a:p>
          </p:txBody>
        </p:sp>
        <p:sp>
          <p:nvSpPr>
            <p:cNvPr id="14" name="Oval 40"/>
            <p:cNvSpPr>
              <a:spLocks noChangeArrowheads="1"/>
            </p:cNvSpPr>
            <p:nvPr/>
          </p:nvSpPr>
          <p:spPr bwMode="auto">
            <a:xfrm>
              <a:off x="2639156" y="4320063"/>
              <a:ext cx="323186" cy="3460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i</a:t>
              </a:r>
            </a:p>
          </p:txBody>
        </p:sp>
        <p:sp>
          <p:nvSpPr>
            <p:cNvPr id="15" name="Oval 41"/>
            <p:cNvSpPr>
              <a:spLocks noChangeArrowheads="1"/>
            </p:cNvSpPr>
            <p:nvPr/>
          </p:nvSpPr>
          <p:spPr bwMode="auto">
            <a:xfrm>
              <a:off x="4020306" y="3632768"/>
              <a:ext cx="323186" cy="3460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b</a:t>
              </a:r>
            </a:p>
          </p:txBody>
        </p:sp>
        <p:sp>
          <p:nvSpPr>
            <p:cNvPr id="16" name="Oval 42"/>
            <p:cNvSpPr>
              <a:spLocks noChangeArrowheads="1"/>
            </p:cNvSpPr>
            <p:nvPr/>
          </p:nvSpPr>
          <p:spPr bwMode="auto">
            <a:xfrm>
              <a:off x="4766211" y="4147055"/>
              <a:ext cx="323186" cy="3460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c</a:t>
              </a:r>
            </a:p>
          </p:txBody>
        </p:sp>
        <p:sp>
          <p:nvSpPr>
            <p:cNvPr id="17" name="Oval 39"/>
            <p:cNvSpPr>
              <a:spLocks noChangeArrowheads="1"/>
            </p:cNvSpPr>
            <p:nvPr/>
          </p:nvSpPr>
          <p:spPr bwMode="auto">
            <a:xfrm>
              <a:off x="5216988" y="4782242"/>
              <a:ext cx="323186" cy="3460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d</a:t>
              </a:r>
            </a:p>
          </p:txBody>
        </p:sp>
        <p:sp>
          <p:nvSpPr>
            <p:cNvPr id="18" name="Oval 40"/>
            <p:cNvSpPr>
              <a:spLocks noChangeArrowheads="1"/>
            </p:cNvSpPr>
            <p:nvPr/>
          </p:nvSpPr>
          <p:spPr bwMode="auto">
            <a:xfrm>
              <a:off x="4086561" y="4320063"/>
              <a:ext cx="323186" cy="3460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e</a:t>
              </a:r>
            </a:p>
          </p:txBody>
        </p:sp>
        <p:sp>
          <p:nvSpPr>
            <p:cNvPr id="19" name="Oval 41"/>
            <p:cNvSpPr>
              <a:spLocks noChangeArrowheads="1"/>
            </p:cNvSpPr>
            <p:nvPr/>
          </p:nvSpPr>
          <p:spPr bwMode="auto">
            <a:xfrm>
              <a:off x="3786115" y="5469163"/>
              <a:ext cx="323186" cy="325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f</a:t>
              </a:r>
            </a:p>
          </p:txBody>
        </p:sp>
        <p:sp>
          <p:nvSpPr>
            <p:cNvPr id="20" name="Oval 42"/>
            <p:cNvSpPr>
              <a:spLocks noChangeArrowheads="1"/>
            </p:cNvSpPr>
            <p:nvPr/>
          </p:nvSpPr>
          <p:spPr bwMode="auto">
            <a:xfrm>
              <a:off x="4486183" y="5039179"/>
              <a:ext cx="323186" cy="3460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g</a:t>
              </a:r>
            </a:p>
          </p:txBody>
        </p:sp>
        <p:sp>
          <p:nvSpPr>
            <p:cNvPr id="21" name="Oval 40"/>
            <p:cNvSpPr>
              <a:spLocks noChangeArrowheads="1"/>
            </p:cNvSpPr>
            <p:nvPr/>
          </p:nvSpPr>
          <p:spPr bwMode="auto">
            <a:xfrm>
              <a:off x="5886321" y="4230985"/>
              <a:ext cx="323186" cy="3460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h</a:t>
              </a:r>
            </a:p>
          </p:txBody>
        </p:sp>
        <p:grpSp>
          <p:nvGrpSpPr>
            <p:cNvPr id="22" name="Group 65"/>
            <p:cNvGrpSpPr/>
            <p:nvPr/>
          </p:nvGrpSpPr>
          <p:grpSpPr>
            <a:xfrm>
              <a:off x="2558316" y="3356019"/>
              <a:ext cx="3570351" cy="2335679"/>
              <a:chOff x="2639156" y="3632768"/>
              <a:chExt cx="3570351" cy="2335679"/>
            </a:xfrm>
            <a:noFill/>
          </p:grpSpPr>
          <p:sp>
            <p:nvSpPr>
              <p:cNvPr id="27" name="Oval 39"/>
              <p:cNvSpPr>
                <a:spLocks noChangeArrowheads="1"/>
              </p:cNvSpPr>
              <p:nvPr/>
            </p:nvSpPr>
            <p:spPr bwMode="auto">
              <a:xfrm>
                <a:off x="3103842" y="3632768"/>
                <a:ext cx="323186" cy="346016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defRPr/>
                </a:pPr>
                <a:r>
                  <a:rPr kumimoji="1" lang="en-US" altLang="zh-TW" sz="1600" dirty="0">
                    <a:solidFill>
                      <a:srgbClr val="5785E0"/>
                    </a:solidFill>
                    <a:latin typeface="Arial" charset="0"/>
                    <a:ea typeface="新細明體" charset="0"/>
                    <a:cs typeface="新細明體" charset="0"/>
                  </a:rPr>
                  <a:t>1</a:t>
                </a:r>
              </a:p>
            </p:txBody>
          </p:sp>
          <p:sp>
            <p:nvSpPr>
              <p:cNvPr id="28" name="Oval 40"/>
              <p:cNvSpPr>
                <a:spLocks noChangeArrowheads="1"/>
              </p:cNvSpPr>
              <p:nvPr/>
            </p:nvSpPr>
            <p:spPr bwMode="auto">
              <a:xfrm>
                <a:off x="2639156" y="4320063"/>
                <a:ext cx="323186" cy="346016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defRPr/>
                </a:pPr>
                <a:r>
                  <a:rPr kumimoji="1" lang="en-US" altLang="zh-TW" sz="1600" dirty="0">
                    <a:solidFill>
                      <a:srgbClr val="5785E0"/>
                    </a:solidFill>
                    <a:latin typeface="Arial" charset="0"/>
                    <a:ea typeface="新細明體" charset="0"/>
                    <a:cs typeface="新細明體" charset="0"/>
                  </a:rPr>
                  <a:t>9</a:t>
                </a:r>
              </a:p>
            </p:txBody>
          </p:sp>
          <p:sp>
            <p:nvSpPr>
              <p:cNvPr id="29" name="Oval 41"/>
              <p:cNvSpPr>
                <a:spLocks noChangeArrowheads="1"/>
              </p:cNvSpPr>
              <p:nvPr/>
            </p:nvSpPr>
            <p:spPr bwMode="auto">
              <a:xfrm>
                <a:off x="4020306" y="3632768"/>
                <a:ext cx="323186" cy="346016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defRPr/>
                </a:pPr>
                <a:r>
                  <a:rPr kumimoji="1" lang="en-US" altLang="zh-TW" sz="1600" dirty="0">
                    <a:solidFill>
                      <a:srgbClr val="5785E0"/>
                    </a:solidFill>
                    <a:latin typeface="Arial" charset="0"/>
                    <a:ea typeface="新細明體" charset="0"/>
                    <a:cs typeface="新細明體" charset="0"/>
                  </a:rPr>
                  <a:t>2</a:t>
                </a:r>
              </a:p>
            </p:txBody>
          </p:sp>
          <p:sp>
            <p:nvSpPr>
              <p:cNvPr id="30" name="Oval 42"/>
              <p:cNvSpPr>
                <a:spLocks noChangeArrowheads="1"/>
              </p:cNvSpPr>
              <p:nvPr/>
            </p:nvSpPr>
            <p:spPr bwMode="auto">
              <a:xfrm>
                <a:off x="4974642" y="4161718"/>
                <a:ext cx="323186" cy="346016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defRPr/>
                </a:pPr>
                <a:r>
                  <a:rPr kumimoji="1" lang="en-US" altLang="zh-TW" sz="1600" dirty="0">
                    <a:solidFill>
                      <a:srgbClr val="5785E0"/>
                    </a:solidFill>
                    <a:latin typeface="Arial" charset="0"/>
                    <a:ea typeface="新細明體" charset="0"/>
                    <a:cs typeface="新細明體" charset="0"/>
                  </a:rPr>
                  <a:t>3</a:t>
                </a:r>
              </a:p>
            </p:txBody>
          </p:sp>
          <p:sp>
            <p:nvSpPr>
              <p:cNvPr id="31" name="Oval 39"/>
              <p:cNvSpPr>
                <a:spLocks noChangeArrowheads="1"/>
              </p:cNvSpPr>
              <p:nvPr/>
            </p:nvSpPr>
            <p:spPr bwMode="auto">
              <a:xfrm>
                <a:off x="5216988" y="4782242"/>
                <a:ext cx="323186" cy="346016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defRPr/>
                </a:pPr>
                <a:r>
                  <a:rPr kumimoji="1" lang="en-US" altLang="zh-TW" sz="1600" dirty="0">
                    <a:solidFill>
                      <a:srgbClr val="5785E0"/>
                    </a:solidFill>
                    <a:latin typeface="Arial" charset="0"/>
                    <a:ea typeface="新細明體" charset="0"/>
                    <a:cs typeface="新細明體" charset="0"/>
                  </a:rPr>
                  <a:t>4</a:t>
                </a:r>
              </a:p>
            </p:txBody>
          </p:sp>
          <p:sp>
            <p:nvSpPr>
              <p:cNvPr id="32" name="Oval 40"/>
              <p:cNvSpPr>
                <a:spLocks noChangeArrowheads="1"/>
              </p:cNvSpPr>
              <p:nvPr/>
            </p:nvSpPr>
            <p:spPr bwMode="auto">
              <a:xfrm>
                <a:off x="3939553" y="4436226"/>
                <a:ext cx="323186" cy="346016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defRPr/>
                </a:pPr>
                <a:r>
                  <a:rPr kumimoji="1" lang="en-US" altLang="zh-TW" sz="1600" dirty="0">
                    <a:solidFill>
                      <a:srgbClr val="5785E0"/>
                    </a:solidFill>
                    <a:latin typeface="Arial" charset="0"/>
                    <a:ea typeface="新細明體" charset="0"/>
                    <a:cs typeface="新細明體" charset="0"/>
                  </a:rPr>
                  <a:t>6</a:t>
                </a:r>
              </a:p>
            </p:txBody>
          </p:sp>
          <p:sp>
            <p:nvSpPr>
              <p:cNvPr id="33" name="Oval 41"/>
              <p:cNvSpPr>
                <a:spLocks noChangeArrowheads="1"/>
              </p:cNvSpPr>
              <p:nvPr/>
            </p:nvSpPr>
            <p:spPr bwMode="auto">
              <a:xfrm>
                <a:off x="3543769" y="5643439"/>
                <a:ext cx="323186" cy="325008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defRPr/>
                </a:pPr>
                <a:r>
                  <a:rPr kumimoji="1" lang="en-US" altLang="zh-TW" sz="1600" dirty="0">
                    <a:solidFill>
                      <a:srgbClr val="5785E0"/>
                    </a:solidFill>
                    <a:latin typeface="Arial" charset="0"/>
                    <a:ea typeface="新細明體" charset="0"/>
                    <a:cs typeface="新細明體" charset="0"/>
                  </a:rPr>
                  <a:t>7</a:t>
                </a:r>
              </a:p>
            </p:txBody>
          </p:sp>
          <p:sp>
            <p:nvSpPr>
              <p:cNvPr id="34" name="Oval 42"/>
              <p:cNvSpPr>
                <a:spLocks noChangeArrowheads="1"/>
              </p:cNvSpPr>
              <p:nvPr/>
            </p:nvSpPr>
            <p:spPr bwMode="auto">
              <a:xfrm>
                <a:off x="4819042" y="5572904"/>
                <a:ext cx="323186" cy="346016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defRPr/>
                </a:pPr>
                <a:r>
                  <a:rPr kumimoji="1" lang="en-US" altLang="zh-TW" sz="1600" dirty="0">
                    <a:solidFill>
                      <a:srgbClr val="5785E0"/>
                    </a:solidFill>
                    <a:latin typeface="Arial" charset="0"/>
                    <a:ea typeface="新細明體" charset="0"/>
                    <a:cs typeface="新細明體" charset="0"/>
                  </a:rPr>
                  <a:t>5</a:t>
                </a:r>
              </a:p>
            </p:txBody>
          </p:sp>
          <p:sp>
            <p:nvSpPr>
              <p:cNvPr id="35" name="Oval 40"/>
              <p:cNvSpPr>
                <a:spLocks noChangeArrowheads="1"/>
              </p:cNvSpPr>
              <p:nvPr/>
            </p:nvSpPr>
            <p:spPr bwMode="auto">
              <a:xfrm>
                <a:off x="5886321" y="4230985"/>
                <a:ext cx="323186" cy="346016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defRPr/>
                </a:pPr>
                <a:r>
                  <a:rPr kumimoji="1" lang="en-US" altLang="zh-TW" sz="1600" dirty="0">
                    <a:solidFill>
                      <a:srgbClr val="5785E0"/>
                    </a:solidFill>
                    <a:latin typeface="Arial" charset="0"/>
                    <a:ea typeface="新細明體" charset="0"/>
                    <a:cs typeface="新細明體" charset="0"/>
                  </a:rPr>
                  <a:t>8</a:t>
                </a:r>
              </a:p>
            </p:txBody>
          </p:sp>
        </p:grpSp>
        <p:sp>
          <p:nvSpPr>
            <p:cNvPr id="23" name="Line 47"/>
            <p:cNvSpPr>
              <a:spLocks noChangeShapeType="1"/>
            </p:cNvSpPr>
            <p:nvPr/>
          </p:nvSpPr>
          <p:spPr bwMode="auto">
            <a:xfrm>
              <a:off x="4344225" y="4665574"/>
              <a:ext cx="228596" cy="400009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4" name="Line 47"/>
            <p:cNvSpPr>
              <a:spLocks noChangeShapeType="1"/>
            </p:cNvSpPr>
            <p:nvPr/>
          </p:nvSpPr>
          <p:spPr bwMode="auto">
            <a:xfrm flipV="1">
              <a:off x="5503081" y="4492553"/>
              <a:ext cx="446080" cy="347628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5" name="Line 47"/>
            <p:cNvSpPr>
              <a:spLocks noChangeShapeType="1"/>
            </p:cNvSpPr>
            <p:nvPr/>
          </p:nvSpPr>
          <p:spPr bwMode="auto">
            <a:xfrm>
              <a:off x="3312367" y="3978256"/>
              <a:ext cx="546091" cy="1490511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6" name="Line 47"/>
            <p:cNvSpPr>
              <a:spLocks noChangeShapeType="1"/>
            </p:cNvSpPr>
            <p:nvPr/>
          </p:nvSpPr>
          <p:spPr bwMode="auto">
            <a:xfrm flipV="1">
              <a:off x="4109300" y="5295746"/>
              <a:ext cx="376209" cy="317468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431374" y="2858789"/>
            <a:ext cx="2429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dft(a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4766733" y="3451225"/>
            <a:ext cx="2929473" cy="348958"/>
            <a:chOff x="4766733" y="3451225"/>
            <a:chExt cx="2929473" cy="348958"/>
          </a:xfrm>
        </p:grpSpPr>
        <p:sp>
          <p:nvSpPr>
            <p:cNvPr id="38" name="TextBox 37"/>
            <p:cNvSpPr txBox="1"/>
            <p:nvPr/>
          </p:nvSpPr>
          <p:spPr>
            <a:xfrm>
              <a:off x="4766733" y="3456865"/>
              <a:ext cx="3217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endParaRPr lang="en-US" sz="1600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088467" y="3456865"/>
              <a:ext cx="550337" cy="338554"/>
              <a:chOff x="5088467" y="3456865"/>
              <a:chExt cx="550337" cy="338554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5317070" y="3456865"/>
                <a:ext cx="3217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/>
                  <a:t>b</a:t>
                </a:r>
                <a:endParaRPr lang="en-US" sz="1600" dirty="0"/>
              </a:p>
            </p:txBody>
          </p:sp>
          <p:cxnSp>
            <p:nvCxnSpPr>
              <p:cNvPr id="43" name="Straight Arrow Connector 42"/>
              <p:cNvCxnSpPr>
                <a:stCxn id="38" idx="3"/>
                <a:endCxn id="41" idx="1"/>
              </p:cNvCxnSpPr>
              <p:nvPr/>
            </p:nvCxnSpPr>
            <p:spPr>
              <a:xfrm>
                <a:off x="5088467" y="3626142"/>
                <a:ext cx="228603" cy="1588"/>
              </a:xfrm>
              <a:prstGeom prst="straightConnector1">
                <a:avLst/>
              </a:prstGeom>
              <a:ln w="12700" cmpd="sng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5545667" y="3451225"/>
              <a:ext cx="550337" cy="338554"/>
              <a:chOff x="5088467" y="3456865"/>
              <a:chExt cx="550337" cy="338554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5317070" y="3456865"/>
                <a:ext cx="3217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/>
                  <a:t>c</a:t>
                </a:r>
                <a:endParaRPr lang="en-US" sz="1600" dirty="0"/>
              </a:p>
            </p:txBody>
          </p:sp>
          <p:cxnSp>
            <p:nvCxnSpPr>
              <p:cNvPr id="48" name="Straight Arrow Connector 47"/>
              <p:cNvCxnSpPr>
                <a:endCxn id="47" idx="1"/>
              </p:cNvCxnSpPr>
              <p:nvPr/>
            </p:nvCxnSpPr>
            <p:spPr>
              <a:xfrm>
                <a:off x="5088467" y="3626142"/>
                <a:ext cx="228603" cy="1588"/>
              </a:xfrm>
              <a:prstGeom prst="straightConnector1">
                <a:avLst/>
              </a:prstGeom>
              <a:ln w="12700" cmpd="sng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6630456" y="3460041"/>
              <a:ext cx="550337" cy="338554"/>
              <a:chOff x="5088467" y="3456865"/>
              <a:chExt cx="550337" cy="338554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5317070" y="3456865"/>
                <a:ext cx="3217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/>
                  <a:t>g</a:t>
                </a:r>
                <a:endParaRPr lang="en-US" sz="1600" dirty="0"/>
              </a:p>
            </p:txBody>
          </p:sp>
          <p:cxnSp>
            <p:nvCxnSpPr>
              <p:cNvPr id="51" name="Straight Arrow Connector 50"/>
              <p:cNvCxnSpPr>
                <a:endCxn id="50" idx="1"/>
              </p:cNvCxnSpPr>
              <p:nvPr/>
            </p:nvCxnSpPr>
            <p:spPr>
              <a:xfrm>
                <a:off x="5088467" y="3626142"/>
                <a:ext cx="228603" cy="1588"/>
              </a:xfrm>
              <a:prstGeom prst="straightConnector1">
                <a:avLst/>
              </a:prstGeom>
              <a:ln w="12700" cmpd="sng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6096004" y="3458453"/>
              <a:ext cx="550337" cy="338554"/>
              <a:chOff x="5088467" y="3456865"/>
              <a:chExt cx="550337" cy="338554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5317070" y="3456865"/>
                <a:ext cx="3217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/>
                  <a:t>d</a:t>
                </a:r>
                <a:endParaRPr lang="en-US" sz="1600" dirty="0"/>
              </a:p>
            </p:txBody>
          </p:sp>
          <p:cxnSp>
            <p:nvCxnSpPr>
              <p:cNvPr id="54" name="Straight Arrow Connector 53"/>
              <p:cNvCxnSpPr>
                <a:endCxn id="53" idx="1"/>
              </p:cNvCxnSpPr>
              <p:nvPr/>
            </p:nvCxnSpPr>
            <p:spPr>
              <a:xfrm>
                <a:off x="5088467" y="3626142"/>
                <a:ext cx="228603" cy="1588"/>
              </a:xfrm>
              <a:prstGeom prst="straightConnector1">
                <a:avLst/>
              </a:prstGeom>
              <a:ln w="12700" cmpd="sng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7145869" y="3461629"/>
              <a:ext cx="550337" cy="338554"/>
              <a:chOff x="5088467" y="3456865"/>
              <a:chExt cx="550337" cy="338554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5317070" y="3456865"/>
                <a:ext cx="3217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/>
                  <a:t>e</a:t>
                </a:r>
                <a:endParaRPr lang="en-US" sz="1600" dirty="0"/>
              </a:p>
            </p:txBody>
          </p:sp>
          <p:cxnSp>
            <p:nvCxnSpPr>
              <p:cNvPr id="57" name="Straight Arrow Connector 56"/>
              <p:cNvCxnSpPr>
                <a:endCxn id="56" idx="1"/>
              </p:cNvCxnSpPr>
              <p:nvPr/>
            </p:nvCxnSpPr>
            <p:spPr>
              <a:xfrm>
                <a:off x="5088467" y="3626142"/>
                <a:ext cx="228603" cy="1588"/>
              </a:xfrm>
              <a:prstGeom prst="straightConnector1">
                <a:avLst/>
              </a:prstGeom>
              <a:ln w="12700" cmpd="sng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Group 58"/>
          <p:cNvGrpSpPr/>
          <p:nvPr/>
        </p:nvGrpSpPr>
        <p:grpSpPr>
          <a:xfrm>
            <a:off x="4631266" y="5178951"/>
            <a:ext cx="778941" cy="338554"/>
            <a:chOff x="5088466" y="3456862"/>
            <a:chExt cx="778941" cy="338554"/>
          </a:xfrm>
        </p:grpSpPr>
        <p:sp>
          <p:nvSpPr>
            <p:cNvPr id="60" name="TextBox 59"/>
            <p:cNvSpPr txBox="1"/>
            <p:nvPr/>
          </p:nvSpPr>
          <p:spPr>
            <a:xfrm>
              <a:off x="5317070" y="3456862"/>
              <a:ext cx="550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call</a:t>
              </a:r>
              <a:endParaRPr lang="en-US" sz="1600" dirty="0"/>
            </a:p>
          </p:txBody>
        </p:sp>
        <p:cxnSp>
          <p:nvCxnSpPr>
            <p:cNvPr id="61" name="Straight Arrow Connector 60"/>
            <p:cNvCxnSpPr>
              <a:endCxn id="60" idx="1"/>
            </p:cNvCxnSpPr>
            <p:nvPr/>
          </p:nvCxnSpPr>
          <p:spPr>
            <a:xfrm>
              <a:off x="5088466" y="3626142"/>
              <a:ext cx="228604" cy="1588"/>
            </a:xfrm>
            <a:prstGeom prst="straightConnector1">
              <a:avLst/>
            </a:prstGeom>
            <a:ln w="12700" cmpd="sng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4817544" y="5517508"/>
            <a:ext cx="104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return</a:t>
            </a:r>
            <a:endParaRPr lang="en-US" sz="1600" dirty="0"/>
          </a:p>
        </p:txBody>
      </p:sp>
      <p:sp>
        <p:nvSpPr>
          <p:cNvPr id="69" name="Freeform 68"/>
          <p:cNvSpPr/>
          <p:nvPr/>
        </p:nvSpPr>
        <p:spPr>
          <a:xfrm>
            <a:off x="7061199" y="3818996"/>
            <a:ext cx="431800" cy="45719"/>
          </a:xfrm>
          <a:custGeom>
            <a:avLst/>
            <a:gdLst>
              <a:gd name="connsiteX0" fmla="*/ 431800 w 431800"/>
              <a:gd name="connsiteY0" fmla="*/ 0 h 128411"/>
              <a:gd name="connsiteX1" fmla="*/ 279400 w 431800"/>
              <a:gd name="connsiteY1" fmla="*/ 127000 h 128411"/>
              <a:gd name="connsiteX2" fmla="*/ 0 w 431800"/>
              <a:gd name="connsiteY2" fmla="*/ 8467 h 12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800" h="128411">
                <a:moveTo>
                  <a:pt x="431800" y="0"/>
                </a:moveTo>
                <a:cubicBezTo>
                  <a:pt x="391583" y="62794"/>
                  <a:pt x="351367" y="125589"/>
                  <a:pt x="279400" y="127000"/>
                </a:cubicBezTo>
                <a:cubicBezTo>
                  <a:pt x="207433" y="128411"/>
                  <a:pt x="0" y="8467"/>
                  <a:pt x="0" y="8467"/>
                </a:cubicBezTo>
              </a:path>
            </a:pathLst>
          </a:custGeom>
          <a:ln w="12700" cmpd="sng">
            <a:solidFill>
              <a:srgbClr val="FF66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7061199" y="3841855"/>
            <a:ext cx="635007" cy="514545"/>
            <a:chOff x="5003797" y="3280874"/>
            <a:chExt cx="635007" cy="514545"/>
          </a:xfrm>
        </p:grpSpPr>
        <p:sp>
          <p:nvSpPr>
            <p:cNvPr id="72" name="TextBox 71"/>
            <p:cNvSpPr txBox="1"/>
            <p:nvPr/>
          </p:nvSpPr>
          <p:spPr>
            <a:xfrm>
              <a:off x="5317070" y="3456865"/>
              <a:ext cx="3217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f</a:t>
              </a:r>
              <a:endParaRPr lang="en-US" sz="1600" dirty="0"/>
            </a:p>
          </p:txBody>
        </p:sp>
        <p:cxnSp>
          <p:nvCxnSpPr>
            <p:cNvPr id="73" name="Straight Arrow Connector 72"/>
            <p:cNvCxnSpPr>
              <a:endCxn id="72" idx="1"/>
            </p:cNvCxnSpPr>
            <p:nvPr/>
          </p:nvCxnSpPr>
          <p:spPr>
            <a:xfrm rot="16200000" flipH="1">
              <a:off x="4987800" y="3296871"/>
              <a:ext cx="345267" cy="313273"/>
            </a:xfrm>
            <a:prstGeom prst="straightConnector1">
              <a:avLst/>
            </a:prstGeom>
            <a:ln w="12700" cmpd="sng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Freeform 74"/>
          <p:cNvSpPr/>
          <p:nvPr/>
        </p:nvSpPr>
        <p:spPr>
          <a:xfrm>
            <a:off x="6968067" y="3818467"/>
            <a:ext cx="423333" cy="406400"/>
          </a:xfrm>
          <a:custGeom>
            <a:avLst/>
            <a:gdLst>
              <a:gd name="connsiteX0" fmla="*/ 423333 w 423333"/>
              <a:gd name="connsiteY0" fmla="*/ 406400 h 406400"/>
              <a:gd name="connsiteX1" fmla="*/ 135466 w 423333"/>
              <a:gd name="connsiteY1" fmla="*/ 304800 h 406400"/>
              <a:gd name="connsiteX2" fmla="*/ 0 w 423333"/>
              <a:gd name="connsiteY2" fmla="*/ 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333" h="406400">
                <a:moveTo>
                  <a:pt x="423333" y="406400"/>
                </a:moveTo>
                <a:cubicBezTo>
                  <a:pt x="314677" y="389466"/>
                  <a:pt x="206022" y="372533"/>
                  <a:pt x="135466" y="304800"/>
                </a:cubicBezTo>
                <a:cubicBezTo>
                  <a:pt x="64910" y="237067"/>
                  <a:pt x="22578" y="52211"/>
                  <a:pt x="0" y="0"/>
                </a:cubicBezTo>
              </a:path>
            </a:pathLst>
          </a:custGeom>
          <a:ln w="12700" cmpd="sng">
            <a:solidFill>
              <a:srgbClr val="FF66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>
            <a:off x="6473825" y="3800183"/>
            <a:ext cx="431800" cy="45719"/>
          </a:xfrm>
          <a:custGeom>
            <a:avLst/>
            <a:gdLst>
              <a:gd name="connsiteX0" fmla="*/ 431800 w 431800"/>
              <a:gd name="connsiteY0" fmla="*/ 0 h 128411"/>
              <a:gd name="connsiteX1" fmla="*/ 279400 w 431800"/>
              <a:gd name="connsiteY1" fmla="*/ 127000 h 128411"/>
              <a:gd name="connsiteX2" fmla="*/ 0 w 431800"/>
              <a:gd name="connsiteY2" fmla="*/ 8467 h 12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800" h="128411">
                <a:moveTo>
                  <a:pt x="431800" y="0"/>
                </a:moveTo>
                <a:cubicBezTo>
                  <a:pt x="391583" y="62794"/>
                  <a:pt x="351367" y="125589"/>
                  <a:pt x="279400" y="127000"/>
                </a:cubicBezTo>
                <a:cubicBezTo>
                  <a:pt x="207433" y="128411"/>
                  <a:pt x="0" y="8467"/>
                  <a:pt x="0" y="8467"/>
                </a:cubicBezTo>
              </a:path>
            </a:pathLst>
          </a:custGeom>
          <a:ln w="12700" cmpd="sng">
            <a:solidFill>
              <a:srgbClr val="FF66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>
            <a:off x="5892807" y="3781343"/>
            <a:ext cx="431800" cy="45719"/>
          </a:xfrm>
          <a:custGeom>
            <a:avLst/>
            <a:gdLst>
              <a:gd name="connsiteX0" fmla="*/ 431800 w 431800"/>
              <a:gd name="connsiteY0" fmla="*/ 0 h 128411"/>
              <a:gd name="connsiteX1" fmla="*/ 279400 w 431800"/>
              <a:gd name="connsiteY1" fmla="*/ 127000 h 128411"/>
              <a:gd name="connsiteX2" fmla="*/ 0 w 431800"/>
              <a:gd name="connsiteY2" fmla="*/ 8467 h 12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800" h="128411">
                <a:moveTo>
                  <a:pt x="431800" y="0"/>
                </a:moveTo>
                <a:cubicBezTo>
                  <a:pt x="391583" y="62794"/>
                  <a:pt x="351367" y="125589"/>
                  <a:pt x="279400" y="127000"/>
                </a:cubicBezTo>
                <a:cubicBezTo>
                  <a:pt x="207433" y="128411"/>
                  <a:pt x="0" y="8467"/>
                  <a:pt x="0" y="8467"/>
                </a:cubicBezTo>
              </a:path>
            </a:pathLst>
          </a:custGeom>
          <a:ln w="12700" cmpd="sng">
            <a:solidFill>
              <a:srgbClr val="FF66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4631266" y="5698067"/>
            <a:ext cx="215900" cy="45719"/>
          </a:xfrm>
          <a:custGeom>
            <a:avLst/>
            <a:gdLst>
              <a:gd name="connsiteX0" fmla="*/ 431800 w 431800"/>
              <a:gd name="connsiteY0" fmla="*/ 0 h 128411"/>
              <a:gd name="connsiteX1" fmla="*/ 279400 w 431800"/>
              <a:gd name="connsiteY1" fmla="*/ 127000 h 128411"/>
              <a:gd name="connsiteX2" fmla="*/ 0 w 431800"/>
              <a:gd name="connsiteY2" fmla="*/ 8467 h 12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800" h="128411">
                <a:moveTo>
                  <a:pt x="431800" y="0"/>
                </a:moveTo>
                <a:cubicBezTo>
                  <a:pt x="391583" y="62794"/>
                  <a:pt x="351367" y="125589"/>
                  <a:pt x="279400" y="127000"/>
                </a:cubicBezTo>
                <a:cubicBezTo>
                  <a:pt x="207433" y="128411"/>
                  <a:pt x="0" y="8467"/>
                  <a:pt x="0" y="8467"/>
                </a:cubicBezTo>
              </a:path>
            </a:pathLst>
          </a:custGeom>
          <a:ln w="12700" cmpd="sng">
            <a:solidFill>
              <a:srgbClr val="FF66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6493927" y="3841534"/>
            <a:ext cx="635007" cy="514545"/>
            <a:chOff x="4986862" y="3257693"/>
            <a:chExt cx="635007" cy="514545"/>
          </a:xfrm>
        </p:grpSpPr>
        <p:sp>
          <p:nvSpPr>
            <p:cNvPr id="80" name="TextBox 79"/>
            <p:cNvSpPr txBox="1"/>
            <p:nvPr/>
          </p:nvSpPr>
          <p:spPr>
            <a:xfrm>
              <a:off x="5300135" y="3433684"/>
              <a:ext cx="3217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h</a:t>
              </a:r>
              <a:endParaRPr lang="en-US" sz="1600" dirty="0"/>
            </a:p>
          </p:txBody>
        </p:sp>
        <p:cxnSp>
          <p:nvCxnSpPr>
            <p:cNvPr id="81" name="Straight Arrow Connector 80"/>
            <p:cNvCxnSpPr>
              <a:endCxn id="80" idx="1"/>
            </p:cNvCxnSpPr>
            <p:nvPr/>
          </p:nvCxnSpPr>
          <p:spPr>
            <a:xfrm rot="16200000" flipH="1">
              <a:off x="4970865" y="3273690"/>
              <a:ext cx="345267" cy="313273"/>
            </a:xfrm>
            <a:prstGeom prst="straightConnector1">
              <a:avLst/>
            </a:prstGeom>
            <a:ln w="12700" cmpd="sng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Freeform 81"/>
          <p:cNvSpPr/>
          <p:nvPr/>
        </p:nvSpPr>
        <p:spPr>
          <a:xfrm>
            <a:off x="6383867" y="3781343"/>
            <a:ext cx="423333" cy="406400"/>
          </a:xfrm>
          <a:custGeom>
            <a:avLst/>
            <a:gdLst>
              <a:gd name="connsiteX0" fmla="*/ 423333 w 423333"/>
              <a:gd name="connsiteY0" fmla="*/ 406400 h 406400"/>
              <a:gd name="connsiteX1" fmla="*/ 135466 w 423333"/>
              <a:gd name="connsiteY1" fmla="*/ 304800 h 406400"/>
              <a:gd name="connsiteX2" fmla="*/ 0 w 423333"/>
              <a:gd name="connsiteY2" fmla="*/ 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333" h="406400">
                <a:moveTo>
                  <a:pt x="423333" y="406400"/>
                </a:moveTo>
                <a:cubicBezTo>
                  <a:pt x="314677" y="389466"/>
                  <a:pt x="206022" y="372533"/>
                  <a:pt x="135466" y="304800"/>
                </a:cubicBezTo>
                <a:cubicBezTo>
                  <a:pt x="64910" y="237067"/>
                  <a:pt x="22578" y="52211"/>
                  <a:pt x="0" y="0"/>
                </a:cubicBezTo>
              </a:path>
            </a:pathLst>
          </a:custGeom>
          <a:ln w="12700" cmpd="sng">
            <a:solidFill>
              <a:srgbClr val="FF66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5422904" y="3789779"/>
            <a:ext cx="431800" cy="45719"/>
          </a:xfrm>
          <a:custGeom>
            <a:avLst/>
            <a:gdLst>
              <a:gd name="connsiteX0" fmla="*/ 431800 w 431800"/>
              <a:gd name="connsiteY0" fmla="*/ 0 h 128411"/>
              <a:gd name="connsiteX1" fmla="*/ 279400 w 431800"/>
              <a:gd name="connsiteY1" fmla="*/ 127000 h 128411"/>
              <a:gd name="connsiteX2" fmla="*/ 0 w 431800"/>
              <a:gd name="connsiteY2" fmla="*/ 8467 h 12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800" h="128411">
                <a:moveTo>
                  <a:pt x="431800" y="0"/>
                </a:moveTo>
                <a:cubicBezTo>
                  <a:pt x="391583" y="62794"/>
                  <a:pt x="351367" y="125589"/>
                  <a:pt x="279400" y="127000"/>
                </a:cubicBezTo>
                <a:cubicBezTo>
                  <a:pt x="207433" y="128411"/>
                  <a:pt x="0" y="8467"/>
                  <a:pt x="0" y="8467"/>
                </a:cubicBezTo>
              </a:path>
            </a:pathLst>
          </a:custGeom>
          <a:ln w="12700" cmpd="sng">
            <a:solidFill>
              <a:srgbClr val="FF66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/>
          <p:cNvSpPr/>
          <p:nvPr/>
        </p:nvSpPr>
        <p:spPr>
          <a:xfrm>
            <a:off x="4978407" y="3789779"/>
            <a:ext cx="431800" cy="45719"/>
          </a:xfrm>
          <a:custGeom>
            <a:avLst/>
            <a:gdLst>
              <a:gd name="connsiteX0" fmla="*/ 431800 w 431800"/>
              <a:gd name="connsiteY0" fmla="*/ 0 h 128411"/>
              <a:gd name="connsiteX1" fmla="*/ 279400 w 431800"/>
              <a:gd name="connsiteY1" fmla="*/ 127000 h 128411"/>
              <a:gd name="connsiteX2" fmla="*/ 0 w 431800"/>
              <a:gd name="connsiteY2" fmla="*/ 8467 h 12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800" h="128411">
                <a:moveTo>
                  <a:pt x="431800" y="0"/>
                </a:moveTo>
                <a:cubicBezTo>
                  <a:pt x="391583" y="62794"/>
                  <a:pt x="351367" y="125589"/>
                  <a:pt x="279400" y="127000"/>
                </a:cubicBezTo>
                <a:cubicBezTo>
                  <a:pt x="207433" y="128411"/>
                  <a:pt x="0" y="8467"/>
                  <a:pt x="0" y="8467"/>
                </a:cubicBezTo>
              </a:path>
            </a:pathLst>
          </a:custGeom>
          <a:ln w="12700" cmpd="sng">
            <a:solidFill>
              <a:srgbClr val="FF66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4978407" y="3864715"/>
            <a:ext cx="635007" cy="514545"/>
            <a:chOff x="4986862" y="3257693"/>
            <a:chExt cx="635007" cy="514545"/>
          </a:xfrm>
        </p:grpSpPr>
        <p:sp>
          <p:nvSpPr>
            <p:cNvPr id="86" name="TextBox 85"/>
            <p:cNvSpPr txBox="1"/>
            <p:nvPr/>
          </p:nvSpPr>
          <p:spPr>
            <a:xfrm>
              <a:off x="5300135" y="3433684"/>
              <a:ext cx="3217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i</a:t>
              </a:r>
              <a:endParaRPr lang="en-US" sz="1600" dirty="0"/>
            </a:p>
          </p:txBody>
        </p:sp>
        <p:cxnSp>
          <p:nvCxnSpPr>
            <p:cNvPr id="87" name="Straight Arrow Connector 86"/>
            <p:cNvCxnSpPr>
              <a:endCxn id="86" idx="1"/>
            </p:cNvCxnSpPr>
            <p:nvPr/>
          </p:nvCxnSpPr>
          <p:spPr>
            <a:xfrm rot="16200000" flipH="1">
              <a:off x="4970865" y="3273690"/>
              <a:ext cx="345267" cy="313273"/>
            </a:xfrm>
            <a:prstGeom prst="straightConnector1">
              <a:avLst/>
            </a:prstGeom>
            <a:ln w="12700" cmpd="sng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Freeform 87"/>
          <p:cNvSpPr/>
          <p:nvPr/>
        </p:nvSpPr>
        <p:spPr>
          <a:xfrm>
            <a:off x="4859870" y="3827062"/>
            <a:ext cx="423333" cy="406400"/>
          </a:xfrm>
          <a:custGeom>
            <a:avLst/>
            <a:gdLst>
              <a:gd name="connsiteX0" fmla="*/ 423333 w 423333"/>
              <a:gd name="connsiteY0" fmla="*/ 406400 h 406400"/>
              <a:gd name="connsiteX1" fmla="*/ 135466 w 423333"/>
              <a:gd name="connsiteY1" fmla="*/ 304800 h 406400"/>
              <a:gd name="connsiteX2" fmla="*/ 0 w 423333"/>
              <a:gd name="connsiteY2" fmla="*/ 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333" h="406400">
                <a:moveTo>
                  <a:pt x="423333" y="406400"/>
                </a:moveTo>
                <a:cubicBezTo>
                  <a:pt x="314677" y="389466"/>
                  <a:pt x="206022" y="372533"/>
                  <a:pt x="135466" y="304800"/>
                </a:cubicBezTo>
                <a:cubicBezTo>
                  <a:pt x="64910" y="237067"/>
                  <a:pt x="22578" y="52211"/>
                  <a:pt x="0" y="0"/>
                </a:cubicBezTo>
              </a:path>
            </a:pathLst>
          </a:custGeom>
          <a:ln w="12700" cmpd="sng">
            <a:solidFill>
              <a:srgbClr val="FF66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rot="16200000" flipH="1">
            <a:off x="4484043" y="3181080"/>
            <a:ext cx="345267" cy="313273"/>
          </a:xfrm>
          <a:prstGeom prst="straightConnector1">
            <a:avLst/>
          </a:prstGeom>
          <a:ln w="127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Freeform 91"/>
          <p:cNvSpPr/>
          <p:nvPr/>
        </p:nvSpPr>
        <p:spPr>
          <a:xfrm>
            <a:off x="4389980" y="3137874"/>
            <a:ext cx="423333" cy="406400"/>
          </a:xfrm>
          <a:custGeom>
            <a:avLst/>
            <a:gdLst>
              <a:gd name="connsiteX0" fmla="*/ 423333 w 423333"/>
              <a:gd name="connsiteY0" fmla="*/ 406400 h 406400"/>
              <a:gd name="connsiteX1" fmla="*/ 135466 w 423333"/>
              <a:gd name="connsiteY1" fmla="*/ 304800 h 406400"/>
              <a:gd name="connsiteX2" fmla="*/ 0 w 423333"/>
              <a:gd name="connsiteY2" fmla="*/ 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333" h="406400">
                <a:moveTo>
                  <a:pt x="423333" y="406400"/>
                </a:moveTo>
                <a:cubicBezTo>
                  <a:pt x="314677" y="389466"/>
                  <a:pt x="206022" y="372533"/>
                  <a:pt x="135466" y="304800"/>
                </a:cubicBezTo>
                <a:cubicBezTo>
                  <a:pt x="64910" y="237067"/>
                  <a:pt x="22578" y="52211"/>
                  <a:pt x="0" y="0"/>
                </a:cubicBezTo>
              </a:path>
            </a:pathLst>
          </a:custGeom>
          <a:ln w="12700" cmpd="sng">
            <a:solidFill>
              <a:srgbClr val="FF66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5965826" y="4461938"/>
            <a:ext cx="2429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traversal:  </a:t>
            </a:r>
            <a:r>
              <a:rPr lang="en-US" sz="1600" dirty="0" err="1" smtClean="0"/>
              <a:t>abcdgefhi</a:t>
            </a:r>
            <a:endParaRPr lang="en-US" sz="1600" dirty="0"/>
          </a:p>
        </p:txBody>
      </p:sp>
      <p:grpSp>
        <p:nvGrpSpPr>
          <p:cNvPr id="95" name="Group 94"/>
          <p:cNvGrpSpPr/>
          <p:nvPr/>
        </p:nvGrpSpPr>
        <p:grpSpPr>
          <a:xfrm>
            <a:off x="4919130" y="3207747"/>
            <a:ext cx="2929473" cy="348958"/>
            <a:chOff x="4766733" y="3451225"/>
            <a:chExt cx="2929473" cy="348958"/>
          </a:xfrm>
        </p:grpSpPr>
        <p:sp>
          <p:nvSpPr>
            <p:cNvPr id="96" name="TextBox 95"/>
            <p:cNvSpPr txBox="1"/>
            <p:nvPr/>
          </p:nvSpPr>
          <p:spPr>
            <a:xfrm>
              <a:off x="4766733" y="3456865"/>
              <a:ext cx="3217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  <a:endPara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317070" y="3456865"/>
              <a:ext cx="3217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5785E0"/>
                  </a:solidFill>
                </a:rPr>
                <a:t>2</a:t>
              </a:r>
              <a:endParaRPr lang="en-US" sz="1600" dirty="0">
                <a:solidFill>
                  <a:srgbClr val="5785E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774270" y="3451225"/>
              <a:ext cx="3217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5785E0"/>
                  </a:solidFill>
                </a:rPr>
                <a:t>3</a:t>
              </a:r>
              <a:endParaRPr lang="en-US" sz="1600" dirty="0">
                <a:solidFill>
                  <a:srgbClr val="5785E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859059" y="3460041"/>
              <a:ext cx="3217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5785E0"/>
                  </a:solidFill>
                </a:rPr>
                <a:t>5</a:t>
              </a:r>
              <a:endParaRPr lang="en-US" sz="1600" dirty="0">
                <a:solidFill>
                  <a:srgbClr val="5785E0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324607" y="3458453"/>
              <a:ext cx="3217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5785E0"/>
                  </a:solidFill>
                </a:rPr>
                <a:t>4</a:t>
              </a:r>
              <a:endParaRPr lang="en-US" sz="1600" dirty="0">
                <a:solidFill>
                  <a:srgbClr val="5785E0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374472" y="3461629"/>
              <a:ext cx="3217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5785E0"/>
                  </a:solidFill>
                </a:rPr>
                <a:t>6</a:t>
              </a:r>
              <a:endParaRPr lang="en-US" sz="1600" dirty="0">
                <a:solidFill>
                  <a:srgbClr val="5785E0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5397503" y="4209982"/>
            <a:ext cx="2379136" cy="348958"/>
            <a:chOff x="5317070" y="3451225"/>
            <a:chExt cx="2379136" cy="348958"/>
          </a:xfrm>
        </p:grpSpPr>
        <p:sp>
          <p:nvSpPr>
            <p:cNvPr id="114" name="TextBox 113"/>
            <p:cNvSpPr txBox="1"/>
            <p:nvPr/>
          </p:nvSpPr>
          <p:spPr>
            <a:xfrm>
              <a:off x="5317070" y="3456865"/>
              <a:ext cx="3217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5785E0"/>
                  </a:solidFill>
                </a:rPr>
                <a:t>9</a:t>
              </a:r>
              <a:endParaRPr lang="en-US" sz="1600" dirty="0">
                <a:solidFill>
                  <a:srgbClr val="5785E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774270" y="3451225"/>
              <a:ext cx="3217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5785E0"/>
                  </a:solidFill>
                </a:rPr>
                <a:t> </a:t>
              </a:r>
              <a:endParaRPr lang="en-US" sz="1600" dirty="0">
                <a:solidFill>
                  <a:srgbClr val="5785E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859059" y="3460041"/>
              <a:ext cx="3217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5785E0"/>
                  </a:solidFill>
                </a:rPr>
                <a:t>8</a:t>
              </a:r>
              <a:endParaRPr lang="en-US" sz="1600" dirty="0">
                <a:solidFill>
                  <a:srgbClr val="5785E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324607" y="3458453"/>
              <a:ext cx="3217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5785E0"/>
                  </a:solidFill>
                </a:rPr>
                <a:t> </a:t>
              </a:r>
              <a:endParaRPr lang="en-US" sz="1600" dirty="0">
                <a:solidFill>
                  <a:srgbClr val="5785E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374472" y="3461629"/>
              <a:ext cx="3217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5785E0"/>
                  </a:solidFill>
                </a:rPr>
                <a:t>7</a:t>
              </a:r>
              <a:endParaRPr lang="en-US" sz="1600" dirty="0">
                <a:solidFill>
                  <a:srgbClr val="5785E0"/>
                </a:solidFill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73D1-C467-4853-A9E2-808ADDC514BD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62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93688" y="228601"/>
            <a:ext cx="8745537" cy="126402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dirty="0"/>
              <a:t>Iterative Depth-First</a:t>
            </a:r>
            <a:r>
              <a:rPr lang="en-US" sz="3200" dirty="0" smtClean="0"/>
              <a:t>  Traversal </a:t>
            </a:r>
            <a:r>
              <a:rPr lang="en-US" sz="3200" dirty="0"/>
              <a:t>Algorithm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idx="1"/>
          </p:nvPr>
        </p:nvSpPr>
        <p:spPr>
          <a:xfrm>
            <a:off x="293688" y="1788160"/>
            <a:ext cx="8520112" cy="4538980"/>
          </a:xfrm>
        </p:spPr>
        <p:txBody>
          <a:bodyPr rtlCol="0">
            <a:normAutofit fontScale="92500" lnSpcReduction="20000"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/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1730" dirty="0" err="1">
                <a:latin typeface="Courier New" charset="0"/>
              </a:rPr>
              <a:t>dft(in</a:t>
            </a:r>
            <a:r>
              <a:rPr lang="en-US" sz="1730" dirty="0">
                <a:latin typeface="Courier New" charset="0"/>
              </a:rPr>
              <a:t> </a:t>
            </a:r>
            <a:r>
              <a:rPr lang="en-US" sz="1730" dirty="0" err="1">
                <a:latin typeface="Courier New" charset="0"/>
              </a:rPr>
              <a:t>v:Vertex</a:t>
            </a:r>
            <a:r>
              <a:rPr lang="en-US" sz="1730" dirty="0">
                <a:latin typeface="Courier New" charset="0"/>
              </a:rPr>
              <a:t>) {</a:t>
            </a:r>
            <a:endParaRPr lang="en-US" sz="1730" dirty="0" smtClean="0">
              <a:latin typeface="Courier New" charset="0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1730" dirty="0" smtClean="0">
                <a:latin typeface="Courier New" charset="0"/>
              </a:rPr>
              <a:t>	/</a:t>
            </a:r>
            <a:r>
              <a:rPr lang="en-US" sz="1730" dirty="0">
                <a:latin typeface="Courier New" charset="0"/>
              </a:rPr>
              <a:t>/ Traverses a graph beginning at vertex </a:t>
            </a:r>
            <a:r>
              <a:rPr lang="en-US" sz="1730" dirty="0" err="1">
                <a:latin typeface="Courier New" charset="0"/>
              </a:rPr>
              <a:t>v</a:t>
            </a:r>
            <a:r>
              <a:rPr lang="en-US" sz="1730" dirty="0">
                <a:latin typeface="Courier New" charset="0"/>
              </a:rPr>
              <a:t> </a:t>
            </a:r>
            <a:endParaRPr lang="en-US" sz="1730" dirty="0" smtClean="0">
              <a:latin typeface="Courier New" charset="0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1730" dirty="0" smtClean="0">
                <a:latin typeface="Courier New" charset="0"/>
              </a:rPr>
              <a:t>	/</a:t>
            </a:r>
            <a:r>
              <a:rPr lang="en-US" sz="1730" dirty="0">
                <a:latin typeface="Courier New" charset="0"/>
              </a:rPr>
              <a:t>/ by using depth-first strategy: Iterative Version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1730" dirty="0">
                <a:latin typeface="Courier New" charset="0"/>
              </a:rPr>
              <a:t>	</a:t>
            </a:r>
            <a:r>
              <a:rPr lang="en-US" sz="1730" dirty="0" err="1">
                <a:latin typeface="Courier New" charset="0"/>
              </a:rPr>
              <a:t>s.createStack</a:t>
            </a:r>
            <a:r>
              <a:rPr lang="en-US" sz="1730" dirty="0">
                <a:latin typeface="Courier New" charset="0"/>
              </a:rPr>
              <a:t>();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1730" dirty="0">
                <a:latin typeface="Courier New" charset="0"/>
              </a:rPr>
              <a:t>	// push </a:t>
            </a:r>
            <a:r>
              <a:rPr lang="en-US" sz="1730" dirty="0" err="1">
                <a:latin typeface="Courier New" charset="0"/>
              </a:rPr>
              <a:t>v</a:t>
            </a:r>
            <a:r>
              <a:rPr lang="en-US" sz="1730" dirty="0">
                <a:latin typeface="Courier New" charset="0"/>
              </a:rPr>
              <a:t> into the stack and mark it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1730" dirty="0">
                <a:latin typeface="Courier New" charset="0"/>
              </a:rPr>
              <a:t>	</a:t>
            </a:r>
            <a:r>
              <a:rPr lang="en-US" sz="1730" dirty="0" err="1">
                <a:latin typeface="Courier New" charset="0"/>
              </a:rPr>
              <a:t>s.push(v</a:t>
            </a:r>
            <a:r>
              <a:rPr lang="en-US" sz="1730" dirty="0">
                <a:latin typeface="Courier New" charset="0"/>
              </a:rPr>
              <a:t>);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1730" dirty="0">
                <a:latin typeface="Courier New" charset="0"/>
              </a:rPr>
              <a:t>	Mark </a:t>
            </a:r>
            <a:r>
              <a:rPr lang="en-US" sz="1730" dirty="0" err="1">
                <a:latin typeface="Courier New" charset="0"/>
              </a:rPr>
              <a:t>v</a:t>
            </a:r>
            <a:r>
              <a:rPr lang="en-US" sz="1730" dirty="0">
                <a:latin typeface="Courier New" charset="0"/>
              </a:rPr>
              <a:t> as visited;	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1730" dirty="0">
                <a:latin typeface="Courier New" charset="0"/>
              </a:rPr>
              <a:t>	</a:t>
            </a:r>
            <a:r>
              <a:rPr lang="en-US" sz="1730" b="1" dirty="0">
                <a:latin typeface="Courier New" charset="0"/>
              </a:rPr>
              <a:t>while</a:t>
            </a:r>
            <a:r>
              <a:rPr lang="en-US" sz="1730" dirty="0">
                <a:latin typeface="Courier New" charset="0"/>
              </a:rPr>
              <a:t> (!</a:t>
            </a:r>
            <a:r>
              <a:rPr lang="en-US" sz="1730" dirty="0" err="1">
                <a:latin typeface="Courier New" charset="0"/>
              </a:rPr>
              <a:t>s.isEmpty</a:t>
            </a:r>
            <a:r>
              <a:rPr lang="en-US" sz="1730" dirty="0">
                <a:latin typeface="Courier New" charset="0"/>
              </a:rPr>
              <a:t>()) {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1730" dirty="0">
                <a:latin typeface="Courier New" charset="0"/>
              </a:rPr>
              <a:t>	   </a:t>
            </a:r>
            <a:r>
              <a:rPr lang="en-US" sz="1730" b="1" dirty="0">
                <a:latin typeface="Courier New" charset="0"/>
              </a:rPr>
              <a:t>if</a:t>
            </a:r>
            <a:r>
              <a:rPr lang="en-US" sz="1730" dirty="0">
                <a:latin typeface="Courier New" charset="0"/>
              </a:rPr>
              <a:t> </a:t>
            </a:r>
            <a:r>
              <a:rPr lang="en-US" sz="1730" dirty="0" smtClean="0">
                <a:latin typeface="Courier New" charset="0"/>
              </a:rPr>
              <a:t>(all vertices that are </a:t>
            </a:r>
            <a:r>
              <a:rPr lang="en-US" sz="1730" dirty="0">
                <a:latin typeface="Courier New" charset="0"/>
              </a:rPr>
              <a:t>adjacent</a:t>
            </a:r>
            <a:r>
              <a:rPr lang="en-US" sz="1730" dirty="0" smtClean="0">
                <a:latin typeface="Courier New" charset="0"/>
              </a:rPr>
              <a:t> 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1730" dirty="0" smtClean="0">
                <a:latin typeface="Courier New" charset="0"/>
              </a:rPr>
              <a:t>          to </a:t>
            </a:r>
            <a:r>
              <a:rPr lang="en-US" sz="1730" dirty="0">
                <a:latin typeface="Courier New" charset="0"/>
              </a:rPr>
              <a:t>the vertex on</a:t>
            </a:r>
            <a:r>
              <a:rPr lang="en-US" sz="1730" dirty="0" smtClean="0">
                <a:latin typeface="Courier New" charset="0"/>
              </a:rPr>
              <a:t> the </a:t>
            </a:r>
            <a:r>
              <a:rPr lang="en-US" sz="1730" dirty="0">
                <a:latin typeface="Courier New" charset="0"/>
              </a:rPr>
              <a:t>top of </a:t>
            </a:r>
            <a:r>
              <a:rPr lang="en-US" sz="1730" dirty="0" smtClean="0">
                <a:latin typeface="Courier New" charset="0"/>
              </a:rPr>
              <a:t>stack are visited)</a:t>
            </a:r>
            <a:endParaRPr lang="en-US" sz="1730" dirty="0">
              <a:latin typeface="Courier New" charset="0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1730" dirty="0">
                <a:latin typeface="Courier New" charset="0"/>
              </a:rPr>
              <a:t>	      </a:t>
            </a:r>
            <a:r>
              <a:rPr lang="en-US" sz="1730" dirty="0" err="1">
                <a:latin typeface="Courier New" charset="0"/>
              </a:rPr>
              <a:t>s.pop</a:t>
            </a:r>
            <a:r>
              <a:rPr lang="en-US" sz="1730" dirty="0">
                <a:latin typeface="Courier New" charset="0"/>
              </a:rPr>
              <a:t>();  // backtrack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1730" dirty="0">
                <a:latin typeface="Courier New" charset="0"/>
              </a:rPr>
              <a:t>	   </a:t>
            </a:r>
            <a:r>
              <a:rPr lang="en-US" sz="1730" b="1" dirty="0">
                <a:latin typeface="Courier New" charset="0"/>
              </a:rPr>
              <a:t>else</a:t>
            </a:r>
            <a:r>
              <a:rPr lang="en-US" sz="1730" dirty="0">
                <a:latin typeface="Courier New" charset="0"/>
              </a:rPr>
              <a:t> {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1730" dirty="0">
                <a:latin typeface="Courier New" charset="0"/>
              </a:rPr>
              <a:t>	      Select an unvisited vertex </a:t>
            </a:r>
            <a:r>
              <a:rPr lang="en-US" sz="1730" dirty="0" err="1">
                <a:latin typeface="Courier New" charset="0"/>
              </a:rPr>
              <a:t>u</a:t>
            </a:r>
            <a:r>
              <a:rPr lang="en-US" sz="1730" dirty="0">
                <a:latin typeface="Courier New" charset="0"/>
              </a:rPr>
              <a:t> adjacent</a:t>
            </a:r>
            <a:r>
              <a:rPr lang="en-US" sz="1730" dirty="0" smtClean="0">
                <a:latin typeface="Courier New" charset="0"/>
              </a:rPr>
              <a:t> 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1730" dirty="0" smtClean="0">
                <a:latin typeface="Courier New" charset="0"/>
              </a:rPr>
              <a:t>         to </a:t>
            </a:r>
            <a:r>
              <a:rPr lang="en-US" sz="1730" dirty="0">
                <a:latin typeface="Courier New" charset="0"/>
              </a:rPr>
              <a:t>the vertex</a:t>
            </a:r>
            <a:r>
              <a:rPr lang="en-US" sz="1730" dirty="0" smtClean="0">
                <a:latin typeface="Courier New" charset="0"/>
              </a:rPr>
              <a:t> on </a:t>
            </a:r>
            <a:r>
              <a:rPr lang="en-US" sz="1730" dirty="0">
                <a:latin typeface="Courier New" charset="0"/>
              </a:rPr>
              <a:t>the top of the stack;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1730" dirty="0">
                <a:latin typeface="Courier New" charset="0"/>
              </a:rPr>
              <a:t>	      </a:t>
            </a:r>
            <a:r>
              <a:rPr lang="en-US" sz="1730" dirty="0" err="1">
                <a:latin typeface="Courier New" charset="0"/>
              </a:rPr>
              <a:t>s.push(u</a:t>
            </a:r>
            <a:r>
              <a:rPr lang="en-US" sz="1730" dirty="0">
                <a:latin typeface="Courier New" charset="0"/>
              </a:rPr>
              <a:t>);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1730" dirty="0">
                <a:latin typeface="Courier New" charset="0"/>
              </a:rPr>
              <a:t>	      Mark </a:t>
            </a:r>
            <a:r>
              <a:rPr lang="en-US" sz="1730" dirty="0" err="1">
                <a:latin typeface="Courier New" charset="0"/>
              </a:rPr>
              <a:t>u</a:t>
            </a:r>
            <a:r>
              <a:rPr lang="en-US" sz="1730" dirty="0">
                <a:latin typeface="Courier New" charset="0"/>
              </a:rPr>
              <a:t> as visited;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1730" dirty="0">
                <a:latin typeface="Courier New" charset="0"/>
              </a:rPr>
              <a:t>	   }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1730" dirty="0">
                <a:latin typeface="Courier New" charset="0"/>
              </a:rPr>
              <a:t>	}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173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600" dirty="0"/>
          </a:p>
        </p:txBody>
      </p:sp>
      <p:sp>
        <p:nvSpPr>
          <p:cNvPr id="6042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F079619-AB17-9742-A26F-7C24EFDDEF2C}" type="slidenum">
              <a:rPr lang="en-US"/>
              <a:pPr/>
              <a:t>39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5940-3CF2-430C-BEE1-475DFB223394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609600" y="1066800"/>
            <a:ext cx="7696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2000" dirty="0">
                <a:ea typeface="Arial" pitchFamily="-108" charset="0"/>
                <a:cs typeface="Arial" pitchFamily="-108" charset="0"/>
              </a:rPr>
              <a:t>The </a:t>
            </a:r>
            <a:r>
              <a:rPr lang="en-US" altLang="zh-TW" sz="2000" b="1" dirty="0">
                <a:solidFill>
                  <a:srgbClr val="000000"/>
                </a:solidFill>
                <a:ea typeface="Arial" pitchFamily="-108" charset="0"/>
                <a:cs typeface="Arial" pitchFamily="-108" charset="0"/>
              </a:rPr>
              <a:t>degree</a:t>
            </a:r>
            <a:r>
              <a:rPr lang="en-US" altLang="zh-TW" sz="2000" dirty="0">
                <a:ea typeface="Arial" pitchFamily="-108" charset="0"/>
                <a:cs typeface="Arial" pitchFamily="-108" charset="0"/>
              </a:rPr>
              <a:t> of a vertex is the number of edges incident to that vertex.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-108" charset="0"/>
              <a:buChar char="•"/>
            </a:pPr>
            <a:r>
              <a:rPr lang="en-US" altLang="zh-TW" sz="2000" dirty="0">
                <a:ea typeface="Arial" pitchFamily="-108" charset="0"/>
                <a:cs typeface="Arial" pitchFamily="-108" charset="0"/>
              </a:rPr>
              <a:t>For directed graph,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SzPct val="75000"/>
              <a:buFont typeface="Arial" pitchFamily="-108" charset="0"/>
              <a:buChar char="•"/>
            </a:pPr>
            <a:r>
              <a:rPr lang="en-US" altLang="zh-TW" sz="2000" dirty="0">
                <a:ea typeface="Arial" pitchFamily="-108" charset="0"/>
                <a:cs typeface="Arial" pitchFamily="-108" charset="0"/>
              </a:rPr>
              <a:t>the </a:t>
            </a:r>
            <a:r>
              <a:rPr lang="en-US" altLang="zh-TW" sz="2000" b="1" dirty="0">
                <a:solidFill>
                  <a:srgbClr val="000000"/>
                </a:solidFill>
                <a:ea typeface="Arial" pitchFamily="-108" charset="0"/>
                <a:cs typeface="Arial" pitchFamily="-108" charset="0"/>
              </a:rPr>
              <a:t>in-degree </a:t>
            </a:r>
            <a:r>
              <a:rPr lang="en-US" altLang="zh-TW" sz="2000" dirty="0">
                <a:ea typeface="Arial" pitchFamily="-108" charset="0"/>
                <a:cs typeface="Arial" pitchFamily="-108" charset="0"/>
              </a:rPr>
              <a:t>of a vertex </a:t>
            </a:r>
            <a:r>
              <a:rPr lang="en-US" altLang="zh-TW" sz="2000" i="1" dirty="0">
                <a:ea typeface="Arial" pitchFamily="-108" charset="0"/>
                <a:cs typeface="Arial" pitchFamily="-108" charset="0"/>
              </a:rPr>
              <a:t>v</a:t>
            </a:r>
            <a:r>
              <a:rPr lang="en-US" altLang="zh-TW" sz="2000" dirty="0">
                <a:ea typeface="Arial" pitchFamily="-108" charset="0"/>
                <a:cs typeface="Arial" pitchFamily="-108" charset="0"/>
              </a:rPr>
              <a:t> is the number of edges</a:t>
            </a:r>
            <a:br>
              <a:rPr lang="en-US" altLang="zh-TW" sz="2000" dirty="0">
                <a:ea typeface="Arial" pitchFamily="-108" charset="0"/>
                <a:cs typeface="Arial" pitchFamily="-108" charset="0"/>
              </a:rPr>
            </a:br>
            <a:r>
              <a:rPr lang="en-US" altLang="zh-TW" sz="2000" dirty="0">
                <a:ea typeface="Arial" pitchFamily="-108" charset="0"/>
                <a:cs typeface="Arial" pitchFamily="-108" charset="0"/>
              </a:rPr>
              <a:t>that have </a:t>
            </a:r>
            <a:r>
              <a:rPr lang="en-US" altLang="zh-TW" sz="2000" i="1" dirty="0">
                <a:ea typeface="Arial" pitchFamily="-108" charset="0"/>
                <a:cs typeface="Arial" pitchFamily="-108" charset="0"/>
              </a:rPr>
              <a:t>v</a:t>
            </a:r>
            <a:r>
              <a:rPr lang="en-US" altLang="zh-TW" sz="2000" dirty="0">
                <a:ea typeface="Arial" pitchFamily="-108" charset="0"/>
                <a:cs typeface="Arial" pitchFamily="-108" charset="0"/>
              </a:rPr>
              <a:t> as the head.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SzPct val="75000"/>
              <a:buFont typeface="Arial" pitchFamily="-108" charset="0"/>
              <a:buChar char="•"/>
            </a:pPr>
            <a:r>
              <a:rPr lang="en-US" altLang="zh-TW" sz="2000" dirty="0">
                <a:ea typeface="Arial" pitchFamily="-108" charset="0"/>
                <a:cs typeface="Arial" pitchFamily="-108" charset="0"/>
              </a:rPr>
              <a:t>the </a:t>
            </a:r>
            <a:r>
              <a:rPr lang="en-US" altLang="zh-TW" sz="2000" b="1" dirty="0">
                <a:solidFill>
                  <a:srgbClr val="000000"/>
                </a:solidFill>
                <a:ea typeface="Arial" pitchFamily="-108" charset="0"/>
                <a:cs typeface="Arial" pitchFamily="-108" charset="0"/>
              </a:rPr>
              <a:t>out-degree</a:t>
            </a:r>
            <a:r>
              <a:rPr lang="en-US" altLang="zh-TW" sz="2000" dirty="0">
                <a:ea typeface="Arial" pitchFamily="-108" charset="0"/>
                <a:cs typeface="Arial" pitchFamily="-108" charset="0"/>
              </a:rPr>
              <a:t> of a vertex </a:t>
            </a:r>
            <a:r>
              <a:rPr lang="en-US" altLang="zh-TW" sz="2000" i="1" dirty="0">
                <a:ea typeface="Arial" pitchFamily="-108" charset="0"/>
                <a:cs typeface="Arial" pitchFamily="-108" charset="0"/>
              </a:rPr>
              <a:t>v</a:t>
            </a:r>
            <a:r>
              <a:rPr lang="en-US" altLang="zh-TW" sz="2000" dirty="0">
                <a:ea typeface="Arial" pitchFamily="-108" charset="0"/>
                <a:cs typeface="Arial" pitchFamily="-108" charset="0"/>
              </a:rPr>
              <a:t> is the number of edges</a:t>
            </a:r>
            <a:br>
              <a:rPr lang="en-US" altLang="zh-TW" sz="2000" dirty="0">
                <a:ea typeface="Arial" pitchFamily="-108" charset="0"/>
                <a:cs typeface="Arial" pitchFamily="-108" charset="0"/>
              </a:rPr>
            </a:br>
            <a:r>
              <a:rPr lang="en-US" altLang="zh-TW" sz="2000" dirty="0">
                <a:ea typeface="Arial" pitchFamily="-108" charset="0"/>
                <a:cs typeface="Arial" pitchFamily="-108" charset="0"/>
              </a:rPr>
              <a:t>that have </a:t>
            </a:r>
            <a:r>
              <a:rPr lang="en-US" altLang="zh-TW" sz="2000" i="1" dirty="0">
                <a:ea typeface="Arial" pitchFamily="-108" charset="0"/>
                <a:cs typeface="Arial" pitchFamily="-108" charset="0"/>
              </a:rPr>
              <a:t>v</a:t>
            </a:r>
            <a:r>
              <a:rPr lang="en-US" altLang="zh-TW" sz="2000" dirty="0">
                <a:ea typeface="Arial" pitchFamily="-108" charset="0"/>
                <a:cs typeface="Arial" pitchFamily="-108" charset="0"/>
              </a:rPr>
              <a:t> as the tail.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SzPct val="75000"/>
              <a:buFont typeface="Arial" pitchFamily="-108" charset="0"/>
              <a:buChar char="•"/>
            </a:pPr>
            <a:r>
              <a:rPr lang="en-US" altLang="zh-TW" sz="2000" dirty="0">
                <a:ea typeface="Arial" pitchFamily="-108" charset="0"/>
                <a:cs typeface="Arial" pitchFamily="-108" charset="0"/>
              </a:rPr>
              <a:t>if </a:t>
            </a:r>
            <a:r>
              <a:rPr lang="en-US" altLang="zh-TW" sz="2000" i="1" dirty="0">
                <a:ea typeface="Arial" pitchFamily="-108" charset="0"/>
                <a:cs typeface="Arial" pitchFamily="-108" charset="0"/>
              </a:rPr>
              <a:t>d</a:t>
            </a:r>
            <a:r>
              <a:rPr lang="en-US" altLang="zh-TW" sz="2000" i="1" baseline="-25000" dirty="0">
                <a:ea typeface="Arial" pitchFamily="-108" charset="0"/>
                <a:cs typeface="Arial" pitchFamily="-108" charset="0"/>
              </a:rPr>
              <a:t>i</a:t>
            </a:r>
            <a:r>
              <a:rPr lang="en-US" altLang="zh-TW" sz="2000" dirty="0">
                <a:ea typeface="Arial" pitchFamily="-108" charset="0"/>
                <a:cs typeface="Arial" pitchFamily="-108" charset="0"/>
              </a:rPr>
              <a:t> is the degree of a vertex </a:t>
            </a:r>
            <a:r>
              <a:rPr lang="en-US" altLang="zh-TW" sz="2000" i="1" dirty="0" err="1">
                <a:ea typeface="Arial" pitchFamily="-108" charset="0"/>
                <a:cs typeface="Arial" pitchFamily="-108" charset="0"/>
              </a:rPr>
              <a:t>i</a:t>
            </a:r>
            <a:r>
              <a:rPr lang="en-US" altLang="zh-TW" sz="2000" dirty="0">
                <a:ea typeface="Arial" pitchFamily="-108" charset="0"/>
                <a:cs typeface="Arial" pitchFamily="-108" charset="0"/>
              </a:rPr>
              <a:t> in a graph </a:t>
            </a:r>
            <a:r>
              <a:rPr lang="en-US" altLang="zh-TW" sz="2000" i="1" dirty="0">
                <a:ea typeface="Arial" pitchFamily="-108" charset="0"/>
                <a:cs typeface="Arial" pitchFamily="-108" charset="0"/>
              </a:rPr>
              <a:t>G</a:t>
            </a:r>
            <a:r>
              <a:rPr lang="en-US" altLang="zh-TW" sz="2000" dirty="0">
                <a:ea typeface="Arial" pitchFamily="-108" charset="0"/>
                <a:cs typeface="Arial" pitchFamily="-108" charset="0"/>
              </a:rPr>
              <a:t> with </a:t>
            </a:r>
            <a:r>
              <a:rPr lang="en-US" altLang="zh-TW" sz="2000" i="1" dirty="0">
                <a:ea typeface="Arial" pitchFamily="-108" charset="0"/>
                <a:cs typeface="Arial" pitchFamily="-108" charset="0"/>
              </a:rPr>
              <a:t>n</a:t>
            </a:r>
            <a:r>
              <a:rPr lang="en-US" altLang="zh-TW" sz="2000" dirty="0">
                <a:ea typeface="Arial" pitchFamily="-108" charset="0"/>
                <a:cs typeface="Arial" pitchFamily="-108" charset="0"/>
              </a:rPr>
              <a:t> vertices and </a:t>
            </a:r>
            <a:r>
              <a:rPr lang="en-US" altLang="zh-TW" sz="2000" i="1" dirty="0">
                <a:ea typeface="Arial" pitchFamily="-108" charset="0"/>
                <a:cs typeface="Arial" pitchFamily="-108" charset="0"/>
              </a:rPr>
              <a:t>e</a:t>
            </a:r>
            <a:r>
              <a:rPr lang="en-US" altLang="zh-TW" sz="2000" dirty="0">
                <a:ea typeface="Arial" pitchFamily="-108" charset="0"/>
                <a:cs typeface="Arial" pitchFamily="-108" charset="0"/>
              </a:rPr>
              <a:t> edges, the number of edges is.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SzPct val="75000"/>
              <a:buFontTx/>
              <a:buBlip>
                <a:blip r:embed="rId3"/>
              </a:buBlip>
            </a:pPr>
            <a:endParaRPr lang="en-US" sz="2000" dirty="0">
              <a:ea typeface="Arial" pitchFamily="-108" charset="0"/>
              <a:cs typeface="Arial" pitchFamily="-108" charset="0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SzPct val="75000"/>
              <a:buFontTx/>
              <a:buBlip>
                <a:blip r:embed="rId3"/>
              </a:buBlip>
            </a:pPr>
            <a:endParaRPr lang="en-US" sz="2000" dirty="0">
              <a:ea typeface="Arial" pitchFamily="-108" charset="0"/>
              <a:cs typeface="Arial" pitchFamily="-108" charset="0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SzPct val="75000"/>
              <a:buFontTx/>
              <a:buBlip>
                <a:blip r:embed="rId3"/>
              </a:buBlip>
            </a:pPr>
            <a:endParaRPr lang="en-US" sz="2000" dirty="0">
              <a:ea typeface="Arial" pitchFamily="-108" charset="0"/>
              <a:cs typeface="Arial" pitchFamily="-108" charset="0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SzPct val="75000"/>
              <a:buFontTx/>
              <a:buBlip>
                <a:blip r:embed="rId3"/>
              </a:buBlip>
            </a:pPr>
            <a:endParaRPr lang="en-US" sz="2000" dirty="0">
              <a:ea typeface="Arial" pitchFamily="-108" charset="0"/>
              <a:cs typeface="Arial" pitchFamily="-108" charset="0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SzPct val="75000"/>
              <a:buFontTx/>
              <a:buBlip>
                <a:blip r:embed="rId3"/>
              </a:buBlip>
            </a:pPr>
            <a:endParaRPr lang="en-US" sz="2000" dirty="0">
              <a:ea typeface="Arial" pitchFamily="-108" charset="0"/>
              <a:cs typeface="Arial" pitchFamily="-10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75000"/>
              <a:buFont typeface="Arial" pitchFamily="-108" charset="0"/>
              <a:buChar char="•"/>
            </a:pPr>
            <a:r>
              <a:rPr lang="en-US" sz="2000" dirty="0">
                <a:ea typeface="Arial" pitchFamily="-108" charset="0"/>
                <a:cs typeface="Arial" pitchFamily="-108" charset="0"/>
              </a:rPr>
              <a:t>A node with in-degree 0 is a </a:t>
            </a:r>
            <a:r>
              <a:rPr lang="en-US" sz="2000" b="1" dirty="0">
                <a:ea typeface="Arial" pitchFamily="-108" charset="0"/>
                <a:cs typeface="Arial" pitchFamily="-108" charset="0"/>
              </a:rPr>
              <a:t>root.</a:t>
            </a:r>
          </a:p>
        </p:txBody>
      </p:sp>
      <p:graphicFrame>
        <p:nvGraphicFramePr>
          <p:cNvPr id="22530" name="Object 2"/>
          <p:cNvGraphicFramePr>
            <a:graphicFrameLocks/>
          </p:cNvGraphicFramePr>
          <p:nvPr/>
        </p:nvGraphicFramePr>
        <p:xfrm>
          <a:off x="1828800" y="3810000"/>
          <a:ext cx="1379538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4" imgW="6299200" imgH="3454400" progId="Equation.3">
                  <p:embed/>
                </p:oleObj>
              </mc:Choice>
              <mc:Fallback>
                <p:oleObj name="Equation" r:id="rId4" imgW="6299200" imgH="3454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10000"/>
                        <a:ext cx="1379538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749" name="Rectangle 5"/>
          <p:cNvSpPr>
            <a:spLocks noChangeArrowheads="1"/>
          </p:cNvSpPr>
          <p:nvPr/>
        </p:nvSpPr>
        <p:spPr bwMode="auto">
          <a:xfrm>
            <a:off x="304800" y="14288"/>
            <a:ext cx="73152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Degree of a Vertex</a:t>
            </a:r>
          </a:p>
        </p:txBody>
      </p:sp>
      <p:sp>
        <p:nvSpPr>
          <p:cNvPr id="799750" name="Text Box 6"/>
          <p:cNvSpPr txBox="1">
            <a:spLocks noChangeArrowheads="1"/>
          </p:cNvSpPr>
          <p:nvPr/>
        </p:nvSpPr>
        <p:spPr bwMode="auto">
          <a:xfrm>
            <a:off x="3810000" y="3657600"/>
            <a:ext cx="3496470" cy="12003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rbel" pitchFamily="-108" charset="0"/>
              </a:rPr>
              <a:t>Why? </a:t>
            </a:r>
            <a:endParaRPr lang="en-US" sz="1800" dirty="0" smtClean="0">
              <a:latin typeface="Corbel" pitchFamily="-108" charset="0"/>
            </a:endParaRPr>
          </a:p>
          <a:p>
            <a:r>
              <a:rPr lang="en-US" sz="1800" dirty="0" smtClean="0">
                <a:latin typeface="Corbel" pitchFamily="-108" charset="0"/>
              </a:rPr>
              <a:t>Since </a:t>
            </a:r>
            <a:r>
              <a:rPr lang="en-US" sz="1800" dirty="0">
                <a:latin typeface="Corbel" pitchFamily="-108" charset="0"/>
              </a:rPr>
              <a:t>adjacent vertices, each </a:t>
            </a:r>
          </a:p>
          <a:p>
            <a:r>
              <a:rPr lang="en-US" sz="1800" dirty="0">
                <a:latin typeface="Corbel" pitchFamily="-108" charset="0"/>
              </a:rPr>
              <a:t>count the adjoining edge, it will be </a:t>
            </a:r>
          </a:p>
          <a:p>
            <a:r>
              <a:rPr lang="en-US" sz="1800" dirty="0">
                <a:latin typeface="Corbel" pitchFamily="-108" charset="0"/>
              </a:rPr>
              <a:t>counted twice. </a:t>
            </a: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535E460-0295-C246-9BEA-55D263D9920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6771-7762-429C-B79E-DCCCFFC0DAA6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274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80772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Trace of Iterative DFT</a:t>
            </a:r>
            <a:r>
              <a:rPr lang="en-US" sz="4000" dirty="0" smtClean="0"/>
              <a:t>   </a:t>
            </a:r>
            <a:endParaRPr lang="en-US" sz="2222" dirty="0"/>
          </a:p>
        </p:txBody>
      </p:sp>
      <p:grpSp>
        <p:nvGrpSpPr>
          <p:cNvPr id="61443" name="Group 85"/>
          <p:cNvGrpSpPr>
            <a:grpSpLocks/>
          </p:cNvGrpSpPr>
          <p:nvPr/>
        </p:nvGrpSpPr>
        <p:grpSpPr bwMode="auto">
          <a:xfrm>
            <a:off x="370009" y="1704975"/>
            <a:ext cx="3651250" cy="2438400"/>
            <a:chOff x="2558316" y="3356019"/>
            <a:chExt cx="3651191" cy="2438152"/>
          </a:xfrm>
        </p:grpSpPr>
        <p:sp>
          <p:nvSpPr>
            <p:cNvPr id="60" name="Line 45"/>
            <p:cNvSpPr>
              <a:spLocks noChangeShapeType="1"/>
            </p:cNvSpPr>
            <p:nvPr/>
          </p:nvSpPr>
          <p:spPr bwMode="auto">
            <a:xfrm flipH="1">
              <a:off x="3426665" y="3802062"/>
              <a:ext cx="601652" cy="0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1" name="Line 46"/>
            <p:cNvSpPr>
              <a:spLocks noChangeShapeType="1"/>
            </p:cNvSpPr>
            <p:nvPr/>
          </p:nvSpPr>
          <p:spPr bwMode="auto">
            <a:xfrm>
              <a:off x="4344225" y="3870317"/>
              <a:ext cx="465129" cy="360326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2" name="Line 47"/>
            <p:cNvSpPr>
              <a:spLocks noChangeShapeType="1"/>
            </p:cNvSpPr>
            <p:nvPr/>
          </p:nvSpPr>
          <p:spPr bwMode="auto">
            <a:xfrm>
              <a:off x="4199764" y="3987780"/>
              <a:ext cx="0" cy="331754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3" name="Line 48"/>
            <p:cNvSpPr>
              <a:spLocks noChangeShapeType="1"/>
            </p:cNvSpPr>
            <p:nvPr/>
          </p:nvSpPr>
          <p:spPr bwMode="auto">
            <a:xfrm flipH="1">
              <a:off x="4404549" y="4389377"/>
              <a:ext cx="361944" cy="63494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3" name="Line 45"/>
            <p:cNvSpPr>
              <a:spLocks noChangeShapeType="1"/>
            </p:cNvSpPr>
            <p:nvPr/>
          </p:nvSpPr>
          <p:spPr bwMode="auto">
            <a:xfrm flipH="1">
              <a:off x="2874224" y="3954446"/>
              <a:ext cx="296857" cy="365088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4" name="Line 47"/>
            <p:cNvSpPr>
              <a:spLocks noChangeShapeType="1"/>
            </p:cNvSpPr>
            <p:nvPr/>
          </p:nvSpPr>
          <p:spPr bwMode="auto">
            <a:xfrm>
              <a:off x="5007789" y="4452870"/>
              <a:ext cx="230183" cy="398421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5" name="Line 48"/>
            <p:cNvSpPr>
              <a:spLocks noChangeShapeType="1"/>
            </p:cNvSpPr>
            <p:nvPr/>
          </p:nvSpPr>
          <p:spPr bwMode="auto">
            <a:xfrm flipH="1">
              <a:off x="4809355" y="5038598"/>
              <a:ext cx="407981" cy="134924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1515" name="Oval 39"/>
            <p:cNvSpPr>
              <a:spLocks noChangeArrowheads="1"/>
            </p:cNvSpPr>
            <p:nvPr/>
          </p:nvSpPr>
          <p:spPr bwMode="auto">
            <a:xfrm>
              <a:off x="3103842" y="3632768"/>
              <a:ext cx="323186" cy="3460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a</a:t>
              </a:r>
            </a:p>
          </p:txBody>
        </p:sp>
        <p:sp>
          <p:nvSpPr>
            <p:cNvPr id="61516" name="Oval 40"/>
            <p:cNvSpPr>
              <a:spLocks noChangeArrowheads="1"/>
            </p:cNvSpPr>
            <p:nvPr/>
          </p:nvSpPr>
          <p:spPr bwMode="auto">
            <a:xfrm>
              <a:off x="2639156" y="4320063"/>
              <a:ext cx="323186" cy="3460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i</a:t>
              </a:r>
            </a:p>
          </p:txBody>
        </p:sp>
        <p:sp>
          <p:nvSpPr>
            <p:cNvPr id="61517" name="Oval 41"/>
            <p:cNvSpPr>
              <a:spLocks noChangeArrowheads="1"/>
            </p:cNvSpPr>
            <p:nvPr/>
          </p:nvSpPr>
          <p:spPr bwMode="auto">
            <a:xfrm>
              <a:off x="4020306" y="3632768"/>
              <a:ext cx="323186" cy="3460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b</a:t>
              </a:r>
            </a:p>
          </p:txBody>
        </p:sp>
        <p:sp>
          <p:nvSpPr>
            <p:cNvPr id="61518" name="Oval 42"/>
            <p:cNvSpPr>
              <a:spLocks noChangeArrowheads="1"/>
            </p:cNvSpPr>
            <p:nvPr/>
          </p:nvSpPr>
          <p:spPr bwMode="auto">
            <a:xfrm>
              <a:off x="4766211" y="4147055"/>
              <a:ext cx="323186" cy="3460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c</a:t>
              </a:r>
            </a:p>
          </p:txBody>
        </p:sp>
        <p:sp>
          <p:nvSpPr>
            <p:cNvPr id="61519" name="Oval 39"/>
            <p:cNvSpPr>
              <a:spLocks noChangeArrowheads="1"/>
            </p:cNvSpPr>
            <p:nvPr/>
          </p:nvSpPr>
          <p:spPr bwMode="auto">
            <a:xfrm>
              <a:off x="5216988" y="4782242"/>
              <a:ext cx="323186" cy="3460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d</a:t>
              </a:r>
            </a:p>
          </p:txBody>
        </p:sp>
        <p:sp>
          <p:nvSpPr>
            <p:cNvPr id="61520" name="Oval 40"/>
            <p:cNvSpPr>
              <a:spLocks noChangeArrowheads="1"/>
            </p:cNvSpPr>
            <p:nvPr/>
          </p:nvSpPr>
          <p:spPr bwMode="auto">
            <a:xfrm>
              <a:off x="4086561" y="4320063"/>
              <a:ext cx="323186" cy="3460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e</a:t>
              </a:r>
            </a:p>
          </p:txBody>
        </p:sp>
        <p:sp>
          <p:nvSpPr>
            <p:cNvPr id="61521" name="Oval 41"/>
            <p:cNvSpPr>
              <a:spLocks noChangeArrowheads="1"/>
            </p:cNvSpPr>
            <p:nvPr/>
          </p:nvSpPr>
          <p:spPr bwMode="auto">
            <a:xfrm>
              <a:off x="3786115" y="5469163"/>
              <a:ext cx="323186" cy="325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f</a:t>
              </a:r>
            </a:p>
          </p:txBody>
        </p:sp>
        <p:sp>
          <p:nvSpPr>
            <p:cNvPr id="61522" name="Oval 42"/>
            <p:cNvSpPr>
              <a:spLocks noChangeArrowheads="1"/>
            </p:cNvSpPr>
            <p:nvPr/>
          </p:nvSpPr>
          <p:spPr bwMode="auto">
            <a:xfrm>
              <a:off x="4486183" y="5039179"/>
              <a:ext cx="323186" cy="3460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g</a:t>
              </a:r>
            </a:p>
          </p:txBody>
        </p:sp>
        <p:sp>
          <p:nvSpPr>
            <p:cNvPr id="61523" name="Oval 40"/>
            <p:cNvSpPr>
              <a:spLocks noChangeArrowheads="1"/>
            </p:cNvSpPr>
            <p:nvPr/>
          </p:nvSpPr>
          <p:spPr bwMode="auto">
            <a:xfrm>
              <a:off x="5886321" y="4230985"/>
              <a:ext cx="323186" cy="3460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h</a:t>
              </a:r>
            </a:p>
          </p:txBody>
        </p:sp>
        <p:grpSp>
          <p:nvGrpSpPr>
            <p:cNvPr id="3" name="Group 65"/>
            <p:cNvGrpSpPr/>
            <p:nvPr/>
          </p:nvGrpSpPr>
          <p:grpSpPr>
            <a:xfrm>
              <a:off x="2558316" y="3356019"/>
              <a:ext cx="3570351" cy="2335679"/>
              <a:chOff x="2639156" y="3632768"/>
              <a:chExt cx="3570351" cy="2335679"/>
            </a:xfrm>
            <a:noFill/>
          </p:grpSpPr>
          <p:sp>
            <p:nvSpPr>
              <p:cNvPr id="67" name="Oval 39"/>
              <p:cNvSpPr>
                <a:spLocks noChangeArrowheads="1"/>
              </p:cNvSpPr>
              <p:nvPr/>
            </p:nvSpPr>
            <p:spPr bwMode="auto">
              <a:xfrm>
                <a:off x="3103842" y="3632768"/>
                <a:ext cx="323186" cy="346016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defRPr/>
                </a:pPr>
                <a:r>
                  <a:rPr kumimoji="1" lang="en-US" altLang="zh-TW" sz="1600" dirty="0">
                    <a:solidFill>
                      <a:srgbClr val="5785E0"/>
                    </a:solidFill>
                    <a:latin typeface="Arial" charset="0"/>
                    <a:ea typeface="新細明體" charset="0"/>
                    <a:cs typeface="新細明體" charset="0"/>
                  </a:rPr>
                  <a:t>1</a:t>
                </a:r>
              </a:p>
            </p:txBody>
          </p:sp>
          <p:sp>
            <p:nvSpPr>
              <p:cNvPr id="68" name="Oval 40"/>
              <p:cNvSpPr>
                <a:spLocks noChangeArrowheads="1"/>
              </p:cNvSpPr>
              <p:nvPr/>
            </p:nvSpPr>
            <p:spPr bwMode="auto">
              <a:xfrm>
                <a:off x="2639156" y="4320063"/>
                <a:ext cx="323186" cy="346016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defRPr/>
                </a:pPr>
                <a:r>
                  <a:rPr kumimoji="1" lang="en-US" altLang="zh-TW" sz="1600" dirty="0">
                    <a:solidFill>
                      <a:srgbClr val="5785E0"/>
                    </a:solidFill>
                    <a:latin typeface="Arial" charset="0"/>
                    <a:ea typeface="新細明體" charset="0"/>
                    <a:cs typeface="新細明體" charset="0"/>
                  </a:rPr>
                  <a:t>9</a:t>
                </a:r>
              </a:p>
            </p:txBody>
          </p:sp>
          <p:sp>
            <p:nvSpPr>
              <p:cNvPr id="69" name="Oval 41"/>
              <p:cNvSpPr>
                <a:spLocks noChangeArrowheads="1"/>
              </p:cNvSpPr>
              <p:nvPr/>
            </p:nvSpPr>
            <p:spPr bwMode="auto">
              <a:xfrm>
                <a:off x="4020306" y="3632768"/>
                <a:ext cx="323186" cy="346016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defRPr/>
                </a:pPr>
                <a:r>
                  <a:rPr kumimoji="1" lang="en-US" altLang="zh-TW" sz="1600" dirty="0">
                    <a:solidFill>
                      <a:srgbClr val="5785E0"/>
                    </a:solidFill>
                    <a:latin typeface="Arial" charset="0"/>
                    <a:ea typeface="新細明體" charset="0"/>
                    <a:cs typeface="新細明體" charset="0"/>
                  </a:rPr>
                  <a:t>2</a:t>
                </a:r>
              </a:p>
            </p:txBody>
          </p:sp>
          <p:sp>
            <p:nvSpPr>
              <p:cNvPr id="70" name="Oval 42"/>
              <p:cNvSpPr>
                <a:spLocks noChangeArrowheads="1"/>
              </p:cNvSpPr>
              <p:nvPr/>
            </p:nvSpPr>
            <p:spPr bwMode="auto">
              <a:xfrm>
                <a:off x="4974642" y="4161718"/>
                <a:ext cx="323186" cy="346016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defRPr/>
                </a:pPr>
                <a:r>
                  <a:rPr kumimoji="1" lang="en-US" altLang="zh-TW" sz="1600" dirty="0">
                    <a:solidFill>
                      <a:srgbClr val="5785E0"/>
                    </a:solidFill>
                    <a:latin typeface="Arial" charset="0"/>
                    <a:ea typeface="新細明體" charset="0"/>
                    <a:cs typeface="新細明體" charset="0"/>
                  </a:rPr>
                  <a:t>3</a:t>
                </a:r>
              </a:p>
            </p:txBody>
          </p:sp>
          <p:sp>
            <p:nvSpPr>
              <p:cNvPr id="71" name="Oval 39"/>
              <p:cNvSpPr>
                <a:spLocks noChangeArrowheads="1"/>
              </p:cNvSpPr>
              <p:nvPr/>
            </p:nvSpPr>
            <p:spPr bwMode="auto">
              <a:xfrm>
                <a:off x="5216988" y="4782242"/>
                <a:ext cx="323186" cy="346016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defRPr/>
                </a:pPr>
                <a:r>
                  <a:rPr kumimoji="1" lang="en-US" altLang="zh-TW" sz="1600" dirty="0">
                    <a:solidFill>
                      <a:srgbClr val="5785E0"/>
                    </a:solidFill>
                    <a:latin typeface="Arial" charset="0"/>
                    <a:ea typeface="新細明體" charset="0"/>
                    <a:cs typeface="新細明體" charset="0"/>
                  </a:rPr>
                  <a:t>4</a:t>
                </a:r>
              </a:p>
            </p:txBody>
          </p:sp>
          <p:sp>
            <p:nvSpPr>
              <p:cNvPr id="72" name="Oval 40"/>
              <p:cNvSpPr>
                <a:spLocks noChangeArrowheads="1"/>
              </p:cNvSpPr>
              <p:nvPr/>
            </p:nvSpPr>
            <p:spPr bwMode="auto">
              <a:xfrm>
                <a:off x="3939553" y="4436226"/>
                <a:ext cx="323186" cy="346016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defRPr/>
                </a:pPr>
                <a:r>
                  <a:rPr kumimoji="1" lang="en-US" altLang="zh-TW" sz="1600" dirty="0">
                    <a:solidFill>
                      <a:srgbClr val="5785E0"/>
                    </a:solidFill>
                    <a:latin typeface="Arial" charset="0"/>
                    <a:ea typeface="新細明體" charset="0"/>
                    <a:cs typeface="新細明體" charset="0"/>
                  </a:rPr>
                  <a:t>6</a:t>
                </a:r>
              </a:p>
            </p:txBody>
          </p:sp>
          <p:sp>
            <p:nvSpPr>
              <p:cNvPr id="73" name="Oval 41"/>
              <p:cNvSpPr>
                <a:spLocks noChangeArrowheads="1"/>
              </p:cNvSpPr>
              <p:nvPr/>
            </p:nvSpPr>
            <p:spPr bwMode="auto">
              <a:xfrm>
                <a:off x="3543769" y="5643439"/>
                <a:ext cx="323186" cy="325008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defRPr/>
                </a:pPr>
                <a:r>
                  <a:rPr kumimoji="1" lang="en-US" altLang="zh-TW" sz="1600" dirty="0">
                    <a:solidFill>
                      <a:srgbClr val="5785E0"/>
                    </a:solidFill>
                    <a:latin typeface="Arial" charset="0"/>
                    <a:ea typeface="新細明體" charset="0"/>
                    <a:cs typeface="新細明體" charset="0"/>
                  </a:rPr>
                  <a:t>7</a:t>
                </a:r>
              </a:p>
            </p:txBody>
          </p:sp>
          <p:sp>
            <p:nvSpPr>
              <p:cNvPr id="74" name="Oval 42"/>
              <p:cNvSpPr>
                <a:spLocks noChangeArrowheads="1"/>
              </p:cNvSpPr>
              <p:nvPr/>
            </p:nvSpPr>
            <p:spPr bwMode="auto">
              <a:xfrm>
                <a:off x="4819042" y="5572904"/>
                <a:ext cx="323186" cy="346016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defRPr/>
                </a:pPr>
                <a:r>
                  <a:rPr kumimoji="1" lang="en-US" altLang="zh-TW" sz="1600" dirty="0">
                    <a:solidFill>
                      <a:srgbClr val="5785E0"/>
                    </a:solidFill>
                    <a:latin typeface="Arial" charset="0"/>
                    <a:ea typeface="新細明體" charset="0"/>
                    <a:cs typeface="新細明體" charset="0"/>
                  </a:rPr>
                  <a:t>5</a:t>
                </a:r>
              </a:p>
            </p:txBody>
          </p:sp>
          <p:sp>
            <p:nvSpPr>
              <p:cNvPr id="75" name="Oval 40"/>
              <p:cNvSpPr>
                <a:spLocks noChangeArrowheads="1"/>
              </p:cNvSpPr>
              <p:nvPr/>
            </p:nvSpPr>
            <p:spPr bwMode="auto">
              <a:xfrm>
                <a:off x="5886321" y="4230985"/>
                <a:ext cx="323186" cy="346016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defRPr/>
                </a:pPr>
                <a:r>
                  <a:rPr kumimoji="1" lang="en-US" altLang="zh-TW" sz="1600" dirty="0">
                    <a:solidFill>
                      <a:srgbClr val="5785E0"/>
                    </a:solidFill>
                    <a:latin typeface="Arial" charset="0"/>
                    <a:ea typeface="新細明體" charset="0"/>
                    <a:cs typeface="新細明體" charset="0"/>
                  </a:rPr>
                  <a:t>8</a:t>
                </a:r>
              </a:p>
            </p:txBody>
          </p:sp>
        </p:grpSp>
        <p:sp>
          <p:nvSpPr>
            <p:cNvPr id="76" name="Line 47"/>
            <p:cNvSpPr>
              <a:spLocks noChangeShapeType="1"/>
            </p:cNvSpPr>
            <p:nvPr/>
          </p:nvSpPr>
          <p:spPr bwMode="auto">
            <a:xfrm>
              <a:off x="4344225" y="4665574"/>
              <a:ext cx="228596" cy="400009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77" name="Line 47"/>
            <p:cNvSpPr>
              <a:spLocks noChangeShapeType="1"/>
            </p:cNvSpPr>
            <p:nvPr/>
          </p:nvSpPr>
          <p:spPr bwMode="auto">
            <a:xfrm flipV="1">
              <a:off x="5503081" y="4492553"/>
              <a:ext cx="446080" cy="347628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79" name="Line 47"/>
            <p:cNvSpPr>
              <a:spLocks noChangeShapeType="1"/>
            </p:cNvSpPr>
            <p:nvPr/>
          </p:nvSpPr>
          <p:spPr bwMode="auto">
            <a:xfrm>
              <a:off x="3312367" y="3978256"/>
              <a:ext cx="546091" cy="1490511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1" name="Line 47"/>
            <p:cNvSpPr>
              <a:spLocks noChangeShapeType="1"/>
            </p:cNvSpPr>
            <p:nvPr/>
          </p:nvSpPr>
          <p:spPr bwMode="auto">
            <a:xfrm flipV="1">
              <a:off x="4087054" y="5295747"/>
              <a:ext cx="398456" cy="317468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4320781" y="1278783"/>
          <a:ext cx="4620024" cy="4673284"/>
        </p:xfrm>
        <a:graphic>
          <a:graphicData uri="http://schemas.openxmlformats.org/drawingml/2006/table">
            <a:tbl>
              <a:tblPr/>
              <a:tblGrid>
                <a:gridCol w="663659"/>
                <a:gridCol w="1130390"/>
                <a:gridCol w="678198"/>
                <a:gridCol w="949903"/>
                <a:gridCol w="598937"/>
                <a:gridCol w="598937"/>
              </a:tblGrid>
              <a:tr h="641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visit order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node visited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push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Stack (bottom to top)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pop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top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603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a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a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a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a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</a:tr>
              <a:tr h="1603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b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b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ab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b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</a:tr>
              <a:tr h="1603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3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c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abc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c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</a:tr>
              <a:tr h="1603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d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abcd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d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</a:tr>
              <a:tr h="1603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g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abcdg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g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</a:tr>
              <a:tr h="1603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6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abcdge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</a:tr>
              <a:tr h="202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(backtrack)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abcdg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g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</a:tr>
              <a:tr h="1603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f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f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abcdgf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f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</a:tr>
              <a:tr h="2494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(backtrack)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abcdg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f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g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</a:tr>
              <a:tr h="220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(backtrack)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abcd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g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d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</a:tr>
              <a:tr h="1603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7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h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h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abcdh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h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</a:tr>
              <a:tr h="243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(backtrack)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abcd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h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d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</a:tr>
              <a:tr h="2455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(backtrack)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abc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d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c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(backtrack)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ab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c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b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</a:tr>
              <a:tr h="2370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(backtrack)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a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b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a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i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ai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</a:tr>
              <a:tr h="235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(backtrack)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a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a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</a:tr>
              <a:tr h="2036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(backtrack)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(empty)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-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</a:tr>
            </a:tbl>
          </a:graphicData>
        </a:graphic>
      </p:graphicFrame>
      <p:sp>
        <p:nvSpPr>
          <p:cNvPr id="61506" name="Rectangle 87"/>
          <p:cNvSpPr>
            <a:spLocks noChangeArrowheads="1"/>
          </p:cNvSpPr>
          <p:nvPr/>
        </p:nvSpPr>
        <p:spPr bwMode="auto">
          <a:xfrm>
            <a:off x="1290638" y="4999038"/>
            <a:ext cx="2352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starting from vertex a</a:t>
            </a:r>
          </a:p>
        </p:txBody>
      </p:sp>
      <p:sp>
        <p:nvSpPr>
          <p:cNvPr id="61507" name="Slide Number Placeholder 3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964CC0B-BF86-1449-9319-561FF0A6EF0B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DAD6-3528-4554-811F-1AB62C7E23F9}" type="datetime1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8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315200" cy="1154097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Interesting features of </a:t>
            </a:r>
            <a:r>
              <a:rPr lang="en-US" sz="3600" dirty="0" smtClean="0"/>
              <a:t>DFS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719263"/>
            <a:ext cx="8435975" cy="4411662"/>
          </a:xfrm>
        </p:spPr>
        <p:txBody>
          <a:bodyPr rtlCol="0"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/>
          <a:p>
            <a:pPr>
              <a:buFont typeface="Wingdings" charset="2"/>
              <a:buChar char="l"/>
              <a:defRPr/>
            </a:pPr>
            <a:r>
              <a:rPr lang="en-US" dirty="0"/>
              <a:t>Complexity: O(|V| + |E|)</a:t>
            </a:r>
          </a:p>
          <a:p>
            <a:pPr lvl="1">
              <a:buFont typeface="Wingdings" charset="2"/>
              <a:buNone/>
              <a:defRPr/>
            </a:pPr>
            <a:r>
              <a:rPr lang="en-US" dirty="0"/>
              <a:t>All vertices visited once, then marked</a:t>
            </a:r>
          </a:p>
          <a:p>
            <a:pPr lvl="1">
              <a:buFont typeface="Wingdings" charset="2"/>
              <a:buNone/>
              <a:defRPr/>
            </a:pPr>
            <a:r>
              <a:rPr lang="en-US" dirty="0"/>
              <a:t>For each vertex on queue, we examine all edges</a:t>
            </a:r>
          </a:p>
          <a:p>
            <a:pPr lvl="1">
              <a:buFont typeface="Wingdings" charset="2"/>
              <a:buNone/>
              <a:defRPr/>
            </a:pPr>
            <a:r>
              <a:rPr lang="en-US" dirty="0"/>
              <a:t>In other words, we traverse all edges once</a:t>
            </a:r>
          </a:p>
          <a:p>
            <a:pPr>
              <a:buFont typeface="Wingdings" charset="2"/>
              <a:buChar char="l"/>
              <a:defRPr/>
            </a:pPr>
            <a:r>
              <a:rPr lang="en-US" dirty="0"/>
              <a:t>DFS does not necessarily find shortest path</a:t>
            </a:r>
          </a:p>
          <a:p>
            <a:pPr>
              <a:buFont typeface="Wingdings" charset="2"/>
              <a:buChar char="l"/>
              <a:defRPr/>
            </a:pPr>
            <a:endParaRPr lang="en-US" dirty="0"/>
          </a:p>
          <a:p>
            <a:pPr lvl="1">
              <a:buFont typeface="Wingdings" charset="2"/>
              <a:buChar char="l"/>
              <a:defRPr/>
            </a:pPr>
            <a:endParaRPr lang="en-US" dirty="0"/>
          </a:p>
        </p:txBody>
      </p:sp>
      <p:sp>
        <p:nvSpPr>
          <p:cNvPr id="6247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7B4668-7D02-704F-9A68-C355F83E223A}" type="slidenum">
              <a:rPr lang="en-US"/>
              <a:pPr/>
              <a:t>41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DFE5-F707-48C9-81D7-DC5A26900167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3585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587644" cy="64329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200" dirty="0"/>
              <a:t>Breadth-First </a:t>
            </a:r>
            <a:r>
              <a:rPr lang="en-US" sz="3200" dirty="0" smtClean="0"/>
              <a:t>Traversal (BFT, or BFS)</a:t>
            </a:r>
            <a:endParaRPr lang="en-US" sz="3200" dirty="0"/>
          </a:p>
        </p:txBody>
      </p:sp>
      <p:sp>
        <p:nvSpPr>
          <p:cNvPr id="63283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48090"/>
            <a:ext cx="8229600" cy="4876800"/>
          </a:xfrm>
        </p:spPr>
        <p:txBody>
          <a:bodyPr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/>
          <a:p>
            <a:pPr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sz="2400" dirty="0" smtClean="0"/>
              <a:t>After visiting a given vertex v, the </a:t>
            </a:r>
            <a:r>
              <a:rPr lang="en-US" sz="2400" b="1" dirty="0" smtClean="0"/>
              <a:t>breadth-first traversal (search)  </a:t>
            </a:r>
            <a:r>
              <a:rPr lang="en-US" sz="2400" dirty="0" smtClean="0"/>
              <a:t>algorithm visits every unvisited vertex adjacent to </a:t>
            </a:r>
            <a:r>
              <a:rPr lang="en-US" sz="2400" dirty="0" err="1" smtClean="0"/>
              <a:t>v</a:t>
            </a:r>
            <a:r>
              <a:rPr lang="en-US" sz="2400" dirty="0" smtClean="0"/>
              <a:t> before visiting any other vertex.</a:t>
            </a:r>
          </a:p>
          <a:p>
            <a:pPr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sz="2400" dirty="0" smtClean="0"/>
              <a:t>Thus, from </a:t>
            </a:r>
            <a:r>
              <a:rPr lang="en-US" sz="2400" dirty="0"/>
              <a:t>the starting node, we follow all paths of length </a:t>
            </a:r>
            <a:r>
              <a:rPr lang="en-US" sz="2400" dirty="0" smtClean="0"/>
              <a:t>one.</a:t>
            </a:r>
          </a:p>
          <a:p>
            <a:pPr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sz="2400" dirty="0"/>
              <a:t>Then we follow paths of length two that go to unvisited </a:t>
            </a:r>
            <a:r>
              <a:rPr lang="en-US" sz="2400" dirty="0" smtClean="0"/>
              <a:t>nodes.</a:t>
            </a:r>
          </a:p>
          <a:p>
            <a:pPr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sz="2400" dirty="0"/>
              <a:t>We continue increasing the length of the paths until there are no unvisited nodes along any of the </a:t>
            </a:r>
            <a:r>
              <a:rPr lang="en-US" sz="2400" dirty="0" smtClean="0"/>
              <a:t>paths.</a:t>
            </a:r>
          </a:p>
          <a:p>
            <a:pPr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sz="2400" dirty="0"/>
              <a:t>The breath-first traversal algorithm does not completely specify the order in which it should visit the vertices adjacent to </a:t>
            </a:r>
            <a:r>
              <a:rPr lang="en-US" sz="2400" dirty="0" err="1"/>
              <a:t>v</a:t>
            </a:r>
            <a:r>
              <a:rPr lang="en-US" sz="2400" dirty="0" smtClean="0"/>
              <a:t>. </a:t>
            </a:r>
            <a:r>
              <a:rPr lang="en-US" sz="2162" dirty="0" smtClean="0"/>
              <a:t>We </a:t>
            </a:r>
            <a:r>
              <a:rPr lang="en-US" sz="2162" dirty="0"/>
              <a:t>may visit the vertices adjacent to v in sorted order.</a:t>
            </a:r>
          </a:p>
          <a:p>
            <a:pPr>
              <a:lnSpc>
                <a:spcPct val="90000"/>
              </a:lnSpc>
              <a:buFont typeface="Wingdings" charset="2"/>
              <a:buChar char="l"/>
              <a:defRPr/>
            </a:pPr>
            <a:endParaRPr lang="en-US" sz="2400" dirty="0" smtClean="0"/>
          </a:p>
          <a:p>
            <a:pPr>
              <a:lnSpc>
                <a:spcPct val="90000"/>
              </a:lnSpc>
              <a:buFont typeface="Wingdings" charset="2"/>
              <a:buChar char="l"/>
              <a:defRPr/>
            </a:pPr>
            <a:endParaRPr lang="en-US" sz="2400" dirty="0"/>
          </a:p>
        </p:txBody>
      </p:sp>
      <p:sp>
        <p:nvSpPr>
          <p:cNvPr id="634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E1E4CCC-AAB2-1748-B0EC-6D03108ABF4F}" type="slidenum">
              <a:rPr lang="en-US"/>
              <a:pPr/>
              <a:t>42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32D0-6730-42EB-A38A-3B02670B2E88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38727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3" name="Rectangle 3"/>
          <p:cNvSpPr>
            <a:spLocks noGrp="1" noChangeArrowheads="1"/>
          </p:cNvSpPr>
          <p:nvPr>
            <p:ph idx="1"/>
          </p:nvPr>
        </p:nvSpPr>
        <p:spPr>
          <a:xfrm>
            <a:off x="293688" y="1739900"/>
            <a:ext cx="8850312" cy="4686524"/>
          </a:xfrm>
        </p:spPr>
        <p:txBody>
          <a:bodyPr rtlCol="0">
            <a:normAutofit lnSpcReduction="10000"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/>
          <a:p>
            <a:pPr lvl="1">
              <a:buFontTx/>
              <a:buNone/>
              <a:defRPr/>
            </a:pPr>
            <a:r>
              <a:rPr lang="en-US" sz="1730" dirty="0" err="1">
                <a:latin typeface="Courier"/>
                <a:cs typeface="Courier"/>
              </a:rPr>
              <a:t>bft(in</a:t>
            </a:r>
            <a:r>
              <a:rPr lang="en-US" sz="1730" dirty="0">
                <a:latin typeface="Courier"/>
                <a:cs typeface="Courier"/>
              </a:rPr>
              <a:t> </a:t>
            </a:r>
            <a:r>
              <a:rPr lang="en-US" sz="1730" dirty="0" err="1">
                <a:latin typeface="Courier"/>
                <a:cs typeface="Courier"/>
              </a:rPr>
              <a:t>v:Vertex</a:t>
            </a:r>
            <a:r>
              <a:rPr lang="en-US" sz="1730" dirty="0">
                <a:latin typeface="Courier"/>
                <a:cs typeface="Courier"/>
              </a:rPr>
              <a:t>) {</a:t>
            </a:r>
          </a:p>
          <a:p>
            <a:pPr lvl="1">
              <a:buFontTx/>
              <a:buNone/>
              <a:defRPr/>
            </a:pPr>
            <a:r>
              <a:rPr lang="en-US" sz="1730" dirty="0">
                <a:latin typeface="Courier"/>
                <a:cs typeface="Courier"/>
              </a:rPr>
              <a:t>// Traverses a graph beginning at vertex </a:t>
            </a:r>
            <a:r>
              <a:rPr lang="en-US" sz="1730" dirty="0" err="1">
                <a:latin typeface="Courier"/>
                <a:cs typeface="Courier"/>
              </a:rPr>
              <a:t>v</a:t>
            </a:r>
            <a:r>
              <a:rPr lang="en-US" sz="1730" dirty="0" smtClean="0">
                <a:latin typeface="Courier"/>
                <a:cs typeface="Courier"/>
              </a:rPr>
              <a:t> iteratively</a:t>
            </a:r>
          </a:p>
          <a:p>
            <a:pPr lvl="1">
              <a:buFontTx/>
              <a:buNone/>
              <a:defRPr/>
            </a:pPr>
            <a:r>
              <a:rPr lang="en-US" sz="1730" dirty="0">
                <a:latin typeface="Courier"/>
                <a:cs typeface="Courier"/>
              </a:rPr>
              <a:t>// by using breath-first </a:t>
            </a:r>
            <a:r>
              <a:rPr lang="en-US" sz="1730" dirty="0" smtClean="0">
                <a:latin typeface="Courier"/>
                <a:cs typeface="Courier"/>
              </a:rPr>
              <a:t>strategy</a:t>
            </a:r>
          </a:p>
          <a:p>
            <a:pPr lvl="1">
              <a:buFontTx/>
              <a:buNone/>
              <a:defRPr/>
            </a:pPr>
            <a:r>
              <a:rPr lang="en-US" sz="1730" dirty="0" smtClean="0">
                <a:latin typeface="Courier"/>
                <a:cs typeface="Courier"/>
              </a:rPr>
              <a:t>	queue </a:t>
            </a:r>
            <a:r>
              <a:rPr lang="en-US" sz="1730" dirty="0" err="1" smtClean="0">
                <a:latin typeface="Courier"/>
                <a:cs typeface="Courier"/>
              </a:rPr>
              <a:t>q</a:t>
            </a:r>
            <a:r>
              <a:rPr lang="en-US" sz="1730" dirty="0" smtClean="0">
                <a:latin typeface="Courier"/>
                <a:cs typeface="Courier"/>
              </a:rPr>
              <a:t>;</a:t>
            </a:r>
            <a:endParaRPr lang="en-US" sz="1730" dirty="0">
              <a:latin typeface="Courier"/>
              <a:cs typeface="Courier"/>
            </a:endParaRPr>
          </a:p>
          <a:p>
            <a:pPr lvl="1">
              <a:buFontTx/>
              <a:buNone/>
              <a:defRPr/>
            </a:pPr>
            <a:r>
              <a:rPr lang="en-US" sz="1730" dirty="0">
                <a:latin typeface="Courier"/>
                <a:cs typeface="Courier"/>
              </a:rPr>
              <a:t>	// add </a:t>
            </a:r>
            <a:r>
              <a:rPr lang="en-US" sz="1730" dirty="0" err="1">
                <a:latin typeface="Courier"/>
                <a:cs typeface="Courier"/>
              </a:rPr>
              <a:t>v</a:t>
            </a:r>
            <a:r>
              <a:rPr lang="en-US" sz="1730" dirty="0">
                <a:latin typeface="Courier"/>
                <a:cs typeface="Courier"/>
              </a:rPr>
              <a:t> to the queue and mark it</a:t>
            </a:r>
          </a:p>
          <a:p>
            <a:pPr lvl="1">
              <a:buFontTx/>
              <a:buNone/>
              <a:defRPr/>
            </a:pPr>
            <a:r>
              <a:rPr lang="en-US" sz="1730" dirty="0">
                <a:latin typeface="Courier"/>
                <a:cs typeface="Courier"/>
              </a:rPr>
              <a:t>	</a:t>
            </a:r>
            <a:r>
              <a:rPr lang="en-US" sz="1730" dirty="0" err="1">
                <a:latin typeface="Courier"/>
                <a:cs typeface="Courier"/>
              </a:rPr>
              <a:t>q</a:t>
            </a:r>
            <a:r>
              <a:rPr lang="en-US" sz="1730" dirty="0" err="1" smtClean="0">
                <a:latin typeface="Courier"/>
                <a:cs typeface="Courier"/>
              </a:rPr>
              <a:t>.insert(</a:t>
            </a:r>
            <a:r>
              <a:rPr lang="en-US" sz="1730" dirty="0" err="1">
                <a:latin typeface="Courier"/>
                <a:cs typeface="Courier"/>
              </a:rPr>
              <a:t>v</a:t>
            </a:r>
            <a:r>
              <a:rPr lang="en-US" sz="1730" dirty="0">
                <a:latin typeface="Courier"/>
                <a:cs typeface="Courier"/>
              </a:rPr>
              <a:t>);</a:t>
            </a:r>
          </a:p>
          <a:p>
            <a:pPr lvl="1">
              <a:buFontTx/>
              <a:buNone/>
              <a:defRPr/>
            </a:pPr>
            <a:r>
              <a:rPr lang="en-US" sz="1730" dirty="0">
                <a:latin typeface="Courier"/>
                <a:cs typeface="Courier"/>
              </a:rPr>
              <a:t>	Mark </a:t>
            </a:r>
            <a:r>
              <a:rPr lang="en-US" sz="1730" dirty="0" err="1">
                <a:latin typeface="Courier"/>
                <a:cs typeface="Courier"/>
              </a:rPr>
              <a:t>v</a:t>
            </a:r>
            <a:r>
              <a:rPr lang="en-US" sz="1730" dirty="0">
                <a:latin typeface="Courier"/>
                <a:cs typeface="Courier"/>
              </a:rPr>
              <a:t> as visited;	</a:t>
            </a:r>
          </a:p>
          <a:p>
            <a:pPr lvl="1">
              <a:buFontTx/>
              <a:buNone/>
              <a:defRPr/>
            </a:pPr>
            <a:r>
              <a:rPr lang="en-US" sz="1730" dirty="0">
                <a:latin typeface="Courier"/>
                <a:cs typeface="Courier"/>
              </a:rPr>
              <a:t>	</a:t>
            </a:r>
            <a:r>
              <a:rPr lang="en-US" sz="1730" b="1" dirty="0">
                <a:latin typeface="Courier"/>
                <a:cs typeface="Courier"/>
              </a:rPr>
              <a:t>while</a:t>
            </a:r>
            <a:r>
              <a:rPr lang="en-US" sz="1730" dirty="0">
                <a:latin typeface="Courier"/>
                <a:cs typeface="Courier"/>
              </a:rPr>
              <a:t> (!</a:t>
            </a:r>
            <a:r>
              <a:rPr lang="en-US" sz="1730" dirty="0" err="1">
                <a:latin typeface="Courier"/>
                <a:cs typeface="Courier"/>
              </a:rPr>
              <a:t>q.isEmpty</a:t>
            </a:r>
            <a:r>
              <a:rPr lang="en-US" sz="1730" dirty="0">
                <a:latin typeface="Courier"/>
                <a:cs typeface="Courier"/>
              </a:rPr>
              <a:t>()) {</a:t>
            </a:r>
          </a:p>
          <a:p>
            <a:pPr lvl="1">
              <a:buFontTx/>
              <a:buNone/>
              <a:defRPr/>
            </a:pPr>
            <a:r>
              <a:rPr lang="en-US" sz="1730" dirty="0">
                <a:latin typeface="Courier"/>
                <a:cs typeface="Courier"/>
              </a:rPr>
              <a:t>	   </a:t>
            </a:r>
            <a:r>
              <a:rPr lang="en-US" sz="1730" dirty="0" err="1">
                <a:latin typeface="Courier"/>
                <a:cs typeface="Courier"/>
              </a:rPr>
              <a:t>q.</a:t>
            </a:r>
            <a:r>
              <a:rPr lang="en-US" sz="1730" dirty="0" err="1" smtClean="0">
                <a:latin typeface="Courier"/>
                <a:cs typeface="Courier"/>
              </a:rPr>
              <a:t>delete(</a:t>
            </a:r>
            <a:r>
              <a:rPr lang="en-US" sz="1730" dirty="0" err="1">
                <a:latin typeface="Courier"/>
                <a:cs typeface="Courier"/>
              </a:rPr>
              <a:t>w</a:t>
            </a:r>
            <a:r>
              <a:rPr lang="en-US" sz="1730" dirty="0">
                <a:latin typeface="Courier"/>
                <a:cs typeface="Courier"/>
              </a:rPr>
              <a:t>);</a:t>
            </a:r>
          </a:p>
          <a:p>
            <a:pPr lvl="1">
              <a:buFontTx/>
              <a:buNone/>
              <a:defRPr/>
            </a:pPr>
            <a:r>
              <a:rPr lang="en-US" sz="1730" dirty="0">
                <a:latin typeface="Courier"/>
                <a:cs typeface="Courier"/>
              </a:rPr>
              <a:t>	   </a:t>
            </a:r>
            <a:r>
              <a:rPr lang="en-US" sz="1730" b="1" dirty="0">
                <a:latin typeface="Courier"/>
                <a:cs typeface="Courier"/>
              </a:rPr>
              <a:t>for</a:t>
            </a:r>
            <a:r>
              <a:rPr lang="en-US" sz="1730" dirty="0">
                <a:latin typeface="Courier"/>
                <a:cs typeface="Courier"/>
              </a:rPr>
              <a:t> (each unvisited vertex </a:t>
            </a:r>
            <a:r>
              <a:rPr lang="en-US" sz="1730" dirty="0" err="1">
                <a:latin typeface="Courier"/>
                <a:cs typeface="Courier"/>
              </a:rPr>
              <a:t>u</a:t>
            </a:r>
            <a:r>
              <a:rPr lang="en-US" sz="1730" dirty="0">
                <a:latin typeface="Courier"/>
                <a:cs typeface="Courier"/>
              </a:rPr>
              <a:t> adjacent to</a:t>
            </a:r>
            <a:r>
              <a:rPr lang="en-US" sz="1730" dirty="0" smtClean="0">
                <a:latin typeface="Courier"/>
                <a:cs typeface="Courier"/>
              </a:rPr>
              <a:t>  </a:t>
            </a:r>
            <a:r>
              <a:rPr lang="en-US" sz="1730" dirty="0" err="1" smtClean="0">
                <a:latin typeface="Courier"/>
                <a:cs typeface="Courier"/>
              </a:rPr>
              <a:t>w</a:t>
            </a:r>
            <a:r>
              <a:rPr lang="en-US" sz="1730" dirty="0">
                <a:latin typeface="Courier"/>
                <a:cs typeface="Courier"/>
              </a:rPr>
              <a:t>) {</a:t>
            </a:r>
          </a:p>
          <a:p>
            <a:pPr lvl="1">
              <a:buFontTx/>
              <a:buNone/>
              <a:defRPr/>
            </a:pPr>
            <a:r>
              <a:rPr lang="en-US" sz="1730" dirty="0">
                <a:latin typeface="Courier"/>
                <a:cs typeface="Courier"/>
              </a:rPr>
              <a:t>	      Mark </a:t>
            </a:r>
            <a:r>
              <a:rPr lang="en-US" sz="1730" dirty="0" err="1">
                <a:latin typeface="Courier"/>
                <a:cs typeface="Courier"/>
              </a:rPr>
              <a:t>u</a:t>
            </a:r>
            <a:r>
              <a:rPr lang="en-US" sz="1730" dirty="0">
                <a:latin typeface="Courier"/>
                <a:cs typeface="Courier"/>
              </a:rPr>
              <a:t> as visited;</a:t>
            </a:r>
          </a:p>
          <a:p>
            <a:pPr lvl="1">
              <a:buFontTx/>
              <a:buNone/>
              <a:defRPr/>
            </a:pPr>
            <a:r>
              <a:rPr lang="en-US" sz="1730" dirty="0">
                <a:latin typeface="Courier"/>
                <a:cs typeface="Courier"/>
              </a:rPr>
              <a:t>	      </a:t>
            </a:r>
            <a:r>
              <a:rPr lang="en-US" sz="1730" dirty="0" err="1">
                <a:latin typeface="Courier"/>
                <a:cs typeface="Courier"/>
              </a:rPr>
              <a:t>q</a:t>
            </a:r>
            <a:r>
              <a:rPr lang="en-US" sz="1730" dirty="0" err="1" smtClean="0">
                <a:latin typeface="Courier"/>
                <a:cs typeface="Courier"/>
              </a:rPr>
              <a:t>.insert(</a:t>
            </a:r>
            <a:r>
              <a:rPr lang="en-US" sz="1730" dirty="0" err="1">
                <a:latin typeface="Courier"/>
                <a:cs typeface="Courier"/>
              </a:rPr>
              <a:t>u</a:t>
            </a:r>
            <a:r>
              <a:rPr lang="en-US" sz="1730" dirty="0">
                <a:latin typeface="Courier"/>
                <a:cs typeface="Courier"/>
              </a:rPr>
              <a:t>);</a:t>
            </a:r>
          </a:p>
          <a:p>
            <a:pPr lvl="1">
              <a:buFontTx/>
              <a:buNone/>
              <a:defRPr/>
            </a:pPr>
            <a:r>
              <a:rPr lang="en-US" sz="1730" dirty="0">
                <a:latin typeface="Courier"/>
                <a:cs typeface="Courier"/>
              </a:rPr>
              <a:t>	   }	   </a:t>
            </a:r>
          </a:p>
          <a:p>
            <a:pPr lvl="1">
              <a:buFontTx/>
              <a:buNone/>
              <a:defRPr/>
            </a:pPr>
            <a:r>
              <a:rPr lang="en-US" sz="1730" dirty="0">
                <a:latin typeface="Courier"/>
                <a:cs typeface="Courier"/>
              </a:rPr>
              <a:t>	}</a:t>
            </a:r>
          </a:p>
          <a:p>
            <a:pPr>
              <a:buFontTx/>
              <a:buNone/>
              <a:defRPr/>
            </a:pPr>
            <a:r>
              <a:rPr lang="en-US" sz="1730" dirty="0">
                <a:latin typeface="Courier"/>
                <a:cs typeface="Courier"/>
              </a:rPr>
              <a:t>}</a:t>
            </a:r>
          </a:p>
          <a:p>
            <a:pPr>
              <a:buFontTx/>
              <a:buNone/>
              <a:defRPr/>
            </a:pPr>
            <a:endParaRPr lang="en-US" dirty="0"/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D559FF-4594-AD41-A2AC-C938370CB12D}" type="slidenum">
              <a:rPr lang="en-US"/>
              <a:pPr/>
              <a:t>43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491066"/>
            <a:ext cx="6035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Iterative Breadth-First Traversal </a:t>
            </a:r>
            <a:endParaRPr lang="en-US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4FF4-9C44-44D9-AE43-272055D48ADF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7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80772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Trace of Iterative</a:t>
            </a:r>
            <a:r>
              <a:rPr lang="en-US" sz="4000" dirty="0" smtClean="0"/>
              <a:t> BFT   </a:t>
            </a:r>
            <a:endParaRPr lang="en-US" sz="2222" dirty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241459"/>
              </p:ext>
            </p:extLst>
          </p:nvPr>
        </p:nvGraphicFramePr>
        <p:xfrm>
          <a:off x="5535612" y="865182"/>
          <a:ext cx="3467100" cy="4735522"/>
        </p:xfrm>
        <a:graphic>
          <a:graphicData uri="http://schemas.openxmlformats.org/drawingml/2006/table">
            <a:tbl>
              <a:tblPr/>
              <a:tblGrid>
                <a:gridCol w="1328737"/>
                <a:gridCol w="2138363"/>
              </a:tblGrid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node visited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Queue (front to back)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a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a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 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(empty)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b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b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f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bf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 i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bfi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 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 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fi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-108" charset="0"/>
                        <a:ea typeface="ＭＳ Ｐゴシック" pitchFamily="-108" charset="-128"/>
                        <a:cs typeface="ＭＳ Ｐゴシック" pitchFamily="-108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fic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-108" charset="0"/>
                        <a:ea typeface="ＭＳ Ｐゴシック" pitchFamily="-108" charset="-128"/>
                        <a:cs typeface="ＭＳ Ｐゴシック" pitchFamily="-108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fice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-108" charset="0"/>
                        <a:ea typeface="ＭＳ Ｐゴシック" pitchFamily="-108" charset="-128"/>
                        <a:cs typeface="ＭＳ Ｐゴシック" pitchFamily="-108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-108" charset="0"/>
                        <a:ea typeface="ＭＳ Ｐゴシック" pitchFamily="-108" charset="-128"/>
                        <a:cs typeface="ＭＳ Ｐゴシック" pitchFamily="-108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ice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iceg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-108" charset="0"/>
                        <a:ea typeface="ＭＳ Ｐゴシック" pitchFamily="-108" charset="-128"/>
                        <a:cs typeface="ＭＳ Ｐゴシック" pitchFamily="-108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-108" charset="0"/>
                        <a:ea typeface="ＭＳ Ｐゴシック" pitchFamily="-108" charset="-128"/>
                        <a:cs typeface="ＭＳ Ｐゴシック" pitchFamily="-108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ceg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-108" charset="0"/>
                        <a:ea typeface="ＭＳ Ｐゴシック" pitchFamily="-108" charset="-128"/>
                        <a:cs typeface="ＭＳ Ｐゴシック" pitchFamily="-108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-108" charset="0"/>
                        <a:ea typeface="ＭＳ Ｐゴシック" pitchFamily="-108" charset="-128"/>
                        <a:cs typeface="ＭＳ Ｐゴシック" pitchFamily="-108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eg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-108" charset="0"/>
                        <a:ea typeface="ＭＳ Ｐゴシック" pitchFamily="-108" charset="-128"/>
                        <a:cs typeface="ＭＳ Ｐゴシック" pitchFamily="-108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egd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-108" charset="0"/>
                        <a:ea typeface="ＭＳ Ｐゴシック" pitchFamily="-108" charset="-128"/>
                        <a:cs typeface="ＭＳ Ｐゴシック" pitchFamily="-108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-108" charset="0"/>
                        <a:ea typeface="ＭＳ Ｐゴシック" pitchFamily="-108" charset="-128"/>
                        <a:cs typeface="ＭＳ Ｐゴシック" pitchFamily="-108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gd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-108" charset="0"/>
                        <a:ea typeface="ＭＳ Ｐゴシック" pitchFamily="-108" charset="-128"/>
                        <a:cs typeface="ＭＳ Ｐゴシック" pitchFamily="-108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-108" charset="0"/>
                        <a:ea typeface="ＭＳ Ｐゴシック" pitchFamily="-108" charset="-128"/>
                        <a:cs typeface="ＭＳ Ｐゴシック" pitchFamily="-108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-108" charset="0"/>
                        <a:ea typeface="ＭＳ Ｐゴシック" pitchFamily="-108" charset="-128"/>
                        <a:cs typeface="ＭＳ Ｐゴシック" pitchFamily="-108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(empty)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h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h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BCC"/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-108" charset="0"/>
                        <a:ea typeface="ＭＳ Ｐゴシック" pitchFamily="-108" charset="-128"/>
                        <a:cs typeface="ＭＳ Ｐゴシック" pitchFamily="-108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empty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EE7"/>
                    </a:solidFill>
                  </a:tcPr>
                </a:tc>
              </a:tr>
            </a:tbl>
          </a:graphicData>
        </a:graphic>
      </p:graphicFrame>
      <p:sp>
        <p:nvSpPr>
          <p:cNvPr id="65602" name="Rectangle 87"/>
          <p:cNvSpPr>
            <a:spLocks noChangeArrowheads="1"/>
          </p:cNvSpPr>
          <p:nvPr/>
        </p:nvSpPr>
        <p:spPr bwMode="auto">
          <a:xfrm>
            <a:off x="2756238" y="1427266"/>
            <a:ext cx="2352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starting from vertex a</a:t>
            </a:r>
          </a:p>
        </p:txBody>
      </p:sp>
      <p:sp>
        <p:nvSpPr>
          <p:cNvPr id="65603" name="Slide Number Placeholder 3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E1A038-2657-5640-B9D1-22229F5EED81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60C9-6936-48EE-9F78-5343D40CEA19}" type="datetime1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0" y="2171476"/>
            <a:ext cx="5486400" cy="3848324"/>
          </a:xfrm>
          <a:prstGeom prst="rect">
            <a:avLst/>
          </a:prstGeom>
        </p:spPr>
        <p:txBody>
          <a:bodyPr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FontTx/>
              <a:buNone/>
              <a:defRPr/>
            </a:pPr>
            <a:r>
              <a:rPr lang="en-US" sz="1400" dirty="0" err="1" smtClean="0">
                <a:latin typeface="Courier"/>
                <a:cs typeface="Courier"/>
              </a:rPr>
              <a:t>bft</a:t>
            </a:r>
            <a:r>
              <a:rPr lang="en-US" sz="1400" dirty="0" smtClean="0">
                <a:latin typeface="Courier"/>
                <a:cs typeface="Courier"/>
              </a:rPr>
              <a:t>(in v:Vertex) {</a:t>
            </a:r>
          </a:p>
          <a:p>
            <a:pPr lvl="1">
              <a:buFontTx/>
              <a:buNone/>
              <a:defRPr/>
            </a:pPr>
            <a:r>
              <a:rPr lang="en-US" sz="1400" dirty="0" smtClean="0">
                <a:latin typeface="Courier"/>
                <a:cs typeface="Courier"/>
              </a:rPr>
              <a:t>// Traverses a graph beginning at vertex v iteratively</a:t>
            </a:r>
          </a:p>
          <a:p>
            <a:pPr lvl="1">
              <a:buFontTx/>
              <a:buNone/>
              <a:defRPr/>
            </a:pPr>
            <a:r>
              <a:rPr lang="en-US" sz="1400" dirty="0" smtClean="0">
                <a:latin typeface="Courier"/>
                <a:cs typeface="Courier"/>
              </a:rPr>
              <a:t>// by using breath-first strategy</a:t>
            </a:r>
          </a:p>
          <a:p>
            <a:pPr lvl="1">
              <a:buFontTx/>
              <a:buNone/>
              <a:defRPr/>
            </a:pPr>
            <a:r>
              <a:rPr lang="en-US" sz="1400" dirty="0" smtClean="0">
                <a:latin typeface="Courier"/>
                <a:cs typeface="Courier"/>
              </a:rPr>
              <a:t>	queue q;</a:t>
            </a:r>
          </a:p>
          <a:p>
            <a:pPr lvl="1">
              <a:buFontTx/>
              <a:buNone/>
              <a:defRPr/>
            </a:pPr>
            <a:r>
              <a:rPr lang="en-US" sz="1400" dirty="0" smtClean="0">
                <a:latin typeface="Courier"/>
                <a:cs typeface="Courier"/>
              </a:rPr>
              <a:t>	// add v to the queue and mark it</a:t>
            </a:r>
          </a:p>
          <a:p>
            <a:pPr lvl="1">
              <a:buFontTx/>
              <a:buNone/>
              <a:defRPr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q.insert</a:t>
            </a:r>
            <a:r>
              <a:rPr lang="en-US" sz="1400" dirty="0" smtClean="0">
                <a:latin typeface="Courier"/>
                <a:cs typeface="Courier"/>
              </a:rPr>
              <a:t>(v);</a:t>
            </a:r>
          </a:p>
          <a:p>
            <a:pPr lvl="1">
              <a:buFontTx/>
              <a:buNone/>
              <a:defRPr/>
            </a:pPr>
            <a:r>
              <a:rPr lang="en-US" sz="1400" dirty="0" smtClean="0">
                <a:latin typeface="Courier"/>
                <a:cs typeface="Courier"/>
              </a:rPr>
              <a:t>	Mark v as visited;	</a:t>
            </a:r>
          </a:p>
          <a:p>
            <a:pPr lvl="1">
              <a:buFontTx/>
              <a:buNone/>
              <a:defRPr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while</a:t>
            </a:r>
            <a:r>
              <a:rPr lang="en-US" sz="1400" dirty="0" smtClean="0">
                <a:latin typeface="Courier"/>
                <a:cs typeface="Courier"/>
              </a:rPr>
              <a:t> (!</a:t>
            </a:r>
            <a:r>
              <a:rPr lang="en-US" sz="1400" dirty="0" err="1" smtClean="0">
                <a:latin typeface="Courier"/>
                <a:cs typeface="Courier"/>
              </a:rPr>
              <a:t>q.isEmpty</a:t>
            </a:r>
            <a:r>
              <a:rPr lang="en-US" sz="1400" dirty="0" smtClean="0">
                <a:latin typeface="Courier"/>
                <a:cs typeface="Courier"/>
              </a:rPr>
              <a:t>()) {</a:t>
            </a:r>
          </a:p>
          <a:p>
            <a:pPr lvl="1">
              <a:buFontTx/>
              <a:buNone/>
              <a:defRPr/>
            </a:pPr>
            <a:r>
              <a:rPr lang="en-US" sz="1400" dirty="0" smtClean="0">
                <a:latin typeface="Courier"/>
                <a:cs typeface="Courier"/>
              </a:rPr>
              <a:t>	   </a:t>
            </a:r>
            <a:r>
              <a:rPr lang="en-US" sz="1400" dirty="0" err="1" smtClean="0">
                <a:latin typeface="Courier"/>
                <a:cs typeface="Courier"/>
              </a:rPr>
              <a:t>q.delete</a:t>
            </a:r>
            <a:r>
              <a:rPr lang="en-US" sz="1400" dirty="0" smtClean="0">
                <a:latin typeface="Courier"/>
                <a:cs typeface="Courier"/>
              </a:rPr>
              <a:t>(w);</a:t>
            </a:r>
          </a:p>
          <a:p>
            <a:pPr lvl="1">
              <a:buFontTx/>
              <a:buNone/>
              <a:defRPr/>
            </a:pPr>
            <a:r>
              <a:rPr lang="en-US" sz="1400" dirty="0" smtClean="0">
                <a:latin typeface="Courier"/>
                <a:cs typeface="Courier"/>
              </a:rPr>
              <a:t>	   </a:t>
            </a:r>
            <a:r>
              <a:rPr lang="en-US" sz="1400" b="1" dirty="0" smtClean="0">
                <a:latin typeface="Courier"/>
                <a:cs typeface="Courier"/>
              </a:rPr>
              <a:t>for</a:t>
            </a:r>
            <a:r>
              <a:rPr lang="en-US" sz="1400" dirty="0" smtClean="0">
                <a:latin typeface="Courier"/>
                <a:cs typeface="Courier"/>
              </a:rPr>
              <a:t> (each unvisited vertex u adjacent to  w) {</a:t>
            </a:r>
          </a:p>
          <a:p>
            <a:pPr lvl="1">
              <a:buFontTx/>
              <a:buNone/>
              <a:defRPr/>
            </a:pPr>
            <a:r>
              <a:rPr lang="en-US" sz="1400" dirty="0" smtClean="0">
                <a:latin typeface="Courier"/>
                <a:cs typeface="Courier"/>
              </a:rPr>
              <a:t>	      Mark u as visited;</a:t>
            </a:r>
          </a:p>
          <a:p>
            <a:pPr lvl="1">
              <a:buFontTx/>
              <a:buNone/>
              <a:defRPr/>
            </a:pPr>
            <a:r>
              <a:rPr lang="en-US" sz="1400" dirty="0" smtClean="0">
                <a:latin typeface="Courier"/>
                <a:cs typeface="Courier"/>
              </a:rPr>
              <a:t>	      </a:t>
            </a:r>
            <a:r>
              <a:rPr lang="en-US" sz="1400" dirty="0" err="1" smtClean="0">
                <a:latin typeface="Courier"/>
                <a:cs typeface="Courier"/>
              </a:rPr>
              <a:t>q.insert</a:t>
            </a:r>
            <a:r>
              <a:rPr lang="en-US" sz="1400" dirty="0" smtClean="0">
                <a:latin typeface="Courier"/>
                <a:cs typeface="Courier"/>
              </a:rPr>
              <a:t>(u);}	   </a:t>
            </a:r>
          </a:p>
          <a:p>
            <a:pPr lvl="1">
              <a:buFontTx/>
              <a:buNone/>
              <a:defRPr/>
            </a:pPr>
            <a:r>
              <a:rPr lang="en-US" sz="1400" dirty="0" smtClean="0">
                <a:latin typeface="Courier"/>
                <a:cs typeface="Courier"/>
              </a:rPr>
              <a:t>	}}</a:t>
            </a:r>
          </a:p>
          <a:p>
            <a:pPr>
              <a:buFontTx/>
              <a:buNone/>
              <a:defRPr/>
            </a:pP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57" y="457200"/>
            <a:ext cx="279695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9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58"/>
          <p:cNvGrpSpPr>
            <a:grpSpLocks/>
          </p:cNvGrpSpPr>
          <p:nvPr/>
        </p:nvGrpSpPr>
        <p:grpSpPr bwMode="auto">
          <a:xfrm>
            <a:off x="148637" y="457200"/>
            <a:ext cx="2960688" cy="2516538"/>
            <a:chOff x="568808" y="527657"/>
            <a:chExt cx="2960123" cy="2517165"/>
          </a:xfrm>
        </p:grpSpPr>
        <p:sp>
          <p:nvSpPr>
            <p:cNvPr id="66698" name="Rectangle 32"/>
            <p:cNvSpPr>
              <a:spLocks noChangeArrowheads="1"/>
            </p:cNvSpPr>
            <p:nvPr/>
          </p:nvSpPr>
          <p:spPr bwMode="auto">
            <a:xfrm>
              <a:off x="568808" y="2143122"/>
              <a:ext cx="2960123" cy="90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-108" charset="2"/>
                <a:buNone/>
              </a:pPr>
              <a:r>
                <a:rPr lang="en-US" sz="1600" dirty="0"/>
                <a:t>Queue: A</a:t>
              </a:r>
            </a:p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-108" charset="2"/>
                <a:buNone/>
              </a:pPr>
              <a:r>
                <a:rPr lang="en-US" sz="1400" dirty="0"/>
                <a:t>Start with A. Mark it</a:t>
              </a:r>
            </a:p>
          </p:txBody>
        </p:sp>
        <p:grpSp>
          <p:nvGrpSpPr>
            <p:cNvPr id="66699" name="Group 85"/>
            <p:cNvGrpSpPr>
              <a:grpSpLocks/>
            </p:cNvGrpSpPr>
            <p:nvPr/>
          </p:nvGrpSpPr>
          <p:grpSpPr bwMode="auto">
            <a:xfrm>
              <a:off x="620257" y="527657"/>
              <a:ext cx="1996848" cy="1821540"/>
              <a:chOff x="2639156" y="3183011"/>
              <a:chExt cx="2288647" cy="2202184"/>
            </a:xfrm>
          </p:grpSpPr>
          <p:sp>
            <p:nvSpPr>
              <p:cNvPr id="35" name="Line 45"/>
              <p:cNvSpPr>
                <a:spLocks noChangeShapeType="1"/>
              </p:cNvSpPr>
              <p:nvPr/>
            </p:nvSpPr>
            <p:spPr bwMode="auto">
              <a:xfrm flipH="1">
                <a:off x="3426760" y="3355785"/>
                <a:ext cx="512996" cy="445374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6" name="Line 46"/>
              <p:cNvSpPr>
                <a:spLocks noChangeShapeType="1"/>
              </p:cNvSpPr>
              <p:nvPr/>
            </p:nvSpPr>
            <p:spPr bwMode="auto">
              <a:xfrm>
                <a:off x="4199892" y="3442172"/>
                <a:ext cx="443869" cy="259162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7" name="Line 47"/>
              <p:cNvSpPr>
                <a:spLocks noChangeShapeType="1"/>
              </p:cNvSpPr>
              <p:nvPr/>
            </p:nvSpPr>
            <p:spPr bwMode="auto">
              <a:xfrm flipH="1">
                <a:off x="4343604" y="3954737"/>
                <a:ext cx="300157" cy="364746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8" name="Line 45"/>
              <p:cNvSpPr>
                <a:spLocks noChangeShapeType="1"/>
              </p:cNvSpPr>
              <p:nvPr/>
            </p:nvSpPr>
            <p:spPr bwMode="auto">
              <a:xfrm flipH="1">
                <a:off x="2873743" y="3954737"/>
                <a:ext cx="298338" cy="364746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9" name="Line 47"/>
              <p:cNvSpPr>
                <a:spLocks noChangeShapeType="1"/>
              </p:cNvSpPr>
              <p:nvPr/>
            </p:nvSpPr>
            <p:spPr bwMode="auto">
              <a:xfrm flipH="1">
                <a:off x="4738355" y="3996970"/>
                <a:ext cx="0" cy="1076960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6705" name="Oval 39"/>
              <p:cNvSpPr>
                <a:spLocks noChangeArrowheads="1"/>
              </p:cNvSpPr>
              <p:nvPr/>
            </p:nvSpPr>
            <p:spPr bwMode="auto">
              <a:xfrm>
                <a:off x="3103842" y="3632768"/>
                <a:ext cx="323186" cy="34601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B</a:t>
                </a:r>
              </a:p>
            </p:txBody>
          </p:sp>
          <p:sp>
            <p:nvSpPr>
              <p:cNvPr id="66706" name="Oval 40"/>
              <p:cNvSpPr>
                <a:spLocks noChangeArrowheads="1"/>
              </p:cNvSpPr>
              <p:nvPr/>
            </p:nvSpPr>
            <p:spPr bwMode="auto">
              <a:xfrm>
                <a:off x="2639156" y="4320063"/>
                <a:ext cx="323186" cy="34601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G</a:t>
                </a:r>
              </a:p>
            </p:txBody>
          </p:sp>
          <p:sp>
            <p:nvSpPr>
              <p:cNvPr id="42" name="Oval 41"/>
              <p:cNvSpPr>
                <a:spLocks noChangeArrowheads="1"/>
              </p:cNvSpPr>
              <p:nvPr/>
            </p:nvSpPr>
            <p:spPr bwMode="auto">
              <a:xfrm>
                <a:off x="3876086" y="3183011"/>
                <a:ext cx="323806" cy="34554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A</a:t>
                </a:r>
              </a:p>
            </p:txBody>
          </p:sp>
          <p:sp>
            <p:nvSpPr>
              <p:cNvPr id="66708" name="Oval 42"/>
              <p:cNvSpPr>
                <a:spLocks noChangeArrowheads="1"/>
              </p:cNvSpPr>
              <p:nvPr/>
            </p:nvSpPr>
            <p:spPr bwMode="auto">
              <a:xfrm>
                <a:off x="4604617" y="3651075"/>
                <a:ext cx="323186" cy="34601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E</a:t>
                </a:r>
              </a:p>
            </p:txBody>
          </p:sp>
          <p:sp>
            <p:nvSpPr>
              <p:cNvPr id="66709" name="Oval 40"/>
              <p:cNvSpPr>
                <a:spLocks noChangeArrowheads="1"/>
              </p:cNvSpPr>
              <p:nvPr/>
            </p:nvSpPr>
            <p:spPr bwMode="auto">
              <a:xfrm>
                <a:off x="4086561" y="4320063"/>
                <a:ext cx="323186" cy="34601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D</a:t>
                </a:r>
              </a:p>
            </p:txBody>
          </p:sp>
          <p:sp>
            <p:nvSpPr>
              <p:cNvPr id="66710" name="Oval 41"/>
              <p:cNvSpPr>
                <a:spLocks noChangeArrowheads="1"/>
              </p:cNvSpPr>
              <p:nvPr/>
            </p:nvSpPr>
            <p:spPr bwMode="auto">
              <a:xfrm>
                <a:off x="3462929" y="4342989"/>
                <a:ext cx="323186" cy="32500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C</a:t>
                </a:r>
              </a:p>
            </p:txBody>
          </p:sp>
          <p:sp>
            <p:nvSpPr>
              <p:cNvPr id="66711" name="Oval 42"/>
              <p:cNvSpPr>
                <a:spLocks noChangeArrowheads="1"/>
              </p:cNvSpPr>
              <p:nvPr/>
            </p:nvSpPr>
            <p:spPr bwMode="auto">
              <a:xfrm>
                <a:off x="4486183" y="5039179"/>
                <a:ext cx="323186" cy="34601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F</a:t>
                </a:r>
              </a:p>
            </p:txBody>
          </p:sp>
          <p:grpSp>
            <p:nvGrpSpPr>
              <p:cNvPr id="4" name="Group 65"/>
              <p:cNvGrpSpPr/>
              <p:nvPr/>
            </p:nvGrpSpPr>
            <p:grpSpPr>
              <a:xfrm>
                <a:off x="3023002" y="3356019"/>
                <a:ext cx="1239650" cy="1149474"/>
                <a:chOff x="3103842" y="3632768"/>
                <a:chExt cx="1239650" cy="1149474"/>
              </a:xfrm>
              <a:noFill/>
            </p:grpSpPr>
            <p:sp>
              <p:nvSpPr>
                <p:cNvPr id="51" name="Oval 39"/>
                <p:cNvSpPr>
                  <a:spLocks noChangeArrowheads="1"/>
                </p:cNvSpPr>
                <p:nvPr/>
              </p:nvSpPr>
              <p:spPr bwMode="auto">
                <a:xfrm>
                  <a:off x="3103842" y="3632768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  <p:sp>
              <p:nvSpPr>
                <p:cNvPr id="53" name="Oval 41"/>
                <p:cNvSpPr>
                  <a:spLocks noChangeArrowheads="1"/>
                </p:cNvSpPr>
                <p:nvPr/>
              </p:nvSpPr>
              <p:spPr bwMode="auto">
                <a:xfrm>
                  <a:off x="4020306" y="3632768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  <p:sp>
              <p:nvSpPr>
                <p:cNvPr id="55" name="Oval 40"/>
                <p:cNvSpPr>
                  <a:spLocks noChangeArrowheads="1"/>
                </p:cNvSpPr>
                <p:nvPr/>
              </p:nvSpPr>
              <p:spPr bwMode="auto">
                <a:xfrm>
                  <a:off x="3939553" y="4436226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</p:grpSp>
          <p:sp>
            <p:nvSpPr>
              <p:cNvPr id="48" name="Line 47"/>
              <p:cNvSpPr>
                <a:spLocks noChangeShapeType="1"/>
              </p:cNvSpPr>
              <p:nvPr/>
            </p:nvSpPr>
            <p:spPr bwMode="auto">
              <a:xfrm>
                <a:off x="4343604" y="4665031"/>
                <a:ext cx="229211" cy="399301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9" name="Line 47"/>
              <p:cNvSpPr>
                <a:spLocks noChangeShapeType="1"/>
              </p:cNvSpPr>
              <p:nvPr/>
            </p:nvSpPr>
            <p:spPr bwMode="auto">
              <a:xfrm>
                <a:off x="3312154" y="3977773"/>
                <a:ext cx="205563" cy="410819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auto">
              <a:xfrm>
                <a:off x="3781491" y="4615119"/>
                <a:ext cx="704005" cy="504885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  <p:grpSp>
        <p:nvGrpSpPr>
          <p:cNvPr id="66563" name="Group 345"/>
          <p:cNvGrpSpPr>
            <a:grpSpLocks/>
          </p:cNvGrpSpPr>
          <p:nvPr/>
        </p:nvGrpSpPr>
        <p:grpSpPr bwMode="auto">
          <a:xfrm>
            <a:off x="3920981" y="279400"/>
            <a:ext cx="2573338" cy="2722563"/>
            <a:chOff x="339038" y="527659"/>
            <a:chExt cx="2573206" cy="2723238"/>
          </a:xfrm>
        </p:grpSpPr>
        <p:sp>
          <p:nvSpPr>
            <p:cNvPr id="347" name="Rectangle 32"/>
            <p:cNvSpPr>
              <a:spLocks noChangeArrowheads="1"/>
            </p:cNvSpPr>
            <p:nvPr/>
          </p:nvSpPr>
          <p:spPr bwMode="auto">
            <a:xfrm>
              <a:off x="339038" y="2348973"/>
              <a:ext cx="2573206" cy="90192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-108" charset="2"/>
                <a:buNone/>
              </a:pPr>
              <a:r>
                <a:rPr lang="en-US" sz="1600" dirty="0"/>
                <a:t>Queue: </a:t>
              </a:r>
              <a:r>
                <a:rPr lang="en-US" sz="1600" dirty="0">
                  <a:solidFill>
                    <a:srgbClr val="75879C"/>
                  </a:solidFill>
                </a:rPr>
                <a:t>A</a:t>
              </a:r>
              <a:r>
                <a:rPr lang="en-US" sz="1600" dirty="0"/>
                <a:t>BE</a:t>
              </a:r>
            </a:p>
            <a:p>
              <a:pPr marL="342900" indent="-342900">
                <a:buFont typeface="Wingdings" pitchFamily="-108" charset="2"/>
                <a:buNone/>
              </a:pPr>
              <a:r>
                <a:rPr lang="en-US" sz="1400" dirty="0"/>
                <a:t>Expand A</a:t>
              </a:r>
              <a:r>
                <a:rPr lang="ja-JP" altLang="en-US" sz="1400" dirty="0"/>
                <a:t>’</a:t>
              </a:r>
              <a:r>
                <a:rPr lang="en-US" sz="1400" dirty="0"/>
                <a:t>s adjacent vertices.  </a:t>
              </a:r>
            </a:p>
            <a:p>
              <a:pPr marL="342900" indent="-342900">
                <a:buFont typeface="Wingdings" pitchFamily="-108" charset="2"/>
                <a:buNone/>
              </a:pPr>
              <a:r>
                <a:rPr lang="en-US" sz="1400" dirty="0"/>
                <a:t>Mark them and put them in queue.</a:t>
              </a:r>
            </a:p>
          </p:txBody>
        </p:sp>
        <p:grpSp>
          <p:nvGrpSpPr>
            <p:cNvPr id="66681" name="Group 85"/>
            <p:cNvGrpSpPr>
              <a:grpSpLocks/>
            </p:cNvGrpSpPr>
            <p:nvPr/>
          </p:nvGrpSpPr>
          <p:grpSpPr bwMode="auto">
            <a:xfrm>
              <a:off x="620260" y="527659"/>
              <a:ext cx="1996725" cy="1821540"/>
              <a:chOff x="2639156" y="3183011"/>
              <a:chExt cx="2288505" cy="2202184"/>
            </a:xfrm>
          </p:grpSpPr>
          <p:sp>
            <p:nvSpPr>
              <p:cNvPr id="349" name="Line 45"/>
              <p:cNvSpPr>
                <a:spLocks noChangeShapeType="1"/>
              </p:cNvSpPr>
              <p:nvPr/>
            </p:nvSpPr>
            <p:spPr bwMode="auto">
              <a:xfrm flipH="1">
                <a:off x="3426666" y="3355785"/>
                <a:ext cx="513067" cy="445373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50" name="Line 46"/>
              <p:cNvSpPr>
                <a:spLocks noChangeShapeType="1"/>
              </p:cNvSpPr>
              <p:nvPr/>
            </p:nvSpPr>
            <p:spPr bwMode="auto">
              <a:xfrm>
                <a:off x="4199906" y="3442173"/>
                <a:ext cx="443930" cy="259161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51" name="Line 47"/>
              <p:cNvSpPr>
                <a:spLocks noChangeShapeType="1"/>
              </p:cNvSpPr>
              <p:nvPr/>
            </p:nvSpPr>
            <p:spPr bwMode="auto">
              <a:xfrm flipH="1">
                <a:off x="4343637" y="3954735"/>
                <a:ext cx="300199" cy="364745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52" name="Line 45"/>
              <p:cNvSpPr>
                <a:spLocks noChangeShapeType="1"/>
              </p:cNvSpPr>
              <p:nvPr/>
            </p:nvSpPr>
            <p:spPr bwMode="auto">
              <a:xfrm flipH="1">
                <a:off x="2873572" y="3954735"/>
                <a:ext cx="298380" cy="364745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53" name="Line 47"/>
              <p:cNvSpPr>
                <a:spLocks noChangeShapeType="1"/>
              </p:cNvSpPr>
              <p:nvPr/>
            </p:nvSpPr>
            <p:spPr bwMode="auto">
              <a:xfrm flipH="1">
                <a:off x="4738445" y="3996969"/>
                <a:ext cx="0" cy="1076959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54" name="Oval 353"/>
              <p:cNvSpPr>
                <a:spLocks noChangeArrowheads="1"/>
              </p:cNvSpPr>
              <p:nvPr/>
            </p:nvSpPr>
            <p:spPr bwMode="auto">
              <a:xfrm>
                <a:off x="3102815" y="3632224"/>
                <a:ext cx="323851" cy="3455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B</a:t>
                </a:r>
              </a:p>
            </p:txBody>
          </p:sp>
          <p:sp>
            <p:nvSpPr>
              <p:cNvPr id="66688" name="Oval 354"/>
              <p:cNvSpPr>
                <a:spLocks noChangeArrowheads="1"/>
              </p:cNvSpPr>
              <p:nvPr/>
            </p:nvSpPr>
            <p:spPr bwMode="auto">
              <a:xfrm>
                <a:off x="2639156" y="4320063"/>
                <a:ext cx="323186" cy="34601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G</a:t>
                </a:r>
              </a:p>
            </p:txBody>
          </p:sp>
          <p:sp>
            <p:nvSpPr>
              <p:cNvPr id="356" name="Oval 355"/>
              <p:cNvSpPr>
                <a:spLocks noChangeArrowheads="1"/>
              </p:cNvSpPr>
              <p:nvPr/>
            </p:nvSpPr>
            <p:spPr bwMode="auto">
              <a:xfrm>
                <a:off x="3876055" y="3183011"/>
                <a:ext cx="323851" cy="3455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A</a:t>
                </a:r>
              </a:p>
            </p:txBody>
          </p:sp>
          <p:sp>
            <p:nvSpPr>
              <p:cNvPr id="357" name="Oval 356"/>
              <p:cNvSpPr>
                <a:spLocks noChangeArrowheads="1"/>
              </p:cNvSpPr>
              <p:nvPr/>
            </p:nvSpPr>
            <p:spPr bwMode="auto">
              <a:xfrm>
                <a:off x="4603810" y="3651421"/>
                <a:ext cx="323851" cy="3455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E</a:t>
                </a:r>
              </a:p>
            </p:txBody>
          </p:sp>
          <p:sp>
            <p:nvSpPr>
              <p:cNvPr id="66691" name="Oval 40"/>
              <p:cNvSpPr>
                <a:spLocks noChangeArrowheads="1"/>
              </p:cNvSpPr>
              <p:nvPr/>
            </p:nvSpPr>
            <p:spPr bwMode="auto">
              <a:xfrm>
                <a:off x="4086561" y="4320063"/>
                <a:ext cx="323186" cy="34601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 dirty="0">
                    <a:ea typeface="新細明體" pitchFamily="-108" charset="-120"/>
                    <a:cs typeface="新細明體" pitchFamily="-108" charset="-120"/>
                  </a:rPr>
                  <a:t>D</a:t>
                </a:r>
              </a:p>
            </p:txBody>
          </p:sp>
          <p:sp>
            <p:nvSpPr>
              <p:cNvPr id="66692" name="Oval 41"/>
              <p:cNvSpPr>
                <a:spLocks noChangeArrowheads="1"/>
              </p:cNvSpPr>
              <p:nvPr/>
            </p:nvSpPr>
            <p:spPr bwMode="auto">
              <a:xfrm>
                <a:off x="3462929" y="4342989"/>
                <a:ext cx="323186" cy="32500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C</a:t>
                </a:r>
              </a:p>
            </p:txBody>
          </p:sp>
          <p:sp>
            <p:nvSpPr>
              <p:cNvPr id="66693" name="Oval 42"/>
              <p:cNvSpPr>
                <a:spLocks noChangeArrowheads="1"/>
              </p:cNvSpPr>
              <p:nvPr/>
            </p:nvSpPr>
            <p:spPr bwMode="auto">
              <a:xfrm>
                <a:off x="4486183" y="5039179"/>
                <a:ext cx="323186" cy="34601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F</a:t>
                </a:r>
              </a:p>
            </p:txBody>
          </p:sp>
          <p:grpSp>
            <p:nvGrpSpPr>
              <p:cNvPr id="7" name="Group 65"/>
              <p:cNvGrpSpPr/>
              <p:nvPr/>
            </p:nvGrpSpPr>
            <p:grpSpPr>
              <a:xfrm>
                <a:off x="3023002" y="3356018"/>
                <a:ext cx="1239648" cy="1149475"/>
                <a:chOff x="3103842" y="3632767"/>
                <a:chExt cx="1239648" cy="1149475"/>
              </a:xfrm>
              <a:noFill/>
            </p:grpSpPr>
            <p:sp>
              <p:nvSpPr>
                <p:cNvPr id="365" name="Oval 39"/>
                <p:cNvSpPr>
                  <a:spLocks noChangeArrowheads="1"/>
                </p:cNvSpPr>
                <p:nvPr/>
              </p:nvSpPr>
              <p:spPr bwMode="auto">
                <a:xfrm>
                  <a:off x="3103842" y="3632768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  <p:sp>
              <p:nvSpPr>
                <p:cNvPr id="366" name="Oval 41"/>
                <p:cNvSpPr>
                  <a:spLocks noChangeArrowheads="1"/>
                </p:cNvSpPr>
                <p:nvPr/>
              </p:nvSpPr>
              <p:spPr bwMode="auto">
                <a:xfrm>
                  <a:off x="4020304" y="3632767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  <p:sp>
              <p:nvSpPr>
                <p:cNvPr id="367" name="Oval 40"/>
                <p:cNvSpPr>
                  <a:spLocks noChangeArrowheads="1"/>
                </p:cNvSpPr>
                <p:nvPr/>
              </p:nvSpPr>
              <p:spPr bwMode="auto">
                <a:xfrm>
                  <a:off x="3939553" y="4436226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</p:grpSp>
          <p:sp>
            <p:nvSpPr>
              <p:cNvPr id="362" name="Line 47"/>
              <p:cNvSpPr>
                <a:spLocks noChangeShapeType="1"/>
              </p:cNvSpPr>
              <p:nvPr/>
            </p:nvSpPr>
            <p:spPr bwMode="auto">
              <a:xfrm>
                <a:off x="4343637" y="4665029"/>
                <a:ext cx="229243" cy="399300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63" name="Line 47"/>
              <p:cNvSpPr>
                <a:spLocks noChangeShapeType="1"/>
              </p:cNvSpPr>
              <p:nvPr/>
            </p:nvSpPr>
            <p:spPr bwMode="auto">
              <a:xfrm>
                <a:off x="3312045" y="3977772"/>
                <a:ext cx="205590" cy="410818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64" name="Line 47"/>
              <p:cNvSpPr>
                <a:spLocks noChangeShapeType="1"/>
              </p:cNvSpPr>
              <p:nvPr/>
            </p:nvSpPr>
            <p:spPr bwMode="auto">
              <a:xfrm>
                <a:off x="3781447" y="4615116"/>
                <a:ext cx="704102" cy="504885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  <p:grpSp>
        <p:nvGrpSpPr>
          <p:cNvPr id="66564" name="Group 433"/>
          <p:cNvGrpSpPr>
            <a:grpSpLocks/>
          </p:cNvGrpSpPr>
          <p:nvPr/>
        </p:nvGrpSpPr>
        <p:grpSpPr bwMode="auto">
          <a:xfrm>
            <a:off x="6643688" y="516732"/>
            <a:ext cx="2068513" cy="2722562"/>
            <a:chOff x="620260" y="527659"/>
            <a:chExt cx="2069379" cy="2723238"/>
          </a:xfrm>
        </p:grpSpPr>
        <p:sp>
          <p:nvSpPr>
            <p:cNvPr id="435" name="Rectangle 32"/>
            <p:cNvSpPr>
              <a:spLocks noChangeArrowheads="1"/>
            </p:cNvSpPr>
            <p:nvPr/>
          </p:nvSpPr>
          <p:spPr bwMode="auto">
            <a:xfrm>
              <a:off x="667905" y="2348973"/>
              <a:ext cx="2021734" cy="90192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-108" charset="2"/>
                <a:buNone/>
              </a:pPr>
              <a:r>
                <a:rPr lang="en-US" sz="1600" dirty="0"/>
                <a:t>Queue: </a:t>
              </a:r>
              <a:r>
                <a:rPr lang="en-US" sz="1600" dirty="0">
                  <a:solidFill>
                    <a:srgbClr val="75879C"/>
                  </a:solidFill>
                </a:rPr>
                <a:t>AB</a:t>
              </a:r>
              <a:r>
                <a:rPr lang="en-US" sz="1600" dirty="0"/>
                <a:t>ECG</a:t>
              </a:r>
            </a:p>
            <a:p>
              <a:pPr marL="342900" indent="-342900">
                <a:buFont typeface="Wingdings" pitchFamily="-108" charset="2"/>
                <a:buNone/>
              </a:pPr>
              <a:r>
                <a:rPr lang="en-US" sz="1400" dirty="0"/>
                <a:t>Now take B off queue, and queue its neighbors.</a:t>
              </a:r>
            </a:p>
          </p:txBody>
        </p:sp>
        <p:grpSp>
          <p:nvGrpSpPr>
            <p:cNvPr id="66663" name="Group 85"/>
            <p:cNvGrpSpPr>
              <a:grpSpLocks/>
            </p:cNvGrpSpPr>
            <p:nvPr/>
          </p:nvGrpSpPr>
          <p:grpSpPr bwMode="auto">
            <a:xfrm>
              <a:off x="620260" y="527659"/>
              <a:ext cx="1996849" cy="1821540"/>
              <a:chOff x="2639156" y="3183011"/>
              <a:chExt cx="2288647" cy="2202184"/>
            </a:xfrm>
          </p:grpSpPr>
          <p:sp>
            <p:nvSpPr>
              <p:cNvPr id="437" name="Line 45"/>
              <p:cNvSpPr>
                <a:spLocks noChangeShapeType="1"/>
              </p:cNvSpPr>
              <p:nvPr/>
            </p:nvSpPr>
            <p:spPr bwMode="auto">
              <a:xfrm flipH="1">
                <a:off x="3427321" y="3355785"/>
                <a:ext cx="511487" cy="445374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38" name="Line 46"/>
              <p:cNvSpPr>
                <a:spLocks noChangeShapeType="1"/>
              </p:cNvSpPr>
              <p:nvPr/>
            </p:nvSpPr>
            <p:spPr bwMode="auto">
              <a:xfrm>
                <a:off x="4199104" y="3442172"/>
                <a:ext cx="444139" cy="259162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39" name="Line 47"/>
              <p:cNvSpPr>
                <a:spLocks noChangeShapeType="1"/>
              </p:cNvSpPr>
              <p:nvPr/>
            </p:nvSpPr>
            <p:spPr bwMode="auto">
              <a:xfrm flipH="1">
                <a:off x="4342903" y="3954736"/>
                <a:ext cx="300341" cy="364746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40" name="Line 45"/>
              <p:cNvSpPr>
                <a:spLocks noChangeShapeType="1"/>
              </p:cNvSpPr>
              <p:nvPr/>
            </p:nvSpPr>
            <p:spPr bwMode="auto">
              <a:xfrm flipH="1">
                <a:off x="2873968" y="3954736"/>
                <a:ext cx="296699" cy="364746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41" name="Line 47"/>
              <p:cNvSpPr>
                <a:spLocks noChangeShapeType="1"/>
              </p:cNvSpPr>
              <p:nvPr/>
            </p:nvSpPr>
            <p:spPr bwMode="auto">
              <a:xfrm flipH="1">
                <a:off x="4737896" y="3996969"/>
                <a:ext cx="0" cy="1076959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6669" name="Oval 441"/>
              <p:cNvSpPr>
                <a:spLocks noChangeArrowheads="1"/>
              </p:cNvSpPr>
              <p:nvPr/>
            </p:nvSpPr>
            <p:spPr bwMode="auto">
              <a:xfrm>
                <a:off x="3103842" y="3632768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B</a:t>
                </a:r>
              </a:p>
            </p:txBody>
          </p:sp>
          <p:sp>
            <p:nvSpPr>
              <p:cNvPr id="66670" name="Oval 442"/>
              <p:cNvSpPr>
                <a:spLocks noChangeArrowheads="1"/>
              </p:cNvSpPr>
              <p:nvPr/>
            </p:nvSpPr>
            <p:spPr bwMode="auto">
              <a:xfrm>
                <a:off x="2639156" y="4320063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G</a:t>
                </a:r>
              </a:p>
            </p:txBody>
          </p:sp>
          <p:sp>
            <p:nvSpPr>
              <p:cNvPr id="444" name="Oval 443"/>
              <p:cNvSpPr>
                <a:spLocks noChangeArrowheads="1"/>
              </p:cNvSpPr>
              <p:nvPr/>
            </p:nvSpPr>
            <p:spPr bwMode="auto">
              <a:xfrm>
                <a:off x="3876921" y="3183011"/>
                <a:ext cx="322183" cy="3455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A</a:t>
                </a:r>
              </a:p>
            </p:txBody>
          </p:sp>
          <p:sp>
            <p:nvSpPr>
              <p:cNvPr id="66672" name="Oval 444"/>
              <p:cNvSpPr>
                <a:spLocks noChangeArrowheads="1"/>
              </p:cNvSpPr>
              <p:nvPr/>
            </p:nvSpPr>
            <p:spPr bwMode="auto">
              <a:xfrm>
                <a:off x="4604617" y="3651075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E</a:t>
                </a:r>
              </a:p>
            </p:txBody>
          </p:sp>
          <p:sp>
            <p:nvSpPr>
              <p:cNvPr id="66673" name="Oval 40"/>
              <p:cNvSpPr>
                <a:spLocks noChangeArrowheads="1"/>
              </p:cNvSpPr>
              <p:nvPr/>
            </p:nvSpPr>
            <p:spPr bwMode="auto">
              <a:xfrm>
                <a:off x="4086561" y="4320063"/>
                <a:ext cx="323186" cy="34601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D</a:t>
                </a:r>
              </a:p>
            </p:txBody>
          </p:sp>
          <p:sp>
            <p:nvSpPr>
              <p:cNvPr id="66674" name="Oval 41"/>
              <p:cNvSpPr>
                <a:spLocks noChangeArrowheads="1"/>
              </p:cNvSpPr>
              <p:nvPr/>
            </p:nvSpPr>
            <p:spPr bwMode="auto">
              <a:xfrm>
                <a:off x="3462929" y="4342989"/>
                <a:ext cx="323186" cy="325008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C</a:t>
                </a:r>
              </a:p>
            </p:txBody>
          </p:sp>
          <p:sp>
            <p:nvSpPr>
              <p:cNvPr id="66675" name="Oval 42"/>
              <p:cNvSpPr>
                <a:spLocks noChangeArrowheads="1"/>
              </p:cNvSpPr>
              <p:nvPr/>
            </p:nvSpPr>
            <p:spPr bwMode="auto">
              <a:xfrm>
                <a:off x="4486183" y="5039179"/>
                <a:ext cx="323186" cy="34601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F</a:t>
                </a:r>
              </a:p>
            </p:txBody>
          </p:sp>
          <p:grpSp>
            <p:nvGrpSpPr>
              <p:cNvPr id="10" name="Group 65"/>
              <p:cNvGrpSpPr/>
              <p:nvPr/>
            </p:nvGrpSpPr>
            <p:grpSpPr>
              <a:xfrm>
                <a:off x="3023002" y="3356019"/>
                <a:ext cx="1239650" cy="1149474"/>
                <a:chOff x="3103842" y="3632768"/>
                <a:chExt cx="1239650" cy="1149474"/>
              </a:xfrm>
              <a:noFill/>
            </p:grpSpPr>
            <p:sp>
              <p:nvSpPr>
                <p:cNvPr id="453" name="Oval 39"/>
                <p:cNvSpPr>
                  <a:spLocks noChangeArrowheads="1"/>
                </p:cNvSpPr>
                <p:nvPr/>
              </p:nvSpPr>
              <p:spPr bwMode="auto">
                <a:xfrm>
                  <a:off x="3103842" y="3632768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  <p:sp>
              <p:nvSpPr>
                <p:cNvPr id="454" name="Oval 41"/>
                <p:cNvSpPr>
                  <a:spLocks noChangeArrowheads="1"/>
                </p:cNvSpPr>
                <p:nvPr/>
              </p:nvSpPr>
              <p:spPr bwMode="auto">
                <a:xfrm>
                  <a:off x="4020306" y="3632768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  <p:sp>
              <p:nvSpPr>
                <p:cNvPr id="455" name="Oval 40"/>
                <p:cNvSpPr>
                  <a:spLocks noChangeArrowheads="1"/>
                </p:cNvSpPr>
                <p:nvPr/>
              </p:nvSpPr>
              <p:spPr bwMode="auto">
                <a:xfrm>
                  <a:off x="3939553" y="4436226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</p:grpSp>
          <p:sp>
            <p:nvSpPr>
              <p:cNvPr id="450" name="Line 47"/>
              <p:cNvSpPr>
                <a:spLocks noChangeShapeType="1"/>
              </p:cNvSpPr>
              <p:nvPr/>
            </p:nvSpPr>
            <p:spPr bwMode="auto">
              <a:xfrm>
                <a:off x="4342903" y="4665030"/>
                <a:ext cx="229351" cy="399300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51" name="Line 47"/>
              <p:cNvSpPr>
                <a:spLocks noChangeShapeType="1"/>
              </p:cNvSpPr>
              <p:nvPr/>
            </p:nvSpPr>
            <p:spPr bwMode="auto">
              <a:xfrm>
                <a:off x="3312646" y="3977772"/>
                <a:ext cx="203867" cy="410819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52" name="Line 47"/>
              <p:cNvSpPr>
                <a:spLocks noChangeShapeType="1"/>
              </p:cNvSpPr>
              <p:nvPr/>
            </p:nvSpPr>
            <p:spPr bwMode="auto">
              <a:xfrm>
                <a:off x="3780448" y="4615117"/>
                <a:ext cx="704433" cy="504884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  <p:grpSp>
        <p:nvGrpSpPr>
          <p:cNvPr id="66565" name="Group 455"/>
          <p:cNvGrpSpPr>
            <a:grpSpLocks/>
          </p:cNvGrpSpPr>
          <p:nvPr/>
        </p:nvGrpSpPr>
        <p:grpSpPr bwMode="auto">
          <a:xfrm>
            <a:off x="6400086" y="3416300"/>
            <a:ext cx="2409825" cy="2722563"/>
            <a:chOff x="556699" y="527659"/>
            <a:chExt cx="2409100" cy="2723238"/>
          </a:xfrm>
        </p:grpSpPr>
        <p:sp>
          <p:nvSpPr>
            <p:cNvPr id="457" name="Rectangle 32"/>
            <p:cNvSpPr>
              <a:spLocks noChangeArrowheads="1"/>
            </p:cNvSpPr>
            <p:nvPr/>
          </p:nvSpPr>
          <p:spPr bwMode="auto">
            <a:xfrm>
              <a:off x="556699" y="2348973"/>
              <a:ext cx="2409100" cy="90192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-108" charset="2"/>
                <a:buNone/>
              </a:pPr>
              <a:r>
                <a:rPr lang="en-US" sz="1600"/>
                <a:t>Queue: </a:t>
              </a:r>
              <a:r>
                <a:rPr lang="en-US" sz="1600">
                  <a:solidFill>
                    <a:srgbClr val="75879C"/>
                  </a:solidFill>
                </a:rPr>
                <a:t>ABE</a:t>
              </a:r>
              <a:r>
                <a:rPr lang="en-US" sz="1600"/>
                <a:t>CGDF</a:t>
              </a:r>
            </a:p>
            <a:p>
              <a:pPr marL="342900" indent="-342900">
                <a:buFont typeface="Wingdings" pitchFamily="-108" charset="2"/>
                <a:buNone/>
              </a:pPr>
              <a:r>
                <a:rPr lang="en-US" sz="1400"/>
                <a:t>Do same with E.</a:t>
              </a:r>
            </a:p>
          </p:txBody>
        </p:sp>
        <p:grpSp>
          <p:nvGrpSpPr>
            <p:cNvPr id="66645" name="Group 85"/>
            <p:cNvGrpSpPr>
              <a:grpSpLocks/>
            </p:cNvGrpSpPr>
            <p:nvPr/>
          </p:nvGrpSpPr>
          <p:grpSpPr bwMode="auto">
            <a:xfrm>
              <a:off x="620260" y="527659"/>
              <a:ext cx="1996849" cy="1821540"/>
              <a:chOff x="2639156" y="3183011"/>
              <a:chExt cx="2288647" cy="2202184"/>
            </a:xfrm>
          </p:grpSpPr>
          <p:sp>
            <p:nvSpPr>
              <p:cNvPr id="459" name="Line 45"/>
              <p:cNvSpPr>
                <a:spLocks noChangeShapeType="1"/>
              </p:cNvSpPr>
              <p:nvPr/>
            </p:nvSpPr>
            <p:spPr bwMode="auto">
              <a:xfrm flipH="1">
                <a:off x="3426662" y="3355785"/>
                <a:ext cx="512939" cy="445373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60" name="Line 46"/>
              <p:cNvSpPr>
                <a:spLocks noChangeShapeType="1"/>
              </p:cNvSpPr>
              <p:nvPr/>
            </p:nvSpPr>
            <p:spPr bwMode="auto">
              <a:xfrm>
                <a:off x="4199709" y="3442173"/>
                <a:ext cx="443820" cy="259161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61" name="Line 47"/>
              <p:cNvSpPr>
                <a:spLocks noChangeShapeType="1"/>
              </p:cNvSpPr>
              <p:nvPr/>
            </p:nvSpPr>
            <p:spPr bwMode="auto">
              <a:xfrm flipH="1">
                <a:off x="4343404" y="3954735"/>
                <a:ext cx="300124" cy="364745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62" name="Line 45"/>
              <p:cNvSpPr>
                <a:spLocks noChangeShapeType="1"/>
              </p:cNvSpPr>
              <p:nvPr/>
            </p:nvSpPr>
            <p:spPr bwMode="auto">
              <a:xfrm flipH="1">
                <a:off x="2873706" y="3954735"/>
                <a:ext cx="298305" cy="364745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63" name="Line 47"/>
              <p:cNvSpPr>
                <a:spLocks noChangeShapeType="1"/>
              </p:cNvSpPr>
              <p:nvPr/>
            </p:nvSpPr>
            <p:spPr bwMode="auto">
              <a:xfrm flipH="1">
                <a:off x="4738113" y="3996969"/>
                <a:ext cx="0" cy="1076959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6651" name="Oval 463"/>
              <p:cNvSpPr>
                <a:spLocks noChangeArrowheads="1"/>
              </p:cNvSpPr>
              <p:nvPr/>
            </p:nvSpPr>
            <p:spPr bwMode="auto">
              <a:xfrm>
                <a:off x="3103842" y="3632768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B</a:t>
                </a:r>
              </a:p>
            </p:txBody>
          </p:sp>
          <p:sp>
            <p:nvSpPr>
              <p:cNvPr id="66652" name="Oval 464"/>
              <p:cNvSpPr>
                <a:spLocks noChangeArrowheads="1"/>
              </p:cNvSpPr>
              <p:nvPr/>
            </p:nvSpPr>
            <p:spPr bwMode="auto">
              <a:xfrm>
                <a:off x="2639156" y="4320063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G</a:t>
                </a:r>
              </a:p>
            </p:txBody>
          </p:sp>
          <p:sp>
            <p:nvSpPr>
              <p:cNvPr id="466" name="Oval 465"/>
              <p:cNvSpPr>
                <a:spLocks noChangeArrowheads="1"/>
              </p:cNvSpPr>
              <p:nvPr/>
            </p:nvSpPr>
            <p:spPr bwMode="auto">
              <a:xfrm>
                <a:off x="3875939" y="3183011"/>
                <a:ext cx="323770" cy="3455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A</a:t>
                </a:r>
              </a:p>
            </p:txBody>
          </p:sp>
          <p:sp>
            <p:nvSpPr>
              <p:cNvPr id="66654" name="Oval 466"/>
              <p:cNvSpPr>
                <a:spLocks noChangeArrowheads="1"/>
              </p:cNvSpPr>
              <p:nvPr/>
            </p:nvSpPr>
            <p:spPr bwMode="auto">
              <a:xfrm>
                <a:off x="4604617" y="3651075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E</a:t>
                </a:r>
              </a:p>
            </p:txBody>
          </p:sp>
          <p:sp>
            <p:nvSpPr>
              <p:cNvPr id="66655" name="Oval 40"/>
              <p:cNvSpPr>
                <a:spLocks noChangeArrowheads="1"/>
              </p:cNvSpPr>
              <p:nvPr/>
            </p:nvSpPr>
            <p:spPr bwMode="auto">
              <a:xfrm>
                <a:off x="4086561" y="4320063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D</a:t>
                </a:r>
              </a:p>
            </p:txBody>
          </p:sp>
          <p:sp>
            <p:nvSpPr>
              <p:cNvPr id="66656" name="Oval 41"/>
              <p:cNvSpPr>
                <a:spLocks noChangeArrowheads="1"/>
              </p:cNvSpPr>
              <p:nvPr/>
            </p:nvSpPr>
            <p:spPr bwMode="auto">
              <a:xfrm>
                <a:off x="3462929" y="4342989"/>
                <a:ext cx="323186" cy="325008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 dirty="0">
                    <a:ea typeface="新細明體" pitchFamily="-108" charset="-120"/>
                    <a:cs typeface="新細明體" pitchFamily="-108" charset="-120"/>
                  </a:rPr>
                  <a:t>C</a:t>
                </a:r>
              </a:p>
            </p:txBody>
          </p:sp>
          <p:sp>
            <p:nvSpPr>
              <p:cNvPr id="66657" name="Oval 42"/>
              <p:cNvSpPr>
                <a:spLocks noChangeArrowheads="1"/>
              </p:cNvSpPr>
              <p:nvPr/>
            </p:nvSpPr>
            <p:spPr bwMode="auto">
              <a:xfrm>
                <a:off x="4486183" y="5039179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F</a:t>
                </a:r>
              </a:p>
            </p:txBody>
          </p:sp>
          <p:grpSp>
            <p:nvGrpSpPr>
              <p:cNvPr id="13" name="Group 65"/>
              <p:cNvGrpSpPr/>
              <p:nvPr/>
            </p:nvGrpSpPr>
            <p:grpSpPr>
              <a:xfrm>
                <a:off x="3023002" y="3356019"/>
                <a:ext cx="1239650" cy="1149474"/>
                <a:chOff x="3103842" y="3632768"/>
                <a:chExt cx="1239650" cy="1149474"/>
              </a:xfrm>
              <a:noFill/>
            </p:grpSpPr>
            <p:sp>
              <p:nvSpPr>
                <p:cNvPr id="475" name="Oval 39"/>
                <p:cNvSpPr>
                  <a:spLocks noChangeArrowheads="1"/>
                </p:cNvSpPr>
                <p:nvPr/>
              </p:nvSpPr>
              <p:spPr bwMode="auto">
                <a:xfrm>
                  <a:off x="3103842" y="3632768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  <p:sp>
              <p:nvSpPr>
                <p:cNvPr id="476" name="Oval 41"/>
                <p:cNvSpPr>
                  <a:spLocks noChangeArrowheads="1"/>
                </p:cNvSpPr>
                <p:nvPr/>
              </p:nvSpPr>
              <p:spPr bwMode="auto">
                <a:xfrm>
                  <a:off x="4020306" y="3632768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  <p:sp>
              <p:nvSpPr>
                <p:cNvPr id="477" name="Oval 40"/>
                <p:cNvSpPr>
                  <a:spLocks noChangeArrowheads="1"/>
                </p:cNvSpPr>
                <p:nvPr/>
              </p:nvSpPr>
              <p:spPr bwMode="auto">
                <a:xfrm>
                  <a:off x="3939553" y="4436226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</p:grpSp>
          <p:sp>
            <p:nvSpPr>
              <p:cNvPr id="472" name="Line 47"/>
              <p:cNvSpPr>
                <a:spLocks noChangeShapeType="1"/>
              </p:cNvSpPr>
              <p:nvPr/>
            </p:nvSpPr>
            <p:spPr bwMode="auto">
              <a:xfrm>
                <a:off x="4343404" y="4665029"/>
                <a:ext cx="229186" cy="399300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73" name="Line 47"/>
              <p:cNvSpPr>
                <a:spLocks noChangeShapeType="1"/>
              </p:cNvSpPr>
              <p:nvPr/>
            </p:nvSpPr>
            <p:spPr bwMode="auto">
              <a:xfrm>
                <a:off x="3312069" y="3977772"/>
                <a:ext cx="205539" cy="410818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74" name="Line 47"/>
              <p:cNvSpPr>
                <a:spLocks noChangeShapeType="1"/>
              </p:cNvSpPr>
              <p:nvPr/>
            </p:nvSpPr>
            <p:spPr bwMode="auto">
              <a:xfrm>
                <a:off x="3781354" y="4615116"/>
                <a:ext cx="703926" cy="504885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  <p:sp>
        <p:nvSpPr>
          <p:cNvPr id="66570" name="Rectangle 177"/>
          <p:cNvSpPr>
            <a:spLocks noChangeArrowheads="1"/>
          </p:cNvSpPr>
          <p:nvPr/>
        </p:nvSpPr>
        <p:spPr bwMode="auto">
          <a:xfrm>
            <a:off x="1111250" y="216714"/>
            <a:ext cx="34291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the nodes</a:t>
            </a:r>
            <a:r>
              <a:rPr lang="en-US" sz="1200" dirty="0" smtClean="0"/>
              <a:t> visited (marked) </a:t>
            </a:r>
            <a:r>
              <a:rPr lang="en-US" sz="1200" dirty="0"/>
              <a:t>are shown as yellow </a:t>
            </a:r>
          </a:p>
        </p:txBody>
      </p:sp>
      <p:sp>
        <p:nvSpPr>
          <p:cNvPr id="66571" name="Slide Number Placeholder 178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29350"/>
            <a:ext cx="19812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62D7CD1-C1D7-2248-AC7E-1B7EA278C581}" type="slidenum">
              <a:rPr lang="en-US"/>
              <a:pPr/>
              <a:t>45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D50B-F3FB-4C00-B246-37673851A649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182" name="Rectangle 3"/>
          <p:cNvSpPr txBox="1">
            <a:spLocks noChangeArrowheads="1"/>
          </p:cNvSpPr>
          <p:nvPr/>
        </p:nvSpPr>
        <p:spPr>
          <a:xfrm>
            <a:off x="25221" y="2804088"/>
            <a:ext cx="4719099" cy="3391124"/>
          </a:xfrm>
          <a:prstGeom prst="rect">
            <a:avLst/>
          </a:prstGeom>
        </p:spPr>
        <p:txBody>
          <a:bodyPr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FontTx/>
              <a:buNone/>
              <a:defRPr/>
            </a:pPr>
            <a:r>
              <a:rPr lang="en-US" sz="1400" dirty="0" err="1" smtClean="0">
                <a:latin typeface="Courier"/>
                <a:cs typeface="Courier"/>
              </a:rPr>
              <a:t>bft</a:t>
            </a:r>
            <a:r>
              <a:rPr lang="en-US" sz="1400" dirty="0" smtClean="0">
                <a:latin typeface="Courier"/>
                <a:cs typeface="Courier"/>
              </a:rPr>
              <a:t>(in v:Vertex) {</a:t>
            </a:r>
          </a:p>
          <a:p>
            <a:pPr lvl="1">
              <a:buFontTx/>
              <a:buNone/>
              <a:defRPr/>
            </a:pPr>
            <a:r>
              <a:rPr lang="en-US" sz="1400" dirty="0" smtClean="0">
                <a:latin typeface="Courier"/>
                <a:cs typeface="Courier"/>
              </a:rPr>
              <a:t>// Traverses a graph beginning at vertex v iteratively</a:t>
            </a:r>
          </a:p>
          <a:p>
            <a:pPr lvl="1">
              <a:buFontTx/>
              <a:buNone/>
              <a:defRPr/>
            </a:pPr>
            <a:r>
              <a:rPr lang="en-US" sz="1400" dirty="0" smtClean="0">
                <a:latin typeface="Courier"/>
                <a:cs typeface="Courier"/>
              </a:rPr>
              <a:t>// by using breath-first strategy</a:t>
            </a:r>
          </a:p>
          <a:p>
            <a:pPr lvl="1">
              <a:buFontTx/>
              <a:buNone/>
              <a:defRPr/>
            </a:pPr>
            <a:r>
              <a:rPr lang="en-US" sz="1400" dirty="0" smtClean="0">
                <a:latin typeface="Courier"/>
                <a:cs typeface="Courier"/>
              </a:rPr>
              <a:t>	queue q;</a:t>
            </a:r>
          </a:p>
          <a:p>
            <a:pPr lvl="1">
              <a:buFontTx/>
              <a:buNone/>
              <a:defRPr/>
            </a:pPr>
            <a:r>
              <a:rPr lang="en-US" sz="1400" dirty="0" smtClean="0">
                <a:latin typeface="Courier"/>
                <a:cs typeface="Courier"/>
              </a:rPr>
              <a:t>	// add v to the queue and mark it</a:t>
            </a:r>
          </a:p>
          <a:p>
            <a:pPr lvl="1">
              <a:buFontTx/>
              <a:buNone/>
              <a:defRPr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q.insert</a:t>
            </a:r>
            <a:r>
              <a:rPr lang="en-US" sz="1400" dirty="0" smtClean="0">
                <a:latin typeface="Courier"/>
                <a:cs typeface="Courier"/>
              </a:rPr>
              <a:t>(v);</a:t>
            </a:r>
          </a:p>
          <a:p>
            <a:pPr lvl="1">
              <a:buFontTx/>
              <a:buNone/>
              <a:defRPr/>
            </a:pPr>
            <a:r>
              <a:rPr lang="en-US" sz="1400" dirty="0" smtClean="0">
                <a:latin typeface="Courier"/>
                <a:cs typeface="Courier"/>
              </a:rPr>
              <a:t>	Mark v as visited;	</a:t>
            </a:r>
          </a:p>
          <a:p>
            <a:pPr lvl="1">
              <a:buFontTx/>
              <a:buNone/>
              <a:defRPr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while</a:t>
            </a:r>
            <a:r>
              <a:rPr lang="en-US" sz="1400" dirty="0" smtClean="0">
                <a:latin typeface="Courier"/>
                <a:cs typeface="Courier"/>
              </a:rPr>
              <a:t> (!</a:t>
            </a:r>
            <a:r>
              <a:rPr lang="en-US" sz="1400" dirty="0" err="1" smtClean="0">
                <a:latin typeface="Courier"/>
                <a:cs typeface="Courier"/>
              </a:rPr>
              <a:t>q.isEmpty</a:t>
            </a:r>
            <a:r>
              <a:rPr lang="en-US" sz="1400" dirty="0" smtClean="0">
                <a:latin typeface="Courier"/>
                <a:cs typeface="Courier"/>
              </a:rPr>
              <a:t>()) {</a:t>
            </a:r>
          </a:p>
          <a:p>
            <a:pPr lvl="1">
              <a:buFontTx/>
              <a:buNone/>
              <a:defRPr/>
            </a:pPr>
            <a:r>
              <a:rPr lang="en-US" sz="1400" dirty="0" smtClean="0">
                <a:latin typeface="Courier"/>
                <a:cs typeface="Courier"/>
              </a:rPr>
              <a:t>	   </a:t>
            </a:r>
            <a:r>
              <a:rPr lang="en-US" sz="1400" dirty="0" err="1" smtClean="0">
                <a:latin typeface="Courier"/>
                <a:cs typeface="Courier"/>
              </a:rPr>
              <a:t>q.delete</a:t>
            </a:r>
            <a:r>
              <a:rPr lang="en-US" sz="1400" dirty="0" smtClean="0">
                <a:latin typeface="Courier"/>
                <a:cs typeface="Courier"/>
              </a:rPr>
              <a:t>(w);</a:t>
            </a:r>
          </a:p>
          <a:p>
            <a:pPr lvl="1">
              <a:buFontTx/>
              <a:buNone/>
              <a:defRPr/>
            </a:pPr>
            <a:r>
              <a:rPr lang="en-US" sz="1400" dirty="0" smtClean="0">
                <a:latin typeface="Courier"/>
                <a:cs typeface="Courier"/>
              </a:rPr>
              <a:t>	   </a:t>
            </a:r>
            <a:r>
              <a:rPr lang="en-US" sz="1400" b="1" dirty="0" smtClean="0">
                <a:latin typeface="Courier"/>
                <a:cs typeface="Courier"/>
              </a:rPr>
              <a:t>for</a:t>
            </a:r>
            <a:r>
              <a:rPr lang="en-US" sz="1400" dirty="0" smtClean="0">
                <a:latin typeface="Courier"/>
                <a:cs typeface="Courier"/>
              </a:rPr>
              <a:t> (each unvisited vertex u adjacent to  w) {</a:t>
            </a:r>
          </a:p>
          <a:p>
            <a:pPr lvl="1">
              <a:buFontTx/>
              <a:buNone/>
              <a:defRPr/>
            </a:pPr>
            <a:r>
              <a:rPr lang="en-US" sz="1400" dirty="0" smtClean="0">
                <a:latin typeface="Courier"/>
                <a:cs typeface="Courier"/>
              </a:rPr>
              <a:t>	      Mark u as visited;</a:t>
            </a:r>
          </a:p>
          <a:p>
            <a:pPr lvl="1">
              <a:buFontTx/>
              <a:buNone/>
              <a:defRPr/>
            </a:pPr>
            <a:r>
              <a:rPr lang="en-US" sz="1400" dirty="0" smtClean="0">
                <a:latin typeface="Courier"/>
                <a:cs typeface="Courier"/>
              </a:rPr>
              <a:t>	      </a:t>
            </a:r>
            <a:r>
              <a:rPr lang="en-US" sz="1400" dirty="0" err="1" smtClean="0">
                <a:latin typeface="Courier"/>
                <a:cs typeface="Courier"/>
              </a:rPr>
              <a:t>q.insert</a:t>
            </a:r>
            <a:r>
              <a:rPr lang="en-US" sz="1400" dirty="0" smtClean="0">
                <a:latin typeface="Courier"/>
                <a:cs typeface="Courier"/>
              </a:rPr>
              <a:t>(u);}	   </a:t>
            </a:r>
          </a:p>
          <a:p>
            <a:pPr lvl="1">
              <a:buFontTx/>
              <a:buNone/>
              <a:defRPr/>
            </a:pPr>
            <a:r>
              <a:rPr lang="en-US" sz="1400" dirty="0" smtClean="0">
                <a:latin typeface="Courier"/>
                <a:cs typeface="Courier"/>
              </a:rPr>
              <a:t>	}}</a:t>
            </a:r>
          </a:p>
          <a:p>
            <a:pPr>
              <a:buFontTx/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47377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6" name="Group 477"/>
          <p:cNvGrpSpPr>
            <a:grpSpLocks/>
          </p:cNvGrpSpPr>
          <p:nvPr/>
        </p:nvGrpSpPr>
        <p:grpSpPr bwMode="auto">
          <a:xfrm>
            <a:off x="109538" y="3352800"/>
            <a:ext cx="2060575" cy="2722563"/>
            <a:chOff x="556699" y="527661"/>
            <a:chExt cx="2060412" cy="2723236"/>
          </a:xfrm>
        </p:grpSpPr>
        <p:sp>
          <p:nvSpPr>
            <p:cNvPr id="479" name="Rectangle 32"/>
            <p:cNvSpPr>
              <a:spLocks noChangeArrowheads="1"/>
            </p:cNvSpPr>
            <p:nvPr/>
          </p:nvSpPr>
          <p:spPr bwMode="auto">
            <a:xfrm>
              <a:off x="556699" y="2348974"/>
              <a:ext cx="2055649" cy="90192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-108" charset="2"/>
                <a:buNone/>
              </a:pPr>
              <a:r>
                <a:rPr lang="en-US" sz="1600" dirty="0"/>
                <a:t>Queue: </a:t>
              </a:r>
              <a:r>
                <a:rPr lang="en-US" sz="1600" dirty="0">
                  <a:solidFill>
                    <a:srgbClr val="75879C"/>
                  </a:solidFill>
                </a:rPr>
                <a:t>ABEC</a:t>
              </a:r>
              <a:r>
                <a:rPr lang="en-US" sz="1600" dirty="0"/>
                <a:t>GDF</a:t>
              </a:r>
              <a:endParaRPr lang="en-US" sz="1600" dirty="0" smtClean="0"/>
            </a:p>
            <a:p>
              <a:pPr marL="342900" indent="-342900">
                <a:buFont typeface="Wingdings" pitchFamily="-108" charset="2"/>
                <a:buNone/>
              </a:pPr>
              <a:r>
                <a:rPr lang="en-US" sz="1400" dirty="0" smtClean="0"/>
                <a:t>Take C off queue.  </a:t>
              </a:r>
              <a:endParaRPr lang="en-US" sz="1400" dirty="0"/>
            </a:p>
            <a:p>
              <a:pPr marL="342900" indent="-342900">
                <a:buFont typeface="Wingdings" pitchFamily="-108" charset="2"/>
                <a:buNone/>
              </a:pPr>
              <a:r>
                <a:rPr lang="en-US" sz="1400" dirty="0"/>
                <a:t>Its neighbor F is already marked, so not queued.</a:t>
              </a:r>
            </a:p>
          </p:txBody>
        </p:sp>
        <p:grpSp>
          <p:nvGrpSpPr>
            <p:cNvPr id="66627" name="Group 85"/>
            <p:cNvGrpSpPr>
              <a:grpSpLocks/>
            </p:cNvGrpSpPr>
            <p:nvPr/>
          </p:nvGrpSpPr>
          <p:grpSpPr bwMode="auto">
            <a:xfrm>
              <a:off x="620262" y="527661"/>
              <a:ext cx="1996849" cy="1821540"/>
              <a:chOff x="2639156" y="3183011"/>
              <a:chExt cx="2288647" cy="2202184"/>
            </a:xfrm>
          </p:grpSpPr>
          <p:sp>
            <p:nvSpPr>
              <p:cNvPr id="481" name="Line 45"/>
              <p:cNvSpPr>
                <a:spLocks noChangeShapeType="1"/>
              </p:cNvSpPr>
              <p:nvPr/>
            </p:nvSpPr>
            <p:spPr bwMode="auto">
              <a:xfrm flipH="1">
                <a:off x="3426850" y="3355785"/>
                <a:ext cx="513053" cy="445373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82" name="Line 46"/>
              <p:cNvSpPr>
                <a:spLocks noChangeShapeType="1"/>
              </p:cNvSpPr>
              <p:nvPr/>
            </p:nvSpPr>
            <p:spPr bwMode="auto">
              <a:xfrm>
                <a:off x="4200069" y="3442173"/>
                <a:ext cx="443918" cy="259160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83" name="Line 47"/>
              <p:cNvSpPr>
                <a:spLocks noChangeShapeType="1"/>
              </p:cNvSpPr>
              <p:nvPr/>
            </p:nvSpPr>
            <p:spPr bwMode="auto">
              <a:xfrm flipH="1">
                <a:off x="4343796" y="3954735"/>
                <a:ext cx="300191" cy="364745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84" name="Line 45"/>
              <p:cNvSpPr>
                <a:spLocks noChangeShapeType="1"/>
              </p:cNvSpPr>
              <p:nvPr/>
            </p:nvSpPr>
            <p:spPr bwMode="auto">
              <a:xfrm flipH="1">
                <a:off x="2873772" y="3954735"/>
                <a:ext cx="298371" cy="364745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85" name="Line 47"/>
              <p:cNvSpPr>
                <a:spLocks noChangeShapeType="1"/>
              </p:cNvSpPr>
              <p:nvPr/>
            </p:nvSpPr>
            <p:spPr bwMode="auto">
              <a:xfrm flipH="1">
                <a:off x="4738592" y="3996969"/>
                <a:ext cx="0" cy="1076959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6633" name="Oval 485"/>
              <p:cNvSpPr>
                <a:spLocks noChangeArrowheads="1"/>
              </p:cNvSpPr>
              <p:nvPr/>
            </p:nvSpPr>
            <p:spPr bwMode="auto">
              <a:xfrm>
                <a:off x="3103842" y="3632768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B</a:t>
                </a:r>
              </a:p>
            </p:txBody>
          </p:sp>
          <p:sp>
            <p:nvSpPr>
              <p:cNvPr id="66634" name="Oval 486"/>
              <p:cNvSpPr>
                <a:spLocks noChangeArrowheads="1"/>
              </p:cNvSpPr>
              <p:nvPr/>
            </p:nvSpPr>
            <p:spPr bwMode="auto">
              <a:xfrm>
                <a:off x="2639156" y="4320063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G</a:t>
                </a:r>
              </a:p>
            </p:txBody>
          </p:sp>
          <p:sp>
            <p:nvSpPr>
              <p:cNvPr id="488" name="Oval 487"/>
              <p:cNvSpPr>
                <a:spLocks noChangeArrowheads="1"/>
              </p:cNvSpPr>
              <p:nvPr/>
            </p:nvSpPr>
            <p:spPr bwMode="auto">
              <a:xfrm>
                <a:off x="3876227" y="3183011"/>
                <a:ext cx="323842" cy="3455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A</a:t>
                </a:r>
              </a:p>
            </p:txBody>
          </p:sp>
          <p:sp>
            <p:nvSpPr>
              <p:cNvPr id="66636" name="Oval 488"/>
              <p:cNvSpPr>
                <a:spLocks noChangeArrowheads="1"/>
              </p:cNvSpPr>
              <p:nvPr/>
            </p:nvSpPr>
            <p:spPr bwMode="auto">
              <a:xfrm>
                <a:off x="4604617" y="3651075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E</a:t>
                </a:r>
              </a:p>
            </p:txBody>
          </p:sp>
          <p:sp>
            <p:nvSpPr>
              <p:cNvPr id="66637" name="Oval 40"/>
              <p:cNvSpPr>
                <a:spLocks noChangeArrowheads="1"/>
              </p:cNvSpPr>
              <p:nvPr/>
            </p:nvSpPr>
            <p:spPr bwMode="auto">
              <a:xfrm>
                <a:off x="4086561" y="4320063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D</a:t>
                </a:r>
              </a:p>
            </p:txBody>
          </p:sp>
          <p:sp>
            <p:nvSpPr>
              <p:cNvPr id="66638" name="Oval 41"/>
              <p:cNvSpPr>
                <a:spLocks noChangeArrowheads="1"/>
              </p:cNvSpPr>
              <p:nvPr/>
            </p:nvSpPr>
            <p:spPr bwMode="auto">
              <a:xfrm>
                <a:off x="3462929" y="4342989"/>
                <a:ext cx="323186" cy="325008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C</a:t>
                </a:r>
              </a:p>
            </p:txBody>
          </p:sp>
          <p:sp>
            <p:nvSpPr>
              <p:cNvPr id="66639" name="Oval 42"/>
              <p:cNvSpPr>
                <a:spLocks noChangeArrowheads="1"/>
              </p:cNvSpPr>
              <p:nvPr/>
            </p:nvSpPr>
            <p:spPr bwMode="auto">
              <a:xfrm>
                <a:off x="4486183" y="5039179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F</a:t>
                </a:r>
              </a:p>
            </p:txBody>
          </p:sp>
          <p:grpSp>
            <p:nvGrpSpPr>
              <p:cNvPr id="16" name="Group 65"/>
              <p:cNvGrpSpPr/>
              <p:nvPr/>
            </p:nvGrpSpPr>
            <p:grpSpPr>
              <a:xfrm>
                <a:off x="3023002" y="3356019"/>
                <a:ext cx="1239650" cy="1149474"/>
                <a:chOff x="3103842" y="3632768"/>
                <a:chExt cx="1239650" cy="1149474"/>
              </a:xfrm>
              <a:noFill/>
            </p:grpSpPr>
            <p:sp>
              <p:nvSpPr>
                <p:cNvPr id="497" name="Oval 39"/>
                <p:cNvSpPr>
                  <a:spLocks noChangeArrowheads="1"/>
                </p:cNvSpPr>
                <p:nvPr/>
              </p:nvSpPr>
              <p:spPr bwMode="auto">
                <a:xfrm>
                  <a:off x="3103842" y="3632768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  <p:sp>
              <p:nvSpPr>
                <p:cNvPr id="498" name="Oval 41"/>
                <p:cNvSpPr>
                  <a:spLocks noChangeArrowheads="1"/>
                </p:cNvSpPr>
                <p:nvPr/>
              </p:nvSpPr>
              <p:spPr bwMode="auto">
                <a:xfrm>
                  <a:off x="4020306" y="3632768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  <p:sp>
              <p:nvSpPr>
                <p:cNvPr id="499" name="Oval 40"/>
                <p:cNvSpPr>
                  <a:spLocks noChangeArrowheads="1"/>
                </p:cNvSpPr>
                <p:nvPr/>
              </p:nvSpPr>
              <p:spPr bwMode="auto">
                <a:xfrm>
                  <a:off x="3939553" y="4436226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</p:grpSp>
          <p:sp>
            <p:nvSpPr>
              <p:cNvPr id="494" name="Line 47"/>
              <p:cNvSpPr>
                <a:spLocks noChangeShapeType="1"/>
              </p:cNvSpPr>
              <p:nvPr/>
            </p:nvSpPr>
            <p:spPr bwMode="auto">
              <a:xfrm>
                <a:off x="4343796" y="4665028"/>
                <a:ext cx="229236" cy="399300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95" name="Line 47"/>
              <p:cNvSpPr>
                <a:spLocks noChangeShapeType="1"/>
              </p:cNvSpPr>
              <p:nvPr/>
            </p:nvSpPr>
            <p:spPr bwMode="auto">
              <a:xfrm>
                <a:off x="3312232" y="3977771"/>
                <a:ext cx="205584" cy="410818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96" name="Line 47"/>
              <p:cNvSpPr>
                <a:spLocks noChangeShapeType="1"/>
              </p:cNvSpPr>
              <p:nvPr/>
            </p:nvSpPr>
            <p:spPr bwMode="auto">
              <a:xfrm>
                <a:off x="3781621" y="4615116"/>
                <a:ext cx="704083" cy="504885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  <p:grpSp>
        <p:nvGrpSpPr>
          <p:cNvPr id="66567" name="Group 499"/>
          <p:cNvGrpSpPr>
            <a:grpSpLocks/>
          </p:cNvGrpSpPr>
          <p:nvPr/>
        </p:nvGrpSpPr>
        <p:grpSpPr bwMode="auto">
          <a:xfrm>
            <a:off x="6600825" y="3352800"/>
            <a:ext cx="2409825" cy="2722563"/>
            <a:chOff x="556699" y="527659"/>
            <a:chExt cx="2409100" cy="2723238"/>
          </a:xfrm>
        </p:grpSpPr>
        <p:sp>
          <p:nvSpPr>
            <p:cNvPr id="501" name="Rectangle 32"/>
            <p:cNvSpPr>
              <a:spLocks noChangeArrowheads="1"/>
            </p:cNvSpPr>
            <p:nvPr/>
          </p:nvSpPr>
          <p:spPr bwMode="auto">
            <a:xfrm>
              <a:off x="556699" y="2348973"/>
              <a:ext cx="2409100" cy="90192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-108" charset="2"/>
                <a:buNone/>
              </a:pPr>
              <a:r>
                <a:rPr lang="en-US" sz="1600" dirty="0" err="1"/>
                <a:t>Queue:</a:t>
              </a:r>
              <a:r>
                <a:rPr lang="en-US" sz="1600" dirty="0" err="1">
                  <a:solidFill>
                    <a:srgbClr val="75879C"/>
                  </a:solidFill>
                </a:rPr>
                <a:t>ABECGDF</a:t>
              </a:r>
              <a:endParaRPr lang="en-US" sz="1600" dirty="0" smtClean="0">
                <a:solidFill>
                  <a:srgbClr val="75879C"/>
                </a:solidFill>
              </a:endParaRPr>
            </a:p>
            <a:p>
              <a:pPr marL="342900" indent="-342900">
                <a:buFont typeface="Wingdings" pitchFamily="-108" charset="2"/>
                <a:buNone/>
              </a:pPr>
              <a:r>
                <a:rPr lang="en-US" sz="1400" dirty="0" smtClean="0"/>
                <a:t>Take F off queue.  </a:t>
              </a:r>
            </a:p>
            <a:p>
              <a:pPr marL="342900" indent="-342900">
                <a:buFont typeface="Wingdings" pitchFamily="-108" charset="2"/>
                <a:buNone/>
              </a:pPr>
              <a:r>
                <a:rPr lang="en-US" sz="1400" dirty="0" smtClean="0"/>
                <a:t>E</a:t>
              </a:r>
              <a:r>
                <a:rPr lang="en-US" sz="1400" dirty="0"/>
                <a:t>, D, C marked, so not queued again.</a:t>
              </a:r>
            </a:p>
          </p:txBody>
        </p:sp>
        <p:grpSp>
          <p:nvGrpSpPr>
            <p:cNvPr id="66609" name="Group 85"/>
            <p:cNvGrpSpPr>
              <a:grpSpLocks/>
            </p:cNvGrpSpPr>
            <p:nvPr/>
          </p:nvGrpSpPr>
          <p:grpSpPr bwMode="auto">
            <a:xfrm>
              <a:off x="620262" y="527661"/>
              <a:ext cx="1996849" cy="1821540"/>
              <a:chOff x="2639156" y="3183011"/>
              <a:chExt cx="2288647" cy="2202184"/>
            </a:xfrm>
          </p:grpSpPr>
          <p:sp>
            <p:nvSpPr>
              <p:cNvPr id="503" name="Line 45"/>
              <p:cNvSpPr>
                <a:spLocks noChangeShapeType="1"/>
              </p:cNvSpPr>
              <p:nvPr/>
            </p:nvSpPr>
            <p:spPr bwMode="auto">
              <a:xfrm flipH="1">
                <a:off x="3426660" y="3355783"/>
                <a:ext cx="512939" cy="445373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04" name="Line 46"/>
              <p:cNvSpPr>
                <a:spLocks noChangeShapeType="1"/>
              </p:cNvSpPr>
              <p:nvPr/>
            </p:nvSpPr>
            <p:spPr bwMode="auto">
              <a:xfrm>
                <a:off x="4199706" y="3442170"/>
                <a:ext cx="443820" cy="259161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05" name="Line 47"/>
              <p:cNvSpPr>
                <a:spLocks noChangeShapeType="1"/>
              </p:cNvSpPr>
              <p:nvPr/>
            </p:nvSpPr>
            <p:spPr bwMode="auto">
              <a:xfrm flipH="1">
                <a:off x="4343403" y="3954733"/>
                <a:ext cx="300123" cy="364745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06" name="Line 45"/>
              <p:cNvSpPr>
                <a:spLocks noChangeShapeType="1"/>
              </p:cNvSpPr>
              <p:nvPr/>
            </p:nvSpPr>
            <p:spPr bwMode="auto">
              <a:xfrm flipH="1">
                <a:off x="2873705" y="3954733"/>
                <a:ext cx="298305" cy="364745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07" name="Line 47"/>
              <p:cNvSpPr>
                <a:spLocks noChangeShapeType="1"/>
              </p:cNvSpPr>
              <p:nvPr/>
            </p:nvSpPr>
            <p:spPr bwMode="auto">
              <a:xfrm flipH="1">
                <a:off x="4738110" y="3996967"/>
                <a:ext cx="0" cy="1076959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6615" name="Oval 507"/>
              <p:cNvSpPr>
                <a:spLocks noChangeArrowheads="1"/>
              </p:cNvSpPr>
              <p:nvPr/>
            </p:nvSpPr>
            <p:spPr bwMode="auto">
              <a:xfrm>
                <a:off x="3103842" y="3632768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B</a:t>
                </a:r>
              </a:p>
            </p:txBody>
          </p:sp>
          <p:sp>
            <p:nvSpPr>
              <p:cNvPr id="66616" name="Oval 508"/>
              <p:cNvSpPr>
                <a:spLocks noChangeArrowheads="1"/>
              </p:cNvSpPr>
              <p:nvPr/>
            </p:nvSpPr>
            <p:spPr bwMode="auto">
              <a:xfrm>
                <a:off x="2639156" y="4320063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G</a:t>
                </a:r>
              </a:p>
            </p:txBody>
          </p:sp>
          <p:sp>
            <p:nvSpPr>
              <p:cNvPr id="510" name="Oval 509"/>
              <p:cNvSpPr>
                <a:spLocks noChangeArrowheads="1"/>
              </p:cNvSpPr>
              <p:nvPr/>
            </p:nvSpPr>
            <p:spPr bwMode="auto">
              <a:xfrm>
                <a:off x="3875936" y="3183009"/>
                <a:ext cx="323770" cy="3455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A</a:t>
                </a:r>
              </a:p>
            </p:txBody>
          </p:sp>
          <p:sp>
            <p:nvSpPr>
              <p:cNvPr id="66618" name="Oval 510"/>
              <p:cNvSpPr>
                <a:spLocks noChangeArrowheads="1"/>
              </p:cNvSpPr>
              <p:nvPr/>
            </p:nvSpPr>
            <p:spPr bwMode="auto">
              <a:xfrm>
                <a:off x="4604617" y="3651075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E</a:t>
                </a:r>
              </a:p>
            </p:txBody>
          </p:sp>
          <p:sp>
            <p:nvSpPr>
              <p:cNvPr id="66619" name="Oval 40"/>
              <p:cNvSpPr>
                <a:spLocks noChangeArrowheads="1"/>
              </p:cNvSpPr>
              <p:nvPr/>
            </p:nvSpPr>
            <p:spPr bwMode="auto">
              <a:xfrm>
                <a:off x="4086561" y="4320063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D</a:t>
                </a:r>
              </a:p>
            </p:txBody>
          </p:sp>
          <p:sp>
            <p:nvSpPr>
              <p:cNvPr id="66620" name="Oval 41"/>
              <p:cNvSpPr>
                <a:spLocks noChangeArrowheads="1"/>
              </p:cNvSpPr>
              <p:nvPr/>
            </p:nvSpPr>
            <p:spPr bwMode="auto">
              <a:xfrm>
                <a:off x="3462929" y="4342989"/>
                <a:ext cx="323186" cy="325008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C</a:t>
                </a:r>
              </a:p>
            </p:txBody>
          </p:sp>
          <p:sp>
            <p:nvSpPr>
              <p:cNvPr id="66621" name="Oval 42"/>
              <p:cNvSpPr>
                <a:spLocks noChangeArrowheads="1"/>
              </p:cNvSpPr>
              <p:nvPr/>
            </p:nvSpPr>
            <p:spPr bwMode="auto">
              <a:xfrm>
                <a:off x="4486183" y="5039179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F</a:t>
                </a:r>
              </a:p>
            </p:txBody>
          </p:sp>
          <p:grpSp>
            <p:nvGrpSpPr>
              <p:cNvPr id="19" name="Group 65"/>
              <p:cNvGrpSpPr/>
              <p:nvPr/>
            </p:nvGrpSpPr>
            <p:grpSpPr>
              <a:xfrm>
                <a:off x="3023002" y="3356019"/>
                <a:ext cx="1239650" cy="1149474"/>
                <a:chOff x="3103842" y="3632768"/>
                <a:chExt cx="1239650" cy="1149474"/>
              </a:xfrm>
              <a:noFill/>
            </p:grpSpPr>
            <p:sp>
              <p:nvSpPr>
                <p:cNvPr id="519" name="Oval 39"/>
                <p:cNvSpPr>
                  <a:spLocks noChangeArrowheads="1"/>
                </p:cNvSpPr>
                <p:nvPr/>
              </p:nvSpPr>
              <p:spPr bwMode="auto">
                <a:xfrm>
                  <a:off x="3103842" y="3632768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  <p:sp>
              <p:nvSpPr>
                <p:cNvPr id="520" name="Oval 41"/>
                <p:cNvSpPr>
                  <a:spLocks noChangeArrowheads="1"/>
                </p:cNvSpPr>
                <p:nvPr/>
              </p:nvSpPr>
              <p:spPr bwMode="auto">
                <a:xfrm>
                  <a:off x="4020306" y="3632768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  <p:sp>
              <p:nvSpPr>
                <p:cNvPr id="521" name="Oval 40"/>
                <p:cNvSpPr>
                  <a:spLocks noChangeArrowheads="1"/>
                </p:cNvSpPr>
                <p:nvPr/>
              </p:nvSpPr>
              <p:spPr bwMode="auto">
                <a:xfrm>
                  <a:off x="3939553" y="4436226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</p:grpSp>
          <p:sp>
            <p:nvSpPr>
              <p:cNvPr id="516" name="Line 47"/>
              <p:cNvSpPr>
                <a:spLocks noChangeShapeType="1"/>
              </p:cNvSpPr>
              <p:nvPr/>
            </p:nvSpPr>
            <p:spPr bwMode="auto">
              <a:xfrm>
                <a:off x="4343403" y="4665027"/>
                <a:ext cx="229186" cy="399300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17" name="Line 47"/>
              <p:cNvSpPr>
                <a:spLocks noChangeShapeType="1"/>
              </p:cNvSpPr>
              <p:nvPr/>
            </p:nvSpPr>
            <p:spPr bwMode="auto">
              <a:xfrm>
                <a:off x="3312067" y="3977770"/>
                <a:ext cx="205540" cy="410818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18" name="Line 47"/>
              <p:cNvSpPr>
                <a:spLocks noChangeShapeType="1"/>
              </p:cNvSpPr>
              <p:nvPr/>
            </p:nvSpPr>
            <p:spPr bwMode="auto">
              <a:xfrm>
                <a:off x="3781352" y="4615114"/>
                <a:ext cx="703928" cy="504885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  <p:grpSp>
        <p:nvGrpSpPr>
          <p:cNvPr id="66568" name="Group 521"/>
          <p:cNvGrpSpPr>
            <a:grpSpLocks/>
          </p:cNvGrpSpPr>
          <p:nvPr/>
        </p:nvGrpSpPr>
        <p:grpSpPr bwMode="auto">
          <a:xfrm>
            <a:off x="4540250" y="3371850"/>
            <a:ext cx="2060575" cy="2722563"/>
            <a:chOff x="556699" y="527661"/>
            <a:chExt cx="2060412" cy="2723236"/>
          </a:xfrm>
        </p:grpSpPr>
        <p:sp>
          <p:nvSpPr>
            <p:cNvPr id="523" name="Rectangle 32"/>
            <p:cNvSpPr>
              <a:spLocks noChangeArrowheads="1"/>
            </p:cNvSpPr>
            <p:nvPr/>
          </p:nvSpPr>
          <p:spPr bwMode="auto">
            <a:xfrm>
              <a:off x="556699" y="2348974"/>
              <a:ext cx="2012791" cy="90192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-108" charset="2"/>
                <a:buNone/>
              </a:pPr>
              <a:r>
                <a:rPr lang="en-US" sz="1600" dirty="0"/>
                <a:t>Queue: </a:t>
              </a:r>
              <a:r>
                <a:rPr lang="en-US" sz="1600" dirty="0">
                  <a:solidFill>
                    <a:srgbClr val="75879C"/>
                  </a:solidFill>
                </a:rPr>
                <a:t>ABECGD</a:t>
              </a:r>
              <a:r>
                <a:rPr lang="en-US" sz="1600" dirty="0"/>
                <a:t>F</a:t>
              </a:r>
              <a:endParaRPr lang="en-US" sz="1600" dirty="0" smtClean="0"/>
            </a:p>
            <a:p>
              <a:pPr marL="342900" indent="-342900"/>
              <a:r>
                <a:rPr lang="en-US" sz="1400" dirty="0" smtClean="0"/>
                <a:t>Take D off queue.  </a:t>
              </a:r>
            </a:p>
            <a:p>
              <a:pPr marL="342900" indent="-342900">
                <a:buFont typeface="Wingdings" pitchFamily="-108" charset="2"/>
                <a:buNone/>
              </a:pPr>
              <a:r>
                <a:rPr lang="en-US" sz="1400" dirty="0" smtClean="0"/>
                <a:t>F</a:t>
              </a:r>
              <a:r>
                <a:rPr lang="en-US" sz="1400" dirty="0"/>
                <a:t>, E marked so not queued.</a:t>
              </a:r>
            </a:p>
          </p:txBody>
        </p:sp>
        <p:grpSp>
          <p:nvGrpSpPr>
            <p:cNvPr id="66591" name="Group 85"/>
            <p:cNvGrpSpPr>
              <a:grpSpLocks/>
            </p:cNvGrpSpPr>
            <p:nvPr/>
          </p:nvGrpSpPr>
          <p:grpSpPr bwMode="auto">
            <a:xfrm>
              <a:off x="620262" y="527661"/>
              <a:ext cx="1996849" cy="1821540"/>
              <a:chOff x="2639156" y="3183011"/>
              <a:chExt cx="2288647" cy="2202184"/>
            </a:xfrm>
          </p:grpSpPr>
          <p:sp>
            <p:nvSpPr>
              <p:cNvPr id="525" name="Line 45"/>
              <p:cNvSpPr>
                <a:spLocks noChangeShapeType="1"/>
              </p:cNvSpPr>
              <p:nvPr/>
            </p:nvSpPr>
            <p:spPr bwMode="auto">
              <a:xfrm flipH="1">
                <a:off x="3426851" y="3355785"/>
                <a:ext cx="513053" cy="445373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26" name="Line 46"/>
              <p:cNvSpPr>
                <a:spLocks noChangeShapeType="1"/>
              </p:cNvSpPr>
              <p:nvPr/>
            </p:nvSpPr>
            <p:spPr bwMode="auto">
              <a:xfrm>
                <a:off x="4200069" y="3442173"/>
                <a:ext cx="443918" cy="259160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27" name="Line 47"/>
              <p:cNvSpPr>
                <a:spLocks noChangeShapeType="1"/>
              </p:cNvSpPr>
              <p:nvPr/>
            </p:nvSpPr>
            <p:spPr bwMode="auto">
              <a:xfrm flipH="1">
                <a:off x="4343797" y="3954735"/>
                <a:ext cx="300190" cy="364745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28" name="Line 45"/>
              <p:cNvSpPr>
                <a:spLocks noChangeShapeType="1"/>
              </p:cNvSpPr>
              <p:nvPr/>
            </p:nvSpPr>
            <p:spPr bwMode="auto">
              <a:xfrm flipH="1">
                <a:off x="2873773" y="3954735"/>
                <a:ext cx="298371" cy="364745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29" name="Line 47"/>
              <p:cNvSpPr>
                <a:spLocks noChangeShapeType="1"/>
              </p:cNvSpPr>
              <p:nvPr/>
            </p:nvSpPr>
            <p:spPr bwMode="auto">
              <a:xfrm flipH="1">
                <a:off x="4738592" y="3996969"/>
                <a:ext cx="0" cy="1076959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6597" name="Oval 529"/>
              <p:cNvSpPr>
                <a:spLocks noChangeArrowheads="1"/>
              </p:cNvSpPr>
              <p:nvPr/>
            </p:nvSpPr>
            <p:spPr bwMode="auto">
              <a:xfrm>
                <a:off x="3103842" y="3632768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B</a:t>
                </a:r>
              </a:p>
            </p:txBody>
          </p:sp>
          <p:sp>
            <p:nvSpPr>
              <p:cNvPr id="66598" name="Oval 530"/>
              <p:cNvSpPr>
                <a:spLocks noChangeArrowheads="1"/>
              </p:cNvSpPr>
              <p:nvPr/>
            </p:nvSpPr>
            <p:spPr bwMode="auto">
              <a:xfrm>
                <a:off x="2639156" y="4320063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G</a:t>
                </a:r>
              </a:p>
            </p:txBody>
          </p:sp>
          <p:sp>
            <p:nvSpPr>
              <p:cNvPr id="532" name="Oval 531"/>
              <p:cNvSpPr>
                <a:spLocks noChangeArrowheads="1"/>
              </p:cNvSpPr>
              <p:nvPr/>
            </p:nvSpPr>
            <p:spPr bwMode="auto">
              <a:xfrm>
                <a:off x="3876227" y="3183011"/>
                <a:ext cx="323842" cy="3455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A</a:t>
                </a:r>
              </a:p>
            </p:txBody>
          </p:sp>
          <p:sp>
            <p:nvSpPr>
              <p:cNvPr id="66600" name="Oval 532"/>
              <p:cNvSpPr>
                <a:spLocks noChangeArrowheads="1"/>
              </p:cNvSpPr>
              <p:nvPr/>
            </p:nvSpPr>
            <p:spPr bwMode="auto">
              <a:xfrm>
                <a:off x="4604617" y="3651075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E</a:t>
                </a:r>
              </a:p>
            </p:txBody>
          </p:sp>
          <p:sp>
            <p:nvSpPr>
              <p:cNvPr id="66601" name="Oval 40"/>
              <p:cNvSpPr>
                <a:spLocks noChangeArrowheads="1"/>
              </p:cNvSpPr>
              <p:nvPr/>
            </p:nvSpPr>
            <p:spPr bwMode="auto">
              <a:xfrm>
                <a:off x="4086561" y="4320063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D</a:t>
                </a:r>
              </a:p>
            </p:txBody>
          </p:sp>
          <p:sp>
            <p:nvSpPr>
              <p:cNvPr id="66602" name="Oval 41"/>
              <p:cNvSpPr>
                <a:spLocks noChangeArrowheads="1"/>
              </p:cNvSpPr>
              <p:nvPr/>
            </p:nvSpPr>
            <p:spPr bwMode="auto">
              <a:xfrm>
                <a:off x="3462929" y="4342989"/>
                <a:ext cx="323186" cy="325008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 dirty="0">
                    <a:ea typeface="新細明體" pitchFamily="-108" charset="-120"/>
                    <a:cs typeface="新細明體" pitchFamily="-108" charset="-120"/>
                  </a:rPr>
                  <a:t>C</a:t>
                </a:r>
              </a:p>
            </p:txBody>
          </p:sp>
          <p:sp>
            <p:nvSpPr>
              <p:cNvPr id="66603" name="Oval 42"/>
              <p:cNvSpPr>
                <a:spLocks noChangeArrowheads="1"/>
              </p:cNvSpPr>
              <p:nvPr/>
            </p:nvSpPr>
            <p:spPr bwMode="auto">
              <a:xfrm>
                <a:off x="4486183" y="5039179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F</a:t>
                </a:r>
              </a:p>
            </p:txBody>
          </p:sp>
          <p:grpSp>
            <p:nvGrpSpPr>
              <p:cNvPr id="22" name="Group 65"/>
              <p:cNvGrpSpPr/>
              <p:nvPr/>
            </p:nvGrpSpPr>
            <p:grpSpPr>
              <a:xfrm>
                <a:off x="3023002" y="3356019"/>
                <a:ext cx="1239650" cy="1149474"/>
                <a:chOff x="3103842" y="3632768"/>
                <a:chExt cx="1239650" cy="1149474"/>
              </a:xfrm>
              <a:noFill/>
            </p:grpSpPr>
            <p:sp>
              <p:nvSpPr>
                <p:cNvPr id="541" name="Oval 39"/>
                <p:cNvSpPr>
                  <a:spLocks noChangeArrowheads="1"/>
                </p:cNvSpPr>
                <p:nvPr/>
              </p:nvSpPr>
              <p:spPr bwMode="auto">
                <a:xfrm>
                  <a:off x="3103842" y="3632768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  <p:sp>
              <p:nvSpPr>
                <p:cNvPr id="542" name="Oval 41"/>
                <p:cNvSpPr>
                  <a:spLocks noChangeArrowheads="1"/>
                </p:cNvSpPr>
                <p:nvPr/>
              </p:nvSpPr>
              <p:spPr bwMode="auto">
                <a:xfrm>
                  <a:off x="4020306" y="3632768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  <p:sp>
              <p:nvSpPr>
                <p:cNvPr id="543" name="Oval 40"/>
                <p:cNvSpPr>
                  <a:spLocks noChangeArrowheads="1"/>
                </p:cNvSpPr>
                <p:nvPr/>
              </p:nvSpPr>
              <p:spPr bwMode="auto">
                <a:xfrm>
                  <a:off x="3939553" y="4436226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</p:grpSp>
          <p:sp>
            <p:nvSpPr>
              <p:cNvPr id="538" name="Line 47"/>
              <p:cNvSpPr>
                <a:spLocks noChangeShapeType="1"/>
              </p:cNvSpPr>
              <p:nvPr/>
            </p:nvSpPr>
            <p:spPr bwMode="auto">
              <a:xfrm>
                <a:off x="4343797" y="4665028"/>
                <a:ext cx="229236" cy="399300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39" name="Line 47"/>
              <p:cNvSpPr>
                <a:spLocks noChangeShapeType="1"/>
              </p:cNvSpPr>
              <p:nvPr/>
            </p:nvSpPr>
            <p:spPr bwMode="auto">
              <a:xfrm>
                <a:off x="3312232" y="3977771"/>
                <a:ext cx="205586" cy="410818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40" name="Line 47"/>
              <p:cNvSpPr>
                <a:spLocks noChangeShapeType="1"/>
              </p:cNvSpPr>
              <p:nvPr/>
            </p:nvSpPr>
            <p:spPr bwMode="auto">
              <a:xfrm>
                <a:off x="3781621" y="4615116"/>
                <a:ext cx="704084" cy="504885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  <p:grpSp>
        <p:nvGrpSpPr>
          <p:cNvPr id="66569" name="Group 543"/>
          <p:cNvGrpSpPr>
            <a:grpSpLocks/>
          </p:cNvGrpSpPr>
          <p:nvPr/>
        </p:nvGrpSpPr>
        <p:grpSpPr bwMode="auto">
          <a:xfrm>
            <a:off x="2265363" y="3371850"/>
            <a:ext cx="2409825" cy="2722563"/>
            <a:chOff x="556699" y="527659"/>
            <a:chExt cx="2409100" cy="2723238"/>
          </a:xfrm>
        </p:grpSpPr>
        <p:sp>
          <p:nvSpPr>
            <p:cNvPr id="66572" name="Rectangle 32"/>
            <p:cNvSpPr>
              <a:spLocks noChangeArrowheads="1"/>
            </p:cNvSpPr>
            <p:nvPr/>
          </p:nvSpPr>
          <p:spPr bwMode="auto">
            <a:xfrm>
              <a:off x="556699" y="2349197"/>
              <a:ext cx="2409100" cy="90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-108" charset="2"/>
                <a:buNone/>
              </a:pPr>
              <a:r>
                <a:rPr lang="en-US" sz="1600" dirty="0"/>
                <a:t>Queue: </a:t>
              </a:r>
              <a:r>
                <a:rPr lang="en-US" sz="1600" dirty="0" smtClean="0">
                  <a:solidFill>
                    <a:srgbClr val="75879C"/>
                  </a:solidFill>
                </a:rPr>
                <a:t>ABECG</a:t>
              </a:r>
              <a:r>
                <a:rPr lang="en-US" sz="1600" dirty="0" smtClean="0"/>
                <a:t>DF</a:t>
              </a:r>
            </a:p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</a:pPr>
              <a:r>
                <a:rPr lang="en-US" sz="1600" dirty="0" smtClean="0"/>
                <a:t>Take G off queue.  </a:t>
              </a:r>
            </a:p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-108" charset="2"/>
                <a:buNone/>
              </a:pPr>
              <a:endParaRPr lang="en-US" sz="1600" dirty="0" smtClean="0"/>
            </a:p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-108" charset="2"/>
                <a:buNone/>
              </a:pPr>
              <a:endParaRPr lang="en-US" sz="1400" dirty="0"/>
            </a:p>
          </p:txBody>
        </p:sp>
        <p:grpSp>
          <p:nvGrpSpPr>
            <p:cNvPr id="66573" name="Group 85"/>
            <p:cNvGrpSpPr>
              <a:grpSpLocks/>
            </p:cNvGrpSpPr>
            <p:nvPr/>
          </p:nvGrpSpPr>
          <p:grpSpPr bwMode="auto">
            <a:xfrm>
              <a:off x="620262" y="527661"/>
              <a:ext cx="1996849" cy="1821540"/>
              <a:chOff x="2639156" y="3183011"/>
              <a:chExt cx="2288647" cy="2202184"/>
            </a:xfrm>
          </p:grpSpPr>
          <p:sp>
            <p:nvSpPr>
              <p:cNvPr id="547" name="Line 45"/>
              <p:cNvSpPr>
                <a:spLocks noChangeShapeType="1"/>
              </p:cNvSpPr>
              <p:nvPr/>
            </p:nvSpPr>
            <p:spPr bwMode="auto">
              <a:xfrm flipH="1">
                <a:off x="3426659" y="3355783"/>
                <a:ext cx="512939" cy="445373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48" name="Line 46"/>
              <p:cNvSpPr>
                <a:spLocks noChangeShapeType="1"/>
              </p:cNvSpPr>
              <p:nvPr/>
            </p:nvSpPr>
            <p:spPr bwMode="auto">
              <a:xfrm>
                <a:off x="4199706" y="3442170"/>
                <a:ext cx="443820" cy="259161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49" name="Line 47"/>
              <p:cNvSpPr>
                <a:spLocks noChangeShapeType="1"/>
              </p:cNvSpPr>
              <p:nvPr/>
            </p:nvSpPr>
            <p:spPr bwMode="auto">
              <a:xfrm flipH="1">
                <a:off x="4343401" y="3954733"/>
                <a:ext cx="300124" cy="364745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50" name="Line 45"/>
              <p:cNvSpPr>
                <a:spLocks noChangeShapeType="1"/>
              </p:cNvSpPr>
              <p:nvPr/>
            </p:nvSpPr>
            <p:spPr bwMode="auto">
              <a:xfrm flipH="1">
                <a:off x="2873704" y="3954733"/>
                <a:ext cx="298305" cy="364745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51" name="Line 47"/>
              <p:cNvSpPr>
                <a:spLocks noChangeShapeType="1"/>
              </p:cNvSpPr>
              <p:nvPr/>
            </p:nvSpPr>
            <p:spPr bwMode="auto">
              <a:xfrm flipH="1">
                <a:off x="4738110" y="3996967"/>
                <a:ext cx="0" cy="1076959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6579" name="Oval 551"/>
              <p:cNvSpPr>
                <a:spLocks noChangeArrowheads="1"/>
              </p:cNvSpPr>
              <p:nvPr/>
            </p:nvSpPr>
            <p:spPr bwMode="auto">
              <a:xfrm>
                <a:off x="3103842" y="3632768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B</a:t>
                </a:r>
              </a:p>
            </p:txBody>
          </p:sp>
          <p:sp>
            <p:nvSpPr>
              <p:cNvPr id="66580" name="Oval 552"/>
              <p:cNvSpPr>
                <a:spLocks noChangeArrowheads="1"/>
              </p:cNvSpPr>
              <p:nvPr/>
            </p:nvSpPr>
            <p:spPr bwMode="auto">
              <a:xfrm>
                <a:off x="2639156" y="4320063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G</a:t>
                </a:r>
              </a:p>
            </p:txBody>
          </p:sp>
          <p:sp>
            <p:nvSpPr>
              <p:cNvPr id="554" name="Oval 553"/>
              <p:cNvSpPr>
                <a:spLocks noChangeArrowheads="1"/>
              </p:cNvSpPr>
              <p:nvPr/>
            </p:nvSpPr>
            <p:spPr bwMode="auto">
              <a:xfrm>
                <a:off x="3875936" y="3183009"/>
                <a:ext cx="323770" cy="3455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A</a:t>
                </a:r>
              </a:p>
            </p:txBody>
          </p:sp>
          <p:sp>
            <p:nvSpPr>
              <p:cNvPr id="66582" name="Oval 554"/>
              <p:cNvSpPr>
                <a:spLocks noChangeArrowheads="1"/>
              </p:cNvSpPr>
              <p:nvPr/>
            </p:nvSpPr>
            <p:spPr bwMode="auto">
              <a:xfrm>
                <a:off x="4604617" y="3651075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E</a:t>
                </a:r>
              </a:p>
            </p:txBody>
          </p:sp>
          <p:sp>
            <p:nvSpPr>
              <p:cNvPr id="66583" name="Oval 40"/>
              <p:cNvSpPr>
                <a:spLocks noChangeArrowheads="1"/>
              </p:cNvSpPr>
              <p:nvPr/>
            </p:nvSpPr>
            <p:spPr bwMode="auto">
              <a:xfrm>
                <a:off x="4086561" y="4320063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D</a:t>
                </a:r>
              </a:p>
            </p:txBody>
          </p:sp>
          <p:sp>
            <p:nvSpPr>
              <p:cNvPr id="66584" name="Oval 41"/>
              <p:cNvSpPr>
                <a:spLocks noChangeArrowheads="1"/>
              </p:cNvSpPr>
              <p:nvPr/>
            </p:nvSpPr>
            <p:spPr bwMode="auto">
              <a:xfrm>
                <a:off x="3462929" y="4342989"/>
                <a:ext cx="323186" cy="325008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C</a:t>
                </a:r>
              </a:p>
            </p:txBody>
          </p:sp>
          <p:sp>
            <p:nvSpPr>
              <p:cNvPr id="66585" name="Oval 42"/>
              <p:cNvSpPr>
                <a:spLocks noChangeArrowheads="1"/>
              </p:cNvSpPr>
              <p:nvPr/>
            </p:nvSpPr>
            <p:spPr bwMode="auto">
              <a:xfrm>
                <a:off x="4486183" y="5039179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F</a:t>
                </a:r>
              </a:p>
            </p:txBody>
          </p:sp>
          <p:grpSp>
            <p:nvGrpSpPr>
              <p:cNvPr id="25" name="Group 65"/>
              <p:cNvGrpSpPr/>
              <p:nvPr/>
            </p:nvGrpSpPr>
            <p:grpSpPr>
              <a:xfrm>
                <a:off x="3023002" y="3356019"/>
                <a:ext cx="1239650" cy="1149474"/>
                <a:chOff x="3103842" y="3632768"/>
                <a:chExt cx="1239650" cy="1149474"/>
              </a:xfrm>
              <a:noFill/>
            </p:grpSpPr>
            <p:sp>
              <p:nvSpPr>
                <p:cNvPr id="563" name="Oval 39"/>
                <p:cNvSpPr>
                  <a:spLocks noChangeArrowheads="1"/>
                </p:cNvSpPr>
                <p:nvPr/>
              </p:nvSpPr>
              <p:spPr bwMode="auto">
                <a:xfrm>
                  <a:off x="3103842" y="3632768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  <p:sp>
              <p:nvSpPr>
                <p:cNvPr id="564" name="Oval 41"/>
                <p:cNvSpPr>
                  <a:spLocks noChangeArrowheads="1"/>
                </p:cNvSpPr>
                <p:nvPr/>
              </p:nvSpPr>
              <p:spPr bwMode="auto">
                <a:xfrm>
                  <a:off x="4020306" y="3632768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  <p:sp>
              <p:nvSpPr>
                <p:cNvPr id="565" name="Oval 40"/>
                <p:cNvSpPr>
                  <a:spLocks noChangeArrowheads="1"/>
                </p:cNvSpPr>
                <p:nvPr/>
              </p:nvSpPr>
              <p:spPr bwMode="auto">
                <a:xfrm>
                  <a:off x="3939553" y="4436226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</p:grpSp>
          <p:sp>
            <p:nvSpPr>
              <p:cNvPr id="560" name="Line 47"/>
              <p:cNvSpPr>
                <a:spLocks noChangeShapeType="1"/>
              </p:cNvSpPr>
              <p:nvPr/>
            </p:nvSpPr>
            <p:spPr bwMode="auto">
              <a:xfrm>
                <a:off x="4343401" y="4665027"/>
                <a:ext cx="229186" cy="399300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61" name="Line 47"/>
              <p:cNvSpPr>
                <a:spLocks noChangeShapeType="1"/>
              </p:cNvSpPr>
              <p:nvPr/>
            </p:nvSpPr>
            <p:spPr bwMode="auto">
              <a:xfrm>
                <a:off x="3312067" y="3977770"/>
                <a:ext cx="205539" cy="410818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62" name="Line 47"/>
              <p:cNvSpPr>
                <a:spLocks noChangeShapeType="1"/>
              </p:cNvSpPr>
              <p:nvPr/>
            </p:nvSpPr>
            <p:spPr bwMode="auto">
              <a:xfrm>
                <a:off x="3781352" y="4615114"/>
                <a:ext cx="703926" cy="504885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  <p:sp>
        <p:nvSpPr>
          <p:cNvPr id="66571" name="Slide Number Placeholder 178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29350"/>
            <a:ext cx="19812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62D7CD1-C1D7-2248-AC7E-1B7EA278C581}" type="slidenum">
              <a:rPr lang="en-US"/>
              <a:pPr/>
              <a:t>46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D50B-F3FB-4C00-B246-37673851A649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182" name="Rectangle 3"/>
          <p:cNvSpPr txBox="1">
            <a:spLocks noChangeArrowheads="1"/>
          </p:cNvSpPr>
          <p:nvPr/>
        </p:nvSpPr>
        <p:spPr>
          <a:xfrm>
            <a:off x="1331388" y="205969"/>
            <a:ext cx="4719099" cy="3391124"/>
          </a:xfrm>
          <a:prstGeom prst="rect">
            <a:avLst/>
          </a:prstGeom>
        </p:spPr>
        <p:txBody>
          <a:bodyPr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FontTx/>
              <a:buNone/>
              <a:defRPr/>
            </a:pPr>
            <a:r>
              <a:rPr lang="en-US" sz="1400" dirty="0" err="1" smtClean="0">
                <a:latin typeface="Courier"/>
                <a:cs typeface="Courier"/>
              </a:rPr>
              <a:t>bft</a:t>
            </a:r>
            <a:r>
              <a:rPr lang="en-US" sz="1400" dirty="0" smtClean="0">
                <a:latin typeface="Courier"/>
                <a:cs typeface="Courier"/>
              </a:rPr>
              <a:t>(in v:Vertex) {</a:t>
            </a:r>
          </a:p>
          <a:p>
            <a:pPr lvl="1">
              <a:buFontTx/>
              <a:buNone/>
              <a:defRPr/>
            </a:pPr>
            <a:r>
              <a:rPr lang="en-US" sz="1400" dirty="0" smtClean="0">
                <a:latin typeface="Courier"/>
                <a:cs typeface="Courier"/>
              </a:rPr>
              <a:t>// Traverses a graph beginning at vertex v iteratively</a:t>
            </a:r>
          </a:p>
          <a:p>
            <a:pPr lvl="1">
              <a:buFontTx/>
              <a:buNone/>
              <a:defRPr/>
            </a:pPr>
            <a:r>
              <a:rPr lang="en-US" sz="1400" dirty="0" smtClean="0">
                <a:latin typeface="Courier"/>
                <a:cs typeface="Courier"/>
              </a:rPr>
              <a:t>// by using breath-first strategy</a:t>
            </a:r>
          </a:p>
          <a:p>
            <a:pPr lvl="1">
              <a:buFontTx/>
              <a:buNone/>
              <a:defRPr/>
            </a:pPr>
            <a:r>
              <a:rPr lang="en-US" sz="1400" dirty="0" smtClean="0">
                <a:latin typeface="Courier"/>
                <a:cs typeface="Courier"/>
              </a:rPr>
              <a:t>	queue q;</a:t>
            </a:r>
          </a:p>
          <a:p>
            <a:pPr lvl="1">
              <a:buFontTx/>
              <a:buNone/>
              <a:defRPr/>
            </a:pPr>
            <a:r>
              <a:rPr lang="en-US" sz="1400" dirty="0" smtClean="0">
                <a:latin typeface="Courier"/>
                <a:cs typeface="Courier"/>
              </a:rPr>
              <a:t>	// add v to the queue and mark it</a:t>
            </a:r>
          </a:p>
          <a:p>
            <a:pPr lvl="1">
              <a:buFontTx/>
              <a:buNone/>
              <a:defRPr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q.insert</a:t>
            </a:r>
            <a:r>
              <a:rPr lang="en-US" sz="1400" dirty="0" smtClean="0">
                <a:latin typeface="Courier"/>
                <a:cs typeface="Courier"/>
              </a:rPr>
              <a:t>(v);</a:t>
            </a:r>
          </a:p>
          <a:p>
            <a:pPr lvl="1">
              <a:buFontTx/>
              <a:buNone/>
              <a:defRPr/>
            </a:pPr>
            <a:r>
              <a:rPr lang="en-US" sz="1400" dirty="0" smtClean="0">
                <a:latin typeface="Courier"/>
                <a:cs typeface="Courier"/>
              </a:rPr>
              <a:t>	Mark v as visited;	</a:t>
            </a:r>
          </a:p>
          <a:p>
            <a:pPr lvl="1">
              <a:buFontTx/>
              <a:buNone/>
              <a:defRPr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while</a:t>
            </a:r>
            <a:r>
              <a:rPr lang="en-US" sz="1400" dirty="0" smtClean="0">
                <a:latin typeface="Courier"/>
                <a:cs typeface="Courier"/>
              </a:rPr>
              <a:t> (!</a:t>
            </a:r>
            <a:r>
              <a:rPr lang="en-US" sz="1400" dirty="0" err="1" smtClean="0">
                <a:latin typeface="Courier"/>
                <a:cs typeface="Courier"/>
              </a:rPr>
              <a:t>q.isEmpty</a:t>
            </a:r>
            <a:r>
              <a:rPr lang="en-US" sz="1400" dirty="0" smtClean="0">
                <a:latin typeface="Courier"/>
                <a:cs typeface="Courier"/>
              </a:rPr>
              <a:t>()) {</a:t>
            </a:r>
          </a:p>
          <a:p>
            <a:pPr lvl="1">
              <a:buFontTx/>
              <a:buNone/>
              <a:defRPr/>
            </a:pPr>
            <a:r>
              <a:rPr lang="en-US" sz="1400" dirty="0" smtClean="0">
                <a:latin typeface="Courier"/>
                <a:cs typeface="Courier"/>
              </a:rPr>
              <a:t>	   </a:t>
            </a:r>
            <a:r>
              <a:rPr lang="en-US" sz="1400" dirty="0" err="1" smtClean="0">
                <a:latin typeface="Courier"/>
                <a:cs typeface="Courier"/>
              </a:rPr>
              <a:t>q.delete</a:t>
            </a:r>
            <a:r>
              <a:rPr lang="en-US" sz="1400" dirty="0" smtClean="0">
                <a:latin typeface="Courier"/>
                <a:cs typeface="Courier"/>
              </a:rPr>
              <a:t>(w);</a:t>
            </a:r>
          </a:p>
          <a:p>
            <a:pPr lvl="1">
              <a:buFontTx/>
              <a:buNone/>
              <a:defRPr/>
            </a:pPr>
            <a:r>
              <a:rPr lang="en-US" sz="1400" dirty="0" smtClean="0">
                <a:latin typeface="Courier"/>
                <a:cs typeface="Courier"/>
              </a:rPr>
              <a:t>	   </a:t>
            </a:r>
            <a:r>
              <a:rPr lang="en-US" sz="1400" b="1" dirty="0" smtClean="0">
                <a:latin typeface="Courier"/>
                <a:cs typeface="Courier"/>
              </a:rPr>
              <a:t>for</a:t>
            </a:r>
            <a:r>
              <a:rPr lang="en-US" sz="1400" dirty="0" smtClean="0">
                <a:latin typeface="Courier"/>
                <a:cs typeface="Courier"/>
              </a:rPr>
              <a:t> (each unvisited vertex u adjacent to  w) {</a:t>
            </a:r>
          </a:p>
          <a:p>
            <a:pPr lvl="1">
              <a:buFontTx/>
              <a:buNone/>
              <a:defRPr/>
            </a:pPr>
            <a:r>
              <a:rPr lang="en-US" sz="1400" dirty="0" smtClean="0">
                <a:latin typeface="Courier"/>
                <a:cs typeface="Courier"/>
              </a:rPr>
              <a:t>	      Mark u as visited;</a:t>
            </a:r>
          </a:p>
          <a:p>
            <a:pPr lvl="1">
              <a:buFontTx/>
              <a:buNone/>
              <a:defRPr/>
            </a:pPr>
            <a:r>
              <a:rPr lang="en-US" sz="1400" dirty="0" smtClean="0">
                <a:latin typeface="Courier"/>
                <a:cs typeface="Courier"/>
              </a:rPr>
              <a:t>	      </a:t>
            </a:r>
            <a:r>
              <a:rPr lang="en-US" sz="1400" dirty="0" err="1" smtClean="0">
                <a:latin typeface="Courier"/>
                <a:cs typeface="Courier"/>
              </a:rPr>
              <a:t>q.insert</a:t>
            </a:r>
            <a:r>
              <a:rPr lang="en-US" sz="1400" dirty="0" smtClean="0">
                <a:latin typeface="Courier"/>
                <a:cs typeface="Courier"/>
              </a:rPr>
              <a:t>(u);}	   </a:t>
            </a:r>
          </a:p>
          <a:p>
            <a:pPr lvl="1">
              <a:buFontTx/>
              <a:buNone/>
              <a:defRPr/>
            </a:pPr>
            <a:r>
              <a:rPr lang="en-US" sz="1400" dirty="0" smtClean="0">
                <a:latin typeface="Courier"/>
                <a:cs typeface="Courier"/>
              </a:rPr>
              <a:t>	}}</a:t>
            </a:r>
          </a:p>
          <a:p>
            <a:pPr>
              <a:buFontTx/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28345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58"/>
          <p:cNvGrpSpPr>
            <a:grpSpLocks/>
          </p:cNvGrpSpPr>
          <p:nvPr/>
        </p:nvGrpSpPr>
        <p:grpSpPr bwMode="auto">
          <a:xfrm>
            <a:off x="136525" y="693738"/>
            <a:ext cx="2960688" cy="2722562"/>
            <a:chOff x="556698" y="527657"/>
            <a:chExt cx="2960123" cy="2723240"/>
          </a:xfrm>
        </p:grpSpPr>
        <p:sp>
          <p:nvSpPr>
            <p:cNvPr id="66698" name="Rectangle 32"/>
            <p:cNvSpPr>
              <a:spLocks noChangeArrowheads="1"/>
            </p:cNvSpPr>
            <p:nvPr/>
          </p:nvSpPr>
          <p:spPr bwMode="auto">
            <a:xfrm>
              <a:off x="556698" y="2349197"/>
              <a:ext cx="2960123" cy="90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-108" charset="2"/>
                <a:buNone/>
              </a:pPr>
              <a:r>
                <a:rPr lang="en-US" sz="1600"/>
                <a:t>Queue: A</a:t>
              </a:r>
            </a:p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-108" charset="2"/>
                <a:buNone/>
              </a:pPr>
              <a:r>
                <a:rPr lang="en-US" sz="1400"/>
                <a:t>Start with A. Mark it</a:t>
              </a:r>
            </a:p>
          </p:txBody>
        </p:sp>
        <p:grpSp>
          <p:nvGrpSpPr>
            <p:cNvPr id="66699" name="Group 85"/>
            <p:cNvGrpSpPr>
              <a:grpSpLocks/>
            </p:cNvGrpSpPr>
            <p:nvPr/>
          </p:nvGrpSpPr>
          <p:grpSpPr bwMode="auto">
            <a:xfrm>
              <a:off x="620257" y="527657"/>
              <a:ext cx="1996848" cy="1821540"/>
              <a:chOff x="2639156" y="3183011"/>
              <a:chExt cx="2288647" cy="2202184"/>
            </a:xfrm>
          </p:grpSpPr>
          <p:sp>
            <p:nvSpPr>
              <p:cNvPr id="35" name="Line 45"/>
              <p:cNvSpPr>
                <a:spLocks noChangeShapeType="1"/>
              </p:cNvSpPr>
              <p:nvPr/>
            </p:nvSpPr>
            <p:spPr bwMode="auto">
              <a:xfrm flipH="1">
                <a:off x="3426760" y="3355785"/>
                <a:ext cx="512996" cy="445374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6" name="Line 46"/>
              <p:cNvSpPr>
                <a:spLocks noChangeShapeType="1"/>
              </p:cNvSpPr>
              <p:nvPr/>
            </p:nvSpPr>
            <p:spPr bwMode="auto">
              <a:xfrm>
                <a:off x="4199892" y="3442172"/>
                <a:ext cx="443869" cy="259162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7" name="Line 47"/>
              <p:cNvSpPr>
                <a:spLocks noChangeShapeType="1"/>
              </p:cNvSpPr>
              <p:nvPr/>
            </p:nvSpPr>
            <p:spPr bwMode="auto">
              <a:xfrm flipH="1">
                <a:off x="4343604" y="3954737"/>
                <a:ext cx="300157" cy="364746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8" name="Line 45"/>
              <p:cNvSpPr>
                <a:spLocks noChangeShapeType="1"/>
              </p:cNvSpPr>
              <p:nvPr/>
            </p:nvSpPr>
            <p:spPr bwMode="auto">
              <a:xfrm flipH="1">
                <a:off x="2873743" y="3954737"/>
                <a:ext cx="298338" cy="364746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9" name="Line 47"/>
              <p:cNvSpPr>
                <a:spLocks noChangeShapeType="1"/>
              </p:cNvSpPr>
              <p:nvPr/>
            </p:nvSpPr>
            <p:spPr bwMode="auto">
              <a:xfrm flipH="1">
                <a:off x="4738355" y="3996970"/>
                <a:ext cx="0" cy="1076960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6705" name="Oval 39"/>
              <p:cNvSpPr>
                <a:spLocks noChangeArrowheads="1"/>
              </p:cNvSpPr>
              <p:nvPr/>
            </p:nvSpPr>
            <p:spPr bwMode="auto">
              <a:xfrm>
                <a:off x="3103842" y="3632768"/>
                <a:ext cx="323186" cy="34601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B</a:t>
                </a:r>
              </a:p>
            </p:txBody>
          </p:sp>
          <p:sp>
            <p:nvSpPr>
              <p:cNvPr id="66706" name="Oval 40"/>
              <p:cNvSpPr>
                <a:spLocks noChangeArrowheads="1"/>
              </p:cNvSpPr>
              <p:nvPr/>
            </p:nvSpPr>
            <p:spPr bwMode="auto">
              <a:xfrm>
                <a:off x="2639156" y="4320063"/>
                <a:ext cx="323186" cy="34601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G</a:t>
                </a:r>
              </a:p>
            </p:txBody>
          </p:sp>
          <p:sp>
            <p:nvSpPr>
              <p:cNvPr id="42" name="Oval 41"/>
              <p:cNvSpPr>
                <a:spLocks noChangeArrowheads="1"/>
              </p:cNvSpPr>
              <p:nvPr/>
            </p:nvSpPr>
            <p:spPr bwMode="auto">
              <a:xfrm>
                <a:off x="3876086" y="3183011"/>
                <a:ext cx="323806" cy="34554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A</a:t>
                </a:r>
              </a:p>
            </p:txBody>
          </p:sp>
          <p:sp>
            <p:nvSpPr>
              <p:cNvPr id="66708" name="Oval 42"/>
              <p:cNvSpPr>
                <a:spLocks noChangeArrowheads="1"/>
              </p:cNvSpPr>
              <p:nvPr/>
            </p:nvSpPr>
            <p:spPr bwMode="auto">
              <a:xfrm>
                <a:off x="4604617" y="3651075"/>
                <a:ext cx="323186" cy="34601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E</a:t>
                </a:r>
              </a:p>
            </p:txBody>
          </p:sp>
          <p:sp>
            <p:nvSpPr>
              <p:cNvPr id="66709" name="Oval 40"/>
              <p:cNvSpPr>
                <a:spLocks noChangeArrowheads="1"/>
              </p:cNvSpPr>
              <p:nvPr/>
            </p:nvSpPr>
            <p:spPr bwMode="auto">
              <a:xfrm>
                <a:off x="4086561" y="4320063"/>
                <a:ext cx="323186" cy="34601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D</a:t>
                </a:r>
              </a:p>
            </p:txBody>
          </p:sp>
          <p:sp>
            <p:nvSpPr>
              <p:cNvPr id="66710" name="Oval 41"/>
              <p:cNvSpPr>
                <a:spLocks noChangeArrowheads="1"/>
              </p:cNvSpPr>
              <p:nvPr/>
            </p:nvSpPr>
            <p:spPr bwMode="auto">
              <a:xfrm>
                <a:off x="3462929" y="4342989"/>
                <a:ext cx="323186" cy="32500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C</a:t>
                </a:r>
              </a:p>
            </p:txBody>
          </p:sp>
          <p:sp>
            <p:nvSpPr>
              <p:cNvPr id="66711" name="Oval 42"/>
              <p:cNvSpPr>
                <a:spLocks noChangeArrowheads="1"/>
              </p:cNvSpPr>
              <p:nvPr/>
            </p:nvSpPr>
            <p:spPr bwMode="auto">
              <a:xfrm>
                <a:off x="4486183" y="5039179"/>
                <a:ext cx="323186" cy="34601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F</a:t>
                </a:r>
              </a:p>
            </p:txBody>
          </p:sp>
          <p:grpSp>
            <p:nvGrpSpPr>
              <p:cNvPr id="4" name="Group 65"/>
              <p:cNvGrpSpPr/>
              <p:nvPr/>
            </p:nvGrpSpPr>
            <p:grpSpPr>
              <a:xfrm>
                <a:off x="3023002" y="3356019"/>
                <a:ext cx="1239650" cy="1149474"/>
                <a:chOff x="3103842" y="3632768"/>
                <a:chExt cx="1239650" cy="1149474"/>
              </a:xfrm>
              <a:noFill/>
            </p:grpSpPr>
            <p:sp>
              <p:nvSpPr>
                <p:cNvPr id="51" name="Oval 39"/>
                <p:cNvSpPr>
                  <a:spLocks noChangeArrowheads="1"/>
                </p:cNvSpPr>
                <p:nvPr/>
              </p:nvSpPr>
              <p:spPr bwMode="auto">
                <a:xfrm>
                  <a:off x="3103842" y="3632768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  <p:sp>
              <p:nvSpPr>
                <p:cNvPr id="53" name="Oval 41"/>
                <p:cNvSpPr>
                  <a:spLocks noChangeArrowheads="1"/>
                </p:cNvSpPr>
                <p:nvPr/>
              </p:nvSpPr>
              <p:spPr bwMode="auto">
                <a:xfrm>
                  <a:off x="4020306" y="3632768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  <p:sp>
              <p:nvSpPr>
                <p:cNvPr id="55" name="Oval 40"/>
                <p:cNvSpPr>
                  <a:spLocks noChangeArrowheads="1"/>
                </p:cNvSpPr>
                <p:nvPr/>
              </p:nvSpPr>
              <p:spPr bwMode="auto">
                <a:xfrm>
                  <a:off x="3939553" y="4436226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</p:grpSp>
          <p:sp>
            <p:nvSpPr>
              <p:cNvPr id="48" name="Line 47"/>
              <p:cNvSpPr>
                <a:spLocks noChangeShapeType="1"/>
              </p:cNvSpPr>
              <p:nvPr/>
            </p:nvSpPr>
            <p:spPr bwMode="auto">
              <a:xfrm>
                <a:off x="4343604" y="4665031"/>
                <a:ext cx="229211" cy="399301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9" name="Line 47"/>
              <p:cNvSpPr>
                <a:spLocks noChangeShapeType="1"/>
              </p:cNvSpPr>
              <p:nvPr/>
            </p:nvSpPr>
            <p:spPr bwMode="auto">
              <a:xfrm>
                <a:off x="3312154" y="3977773"/>
                <a:ext cx="205563" cy="410819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auto">
              <a:xfrm>
                <a:off x="3781491" y="4615119"/>
                <a:ext cx="704005" cy="504885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  <p:grpSp>
        <p:nvGrpSpPr>
          <p:cNvPr id="66563" name="Group 345"/>
          <p:cNvGrpSpPr>
            <a:grpSpLocks/>
          </p:cNvGrpSpPr>
          <p:nvPr/>
        </p:nvGrpSpPr>
        <p:grpSpPr bwMode="auto">
          <a:xfrm>
            <a:off x="2101850" y="695325"/>
            <a:ext cx="2573338" cy="2722563"/>
            <a:chOff x="339038" y="527659"/>
            <a:chExt cx="2573206" cy="2723238"/>
          </a:xfrm>
        </p:grpSpPr>
        <p:sp>
          <p:nvSpPr>
            <p:cNvPr id="347" name="Rectangle 32"/>
            <p:cNvSpPr>
              <a:spLocks noChangeArrowheads="1"/>
            </p:cNvSpPr>
            <p:nvPr/>
          </p:nvSpPr>
          <p:spPr bwMode="auto">
            <a:xfrm>
              <a:off x="339038" y="2348973"/>
              <a:ext cx="2573206" cy="90192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-108" charset="2"/>
                <a:buNone/>
              </a:pPr>
              <a:r>
                <a:rPr lang="en-US" sz="1600"/>
                <a:t>Queue: </a:t>
              </a:r>
              <a:r>
                <a:rPr lang="en-US" sz="1600">
                  <a:solidFill>
                    <a:srgbClr val="75879C"/>
                  </a:solidFill>
                </a:rPr>
                <a:t>A</a:t>
              </a:r>
              <a:r>
                <a:rPr lang="en-US" sz="1600"/>
                <a:t>BE</a:t>
              </a:r>
            </a:p>
            <a:p>
              <a:pPr marL="342900" indent="-342900">
                <a:buFont typeface="Wingdings" pitchFamily="-108" charset="2"/>
                <a:buNone/>
              </a:pPr>
              <a:r>
                <a:rPr lang="en-US" sz="1400"/>
                <a:t>Expand A</a:t>
              </a:r>
              <a:r>
                <a:rPr lang="ja-JP" altLang="en-US" sz="1400"/>
                <a:t>’</a:t>
              </a:r>
              <a:r>
                <a:rPr lang="en-US" sz="1400"/>
                <a:t>s adjacent vertices.  </a:t>
              </a:r>
            </a:p>
            <a:p>
              <a:pPr marL="342900" indent="-342900">
                <a:buFont typeface="Wingdings" pitchFamily="-108" charset="2"/>
                <a:buNone/>
              </a:pPr>
              <a:r>
                <a:rPr lang="en-US" sz="1400"/>
                <a:t>Mark them and put them in queue.</a:t>
              </a:r>
            </a:p>
          </p:txBody>
        </p:sp>
        <p:grpSp>
          <p:nvGrpSpPr>
            <p:cNvPr id="66681" name="Group 85"/>
            <p:cNvGrpSpPr>
              <a:grpSpLocks/>
            </p:cNvGrpSpPr>
            <p:nvPr/>
          </p:nvGrpSpPr>
          <p:grpSpPr bwMode="auto">
            <a:xfrm>
              <a:off x="620260" y="527659"/>
              <a:ext cx="1996849" cy="1821540"/>
              <a:chOff x="2639156" y="3183011"/>
              <a:chExt cx="2288647" cy="2202184"/>
            </a:xfrm>
          </p:grpSpPr>
          <p:sp>
            <p:nvSpPr>
              <p:cNvPr id="349" name="Line 45"/>
              <p:cNvSpPr>
                <a:spLocks noChangeShapeType="1"/>
              </p:cNvSpPr>
              <p:nvPr/>
            </p:nvSpPr>
            <p:spPr bwMode="auto">
              <a:xfrm flipH="1">
                <a:off x="3426666" y="3355785"/>
                <a:ext cx="513067" cy="445373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50" name="Line 46"/>
              <p:cNvSpPr>
                <a:spLocks noChangeShapeType="1"/>
              </p:cNvSpPr>
              <p:nvPr/>
            </p:nvSpPr>
            <p:spPr bwMode="auto">
              <a:xfrm>
                <a:off x="4199906" y="3442173"/>
                <a:ext cx="443930" cy="259161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51" name="Line 47"/>
              <p:cNvSpPr>
                <a:spLocks noChangeShapeType="1"/>
              </p:cNvSpPr>
              <p:nvPr/>
            </p:nvSpPr>
            <p:spPr bwMode="auto">
              <a:xfrm flipH="1">
                <a:off x="4343637" y="3954735"/>
                <a:ext cx="300199" cy="364745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52" name="Line 45"/>
              <p:cNvSpPr>
                <a:spLocks noChangeShapeType="1"/>
              </p:cNvSpPr>
              <p:nvPr/>
            </p:nvSpPr>
            <p:spPr bwMode="auto">
              <a:xfrm flipH="1">
                <a:off x="2873572" y="3954735"/>
                <a:ext cx="298380" cy="364745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53" name="Line 47"/>
              <p:cNvSpPr>
                <a:spLocks noChangeShapeType="1"/>
              </p:cNvSpPr>
              <p:nvPr/>
            </p:nvSpPr>
            <p:spPr bwMode="auto">
              <a:xfrm flipH="1">
                <a:off x="4738445" y="3996969"/>
                <a:ext cx="0" cy="1076959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54" name="Oval 353"/>
              <p:cNvSpPr>
                <a:spLocks noChangeArrowheads="1"/>
              </p:cNvSpPr>
              <p:nvPr/>
            </p:nvSpPr>
            <p:spPr bwMode="auto">
              <a:xfrm>
                <a:off x="3102815" y="3632224"/>
                <a:ext cx="323851" cy="3455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B</a:t>
                </a:r>
              </a:p>
            </p:txBody>
          </p:sp>
          <p:sp>
            <p:nvSpPr>
              <p:cNvPr id="66688" name="Oval 354"/>
              <p:cNvSpPr>
                <a:spLocks noChangeArrowheads="1"/>
              </p:cNvSpPr>
              <p:nvPr/>
            </p:nvSpPr>
            <p:spPr bwMode="auto">
              <a:xfrm>
                <a:off x="2639156" y="4320063"/>
                <a:ext cx="323186" cy="34601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G</a:t>
                </a:r>
              </a:p>
            </p:txBody>
          </p:sp>
          <p:sp>
            <p:nvSpPr>
              <p:cNvPr id="356" name="Oval 355"/>
              <p:cNvSpPr>
                <a:spLocks noChangeArrowheads="1"/>
              </p:cNvSpPr>
              <p:nvPr/>
            </p:nvSpPr>
            <p:spPr bwMode="auto">
              <a:xfrm>
                <a:off x="3876055" y="3183011"/>
                <a:ext cx="323851" cy="3455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A</a:t>
                </a:r>
              </a:p>
            </p:txBody>
          </p:sp>
          <p:sp>
            <p:nvSpPr>
              <p:cNvPr id="357" name="Oval 356"/>
              <p:cNvSpPr>
                <a:spLocks noChangeArrowheads="1"/>
              </p:cNvSpPr>
              <p:nvPr/>
            </p:nvSpPr>
            <p:spPr bwMode="auto">
              <a:xfrm>
                <a:off x="4603810" y="3651421"/>
                <a:ext cx="323851" cy="3455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E</a:t>
                </a:r>
              </a:p>
            </p:txBody>
          </p:sp>
          <p:sp>
            <p:nvSpPr>
              <p:cNvPr id="66691" name="Oval 40"/>
              <p:cNvSpPr>
                <a:spLocks noChangeArrowheads="1"/>
              </p:cNvSpPr>
              <p:nvPr/>
            </p:nvSpPr>
            <p:spPr bwMode="auto">
              <a:xfrm>
                <a:off x="4086561" y="4320063"/>
                <a:ext cx="323186" cy="34601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D</a:t>
                </a:r>
              </a:p>
            </p:txBody>
          </p:sp>
          <p:sp>
            <p:nvSpPr>
              <p:cNvPr id="66692" name="Oval 41"/>
              <p:cNvSpPr>
                <a:spLocks noChangeArrowheads="1"/>
              </p:cNvSpPr>
              <p:nvPr/>
            </p:nvSpPr>
            <p:spPr bwMode="auto">
              <a:xfrm>
                <a:off x="3462929" y="4342989"/>
                <a:ext cx="323186" cy="32500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C</a:t>
                </a:r>
              </a:p>
            </p:txBody>
          </p:sp>
          <p:sp>
            <p:nvSpPr>
              <p:cNvPr id="66693" name="Oval 42"/>
              <p:cNvSpPr>
                <a:spLocks noChangeArrowheads="1"/>
              </p:cNvSpPr>
              <p:nvPr/>
            </p:nvSpPr>
            <p:spPr bwMode="auto">
              <a:xfrm>
                <a:off x="4486183" y="5039179"/>
                <a:ext cx="323186" cy="34601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F</a:t>
                </a:r>
              </a:p>
            </p:txBody>
          </p:sp>
          <p:grpSp>
            <p:nvGrpSpPr>
              <p:cNvPr id="7" name="Group 65"/>
              <p:cNvGrpSpPr/>
              <p:nvPr/>
            </p:nvGrpSpPr>
            <p:grpSpPr>
              <a:xfrm>
                <a:off x="3023002" y="3356019"/>
                <a:ext cx="1239650" cy="1149474"/>
                <a:chOff x="3103842" y="3632768"/>
                <a:chExt cx="1239650" cy="1149474"/>
              </a:xfrm>
              <a:noFill/>
            </p:grpSpPr>
            <p:sp>
              <p:nvSpPr>
                <p:cNvPr id="365" name="Oval 39"/>
                <p:cNvSpPr>
                  <a:spLocks noChangeArrowheads="1"/>
                </p:cNvSpPr>
                <p:nvPr/>
              </p:nvSpPr>
              <p:spPr bwMode="auto">
                <a:xfrm>
                  <a:off x="3103842" y="3632768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  <p:sp>
              <p:nvSpPr>
                <p:cNvPr id="366" name="Oval 41"/>
                <p:cNvSpPr>
                  <a:spLocks noChangeArrowheads="1"/>
                </p:cNvSpPr>
                <p:nvPr/>
              </p:nvSpPr>
              <p:spPr bwMode="auto">
                <a:xfrm>
                  <a:off x="4020306" y="3632768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  <p:sp>
              <p:nvSpPr>
                <p:cNvPr id="367" name="Oval 40"/>
                <p:cNvSpPr>
                  <a:spLocks noChangeArrowheads="1"/>
                </p:cNvSpPr>
                <p:nvPr/>
              </p:nvSpPr>
              <p:spPr bwMode="auto">
                <a:xfrm>
                  <a:off x="3939553" y="4436226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</p:grpSp>
          <p:sp>
            <p:nvSpPr>
              <p:cNvPr id="362" name="Line 47"/>
              <p:cNvSpPr>
                <a:spLocks noChangeShapeType="1"/>
              </p:cNvSpPr>
              <p:nvPr/>
            </p:nvSpPr>
            <p:spPr bwMode="auto">
              <a:xfrm>
                <a:off x="4343637" y="4665029"/>
                <a:ext cx="229243" cy="399300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63" name="Line 47"/>
              <p:cNvSpPr>
                <a:spLocks noChangeShapeType="1"/>
              </p:cNvSpPr>
              <p:nvPr/>
            </p:nvSpPr>
            <p:spPr bwMode="auto">
              <a:xfrm>
                <a:off x="3312045" y="3977772"/>
                <a:ext cx="205590" cy="410818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64" name="Line 47"/>
              <p:cNvSpPr>
                <a:spLocks noChangeShapeType="1"/>
              </p:cNvSpPr>
              <p:nvPr/>
            </p:nvSpPr>
            <p:spPr bwMode="auto">
              <a:xfrm>
                <a:off x="3781447" y="4615116"/>
                <a:ext cx="704102" cy="504885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  <p:grpSp>
        <p:nvGrpSpPr>
          <p:cNvPr id="66564" name="Group 433"/>
          <p:cNvGrpSpPr>
            <a:grpSpLocks/>
          </p:cNvGrpSpPr>
          <p:nvPr/>
        </p:nvGrpSpPr>
        <p:grpSpPr bwMode="auto">
          <a:xfrm>
            <a:off x="4575175" y="693738"/>
            <a:ext cx="2068513" cy="2722562"/>
            <a:chOff x="620260" y="527659"/>
            <a:chExt cx="2069379" cy="2723238"/>
          </a:xfrm>
        </p:grpSpPr>
        <p:sp>
          <p:nvSpPr>
            <p:cNvPr id="435" name="Rectangle 32"/>
            <p:cNvSpPr>
              <a:spLocks noChangeArrowheads="1"/>
            </p:cNvSpPr>
            <p:nvPr/>
          </p:nvSpPr>
          <p:spPr bwMode="auto">
            <a:xfrm>
              <a:off x="667905" y="2348973"/>
              <a:ext cx="2021734" cy="90192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-108" charset="2"/>
                <a:buNone/>
              </a:pPr>
              <a:r>
                <a:rPr lang="en-US" sz="1600" dirty="0"/>
                <a:t>Queue: </a:t>
              </a:r>
              <a:r>
                <a:rPr lang="en-US" sz="1600" dirty="0">
                  <a:solidFill>
                    <a:srgbClr val="75879C"/>
                  </a:solidFill>
                </a:rPr>
                <a:t>AB</a:t>
              </a:r>
              <a:r>
                <a:rPr lang="en-US" sz="1600" dirty="0"/>
                <a:t>ECG</a:t>
              </a:r>
            </a:p>
            <a:p>
              <a:pPr marL="342900" indent="-342900">
                <a:buFont typeface="Wingdings" pitchFamily="-108" charset="2"/>
                <a:buNone/>
              </a:pPr>
              <a:r>
                <a:rPr lang="en-US" sz="1400" dirty="0"/>
                <a:t>Now take B off queue, and queue its neighbors.</a:t>
              </a:r>
            </a:p>
          </p:txBody>
        </p:sp>
        <p:grpSp>
          <p:nvGrpSpPr>
            <p:cNvPr id="66663" name="Group 85"/>
            <p:cNvGrpSpPr>
              <a:grpSpLocks/>
            </p:cNvGrpSpPr>
            <p:nvPr/>
          </p:nvGrpSpPr>
          <p:grpSpPr bwMode="auto">
            <a:xfrm>
              <a:off x="620260" y="527659"/>
              <a:ext cx="1996849" cy="1821540"/>
              <a:chOff x="2639156" y="3183011"/>
              <a:chExt cx="2288647" cy="2202184"/>
            </a:xfrm>
          </p:grpSpPr>
          <p:sp>
            <p:nvSpPr>
              <p:cNvPr id="437" name="Line 45"/>
              <p:cNvSpPr>
                <a:spLocks noChangeShapeType="1"/>
              </p:cNvSpPr>
              <p:nvPr/>
            </p:nvSpPr>
            <p:spPr bwMode="auto">
              <a:xfrm flipH="1">
                <a:off x="3427321" y="3355785"/>
                <a:ext cx="511487" cy="445374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38" name="Line 46"/>
              <p:cNvSpPr>
                <a:spLocks noChangeShapeType="1"/>
              </p:cNvSpPr>
              <p:nvPr/>
            </p:nvSpPr>
            <p:spPr bwMode="auto">
              <a:xfrm>
                <a:off x="4199104" y="3442172"/>
                <a:ext cx="444139" cy="259162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39" name="Line 47"/>
              <p:cNvSpPr>
                <a:spLocks noChangeShapeType="1"/>
              </p:cNvSpPr>
              <p:nvPr/>
            </p:nvSpPr>
            <p:spPr bwMode="auto">
              <a:xfrm flipH="1">
                <a:off x="4342903" y="3954736"/>
                <a:ext cx="300341" cy="364746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40" name="Line 45"/>
              <p:cNvSpPr>
                <a:spLocks noChangeShapeType="1"/>
              </p:cNvSpPr>
              <p:nvPr/>
            </p:nvSpPr>
            <p:spPr bwMode="auto">
              <a:xfrm flipH="1">
                <a:off x="2873968" y="3954736"/>
                <a:ext cx="296699" cy="364746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41" name="Line 47"/>
              <p:cNvSpPr>
                <a:spLocks noChangeShapeType="1"/>
              </p:cNvSpPr>
              <p:nvPr/>
            </p:nvSpPr>
            <p:spPr bwMode="auto">
              <a:xfrm flipH="1">
                <a:off x="4737896" y="3996969"/>
                <a:ext cx="0" cy="1076959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6669" name="Oval 441"/>
              <p:cNvSpPr>
                <a:spLocks noChangeArrowheads="1"/>
              </p:cNvSpPr>
              <p:nvPr/>
            </p:nvSpPr>
            <p:spPr bwMode="auto">
              <a:xfrm>
                <a:off x="3103842" y="3632768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B</a:t>
                </a:r>
              </a:p>
            </p:txBody>
          </p:sp>
          <p:sp>
            <p:nvSpPr>
              <p:cNvPr id="66670" name="Oval 442"/>
              <p:cNvSpPr>
                <a:spLocks noChangeArrowheads="1"/>
              </p:cNvSpPr>
              <p:nvPr/>
            </p:nvSpPr>
            <p:spPr bwMode="auto">
              <a:xfrm>
                <a:off x="2639156" y="4320063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G</a:t>
                </a:r>
              </a:p>
            </p:txBody>
          </p:sp>
          <p:sp>
            <p:nvSpPr>
              <p:cNvPr id="444" name="Oval 443"/>
              <p:cNvSpPr>
                <a:spLocks noChangeArrowheads="1"/>
              </p:cNvSpPr>
              <p:nvPr/>
            </p:nvSpPr>
            <p:spPr bwMode="auto">
              <a:xfrm>
                <a:off x="3876921" y="3183011"/>
                <a:ext cx="322183" cy="3455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A</a:t>
                </a:r>
              </a:p>
            </p:txBody>
          </p:sp>
          <p:sp>
            <p:nvSpPr>
              <p:cNvPr id="66672" name="Oval 444"/>
              <p:cNvSpPr>
                <a:spLocks noChangeArrowheads="1"/>
              </p:cNvSpPr>
              <p:nvPr/>
            </p:nvSpPr>
            <p:spPr bwMode="auto">
              <a:xfrm>
                <a:off x="4604617" y="3651075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E</a:t>
                </a:r>
              </a:p>
            </p:txBody>
          </p:sp>
          <p:sp>
            <p:nvSpPr>
              <p:cNvPr id="66673" name="Oval 40"/>
              <p:cNvSpPr>
                <a:spLocks noChangeArrowheads="1"/>
              </p:cNvSpPr>
              <p:nvPr/>
            </p:nvSpPr>
            <p:spPr bwMode="auto">
              <a:xfrm>
                <a:off x="4086561" y="4320063"/>
                <a:ext cx="323186" cy="34601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D</a:t>
                </a:r>
              </a:p>
            </p:txBody>
          </p:sp>
          <p:sp>
            <p:nvSpPr>
              <p:cNvPr id="66674" name="Oval 41"/>
              <p:cNvSpPr>
                <a:spLocks noChangeArrowheads="1"/>
              </p:cNvSpPr>
              <p:nvPr/>
            </p:nvSpPr>
            <p:spPr bwMode="auto">
              <a:xfrm>
                <a:off x="3462929" y="4342989"/>
                <a:ext cx="323186" cy="325008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C</a:t>
                </a:r>
              </a:p>
            </p:txBody>
          </p:sp>
          <p:sp>
            <p:nvSpPr>
              <p:cNvPr id="66675" name="Oval 42"/>
              <p:cNvSpPr>
                <a:spLocks noChangeArrowheads="1"/>
              </p:cNvSpPr>
              <p:nvPr/>
            </p:nvSpPr>
            <p:spPr bwMode="auto">
              <a:xfrm>
                <a:off x="4486183" y="5039179"/>
                <a:ext cx="323186" cy="34601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F</a:t>
                </a:r>
              </a:p>
            </p:txBody>
          </p:sp>
          <p:grpSp>
            <p:nvGrpSpPr>
              <p:cNvPr id="10" name="Group 65"/>
              <p:cNvGrpSpPr/>
              <p:nvPr/>
            </p:nvGrpSpPr>
            <p:grpSpPr>
              <a:xfrm>
                <a:off x="3023002" y="3356019"/>
                <a:ext cx="1239650" cy="1149474"/>
                <a:chOff x="3103842" y="3632768"/>
                <a:chExt cx="1239650" cy="1149474"/>
              </a:xfrm>
              <a:noFill/>
            </p:grpSpPr>
            <p:sp>
              <p:nvSpPr>
                <p:cNvPr id="453" name="Oval 39"/>
                <p:cNvSpPr>
                  <a:spLocks noChangeArrowheads="1"/>
                </p:cNvSpPr>
                <p:nvPr/>
              </p:nvSpPr>
              <p:spPr bwMode="auto">
                <a:xfrm>
                  <a:off x="3103842" y="3632768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  <p:sp>
              <p:nvSpPr>
                <p:cNvPr id="454" name="Oval 41"/>
                <p:cNvSpPr>
                  <a:spLocks noChangeArrowheads="1"/>
                </p:cNvSpPr>
                <p:nvPr/>
              </p:nvSpPr>
              <p:spPr bwMode="auto">
                <a:xfrm>
                  <a:off x="4020306" y="3632768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  <p:sp>
              <p:nvSpPr>
                <p:cNvPr id="455" name="Oval 40"/>
                <p:cNvSpPr>
                  <a:spLocks noChangeArrowheads="1"/>
                </p:cNvSpPr>
                <p:nvPr/>
              </p:nvSpPr>
              <p:spPr bwMode="auto">
                <a:xfrm>
                  <a:off x="3939553" y="4436226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</p:grpSp>
          <p:sp>
            <p:nvSpPr>
              <p:cNvPr id="450" name="Line 47"/>
              <p:cNvSpPr>
                <a:spLocks noChangeShapeType="1"/>
              </p:cNvSpPr>
              <p:nvPr/>
            </p:nvSpPr>
            <p:spPr bwMode="auto">
              <a:xfrm>
                <a:off x="4342903" y="4665030"/>
                <a:ext cx="229351" cy="399300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51" name="Line 47"/>
              <p:cNvSpPr>
                <a:spLocks noChangeShapeType="1"/>
              </p:cNvSpPr>
              <p:nvPr/>
            </p:nvSpPr>
            <p:spPr bwMode="auto">
              <a:xfrm>
                <a:off x="3312646" y="3977772"/>
                <a:ext cx="203867" cy="410819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52" name="Line 47"/>
              <p:cNvSpPr>
                <a:spLocks noChangeShapeType="1"/>
              </p:cNvSpPr>
              <p:nvPr/>
            </p:nvSpPr>
            <p:spPr bwMode="auto">
              <a:xfrm>
                <a:off x="3780448" y="4615117"/>
                <a:ext cx="704433" cy="504884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  <p:grpSp>
        <p:nvGrpSpPr>
          <p:cNvPr id="66565" name="Group 455"/>
          <p:cNvGrpSpPr>
            <a:grpSpLocks/>
          </p:cNvGrpSpPr>
          <p:nvPr/>
        </p:nvGrpSpPr>
        <p:grpSpPr bwMode="auto">
          <a:xfrm>
            <a:off x="6580188" y="695325"/>
            <a:ext cx="2409825" cy="2722563"/>
            <a:chOff x="556699" y="527659"/>
            <a:chExt cx="2409100" cy="2723238"/>
          </a:xfrm>
        </p:grpSpPr>
        <p:sp>
          <p:nvSpPr>
            <p:cNvPr id="457" name="Rectangle 32"/>
            <p:cNvSpPr>
              <a:spLocks noChangeArrowheads="1"/>
            </p:cNvSpPr>
            <p:nvPr/>
          </p:nvSpPr>
          <p:spPr bwMode="auto">
            <a:xfrm>
              <a:off x="556699" y="2348973"/>
              <a:ext cx="2409100" cy="90192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-108" charset="2"/>
                <a:buNone/>
              </a:pPr>
              <a:r>
                <a:rPr lang="en-US" sz="1600"/>
                <a:t>Queue: </a:t>
              </a:r>
              <a:r>
                <a:rPr lang="en-US" sz="1600">
                  <a:solidFill>
                    <a:srgbClr val="75879C"/>
                  </a:solidFill>
                </a:rPr>
                <a:t>ABE</a:t>
              </a:r>
              <a:r>
                <a:rPr lang="en-US" sz="1600"/>
                <a:t>CGDF</a:t>
              </a:r>
            </a:p>
            <a:p>
              <a:pPr marL="342900" indent="-342900">
                <a:buFont typeface="Wingdings" pitchFamily="-108" charset="2"/>
                <a:buNone/>
              </a:pPr>
              <a:r>
                <a:rPr lang="en-US" sz="1400"/>
                <a:t>Do same with E.</a:t>
              </a:r>
            </a:p>
          </p:txBody>
        </p:sp>
        <p:grpSp>
          <p:nvGrpSpPr>
            <p:cNvPr id="66645" name="Group 85"/>
            <p:cNvGrpSpPr>
              <a:grpSpLocks/>
            </p:cNvGrpSpPr>
            <p:nvPr/>
          </p:nvGrpSpPr>
          <p:grpSpPr bwMode="auto">
            <a:xfrm>
              <a:off x="620260" y="527659"/>
              <a:ext cx="1996849" cy="1821540"/>
              <a:chOff x="2639156" y="3183011"/>
              <a:chExt cx="2288647" cy="2202184"/>
            </a:xfrm>
          </p:grpSpPr>
          <p:sp>
            <p:nvSpPr>
              <p:cNvPr id="459" name="Line 45"/>
              <p:cNvSpPr>
                <a:spLocks noChangeShapeType="1"/>
              </p:cNvSpPr>
              <p:nvPr/>
            </p:nvSpPr>
            <p:spPr bwMode="auto">
              <a:xfrm flipH="1">
                <a:off x="3426662" y="3355785"/>
                <a:ext cx="512939" cy="445373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60" name="Line 46"/>
              <p:cNvSpPr>
                <a:spLocks noChangeShapeType="1"/>
              </p:cNvSpPr>
              <p:nvPr/>
            </p:nvSpPr>
            <p:spPr bwMode="auto">
              <a:xfrm>
                <a:off x="4199709" y="3442173"/>
                <a:ext cx="443820" cy="259161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61" name="Line 47"/>
              <p:cNvSpPr>
                <a:spLocks noChangeShapeType="1"/>
              </p:cNvSpPr>
              <p:nvPr/>
            </p:nvSpPr>
            <p:spPr bwMode="auto">
              <a:xfrm flipH="1">
                <a:off x="4343404" y="3954735"/>
                <a:ext cx="300124" cy="364745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62" name="Line 45"/>
              <p:cNvSpPr>
                <a:spLocks noChangeShapeType="1"/>
              </p:cNvSpPr>
              <p:nvPr/>
            </p:nvSpPr>
            <p:spPr bwMode="auto">
              <a:xfrm flipH="1">
                <a:off x="2873706" y="3954735"/>
                <a:ext cx="298305" cy="364745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63" name="Line 47"/>
              <p:cNvSpPr>
                <a:spLocks noChangeShapeType="1"/>
              </p:cNvSpPr>
              <p:nvPr/>
            </p:nvSpPr>
            <p:spPr bwMode="auto">
              <a:xfrm flipH="1">
                <a:off x="4738113" y="3996969"/>
                <a:ext cx="0" cy="1076959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6651" name="Oval 463"/>
              <p:cNvSpPr>
                <a:spLocks noChangeArrowheads="1"/>
              </p:cNvSpPr>
              <p:nvPr/>
            </p:nvSpPr>
            <p:spPr bwMode="auto">
              <a:xfrm>
                <a:off x="3103842" y="3632768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B</a:t>
                </a:r>
              </a:p>
            </p:txBody>
          </p:sp>
          <p:sp>
            <p:nvSpPr>
              <p:cNvPr id="66652" name="Oval 464"/>
              <p:cNvSpPr>
                <a:spLocks noChangeArrowheads="1"/>
              </p:cNvSpPr>
              <p:nvPr/>
            </p:nvSpPr>
            <p:spPr bwMode="auto">
              <a:xfrm>
                <a:off x="2639156" y="4320063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G</a:t>
                </a:r>
              </a:p>
            </p:txBody>
          </p:sp>
          <p:sp>
            <p:nvSpPr>
              <p:cNvPr id="466" name="Oval 465"/>
              <p:cNvSpPr>
                <a:spLocks noChangeArrowheads="1"/>
              </p:cNvSpPr>
              <p:nvPr/>
            </p:nvSpPr>
            <p:spPr bwMode="auto">
              <a:xfrm>
                <a:off x="3875939" y="3183011"/>
                <a:ext cx="323770" cy="3455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A</a:t>
                </a:r>
              </a:p>
            </p:txBody>
          </p:sp>
          <p:sp>
            <p:nvSpPr>
              <p:cNvPr id="66654" name="Oval 466"/>
              <p:cNvSpPr>
                <a:spLocks noChangeArrowheads="1"/>
              </p:cNvSpPr>
              <p:nvPr/>
            </p:nvSpPr>
            <p:spPr bwMode="auto">
              <a:xfrm>
                <a:off x="4604617" y="3651075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E</a:t>
                </a:r>
              </a:p>
            </p:txBody>
          </p:sp>
          <p:sp>
            <p:nvSpPr>
              <p:cNvPr id="66655" name="Oval 40"/>
              <p:cNvSpPr>
                <a:spLocks noChangeArrowheads="1"/>
              </p:cNvSpPr>
              <p:nvPr/>
            </p:nvSpPr>
            <p:spPr bwMode="auto">
              <a:xfrm>
                <a:off x="4086561" y="4320063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D</a:t>
                </a:r>
              </a:p>
            </p:txBody>
          </p:sp>
          <p:sp>
            <p:nvSpPr>
              <p:cNvPr id="66656" name="Oval 41"/>
              <p:cNvSpPr>
                <a:spLocks noChangeArrowheads="1"/>
              </p:cNvSpPr>
              <p:nvPr/>
            </p:nvSpPr>
            <p:spPr bwMode="auto">
              <a:xfrm>
                <a:off x="3462929" y="4342989"/>
                <a:ext cx="323186" cy="325008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C</a:t>
                </a:r>
              </a:p>
            </p:txBody>
          </p:sp>
          <p:sp>
            <p:nvSpPr>
              <p:cNvPr id="66657" name="Oval 42"/>
              <p:cNvSpPr>
                <a:spLocks noChangeArrowheads="1"/>
              </p:cNvSpPr>
              <p:nvPr/>
            </p:nvSpPr>
            <p:spPr bwMode="auto">
              <a:xfrm>
                <a:off x="4486183" y="5039179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F</a:t>
                </a:r>
              </a:p>
            </p:txBody>
          </p:sp>
          <p:grpSp>
            <p:nvGrpSpPr>
              <p:cNvPr id="13" name="Group 65"/>
              <p:cNvGrpSpPr/>
              <p:nvPr/>
            </p:nvGrpSpPr>
            <p:grpSpPr>
              <a:xfrm>
                <a:off x="3023002" y="3356019"/>
                <a:ext cx="1239650" cy="1149474"/>
                <a:chOff x="3103842" y="3632768"/>
                <a:chExt cx="1239650" cy="1149474"/>
              </a:xfrm>
              <a:noFill/>
            </p:grpSpPr>
            <p:sp>
              <p:nvSpPr>
                <p:cNvPr id="475" name="Oval 39"/>
                <p:cNvSpPr>
                  <a:spLocks noChangeArrowheads="1"/>
                </p:cNvSpPr>
                <p:nvPr/>
              </p:nvSpPr>
              <p:spPr bwMode="auto">
                <a:xfrm>
                  <a:off x="3103842" y="3632768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  <p:sp>
              <p:nvSpPr>
                <p:cNvPr id="476" name="Oval 41"/>
                <p:cNvSpPr>
                  <a:spLocks noChangeArrowheads="1"/>
                </p:cNvSpPr>
                <p:nvPr/>
              </p:nvSpPr>
              <p:spPr bwMode="auto">
                <a:xfrm>
                  <a:off x="4020306" y="3632768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  <p:sp>
              <p:nvSpPr>
                <p:cNvPr id="477" name="Oval 40"/>
                <p:cNvSpPr>
                  <a:spLocks noChangeArrowheads="1"/>
                </p:cNvSpPr>
                <p:nvPr/>
              </p:nvSpPr>
              <p:spPr bwMode="auto">
                <a:xfrm>
                  <a:off x="3939553" y="4436226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</p:grpSp>
          <p:sp>
            <p:nvSpPr>
              <p:cNvPr id="472" name="Line 47"/>
              <p:cNvSpPr>
                <a:spLocks noChangeShapeType="1"/>
              </p:cNvSpPr>
              <p:nvPr/>
            </p:nvSpPr>
            <p:spPr bwMode="auto">
              <a:xfrm>
                <a:off x="4343404" y="4665029"/>
                <a:ext cx="229186" cy="399300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73" name="Line 47"/>
              <p:cNvSpPr>
                <a:spLocks noChangeShapeType="1"/>
              </p:cNvSpPr>
              <p:nvPr/>
            </p:nvSpPr>
            <p:spPr bwMode="auto">
              <a:xfrm>
                <a:off x="3312069" y="3977772"/>
                <a:ext cx="205539" cy="410818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74" name="Line 47"/>
              <p:cNvSpPr>
                <a:spLocks noChangeShapeType="1"/>
              </p:cNvSpPr>
              <p:nvPr/>
            </p:nvSpPr>
            <p:spPr bwMode="auto">
              <a:xfrm>
                <a:off x="3781354" y="4615116"/>
                <a:ext cx="703926" cy="504885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  <p:grpSp>
        <p:nvGrpSpPr>
          <p:cNvPr id="66566" name="Group 477"/>
          <p:cNvGrpSpPr>
            <a:grpSpLocks/>
          </p:cNvGrpSpPr>
          <p:nvPr/>
        </p:nvGrpSpPr>
        <p:grpSpPr bwMode="auto">
          <a:xfrm>
            <a:off x="109538" y="3352800"/>
            <a:ext cx="2060575" cy="2722563"/>
            <a:chOff x="556699" y="527661"/>
            <a:chExt cx="2060412" cy="2723236"/>
          </a:xfrm>
        </p:grpSpPr>
        <p:sp>
          <p:nvSpPr>
            <p:cNvPr id="479" name="Rectangle 32"/>
            <p:cNvSpPr>
              <a:spLocks noChangeArrowheads="1"/>
            </p:cNvSpPr>
            <p:nvPr/>
          </p:nvSpPr>
          <p:spPr bwMode="auto">
            <a:xfrm>
              <a:off x="556699" y="2348974"/>
              <a:ext cx="2055649" cy="90192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-108" charset="2"/>
                <a:buNone/>
              </a:pPr>
              <a:r>
                <a:rPr lang="en-US" sz="1600" dirty="0"/>
                <a:t>Queue: </a:t>
              </a:r>
              <a:r>
                <a:rPr lang="en-US" sz="1600" dirty="0">
                  <a:solidFill>
                    <a:srgbClr val="75879C"/>
                  </a:solidFill>
                </a:rPr>
                <a:t>ABEC</a:t>
              </a:r>
              <a:r>
                <a:rPr lang="en-US" sz="1600" dirty="0"/>
                <a:t>GDF</a:t>
              </a:r>
              <a:endParaRPr lang="en-US" sz="1600" dirty="0" smtClean="0"/>
            </a:p>
            <a:p>
              <a:pPr marL="342900" indent="-342900">
                <a:buFont typeface="Wingdings" pitchFamily="-108" charset="2"/>
                <a:buNone/>
              </a:pPr>
              <a:r>
                <a:rPr lang="en-US" sz="1400" dirty="0" smtClean="0"/>
                <a:t>Take C off queue.  </a:t>
              </a:r>
              <a:endParaRPr lang="en-US" sz="1400" dirty="0"/>
            </a:p>
            <a:p>
              <a:pPr marL="342900" indent="-342900">
                <a:buFont typeface="Wingdings" pitchFamily="-108" charset="2"/>
                <a:buNone/>
              </a:pPr>
              <a:r>
                <a:rPr lang="en-US" sz="1400" dirty="0"/>
                <a:t>Its neighbor F is already marked, so not queued.</a:t>
              </a:r>
            </a:p>
          </p:txBody>
        </p:sp>
        <p:grpSp>
          <p:nvGrpSpPr>
            <p:cNvPr id="66627" name="Group 85"/>
            <p:cNvGrpSpPr>
              <a:grpSpLocks/>
            </p:cNvGrpSpPr>
            <p:nvPr/>
          </p:nvGrpSpPr>
          <p:grpSpPr bwMode="auto">
            <a:xfrm>
              <a:off x="620262" y="527661"/>
              <a:ext cx="1996849" cy="1821540"/>
              <a:chOff x="2639156" y="3183011"/>
              <a:chExt cx="2288647" cy="2202184"/>
            </a:xfrm>
          </p:grpSpPr>
          <p:sp>
            <p:nvSpPr>
              <p:cNvPr id="481" name="Line 45"/>
              <p:cNvSpPr>
                <a:spLocks noChangeShapeType="1"/>
              </p:cNvSpPr>
              <p:nvPr/>
            </p:nvSpPr>
            <p:spPr bwMode="auto">
              <a:xfrm flipH="1">
                <a:off x="3426850" y="3355785"/>
                <a:ext cx="513053" cy="445373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82" name="Line 46"/>
              <p:cNvSpPr>
                <a:spLocks noChangeShapeType="1"/>
              </p:cNvSpPr>
              <p:nvPr/>
            </p:nvSpPr>
            <p:spPr bwMode="auto">
              <a:xfrm>
                <a:off x="4200069" y="3442173"/>
                <a:ext cx="443918" cy="259160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83" name="Line 47"/>
              <p:cNvSpPr>
                <a:spLocks noChangeShapeType="1"/>
              </p:cNvSpPr>
              <p:nvPr/>
            </p:nvSpPr>
            <p:spPr bwMode="auto">
              <a:xfrm flipH="1">
                <a:off x="4343796" y="3954735"/>
                <a:ext cx="300191" cy="364745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84" name="Line 45"/>
              <p:cNvSpPr>
                <a:spLocks noChangeShapeType="1"/>
              </p:cNvSpPr>
              <p:nvPr/>
            </p:nvSpPr>
            <p:spPr bwMode="auto">
              <a:xfrm flipH="1">
                <a:off x="2873772" y="3954735"/>
                <a:ext cx="298371" cy="364745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85" name="Line 47"/>
              <p:cNvSpPr>
                <a:spLocks noChangeShapeType="1"/>
              </p:cNvSpPr>
              <p:nvPr/>
            </p:nvSpPr>
            <p:spPr bwMode="auto">
              <a:xfrm flipH="1">
                <a:off x="4738592" y="3996969"/>
                <a:ext cx="0" cy="1076959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6633" name="Oval 485"/>
              <p:cNvSpPr>
                <a:spLocks noChangeArrowheads="1"/>
              </p:cNvSpPr>
              <p:nvPr/>
            </p:nvSpPr>
            <p:spPr bwMode="auto">
              <a:xfrm>
                <a:off x="3103842" y="3632768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B</a:t>
                </a:r>
              </a:p>
            </p:txBody>
          </p:sp>
          <p:sp>
            <p:nvSpPr>
              <p:cNvPr id="66634" name="Oval 486"/>
              <p:cNvSpPr>
                <a:spLocks noChangeArrowheads="1"/>
              </p:cNvSpPr>
              <p:nvPr/>
            </p:nvSpPr>
            <p:spPr bwMode="auto">
              <a:xfrm>
                <a:off x="2639156" y="4320063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G</a:t>
                </a:r>
              </a:p>
            </p:txBody>
          </p:sp>
          <p:sp>
            <p:nvSpPr>
              <p:cNvPr id="488" name="Oval 487"/>
              <p:cNvSpPr>
                <a:spLocks noChangeArrowheads="1"/>
              </p:cNvSpPr>
              <p:nvPr/>
            </p:nvSpPr>
            <p:spPr bwMode="auto">
              <a:xfrm>
                <a:off x="3876227" y="3183011"/>
                <a:ext cx="323842" cy="3455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A</a:t>
                </a:r>
              </a:p>
            </p:txBody>
          </p:sp>
          <p:sp>
            <p:nvSpPr>
              <p:cNvPr id="66636" name="Oval 488"/>
              <p:cNvSpPr>
                <a:spLocks noChangeArrowheads="1"/>
              </p:cNvSpPr>
              <p:nvPr/>
            </p:nvSpPr>
            <p:spPr bwMode="auto">
              <a:xfrm>
                <a:off x="4604617" y="3651075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E</a:t>
                </a:r>
              </a:p>
            </p:txBody>
          </p:sp>
          <p:sp>
            <p:nvSpPr>
              <p:cNvPr id="66637" name="Oval 40"/>
              <p:cNvSpPr>
                <a:spLocks noChangeArrowheads="1"/>
              </p:cNvSpPr>
              <p:nvPr/>
            </p:nvSpPr>
            <p:spPr bwMode="auto">
              <a:xfrm>
                <a:off x="4086561" y="4320063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D</a:t>
                </a:r>
              </a:p>
            </p:txBody>
          </p:sp>
          <p:sp>
            <p:nvSpPr>
              <p:cNvPr id="66638" name="Oval 41"/>
              <p:cNvSpPr>
                <a:spLocks noChangeArrowheads="1"/>
              </p:cNvSpPr>
              <p:nvPr/>
            </p:nvSpPr>
            <p:spPr bwMode="auto">
              <a:xfrm>
                <a:off x="3462929" y="4342989"/>
                <a:ext cx="323186" cy="325008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C</a:t>
                </a:r>
              </a:p>
            </p:txBody>
          </p:sp>
          <p:sp>
            <p:nvSpPr>
              <p:cNvPr id="66639" name="Oval 42"/>
              <p:cNvSpPr>
                <a:spLocks noChangeArrowheads="1"/>
              </p:cNvSpPr>
              <p:nvPr/>
            </p:nvSpPr>
            <p:spPr bwMode="auto">
              <a:xfrm>
                <a:off x="4486183" y="5039179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F</a:t>
                </a:r>
              </a:p>
            </p:txBody>
          </p:sp>
          <p:grpSp>
            <p:nvGrpSpPr>
              <p:cNvPr id="16" name="Group 65"/>
              <p:cNvGrpSpPr/>
              <p:nvPr/>
            </p:nvGrpSpPr>
            <p:grpSpPr>
              <a:xfrm>
                <a:off x="3023002" y="3356019"/>
                <a:ext cx="1239650" cy="1149474"/>
                <a:chOff x="3103842" y="3632768"/>
                <a:chExt cx="1239650" cy="1149474"/>
              </a:xfrm>
              <a:noFill/>
            </p:grpSpPr>
            <p:sp>
              <p:nvSpPr>
                <p:cNvPr id="497" name="Oval 39"/>
                <p:cNvSpPr>
                  <a:spLocks noChangeArrowheads="1"/>
                </p:cNvSpPr>
                <p:nvPr/>
              </p:nvSpPr>
              <p:spPr bwMode="auto">
                <a:xfrm>
                  <a:off x="3103842" y="3632768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  <p:sp>
              <p:nvSpPr>
                <p:cNvPr id="498" name="Oval 41"/>
                <p:cNvSpPr>
                  <a:spLocks noChangeArrowheads="1"/>
                </p:cNvSpPr>
                <p:nvPr/>
              </p:nvSpPr>
              <p:spPr bwMode="auto">
                <a:xfrm>
                  <a:off x="4020306" y="3632768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  <p:sp>
              <p:nvSpPr>
                <p:cNvPr id="499" name="Oval 40"/>
                <p:cNvSpPr>
                  <a:spLocks noChangeArrowheads="1"/>
                </p:cNvSpPr>
                <p:nvPr/>
              </p:nvSpPr>
              <p:spPr bwMode="auto">
                <a:xfrm>
                  <a:off x="3939553" y="4436226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</p:grpSp>
          <p:sp>
            <p:nvSpPr>
              <p:cNvPr id="494" name="Line 47"/>
              <p:cNvSpPr>
                <a:spLocks noChangeShapeType="1"/>
              </p:cNvSpPr>
              <p:nvPr/>
            </p:nvSpPr>
            <p:spPr bwMode="auto">
              <a:xfrm>
                <a:off x="4343796" y="4665028"/>
                <a:ext cx="229236" cy="399300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95" name="Line 47"/>
              <p:cNvSpPr>
                <a:spLocks noChangeShapeType="1"/>
              </p:cNvSpPr>
              <p:nvPr/>
            </p:nvSpPr>
            <p:spPr bwMode="auto">
              <a:xfrm>
                <a:off x="3312232" y="3977771"/>
                <a:ext cx="205584" cy="410818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96" name="Line 47"/>
              <p:cNvSpPr>
                <a:spLocks noChangeShapeType="1"/>
              </p:cNvSpPr>
              <p:nvPr/>
            </p:nvSpPr>
            <p:spPr bwMode="auto">
              <a:xfrm>
                <a:off x="3781621" y="4615116"/>
                <a:ext cx="704083" cy="504885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  <p:grpSp>
        <p:nvGrpSpPr>
          <p:cNvPr id="66567" name="Group 499"/>
          <p:cNvGrpSpPr>
            <a:grpSpLocks/>
          </p:cNvGrpSpPr>
          <p:nvPr/>
        </p:nvGrpSpPr>
        <p:grpSpPr bwMode="auto">
          <a:xfrm>
            <a:off x="6600825" y="3352800"/>
            <a:ext cx="2409825" cy="2722563"/>
            <a:chOff x="556699" y="527659"/>
            <a:chExt cx="2409100" cy="2723238"/>
          </a:xfrm>
        </p:grpSpPr>
        <p:sp>
          <p:nvSpPr>
            <p:cNvPr id="501" name="Rectangle 32"/>
            <p:cNvSpPr>
              <a:spLocks noChangeArrowheads="1"/>
            </p:cNvSpPr>
            <p:nvPr/>
          </p:nvSpPr>
          <p:spPr bwMode="auto">
            <a:xfrm>
              <a:off x="556699" y="2348973"/>
              <a:ext cx="2409100" cy="90192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-108" charset="2"/>
                <a:buNone/>
              </a:pPr>
              <a:r>
                <a:rPr lang="en-US" sz="1600" dirty="0" err="1"/>
                <a:t>Queue:</a:t>
              </a:r>
              <a:r>
                <a:rPr lang="en-US" sz="1600" dirty="0" err="1">
                  <a:solidFill>
                    <a:srgbClr val="75879C"/>
                  </a:solidFill>
                </a:rPr>
                <a:t>ABECGDF</a:t>
              </a:r>
              <a:endParaRPr lang="en-US" sz="1600" dirty="0" smtClean="0">
                <a:solidFill>
                  <a:srgbClr val="75879C"/>
                </a:solidFill>
              </a:endParaRPr>
            </a:p>
            <a:p>
              <a:pPr marL="342900" indent="-342900">
                <a:buFont typeface="Wingdings" pitchFamily="-108" charset="2"/>
                <a:buNone/>
              </a:pPr>
              <a:r>
                <a:rPr lang="en-US" sz="1400" dirty="0" smtClean="0"/>
                <a:t>Take F off queue.  </a:t>
              </a:r>
            </a:p>
            <a:p>
              <a:pPr marL="342900" indent="-342900">
                <a:buFont typeface="Wingdings" pitchFamily="-108" charset="2"/>
                <a:buNone/>
              </a:pPr>
              <a:r>
                <a:rPr lang="en-US" sz="1400" dirty="0" smtClean="0"/>
                <a:t>E</a:t>
              </a:r>
              <a:r>
                <a:rPr lang="en-US" sz="1400" dirty="0"/>
                <a:t>, D, C marked, so not queued again.</a:t>
              </a:r>
            </a:p>
          </p:txBody>
        </p:sp>
        <p:grpSp>
          <p:nvGrpSpPr>
            <p:cNvPr id="66609" name="Group 85"/>
            <p:cNvGrpSpPr>
              <a:grpSpLocks/>
            </p:cNvGrpSpPr>
            <p:nvPr/>
          </p:nvGrpSpPr>
          <p:grpSpPr bwMode="auto">
            <a:xfrm>
              <a:off x="620262" y="527661"/>
              <a:ext cx="1996849" cy="1821540"/>
              <a:chOff x="2639156" y="3183011"/>
              <a:chExt cx="2288647" cy="2202184"/>
            </a:xfrm>
          </p:grpSpPr>
          <p:sp>
            <p:nvSpPr>
              <p:cNvPr id="503" name="Line 45"/>
              <p:cNvSpPr>
                <a:spLocks noChangeShapeType="1"/>
              </p:cNvSpPr>
              <p:nvPr/>
            </p:nvSpPr>
            <p:spPr bwMode="auto">
              <a:xfrm flipH="1">
                <a:off x="3426660" y="3355783"/>
                <a:ext cx="512939" cy="445373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04" name="Line 46"/>
              <p:cNvSpPr>
                <a:spLocks noChangeShapeType="1"/>
              </p:cNvSpPr>
              <p:nvPr/>
            </p:nvSpPr>
            <p:spPr bwMode="auto">
              <a:xfrm>
                <a:off x="4199706" y="3442170"/>
                <a:ext cx="443820" cy="259161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05" name="Line 47"/>
              <p:cNvSpPr>
                <a:spLocks noChangeShapeType="1"/>
              </p:cNvSpPr>
              <p:nvPr/>
            </p:nvSpPr>
            <p:spPr bwMode="auto">
              <a:xfrm flipH="1">
                <a:off x="4343403" y="3954733"/>
                <a:ext cx="300123" cy="364745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06" name="Line 45"/>
              <p:cNvSpPr>
                <a:spLocks noChangeShapeType="1"/>
              </p:cNvSpPr>
              <p:nvPr/>
            </p:nvSpPr>
            <p:spPr bwMode="auto">
              <a:xfrm flipH="1">
                <a:off x="2873705" y="3954733"/>
                <a:ext cx="298305" cy="364745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07" name="Line 47"/>
              <p:cNvSpPr>
                <a:spLocks noChangeShapeType="1"/>
              </p:cNvSpPr>
              <p:nvPr/>
            </p:nvSpPr>
            <p:spPr bwMode="auto">
              <a:xfrm flipH="1">
                <a:off x="4738110" y="3996967"/>
                <a:ext cx="0" cy="1076959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6615" name="Oval 507"/>
              <p:cNvSpPr>
                <a:spLocks noChangeArrowheads="1"/>
              </p:cNvSpPr>
              <p:nvPr/>
            </p:nvSpPr>
            <p:spPr bwMode="auto">
              <a:xfrm>
                <a:off x="3103842" y="3632768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B</a:t>
                </a:r>
              </a:p>
            </p:txBody>
          </p:sp>
          <p:sp>
            <p:nvSpPr>
              <p:cNvPr id="66616" name="Oval 508"/>
              <p:cNvSpPr>
                <a:spLocks noChangeArrowheads="1"/>
              </p:cNvSpPr>
              <p:nvPr/>
            </p:nvSpPr>
            <p:spPr bwMode="auto">
              <a:xfrm>
                <a:off x="2639156" y="4320063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G</a:t>
                </a:r>
              </a:p>
            </p:txBody>
          </p:sp>
          <p:sp>
            <p:nvSpPr>
              <p:cNvPr id="510" name="Oval 509"/>
              <p:cNvSpPr>
                <a:spLocks noChangeArrowheads="1"/>
              </p:cNvSpPr>
              <p:nvPr/>
            </p:nvSpPr>
            <p:spPr bwMode="auto">
              <a:xfrm>
                <a:off x="3875936" y="3183009"/>
                <a:ext cx="323770" cy="3455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A</a:t>
                </a:r>
              </a:p>
            </p:txBody>
          </p:sp>
          <p:sp>
            <p:nvSpPr>
              <p:cNvPr id="66618" name="Oval 510"/>
              <p:cNvSpPr>
                <a:spLocks noChangeArrowheads="1"/>
              </p:cNvSpPr>
              <p:nvPr/>
            </p:nvSpPr>
            <p:spPr bwMode="auto">
              <a:xfrm>
                <a:off x="4604617" y="3651075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E</a:t>
                </a:r>
              </a:p>
            </p:txBody>
          </p:sp>
          <p:sp>
            <p:nvSpPr>
              <p:cNvPr id="66619" name="Oval 40"/>
              <p:cNvSpPr>
                <a:spLocks noChangeArrowheads="1"/>
              </p:cNvSpPr>
              <p:nvPr/>
            </p:nvSpPr>
            <p:spPr bwMode="auto">
              <a:xfrm>
                <a:off x="4086561" y="4320063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D</a:t>
                </a:r>
              </a:p>
            </p:txBody>
          </p:sp>
          <p:sp>
            <p:nvSpPr>
              <p:cNvPr id="66620" name="Oval 41"/>
              <p:cNvSpPr>
                <a:spLocks noChangeArrowheads="1"/>
              </p:cNvSpPr>
              <p:nvPr/>
            </p:nvSpPr>
            <p:spPr bwMode="auto">
              <a:xfrm>
                <a:off x="3462929" y="4342989"/>
                <a:ext cx="323186" cy="325008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C</a:t>
                </a:r>
              </a:p>
            </p:txBody>
          </p:sp>
          <p:sp>
            <p:nvSpPr>
              <p:cNvPr id="66621" name="Oval 42"/>
              <p:cNvSpPr>
                <a:spLocks noChangeArrowheads="1"/>
              </p:cNvSpPr>
              <p:nvPr/>
            </p:nvSpPr>
            <p:spPr bwMode="auto">
              <a:xfrm>
                <a:off x="4486183" y="5039179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F</a:t>
                </a:r>
              </a:p>
            </p:txBody>
          </p:sp>
          <p:grpSp>
            <p:nvGrpSpPr>
              <p:cNvPr id="19" name="Group 65"/>
              <p:cNvGrpSpPr/>
              <p:nvPr/>
            </p:nvGrpSpPr>
            <p:grpSpPr>
              <a:xfrm>
                <a:off x="3023002" y="3356019"/>
                <a:ext cx="1239650" cy="1149474"/>
                <a:chOff x="3103842" y="3632768"/>
                <a:chExt cx="1239650" cy="1149474"/>
              </a:xfrm>
              <a:noFill/>
            </p:grpSpPr>
            <p:sp>
              <p:nvSpPr>
                <p:cNvPr id="519" name="Oval 39"/>
                <p:cNvSpPr>
                  <a:spLocks noChangeArrowheads="1"/>
                </p:cNvSpPr>
                <p:nvPr/>
              </p:nvSpPr>
              <p:spPr bwMode="auto">
                <a:xfrm>
                  <a:off x="3103842" y="3632768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  <p:sp>
              <p:nvSpPr>
                <p:cNvPr id="520" name="Oval 41"/>
                <p:cNvSpPr>
                  <a:spLocks noChangeArrowheads="1"/>
                </p:cNvSpPr>
                <p:nvPr/>
              </p:nvSpPr>
              <p:spPr bwMode="auto">
                <a:xfrm>
                  <a:off x="4020306" y="3632768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  <p:sp>
              <p:nvSpPr>
                <p:cNvPr id="521" name="Oval 40"/>
                <p:cNvSpPr>
                  <a:spLocks noChangeArrowheads="1"/>
                </p:cNvSpPr>
                <p:nvPr/>
              </p:nvSpPr>
              <p:spPr bwMode="auto">
                <a:xfrm>
                  <a:off x="3939553" y="4436226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</p:grpSp>
          <p:sp>
            <p:nvSpPr>
              <p:cNvPr id="516" name="Line 47"/>
              <p:cNvSpPr>
                <a:spLocks noChangeShapeType="1"/>
              </p:cNvSpPr>
              <p:nvPr/>
            </p:nvSpPr>
            <p:spPr bwMode="auto">
              <a:xfrm>
                <a:off x="4343403" y="4665027"/>
                <a:ext cx="229186" cy="399300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17" name="Line 47"/>
              <p:cNvSpPr>
                <a:spLocks noChangeShapeType="1"/>
              </p:cNvSpPr>
              <p:nvPr/>
            </p:nvSpPr>
            <p:spPr bwMode="auto">
              <a:xfrm>
                <a:off x="3312067" y="3977770"/>
                <a:ext cx="205540" cy="410818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18" name="Line 47"/>
              <p:cNvSpPr>
                <a:spLocks noChangeShapeType="1"/>
              </p:cNvSpPr>
              <p:nvPr/>
            </p:nvSpPr>
            <p:spPr bwMode="auto">
              <a:xfrm>
                <a:off x="3781352" y="4615114"/>
                <a:ext cx="703928" cy="504885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  <p:grpSp>
        <p:nvGrpSpPr>
          <p:cNvPr id="66568" name="Group 521"/>
          <p:cNvGrpSpPr>
            <a:grpSpLocks/>
          </p:cNvGrpSpPr>
          <p:nvPr/>
        </p:nvGrpSpPr>
        <p:grpSpPr bwMode="auto">
          <a:xfrm>
            <a:off x="4540250" y="3371850"/>
            <a:ext cx="2060575" cy="2722563"/>
            <a:chOff x="556699" y="527661"/>
            <a:chExt cx="2060412" cy="2723236"/>
          </a:xfrm>
        </p:grpSpPr>
        <p:sp>
          <p:nvSpPr>
            <p:cNvPr id="523" name="Rectangle 32"/>
            <p:cNvSpPr>
              <a:spLocks noChangeArrowheads="1"/>
            </p:cNvSpPr>
            <p:nvPr/>
          </p:nvSpPr>
          <p:spPr bwMode="auto">
            <a:xfrm>
              <a:off x="556699" y="2348974"/>
              <a:ext cx="2012791" cy="90192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-108" charset="2"/>
                <a:buNone/>
              </a:pPr>
              <a:r>
                <a:rPr lang="en-US" sz="1600" dirty="0"/>
                <a:t>Queue: </a:t>
              </a:r>
              <a:r>
                <a:rPr lang="en-US" sz="1600" dirty="0">
                  <a:solidFill>
                    <a:srgbClr val="75879C"/>
                  </a:solidFill>
                </a:rPr>
                <a:t>ABECGD</a:t>
              </a:r>
              <a:r>
                <a:rPr lang="en-US" sz="1600" dirty="0"/>
                <a:t>F</a:t>
              </a:r>
              <a:endParaRPr lang="en-US" sz="1600" dirty="0" smtClean="0"/>
            </a:p>
            <a:p>
              <a:pPr marL="342900" indent="-342900"/>
              <a:r>
                <a:rPr lang="en-US" sz="1400" dirty="0" smtClean="0"/>
                <a:t>Take D off queue.  </a:t>
              </a:r>
            </a:p>
            <a:p>
              <a:pPr marL="342900" indent="-342900">
                <a:buFont typeface="Wingdings" pitchFamily="-108" charset="2"/>
                <a:buNone/>
              </a:pPr>
              <a:r>
                <a:rPr lang="en-US" sz="1400" dirty="0" smtClean="0"/>
                <a:t>F</a:t>
              </a:r>
              <a:r>
                <a:rPr lang="en-US" sz="1400" dirty="0"/>
                <a:t>, E marked so not queued.</a:t>
              </a:r>
            </a:p>
          </p:txBody>
        </p:sp>
        <p:grpSp>
          <p:nvGrpSpPr>
            <p:cNvPr id="66591" name="Group 85"/>
            <p:cNvGrpSpPr>
              <a:grpSpLocks/>
            </p:cNvGrpSpPr>
            <p:nvPr/>
          </p:nvGrpSpPr>
          <p:grpSpPr bwMode="auto">
            <a:xfrm>
              <a:off x="620262" y="527661"/>
              <a:ext cx="1996849" cy="1821540"/>
              <a:chOff x="2639156" y="3183011"/>
              <a:chExt cx="2288647" cy="2202184"/>
            </a:xfrm>
          </p:grpSpPr>
          <p:sp>
            <p:nvSpPr>
              <p:cNvPr id="525" name="Line 45"/>
              <p:cNvSpPr>
                <a:spLocks noChangeShapeType="1"/>
              </p:cNvSpPr>
              <p:nvPr/>
            </p:nvSpPr>
            <p:spPr bwMode="auto">
              <a:xfrm flipH="1">
                <a:off x="3426851" y="3355785"/>
                <a:ext cx="513053" cy="445373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26" name="Line 46"/>
              <p:cNvSpPr>
                <a:spLocks noChangeShapeType="1"/>
              </p:cNvSpPr>
              <p:nvPr/>
            </p:nvSpPr>
            <p:spPr bwMode="auto">
              <a:xfrm>
                <a:off x="4200069" y="3442173"/>
                <a:ext cx="443918" cy="259160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27" name="Line 47"/>
              <p:cNvSpPr>
                <a:spLocks noChangeShapeType="1"/>
              </p:cNvSpPr>
              <p:nvPr/>
            </p:nvSpPr>
            <p:spPr bwMode="auto">
              <a:xfrm flipH="1">
                <a:off x="4343797" y="3954735"/>
                <a:ext cx="300190" cy="364745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28" name="Line 45"/>
              <p:cNvSpPr>
                <a:spLocks noChangeShapeType="1"/>
              </p:cNvSpPr>
              <p:nvPr/>
            </p:nvSpPr>
            <p:spPr bwMode="auto">
              <a:xfrm flipH="1">
                <a:off x="2873773" y="3954735"/>
                <a:ext cx="298371" cy="364745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29" name="Line 47"/>
              <p:cNvSpPr>
                <a:spLocks noChangeShapeType="1"/>
              </p:cNvSpPr>
              <p:nvPr/>
            </p:nvSpPr>
            <p:spPr bwMode="auto">
              <a:xfrm flipH="1">
                <a:off x="4738592" y="3996969"/>
                <a:ext cx="0" cy="1076959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6597" name="Oval 529"/>
              <p:cNvSpPr>
                <a:spLocks noChangeArrowheads="1"/>
              </p:cNvSpPr>
              <p:nvPr/>
            </p:nvSpPr>
            <p:spPr bwMode="auto">
              <a:xfrm>
                <a:off x="3103842" y="3632768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B</a:t>
                </a:r>
              </a:p>
            </p:txBody>
          </p:sp>
          <p:sp>
            <p:nvSpPr>
              <p:cNvPr id="66598" name="Oval 530"/>
              <p:cNvSpPr>
                <a:spLocks noChangeArrowheads="1"/>
              </p:cNvSpPr>
              <p:nvPr/>
            </p:nvSpPr>
            <p:spPr bwMode="auto">
              <a:xfrm>
                <a:off x="2639156" y="4320063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G</a:t>
                </a:r>
              </a:p>
            </p:txBody>
          </p:sp>
          <p:sp>
            <p:nvSpPr>
              <p:cNvPr id="532" name="Oval 531"/>
              <p:cNvSpPr>
                <a:spLocks noChangeArrowheads="1"/>
              </p:cNvSpPr>
              <p:nvPr/>
            </p:nvSpPr>
            <p:spPr bwMode="auto">
              <a:xfrm>
                <a:off x="3876227" y="3183011"/>
                <a:ext cx="323842" cy="3455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A</a:t>
                </a:r>
              </a:p>
            </p:txBody>
          </p:sp>
          <p:sp>
            <p:nvSpPr>
              <p:cNvPr id="66600" name="Oval 532"/>
              <p:cNvSpPr>
                <a:spLocks noChangeArrowheads="1"/>
              </p:cNvSpPr>
              <p:nvPr/>
            </p:nvSpPr>
            <p:spPr bwMode="auto">
              <a:xfrm>
                <a:off x="4604617" y="3651075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E</a:t>
                </a:r>
              </a:p>
            </p:txBody>
          </p:sp>
          <p:sp>
            <p:nvSpPr>
              <p:cNvPr id="66601" name="Oval 40"/>
              <p:cNvSpPr>
                <a:spLocks noChangeArrowheads="1"/>
              </p:cNvSpPr>
              <p:nvPr/>
            </p:nvSpPr>
            <p:spPr bwMode="auto">
              <a:xfrm>
                <a:off x="4086561" y="4320063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D</a:t>
                </a:r>
              </a:p>
            </p:txBody>
          </p:sp>
          <p:sp>
            <p:nvSpPr>
              <p:cNvPr id="66602" name="Oval 41"/>
              <p:cNvSpPr>
                <a:spLocks noChangeArrowheads="1"/>
              </p:cNvSpPr>
              <p:nvPr/>
            </p:nvSpPr>
            <p:spPr bwMode="auto">
              <a:xfrm>
                <a:off x="3462929" y="4342989"/>
                <a:ext cx="323186" cy="325008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C</a:t>
                </a:r>
              </a:p>
            </p:txBody>
          </p:sp>
          <p:sp>
            <p:nvSpPr>
              <p:cNvPr id="66603" name="Oval 42"/>
              <p:cNvSpPr>
                <a:spLocks noChangeArrowheads="1"/>
              </p:cNvSpPr>
              <p:nvPr/>
            </p:nvSpPr>
            <p:spPr bwMode="auto">
              <a:xfrm>
                <a:off x="4486183" y="5039179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F</a:t>
                </a:r>
              </a:p>
            </p:txBody>
          </p:sp>
          <p:grpSp>
            <p:nvGrpSpPr>
              <p:cNvPr id="22" name="Group 65"/>
              <p:cNvGrpSpPr/>
              <p:nvPr/>
            </p:nvGrpSpPr>
            <p:grpSpPr>
              <a:xfrm>
                <a:off x="3023002" y="3356019"/>
                <a:ext cx="1239650" cy="1149474"/>
                <a:chOff x="3103842" y="3632768"/>
                <a:chExt cx="1239650" cy="1149474"/>
              </a:xfrm>
              <a:noFill/>
            </p:grpSpPr>
            <p:sp>
              <p:nvSpPr>
                <p:cNvPr id="541" name="Oval 39"/>
                <p:cNvSpPr>
                  <a:spLocks noChangeArrowheads="1"/>
                </p:cNvSpPr>
                <p:nvPr/>
              </p:nvSpPr>
              <p:spPr bwMode="auto">
                <a:xfrm>
                  <a:off x="3103842" y="3632768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  <p:sp>
              <p:nvSpPr>
                <p:cNvPr id="542" name="Oval 41"/>
                <p:cNvSpPr>
                  <a:spLocks noChangeArrowheads="1"/>
                </p:cNvSpPr>
                <p:nvPr/>
              </p:nvSpPr>
              <p:spPr bwMode="auto">
                <a:xfrm>
                  <a:off x="4020306" y="3632768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  <p:sp>
              <p:nvSpPr>
                <p:cNvPr id="543" name="Oval 40"/>
                <p:cNvSpPr>
                  <a:spLocks noChangeArrowheads="1"/>
                </p:cNvSpPr>
                <p:nvPr/>
              </p:nvSpPr>
              <p:spPr bwMode="auto">
                <a:xfrm>
                  <a:off x="3939553" y="4436226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</p:grpSp>
          <p:sp>
            <p:nvSpPr>
              <p:cNvPr id="538" name="Line 47"/>
              <p:cNvSpPr>
                <a:spLocks noChangeShapeType="1"/>
              </p:cNvSpPr>
              <p:nvPr/>
            </p:nvSpPr>
            <p:spPr bwMode="auto">
              <a:xfrm>
                <a:off x="4343797" y="4665028"/>
                <a:ext cx="229236" cy="399300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39" name="Line 47"/>
              <p:cNvSpPr>
                <a:spLocks noChangeShapeType="1"/>
              </p:cNvSpPr>
              <p:nvPr/>
            </p:nvSpPr>
            <p:spPr bwMode="auto">
              <a:xfrm>
                <a:off x="3312232" y="3977771"/>
                <a:ext cx="205586" cy="410818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40" name="Line 47"/>
              <p:cNvSpPr>
                <a:spLocks noChangeShapeType="1"/>
              </p:cNvSpPr>
              <p:nvPr/>
            </p:nvSpPr>
            <p:spPr bwMode="auto">
              <a:xfrm>
                <a:off x="3781621" y="4615116"/>
                <a:ext cx="704084" cy="504885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  <p:grpSp>
        <p:nvGrpSpPr>
          <p:cNvPr id="66569" name="Group 543"/>
          <p:cNvGrpSpPr>
            <a:grpSpLocks/>
          </p:cNvGrpSpPr>
          <p:nvPr/>
        </p:nvGrpSpPr>
        <p:grpSpPr bwMode="auto">
          <a:xfrm>
            <a:off x="2265363" y="3371850"/>
            <a:ext cx="2409825" cy="2722563"/>
            <a:chOff x="556699" y="527659"/>
            <a:chExt cx="2409100" cy="2723238"/>
          </a:xfrm>
        </p:grpSpPr>
        <p:sp>
          <p:nvSpPr>
            <p:cNvPr id="66572" name="Rectangle 32"/>
            <p:cNvSpPr>
              <a:spLocks noChangeArrowheads="1"/>
            </p:cNvSpPr>
            <p:nvPr/>
          </p:nvSpPr>
          <p:spPr bwMode="auto">
            <a:xfrm>
              <a:off x="556699" y="2349197"/>
              <a:ext cx="2409100" cy="90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-108" charset="2"/>
                <a:buNone/>
              </a:pPr>
              <a:r>
                <a:rPr lang="en-US" sz="1600" dirty="0"/>
                <a:t>Queue: </a:t>
              </a:r>
              <a:r>
                <a:rPr lang="en-US" sz="1600" dirty="0" smtClean="0">
                  <a:solidFill>
                    <a:srgbClr val="75879C"/>
                  </a:solidFill>
                </a:rPr>
                <a:t>ABECG</a:t>
              </a:r>
              <a:r>
                <a:rPr lang="en-US" sz="1600" dirty="0" smtClean="0"/>
                <a:t>DF</a:t>
              </a:r>
            </a:p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</a:pPr>
              <a:r>
                <a:rPr lang="en-US" sz="1600" dirty="0" smtClean="0"/>
                <a:t>Take G off queue.  </a:t>
              </a:r>
            </a:p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-108" charset="2"/>
                <a:buNone/>
              </a:pPr>
              <a:endParaRPr lang="en-US" sz="1600" dirty="0" smtClean="0"/>
            </a:p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-108" charset="2"/>
                <a:buNone/>
              </a:pPr>
              <a:endParaRPr lang="en-US" sz="1400" dirty="0"/>
            </a:p>
          </p:txBody>
        </p:sp>
        <p:grpSp>
          <p:nvGrpSpPr>
            <p:cNvPr id="66573" name="Group 85"/>
            <p:cNvGrpSpPr>
              <a:grpSpLocks/>
            </p:cNvGrpSpPr>
            <p:nvPr/>
          </p:nvGrpSpPr>
          <p:grpSpPr bwMode="auto">
            <a:xfrm>
              <a:off x="620262" y="527661"/>
              <a:ext cx="1996849" cy="1821540"/>
              <a:chOff x="2639156" y="3183011"/>
              <a:chExt cx="2288647" cy="2202184"/>
            </a:xfrm>
          </p:grpSpPr>
          <p:sp>
            <p:nvSpPr>
              <p:cNvPr id="547" name="Line 45"/>
              <p:cNvSpPr>
                <a:spLocks noChangeShapeType="1"/>
              </p:cNvSpPr>
              <p:nvPr/>
            </p:nvSpPr>
            <p:spPr bwMode="auto">
              <a:xfrm flipH="1">
                <a:off x="3426659" y="3355783"/>
                <a:ext cx="512939" cy="445373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48" name="Line 46"/>
              <p:cNvSpPr>
                <a:spLocks noChangeShapeType="1"/>
              </p:cNvSpPr>
              <p:nvPr/>
            </p:nvSpPr>
            <p:spPr bwMode="auto">
              <a:xfrm>
                <a:off x="4199706" y="3442170"/>
                <a:ext cx="443820" cy="259161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49" name="Line 47"/>
              <p:cNvSpPr>
                <a:spLocks noChangeShapeType="1"/>
              </p:cNvSpPr>
              <p:nvPr/>
            </p:nvSpPr>
            <p:spPr bwMode="auto">
              <a:xfrm flipH="1">
                <a:off x="4343401" y="3954733"/>
                <a:ext cx="300124" cy="364745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50" name="Line 45"/>
              <p:cNvSpPr>
                <a:spLocks noChangeShapeType="1"/>
              </p:cNvSpPr>
              <p:nvPr/>
            </p:nvSpPr>
            <p:spPr bwMode="auto">
              <a:xfrm flipH="1">
                <a:off x="2873704" y="3954733"/>
                <a:ext cx="298305" cy="364745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51" name="Line 47"/>
              <p:cNvSpPr>
                <a:spLocks noChangeShapeType="1"/>
              </p:cNvSpPr>
              <p:nvPr/>
            </p:nvSpPr>
            <p:spPr bwMode="auto">
              <a:xfrm flipH="1">
                <a:off x="4738110" y="3996967"/>
                <a:ext cx="0" cy="1076959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6579" name="Oval 551"/>
              <p:cNvSpPr>
                <a:spLocks noChangeArrowheads="1"/>
              </p:cNvSpPr>
              <p:nvPr/>
            </p:nvSpPr>
            <p:spPr bwMode="auto">
              <a:xfrm>
                <a:off x="3103842" y="3632768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B</a:t>
                </a:r>
              </a:p>
            </p:txBody>
          </p:sp>
          <p:sp>
            <p:nvSpPr>
              <p:cNvPr id="66580" name="Oval 552"/>
              <p:cNvSpPr>
                <a:spLocks noChangeArrowheads="1"/>
              </p:cNvSpPr>
              <p:nvPr/>
            </p:nvSpPr>
            <p:spPr bwMode="auto">
              <a:xfrm>
                <a:off x="2639156" y="4320063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G</a:t>
                </a:r>
              </a:p>
            </p:txBody>
          </p:sp>
          <p:sp>
            <p:nvSpPr>
              <p:cNvPr id="554" name="Oval 553"/>
              <p:cNvSpPr>
                <a:spLocks noChangeArrowheads="1"/>
              </p:cNvSpPr>
              <p:nvPr/>
            </p:nvSpPr>
            <p:spPr bwMode="auto">
              <a:xfrm>
                <a:off x="3875936" y="3183009"/>
                <a:ext cx="323770" cy="3455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A</a:t>
                </a:r>
              </a:p>
            </p:txBody>
          </p:sp>
          <p:sp>
            <p:nvSpPr>
              <p:cNvPr id="66582" name="Oval 554"/>
              <p:cNvSpPr>
                <a:spLocks noChangeArrowheads="1"/>
              </p:cNvSpPr>
              <p:nvPr/>
            </p:nvSpPr>
            <p:spPr bwMode="auto">
              <a:xfrm>
                <a:off x="4604617" y="3651075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E</a:t>
                </a:r>
              </a:p>
            </p:txBody>
          </p:sp>
          <p:sp>
            <p:nvSpPr>
              <p:cNvPr id="66583" name="Oval 40"/>
              <p:cNvSpPr>
                <a:spLocks noChangeArrowheads="1"/>
              </p:cNvSpPr>
              <p:nvPr/>
            </p:nvSpPr>
            <p:spPr bwMode="auto">
              <a:xfrm>
                <a:off x="4086561" y="4320063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D</a:t>
                </a:r>
              </a:p>
            </p:txBody>
          </p:sp>
          <p:sp>
            <p:nvSpPr>
              <p:cNvPr id="66584" name="Oval 41"/>
              <p:cNvSpPr>
                <a:spLocks noChangeArrowheads="1"/>
              </p:cNvSpPr>
              <p:nvPr/>
            </p:nvSpPr>
            <p:spPr bwMode="auto">
              <a:xfrm>
                <a:off x="3462929" y="4342989"/>
                <a:ext cx="323186" cy="325008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C</a:t>
                </a:r>
              </a:p>
            </p:txBody>
          </p:sp>
          <p:sp>
            <p:nvSpPr>
              <p:cNvPr id="66585" name="Oval 42"/>
              <p:cNvSpPr>
                <a:spLocks noChangeArrowheads="1"/>
              </p:cNvSpPr>
              <p:nvPr/>
            </p:nvSpPr>
            <p:spPr bwMode="auto">
              <a:xfrm>
                <a:off x="4486183" y="5039179"/>
                <a:ext cx="323186" cy="346016"/>
              </a:xfrm>
              <a:prstGeom prst="ellipse">
                <a:avLst/>
              </a:prstGeom>
              <a:solidFill>
                <a:srgbClr val="FEDD6D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F</a:t>
                </a:r>
              </a:p>
            </p:txBody>
          </p:sp>
          <p:grpSp>
            <p:nvGrpSpPr>
              <p:cNvPr id="25" name="Group 65"/>
              <p:cNvGrpSpPr/>
              <p:nvPr/>
            </p:nvGrpSpPr>
            <p:grpSpPr>
              <a:xfrm>
                <a:off x="3023002" y="3356019"/>
                <a:ext cx="1239650" cy="1149474"/>
                <a:chOff x="3103842" y="3632768"/>
                <a:chExt cx="1239650" cy="1149474"/>
              </a:xfrm>
              <a:noFill/>
            </p:grpSpPr>
            <p:sp>
              <p:nvSpPr>
                <p:cNvPr id="563" name="Oval 39"/>
                <p:cNvSpPr>
                  <a:spLocks noChangeArrowheads="1"/>
                </p:cNvSpPr>
                <p:nvPr/>
              </p:nvSpPr>
              <p:spPr bwMode="auto">
                <a:xfrm>
                  <a:off x="3103842" y="3632768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  <p:sp>
              <p:nvSpPr>
                <p:cNvPr id="564" name="Oval 41"/>
                <p:cNvSpPr>
                  <a:spLocks noChangeArrowheads="1"/>
                </p:cNvSpPr>
                <p:nvPr/>
              </p:nvSpPr>
              <p:spPr bwMode="auto">
                <a:xfrm>
                  <a:off x="4020306" y="3632768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  <p:sp>
              <p:nvSpPr>
                <p:cNvPr id="565" name="Oval 40"/>
                <p:cNvSpPr>
                  <a:spLocks noChangeArrowheads="1"/>
                </p:cNvSpPr>
                <p:nvPr/>
              </p:nvSpPr>
              <p:spPr bwMode="auto">
                <a:xfrm>
                  <a:off x="3939553" y="4436226"/>
                  <a:ext cx="32318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 </a:t>
                  </a:r>
                </a:p>
              </p:txBody>
            </p:sp>
          </p:grpSp>
          <p:sp>
            <p:nvSpPr>
              <p:cNvPr id="560" name="Line 47"/>
              <p:cNvSpPr>
                <a:spLocks noChangeShapeType="1"/>
              </p:cNvSpPr>
              <p:nvPr/>
            </p:nvSpPr>
            <p:spPr bwMode="auto">
              <a:xfrm>
                <a:off x="4343401" y="4665027"/>
                <a:ext cx="229186" cy="399300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61" name="Line 47"/>
              <p:cNvSpPr>
                <a:spLocks noChangeShapeType="1"/>
              </p:cNvSpPr>
              <p:nvPr/>
            </p:nvSpPr>
            <p:spPr bwMode="auto">
              <a:xfrm>
                <a:off x="3312067" y="3977770"/>
                <a:ext cx="205539" cy="410818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62" name="Line 47"/>
              <p:cNvSpPr>
                <a:spLocks noChangeShapeType="1"/>
              </p:cNvSpPr>
              <p:nvPr/>
            </p:nvSpPr>
            <p:spPr bwMode="auto">
              <a:xfrm>
                <a:off x="3781352" y="4615114"/>
                <a:ext cx="703926" cy="504885"/>
              </a:xfrm>
              <a:prstGeom prst="lin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  <p:sp>
        <p:nvSpPr>
          <p:cNvPr id="66570" name="Rectangle 177"/>
          <p:cNvSpPr>
            <a:spLocks noChangeArrowheads="1"/>
          </p:cNvSpPr>
          <p:nvPr/>
        </p:nvSpPr>
        <p:spPr bwMode="auto">
          <a:xfrm>
            <a:off x="1914525" y="415925"/>
            <a:ext cx="34291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the nodes</a:t>
            </a:r>
            <a:r>
              <a:rPr lang="en-US" sz="1200" dirty="0" smtClean="0"/>
              <a:t> visited (marked) </a:t>
            </a:r>
            <a:r>
              <a:rPr lang="en-US" sz="1200" dirty="0"/>
              <a:t>are shown as yellow </a:t>
            </a:r>
          </a:p>
        </p:txBody>
      </p:sp>
      <p:sp>
        <p:nvSpPr>
          <p:cNvPr id="66571" name="Slide Number Placeholder 178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29350"/>
            <a:ext cx="19812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62D7CD1-C1D7-2248-AC7E-1B7EA278C581}" type="slidenum">
              <a:rPr lang="en-US"/>
              <a:pPr/>
              <a:t>47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D50B-F3FB-4C00-B246-37673851A649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040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5742" y="152400"/>
            <a:ext cx="6934200" cy="91440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3200" dirty="0" smtClean="0"/>
              <a:t>Marking the </a:t>
            </a:r>
            <a:r>
              <a:rPr lang="en-US" sz="3200" dirty="0"/>
              <a:t>n</a:t>
            </a:r>
            <a:r>
              <a:rPr lang="en-US" sz="3200" dirty="0" smtClean="0"/>
              <a:t>odes is very important to </a:t>
            </a:r>
            <a:r>
              <a:rPr lang="en-US" sz="3200" dirty="0"/>
              <a:t>h</a:t>
            </a:r>
            <a:r>
              <a:rPr lang="en-US" sz="3200" dirty="0" smtClean="0"/>
              <a:t>andle </a:t>
            </a:r>
            <a:r>
              <a:rPr lang="en-US" sz="3200" dirty="0"/>
              <a:t>c</a:t>
            </a:r>
            <a:r>
              <a:rPr lang="en-US" sz="3200" dirty="0" smtClean="0"/>
              <a:t>ycles! </a:t>
            </a:r>
            <a:br>
              <a:rPr lang="en-US" sz="3200" dirty="0" smtClean="0"/>
            </a:br>
            <a:r>
              <a:rPr lang="en-US" sz="3200" dirty="0" smtClean="0"/>
              <a:t>If marking was not used</a:t>
            </a:r>
            <a:endParaRPr lang="en-US" sz="3200" dirty="0"/>
          </a:p>
        </p:txBody>
      </p:sp>
      <p:sp>
        <p:nvSpPr>
          <p:cNvPr id="392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0117"/>
            <a:ext cx="8229600" cy="901700"/>
          </a:xfrm>
        </p:spPr>
        <p:txBody>
          <a:bodyPr rtlCol="0"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/>
          <a:p>
            <a:pPr lvl="1">
              <a:buFont typeface="Wingdings" charset="0"/>
              <a:buNone/>
              <a:defRPr/>
            </a:pPr>
            <a:r>
              <a:rPr lang="en-US" dirty="0"/>
              <a:t>Start with</a:t>
            </a:r>
            <a:r>
              <a:rPr lang="en-US" dirty="0" smtClean="0"/>
              <a:t> A.  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 smtClean="0"/>
              <a:t>Put </a:t>
            </a:r>
            <a:r>
              <a:rPr lang="en-US" dirty="0"/>
              <a:t>in the queue </a:t>
            </a:r>
            <a:r>
              <a:rPr lang="en-US" dirty="0" smtClean="0"/>
              <a:t>(the nodes in Queue are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blue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7588" name="Rectangle 39"/>
          <p:cNvSpPr>
            <a:spLocks noChangeArrowheads="1"/>
          </p:cNvSpPr>
          <p:nvPr/>
        </p:nvSpPr>
        <p:spPr bwMode="auto">
          <a:xfrm>
            <a:off x="1053364" y="3532955"/>
            <a:ext cx="1944744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-108" charset="2"/>
              <a:buNone/>
            </a:pPr>
            <a:r>
              <a:rPr lang="en-US" sz="1800" dirty="0"/>
              <a:t>Queue: A</a:t>
            </a:r>
          </a:p>
        </p:txBody>
      </p:sp>
      <p:grpSp>
        <p:nvGrpSpPr>
          <p:cNvPr id="67589" name="Group 85"/>
          <p:cNvGrpSpPr>
            <a:grpSpLocks/>
          </p:cNvGrpSpPr>
          <p:nvPr/>
        </p:nvGrpSpPr>
        <p:grpSpPr bwMode="auto">
          <a:xfrm>
            <a:off x="1511300" y="2190750"/>
            <a:ext cx="2319338" cy="2076450"/>
            <a:chOff x="2558316" y="3183011"/>
            <a:chExt cx="2658672" cy="2508687"/>
          </a:xfrm>
        </p:grpSpPr>
        <p:sp>
          <p:nvSpPr>
            <p:cNvPr id="67" name="Line 45"/>
            <p:cNvSpPr>
              <a:spLocks noChangeShapeType="1"/>
            </p:cNvSpPr>
            <p:nvPr/>
          </p:nvSpPr>
          <p:spPr bwMode="auto">
            <a:xfrm flipH="1">
              <a:off x="3426343" y="3355627"/>
              <a:ext cx="513173" cy="446883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8" name="Line 46"/>
            <p:cNvSpPr>
              <a:spLocks noChangeShapeType="1"/>
            </p:cNvSpPr>
            <p:nvPr/>
          </p:nvSpPr>
          <p:spPr bwMode="auto">
            <a:xfrm>
              <a:off x="4199741" y="3441935"/>
              <a:ext cx="444022" cy="260842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9" name="Line 47"/>
            <p:cNvSpPr>
              <a:spLocks noChangeShapeType="1"/>
            </p:cNvSpPr>
            <p:nvPr/>
          </p:nvSpPr>
          <p:spPr bwMode="auto">
            <a:xfrm flipH="1">
              <a:off x="4343503" y="3954029"/>
              <a:ext cx="300260" cy="366329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70" name="Line 45"/>
            <p:cNvSpPr>
              <a:spLocks noChangeShapeType="1"/>
            </p:cNvSpPr>
            <p:nvPr/>
          </p:nvSpPr>
          <p:spPr bwMode="auto">
            <a:xfrm flipH="1">
              <a:off x="2874954" y="3954029"/>
              <a:ext cx="296622" cy="366329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71" name="Line 47"/>
            <p:cNvSpPr>
              <a:spLocks noChangeShapeType="1"/>
            </p:cNvSpPr>
            <p:nvPr/>
          </p:nvSpPr>
          <p:spPr bwMode="auto">
            <a:xfrm flipH="1">
              <a:off x="4738390" y="3996225"/>
              <a:ext cx="0" cy="1077892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7650" name="Oval 39"/>
            <p:cNvSpPr>
              <a:spLocks noChangeArrowheads="1"/>
            </p:cNvSpPr>
            <p:nvPr/>
          </p:nvSpPr>
          <p:spPr bwMode="auto">
            <a:xfrm>
              <a:off x="3103842" y="3632768"/>
              <a:ext cx="323186" cy="34601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B</a:t>
              </a:r>
            </a:p>
          </p:txBody>
        </p:sp>
        <p:sp>
          <p:nvSpPr>
            <p:cNvPr id="67651" name="Oval 40"/>
            <p:cNvSpPr>
              <a:spLocks noChangeArrowheads="1"/>
            </p:cNvSpPr>
            <p:nvPr/>
          </p:nvSpPr>
          <p:spPr bwMode="auto">
            <a:xfrm>
              <a:off x="2639156" y="4320063"/>
              <a:ext cx="323186" cy="3460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G</a:t>
              </a:r>
            </a:p>
          </p:txBody>
        </p:sp>
        <p:sp>
          <p:nvSpPr>
            <p:cNvPr id="74" name="Oval 41"/>
            <p:cNvSpPr>
              <a:spLocks noChangeArrowheads="1"/>
            </p:cNvSpPr>
            <p:nvPr/>
          </p:nvSpPr>
          <p:spPr bwMode="auto">
            <a:xfrm>
              <a:off x="3877644" y="3183011"/>
              <a:ext cx="322097" cy="34523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rgbClr val="FF6600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A</a:t>
              </a:r>
            </a:p>
          </p:txBody>
        </p:sp>
        <p:sp>
          <p:nvSpPr>
            <p:cNvPr id="67653" name="Oval 42"/>
            <p:cNvSpPr>
              <a:spLocks noChangeArrowheads="1"/>
            </p:cNvSpPr>
            <p:nvPr/>
          </p:nvSpPr>
          <p:spPr bwMode="auto">
            <a:xfrm>
              <a:off x="4604617" y="3651075"/>
              <a:ext cx="323186" cy="3460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E</a:t>
              </a:r>
            </a:p>
          </p:txBody>
        </p:sp>
        <p:sp>
          <p:nvSpPr>
            <p:cNvPr id="67654" name="Oval 40"/>
            <p:cNvSpPr>
              <a:spLocks noChangeArrowheads="1"/>
            </p:cNvSpPr>
            <p:nvPr/>
          </p:nvSpPr>
          <p:spPr bwMode="auto">
            <a:xfrm>
              <a:off x="4086561" y="4320063"/>
              <a:ext cx="323186" cy="3460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D</a:t>
              </a:r>
            </a:p>
          </p:txBody>
        </p:sp>
        <p:sp>
          <p:nvSpPr>
            <p:cNvPr id="67655" name="Oval 41"/>
            <p:cNvSpPr>
              <a:spLocks noChangeArrowheads="1"/>
            </p:cNvSpPr>
            <p:nvPr/>
          </p:nvSpPr>
          <p:spPr bwMode="auto">
            <a:xfrm>
              <a:off x="3462929" y="4342989"/>
              <a:ext cx="323186" cy="325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C</a:t>
              </a:r>
            </a:p>
          </p:txBody>
        </p:sp>
        <p:sp>
          <p:nvSpPr>
            <p:cNvPr id="67656" name="Oval 42"/>
            <p:cNvSpPr>
              <a:spLocks noChangeArrowheads="1"/>
            </p:cNvSpPr>
            <p:nvPr/>
          </p:nvSpPr>
          <p:spPr bwMode="auto">
            <a:xfrm>
              <a:off x="4486183" y="5039179"/>
              <a:ext cx="323186" cy="3460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F</a:t>
              </a:r>
            </a:p>
          </p:txBody>
        </p:sp>
        <p:grpSp>
          <p:nvGrpSpPr>
            <p:cNvPr id="3" name="Group 65"/>
            <p:cNvGrpSpPr/>
            <p:nvPr/>
          </p:nvGrpSpPr>
          <p:grpSpPr>
            <a:xfrm>
              <a:off x="2558316" y="3356019"/>
              <a:ext cx="2658672" cy="2335679"/>
              <a:chOff x="2639156" y="3632768"/>
              <a:chExt cx="2658672" cy="2335679"/>
            </a:xfrm>
            <a:noFill/>
          </p:grpSpPr>
          <p:sp>
            <p:nvSpPr>
              <p:cNvPr id="83" name="Oval 39"/>
              <p:cNvSpPr>
                <a:spLocks noChangeArrowheads="1"/>
              </p:cNvSpPr>
              <p:nvPr/>
            </p:nvSpPr>
            <p:spPr bwMode="auto">
              <a:xfrm>
                <a:off x="3103842" y="3632768"/>
                <a:ext cx="323186" cy="346016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defRPr/>
                </a:pPr>
                <a:r>
                  <a:rPr kumimoji="1" lang="en-US" altLang="zh-TW" sz="1600" dirty="0">
                    <a:latin typeface="Arial" charset="0"/>
                    <a:ea typeface="新細明體" charset="0"/>
                    <a:cs typeface="新細明體" charset="0"/>
                  </a:rPr>
                  <a:t> </a:t>
                </a:r>
              </a:p>
            </p:txBody>
          </p:sp>
          <p:sp>
            <p:nvSpPr>
              <p:cNvPr id="84" name="Oval 40"/>
              <p:cNvSpPr>
                <a:spLocks noChangeArrowheads="1"/>
              </p:cNvSpPr>
              <p:nvPr/>
            </p:nvSpPr>
            <p:spPr bwMode="auto">
              <a:xfrm>
                <a:off x="2639156" y="4320063"/>
                <a:ext cx="323186" cy="346016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defRPr/>
                </a:pPr>
                <a:r>
                  <a:rPr kumimoji="1" lang="en-US" altLang="zh-TW" sz="1600" dirty="0">
                    <a:latin typeface="Arial" charset="0"/>
                    <a:ea typeface="新細明體" charset="0"/>
                    <a:cs typeface="新細明體" charset="0"/>
                  </a:rPr>
                  <a:t> </a:t>
                </a:r>
              </a:p>
            </p:txBody>
          </p:sp>
          <p:sp>
            <p:nvSpPr>
              <p:cNvPr id="85" name="Oval 41"/>
              <p:cNvSpPr>
                <a:spLocks noChangeArrowheads="1"/>
              </p:cNvSpPr>
              <p:nvPr/>
            </p:nvSpPr>
            <p:spPr bwMode="auto">
              <a:xfrm>
                <a:off x="4020306" y="3632768"/>
                <a:ext cx="323186" cy="346016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defRPr/>
                </a:pPr>
                <a:r>
                  <a:rPr kumimoji="1" lang="en-US" altLang="zh-TW" sz="1600" dirty="0">
                    <a:latin typeface="Arial" charset="0"/>
                    <a:ea typeface="新細明體" charset="0"/>
                    <a:cs typeface="新細明體" charset="0"/>
                  </a:rPr>
                  <a:t> </a:t>
                </a:r>
              </a:p>
            </p:txBody>
          </p:sp>
          <p:sp>
            <p:nvSpPr>
              <p:cNvPr id="86" name="Oval 42"/>
              <p:cNvSpPr>
                <a:spLocks noChangeArrowheads="1"/>
              </p:cNvSpPr>
              <p:nvPr/>
            </p:nvSpPr>
            <p:spPr bwMode="auto">
              <a:xfrm>
                <a:off x="4974642" y="4161718"/>
                <a:ext cx="323186" cy="346016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defRPr/>
                </a:pPr>
                <a:r>
                  <a:rPr kumimoji="1" lang="en-US" altLang="zh-TW" sz="1600" dirty="0">
                    <a:latin typeface="Arial" charset="0"/>
                    <a:ea typeface="新細明體" charset="0"/>
                    <a:cs typeface="新細明體" charset="0"/>
                  </a:rPr>
                  <a:t> </a:t>
                </a:r>
              </a:p>
            </p:txBody>
          </p:sp>
          <p:sp>
            <p:nvSpPr>
              <p:cNvPr id="87" name="Oval 40"/>
              <p:cNvSpPr>
                <a:spLocks noChangeArrowheads="1"/>
              </p:cNvSpPr>
              <p:nvPr/>
            </p:nvSpPr>
            <p:spPr bwMode="auto">
              <a:xfrm>
                <a:off x="3939553" y="4436226"/>
                <a:ext cx="323186" cy="346016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defRPr/>
                </a:pPr>
                <a:r>
                  <a:rPr kumimoji="1" lang="en-US" altLang="zh-TW" sz="1600" dirty="0">
                    <a:latin typeface="Arial" charset="0"/>
                    <a:ea typeface="新細明體" charset="0"/>
                    <a:cs typeface="新細明體" charset="0"/>
                  </a:rPr>
                  <a:t> </a:t>
                </a:r>
              </a:p>
            </p:txBody>
          </p:sp>
          <p:sp>
            <p:nvSpPr>
              <p:cNvPr id="88" name="Oval 41"/>
              <p:cNvSpPr>
                <a:spLocks noChangeArrowheads="1"/>
              </p:cNvSpPr>
              <p:nvPr/>
            </p:nvSpPr>
            <p:spPr bwMode="auto">
              <a:xfrm>
                <a:off x="3543769" y="5643439"/>
                <a:ext cx="323186" cy="325008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defRPr/>
                </a:pPr>
                <a:r>
                  <a:rPr kumimoji="1" lang="en-US" altLang="zh-TW" sz="1600" dirty="0">
                    <a:latin typeface="Arial" charset="0"/>
                    <a:ea typeface="新細明體" charset="0"/>
                    <a:cs typeface="新細明體" charset="0"/>
                  </a:rPr>
                  <a:t> </a:t>
                </a:r>
              </a:p>
            </p:txBody>
          </p:sp>
          <p:sp>
            <p:nvSpPr>
              <p:cNvPr id="89" name="Oval 42"/>
              <p:cNvSpPr>
                <a:spLocks noChangeArrowheads="1"/>
              </p:cNvSpPr>
              <p:nvPr/>
            </p:nvSpPr>
            <p:spPr bwMode="auto">
              <a:xfrm>
                <a:off x="4819042" y="5572904"/>
                <a:ext cx="323186" cy="346016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defRPr/>
                </a:pPr>
                <a:r>
                  <a:rPr kumimoji="1" lang="en-US" altLang="zh-TW" sz="1600" dirty="0">
                    <a:latin typeface="Arial" charset="0"/>
                    <a:ea typeface="新細明體" charset="0"/>
                    <a:cs typeface="新細明體" charset="0"/>
                  </a:rPr>
                  <a:t> </a:t>
                </a:r>
              </a:p>
            </p:txBody>
          </p:sp>
        </p:grpSp>
        <p:sp>
          <p:nvSpPr>
            <p:cNvPr id="80" name="Line 47"/>
            <p:cNvSpPr>
              <a:spLocks noChangeShapeType="1"/>
            </p:cNvSpPr>
            <p:nvPr/>
          </p:nvSpPr>
          <p:spPr bwMode="auto">
            <a:xfrm>
              <a:off x="4343503" y="4665591"/>
              <a:ext cx="229290" cy="398935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1" name="Line 47"/>
            <p:cNvSpPr>
              <a:spLocks noChangeShapeType="1"/>
            </p:cNvSpPr>
            <p:nvPr/>
          </p:nvSpPr>
          <p:spPr bwMode="auto">
            <a:xfrm>
              <a:off x="3311697" y="3978962"/>
              <a:ext cx="205634" cy="410443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" name="Line 47"/>
            <p:cNvSpPr>
              <a:spLocks noChangeShapeType="1"/>
            </p:cNvSpPr>
            <p:nvPr/>
          </p:nvSpPr>
          <p:spPr bwMode="auto">
            <a:xfrm>
              <a:off x="3781196" y="4615724"/>
              <a:ext cx="704248" cy="504423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67590" name="Group 85"/>
          <p:cNvGrpSpPr>
            <a:grpSpLocks/>
          </p:cNvGrpSpPr>
          <p:nvPr/>
        </p:nvGrpSpPr>
        <p:grpSpPr bwMode="auto">
          <a:xfrm>
            <a:off x="5067300" y="2192338"/>
            <a:ext cx="2320925" cy="2074862"/>
            <a:chOff x="2558316" y="3183011"/>
            <a:chExt cx="2658672" cy="2508687"/>
          </a:xfrm>
        </p:grpSpPr>
        <p:sp>
          <p:nvSpPr>
            <p:cNvPr id="91" name="Line 45"/>
            <p:cNvSpPr>
              <a:spLocks noChangeShapeType="1"/>
            </p:cNvSpPr>
            <p:nvPr/>
          </p:nvSpPr>
          <p:spPr bwMode="auto">
            <a:xfrm flipH="1">
              <a:off x="3427567" y="3355759"/>
              <a:ext cx="511004" cy="447225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2" name="Line 46"/>
            <p:cNvSpPr>
              <a:spLocks noChangeShapeType="1"/>
            </p:cNvSpPr>
            <p:nvPr/>
          </p:nvSpPr>
          <p:spPr bwMode="auto">
            <a:xfrm>
              <a:off x="4200438" y="3442133"/>
              <a:ext cx="443718" cy="259123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3" name="Line 47"/>
            <p:cNvSpPr>
              <a:spLocks noChangeShapeType="1"/>
            </p:cNvSpPr>
            <p:nvPr/>
          </p:nvSpPr>
          <p:spPr bwMode="auto">
            <a:xfrm flipH="1">
              <a:off x="4344100" y="3954620"/>
              <a:ext cx="300056" cy="364691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4" name="Line 45"/>
            <p:cNvSpPr>
              <a:spLocks noChangeShapeType="1"/>
            </p:cNvSpPr>
            <p:nvPr/>
          </p:nvSpPr>
          <p:spPr bwMode="auto">
            <a:xfrm flipH="1">
              <a:off x="2874738" y="3954620"/>
              <a:ext cx="296419" cy="364691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5" name="Line 47"/>
            <p:cNvSpPr>
              <a:spLocks noChangeShapeType="1"/>
            </p:cNvSpPr>
            <p:nvPr/>
          </p:nvSpPr>
          <p:spPr bwMode="auto">
            <a:xfrm flipH="1">
              <a:off x="4738719" y="3996847"/>
              <a:ext cx="0" cy="1076796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7634" name="Oval 39"/>
            <p:cNvSpPr>
              <a:spLocks noChangeArrowheads="1"/>
            </p:cNvSpPr>
            <p:nvPr/>
          </p:nvSpPr>
          <p:spPr bwMode="auto">
            <a:xfrm>
              <a:off x="3103842" y="3632768"/>
              <a:ext cx="323186" cy="346016"/>
            </a:xfrm>
            <a:prstGeom prst="ellipse">
              <a:avLst/>
            </a:prstGeom>
            <a:solidFill>
              <a:srgbClr val="95C9E3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B</a:t>
              </a:r>
            </a:p>
          </p:txBody>
        </p:sp>
        <p:sp>
          <p:nvSpPr>
            <p:cNvPr id="67635" name="Oval 40"/>
            <p:cNvSpPr>
              <a:spLocks noChangeArrowheads="1"/>
            </p:cNvSpPr>
            <p:nvPr/>
          </p:nvSpPr>
          <p:spPr bwMode="auto">
            <a:xfrm>
              <a:off x="2639156" y="4320063"/>
              <a:ext cx="323186" cy="3460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G</a:t>
              </a:r>
            </a:p>
          </p:txBody>
        </p:sp>
        <p:sp>
          <p:nvSpPr>
            <p:cNvPr id="67636" name="Oval 41"/>
            <p:cNvSpPr>
              <a:spLocks noChangeArrowheads="1"/>
            </p:cNvSpPr>
            <p:nvPr/>
          </p:nvSpPr>
          <p:spPr bwMode="auto">
            <a:xfrm>
              <a:off x="3877024" y="3183011"/>
              <a:ext cx="323186" cy="3460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A</a:t>
              </a:r>
            </a:p>
          </p:txBody>
        </p:sp>
        <p:sp>
          <p:nvSpPr>
            <p:cNvPr id="67637" name="Oval 42"/>
            <p:cNvSpPr>
              <a:spLocks noChangeArrowheads="1"/>
            </p:cNvSpPr>
            <p:nvPr/>
          </p:nvSpPr>
          <p:spPr bwMode="auto">
            <a:xfrm>
              <a:off x="4604617" y="3651075"/>
              <a:ext cx="323186" cy="346016"/>
            </a:xfrm>
            <a:prstGeom prst="ellipse">
              <a:avLst/>
            </a:prstGeom>
            <a:solidFill>
              <a:srgbClr val="95C9E3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E</a:t>
              </a:r>
            </a:p>
          </p:txBody>
        </p:sp>
        <p:sp>
          <p:nvSpPr>
            <p:cNvPr id="67638" name="Oval 40"/>
            <p:cNvSpPr>
              <a:spLocks noChangeArrowheads="1"/>
            </p:cNvSpPr>
            <p:nvPr/>
          </p:nvSpPr>
          <p:spPr bwMode="auto">
            <a:xfrm>
              <a:off x="4086561" y="4320063"/>
              <a:ext cx="323186" cy="3460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D</a:t>
              </a:r>
            </a:p>
          </p:txBody>
        </p:sp>
        <p:sp>
          <p:nvSpPr>
            <p:cNvPr id="67639" name="Oval 41"/>
            <p:cNvSpPr>
              <a:spLocks noChangeArrowheads="1"/>
            </p:cNvSpPr>
            <p:nvPr/>
          </p:nvSpPr>
          <p:spPr bwMode="auto">
            <a:xfrm>
              <a:off x="3462929" y="4342989"/>
              <a:ext cx="323186" cy="325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C</a:t>
              </a:r>
            </a:p>
          </p:txBody>
        </p:sp>
        <p:sp>
          <p:nvSpPr>
            <p:cNvPr id="67640" name="Oval 42"/>
            <p:cNvSpPr>
              <a:spLocks noChangeArrowheads="1"/>
            </p:cNvSpPr>
            <p:nvPr/>
          </p:nvSpPr>
          <p:spPr bwMode="auto">
            <a:xfrm>
              <a:off x="4486183" y="5039179"/>
              <a:ext cx="323186" cy="3460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F</a:t>
              </a:r>
            </a:p>
          </p:txBody>
        </p:sp>
        <p:grpSp>
          <p:nvGrpSpPr>
            <p:cNvPr id="5" name="Group 65"/>
            <p:cNvGrpSpPr/>
            <p:nvPr/>
          </p:nvGrpSpPr>
          <p:grpSpPr>
            <a:xfrm>
              <a:off x="2558316" y="3356019"/>
              <a:ext cx="2658672" cy="2335679"/>
              <a:chOff x="2639156" y="3632768"/>
              <a:chExt cx="2658672" cy="2335679"/>
            </a:xfrm>
            <a:noFill/>
          </p:grpSpPr>
          <p:sp>
            <p:nvSpPr>
              <p:cNvPr id="107" name="Oval 39"/>
              <p:cNvSpPr>
                <a:spLocks noChangeArrowheads="1"/>
              </p:cNvSpPr>
              <p:nvPr/>
            </p:nvSpPr>
            <p:spPr bwMode="auto">
              <a:xfrm>
                <a:off x="3103842" y="3632768"/>
                <a:ext cx="323186" cy="346016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defRPr/>
                </a:pPr>
                <a:r>
                  <a:rPr kumimoji="1" lang="en-US" altLang="zh-TW" sz="1600" dirty="0">
                    <a:latin typeface="Arial" charset="0"/>
                    <a:ea typeface="新細明體" charset="0"/>
                    <a:cs typeface="新細明體" charset="0"/>
                  </a:rPr>
                  <a:t> </a:t>
                </a:r>
              </a:p>
            </p:txBody>
          </p:sp>
          <p:sp>
            <p:nvSpPr>
              <p:cNvPr id="108" name="Oval 40"/>
              <p:cNvSpPr>
                <a:spLocks noChangeArrowheads="1"/>
              </p:cNvSpPr>
              <p:nvPr/>
            </p:nvSpPr>
            <p:spPr bwMode="auto">
              <a:xfrm>
                <a:off x="2639156" y="4320063"/>
                <a:ext cx="323186" cy="346016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defRPr/>
                </a:pPr>
                <a:r>
                  <a:rPr kumimoji="1" lang="en-US" altLang="zh-TW" sz="1600" dirty="0">
                    <a:latin typeface="Arial" charset="0"/>
                    <a:ea typeface="新細明體" charset="0"/>
                    <a:cs typeface="新細明體" charset="0"/>
                  </a:rPr>
                  <a:t> </a:t>
                </a:r>
              </a:p>
            </p:txBody>
          </p:sp>
          <p:sp>
            <p:nvSpPr>
              <p:cNvPr id="109" name="Oval 41"/>
              <p:cNvSpPr>
                <a:spLocks noChangeArrowheads="1"/>
              </p:cNvSpPr>
              <p:nvPr/>
            </p:nvSpPr>
            <p:spPr bwMode="auto">
              <a:xfrm>
                <a:off x="4020306" y="3632768"/>
                <a:ext cx="323186" cy="346016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defRPr/>
                </a:pPr>
                <a:r>
                  <a:rPr kumimoji="1" lang="en-US" altLang="zh-TW" sz="1600" dirty="0">
                    <a:latin typeface="Arial" charset="0"/>
                    <a:ea typeface="新細明體" charset="0"/>
                    <a:cs typeface="新細明體" charset="0"/>
                  </a:rPr>
                  <a:t> </a:t>
                </a:r>
              </a:p>
            </p:txBody>
          </p:sp>
          <p:sp>
            <p:nvSpPr>
              <p:cNvPr id="110" name="Oval 42"/>
              <p:cNvSpPr>
                <a:spLocks noChangeArrowheads="1"/>
              </p:cNvSpPr>
              <p:nvPr/>
            </p:nvSpPr>
            <p:spPr bwMode="auto">
              <a:xfrm>
                <a:off x="4974642" y="4161718"/>
                <a:ext cx="323186" cy="346016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defRPr/>
                </a:pPr>
                <a:r>
                  <a:rPr kumimoji="1" lang="en-US" altLang="zh-TW" sz="1600" dirty="0">
                    <a:latin typeface="Arial" charset="0"/>
                    <a:ea typeface="新細明體" charset="0"/>
                    <a:cs typeface="新細明體" charset="0"/>
                  </a:rPr>
                  <a:t> </a:t>
                </a:r>
              </a:p>
            </p:txBody>
          </p:sp>
          <p:sp>
            <p:nvSpPr>
              <p:cNvPr id="111" name="Oval 40"/>
              <p:cNvSpPr>
                <a:spLocks noChangeArrowheads="1"/>
              </p:cNvSpPr>
              <p:nvPr/>
            </p:nvSpPr>
            <p:spPr bwMode="auto">
              <a:xfrm>
                <a:off x="3939553" y="4436226"/>
                <a:ext cx="323186" cy="346016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defRPr/>
                </a:pPr>
                <a:r>
                  <a:rPr kumimoji="1" lang="en-US" altLang="zh-TW" sz="1600" dirty="0">
                    <a:latin typeface="Arial" charset="0"/>
                    <a:ea typeface="新細明體" charset="0"/>
                    <a:cs typeface="新細明體" charset="0"/>
                  </a:rPr>
                  <a:t> </a:t>
                </a:r>
              </a:p>
            </p:txBody>
          </p:sp>
          <p:sp>
            <p:nvSpPr>
              <p:cNvPr id="112" name="Oval 41"/>
              <p:cNvSpPr>
                <a:spLocks noChangeArrowheads="1"/>
              </p:cNvSpPr>
              <p:nvPr/>
            </p:nvSpPr>
            <p:spPr bwMode="auto">
              <a:xfrm>
                <a:off x="3543769" y="5643439"/>
                <a:ext cx="323186" cy="325008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defRPr/>
                </a:pPr>
                <a:r>
                  <a:rPr kumimoji="1" lang="en-US" altLang="zh-TW" sz="1600" dirty="0">
                    <a:latin typeface="Arial" charset="0"/>
                    <a:ea typeface="新細明體" charset="0"/>
                    <a:cs typeface="新細明體" charset="0"/>
                  </a:rPr>
                  <a:t> </a:t>
                </a:r>
              </a:p>
            </p:txBody>
          </p:sp>
          <p:sp>
            <p:nvSpPr>
              <p:cNvPr id="113" name="Oval 42"/>
              <p:cNvSpPr>
                <a:spLocks noChangeArrowheads="1"/>
              </p:cNvSpPr>
              <p:nvPr/>
            </p:nvSpPr>
            <p:spPr bwMode="auto">
              <a:xfrm>
                <a:off x="4819042" y="5572904"/>
                <a:ext cx="323186" cy="346016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defRPr/>
                </a:pPr>
                <a:r>
                  <a:rPr kumimoji="1" lang="en-US" altLang="zh-TW" sz="1600" dirty="0">
                    <a:latin typeface="Arial" charset="0"/>
                    <a:ea typeface="新細明體" charset="0"/>
                    <a:cs typeface="新細明體" charset="0"/>
                  </a:rPr>
                  <a:t> </a:t>
                </a:r>
              </a:p>
            </p:txBody>
          </p:sp>
        </p:grpSp>
        <p:sp>
          <p:nvSpPr>
            <p:cNvPr id="104" name="Line 47"/>
            <p:cNvSpPr>
              <a:spLocks noChangeShapeType="1"/>
            </p:cNvSpPr>
            <p:nvPr/>
          </p:nvSpPr>
          <p:spPr bwMode="auto">
            <a:xfrm>
              <a:off x="4344100" y="4666725"/>
              <a:ext cx="229133" cy="399240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5" name="Line 47"/>
            <p:cNvSpPr>
              <a:spLocks noChangeShapeType="1"/>
            </p:cNvSpPr>
            <p:nvPr/>
          </p:nvSpPr>
          <p:spPr bwMode="auto">
            <a:xfrm>
              <a:off x="3311182" y="3979571"/>
              <a:ext cx="207311" cy="408838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6" name="Line 47"/>
            <p:cNvSpPr>
              <a:spLocks noChangeShapeType="1"/>
            </p:cNvSpPr>
            <p:nvPr/>
          </p:nvSpPr>
          <p:spPr bwMode="auto">
            <a:xfrm>
              <a:off x="3780359" y="4616820"/>
              <a:ext cx="705585" cy="502889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67591" name="Group 85"/>
          <p:cNvGrpSpPr>
            <a:grpSpLocks/>
          </p:cNvGrpSpPr>
          <p:nvPr/>
        </p:nvGrpSpPr>
        <p:grpSpPr bwMode="auto">
          <a:xfrm>
            <a:off x="2998107" y="3704406"/>
            <a:ext cx="2319337" cy="2074862"/>
            <a:chOff x="2558316" y="3183011"/>
            <a:chExt cx="2658672" cy="2508687"/>
          </a:xfrm>
        </p:grpSpPr>
        <p:sp>
          <p:nvSpPr>
            <p:cNvPr id="115" name="Line 45"/>
            <p:cNvSpPr>
              <a:spLocks noChangeShapeType="1"/>
            </p:cNvSpPr>
            <p:nvPr/>
          </p:nvSpPr>
          <p:spPr bwMode="auto">
            <a:xfrm flipH="1">
              <a:off x="3426342" y="3355759"/>
              <a:ext cx="513173" cy="447225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16" name="Line 46"/>
            <p:cNvSpPr>
              <a:spLocks noChangeShapeType="1"/>
            </p:cNvSpPr>
            <p:nvPr/>
          </p:nvSpPr>
          <p:spPr bwMode="auto">
            <a:xfrm>
              <a:off x="4199742" y="3442133"/>
              <a:ext cx="444022" cy="259123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17" name="Line 47"/>
            <p:cNvSpPr>
              <a:spLocks noChangeShapeType="1"/>
            </p:cNvSpPr>
            <p:nvPr/>
          </p:nvSpPr>
          <p:spPr bwMode="auto">
            <a:xfrm flipH="1">
              <a:off x="4343502" y="3954620"/>
              <a:ext cx="300261" cy="364691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18" name="Line 45"/>
            <p:cNvSpPr>
              <a:spLocks noChangeShapeType="1"/>
            </p:cNvSpPr>
            <p:nvPr/>
          </p:nvSpPr>
          <p:spPr bwMode="auto">
            <a:xfrm flipH="1">
              <a:off x="2874955" y="3954620"/>
              <a:ext cx="296621" cy="364691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19" name="Line 47"/>
            <p:cNvSpPr>
              <a:spLocks noChangeShapeType="1"/>
            </p:cNvSpPr>
            <p:nvPr/>
          </p:nvSpPr>
          <p:spPr bwMode="auto">
            <a:xfrm flipH="1">
              <a:off x="4738391" y="3996847"/>
              <a:ext cx="0" cy="1076796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7618" name="Oval 39"/>
            <p:cNvSpPr>
              <a:spLocks noChangeArrowheads="1"/>
            </p:cNvSpPr>
            <p:nvPr/>
          </p:nvSpPr>
          <p:spPr bwMode="auto">
            <a:xfrm>
              <a:off x="3103842" y="3632768"/>
              <a:ext cx="323186" cy="346016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B</a:t>
              </a:r>
            </a:p>
          </p:txBody>
        </p:sp>
        <p:sp>
          <p:nvSpPr>
            <p:cNvPr id="67619" name="Oval 40"/>
            <p:cNvSpPr>
              <a:spLocks noChangeArrowheads="1"/>
            </p:cNvSpPr>
            <p:nvPr/>
          </p:nvSpPr>
          <p:spPr bwMode="auto">
            <a:xfrm>
              <a:off x="2639156" y="4320063"/>
              <a:ext cx="323186" cy="346016"/>
            </a:xfrm>
            <a:prstGeom prst="ellipse">
              <a:avLst/>
            </a:prstGeom>
            <a:solidFill>
              <a:srgbClr val="95C9E3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G</a:t>
              </a:r>
            </a:p>
          </p:txBody>
        </p:sp>
        <p:sp>
          <p:nvSpPr>
            <p:cNvPr id="67620" name="Oval 41"/>
            <p:cNvSpPr>
              <a:spLocks noChangeArrowheads="1"/>
            </p:cNvSpPr>
            <p:nvPr/>
          </p:nvSpPr>
          <p:spPr bwMode="auto">
            <a:xfrm>
              <a:off x="3877024" y="3183011"/>
              <a:ext cx="323186" cy="34601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A</a:t>
              </a:r>
            </a:p>
          </p:txBody>
        </p:sp>
        <p:sp>
          <p:nvSpPr>
            <p:cNvPr id="67621" name="Oval 42"/>
            <p:cNvSpPr>
              <a:spLocks noChangeArrowheads="1"/>
            </p:cNvSpPr>
            <p:nvPr/>
          </p:nvSpPr>
          <p:spPr bwMode="auto">
            <a:xfrm>
              <a:off x="4604617" y="3651075"/>
              <a:ext cx="323186" cy="3460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E</a:t>
              </a:r>
            </a:p>
          </p:txBody>
        </p:sp>
        <p:sp>
          <p:nvSpPr>
            <p:cNvPr id="67622" name="Oval 40"/>
            <p:cNvSpPr>
              <a:spLocks noChangeArrowheads="1"/>
            </p:cNvSpPr>
            <p:nvPr/>
          </p:nvSpPr>
          <p:spPr bwMode="auto">
            <a:xfrm>
              <a:off x="4086561" y="4320063"/>
              <a:ext cx="323186" cy="3460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 dirty="0">
                  <a:ea typeface="新細明體" pitchFamily="-108" charset="-120"/>
                  <a:cs typeface="新細明體" pitchFamily="-108" charset="-120"/>
                </a:rPr>
                <a:t>D</a:t>
              </a:r>
            </a:p>
          </p:txBody>
        </p:sp>
        <p:sp>
          <p:nvSpPr>
            <p:cNvPr id="67623" name="Oval 41"/>
            <p:cNvSpPr>
              <a:spLocks noChangeArrowheads="1"/>
            </p:cNvSpPr>
            <p:nvPr/>
          </p:nvSpPr>
          <p:spPr bwMode="auto">
            <a:xfrm>
              <a:off x="3462929" y="4342989"/>
              <a:ext cx="323186" cy="325008"/>
            </a:xfrm>
            <a:prstGeom prst="ellipse">
              <a:avLst/>
            </a:prstGeom>
            <a:solidFill>
              <a:srgbClr val="95C9E3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C</a:t>
              </a:r>
            </a:p>
          </p:txBody>
        </p:sp>
        <p:sp>
          <p:nvSpPr>
            <p:cNvPr id="67624" name="Oval 42"/>
            <p:cNvSpPr>
              <a:spLocks noChangeArrowheads="1"/>
            </p:cNvSpPr>
            <p:nvPr/>
          </p:nvSpPr>
          <p:spPr bwMode="auto">
            <a:xfrm>
              <a:off x="4486183" y="5039179"/>
              <a:ext cx="323186" cy="34601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F</a:t>
              </a:r>
            </a:p>
          </p:txBody>
        </p:sp>
        <p:grpSp>
          <p:nvGrpSpPr>
            <p:cNvPr id="7" name="Group 65"/>
            <p:cNvGrpSpPr/>
            <p:nvPr/>
          </p:nvGrpSpPr>
          <p:grpSpPr>
            <a:xfrm>
              <a:off x="2558316" y="3356019"/>
              <a:ext cx="2658672" cy="2335679"/>
              <a:chOff x="2639156" y="3632768"/>
              <a:chExt cx="2658672" cy="2335679"/>
            </a:xfrm>
            <a:noFill/>
          </p:grpSpPr>
          <p:sp>
            <p:nvSpPr>
              <p:cNvPr id="131" name="Oval 39"/>
              <p:cNvSpPr>
                <a:spLocks noChangeArrowheads="1"/>
              </p:cNvSpPr>
              <p:nvPr/>
            </p:nvSpPr>
            <p:spPr bwMode="auto">
              <a:xfrm>
                <a:off x="3103842" y="3632768"/>
                <a:ext cx="323186" cy="346016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defRPr/>
                </a:pPr>
                <a:r>
                  <a:rPr kumimoji="1" lang="en-US" altLang="zh-TW" sz="1600" dirty="0">
                    <a:latin typeface="Arial" charset="0"/>
                    <a:ea typeface="新細明體" charset="0"/>
                    <a:cs typeface="新細明體" charset="0"/>
                  </a:rPr>
                  <a:t> </a:t>
                </a:r>
              </a:p>
            </p:txBody>
          </p:sp>
          <p:sp>
            <p:nvSpPr>
              <p:cNvPr id="132" name="Oval 40"/>
              <p:cNvSpPr>
                <a:spLocks noChangeArrowheads="1"/>
              </p:cNvSpPr>
              <p:nvPr/>
            </p:nvSpPr>
            <p:spPr bwMode="auto">
              <a:xfrm>
                <a:off x="2639156" y="4320063"/>
                <a:ext cx="323186" cy="346016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defRPr/>
                </a:pPr>
                <a:r>
                  <a:rPr kumimoji="1" lang="en-US" altLang="zh-TW" sz="1600" dirty="0">
                    <a:latin typeface="Arial" charset="0"/>
                    <a:ea typeface="新細明體" charset="0"/>
                    <a:cs typeface="新細明體" charset="0"/>
                  </a:rPr>
                  <a:t> </a:t>
                </a:r>
              </a:p>
            </p:txBody>
          </p:sp>
          <p:sp>
            <p:nvSpPr>
              <p:cNvPr id="133" name="Oval 41"/>
              <p:cNvSpPr>
                <a:spLocks noChangeArrowheads="1"/>
              </p:cNvSpPr>
              <p:nvPr/>
            </p:nvSpPr>
            <p:spPr bwMode="auto">
              <a:xfrm>
                <a:off x="4020306" y="3632768"/>
                <a:ext cx="323186" cy="346016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defRPr/>
                </a:pPr>
                <a:r>
                  <a:rPr kumimoji="1" lang="en-US" altLang="zh-TW" sz="1600" dirty="0">
                    <a:latin typeface="Arial" charset="0"/>
                    <a:ea typeface="新細明體" charset="0"/>
                    <a:cs typeface="新細明體" charset="0"/>
                  </a:rPr>
                  <a:t> </a:t>
                </a:r>
              </a:p>
            </p:txBody>
          </p:sp>
          <p:sp>
            <p:nvSpPr>
              <p:cNvPr id="134" name="Oval 42"/>
              <p:cNvSpPr>
                <a:spLocks noChangeArrowheads="1"/>
              </p:cNvSpPr>
              <p:nvPr/>
            </p:nvSpPr>
            <p:spPr bwMode="auto">
              <a:xfrm>
                <a:off x="4974642" y="4161718"/>
                <a:ext cx="323186" cy="346016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defRPr/>
                </a:pPr>
                <a:r>
                  <a:rPr kumimoji="1" lang="en-US" altLang="zh-TW" sz="1600" dirty="0">
                    <a:latin typeface="Arial" charset="0"/>
                    <a:ea typeface="新細明體" charset="0"/>
                    <a:cs typeface="新細明體" charset="0"/>
                  </a:rPr>
                  <a:t> </a:t>
                </a:r>
              </a:p>
            </p:txBody>
          </p:sp>
          <p:sp>
            <p:nvSpPr>
              <p:cNvPr id="135" name="Oval 40"/>
              <p:cNvSpPr>
                <a:spLocks noChangeArrowheads="1"/>
              </p:cNvSpPr>
              <p:nvPr/>
            </p:nvSpPr>
            <p:spPr bwMode="auto">
              <a:xfrm>
                <a:off x="3939553" y="4436226"/>
                <a:ext cx="323186" cy="346016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defRPr/>
                </a:pPr>
                <a:r>
                  <a:rPr kumimoji="1" lang="en-US" altLang="zh-TW" sz="1600" dirty="0">
                    <a:latin typeface="Arial" charset="0"/>
                    <a:ea typeface="新細明體" charset="0"/>
                    <a:cs typeface="新細明體" charset="0"/>
                  </a:rPr>
                  <a:t> </a:t>
                </a:r>
              </a:p>
            </p:txBody>
          </p:sp>
          <p:sp>
            <p:nvSpPr>
              <p:cNvPr id="136" name="Oval 41"/>
              <p:cNvSpPr>
                <a:spLocks noChangeArrowheads="1"/>
              </p:cNvSpPr>
              <p:nvPr/>
            </p:nvSpPr>
            <p:spPr bwMode="auto">
              <a:xfrm>
                <a:off x="3543769" y="5643439"/>
                <a:ext cx="323186" cy="325008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defRPr/>
                </a:pPr>
                <a:r>
                  <a:rPr kumimoji="1" lang="en-US" altLang="zh-TW" sz="1600" dirty="0">
                    <a:latin typeface="Arial" charset="0"/>
                    <a:ea typeface="新細明體" charset="0"/>
                    <a:cs typeface="新細明體" charset="0"/>
                  </a:rPr>
                  <a:t> </a:t>
                </a:r>
              </a:p>
            </p:txBody>
          </p:sp>
          <p:sp>
            <p:nvSpPr>
              <p:cNvPr id="137" name="Oval 42"/>
              <p:cNvSpPr>
                <a:spLocks noChangeArrowheads="1"/>
              </p:cNvSpPr>
              <p:nvPr/>
            </p:nvSpPr>
            <p:spPr bwMode="auto">
              <a:xfrm>
                <a:off x="4819042" y="5572904"/>
                <a:ext cx="323186" cy="346016"/>
              </a:xfrm>
              <a:prstGeom prst="ellipse">
                <a:avLst/>
              </a:prstGeom>
              <a:grpFill/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defRPr/>
                </a:pPr>
                <a:r>
                  <a:rPr kumimoji="1" lang="en-US" altLang="zh-TW" sz="1600" dirty="0">
                    <a:latin typeface="Arial" charset="0"/>
                    <a:ea typeface="新細明體" charset="0"/>
                    <a:cs typeface="新細明體" charset="0"/>
                  </a:rPr>
                  <a:t> </a:t>
                </a:r>
              </a:p>
            </p:txBody>
          </p:sp>
        </p:grpSp>
        <p:sp>
          <p:nvSpPr>
            <p:cNvPr id="128" name="Line 47"/>
            <p:cNvSpPr>
              <a:spLocks noChangeShapeType="1"/>
            </p:cNvSpPr>
            <p:nvPr/>
          </p:nvSpPr>
          <p:spPr bwMode="auto">
            <a:xfrm>
              <a:off x="4343502" y="4666725"/>
              <a:ext cx="229290" cy="399240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29" name="Line 47"/>
            <p:cNvSpPr>
              <a:spLocks noChangeShapeType="1"/>
            </p:cNvSpPr>
            <p:nvPr/>
          </p:nvSpPr>
          <p:spPr bwMode="auto">
            <a:xfrm>
              <a:off x="3311698" y="3979571"/>
              <a:ext cx="205633" cy="408838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30" name="Line 47"/>
            <p:cNvSpPr>
              <a:spLocks noChangeShapeType="1"/>
            </p:cNvSpPr>
            <p:nvPr/>
          </p:nvSpPr>
          <p:spPr bwMode="auto">
            <a:xfrm>
              <a:off x="3781196" y="4616820"/>
              <a:ext cx="704247" cy="502889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162" name="Rectangle 161"/>
          <p:cNvSpPr/>
          <p:nvPr/>
        </p:nvSpPr>
        <p:spPr>
          <a:xfrm>
            <a:off x="6694488" y="3986955"/>
            <a:ext cx="1522413" cy="584200"/>
          </a:xfrm>
          <a:prstGeom prst="rect">
            <a:avLst/>
          </a:prstGeom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/>
            <a:r>
              <a:rPr lang="en-US" sz="1800" dirty="0"/>
              <a:t>Queue: </a:t>
            </a:r>
            <a:r>
              <a:rPr lang="en-US" sz="1800" dirty="0">
                <a:solidFill>
                  <a:srgbClr val="A6A6A6"/>
                </a:solidFill>
              </a:rPr>
              <a:t>A</a:t>
            </a:r>
            <a:r>
              <a:rPr lang="en-US" sz="1800" dirty="0"/>
              <a:t>BE</a:t>
            </a:r>
          </a:p>
          <a:p>
            <a:pPr lvl="1">
              <a:buFont typeface="Wingdings" pitchFamily="-108" charset="2"/>
              <a:buNone/>
            </a:pPr>
            <a:r>
              <a:rPr lang="en-US" sz="1400" dirty="0"/>
              <a:t>B and E are next</a:t>
            </a:r>
          </a:p>
        </p:txBody>
      </p:sp>
      <p:sp>
        <p:nvSpPr>
          <p:cNvPr id="67594" name="Rectangle 162"/>
          <p:cNvSpPr>
            <a:spLocks noChangeArrowheads="1"/>
          </p:cNvSpPr>
          <p:nvPr/>
        </p:nvSpPr>
        <p:spPr bwMode="auto">
          <a:xfrm>
            <a:off x="2977431" y="5455838"/>
            <a:ext cx="45720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0" lvl="1"/>
            <a:r>
              <a:rPr lang="en-US" sz="1800" dirty="0"/>
              <a:t>Queue: </a:t>
            </a:r>
            <a:r>
              <a:rPr lang="en-US" sz="1800" dirty="0" smtClean="0">
                <a:solidFill>
                  <a:srgbClr val="A6A6A6"/>
                </a:solidFill>
              </a:rPr>
              <a:t>ABE</a:t>
            </a:r>
            <a:r>
              <a:rPr lang="en-US" sz="1800" dirty="0" smtClean="0"/>
              <a:t>ACG</a:t>
            </a:r>
            <a:endParaRPr lang="en-US" sz="1400" dirty="0" smtClean="0"/>
          </a:p>
          <a:p>
            <a:pPr>
              <a:buFont typeface="Wingdings" pitchFamily="-108" charset="2"/>
              <a:buNone/>
            </a:pPr>
            <a:r>
              <a:rPr lang="en-US" sz="1400" dirty="0"/>
              <a:t>When we go to B, we put</a:t>
            </a:r>
            <a:r>
              <a:rPr lang="en-US" sz="1400" dirty="0" smtClean="0"/>
              <a:t> A,C and G in </a:t>
            </a:r>
            <a:r>
              <a:rPr lang="en-US" sz="1400" dirty="0"/>
              <a:t>the queue</a:t>
            </a:r>
            <a:endParaRPr lang="en-US" sz="1400" dirty="0" smtClean="0"/>
          </a:p>
          <a:p>
            <a:pPr>
              <a:buFont typeface="Wingdings" pitchFamily="-108" charset="2"/>
              <a:buNone/>
            </a:pPr>
            <a:r>
              <a:rPr lang="en-US" sz="1400" dirty="0" smtClean="0"/>
              <a:t>A is queued again although it was processed previously</a:t>
            </a:r>
            <a:endParaRPr lang="en-US" sz="1400" dirty="0"/>
          </a:p>
        </p:txBody>
      </p:sp>
      <p:sp>
        <p:nvSpPr>
          <p:cNvPr id="67596" name="Slide Number Placeholder 16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ED7A7A-440E-2C42-99CA-E6F0FD4D90B9}" type="slidenum">
              <a:rPr lang="en-US"/>
              <a:pPr/>
              <a:t>48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864E-4CEB-4F7D-B1BD-92C35663F2BE}" type="datetime1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509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315200" cy="1154097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Interesting features of BFS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>
          <a:xfrm>
            <a:off x="778118" y="1295400"/>
            <a:ext cx="7908682" cy="4411662"/>
          </a:xfrm>
        </p:spPr>
        <p:txBody>
          <a:bodyPr rtlCol="0"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/>
          <a:p>
            <a:pPr>
              <a:buFont typeface="Wingdings" charset="2"/>
              <a:buNone/>
              <a:defRPr/>
            </a:pPr>
            <a:r>
              <a:rPr lang="en-US" dirty="0"/>
              <a:t>Complexity: O(|V| + |E|)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dirty="0"/>
              <a:t>All vertices put on queue exactly </a:t>
            </a:r>
            <a:r>
              <a:rPr lang="en-US" dirty="0" smtClean="0"/>
              <a:t>once.</a:t>
            </a:r>
            <a:endParaRPr lang="en-US" dirty="0"/>
          </a:p>
          <a:p>
            <a:pPr lvl="1">
              <a:buFont typeface="Wingdings" charset="2"/>
              <a:buChar char="l"/>
              <a:defRPr/>
            </a:pPr>
            <a:r>
              <a:rPr lang="en-US" dirty="0"/>
              <a:t>For each vertex on queue, we expand its </a:t>
            </a:r>
            <a:r>
              <a:rPr lang="en-US" dirty="0" smtClean="0"/>
              <a:t>edges.</a:t>
            </a:r>
            <a:endParaRPr lang="en-US" dirty="0"/>
          </a:p>
          <a:p>
            <a:pPr lvl="1">
              <a:buFont typeface="Wingdings" charset="2"/>
              <a:buChar char="l"/>
              <a:defRPr/>
            </a:pPr>
            <a:r>
              <a:rPr lang="en-US" dirty="0"/>
              <a:t>In other words, we traverse all edges </a:t>
            </a:r>
            <a:r>
              <a:rPr lang="en-US" dirty="0" smtClean="0"/>
              <a:t>once.</a:t>
            </a:r>
            <a:endParaRPr lang="en-US" dirty="0"/>
          </a:p>
          <a:p>
            <a:pPr>
              <a:buFont typeface="Wingdings" charset="2"/>
              <a:buNone/>
              <a:defRPr/>
            </a:pPr>
            <a:r>
              <a:rPr lang="en-US" dirty="0"/>
              <a:t>BFS </a:t>
            </a:r>
            <a:r>
              <a:rPr lang="en-US" dirty="0" smtClean="0"/>
              <a:t>finds the </a:t>
            </a:r>
            <a:r>
              <a:rPr lang="en-US" dirty="0"/>
              <a:t>shortest path from s to each vertex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dirty="0"/>
              <a:t>Shortest in terms of number of </a:t>
            </a:r>
            <a:r>
              <a:rPr lang="en-US" dirty="0" smtClean="0"/>
              <a:t>edges.</a:t>
            </a:r>
            <a:endParaRPr lang="en-US" dirty="0"/>
          </a:p>
          <a:p>
            <a:pPr lvl="1">
              <a:buFont typeface="Wingdings" charset="2"/>
              <a:buChar char="l"/>
              <a:defRPr/>
            </a:pPr>
            <a:r>
              <a:rPr lang="en-US" dirty="0"/>
              <a:t>Why does this work?</a:t>
            </a:r>
          </a:p>
          <a:p>
            <a:pPr lvl="1">
              <a:buFont typeface="Wingdings" charset="2"/>
              <a:buChar char="l"/>
              <a:defRPr/>
            </a:pPr>
            <a:endParaRPr lang="en-US" dirty="0"/>
          </a:p>
        </p:txBody>
      </p:sp>
      <p:sp>
        <p:nvSpPr>
          <p:cNvPr id="6861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AE2C7D9-FCA0-8849-B6C7-E9B1599C1631}" type="slidenum">
              <a:rPr lang="en-US"/>
              <a:pPr/>
              <a:t>49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C8B7-597E-40CA-A7CE-B047869324DE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482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4"/>
          <p:cNvSpPr txBox="1">
            <a:spLocks noChangeArrowheads="1"/>
          </p:cNvSpPr>
          <p:nvPr/>
        </p:nvSpPr>
        <p:spPr bwMode="auto">
          <a:xfrm>
            <a:off x="5932488" y="3078163"/>
            <a:ext cx="312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zh-TW" sz="1800">
                <a:solidFill>
                  <a:srgbClr val="3F226C"/>
                </a:solidFill>
                <a:ea typeface="新細明體" pitchFamily="-108" charset="-120"/>
                <a:cs typeface="新細明體" pitchFamily="-108" charset="-120"/>
              </a:rPr>
              <a:t>1</a:t>
            </a:r>
          </a:p>
        </p:txBody>
      </p:sp>
      <p:sp>
        <p:nvSpPr>
          <p:cNvPr id="23555" name="Oval 4"/>
          <p:cNvSpPr>
            <a:spLocks noChangeArrowheads="1"/>
          </p:cNvSpPr>
          <p:nvPr/>
        </p:nvSpPr>
        <p:spPr bwMode="auto">
          <a:xfrm>
            <a:off x="6159500" y="8270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 eaLnBrk="0" hangingPunct="0"/>
            <a:r>
              <a:rPr kumimoji="1" lang="en-US" altLang="zh-TW" sz="1600">
                <a:ea typeface="新細明體" pitchFamily="-108" charset="-120"/>
                <a:cs typeface="新細明體" pitchFamily="-108" charset="-120"/>
              </a:rPr>
              <a:t>a</a:t>
            </a:r>
          </a:p>
        </p:txBody>
      </p:sp>
      <p:sp>
        <p:nvSpPr>
          <p:cNvPr id="23556" name="Oval 5"/>
          <p:cNvSpPr>
            <a:spLocks noChangeArrowheads="1"/>
          </p:cNvSpPr>
          <p:nvPr/>
        </p:nvSpPr>
        <p:spPr bwMode="auto">
          <a:xfrm>
            <a:off x="5473700" y="15890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 eaLnBrk="0" hangingPunct="0"/>
            <a:r>
              <a:rPr kumimoji="1" lang="en-US" altLang="zh-TW" sz="1600">
                <a:ea typeface="新細明體" pitchFamily="-108" charset="-120"/>
                <a:cs typeface="新細明體" pitchFamily="-108" charset="-120"/>
              </a:rPr>
              <a:t>b</a:t>
            </a:r>
          </a:p>
        </p:txBody>
      </p:sp>
      <p:sp>
        <p:nvSpPr>
          <p:cNvPr id="23557" name="Oval 6"/>
          <p:cNvSpPr>
            <a:spLocks noChangeArrowheads="1"/>
          </p:cNvSpPr>
          <p:nvPr/>
        </p:nvSpPr>
        <p:spPr bwMode="auto">
          <a:xfrm>
            <a:off x="6845300" y="15890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 eaLnBrk="0" hangingPunct="0"/>
            <a:r>
              <a:rPr kumimoji="1" lang="en-US" altLang="zh-TW" sz="1600">
                <a:ea typeface="新細明體" pitchFamily="-108" charset="-120"/>
                <a:cs typeface="新細明體" pitchFamily="-108" charset="-120"/>
              </a:rPr>
              <a:t>c</a:t>
            </a:r>
          </a:p>
        </p:txBody>
      </p:sp>
      <p:sp>
        <p:nvSpPr>
          <p:cNvPr id="800775" name="Line 7"/>
          <p:cNvSpPr>
            <a:spLocks noChangeShapeType="1"/>
          </p:cNvSpPr>
          <p:nvPr/>
        </p:nvSpPr>
        <p:spPr bwMode="auto">
          <a:xfrm flipH="1">
            <a:off x="5813425" y="1201738"/>
            <a:ext cx="407988" cy="434975"/>
          </a:xfrm>
          <a:prstGeom prst="line">
            <a:avLst/>
          </a:prstGeom>
          <a:noFill/>
          <a:ln w="25400">
            <a:solidFill>
              <a:schemeClr val="accent4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00776" name="Line 8"/>
          <p:cNvSpPr>
            <a:spLocks noChangeShapeType="1"/>
          </p:cNvSpPr>
          <p:nvPr/>
        </p:nvSpPr>
        <p:spPr bwMode="auto">
          <a:xfrm>
            <a:off x="6534150" y="1201738"/>
            <a:ext cx="422275" cy="434975"/>
          </a:xfrm>
          <a:prstGeom prst="line">
            <a:avLst/>
          </a:prstGeom>
          <a:noFill/>
          <a:ln w="25400">
            <a:solidFill>
              <a:schemeClr val="accent4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560" name="Oval 9"/>
          <p:cNvSpPr>
            <a:spLocks noChangeArrowheads="1"/>
          </p:cNvSpPr>
          <p:nvPr/>
        </p:nvSpPr>
        <p:spPr bwMode="auto">
          <a:xfrm>
            <a:off x="5091113" y="24860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 eaLnBrk="0" hangingPunct="0"/>
            <a:r>
              <a:rPr kumimoji="1" lang="en-US" altLang="zh-TW" sz="1600">
                <a:ea typeface="新細明體" pitchFamily="-108" charset="-120"/>
                <a:cs typeface="新細明體" pitchFamily="-108" charset="-120"/>
              </a:rPr>
              <a:t>d</a:t>
            </a:r>
          </a:p>
        </p:txBody>
      </p:sp>
      <p:sp>
        <p:nvSpPr>
          <p:cNvPr id="23561" name="Oval 10"/>
          <p:cNvSpPr>
            <a:spLocks noChangeArrowheads="1"/>
          </p:cNvSpPr>
          <p:nvPr/>
        </p:nvSpPr>
        <p:spPr bwMode="auto">
          <a:xfrm>
            <a:off x="5851525" y="24987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 eaLnBrk="0" hangingPunct="0"/>
            <a:r>
              <a:rPr kumimoji="1" lang="en-US" altLang="zh-TW" sz="1600">
                <a:ea typeface="新細明體" pitchFamily="-108" charset="-120"/>
                <a:cs typeface="新細明體" pitchFamily="-108" charset="-120"/>
              </a:rPr>
              <a:t>e</a:t>
            </a:r>
          </a:p>
        </p:txBody>
      </p:sp>
      <p:sp>
        <p:nvSpPr>
          <p:cNvPr id="800779" name="Line 11"/>
          <p:cNvSpPr>
            <a:spLocks noChangeShapeType="1"/>
          </p:cNvSpPr>
          <p:nvPr/>
        </p:nvSpPr>
        <p:spPr bwMode="auto">
          <a:xfrm flipH="1">
            <a:off x="5318125" y="2014538"/>
            <a:ext cx="263525" cy="476250"/>
          </a:xfrm>
          <a:prstGeom prst="line">
            <a:avLst/>
          </a:prstGeom>
          <a:noFill/>
          <a:ln w="25400">
            <a:solidFill>
              <a:schemeClr val="accent4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00780" name="Line 12"/>
          <p:cNvSpPr>
            <a:spLocks noChangeShapeType="1"/>
          </p:cNvSpPr>
          <p:nvPr/>
        </p:nvSpPr>
        <p:spPr bwMode="auto">
          <a:xfrm>
            <a:off x="5768975" y="2014538"/>
            <a:ext cx="298450" cy="488950"/>
          </a:xfrm>
          <a:prstGeom prst="line">
            <a:avLst/>
          </a:prstGeom>
          <a:noFill/>
          <a:ln w="25400">
            <a:solidFill>
              <a:schemeClr val="accent4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564" name="Oval 13"/>
          <p:cNvSpPr>
            <a:spLocks noChangeArrowheads="1"/>
          </p:cNvSpPr>
          <p:nvPr/>
        </p:nvSpPr>
        <p:spPr bwMode="auto">
          <a:xfrm>
            <a:off x="6496050" y="248761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 eaLnBrk="0" hangingPunct="0"/>
            <a:r>
              <a:rPr kumimoji="1" lang="en-US" altLang="zh-TW" sz="1600">
                <a:ea typeface="新細明體" pitchFamily="-108" charset="-120"/>
                <a:cs typeface="新細明體" pitchFamily="-108" charset="-120"/>
              </a:rPr>
              <a:t>f</a:t>
            </a:r>
          </a:p>
        </p:txBody>
      </p:sp>
      <p:sp>
        <p:nvSpPr>
          <p:cNvPr id="23565" name="Oval 14"/>
          <p:cNvSpPr>
            <a:spLocks noChangeArrowheads="1"/>
          </p:cNvSpPr>
          <p:nvPr/>
        </p:nvSpPr>
        <p:spPr bwMode="auto">
          <a:xfrm>
            <a:off x="7240588" y="24860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 eaLnBrk="0" hangingPunct="0"/>
            <a:r>
              <a:rPr kumimoji="1" lang="en-US" altLang="zh-TW" sz="1600">
                <a:ea typeface="新細明體" pitchFamily="-108" charset="-120"/>
                <a:cs typeface="新細明體" pitchFamily="-108" charset="-120"/>
              </a:rPr>
              <a:t>g</a:t>
            </a:r>
          </a:p>
        </p:txBody>
      </p:sp>
      <p:sp>
        <p:nvSpPr>
          <p:cNvPr id="800783" name="Line 15"/>
          <p:cNvSpPr>
            <a:spLocks noChangeShapeType="1"/>
          </p:cNvSpPr>
          <p:nvPr/>
        </p:nvSpPr>
        <p:spPr bwMode="auto">
          <a:xfrm flipH="1">
            <a:off x="6692900" y="2014538"/>
            <a:ext cx="273050" cy="461962"/>
          </a:xfrm>
          <a:prstGeom prst="line">
            <a:avLst/>
          </a:prstGeom>
          <a:noFill/>
          <a:ln w="25400">
            <a:solidFill>
              <a:schemeClr val="accent4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00784" name="Line 16"/>
          <p:cNvSpPr>
            <a:spLocks noChangeShapeType="1"/>
          </p:cNvSpPr>
          <p:nvPr/>
        </p:nvSpPr>
        <p:spPr bwMode="auto">
          <a:xfrm>
            <a:off x="7169150" y="2027238"/>
            <a:ext cx="273050" cy="449262"/>
          </a:xfrm>
          <a:prstGeom prst="line">
            <a:avLst/>
          </a:prstGeom>
          <a:noFill/>
          <a:ln w="25400">
            <a:solidFill>
              <a:schemeClr val="accent4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568" name="Text Box 20"/>
          <p:cNvSpPr txBox="1">
            <a:spLocks noChangeArrowheads="1"/>
          </p:cNvSpPr>
          <p:nvPr/>
        </p:nvSpPr>
        <p:spPr bwMode="auto">
          <a:xfrm>
            <a:off x="6245225" y="1403350"/>
            <a:ext cx="314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zh-TW" sz="1800">
                <a:solidFill>
                  <a:srgbClr val="3F226C"/>
                </a:solidFill>
                <a:ea typeface="新細明體" pitchFamily="-108" charset="-120"/>
                <a:cs typeface="新細明體" pitchFamily="-108" charset="-120"/>
              </a:rPr>
              <a:t>2</a:t>
            </a:r>
          </a:p>
        </p:txBody>
      </p:sp>
      <p:sp>
        <p:nvSpPr>
          <p:cNvPr id="23569" name="Text Box 21"/>
          <p:cNvSpPr txBox="1">
            <a:spLocks noChangeArrowheads="1"/>
          </p:cNvSpPr>
          <p:nvPr/>
        </p:nvSpPr>
        <p:spPr bwMode="auto">
          <a:xfrm>
            <a:off x="5521325" y="2125663"/>
            <a:ext cx="314325" cy="3683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zh-TW" sz="1800">
                <a:solidFill>
                  <a:srgbClr val="3F226C"/>
                </a:solidFill>
                <a:ea typeface="新細明體" pitchFamily="-108" charset="-120"/>
                <a:cs typeface="新細明體" pitchFamily="-108" charset="-120"/>
              </a:rPr>
              <a:t>3</a:t>
            </a:r>
          </a:p>
        </p:txBody>
      </p:sp>
      <p:sp>
        <p:nvSpPr>
          <p:cNvPr id="23570" name="Text Box 22"/>
          <p:cNvSpPr txBox="1">
            <a:spLocks noChangeArrowheads="1"/>
          </p:cNvSpPr>
          <p:nvPr/>
        </p:nvSpPr>
        <p:spPr bwMode="auto">
          <a:xfrm>
            <a:off x="6897688" y="2125663"/>
            <a:ext cx="314325" cy="3683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zh-TW" sz="1800">
                <a:solidFill>
                  <a:srgbClr val="3F226C"/>
                </a:solidFill>
                <a:ea typeface="新細明體" pitchFamily="-108" charset="-120"/>
                <a:cs typeface="新細明體" pitchFamily="-108" charset="-120"/>
              </a:rPr>
              <a:t>3</a:t>
            </a:r>
          </a:p>
        </p:txBody>
      </p:sp>
      <p:sp>
        <p:nvSpPr>
          <p:cNvPr id="23571" name="Text Box 23"/>
          <p:cNvSpPr txBox="1">
            <a:spLocks noChangeArrowheads="1"/>
          </p:cNvSpPr>
          <p:nvPr/>
        </p:nvSpPr>
        <p:spPr bwMode="auto">
          <a:xfrm>
            <a:off x="5133975" y="3043238"/>
            <a:ext cx="314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zh-TW" sz="1800">
                <a:solidFill>
                  <a:srgbClr val="3F226C"/>
                </a:solidFill>
                <a:ea typeface="新細明體" pitchFamily="-108" charset="-120"/>
                <a:cs typeface="新細明體" pitchFamily="-108" charset="-120"/>
              </a:rPr>
              <a:t>1</a:t>
            </a:r>
          </a:p>
        </p:txBody>
      </p:sp>
      <p:sp>
        <p:nvSpPr>
          <p:cNvPr id="23572" name="Text Box 25"/>
          <p:cNvSpPr txBox="1">
            <a:spLocks noChangeArrowheads="1"/>
          </p:cNvSpPr>
          <p:nvPr/>
        </p:nvSpPr>
        <p:spPr bwMode="auto">
          <a:xfrm>
            <a:off x="6580188" y="3078163"/>
            <a:ext cx="314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zh-TW" sz="1800">
                <a:solidFill>
                  <a:srgbClr val="3F226C"/>
                </a:solidFill>
                <a:ea typeface="新細明體" pitchFamily="-108" charset="-120"/>
                <a:cs typeface="新細明體" pitchFamily="-108" charset="-120"/>
              </a:rPr>
              <a:t>1</a:t>
            </a:r>
          </a:p>
        </p:txBody>
      </p:sp>
      <p:sp>
        <p:nvSpPr>
          <p:cNvPr id="23573" name="Text Box 26"/>
          <p:cNvSpPr txBox="1">
            <a:spLocks noChangeArrowheads="1"/>
          </p:cNvSpPr>
          <p:nvPr/>
        </p:nvSpPr>
        <p:spPr bwMode="auto">
          <a:xfrm>
            <a:off x="7372350" y="3043238"/>
            <a:ext cx="312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zh-TW" sz="1800">
                <a:solidFill>
                  <a:srgbClr val="3F226C"/>
                </a:solidFill>
                <a:ea typeface="新細明體" pitchFamily="-108" charset="-120"/>
                <a:cs typeface="新細明體" pitchFamily="-108" charset="-120"/>
              </a:rPr>
              <a:t>1</a:t>
            </a:r>
          </a:p>
        </p:txBody>
      </p:sp>
      <p:grpSp>
        <p:nvGrpSpPr>
          <p:cNvPr id="23574" name="Group 52"/>
          <p:cNvGrpSpPr>
            <a:grpSpLocks/>
          </p:cNvGrpSpPr>
          <p:nvPr/>
        </p:nvGrpSpPr>
        <p:grpSpPr bwMode="auto">
          <a:xfrm>
            <a:off x="1506538" y="1263650"/>
            <a:ext cx="2379662" cy="2446338"/>
            <a:chOff x="1507178" y="1263134"/>
            <a:chExt cx="2378382" cy="2447370"/>
          </a:xfrm>
        </p:grpSpPr>
        <p:sp>
          <p:nvSpPr>
            <p:cNvPr id="23587" name="Text Box 49"/>
            <p:cNvSpPr txBox="1">
              <a:spLocks noChangeArrowheads="1"/>
            </p:cNvSpPr>
            <p:nvPr/>
          </p:nvSpPr>
          <p:spPr bwMode="auto">
            <a:xfrm>
              <a:off x="3572516" y="2564884"/>
              <a:ext cx="3130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kumimoji="1" lang="en-US" altLang="zh-TW" sz="1800">
                  <a:solidFill>
                    <a:srgbClr val="3F226C"/>
                  </a:solidFill>
                  <a:ea typeface="新細明體" pitchFamily="-108" charset="-120"/>
                  <a:cs typeface="新細明體" pitchFamily="-108" charset="-120"/>
                </a:rPr>
                <a:t>3</a:t>
              </a:r>
            </a:p>
          </p:txBody>
        </p:sp>
        <p:sp>
          <p:nvSpPr>
            <p:cNvPr id="23588" name="Rectangle 17"/>
            <p:cNvSpPr>
              <a:spLocks noChangeArrowheads="1"/>
            </p:cNvSpPr>
            <p:nvPr/>
          </p:nvSpPr>
          <p:spPr bwMode="auto">
            <a:xfrm>
              <a:off x="2587625" y="3017838"/>
              <a:ext cx="465247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kumimoji="1" lang="en-US" altLang="zh-TW" sz="2800">
                  <a:ea typeface="新細明體" pitchFamily="-108" charset="-120"/>
                  <a:cs typeface="新細明體" pitchFamily="-108" charset="-120"/>
                </a:rPr>
                <a:t>G</a:t>
              </a:r>
              <a:endParaRPr kumimoji="1" lang="en-US" altLang="zh-TW" sz="1800">
                <a:ea typeface="新細明體" pitchFamily="-108" charset="-120"/>
                <a:cs typeface="新細明體" pitchFamily="-108" charset="-120"/>
              </a:endParaRPr>
            </a:p>
          </p:txBody>
        </p:sp>
        <p:sp>
          <p:nvSpPr>
            <p:cNvPr id="23589" name="Text Box 19"/>
            <p:cNvSpPr txBox="1">
              <a:spLocks noChangeArrowheads="1"/>
            </p:cNvSpPr>
            <p:nvPr/>
          </p:nvSpPr>
          <p:spPr bwMode="auto">
            <a:xfrm>
              <a:off x="2602553" y="1263134"/>
              <a:ext cx="3130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kumimoji="1" lang="en-US" altLang="zh-TW" sz="1800">
                  <a:solidFill>
                    <a:srgbClr val="3F226C"/>
                  </a:solidFill>
                  <a:ea typeface="新細明體" pitchFamily="-108" charset="-120"/>
                  <a:cs typeface="新細明體" pitchFamily="-108" charset="-120"/>
                </a:rPr>
                <a:t>3</a:t>
              </a:r>
            </a:p>
          </p:txBody>
        </p:sp>
        <p:sp>
          <p:nvSpPr>
            <p:cNvPr id="23590" name="Oval 39"/>
            <p:cNvSpPr>
              <a:spLocks noChangeArrowheads="1"/>
            </p:cNvSpPr>
            <p:nvPr/>
          </p:nvSpPr>
          <p:spPr bwMode="auto">
            <a:xfrm>
              <a:off x="2509838" y="16811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a</a:t>
              </a:r>
            </a:p>
          </p:txBody>
        </p:sp>
        <p:sp>
          <p:nvSpPr>
            <p:cNvPr id="23591" name="Oval 40"/>
            <p:cNvSpPr>
              <a:spLocks noChangeArrowheads="1"/>
            </p:cNvSpPr>
            <p:nvPr/>
          </p:nvSpPr>
          <p:spPr bwMode="auto">
            <a:xfrm>
              <a:off x="1824038" y="24431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b</a:t>
              </a:r>
            </a:p>
          </p:txBody>
        </p:sp>
        <p:sp>
          <p:nvSpPr>
            <p:cNvPr id="23592" name="Oval 41"/>
            <p:cNvSpPr>
              <a:spLocks noChangeArrowheads="1"/>
            </p:cNvSpPr>
            <p:nvPr/>
          </p:nvSpPr>
          <p:spPr bwMode="auto">
            <a:xfrm>
              <a:off x="3195638" y="24431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c</a:t>
              </a:r>
            </a:p>
          </p:txBody>
        </p:sp>
        <p:sp>
          <p:nvSpPr>
            <p:cNvPr id="23593" name="Oval 42"/>
            <p:cNvSpPr>
              <a:spLocks noChangeArrowheads="1"/>
            </p:cNvSpPr>
            <p:nvPr/>
          </p:nvSpPr>
          <p:spPr bwMode="auto">
            <a:xfrm>
              <a:off x="2509838" y="30527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d</a:t>
              </a:r>
            </a:p>
          </p:txBody>
        </p:sp>
        <p:sp>
          <p:nvSpPr>
            <p:cNvPr id="800811" name="Line 43"/>
            <p:cNvSpPr>
              <a:spLocks noChangeShapeType="1"/>
            </p:cNvSpPr>
            <p:nvPr/>
          </p:nvSpPr>
          <p:spPr bwMode="auto">
            <a:xfrm>
              <a:off x="2732069" y="2131863"/>
              <a:ext cx="0" cy="914786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00812" name="Line 44"/>
            <p:cNvSpPr>
              <a:spLocks noChangeShapeType="1"/>
            </p:cNvSpPr>
            <p:nvPr/>
          </p:nvSpPr>
          <p:spPr bwMode="auto">
            <a:xfrm>
              <a:off x="2275115" y="2665488"/>
              <a:ext cx="913908" cy="0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00813" name="Line 45"/>
            <p:cNvSpPr>
              <a:spLocks noChangeShapeType="1"/>
            </p:cNvSpPr>
            <p:nvPr/>
          </p:nvSpPr>
          <p:spPr bwMode="auto">
            <a:xfrm flipH="1">
              <a:off x="2164049" y="2055631"/>
              <a:ext cx="407768" cy="435158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00814" name="Line 46"/>
            <p:cNvSpPr>
              <a:spLocks noChangeShapeType="1"/>
            </p:cNvSpPr>
            <p:nvPr/>
          </p:nvSpPr>
          <p:spPr bwMode="auto">
            <a:xfrm>
              <a:off x="2884387" y="2055631"/>
              <a:ext cx="422048" cy="435158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00815" name="Line 47"/>
            <p:cNvSpPr>
              <a:spLocks noChangeShapeType="1"/>
            </p:cNvSpPr>
            <p:nvPr/>
          </p:nvSpPr>
          <p:spPr bwMode="auto">
            <a:xfrm>
              <a:off x="2149769" y="2871950"/>
              <a:ext cx="353823" cy="312869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00816" name="Line 48"/>
            <p:cNvSpPr>
              <a:spLocks noChangeShapeType="1"/>
            </p:cNvSpPr>
            <p:nvPr/>
          </p:nvSpPr>
          <p:spPr bwMode="auto">
            <a:xfrm flipH="1">
              <a:off x="2938333" y="2844951"/>
              <a:ext cx="326849" cy="339868"/>
            </a:xfrm>
            <a:prstGeom prst="lin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3600" name="Text Box 50"/>
            <p:cNvSpPr txBox="1">
              <a:spLocks noChangeArrowheads="1"/>
            </p:cNvSpPr>
            <p:nvPr/>
          </p:nvSpPr>
          <p:spPr bwMode="auto">
            <a:xfrm>
              <a:off x="1507178" y="2510909"/>
              <a:ext cx="3130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kumimoji="1" lang="en-US" altLang="zh-TW" sz="1800">
                  <a:solidFill>
                    <a:srgbClr val="3F226C"/>
                  </a:solidFill>
                  <a:ea typeface="新細明體" pitchFamily="-108" charset="-120"/>
                  <a:cs typeface="新細明體" pitchFamily="-108" charset="-120"/>
                </a:rPr>
                <a:t>3</a:t>
              </a:r>
            </a:p>
          </p:txBody>
        </p:sp>
        <p:sp>
          <p:nvSpPr>
            <p:cNvPr id="23601" name="Text Box 51"/>
            <p:cNvSpPr txBox="1">
              <a:spLocks noChangeArrowheads="1"/>
            </p:cNvSpPr>
            <p:nvPr/>
          </p:nvSpPr>
          <p:spPr bwMode="auto">
            <a:xfrm>
              <a:off x="2867666" y="3341172"/>
              <a:ext cx="3130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kumimoji="1" lang="en-US" altLang="zh-TW" sz="1800">
                  <a:solidFill>
                    <a:srgbClr val="3F226C"/>
                  </a:solidFill>
                  <a:ea typeface="新細明體" pitchFamily="-108" charset="-120"/>
                  <a:cs typeface="新細明體" pitchFamily="-108" charset="-120"/>
                </a:rPr>
                <a:t>3</a:t>
              </a:r>
            </a:p>
          </p:txBody>
        </p:sp>
      </p:grpSp>
      <p:sp>
        <p:nvSpPr>
          <p:cNvPr id="23575" name="Rectangle 52"/>
          <p:cNvSpPr>
            <a:spLocks noChangeArrowheads="1"/>
          </p:cNvSpPr>
          <p:nvPr/>
        </p:nvSpPr>
        <p:spPr bwMode="auto">
          <a:xfrm>
            <a:off x="1066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3600">
                <a:solidFill>
                  <a:srgbClr val="000000"/>
                </a:solidFill>
                <a:ea typeface="Arial" pitchFamily="-108" charset="0"/>
                <a:cs typeface="Arial" pitchFamily="-108" charset="0"/>
              </a:rPr>
              <a:t>Examples</a:t>
            </a:r>
          </a:p>
        </p:txBody>
      </p:sp>
      <p:grpSp>
        <p:nvGrpSpPr>
          <p:cNvPr id="23576" name="Group 53"/>
          <p:cNvGrpSpPr>
            <a:grpSpLocks/>
          </p:cNvGrpSpPr>
          <p:nvPr/>
        </p:nvGrpSpPr>
        <p:grpSpPr bwMode="auto">
          <a:xfrm>
            <a:off x="3770313" y="3470275"/>
            <a:ext cx="1998662" cy="2566988"/>
            <a:chOff x="3769846" y="3470275"/>
            <a:chExt cx="1999129" cy="2566988"/>
          </a:xfrm>
        </p:grpSpPr>
        <p:sp>
          <p:nvSpPr>
            <p:cNvPr id="23578" name="Oval 29"/>
            <p:cNvSpPr>
              <a:spLocks noChangeArrowheads="1"/>
            </p:cNvSpPr>
            <p:nvPr/>
          </p:nvSpPr>
          <p:spPr bwMode="auto">
            <a:xfrm>
              <a:off x="3908425" y="3470275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a</a:t>
              </a:r>
            </a:p>
          </p:txBody>
        </p:sp>
        <p:sp>
          <p:nvSpPr>
            <p:cNvPr id="23579" name="Oval 30"/>
            <p:cNvSpPr>
              <a:spLocks noChangeArrowheads="1"/>
            </p:cNvSpPr>
            <p:nvPr/>
          </p:nvSpPr>
          <p:spPr bwMode="auto">
            <a:xfrm>
              <a:off x="3906838" y="4573588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b</a:t>
              </a:r>
            </a:p>
          </p:txBody>
        </p:sp>
        <p:sp>
          <p:nvSpPr>
            <p:cNvPr id="23580" name="Oval 31"/>
            <p:cNvSpPr>
              <a:spLocks noChangeArrowheads="1"/>
            </p:cNvSpPr>
            <p:nvPr/>
          </p:nvSpPr>
          <p:spPr bwMode="auto">
            <a:xfrm>
              <a:off x="3922713" y="55927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altLang="zh-TW" sz="1600">
                  <a:ea typeface="新細明體" pitchFamily="-108" charset="-120"/>
                  <a:cs typeface="新細明體" pitchFamily="-108" charset="-120"/>
                </a:rPr>
                <a:t>c</a:t>
              </a:r>
            </a:p>
          </p:txBody>
        </p:sp>
        <p:sp>
          <p:nvSpPr>
            <p:cNvPr id="23581" name="Text Box 36"/>
            <p:cNvSpPr txBox="1">
              <a:spLocks noChangeArrowheads="1"/>
            </p:cNvSpPr>
            <p:nvPr/>
          </p:nvSpPr>
          <p:spPr bwMode="auto">
            <a:xfrm>
              <a:off x="4459795" y="3541700"/>
              <a:ext cx="126263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kumimoji="1" lang="en-US" altLang="zh-TW" sz="1800">
                  <a:solidFill>
                    <a:srgbClr val="3F226C"/>
                  </a:solidFill>
                  <a:ea typeface="新細明體" pitchFamily="-108" charset="-120"/>
                  <a:cs typeface="新細明體" pitchFamily="-108" charset="-120"/>
                </a:rPr>
                <a:t>in:1, out: 1</a:t>
              </a:r>
            </a:p>
          </p:txBody>
        </p:sp>
        <p:sp>
          <p:nvSpPr>
            <p:cNvPr id="800805" name="Text Box 37"/>
            <p:cNvSpPr txBox="1">
              <a:spLocks noChangeArrowheads="1"/>
            </p:cNvSpPr>
            <p:nvPr/>
          </p:nvSpPr>
          <p:spPr bwMode="auto">
            <a:xfrm>
              <a:off x="4441515" y="4573588"/>
              <a:ext cx="1327460" cy="36988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kumimoji="1" lang="en-US" altLang="zh-TW" sz="1800">
                  <a:solidFill>
                    <a:srgbClr val="3F226C"/>
                  </a:solidFill>
                  <a:ea typeface="新細明體" pitchFamily="-108" charset="-120"/>
                  <a:cs typeface="新細明體" pitchFamily="-108" charset="-120"/>
                </a:rPr>
                <a:t>in: 1, out: 2</a:t>
              </a:r>
            </a:p>
          </p:txBody>
        </p:sp>
        <p:sp>
          <p:nvSpPr>
            <p:cNvPr id="23583" name="Text Box 38"/>
            <p:cNvSpPr txBox="1">
              <a:spLocks noChangeArrowheads="1"/>
            </p:cNvSpPr>
            <p:nvPr/>
          </p:nvSpPr>
          <p:spPr bwMode="auto">
            <a:xfrm>
              <a:off x="4427729" y="5617647"/>
              <a:ext cx="132676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kumimoji="1" lang="en-US" altLang="zh-TW" sz="1800">
                  <a:solidFill>
                    <a:srgbClr val="3F226C"/>
                  </a:solidFill>
                  <a:ea typeface="新細明體" pitchFamily="-108" charset="-120"/>
                  <a:cs typeface="新細明體" pitchFamily="-108" charset="-120"/>
                </a:rPr>
                <a:t>in: 1, out: 0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3769846" y="3783013"/>
              <a:ext cx="192132" cy="831850"/>
            </a:xfrm>
            <a:custGeom>
              <a:avLst/>
              <a:gdLst>
                <a:gd name="connsiteX0" fmla="*/ 165461 w 192293"/>
                <a:gd name="connsiteY0" fmla="*/ 0 h 831815"/>
                <a:gd name="connsiteX1" fmla="*/ 4472 w 192293"/>
                <a:gd name="connsiteY1" fmla="*/ 357770 h 831815"/>
                <a:gd name="connsiteX2" fmla="*/ 192293 w 192293"/>
                <a:gd name="connsiteY2" fmla="*/ 831815 h 83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293" h="831815">
                  <a:moveTo>
                    <a:pt x="165461" y="0"/>
                  </a:moveTo>
                  <a:cubicBezTo>
                    <a:pt x="82730" y="109567"/>
                    <a:pt x="0" y="219134"/>
                    <a:pt x="4472" y="357770"/>
                  </a:cubicBezTo>
                  <a:cubicBezTo>
                    <a:pt x="8944" y="496406"/>
                    <a:pt x="192293" y="831815"/>
                    <a:pt x="192293" y="831815"/>
                  </a:cubicBezTo>
                </a:path>
              </a:pathLst>
            </a:custGeom>
            <a:ln w="2540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4301782" y="3819525"/>
              <a:ext cx="160375" cy="787400"/>
            </a:xfrm>
            <a:custGeom>
              <a:avLst/>
              <a:gdLst>
                <a:gd name="connsiteX0" fmla="*/ 0 w 159499"/>
                <a:gd name="connsiteY0" fmla="*/ 787093 h 787093"/>
                <a:gd name="connsiteX1" fmla="*/ 152046 w 159499"/>
                <a:gd name="connsiteY1" fmla="*/ 393546 h 787093"/>
                <a:gd name="connsiteX2" fmla="*/ 44719 w 159499"/>
                <a:gd name="connsiteY2" fmla="*/ 0 h 787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499" h="787093">
                  <a:moveTo>
                    <a:pt x="0" y="787093"/>
                  </a:moveTo>
                  <a:cubicBezTo>
                    <a:pt x="72296" y="655910"/>
                    <a:pt x="144593" y="524728"/>
                    <a:pt x="152046" y="393546"/>
                  </a:cubicBezTo>
                  <a:cubicBezTo>
                    <a:pt x="159499" y="262364"/>
                    <a:pt x="44719" y="0"/>
                    <a:pt x="44719" y="0"/>
                  </a:cubicBezTo>
                </a:path>
              </a:pathLst>
            </a:custGeom>
            <a:ln w="2540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4114413" y="5008563"/>
              <a:ext cx="7940" cy="581025"/>
            </a:xfrm>
            <a:custGeom>
              <a:avLst/>
              <a:gdLst>
                <a:gd name="connsiteX0" fmla="*/ 0 w 8944"/>
                <a:gd name="connsiteY0" fmla="*/ 0 h 581376"/>
                <a:gd name="connsiteX1" fmla="*/ 8944 w 8944"/>
                <a:gd name="connsiteY1" fmla="*/ 581376 h 58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44" h="581376">
                  <a:moveTo>
                    <a:pt x="0" y="0"/>
                  </a:moveTo>
                  <a:lnTo>
                    <a:pt x="8944" y="581376"/>
                  </a:lnTo>
                </a:path>
              </a:pathLst>
            </a:custGeom>
            <a:ln w="2540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ea typeface="ＭＳ Ｐゴシック" pitchFamily="-108" charset="-128"/>
                <a:cs typeface="ＭＳ Ｐゴシック" pitchFamily="-108" charset="-128"/>
              </a:endParaRPr>
            </a:p>
          </p:txBody>
        </p:sp>
      </p:grpSp>
      <p:sp>
        <p:nvSpPr>
          <p:cNvPr id="23577" name="Slide Number Placeholder 4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679A8AD-07E0-C24F-A690-C280AD5FC18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2F0A-9ECD-462B-AC94-752FEAAFBA67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377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152400" y="1143000"/>
            <a:ext cx="8343900" cy="355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800100" lvl="1" indent="-342900" algn="just">
              <a:spcAft>
                <a:spcPts val="600"/>
              </a:spcAft>
              <a:buFont typeface="Arial" pitchFamily="-108" charset="0"/>
              <a:buChar char="•"/>
            </a:pPr>
            <a:r>
              <a:rPr lang="en-US" sz="2000" dirty="0"/>
              <a:t>Graph as state space (node = state, edge = action) </a:t>
            </a:r>
          </a:p>
          <a:p>
            <a:pPr marL="800100" lvl="1" indent="-342900" algn="just">
              <a:spcAft>
                <a:spcPts val="600"/>
              </a:spcAft>
              <a:buFont typeface="Arial" pitchFamily="-108" charset="0"/>
              <a:buChar char="•"/>
            </a:pPr>
            <a:r>
              <a:rPr lang="en-US" sz="2000" dirty="0"/>
              <a:t>BFS and DFS each search the state space for a best move. </a:t>
            </a:r>
          </a:p>
          <a:p>
            <a:pPr marL="800100" lvl="1" indent="-342900" algn="just">
              <a:spcAft>
                <a:spcPts val="600"/>
              </a:spcAft>
              <a:buFont typeface="Arial" pitchFamily="-108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If the graph is connected, these methods will visit each node exactly once.</a:t>
            </a:r>
          </a:p>
          <a:p>
            <a:pPr marL="800100" lvl="1" indent="-342900" algn="just">
              <a:spcAft>
                <a:spcPts val="600"/>
              </a:spcAft>
              <a:buFont typeface="Arial" pitchFamily="-108" charset="0"/>
              <a:buChar char="•"/>
            </a:pPr>
            <a:r>
              <a:rPr lang="en-US" sz="2000" dirty="0"/>
              <a:t>If the search is exhaustive, they will find the same solution, but if there is a time limit and the search space is large...</a:t>
            </a:r>
          </a:p>
          <a:p>
            <a:pPr marL="1257300" lvl="2" indent="-342900" algn="just">
              <a:spcAft>
                <a:spcPts val="600"/>
              </a:spcAft>
              <a:buFont typeface="Arial" pitchFamily="-108" charset="0"/>
              <a:buChar char="•"/>
            </a:pPr>
            <a:r>
              <a:rPr lang="en-US" sz="2000" dirty="0"/>
              <a:t>DFS explores a few possible moves, looking at the effects far in the future</a:t>
            </a:r>
          </a:p>
          <a:p>
            <a:pPr marL="1257300" lvl="2" indent="-342900" algn="just">
              <a:spcAft>
                <a:spcPts val="600"/>
              </a:spcAft>
              <a:buFont typeface="Arial" pitchFamily="-108" charset="0"/>
              <a:buChar char="•"/>
            </a:pPr>
            <a:r>
              <a:rPr lang="en-US" sz="2000" dirty="0"/>
              <a:t>BFS explores many solutions but only sees effects in the near future (often finds shorter solutions)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6477000" cy="838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200" dirty="0"/>
              <a:t>Traversal </a:t>
            </a:r>
            <a:r>
              <a:rPr lang="en-US" sz="3200" dirty="0" smtClean="0"/>
              <a:t>Analysis - Summary</a:t>
            </a:r>
            <a:endParaRPr lang="en-US" sz="3200" dirty="0"/>
          </a:p>
        </p:txBody>
      </p:sp>
      <p:sp>
        <p:nvSpPr>
          <p:cNvPr id="696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875D0C8-B2C0-0741-AB36-833F9A62890D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5DE7-F622-42CE-B951-C64438CA395C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4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315200" cy="1154097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Finding </a:t>
            </a:r>
            <a:r>
              <a:rPr lang="en-US" sz="3600" dirty="0"/>
              <a:t>a Path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001000" cy="4038600"/>
          </a:xfrm>
        </p:spPr>
        <p:txBody>
          <a:bodyPr rtlCol="0"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/>
          <a:p>
            <a:pPr lvl="1">
              <a:buFont typeface="Wingdings" charset="2"/>
              <a:buChar char="l"/>
              <a:defRPr/>
            </a:pPr>
            <a:r>
              <a:rPr lang="en-US" dirty="0"/>
              <a:t>Find path from source vertex s to destination vertex </a:t>
            </a:r>
            <a:r>
              <a:rPr lang="en-US" dirty="0" smtClean="0"/>
              <a:t>d.</a:t>
            </a:r>
            <a:endParaRPr lang="en-US" dirty="0"/>
          </a:p>
          <a:p>
            <a:pPr lvl="1">
              <a:buFont typeface="Wingdings" charset="2"/>
              <a:buChar char="l"/>
              <a:defRPr/>
            </a:pPr>
            <a:r>
              <a:rPr lang="en-US" dirty="0"/>
              <a:t>Use graph search starting at s and terminating as soon as we reach </a:t>
            </a:r>
            <a:r>
              <a:rPr lang="en-US" dirty="0" smtClean="0"/>
              <a:t>d.</a:t>
            </a:r>
            <a:endParaRPr lang="en-US" dirty="0"/>
          </a:p>
          <a:p>
            <a:pPr lvl="2">
              <a:buFont typeface="Wingdings" charset="2"/>
              <a:buNone/>
              <a:defRPr/>
            </a:pPr>
            <a:r>
              <a:rPr lang="en-US" dirty="0"/>
              <a:t>Need to remember edges </a:t>
            </a:r>
            <a:r>
              <a:rPr lang="en-US" dirty="0" smtClean="0"/>
              <a:t>traversed.</a:t>
            </a:r>
            <a:endParaRPr lang="en-US" dirty="0"/>
          </a:p>
          <a:p>
            <a:pPr lvl="1">
              <a:buFont typeface="Wingdings" charset="2"/>
              <a:buChar char="l"/>
              <a:defRPr/>
            </a:pPr>
            <a:r>
              <a:rPr lang="en-US" dirty="0"/>
              <a:t>Use depth – first search ?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dirty="0"/>
              <a:t>Use breath – first search?</a:t>
            </a: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01A10F3-8955-E44B-AC17-F4464106FEFA}" type="slidenum">
              <a:rPr lang="en-US"/>
              <a:pPr/>
              <a:t>51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8175-8494-433B-A330-9ED380C51E1A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269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315200" cy="1154097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DFS vs. BFS</a:t>
            </a:r>
          </a:p>
        </p:txBody>
      </p:sp>
      <p:sp>
        <p:nvSpPr>
          <p:cNvPr id="71683" name="Text Box 63"/>
          <p:cNvSpPr txBox="1">
            <a:spLocks noChangeArrowheads="1"/>
          </p:cNvSpPr>
          <p:nvPr/>
        </p:nvSpPr>
        <p:spPr bwMode="auto">
          <a:xfrm>
            <a:off x="533400" y="630238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/>
              <a:t>DFS Process</a:t>
            </a:r>
          </a:p>
        </p:txBody>
      </p:sp>
      <p:sp>
        <p:nvSpPr>
          <p:cNvPr id="71684" name="Slide Number Placeholder 6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6F63EEC-B80C-8141-9D18-8279BF7CBD35}" type="slidenum">
              <a:rPr lang="en-US"/>
              <a:pPr/>
              <a:t>52</a:t>
            </a:fld>
            <a:endParaRPr lang="en-US"/>
          </a:p>
        </p:txBody>
      </p:sp>
      <p:grpSp>
        <p:nvGrpSpPr>
          <p:cNvPr id="71685" name="Group 190"/>
          <p:cNvGrpSpPr>
            <a:grpSpLocks/>
          </p:cNvGrpSpPr>
          <p:nvPr/>
        </p:nvGrpSpPr>
        <p:grpSpPr bwMode="auto">
          <a:xfrm>
            <a:off x="2438400" y="1076325"/>
            <a:ext cx="4114800" cy="1743075"/>
            <a:chOff x="6432879" y="1068089"/>
            <a:chExt cx="3188289" cy="1374047"/>
          </a:xfrm>
        </p:grpSpPr>
        <p:grpSp>
          <p:nvGrpSpPr>
            <p:cNvPr id="71687" name="Group 85"/>
            <p:cNvGrpSpPr>
              <a:grpSpLocks/>
            </p:cNvGrpSpPr>
            <p:nvPr/>
          </p:nvGrpSpPr>
          <p:grpSpPr bwMode="auto">
            <a:xfrm>
              <a:off x="6432879" y="1068089"/>
              <a:ext cx="3188289" cy="1374047"/>
              <a:chOff x="2490126" y="3614090"/>
              <a:chExt cx="3188289" cy="1374047"/>
            </a:xfrm>
          </p:grpSpPr>
          <p:sp>
            <p:nvSpPr>
              <p:cNvPr id="130" name="Oval 39"/>
              <p:cNvSpPr>
                <a:spLocks noChangeArrowheads="1"/>
              </p:cNvSpPr>
              <p:nvPr/>
            </p:nvSpPr>
            <p:spPr bwMode="auto">
              <a:xfrm>
                <a:off x="4915784" y="3617845"/>
                <a:ext cx="322273" cy="34538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a</a:t>
                </a:r>
              </a:p>
            </p:txBody>
          </p:sp>
          <p:sp>
            <p:nvSpPr>
              <p:cNvPr id="71700" name="Oval 41"/>
              <p:cNvSpPr>
                <a:spLocks noChangeArrowheads="1"/>
              </p:cNvSpPr>
              <p:nvPr/>
            </p:nvSpPr>
            <p:spPr bwMode="auto">
              <a:xfrm>
                <a:off x="4020306" y="3632768"/>
                <a:ext cx="323186" cy="34601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b</a:t>
                </a:r>
              </a:p>
            </p:txBody>
          </p:sp>
          <p:sp>
            <p:nvSpPr>
              <p:cNvPr id="71701" name="Oval 42"/>
              <p:cNvSpPr>
                <a:spLocks noChangeArrowheads="1"/>
              </p:cNvSpPr>
              <p:nvPr/>
            </p:nvSpPr>
            <p:spPr bwMode="auto">
              <a:xfrm>
                <a:off x="4915326" y="4345229"/>
                <a:ext cx="323186" cy="34601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c</a:t>
                </a:r>
              </a:p>
            </p:txBody>
          </p:sp>
          <p:sp>
            <p:nvSpPr>
              <p:cNvPr id="71702" name="Oval 39"/>
              <p:cNvSpPr>
                <a:spLocks noChangeArrowheads="1"/>
              </p:cNvSpPr>
              <p:nvPr/>
            </p:nvSpPr>
            <p:spPr bwMode="auto">
              <a:xfrm>
                <a:off x="4020306" y="4360658"/>
                <a:ext cx="323186" cy="34601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d</a:t>
                </a:r>
              </a:p>
            </p:txBody>
          </p:sp>
          <p:sp>
            <p:nvSpPr>
              <p:cNvPr id="71703" name="Oval 40"/>
              <p:cNvSpPr>
                <a:spLocks noChangeArrowheads="1"/>
              </p:cNvSpPr>
              <p:nvPr/>
            </p:nvSpPr>
            <p:spPr bwMode="auto">
              <a:xfrm>
                <a:off x="2490126" y="3963842"/>
                <a:ext cx="323186" cy="34601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e</a:t>
                </a:r>
              </a:p>
            </p:txBody>
          </p:sp>
          <p:sp>
            <p:nvSpPr>
              <p:cNvPr id="71704" name="Oval 41"/>
              <p:cNvSpPr>
                <a:spLocks noChangeArrowheads="1"/>
              </p:cNvSpPr>
              <p:nvPr/>
            </p:nvSpPr>
            <p:spPr bwMode="auto">
              <a:xfrm>
                <a:off x="3176515" y="3653063"/>
                <a:ext cx="323186" cy="32500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f</a:t>
                </a:r>
              </a:p>
            </p:txBody>
          </p:sp>
          <p:sp>
            <p:nvSpPr>
              <p:cNvPr id="137" name="Oval 42"/>
              <p:cNvSpPr>
                <a:spLocks noChangeArrowheads="1"/>
              </p:cNvSpPr>
              <p:nvPr/>
            </p:nvSpPr>
            <p:spPr bwMode="auto">
              <a:xfrm>
                <a:off x="3176494" y="4357427"/>
                <a:ext cx="323503" cy="34664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g</a:t>
                </a:r>
              </a:p>
            </p:txBody>
          </p:sp>
          <p:grpSp>
            <p:nvGrpSpPr>
              <p:cNvPr id="4" name="Group 65"/>
              <p:cNvGrpSpPr/>
              <p:nvPr/>
            </p:nvGrpSpPr>
            <p:grpSpPr>
              <a:xfrm>
                <a:off x="2738490" y="3614090"/>
                <a:ext cx="2939925" cy="1374047"/>
                <a:chOff x="2819330" y="3890839"/>
                <a:chExt cx="2939925" cy="1374047"/>
              </a:xfrm>
              <a:noFill/>
            </p:grpSpPr>
            <p:sp>
              <p:nvSpPr>
                <p:cNvPr id="150" name="Oval 41"/>
                <p:cNvSpPr>
                  <a:spLocks noChangeArrowheads="1"/>
                </p:cNvSpPr>
                <p:nvPr/>
              </p:nvSpPr>
              <p:spPr bwMode="auto">
                <a:xfrm>
                  <a:off x="5436069" y="3890839"/>
                  <a:ext cx="323186" cy="325008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start</a:t>
                  </a:r>
                </a:p>
              </p:txBody>
            </p:sp>
            <p:sp>
              <p:nvSpPr>
                <p:cNvPr id="151" name="Oval 42"/>
                <p:cNvSpPr>
                  <a:spLocks noChangeArrowheads="1"/>
                </p:cNvSpPr>
                <p:nvPr/>
              </p:nvSpPr>
              <p:spPr bwMode="auto">
                <a:xfrm>
                  <a:off x="2819330" y="4918870"/>
                  <a:ext cx="97482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destination</a:t>
                  </a:r>
                </a:p>
              </p:txBody>
            </p:sp>
          </p:grpSp>
        </p:grpSp>
        <p:cxnSp>
          <p:nvCxnSpPr>
            <p:cNvPr id="154" name="Straight Arrow Connector 153"/>
            <p:cNvCxnSpPr>
              <a:stCxn id="71703" idx="7"/>
              <a:endCxn id="71704" idx="2"/>
            </p:cNvCxnSpPr>
            <p:nvPr/>
          </p:nvCxnSpPr>
          <p:spPr>
            <a:xfrm rot="5400000" flipH="1" flipV="1">
              <a:off x="6814342" y="1163634"/>
              <a:ext cx="198974" cy="410837"/>
            </a:xfrm>
            <a:prstGeom prst="straightConnector1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71704" idx="6"/>
              <a:endCxn id="71700" idx="2"/>
            </p:cNvCxnSpPr>
            <p:nvPr/>
          </p:nvCxnSpPr>
          <p:spPr>
            <a:xfrm flipV="1">
              <a:off x="7442750" y="1259555"/>
              <a:ext cx="520311" cy="10011"/>
            </a:xfrm>
            <a:prstGeom prst="straightConnector1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37" idx="0"/>
              <a:endCxn id="71704" idx="4"/>
            </p:cNvCxnSpPr>
            <p:nvPr/>
          </p:nvCxnSpPr>
          <p:spPr>
            <a:xfrm rot="5400000" flipH="1" flipV="1">
              <a:off x="7090785" y="1621848"/>
              <a:ext cx="380428" cy="1230"/>
            </a:xfrm>
            <a:prstGeom prst="straightConnector1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stCxn id="130" idx="2"/>
              <a:endCxn id="71700" idx="6"/>
            </p:cNvCxnSpPr>
            <p:nvPr/>
          </p:nvCxnSpPr>
          <p:spPr>
            <a:xfrm rot="10800000" flipV="1">
              <a:off x="8286564" y="1244538"/>
              <a:ext cx="571973" cy="15017"/>
            </a:xfrm>
            <a:prstGeom prst="straightConnector1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71701" idx="0"/>
              <a:endCxn id="130" idx="4"/>
            </p:cNvCxnSpPr>
            <p:nvPr/>
          </p:nvCxnSpPr>
          <p:spPr>
            <a:xfrm rot="5400000" flipH="1" flipV="1">
              <a:off x="8828834" y="1608093"/>
              <a:ext cx="381680" cy="2460"/>
            </a:xfrm>
            <a:prstGeom prst="straightConnector1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71702" idx="7"/>
              <a:endCxn id="130" idx="3"/>
            </p:cNvCxnSpPr>
            <p:nvPr/>
          </p:nvCxnSpPr>
          <p:spPr>
            <a:xfrm rot="5400000" flipH="1" flipV="1">
              <a:off x="8322905" y="1282863"/>
              <a:ext cx="498061" cy="666687"/>
            </a:xfrm>
            <a:prstGeom prst="straightConnector1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71702" idx="6"/>
              <a:endCxn id="71701" idx="2"/>
            </p:cNvCxnSpPr>
            <p:nvPr/>
          </p:nvCxnSpPr>
          <p:spPr>
            <a:xfrm flipV="1">
              <a:off x="8286564" y="1972858"/>
              <a:ext cx="571973" cy="15017"/>
            </a:xfrm>
            <a:prstGeom prst="straightConnector1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71702" idx="2"/>
              <a:endCxn id="137" idx="6"/>
            </p:cNvCxnSpPr>
            <p:nvPr/>
          </p:nvCxnSpPr>
          <p:spPr>
            <a:xfrm rot="10800000">
              <a:off x="7442750" y="1985372"/>
              <a:ext cx="520311" cy="2503"/>
            </a:xfrm>
            <a:prstGeom prst="straightConnector1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71703" idx="5"/>
              <a:endCxn id="137" idx="2"/>
            </p:cNvCxnSpPr>
            <p:nvPr/>
          </p:nvCxnSpPr>
          <p:spPr>
            <a:xfrm rot="16200000" flipH="1">
              <a:off x="6777425" y="1643550"/>
              <a:ext cx="272807" cy="410837"/>
            </a:xfrm>
            <a:prstGeom prst="straightConnector1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71700" idx="5"/>
              <a:endCxn id="71701" idx="1"/>
            </p:cNvCxnSpPr>
            <p:nvPr/>
          </p:nvCxnSpPr>
          <p:spPr>
            <a:xfrm rot="16200000" flipH="1">
              <a:off x="8337922" y="1282863"/>
              <a:ext cx="468027" cy="666687"/>
            </a:xfrm>
            <a:prstGeom prst="straightConnector1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stCxn id="71700" idx="4"/>
              <a:endCxn id="71702" idx="0"/>
            </p:cNvCxnSpPr>
            <p:nvPr/>
          </p:nvCxnSpPr>
          <p:spPr>
            <a:xfrm rot="5400000">
              <a:off x="7933973" y="1623725"/>
              <a:ext cx="381680" cy="1230"/>
            </a:xfrm>
            <a:prstGeom prst="straightConnector1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4" name="Table 193"/>
          <p:cNvGraphicFramePr>
            <a:graphicFrameLocks noGrp="1"/>
          </p:cNvGraphicFramePr>
          <p:nvPr/>
        </p:nvGraphicFramePr>
        <p:xfrm>
          <a:off x="838200" y="3098800"/>
          <a:ext cx="7975603" cy="3395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732"/>
                <a:gridCol w="439732"/>
                <a:gridCol w="439732"/>
                <a:gridCol w="439732"/>
                <a:gridCol w="439732"/>
                <a:gridCol w="439732"/>
                <a:gridCol w="439732"/>
                <a:gridCol w="439732"/>
                <a:gridCol w="439732"/>
                <a:gridCol w="439732"/>
                <a:gridCol w="439732"/>
                <a:gridCol w="439732"/>
                <a:gridCol w="439732"/>
                <a:gridCol w="439732"/>
                <a:gridCol w="1819355"/>
              </a:tblGrid>
              <a:tr h="22822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noFill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G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22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noFill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D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D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22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noFill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22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noFill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1769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DFS on A</a:t>
                      </a:r>
                      <a:endParaRPr lang="en-US" dirty="0" smtClean="0"/>
                    </a:p>
                    <a:p>
                      <a:pPr algn="ctr"/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noFill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DFS on B</a:t>
                      </a:r>
                      <a:endParaRPr lang="en-US" dirty="0" smtClean="0"/>
                    </a:p>
                    <a:p>
                      <a:pPr algn="ctr"/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eaLnBrk="0" hangingPunct="0"/>
                      <a:r>
                        <a:rPr lang="en-US" sz="1800" dirty="0" smtClean="0"/>
                        <a:t>DFS on C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eaLnBrk="0" hangingPunct="0"/>
                      <a:r>
                        <a:rPr lang="en-US" sz="1800" dirty="0" smtClean="0"/>
                        <a:t>DFS on D</a:t>
                      </a:r>
                    </a:p>
                    <a:p>
                      <a:pPr eaLnBrk="0" hangingPunct="0"/>
                      <a:r>
                        <a:rPr lang="en-US" sz="1800" dirty="0" smtClean="0"/>
                        <a:t>Return</a:t>
                      </a:r>
                      <a:r>
                        <a:rPr lang="en-US" sz="1800" baseline="0" dirty="0" smtClean="0"/>
                        <a:t> to call on B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eaLnBrk="0" hangingPunct="0"/>
                      <a:r>
                        <a:rPr lang="en-US" sz="1800" dirty="0" smtClean="0"/>
                        <a:t>DFS on G</a:t>
                      </a:r>
                    </a:p>
                    <a:p>
                      <a:pPr eaLnBrk="0" hangingPunct="0"/>
                      <a:r>
                        <a:rPr lang="en-US" dirty="0" smtClean="0"/>
                        <a:t>Destination found </a:t>
                      </a:r>
                    </a:p>
                    <a:p>
                      <a:pPr eaLnBrk="0" hangingPunct="0"/>
                      <a:r>
                        <a:rPr lang="en-US" dirty="0" smtClean="0"/>
                        <a:t>Done!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220">
                <a:tc gridSpan="15">
                  <a:txBody>
                    <a:bodyPr/>
                    <a:lstStyle/>
                    <a:p>
                      <a:pPr eaLnBrk="0" hangingPunct="0"/>
                      <a:r>
                        <a:rPr lang="en-US" dirty="0" smtClean="0"/>
                        <a:t>Path is implicitly stored in DFS recursion.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Path is: A, B, D, G    </a:t>
                      </a:r>
                    </a:p>
                    <a:p>
                      <a:pPr eaLnBrk="0" hangingPunct="0"/>
                      <a:r>
                        <a:rPr lang="en-US" dirty="0" smtClean="0"/>
                        <a:t>(use another stack to correct the order)</a:t>
                      </a:r>
                    </a:p>
                    <a:p>
                      <a:pPr algn="ctr"/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eaLnBrk="0" hangingPunct="0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eaLnBrk="0" hangingPunct="0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61FC-7723-4B0E-8595-85E66CC3CD1D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4636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33638" y="1"/>
            <a:ext cx="3810000" cy="9906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DFS vs. BFS</a:t>
            </a:r>
          </a:p>
        </p:txBody>
      </p:sp>
      <p:sp>
        <p:nvSpPr>
          <p:cNvPr id="72707" name="Text Box 23"/>
          <p:cNvSpPr txBox="1">
            <a:spLocks noChangeArrowheads="1"/>
          </p:cNvSpPr>
          <p:nvPr/>
        </p:nvSpPr>
        <p:spPr bwMode="auto">
          <a:xfrm>
            <a:off x="531813" y="2318406"/>
            <a:ext cx="173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/>
              <a:t>BFS Process</a:t>
            </a:r>
          </a:p>
        </p:txBody>
      </p:sp>
      <p:grpSp>
        <p:nvGrpSpPr>
          <p:cNvPr id="72708" name="Group 80"/>
          <p:cNvGrpSpPr>
            <a:grpSpLocks/>
          </p:cNvGrpSpPr>
          <p:nvPr/>
        </p:nvGrpSpPr>
        <p:grpSpPr bwMode="auto">
          <a:xfrm>
            <a:off x="531813" y="2878657"/>
            <a:ext cx="8288337" cy="2851150"/>
            <a:chOff x="304800" y="3276600"/>
            <a:chExt cx="8288338" cy="2851150"/>
          </a:xfrm>
        </p:grpSpPr>
        <p:sp>
          <p:nvSpPr>
            <p:cNvPr id="72731" name="Line 24"/>
            <p:cNvSpPr>
              <a:spLocks noChangeShapeType="1"/>
            </p:cNvSpPr>
            <p:nvPr/>
          </p:nvSpPr>
          <p:spPr bwMode="auto">
            <a:xfrm>
              <a:off x="381000" y="3581400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32" name="Line 25"/>
            <p:cNvSpPr>
              <a:spLocks noChangeShapeType="1"/>
            </p:cNvSpPr>
            <p:nvPr/>
          </p:nvSpPr>
          <p:spPr bwMode="auto">
            <a:xfrm>
              <a:off x="381000" y="3962400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33" name="Text Box 26"/>
            <p:cNvSpPr txBox="1">
              <a:spLocks noChangeArrowheads="1"/>
            </p:cNvSpPr>
            <p:nvPr/>
          </p:nvSpPr>
          <p:spPr bwMode="auto">
            <a:xfrm>
              <a:off x="1473200" y="3589338"/>
              <a:ext cx="3683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/>
                <a:t>A</a:t>
              </a:r>
              <a:endParaRPr lang="en-US" sz="1800"/>
            </a:p>
          </p:txBody>
        </p:sp>
        <p:sp>
          <p:nvSpPr>
            <p:cNvPr id="72734" name="Text Box 27"/>
            <p:cNvSpPr txBox="1">
              <a:spLocks noChangeArrowheads="1"/>
            </p:cNvSpPr>
            <p:nvPr/>
          </p:nvSpPr>
          <p:spPr bwMode="auto">
            <a:xfrm>
              <a:off x="381000" y="4038600"/>
              <a:ext cx="23241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/>
                <a:t>Initial call to BFS on A</a:t>
              </a:r>
            </a:p>
            <a:p>
              <a:pPr eaLnBrk="0" hangingPunct="0"/>
              <a:r>
                <a:rPr lang="en-US" sz="1800"/>
                <a:t>Add A to queue</a:t>
              </a:r>
            </a:p>
          </p:txBody>
        </p:sp>
        <p:sp>
          <p:nvSpPr>
            <p:cNvPr id="72735" name="Line 28"/>
            <p:cNvSpPr>
              <a:spLocks noChangeShapeType="1"/>
            </p:cNvSpPr>
            <p:nvPr/>
          </p:nvSpPr>
          <p:spPr bwMode="auto">
            <a:xfrm>
              <a:off x="2743200" y="3581400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36" name="Line 29"/>
            <p:cNvSpPr>
              <a:spLocks noChangeShapeType="1"/>
            </p:cNvSpPr>
            <p:nvPr/>
          </p:nvSpPr>
          <p:spPr bwMode="auto">
            <a:xfrm>
              <a:off x="2743200" y="3962400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37" name="Text Box 30"/>
            <p:cNvSpPr txBox="1">
              <a:spLocks noChangeArrowheads="1"/>
            </p:cNvSpPr>
            <p:nvPr/>
          </p:nvSpPr>
          <p:spPr bwMode="auto">
            <a:xfrm>
              <a:off x="3810000" y="3581400"/>
              <a:ext cx="3540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/>
                <a:t>B</a:t>
              </a:r>
              <a:endParaRPr lang="en-US" sz="1800"/>
            </a:p>
          </p:txBody>
        </p:sp>
        <p:sp>
          <p:nvSpPr>
            <p:cNvPr id="72738" name="Text Box 31"/>
            <p:cNvSpPr txBox="1">
              <a:spLocks noChangeArrowheads="1"/>
            </p:cNvSpPr>
            <p:nvPr/>
          </p:nvSpPr>
          <p:spPr bwMode="auto">
            <a:xfrm>
              <a:off x="2895600" y="4038600"/>
              <a:ext cx="12192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 dirty="0" err="1"/>
                <a:t>Dequeue</a:t>
              </a:r>
              <a:r>
                <a:rPr lang="en-US" sz="1800" dirty="0"/>
                <a:t> A</a:t>
              </a:r>
            </a:p>
            <a:p>
              <a:pPr algn="r" eaLnBrk="0" hangingPunct="0"/>
              <a:r>
                <a:rPr lang="en-US" sz="1800" dirty="0"/>
                <a:t>Add B</a:t>
              </a:r>
            </a:p>
          </p:txBody>
        </p:sp>
        <p:sp>
          <p:nvSpPr>
            <p:cNvPr id="72739" name="Text Box 32"/>
            <p:cNvSpPr txBox="1">
              <a:spLocks noChangeArrowheads="1"/>
            </p:cNvSpPr>
            <p:nvPr/>
          </p:nvSpPr>
          <p:spPr bwMode="auto">
            <a:xfrm>
              <a:off x="1447800" y="3276600"/>
              <a:ext cx="5286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/>
                <a:t>front</a:t>
              </a:r>
              <a:endParaRPr lang="en-US" sz="1800"/>
            </a:p>
          </p:txBody>
        </p:sp>
        <p:sp>
          <p:nvSpPr>
            <p:cNvPr id="72740" name="Text Box 33"/>
            <p:cNvSpPr txBox="1">
              <a:spLocks noChangeArrowheads="1"/>
            </p:cNvSpPr>
            <p:nvPr/>
          </p:nvSpPr>
          <p:spPr bwMode="auto">
            <a:xfrm>
              <a:off x="304800" y="3276600"/>
              <a:ext cx="4603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/>
                <a:t>rear</a:t>
              </a:r>
              <a:endParaRPr lang="en-US" sz="1800"/>
            </a:p>
          </p:txBody>
        </p:sp>
        <p:sp>
          <p:nvSpPr>
            <p:cNvPr id="72741" name="Text Box 34"/>
            <p:cNvSpPr txBox="1">
              <a:spLocks noChangeArrowheads="1"/>
            </p:cNvSpPr>
            <p:nvPr/>
          </p:nvSpPr>
          <p:spPr bwMode="auto">
            <a:xfrm>
              <a:off x="3810000" y="3276600"/>
              <a:ext cx="5286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/>
                <a:t>front</a:t>
              </a:r>
              <a:endParaRPr lang="en-US" sz="1800"/>
            </a:p>
          </p:txBody>
        </p:sp>
        <p:sp>
          <p:nvSpPr>
            <p:cNvPr id="72742" name="Text Box 35"/>
            <p:cNvSpPr txBox="1">
              <a:spLocks noChangeArrowheads="1"/>
            </p:cNvSpPr>
            <p:nvPr/>
          </p:nvSpPr>
          <p:spPr bwMode="auto">
            <a:xfrm>
              <a:off x="2667000" y="3276600"/>
              <a:ext cx="4603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/>
                <a:t>rear</a:t>
              </a:r>
              <a:endParaRPr lang="en-US" sz="1800"/>
            </a:p>
          </p:txBody>
        </p:sp>
        <p:sp>
          <p:nvSpPr>
            <p:cNvPr id="72743" name="Line 36"/>
            <p:cNvSpPr>
              <a:spLocks noChangeShapeType="1"/>
            </p:cNvSpPr>
            <p:nvPr/>
          </p:nvSpPr>
          <p:spPr bwMode="auto">
            <a:xfrm>
              <a:off x="4724400" y="3581400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44" name="Line 37"/>
            <p:cNvSpPr>
              <a:spLocks noChangeShapeType="1"/>
            </p:cNvSpPr>
            <p:nvPr/>
          </p:nvSpPr>
          <p:spPr bwMode="auto">
            <a:xfrm>
              <a:off x="4724400" y="3962400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45" name="Text Box 38"/>
            <p:cNvSpPr txBox="1">
              <a:spLocks noChangeArrowheads="1"/>
            </p:cNvSpPr>
            <p:nvPr/>
          </p:nvSpPr>
          <p:spPr bwMode="auto">
            <a:xfrm>
              <a:off x="5791200" y="3581400"/>
              <a:ext cx="3698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/>
                <a:t>D</a:t>
              </a:r>
              <a:endParaRPr lang="en-US" sz="1800" dirty="0"/>
            </a:p>
          </p:txBody>
        </p:sp>
        <p:sp>
          <p:nvSpPr>
            <p:cNvPr id="72746" name="Text Box 39"/>
            <p:cNvSpPr txBox="1">
              <a:spLocks noChangeArrowheads="1"/>
            </p:cNvSpPr>
            <p:nvPr/>
          </p:nvSpPr>
          <p:spPr bwMode="auto">
            <a:xfrm>
              <a:off x="4889500" y="4038600"/>
              <a:ext cx="12065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/>
                <a:t>Dequeue B</a:t>
              </a:r>
            </a:p>
            <a:p>
              <a:pPr algn="r" eaLnBrk="0" hangingPunct="0"/>
              <a:r>
                <a:rPr lang="en-US" sz="1800"/>
                <a:t>Add C, D</a:t>
              </a:r>
            </a:p>
          </p:txBody>
        </p:sp>
        <p:sp>
          <p:nvSpPr>
            <p:cNvPr id="72747" name="Text Box 40"/>
            <p:cNvSpPr txBox="1">
              <a:spLocks noChangeArrowheads="1"/>
            </p:cNvSpPr>
            <p:nvPr/>
          </p:nvSpPr>
          <p:spPr bwMode="auto">
            <a:xfrm>
              <a:off x="5791200" y="3276600"/>
              <a:ext cx="5286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/>
                <a:t>front</a:t>
              </a:r>
              <a:endParaRPr lang="en-US" sz="1800"/>
            </a:p>
          </p:txBody>
        </p:sp>
        <p:sp>
          <p:nvSpPr>
            <p:cNvPr id="72748" name="Text Box 41"/>
            <p:cNvSpPr txBox="1">
              <a:spLocks noChangeArrowheads="1"/>
            </p:cNvSpPr>
            <p:nvPr/>
          </p:nvSpPr>
          <p:spPr bwMode="auto">
            <a:xfrm>
              <a:off x="4648200" y="3276600"/>
              <a:ext cx="4603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/>
                <a:t>rear</a:t>
              </a:r>
              <a:endParaRPr lang="en-US" sz="1800"/>
            </a:p>
          </p:txBody>
        </p:sp>
        <p:sp>
          <p:nvSpPr>
            <p:cNvPr id="72749" name="Text Box 42"/>
            <p:cNvSpPr txBox="1">
              <a:spLocks noChangeArrowheads="1"/>
            </p:cNvSpPr>
            <p:nvPr/>
          </p:nvSpPr>
          <p:spPr bwMode="auto">
            <a:xfrm>
              <a:off x="5486400" y="3581400"/>
              <a:ext cx="3683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/>
                <a:t>C</a:t>
              </a:r>
              <a:endParaRPr lang="en-US" sz="1800" dirty="0"/>
            </a:p>
          </p:txBody>
        </p:sp>
        <p:sp>
          <p:nvSpPr>
            <p:cNvPr id="72750" name="Line 43"/>
            <p:cNvSpPr>
              <a:spLocks noChangeShapeType="1"/>
            </p:cNvSpPr>
            <p:nvPr/>
          </p:nvSpPr>
          <p:spPr bwMode="auto">
            <a:xfrm>
              <a:off x="6997700" y="3581400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51" name="Line 44"/>
            <p:cNvSpPr>
              <a:spLocks noChangeShapeType="1"/>
            </p:cNvSpPr>
            <p:nvPr/>
          </p:nvSpPr>
          <p:spPr bwMode="auto">
            <a:xfrm>
              <a:off x="6997700" y="3962400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52" name="Text Box 45"/>
            <p:cNvSpPr txBox="1">
              <a:spLocks noChangeArrowheads="1"/>
            </p:cNvSpPr>
            <p:nvPr/>
          </p:nvSpPr>
          <p:spPr bwMode="auto">
            <a:xfrm>
              <a:off x="8077200" y="3581400"/>
              <a:ext cx="3683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/>
                <a:t>D</a:t>
              </a:r>
              <a:endParaRPr lang="en-US" sz="1800"/>
            </a:p>
          </p:txBody>
        </p:sp>
        <p:sp>
          <p:nvSpPr>
            <p:cNvPr id="72753" name="Text Box 46"/>
            <p:cNvSpPr txBox="1">
              <a:spLocks noChangeArrowheads="1"/>
            </p:cNvSpPr>
            <p:nvPr/>
          </p:nvSpPr>
          <p:spPr bwMode="auto">
            <a:xfrm>
              <a:off x="6813550" y="4038600"/>
              <a:ext cx="15557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/>
                <a:t>Dequeue C</a:t>
              </a:r>
            </a:p>
            <a:p>
              <a:pPr algn="r" eaLnBrk="0" hangingPunct="0"/>
              <a:r>
                <a:rPr lang="en-US" sz="1800"/>
                <a:t>Nothing to add</a:t>
              </a:r>
            </a:p>
          </p:txBody>
        </p:sp>
        <p:sp>
          <p:nvSpPr>
            <p:cNvPr id="72754" name="Text Box 47"/>
            <p:cNvSpPr txBox="1">
              <a:spLocks noChangeArrowheads="1"/>
            </p:cNvSpPr>
            <p:nvPr/>
          </p:nvSpPr>
          <p:spPr bwMode="auto">
            <a:xfrm>
              <a:off x="8064500" y="3276600"/>
              <a:ext cx="5286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/>
                <a:t>front</a:t>
              </a:r>
              <a:endParaRPr lang="en-US" sz="1800"/>
            </a:p>
          </p:txBody>
        </p:sp>
        <p:sp>
          <p:nvSpPr>
            <p:cNvPr id="72755" name="Text Box 48"/>
            <p:cNvSpPr txBox="1">
              <a:spLocks noChangeArrowheads="1"/>
            </p:cNvSpPr>
            <p:nvPr/>
          </p:nvSpPr>
          <p:spPr bwMode="auto">
            <a:xfrm>
              <a:off x="6921500" y="3276600"/>
              <a:ext cx="4603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/>
                <a:t>rear</a:t>
              </a:r>
              <a:endParaRPr lang="en-US" sz="1800"/>
            </a:p>
          </p:txBody>
        </p:sp>
        <p:sp>
          <p:nvSpPr>
            <p:cNvPr id="72756" name="Line 49"/>
            <p:cNvSpPr>
              <a:spLocks noChangeShapeType="1"/>
            </p:cNvSpPr>
            <p:nvPr/>
          </p:nvSpPr>
          <p:spPr bwMode="auto">
            <a:xfrm>
              <a:off x="533400" y="4953000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57" name="Line 50"/>
            <p:cNvSpPr>
              <a:spLocks noChangeShapeType="1"/>
            </p:cNvSpPr>
            <p:nvPr/>
          </p:nvSpPr>
          <p:spPr bwMode="auto">
            <a:xfrm>
              <a:off x="488950" y="5410200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58" name="Text Box 51"/>
            <p:cNvSpPr txBox="1">
              <a:spLocks noChangeArrowheads="1"/>
            </p:cNvSpPr>
            <p:nvPr/>
          </p:nvSpPr>
          <p:spPr bwMode="auto">
            <a:xfrm>
              <a:off x="1568450" y="5029200"/>
              <a:ext cx="3683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/>
                <a:t>G</a:t>
              </a:r>
              <a:endParaRPr lang="en-US" sz="1800"/>
            </a:p>
          </p:txBody>
        </p:sp>
        <p:sp>
          <p:nvSpPr>
            <p:cNvPr id="72759" name="Text Box 52"/>
            <p:cNvSpPr txBox="1">
              <a:spLocks noChangeArrowheads="1"/>
            </p:cNvSpPr>
            <p:nvPr/>
          </p:nvSpPr>
          <p:spPr bwMode="auto">
            <a:xfrm>
              <a:off x="641350" y="5486400"/>
              <a:ext cx="12192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/>
                <a:t>Dequeue D</a:t>
              </a:r>
            </a:p>
            <a:p>
              <a:pPr algn="r" eaLnBrk="0" hangingPunct="0"/>
              <a:r>
                <a:rPr lang="en-US" sz="1800"/>
                <a:t>Add G</a:t>
              </a:r>
            </a:p>
          </p:txBody>
        </p:sp>
        <p:sp>
          <p:nvSpPr>
            <p:cNvPr id="72760" name="Text Box 53"/>
            <p:cNvSpPr txBox="1">
              <a:spLocks noChangeArrowheads="1"/>
            </p:cNvSpPr>
            <p:nvPr/>
          </p:nvSpPr>
          <p:spPr bwMode="auto">
            <a:xfrm>
              <a:off x="1587500" y="4572000"/>
              <a:ext cx="5286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/>
                <a:t>front</a:t>
              </a:r>
              <a:endParaRPr lang="en-US" sz="1800"/>
            </a:p>
          </p:txBody>
        </p:sp>
        <p:sp>
          <p:nvSpPr>
            <p:cNvPr id="72761" name="Text Box 54"/>
            <p:cNvSpPr txBox="1">
              <a:spLocks noChangeArrowheads="1"/>
            </p:cNvSpPr>
            <p:nvPr/>
          </p:nvSpPr>
          <p:spPr bwMode="auto">
            <a:xfrm>
              <a:off x="444500" y="4572000"/>
              <a:ext cx="4603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/>
                <a:t>rear</a:t>
              </a:r>
              <a:endParaRPr lang="en-US" sz="1800"/>
            </a:p>
          </p:txBody>
        </p:sp>
        <p:sp>
          <p:nvSpPr>
            <p:cNvPr id="72762" name="Text Box 55"/>
            <p:cNvSpPr txBox="1">
              <a:spLocks noChangeArrowheads="1"/>
            </p:cNvSpPr>
            <p:nvPr/>
          </p:nvSpPr>
          <p:spPr bwMode="auto">
            <a:xfrm>
              <a:off x="2519824" y="4798605"/>
              <a:ext cx="4739350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/>
                <a:t>Destination found - done!</a:t>
              </a:r>
              <a:endParaRPr lang="en-US" sz="1800" dirty="0" smtClean="0"/>
            </a:p>
            <a:p>
              <a:pPr eaLnBrk="0" hangingPunct="0"/>
              <a:r>
                <a:rPr lang="en-US" sz="1200" dirty="0" smtClean="0"/>
                <a:t>To extract the path, previous vertices </a:t>
              </a:r>
              <a:r>
                <a:rPr lang="en-US" sz="1200" dirty="0"/>
                <a:t>must be</a:t>
              </a:r>
              <a:r>
                <a:rPr lang="en-US" sz="1200" dirty="0" smtClean="0"/>
                <a:t> remembered as the nodes are inserted into Queue. So follow the previous nodes starting from destination and insert in a stack until start node is reached. Then the path is in the stack</a:t>
              </a:r>
              <a:endParaRPr lang="en-US" sz="1200" dirty="0"/>
            </a:p>
          </p:txBody>
        </p:sp>
      </p:grpSp>
      <p:sp>
        <p:nvSpPr>
          <p:cNvPr id="72709" name="Slide Number Placeholder 5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CA511CA-F42E-734A-B965-838712ED2ACE}" type="slidenum">
              <a:rPr lang="en-US"/>
              <a:pPr/>
              <a:t>53</a:t>
            </a:fld>
            <a:endParaRPr lang="en-US"/>
          </a:p>
        </p:txBody>
      </p:sp>
      <p:grpSp>
        <p:nvGrpSpPr>
          <p:cNvPr id="72710" name="Group 81"/>
          <p:cNvGrpSpPr>
            <a:grpSpLocks/>
          </p:cNvGrpSpPr>
          <p:nvPr/>
        </p:nvGrpSpPr>
        <p:grpSpPr bwMode="auto">
          <a:xfrm>
            <a:off x="2438400" y="932386"/>
            <a:ext cx="4114800" cy="1743075"/>
            <a:chOff x="6432879" y="1068089"/>
            <a:chExt cx="3188289" cy="1374047"/>
          </a:xfrm>
        </p:grpSpPr>
        <p:grpSp>
          <p:nvGrpSpPr>
            <p:cNvPr id="72711" name="Group 85"/>
            <p:cNvGrpSpPr>
              <a:grpSpLocks/>
            </p:cNvGrpSpPr>
            <p:nvPr/>
          </p:nvGrpSpPr>
          <p:grpSpPr bwMode="auto">
            <a:xfrm>
              <a:off x="6432879" y="1068089"/>
              <a:ext cx="3188289" cy="1374047"/>
              <a:chOff x="2490126" y="3614090"/>
              <a:chExt cx="3188289" cy="1374047"/>
            </a:xfrm>
          </p:grpSpPr>
          <p:sp>
            <p:nvSpPr>
              <p:cNvPr id="95" name="Oval 39"/>
              <p:cNvSpPr>
                <a:spLocks noChangeArrowheads="1"/>
              </p:cNvSpPr>
              <p:nvPr/>
            </p:nvSpPr>
            <p:spPr bwMode="auto">
              <a:xfrm>
                <a:off x="4915784" y="3617845"/>
                <a:ext cx="322273" cy="34538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a</a:t>
                </a:r>
              </a:p>
            </p:txBody>
          </p:sp>
          <p:sp>
            <p:nvSpPr>
              <p:cNvPr id="72724" name="Oval 41"/>
              <p:cNvSpPr>
                <a:spLocks noChangeArrowheads="1"/>
              </p:cNvSpPr>
              <p:nvPr/>
            </p:nvSpPr>
            <p:spPr bwMode="auto">
              <a:xfrm>
                <a:off x="4020306" y="3632768"/>
                <a:ext cx="323186" cy="34601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b</a:t>
                </a:r>
              </a:p>
            </p:txBody>
          </p:sp>
          <p:sp>
            <p:nvSpPr>
              <p:cNvPr id="72725" name="Oval 42"/>
              <p:cNvSpPr>
                <a:spLocks noChangeArrowheads="1"/>
              </p:cNvSpPr>
              <p:nvPr/>
            </p:nvSpPr>
            <p:spPr bwMode="auto">
              <a:xfrm>
                <a:off x="4915326" y="4345229"/>
                <a:ext cx="323186" cy="34601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c</a:t>
                </a:r>
              </a:p>
            </p:txBody>
          </p:sp>
          <p:sp>
            <p:nvSpPr>
              <p:cNvPr id="72726" name="Oval 39"/>
              <p:cNvSpPr>
                <a:spLocks noChangeArrowheads="1"/>
              </p:cNvSpPr>
              <p:nvPr/>
            </p:nvSpPr>
            <p:spPr bwMode="auto">
              <a:xfrm>
                <a:off x="4020306" y="4360658"/>
                <a:ext cx="323186" cy="34601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d</a:t>
                </a:r>
              </a:p>
            </p:txBody>
          </p:sp>
          <p:sp>
            <p:nvSpPr>
              <p:cNvPr id="72727" name="Oval 40"/>
              <p:cNvSpPr>
                <a:spLocks noChangeArrowheads="1"/>
              </p:cNvSpPr>
              <p:nvPr/>
            </p:nvSpPr>
            <p:spPr bwMode="auto">
              <a:xfrm>
                <a:off x="2490126" y="3963842"/>
                <a:ext cx="323186" cy="34601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e</a:t>
                </a:r>
              </a:p>
            </p:txBody>
          </p:sp>
          <p:sp>
            <p:nvSpPr>
              <p:cNvPr id="72728" name="Oval 41"/>
              <p:cNvSpPr>
                <a:spLocks noChangeArrowheads="1"/>
              </p:cNvSpPr>
              <p:nvPr/>
            </p:nvSpPr>
            <p:spPr bwMode="auto">
              <a:xfrm>
                <a:off x="3176515" y="3653063"/>
                <a:ext cx="323186" cy="32500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f</a:t>
                </a:r>
              </a:p>
            </p:txBody>
          </p:sp>
          <p:sp>
            <p:nvSpPr>
              <p:cNvPr id="101" name="Oval 42"/>
              <p:cNvSpPr>
                <a:spLocks noChangeArrowheads="1"/>
              </p:cNvSpPr>
              <p:nvPr/>
            </p:nvSpPr>
            <p:spPr bwMode="auto">
              <a:xfrm>
                <a:off x="3176494" y="4357427"/>
                <a:ext cx="323503" cy="34664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kumimoji="1" lang="en-US" altLang="zh-TW" sz="1600">
                    <a:ea typeface="新細明體" pitchFamily="-108" charset="-120"/>
                    <a:cs typeface="新細明體" pitchFamily="-108" charset="-120"/>
                  </a:rPr>
                  <a:t>g</a:t>
                </a:r>
              </a:p>
            </p:txBody>
          </p:sp>
          <p:grpSp>
            <p:nvGrpSpPr>
              <p:cNvPr id="5" name="Group 65"/>
              <p:cNvGrpSpPr/>
              <p:nvPr/>
            </p:nvGrpSpPr>
            <p:grpSpPr>
              <a:xfrm>
                <a:off x="2738490" y="3614090"/>
                <a:ext cx="2939925" cy="1374047"/>
                <a:chOff x="2819330" y="3890839"/>
                <a:chExt cx="2939925" cy="1374047"/>
              </a:xfrm>
              <a:noFill/>
            </p:grpSpPr>
            <p:sp>
              <p:nvSpPr>
                <p:cNvPr id="103" name="Oval 41"/>
                <p:cNvSpPr>
                  <a:spLocks noChangeArrowheads="1"/>
                </p:cNvSpPr>
                <p:nvPr/>
              </p:nvSpPr>
              <p:spPr bwMode="auto">
                <a:xfrm>
                  <a:off x="5436069" y="3890839"/>
                  <a:ext cx="323186" cy="325008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start</a:t>
                  </a:r>
                </a:p>
              </p:txBody>
            </p:sp>
            <p:sp>
              <p:nvSpPr>
                <p:cNvPr id="104" name="Oval 42"/>
                <p:cNvSpPr>
                  <a:spLocks noChangeArrowheads="1"/>
                </p:cNvSpPr>
                <p:nvPr/>
              </p:nvSpPr>
              <p:spPr bwMode="auto">
                <a:xfrm>
                  <a:off x="2819330" y="4918870"/>
                  <a:ext cx="974826" cy="346016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TW" sz="1600" dirty="0">
                      <a:latin typeface="Arial" charset="0"/>
                      <a:ea typeface="新細明體" charset="0"/>
                      <a:cs typeface="新細明體" charset="0"/>
                    </a:rPr>
                    <a:t>destination</a:t>
                  </a:r>
                </a:p>
              </p:txBody>
            </p:sp>
          </p:grpSp>
        </p:grpSp>
        <p:cxnSp>
          <p:nvCxnSpPr>
            <p:cNvPr id="84" name="Straight Arrow Connector 83"/>
            <p:cNvCxnSpPr>
              <a:stCxn id="72727" idx="7"/>
              <a:endCxn id="72728" idx="2"/>
            </p:cNvCxnSpPr>
            <p:nvPr/>
          </p:nvCxnSpPr>
          <p:spPr>
            <a:xfrm rot="5400000" flipH="1" flipV="1">
              <a:off x="6814342" y="1163634"/>
              <a:ext cx="198974" cy="410837"/>
            </a:xfrm>
            <a:prstGeom prst="straightConnector1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2728" idx="6"/>
              <a:endCxn id="72724" idx="2"/>
            </p:cNvCxnSpPr>
            <p:nvPr/>
          </p:nvCxnSpPr>
          <p:spPr>
            <a:xfrm flipV="1">
              <a:off x="7442750" y="1259555"/>
              <a:ext cx="520311" cy="10011"/>
            </a:xfrm>
            <a:prstGeom prst="straightConnector1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101" idx="0"/>
              <a:endCxn id="72728" idx="4"/>
            </p:cNvCxnSpPr>
            <p:nvPr/>
          </p:nvCxnSpPr>
          <p:spPr>
            <a:xfrm rot="5400000" flipH="1" flipV="1">
              <a:off x="7090785" y="1621848"/>
              <a:ext cx="380428" cy="1230"/>
            </a:xfrm>
            <a:prstGeom prst="straightConnector1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95" idx="2"/>
              <a:endCxn id="72724" idx="6"/>
            </p:cNvCxnSpPr>
            <p:nvPr/>
          </p:nvCxnSpPr>
          <p:spPr>
            <a:xfrm rot="10800000" flipV="1">
              <a:off x="8286564" y="1244538"/>
              <a:ext cx="571973" cy="15017"/>
            </a:xfrm>
            <a:prstGeom prst="straightConnector1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2725" idx="0"/>
              <a:endCxn id="95" idx="4"/>
            </p:cNvCxnSpPr>
            <p:nvPr/>
          </p:nvCxnSpPr>
          <p:spPr>
            <a:xfrm rot="5400000" flipH="1" flipV="1">
              <a:off x="8828834" y="1608093"/>
              <a:ext cx="381680" cy="2460"/>
            </a:xfrm>
            <a:prstGeom prst="straightConnector1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72726" idx="7"/>
              <a:endCxn id="95" idx="3"/>
            </p:cNvCxnSpPr>
            <p:nvPr/>
          </p:nvCxnSpPr>
          <p:spPr>
            <a:xfrm rot="5400000" flipH="1" flipV="1">
              <a:off x="8322905" y="1282863"/>
              <a:ext cx="498061" cy="666687"/>
            </a:xfrm>
            <a:prstGeom prst="straightConnector1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72726" idx="6"/>
              <a:endCxn id="72725" idx="2"/>
            </p:cNvCxnSpPr>
            <p:nvPr/>
          </p:nvCxnSpPr>
          <p:spPr>
            <a:xfrm flipV="1">
              <a:off x="8286564" y="1972858"/>
              <a:ext cx="571973" cy="15017"/>
            </a:xfrm>
            <a:prstGeom prst="straightConnector1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72726" idx="2"/>
              <a:endCxn id="101" idx="6"/>
            </p:cNvCxnSpPr>
            <p:nvPr/>
          </p:nvCxnSpPr>
          <p:spPr>
            <a:xfrm rot="10800000">
              <a:off x="7442750" y="1985372"/>
              <a:ext cx="520311" cy="2503"/>
            </a:xfrm>
            <a:prstGeom prst="straightConnector1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72727" idx="5"/>
              <a:endCxn id="101" idx="2"/>
            </p:cNvCxnSpPr>
            <p:nvPr/>
          </p:nvCxnSpPr>
          <p:spPr>
            <a:xfrm rot="16200000" flipH="1">
              <a:off x="6777425" y="1643550"/>
              <a:ext cx="272807" cy="410837"/>
            </a:xfrm>
            <a:prstGeom prst="straightConnector1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72724" idx="5"/>
              <a:endCxn id="72725" idx="1"/>
            </p:cNvCxnSpPr>
            <p:nvPr/>
          </p:nvCxnSpPr>
          <p:spPr>
            <a:xfrm rot="16200000" flipH="1">
              <a:off x="8337922" y="1282863"/>
              <a:ext cx="468027" cy="666687"/>
            </a:xfrm>
            <a:prstGeom prst="straightConnector1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2724" idx="4"/>
              <a:endCxn id="72726" idx="0"/>
            </p:cNvCxnSpPr>
            <p:nvPr/>
          </p:nvCxnSpPr>
          <p:spPr>
            <a:xfrm rot="5400000">
              <a:off x="7933973" y="1623725"/>
              <a:ext cx="381680" cy="1230"/>
            </a:xfrm>
            <a:prstGeom prst="straightConnector1">
              <a:avLst/>
            </a:prstGeom>
            <a:ln w="317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2894013" y="5623324"/>
          <a:ext cx="3802856" cy="745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392"/>
                <a:gridCol w="342454"/>
                <a:gridCol w="369488"/>
                <a:gridCol w="349515"/>
                <a:gridCol w="369488"/>
                <a:gridCol w="379474"/>
                <a:gridCol w="319557"/>
                <a:gridCol w="369488"/>
              </a:tblGrid>
              <a:tr h="292467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vertex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D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D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D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D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rgbClr val="000000"/>
                          </a:solidFill>
                        </a:rPr>
                        <a:t>d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D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rgbClr val="000000"/>
                          </a:solidFill>
                        </a:rPr>
                        <a:t>e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D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rgbClr val="000000"/>
                          </a:solidFill>
                        </a:rPr>
                        <a:t>f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D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rgbClr val="000000"/>
                          </a:solidFill>
                        </a:rPr>
                        <a:t>g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DF6"/>
                    </a:solidFill>
                  </a:tcPr>
                </a:tc>
              </a:tr>
              <a:tr h="37953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previous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D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D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D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D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D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D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D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D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7389021" y="5149417"/>
          <a:ext cx="43973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732"/>
              </a:tblGrid>
              <a:tr h="22822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DF6"/>
                    </a:solidFill>
                  </a:tcPr>
                </a:tc>
              </a:tr>
              <a:tr h="22822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DF6"/>
                    </a:solidFill>
                  </a:tcPr>
                </a:tc>
              </a:tr>
              <a:tr h="22822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</a:rPr>
                        <a:t>d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DF6"/>
                    </a:solidFill>
                  </a:tcPr>
                </a:tc>
              </a:tr>
              <a:tr h="22822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</a:rPr>
                        <a:t>g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DF6"/>
                    </a:solidFill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D94C-73BB-456C-981E-016D1071E032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394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Weighted </a:t>
            </a:r>
            <a:r>
              <a:rPr lang="en-US" sz="3600" dirty="0" smtClean="0"/>
              <a:t>Shortest-</a:t>
            </a:r>
            <a:r>
              <a:rPr lang="tr-TR" sz="3600" dirty="0" smtClean="0"/>
              <a:t>P</a:t>
            </a:r>
            <a:r>
              <a:rPr lang="en-US" sz="3600" dirty="0" err="1" smtClean="0"/>
              <a:t>ath</a:t>
            </a:r>
            <a:r>
              <a:rPr lang="en-US" sz="3600" dirty="0" smtClean="0"/>
              <a:t> </a:t>
            </a:r>
            <a:r>
              <a:rPr lang="en-US" sz="3600" dirty="0"/>
              <a:t>Problem</a:t>
            </a:r>
          </a:p>
        </p:txBody>
      </p:sp>
      <p:sp>
        <p:nvSpPr>
          <p:cNvPr id="7864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1600200"/>
          </a:xfrm>
        </p:spPr>
        <p:txBody>
          <a:bodyPr rtlCol="0"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/>
          <a:p>
            <a:pPr>
              <a:buFont typeface="Wingdings" charset="2"/>
              <a:buChar char="l"/>
              <a:defRPr/>
            </a:pPr>
            <a:r>
              <a:rPr lang="en-US" i="1" dirty="0"/>
              <a:t>Find the shortest path (measured by total cost) from a designated vertex S to every vertex. All edge costs are nonnegative.</a:t>
            </a:r>
          </a:p>
        </p:txBody>
      </p:sp>
      <p:sp>
        <p:nvSpPr>
          <p:cNvPr id="77828" name="Slide Number Placeholder 3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FFEE578-F552-AE4B-843C-B1358680D25B}" type="slidenum">
              <a:rPr lang="en-US"/>
              <a:pPr/>
              <a:t>54</a:t>
            </a:fld>
            <a:endParaRPr lang="en-US"/>
          </a:p>
        </p:txBody>
      </p:sp>
      <p:grpSp>
        <p:nvGrpSpPr>
          <p:cNvPr id="77829" name="Group 39"/>
          <p:cNvGrpSpPr>
            <a:grpSpLocks/>
          </p:cNvGrpSpPr>
          <p:nvPr/>
        </p:nvGrpSpPr>
        <p:grpSpPr bwMode="auto">
          <a:xfrm>
            <a:off x="3344863" y="2925763"/>
            <a:ext cx="2381250" cy="1947862"/>
            <a:chOff x="8110055" y="2117932"/>
            <a:chExt cx="2381289" cy="1948165"/>
          </a:xfrm>
        </p:grpSpPr>
        <p:grpSp>
          <p:nvGrpSpPr>
            <p:cNvPr id="77830" name="Group 70"/>
            <p:cNvGrpSpPr>
              <a:grpSpLocks/>
            </p:cNvGrpSpPr>
            <p:nvPr/>
          </p:nvGrpSpPr>
          <p:grpSpPr bwMode="auto">
            <a:xfrm>
              <a:off x="8110055" y="2117932"/>
              <a:ext cx="2332550" cy="1948165"/>
              <a:chOff x="8226616" y="2886773"/>
              <a:chExt cx="2332550" cy="1948165"/>
            </a:xfrm>
          </p:grpSpPr>
          <p:grpSp>
            <p:nvGrpSpPr>
              <p:cNvPr id="77832" name="Group 56"/>
              <p:cNvGrpSpPr>
                <a:grpSpLocks/>
              </p:cNvGrpSpPr>
              <p:nvPr/>
            </p:nvGrpSpPr>
            <p:grpSpPr bwMode="auto">
              <a:xfrm>
                <a:off x="8317691" y="2971048"/>
                <a:ext cx="2144366" cy="1838491"/>
                <a:chOff x="8317691" y="2971048"/>
                <a:chExt cx="2144366" cy="1838491"/>
              </a:xfrm>
            </p:grpSpPr>
            <p:grpSp>
              <p:nvGrpSpPr>
                <p:cNvPr id="77845" name="Group 6"/>
                <p:cNvGrpSpPr>
                  <a:grpSpLocks/>
                </p:cNvGrpSpPr>
                <p:nvPr/>
              </p:nvGrpSpPr>
              <p:grpSpPr bwMode="auto">
                <a:xfrm>
                  <a:off x="8317691" y="2971048"/>
                  <a:ext cx="2144366" cy="1773303"/>
                  <a:chOff x="5924945" y="4501010"/>
                  <a:chExt cx="2417354" cy="1830468"/>
                </a:xfrm>
              </p:grpSpPr>
              <p:grpSp>
                <p:nvGrpSpPr>
                  <p:cNvPr id="77853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6415327" y="4501010"/>
                    <a:ext cx="487043" cy="373861"/>
                    <a:chOff x="6415327" y="4640710"/>
                    <a:chExt cx="487043" cy="373861"/>
                  </a:xfrm>
                </p:grpSpPr>
                <p:sp>
                  <p:nvSpPr>
                    <p:cNvPr id="77884" name="Oval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15327" y="4640710"/>
                      <a:ext cx="382965" cy="37386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7885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26173" y="4684816"/>
                      <a:ext cx="376197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7854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7410392" y="4503296"/>
                    <a:ext cx="543767" cy="373861"/>
                    <a:chOff x="7410392" y="4630296"/>
                    <a:chExt cx="543767" cy="373861"/>
                  </a:xfrm>
                </p:grpSpPr>
                <p:sp>
                  <p:nvSpPr>
                    <p:cNvPr id="77882" name="Oval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10392" y="4630296"/>
                      <a:ext cx="382965" cy="37386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7883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20388" y="4668024"/>
                      <a:ext cx="433771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  <a:p>
                      <a:pPr eaLnBrk="0" hangingPunct="0"/>
                      <a:endParaRPr lang="en-US" sz="14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7855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6420052" y="5954919"/>
                    <a:ext cx="382965" cy="373861"/>
                    <a:chOff x="6420052" y="5954919"/>
                    <a:chExt cx="382965" cy="373861"/>
                  </a:xfrm>
                </p:grpSpPr>
                <p:sp>
                  <p:nvSpPr>
                    <p:cNvPr id="77880" name="Oval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20052" y="5954919"/>
                      <a:ext cx="382965" cy="37386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7881" name="Rectangl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24639" y="6010978"/>
                      <a:ext cx="191149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7856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7432703" y="5957617"/>
                    <a:ext cx="382965" cy="373861"/>
                    <a:chOff x="7432703" y="5957617"/>
                    <a:chExt cx="382965" cy="373861"/>
                  </a:xfrm>
                </p:grpSpPr>
                <p:sp>
                  <p:nvSpPr>
                    <p:cNvPr id="77878" name="Oval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32703" y="5957617"/>
                      <a:ext cx="382965" cy="37386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7879" name="Rectangle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43548" y="5997869"/>
                      <a:ext cx="191149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7857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7937403" y="5257504"/>
                    <a:ext cx="404896" cy="373861"/>
                    <a:chOff x="7937403" y="5257504"/>
                    <a:chExt cx="404896" cy="373861"/>
                  </a:xfrm>
                </p:grpSpPr>
                <p:sp>
                  <p:nvSpPr>
                    <p:cNvPr id="77876" name="Oval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7403" y="5257504"/>
                      <a:ext cx="382965" cy="37386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7877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57911" y="5300446"/>
                      <a:ext cx="284388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  <a:p>
                      <a:pPr eaLnBrk="0" hangingPunct="0"/>
                      <a:endParaRPr lang="en-US" sz="1400">
                        <a:latin typeface="Times" pitchFamily="-108" charset="0"/>
                      </a:endParaRPr>
                    </a:p>
                  </p:txBody>
                </p:sp>
              </p:grpSp>
              <p:cxnSp>
                <p:nvCxnSpPr>
                  <p:cNvPr id="69" name="Straight Connector 68"/>
                  <p:cNvCxnSpPr>
                    <a:stCxn id="77884" idx="6"/>
                    <a:endCxn id="77882" idx="2"/>
                  </p:cNvCxnSpPr>
                  <p:nvPr/>
                </p:nvCxnSpPr>
                <p:spPr>
                  <a:xfrm>
                    <a:off x="6797621" y="4687719"/>
                    <a:ext cx="612052" cy="1639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7859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5924945" y="5247093"/>
                    <a:ext cx="452317" cy="373861"/>
                    <a:chOff x="6488969" y="5798754"/>
                    <a:chExt cx="452317" cy="373861"/>
                  </a:xfrm>
                </p:grpSpPr>
                <p:sp>
                  <p:nvSpPr>
                    <p:cNvPr id="77874" name="Oval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88969" y="5798754"/>
                      <a:ext cx="382965" cy="37386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7875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90381" y="5846326"/>
                      <a:ext cx="350905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7860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6931004" y="5254812"/>
                    <a:ext cx="479386" cy="373861"/>
                    <a:chOff x="6548039" y="5861224"/>
                    <a:chExt cx="479386" cy="373861"/>
                  </a:xfrm>
                </p:grpSpPr>
                <p:sp>
                  <p:nvSpPr>
                    <p:cNvPr id="77872" name="Oval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48039" y="5861224"/>
                      <a:ext cx="382965" cy="37386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7873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56261" y="5906467"/>
                      <a:ext cx="371164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cxnSp>
                <p:nvCxnSpPr>
                  <p:cNvPr id="72" name="Straight Connector 71"/>
                  <p:cNvCxnSpPr>
                    <a:stCxn id="77882" idx="5"/>
                    <a:endCxn id="77876" idx="1"/>
                  </p:cNvCxnSpPr>
                  <p:nvPr/>
                </p:nvCxnSpPr>
                <p:spPr>
                  <a:xfrm rot="16200000" flipH="1">
                    <a:off x="7620111" y="4939174"/>
                    <a:ext cx="490041" cy="255916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>
                    <a:stCxn id="77882" idx="3"/>
                  </p:cNvCxnSpPr>
                  <p:nvPr/>
                </p:nvCxnSpPr>
                <p:spPr>
                  <a:xfrm rot="5400000">
                    <a:off x="7118867" y="4960799"/>
                    <a:ext cx="486763" cy="209386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17"/>
                  <p:cNvCxnSpPr>
                    <a:stCxn id="77884" idx="5"/>
                  </p:cNvCxnSpPr>
                  <p:nvPr/>
                </p:nvCxnSpPr>
                <p:spPr>
                  <a:xfrm rot="16200000" flipH="1">
                    <a:off x="6620531" y="4942084"/>
                    <a:ext cx="488401" cy="245178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>
                    <a:endCxn id="77884" idx="3"/>
                  </p:cNvCxnSpPr>
                  <p:nvPr/>
                </p:nvCxnSpPr>
                <p:spPr>
                  <a:xfrm rot="5400000" flipH="1" flipV="1">
                    <a:off x="6120030" y="4952229"/>
                    <a:ext cx="481846" cy="218334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>
                    <a:stCxn id="77876" idx="2"/>
                  </p:cNvCxnSpPr>
                  <p:nvPr/>
                </p:nvCxnSpPr>
                <p:spPr>
                  <a:xfrm rot="10800000">
                    <a:off x="7313033" y="5441627"/>
                    <a:ext cx="624580" cy="3278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 rot="10800000">
                    <a:off x="6307263" y="5433433"/>
                    <a:ext cx="622790" cy="8194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 rot="16200000" flipH="1">
                    <a:off x="7154189" y="5677747"/>
                    <a:ext cx="437594" cy="230861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>
                    <a:stCxn id="77876" idx="3"/>
                  </p:cNvCxnSpPr>
                  <p:nvPr/>
                </p:nvCxnSpPr>
                <p:spPr>
                  <a:xfrm rot="5400000">
                    <a:off x="7657892" y="5676777"/>
                    <a:ext cx="435956" cy="234440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>
                    <a:endCxn id="77880" idx="6"/>
                  </p:cNvCxnSpPr>
                  <p:nvPr/>
                </p:nvCxnSpPr>
                <p:spPr>
                  <a:xfrm rot="10800000">
                    <a:off x="6802990" y="6141451"/>
                    <a:ext cx="629948" cy="3278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>
                    <a:endCxn id="77880" idx="1"/>
                  </p:cNvCxnSpPr>
                  <p:nvPr/>
                </p:nvCxnSpPr>
                <p:spPr>
                  <a:xfrm rot="16200000" flipH="1">
                    <a:off x="6141561" y="5676410"/>
                    <a:ext cx="444151" cy="223703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25"/>
                  <p:cNvCxnSpPr>
                    <a:endCxn id="77880" idx="7"/>
                  </p:cNvCxnSpPr>
                  <p:nvPr/>
                </p:nvCxnSpPr>
                <p:spPr>
                  <a:xfrm rot="5400000">
                    <a:off x="6648543" y="5671560"/>
                    <a:ext cx="435956" cy="241599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7" name="TextBox 56"/>
                <p:cNvSpPr txBox="1"/>
                <p:nvPr/>
              </p:nvSpPr>
              <p:spPr>
                <a:xfrm>
                  <a:off x="8915602" y="3359921"/>
                  <a:ext cx="312742" cy="308023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1</a:t>
                  </a: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9971306" y="3282121"/>
                  <a:ext cx="471496" cy="308023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10</a:t>
                  </a: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8459981" y="3336105"/>
                  <a:ext cx="311155" cy="306436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4</a:t>
                  </a: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9996706" y="4098223"/>
                  <a:ext cx="311155" cy="308023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6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9547437" y="4012485"/>
                  <a:ext cx="312742" cy="308023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4</a:t>
                  </a: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8471095" y="4055355"/>
                  <a:ext cx="311155" cy="308023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5</a:t>
                  </a: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9253744" y="4501511"/>
                  <a:ext cx="311155" cy="308023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9209294" y="2891536"/>
                <a:ext cx="311155" cy="308023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2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8936240" y="4006134"/>
                <a:ext cx="311155" cy="308023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8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764787" y="3615548"/>
                <a:ext cx="311155" cy="306436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2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9539499" y="3372624"/>
                <a:ext cx="311155" cy="308023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3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9714127" y="3623488"/>
                <a:ext cx="311155" cy="308023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2</a:t>
                </a:r>
              </a:p>
            </p:txBody>
          </p:sp>
          <p:sp>
            <p:nvSpPr>
              <p:cNvPr id="77838" name="TextBox 48"/>
              <p:cNvSpPr txBox="1">
                <a:spLocks noChangeArrowheads="1"/>
              </p:cNvSpPr>
              <p:nvPr/>
            </p:nvSpPr>
            <p:spPr bwMode="auto">
              <a:xfrm>
                <a:off x="8512988" y="2892076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 sz="1400">
                  <a:solidFill>
                    <a:srgbClr val="FF6600"/>
                  </a:solidFill>
                </a:endParaRPr>
              </a:p>
            </p:txBody>
          </p:sp>
          <p:sp>
            <p:nvSpPr>
              <p:cNvPr id="77839" name="TextBox 49"/>
              <p:cNvSpPr txBox="1">
                <a:spLocks noChangeArrowheads="1"/>
              </p:cNvSpPr>
              <p:nvPr/>
            </p:nvSpPr>
            <p:spPr bwMode="auto">
              <a:xfrm>
                <a:off x="8226616" y="3444881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 </a:t>
                </a:r>
              </a:p>
            </p:txBody>
          </p:sp>
          <p:sp>
            <p:nvSpPr>
              <p:cNvPr id="77840" name="TextBox 50"/>
              <p:cNvSpPr txBox="1">
                <a:spLocks noChangeArrowheads="1"/>
              </p:cNvSpPr>
              <p:nvPr/>
            </p:nvSpPr>
            <p:spPr bwMode="auto">
              <a:xfrm>
                <a:off x="9904962" y="2886773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 </a:t>
                </a:r>
              </a:p>
            </p:txBody>
          </p:sp>
          <p:sp>
            <p:nvSpPr>
              <p:cNvPr id="77841" name="TextBox 51"/>
              <p:cNvSpPr txBox="1">
                <a:spLocks noChangeArrowheads="1"/>
              </p:cNvSpPr>
              <p:nvPr/>
            </p:nvSpPr>
            <p:spPr bwMode="auto">
              <a:xfrm>
                <a:off x="9947249" y="4482712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 </a:t>
                </a:r>
              </a:p>
            </p:txBody>
          </p:sp>
          <p:sp>
            <p:nvSpPr>
              <p:cNvPr id="77842" name="TextBox 52"/>
              <p:cNvSpPr txBox="1">
                <a:spLocks noChangeArrowheads="1"/>
              </p:cNvSpPr>
              <p:nvPr/>
            </p:nvSpPr>
            <p:spPr bwMode="auto">
              <a:xfrm>
                <a:off x="10247888" y="3476437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 </a:t>
                </a:r>
              </a:p>
            </p:txBody>
          </p:sp>
          <p:sp>
            <p:nvSpPr>
              <p:cNvPr id="77843" name="TextBox 53"/>
              <p:cNvSpPr txBox="1">
                <a:spLocks noChangeArrowheads="1"/>
              </p:cNvSpPr>
              <p:nvPr/>
            </p:nvSpPr>
            <p:spPr bwMode="auto">
              <a:xfrm>
                <a:off x="8561020" y="4527161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 </a:t>
                </a:r>
              </a:p>
            </p:txBody>
          </p:sp>
          <p:sp>
            <p:nvSpPr>
              <p:cNvPr id="77844" name="TextBox 54"/>
              <p:cNvSpPr txBox="1">
                <a:spLocks noChangeArrowheads="1"/>
              </p:cNvSpPr>
              <p:nvPr/>
            </p:nvSpPr>
            <p:spPr bwMode="auto">
              <a:xfrm>
                <a:off x="9227948" y="3438337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 </a:t>
                </a: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0142088" y="3532614"/>
              <a:ext cx="349256" cy="400112"/>
            </a:xfrm>
            <a:prstGeom prst="rect">
              <a:avLst/>
            </a:prstGeom>
            <a:noFill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75879C"/>
                  </a:solidFill>
                </a:rPr>
                <a:t> 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3D8A-15AB-4D62-BDFE-8AB213ED3B5F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5105400"/>
            <a:ext cx="4942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Unweighted</a:t>
            </a:r>
            <a:r>
              <a:rPr lang="en-US" b="1" dirty="0" smtClean="0">
                <a:solidFill>
                  <a:srgbClr val="FF0000"/>
                </a:solidFill>
              </a:rPr>
              <a:t> shortest path: all weights are 1</a:t>
            </a:r>
            <a:endParaRPr lang="tr-T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7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654644"/>
              </p:ext>
            </p:extLst>
          </p:nvPr>
        </p:nvGraphicFramePr>
        <p:xfrm>
          <a:off x="407328" y="417526"/>
          <a:ext cx="8626613" cy="5399087"/>
        </p:xfrm>
        <a:graphic>
          <a:graphicData uri="http://schemas.openxmlformats.org/drawingml/2006/table">
            <a:tbl>
              <a:tblPr/>
              <a:tblGrid>
                <a:gridCol w="4604947"/>
                <a:gridCol w="4021666"/>
              </a:tblGrid>
              <a:tr h="39486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Dijkstra’s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 algorithm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C4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36047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function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Dijkstra(Graph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, source): 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// Initializations 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for each vertex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v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 in Graph: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   // Unknown dist from source to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v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 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  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dist[v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] := infinity ;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   // Previous node in optimal path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   // from source                                   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  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previous[v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] := undefined ;                             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end for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// Distance from source to itself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dist[source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] := 0 ;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// All nodes in the graph are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//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unoptimized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 - thus are in Q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                                      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Q := the set of all nodes in Graph ;                       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// The main loop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while Q is not empty: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 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u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 := vertex in Q with min dist[] value;    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  remove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u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 from Q ; /***/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  if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dist[u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] = infinity then break;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 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//all remaining vertices are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  // inaccessible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                 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  for each neighbor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v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 of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u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  // where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v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 has not yet been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  // removed from Q.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                         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   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alt:=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dist[u]+dist_between(u,v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);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      if (alt &lt;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dist[v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])                     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        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dist[v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] := alt ;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        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previous[v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] :=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u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 ;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         decrease-key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v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 in Q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; 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lang="en-US" sz="1400" i="0" kern="1200" dirty="0" smtClean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         </a:t>
                      </a:r>
                      <a:r>
                        <a:rPr lang="en-US" sz="1400" i="0" kern="1200" dirty="0" smtClean="0">
                          <a:solidFill>
                            <a:srgbClr val="376092"/>
                          </a:solidFill>
                          <a:latin typeface="Courier"/>
                          <a:ea typeface="+mn-ea"/>
                          <a:cs typeface="Courier"/>
                        </a:rPr>
                        <a:t>// Reorder </a:t>
                      </a:r>
                      <a:r>
                        <a:rPr lang="en-US" sz="1400" i="0" kern="1200" dirty="0" err="1" smtClean="0">
                          <a:solidFill>
                            <a:srgbClr val="376092"/>
                          </a:solidFill>
                          <a:latin typeface="Courier"/>
                          <a:ea typeface="+mn-ea"/>
                          <a:cs typeface="Courier"/>
                        </a:rPr>
                        <a:t>v</a:t>
                      </a:r>
                      <a:r>
                        <a:rPr lang="en-US" sz="1400" i="0" kern="1200" dirty="0" smtClean="0">
                          <a:solidFill>
                            <a:srgbClr val="376092"/>
                          </a:solidFill>
                          <a:latin typeface="Courier"/>
                          <a:ea typeface="+mn-ea"/>
                          <a:cs typeface="Courier"/>
                        </a:rPr>
                        <a:t> in the Queue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76092"/>
                        </a:solidFill>
                        <a:effectLst/>
                        <a:latin typeface="Courier"/>
                        <a:ea typeface="Courier" pitchFamily="-108" charset="0"/>
                        <a:cs typeface="Courier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      end if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   end for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end while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-108" charset="0"/>
                          <a:ea typeface="Courier" pitchFamily="-108" charset="0"/>
                          <a:cs typeface="Courier" pitchFamily="-108" charset="0"/>
                        </a:rPr>
                        <a:t>return dist;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1C4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1979">
                <a:tc gridSpan="2"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endParaRPr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we are only interested in a shortest path between vertices </a:t>
                      </a:r>
                      <a:r>
                        <a:rPr lang="en-US" sz="16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source and target, 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lang="en-US" sz="16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then we can terminate the search if </a:t>
                      </a:r>
                      <a:r>
                        <a:rPr lang="en-US" sz="16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sz="16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target</a:t>
                      </a:r>
                      <a:r>
                        <a:rPr lang="en-US" sz="160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 line marked  /***/</a:t>
                      </a:r>
                    </a:p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-108" charset="0"/>
                        <a:ea typeface="Courier" pitchFamily="-108" charset="0"/>
                        <a:cs typeface="Courier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C4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-108" charset="0"/>
                        <a:ea typeface="Courier" pitchFamily="-108" charset="0"/>
                        <a:cs typeface="Courier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C4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C8EC-9F04-45F5-AA2F-BD32C0B54417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8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94267" y="679980"/>
          <a:ext cx="7374466" cy="3505200"/>
        </p:xfrm>
        <a:graphic>
          <a:graphicData uri="http://schemas.openxmlformats.org/drawingml/2006/table">
            <a:tbl>
              <a:tblPr/>
              <a:tblGrid>
                <a:gridCol w="7374466"/>
              </a:tblGrid>
              <a:tr h="37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Dijkstra’s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 algorithm  (continues)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C4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8154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endParaRPr lang="en-US" sz="14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lang="en-US" sz="14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Now we can read the shortest path from source to target by reverse iteration</a:t>
                      </a:r>
                      <a:r>
                        <a:rPr lang="en-US" sz="140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considering previous array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endParaRPr lang="en-US" sz="1400" b="0" i="0" kern="1200" dirty="0" smtClean="0">
                        <a:solidFill>
                          <a:schemeClr val="tx1"/>
                        </a:solidFill>
                        <a:latin typeface="Courier"/>
                        <a:ea typeface="+mn-ea"/>
                        <a:cs typeface="Courier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S := empty sequence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u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 := target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// Construct the shortest path with a stack 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while </a:t>
                      </a: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previous[u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] is defined: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   // Push the vertex into the stack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   insert </a:t>
                      </a: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u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 at the beginning of 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   // Traverse from target to source</a:t>
                      </a:r>
                      <a:endParaRPr lang="en-US" sz="1400" b="0" i="0" kern="1200" dirty="0" smtClean="0">
                        <a:solidFill>
                          <a:schemeClr val="tx1"/>
                        </a:solidFill>
                        <a:latin typeface="Courier"/>
                        <a:ea typeface="+mn-ea"/>
                        <a:cs typeface="Courier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   </a:t>
                      </a: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u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 := </a:t>
                      </a: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previous[u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]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end while ;</a:t>
                      </a:r>
                    </a:p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-108" charset="0"/>
                        <a:ea typeface="Courier" pitchFamily="-108" charset="0"/>
                        <a:cs typeface="Courier" pitchFamily="-10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C4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E76B-D30D-454A-B0BE-879EAA9FE108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3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127000" y="152400"/>
            <a:ext cx="8890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 dirty="0">
                <a:latin typeface="TimesNewRomanPS" charset="0"/>
              </a:rPr>
              <a:t>Stages of </a:t>
            </a:r>
            <a:r>
              <a:rPr lang="en-US" sz="2000" dirty="0" err="1">
                <a:latin typeface="TimesNewRomanPS" charset="0"/>
              </a:rPr>
              <a:t>Dijkstra</a:t>
            </a:r>
            <a:r>
              <a:rPr lang="ja-JP" altLang="en-US" sz="2000" dirty="0"/>
              <a:t>’</a:t>
            </a:r>
            <a:r>
              <a:rPr lang="en-US" sz="2000" dirty="0" err="1">
                <a:latin typeface="TimesNewRomanPS" charset="0"/>
              </a:rPr>
              <a:t>s</a:t>
            </a:r>
            <a:r>
              <a:rPr lang="en-US" sz="2000" dirty="0">
                <a:latin typeface="TimesNewRomanPS" charset="0"/>
              </a:rPr>
              <a:t> algorithm    (</a:t>
            </a:r>
            <a:r>
              <a:rPr lang="en-US" sz="2000" dirty="0" err="1">
                <a:latin typeface="TimesNewRomanPS" charset="0"/>
              </a:rPr>
              <a:t>s</a:t>
            </a:r>
            <a:r>
              <a:rPr lang="en-US" sz="2000" dirty="0">
                <a:latin typeface="TimesNewRomanPS" charset="0"/>
              </a:rPr>
              <a:t>=</a:t>
            </a:r>
            <a:r>
              <a:rPr lang="en-US" sz="2000" dirty="0" smtClean="0">
                <a:latin typeface="TimesNewRomanPS" charset="0"/>
              </a:rPr>
              <a:t>v</a:t>
            </a:r>
            <a:r>
              <a:rPr lang="en-US" sz="2000" baseline="-25000" dirty="0" smtClean="0">
                <a:latin typeface="TimesNewRomanPS" charset="0"/>
              </a:rPr>
              <a:t>0</a:t>
            </a:r>
            <a:r>
              <a:rPr lang="en-US" sz="2000" dirty="0" smtClean="0">
                <a:latin typeface="TimesNewRomanPS" charset="0"/>
              </a:rPr>
              <a:t>) </a:t>
            </a:r>
            <a:endParaRPr lang="en-US" sz="1800" dirty="0">
              <a:latin typeface="Times" pitchFamily="-108" charset="0"/>
            </a:endParaRPr>
          </a:p>
        </p:txBody>
      </p:sp>
      <p:sp>
        <p:nvSpPr>
          <p:cNvPr id="7987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CAEE60-62A1-9142-9D8C-C0E3012C85D0}" type="slidenum">
              <a:rPr lang="en-US" smtClean="0"/>
              <a:pPr/>
              <a:t>57</a:t>
            </a:fld>
            <a:endParaRPr lang="en-US" smtClean="0"/>
          </a:p>
        </p:txBody>
      </p:sp>
      <p:grpSp>
        <p:nvGrpSpPr>
          <p:cNvPr id="79877" name="Group 521"/>
          <p:cNvGrpSpPr>
            <a:grpSpLocks/>
          </p:cNvGrpSpPr>
          <p:nvPr/>
        </p:nvGrpSpPr>
        <p:grpSpPr bwMode="auto">
          <a:xfrm>
            <a:off x="230188" y="727075"/>
            <a:ext cx="8840787" cy="2741673"/>
            <a:chOff x="230532" y="726988"/>
            <a:chExt cx="8839799" cy="2742206"/>
          </a:xfrm>
        </p:grpSpPr>
        <p:grpSp>
          <p:nvGrpSpPr>
            <p:cNvPr id="80107" name="Group 64"/>
            <p:cNvGrpSpPr>
              <a:grpSpLocks/>
            </p:cNvGrpSpPr>
            <p:nvPr/>
          </p:nvGrpSpPr>
          <p:grpSpPr bwMode="auto">
            <a:xfrm>
              <a:off x="230532" y="726988"/>
              <a:ext cx="2381289" cy="1948165"/>
              <a:chOff x="8110055" y="2117932"/>
              <a:chExt cx="2381289" cy="1948165"/>
            </a:xfrm>
          </p:grpSpPr>
          <p:grpSp>
            <p:nvGrpSpPr>
              <p:cNvPr id="80279" name="Group 70"/>
              <p:cNvGrpSpPr>
                <a:grpSpLocks/>
              </p:cNvGrpSpPr>
              <p:nvPr/>
            </p:nvGrpSpPr>
            <p:grpSpPr bwMode="auto">
              <a:xfrm>
                <a:off x="8110055" y="2117932"/>
                <a:ext cx="2332550" cy="1948165"/>
                <a:chOff x="8226616" y="2886773"/>
                <a:chExt cx="2332550" cy="1948165"/>
              </a:xfrm>
            </p:grpSpPr>
            <p:grpSp>
              <p:nvGrpSpPr>
                <p:cNvPr id="80281" name="Group 56"/>
                <p:cNvGrpSpPr>
                  <a:grpSpLocks/>
                </p:cNvGrpSpPr>
                <p:nvPr/>
              </p:nvGrpSpPr>
              <p:grpSpPr bwMode="auto">
                <a:xfrm>
                  <a:off x="8317689" y="2971050"/>
                  <a:ext cx="2144366" cy="1838489"/>
                  <a:chOff x="8317689" y="2971050"/>
                  <a:chExt cx="2144366" cy="1838489"/>
                </a:xfrm>
              </p:grpSpPr>
              <p:grpSp>
                <p:nvGrpSpPr>
                  <p:cNvPr id="80294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8317689" y="2971050"/>
                    <a:ext cx="2144366" cy="1773303"/>
                    <a:chOff x="5924945" y="4501010"/>
                    <a:chExt cx="2417354" cy="1830468"/>
                  </a:xfrm>
                </p:grpSpPr>
                <p:grpSp>
                  <p:nvGrpSpPr>
                    <p:cNvPr id="80302" name="Group 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15327" y="4501010"/>
                      <a:ext cx="487043" cy="373861"/>
                      <a:chOff x="6415327" y="4640710"/>
                      <a:chExt cx="487043" cy="373861"/>
                    </a:xfrm>
                  </p:grpSpPr>
                  <p:sp>
                    <p:nvSpPr>
                      <p:cNvPr id="80333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415327" y="4640710"/>
                        <a:ext cx="382965" cy="37386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80334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26173" y="4684816"/>
                        <a:ext cx="376197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0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</p:txBody>
                  </p:sp>
                </p:grpSp>
                <p:grpSp>
                  <p:nvGrpSpPr>
                    <p:cNvPr id="80303" name="Group 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410392" y="4503296"/>
                      <a:ext cx="543767" cy="373861"/>
                      <a:chOff x="7410392" y="4630296"/>
                      <a:chExt cx="543767" cy="373861"/>
                    </a:xfrm>
                  </p:grpSpPr>
                  <p:sp>
                    <p:nvSpPr>
                      <p:cNvPr id="80331" name="Oval 1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10392" y="4630296"/>
                        <a:ext cx="382965" cy="37386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80332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520388" y="4668024"/>
                        <a:ext cx="433771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1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  <a:p>
                        <a:pPr eaLnBrk="0" hangingPunct="0"/>
                        <a:endParaRPr lang="en-US" sz="1400">
                          <a:latin typeface="Times" pitchFamily="-108" charset="0"/>
                        </a:endParaRPr>
                      </a:p>
                    </p:txBody>
                  </p:sp>
                </p:grpSp>
                <p:grpSp>
                  <p:nvGrpSpPr>
                    <p:cNvPr id="80304" name="Group 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20052" y="5954919"/>
                      <a:ext cx="382965" cy="373861"/>
                      <a:chOff x="6420052" y="5954919"/>
                      <a:chExt cx="382965" cy="373861"/>
                    </a:xfrm>
                  </p:grpSpPr>
                  <p:sp>
                    <p:nvSpPr>
                      <p:cNvPr id="80329" name="Oval 1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420052" y="5954919"/>
                        <a:ext cx="382965" cy="37386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80330" name="Rectangle 1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24639" y="6010978"/>
                        <a:ext cx="191149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5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</p:txBody>
                  </p:sp>
                </p:grpSp>
                <p:grpSp>
                  <p:nvGrpSpPr>
                    <p:cNvPr id="80305" name="Group 5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432703" y="5957617"/>
                      <a:ext cx="382965" cy="373861"/>
                      <a:chOff x="7432703" y="5957617"/>
                      <a:chExt cx="382965" cy="373861"/>
                    </a:xfrm>
                  </p:grpSpPr>
                  <p:sp>
                    <p:nvSpPr>
                      <p:cNvPr id="80327" name="Oval 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32703" y="5957617"/>
                        <a:ext cx="382965" cy="37386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80328" name="Rectangle 11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543548" y="5997869"/>
                        <a:ext cx="191149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6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</p:txBody>
                  </p:sp>
                </p:grpSp>
                <p:grpSp>
                  <p:nvGrpSpPr>
                    <p:cNvPr id="80306" name="Group 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7403" y="5257504"/>
                      <a:ext cx="404896" cy="373861"/>
                      <a:chOff x="7937403" y="5257504"/>
                      <a:chExt cx="404896" cy="373861"/>
                    </a:xfrm>
                  </p:grpSpPr>
                  <p:sp>
                    <p:nvSpPr>
                      <p:cNvPr id="80325" name="Oval 1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7403" y="5257504"/>
                        <a:ext cx="382965" cy="37386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80326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057911" y="5300446"/>
                        <a:ext cx="284388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4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  <a:p>
                        <a:pPr eaLnBrk="0" hangingPunct="0"/>
                        <a:endParaRPr lang="en-US" sz="1400">
                          <a:latin typeface="Times" pitchFamily="-108" charset="0"/>
                        </a:endParaRPr>
                      </a:p>
                    </p:txBody>
                  </p:sp>
                </p:grpSp>
                <p:cxnSp>
                  <p:nvCxnSpPr>
                    <p:cNvPr id="94" name="Straight Connector 93"/>
                    <p:cNvCxnSpPr>
                      <a:stCxn id="80333" idx="6"/>
                      <a:endCxn id="80331" idx="2"/>
                    </p:cNvCxnSpPr>
                    <p:nvPr/>
                  </p:nvCxnSpPr>
                  <p:spPr>
                    <a:xfrm>
                      <a:off x="6797498" y="4687728"/>
                      <a:ext cx="611973" cy="1638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0308" name="Group 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924945" y="5247093"/>
                      <a:ext cx="452317" cy="373861"/>
                      <a:chOff x="6488969" y="5798754"/>
                      <a:chExt cx="452317" cy="373861"/>
                    </a:xfrm>
                  </p:grpSpPr>
                  <p:sp>
                    <p:nvSpPr>
                      <p:cNvPr id="80323" name="Oval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488969" y="5798754"/>
                        <a:ext cx="382965" cy="37386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80324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90381" y="5846326"/>
                        <a:ext cx="350905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 dirty="0">
                            <a:solidFill>
                              <a:srgbClr val="000000"/>
                            </a:solidFill>
                          </a:rPr>
                          <a:t>2</a:t>
                        </a:r>
                        <a:endParaRPr lang="en-US" sz="1400" baseline="-25000" dirty="0">
                          <a:latin typeface="Times" pitchFamily="-108" charset="0"/>
                        </a:endParaRPr>
                      </a:p>
                    </p:txBody>
                  </p:sp>
                </p:grpSp>
                <p:grpSp>
                  <p:nvGrpSpPr>
                    <p:cNvPr id="80309" name="Group 4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31004" y="5254812"/>
                      <a:ext cx="479386" cy="373861"/>
                      <a:chOff x="6548039" y="5861224"/>
                      <a:chExt cx="479386" cy="373861"/>
                    </a:xfrm>
                  </p:grpSpPr>
                  <p:sp>
                    <p:nvSpPr>
                      <p:cNvPr id="80321" name="Oval 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48039" y="5861224"/>
                        <a:ext cx="382965" cy="37386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80322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656261" y="5906467"/>
                        <a:ext cx="371164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3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</p:txBody>
                  </p:sp>
                </p:grpSp>
                <p:cxnSp>
                  <p:nvCxnSpPr>
                    <p:cNvPr id="97" name="Straight Connector 96"/>
                    <p:cNvCxnSpPr>
                      <a:stCxn id="80331" idx="5"/>
                      <a:endCxn id="80325" idx="1"/>
                    </p:cNvCxnSpPr>
                    <p:nvPr/>
                  </p:nvCxnSpPr>
                  <p:spPr>
                    <a:xfrm rot="16200000" flipH="1">
                      <a:off x="7619844" y="4939214"/>
                      <a:ext cx="490059" cy="255883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Connector 97"/>
                    <p:cNvCxnSpPr>
                      <a:stCxn id="80331" idx="3"/>
                    </p:cNvCxnSpPr>
                    <p:nvPr/>
                  </p:nvCxnSpPr>
                  <p:spPr>
                    <a:xfrm rot="5400000">
                      <a:off x="7118663" y="4960837"/>
                      <a:ext cx="486781" cy="209359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Connector 17"/>
                    <p:cNvCxnSpPr>
                      <a:stCxn id="80333" idx="5"/>
                    </p:cNvCxnSpPr>
                    <p:nvPr/>
                  </p:nvCxnSpPr>
                  <p:spPr>
                    <a:xfrm rot="16200000" flipH="1">
                      <a:off x="6620391" y="4942123"/>
                      <a:ext cx="488420" cy="245147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Straight Connector 99"/>
                    <p:cNvCxnSpPr>
                      <a:endCxn id="80333" idx="3"/>
                    </p:cNvCxnSpPr>
                    <p:nvPr/>
                  </p:nvCxnSpPr>
                  <p:spPr>
                    <a:xfrm rot="5400000" flipH="1" flipV="1">
                      <a:off x="6119954" y="4952265"/>
                      <a:ext cx="481864" cy="218306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Connector 100"/>
                    <p:cNvCxnSpPr>
                      <a:stCxn id="80325" idx="2"/>
                    </p:cNvCxnSpPr>
                    <p:nvPr/>
                  </p:nvCxnSpPr>
                  <p:spPr>
                    <a:xfrm rot="10800000">
                      <a:off x="7312845" y="5441666"/>
                      <a:ext cx="624500" cy="3278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Straight Connector 101"/>
                    <p:cNvCxnSpPr/>
                    <p:nvPr/>
                  </p:nvCxnSpPr>
                  <p:spPr>
                    <a:xfrm rot="10800000">
                      <a:off x="6307204" y="5433470"/>
                      <a:ext cx="622710" cy="8195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Straight Connector 102"/>
                    <p:cNvCxnSpPr/>
                    <p:nvPr/>
                  </p:nvCxnSpPr>
                  <p:spPr>
                    <a:xfrm rot="16200000" flipH="1">
                      <a:off x="7153984" y="5677814"/>
                      <a:ext cx="437612" cy="230832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Straight Connector 103"/>
                    <p:cNvCxnSpPr>
                      <a:stCxn id="80325" idx="3"/>
                    </p:cNvCxnSpPr>
                    <p:nvPr/>
                  </p:nvCxnSpPr>
                  <p:spPr>
                    <a:xfrm rot="5400000">
                      <a:off x="7657623" y="5676845"/>
                      <a:ext cx="435972" cy="234410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Straight Connector 104"/>
                    <p:cNvCxnSpPr>
                      <a:endCxn id="80329" idx="6"/>
                    </p:cNvCxnSpPr>
                    <p:nvPr/>
                  </p:nvCxnSpPr>
                  <p:spPr>
                    <a:xfrm rot="10800000">
                      <a:off x="6802867" y="6141516"/>
                      <a:ext cx="629867" cy="3278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Straight Connector 105"/>
                    <p:cNvCxnSpPr>
                      <a:endCxn id="80329" idx="1"/>
                    </p:cNvCxnSpPr>
                    <p:nvPr/>
                  </p:nvCxnSpPr>
                  <p:spPr>
                    <a:xfrm rot="16200000" flipH="1">
                      <a:off x="6141487" y="5676475"/>
                      <a:ext cx="444167" cy="223674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Straight Connector 25"/>
                    <p:cNvCxnSpPr>
                      <a:endCxn id="80329" idx="7"/>
                    </p:cNvCxnSpPr>
                    <p:nvPr/>
                  </p:nvCxnSpPr>
                  <p:spPr>
                    <a:xfrm rot="5400000">
                      <a:off x="6648404" y="5671627"/>
                      <a:ext cx="435972" cy="241568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8915514" y="3359940"/>
                    <a:ext cx="312702" cy="308035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9971083" y="3282138"/>
                    <a:ext cx="471435" cy="308035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5785E0"/>
                        </a:solidFill>
                      </a:rPr>
                      <a:t>1</a:t>
                    </a:r>
                    <a:endParaRPr lang="en-US" sz="1400" dirty="0">
                      <a:solidFill>
                        <a:srgbClr val="5785E0"/>
                      </a:solidFill>
                    </a:endParaRPr>
                  </a:p>
                </p:txBody>
              </p:sp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8459952" y="3336123"/>
                    <a:ext cx="311115" cy="306447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9996480" y="4098271"/>
                    <a:ext cx="311115" cy="308035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9547268" y="4012530"/>
                    <a:ext cx="312702" cy="308035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8471064" y="4055400"/>
                    <a:ext cx="311115" cy="308035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9253613" y="4501575"/>
                    <a:ext cx="311115" cy="308035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1</a:t>
                    </a:r>
                  </a:p>
                </p:txBody>
              </p:sp>
            </p:grpSp>
            <p:sp>
              <p:nvSpPr>
                <p:cNvPr id="69" name="TextBox 68"/>
                <p:cNvSpPr txBox="1"/>
                <p:nvPr/>
              </p:nvSpPr>
              <p:spPr>
                <a:xfrm>
                  <a:off x="9209168" y="2891537"/>
                  <a:ext cx="311115" cy="308035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2</a:t>
                  </a: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8936149" y="4006179"/>
                  <a:ext cx="311115" cy="308035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8</a:t>
                  </a: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8764718" y="3615578"/>
                  <a:ext cx="311115" cy="306447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2</a:t>
                  </a: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9539331" y="3372643"/>
                  <a:ext cx="311115" cy="308035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3</a:t>
                  </a: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9713937" y="3623516"/>
                  <a:ext cx="311115" cy="308035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2</a:t>
                  </a:r>
                </a:p>
              </p:txBody>
            </p:sp>
            <p:sp>
              <p:nvSpPr>
                <p:cNvPr id="80287" name="TextBox 73"/>
                <p:cNvSpPr txBox="1">
                  <a:spLocks noChangeArrowheads="1"/>
                </p:cNvSpPr>
                <p:nvPr/>
              </p:nvSpPr>
              <p:spPr bwMode="auto">
                <a:xfrm>
                  <a:off x="8512988" y="2892076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FF6600"/>
                      </a:solidFill>
                    </a:rPr>
                    <a:t>0</a:t>
                  </a:r>
                </a:p>
              </p:txBody>
            </p:sp>
            <p:sp>
              <p:nvSpPr>
                <p:cNvPr id="80288" name="TextBox 74"/>
                <p:cNvSpPr txBox="1">
                  <a:spLocks noChangeArrowheads="1"/>
                </p:cNvSpPr>
                <p:nvPr/>
              </p:nvSpPr>
              <p:spPr bwMode="auto">
                <a:xfrm>
                  <a:off x="8226616" y="3444881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FF6600"/>
                      </a:solidFill>
                    </a:rPr>
                    <a:t> </a:t>
                  </a:r>
                </a:p>
              </p:txBody>
            </p:sp>
            <p:sp>
              <p:nvSpPr>
                <p:cNvPr id="80289" name="TextBox 75"/>
                <p:cNvSpPr txBox="1">
                  <a:spLocks noChangeArrowheads="1"/>
                </p:cNvSpPr>
                <p:nvPr/>
              </p:nvSpPr>
              <p:spPr bwMode="auto">
                <a:xfrm>
                  <a:off x="9904962" y="2886773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FF6600"/>
                      </a:solidFill>
                    </a:rPr>
                    <a:t> </a:t>
                  </a:r>
                </a:p>
              </p:txBody>
            </p:sp>
            <p:sp>
              <p:nvSpPr>
                <p:cNvPr id="80290" name="TextBox 76"/>
                <p:cNvSpPr txBox="1">
                  <a:spLocks noChangeArrowheads="1"/>
                </p:cNvSpPr>
                <p:nvPr/>
              </p:nvSpPr>
              <p:spPr bwMode="auto">
                <a:xfrm>
                  <a:off x="9947249" y="4482712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FF6600"/>
                      </a:solidFill>
                    </a:rPr>
                    <a:t> </a:t>
                  </a:r>
                </a:p>
              </p:txBody>
            </p:sp>
            <p:sp>
              <p:nvSpPr>
                <p:cNvPr id="80291" name="TextBox 77"/>
                <p:cNvSpPr txBox="1">
                  <a:spLocks noChangeArrowheads="1"/>
                </p:cNvSpPr>
                <p:nvPr/>
              </p:nvSpPr>
              <p:spPr bwMode="auto">
                <a:xfrm>
                  <a:off x="10247888" y="3476437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FF6600"/>
                      </a:solidFill>
                    </a:rPr>
                    <a:t> </a:t>
                  </a:r>
                </a:p>
              </p:txBody>
            </p:sp>
            <p:sp>
              <p:nvSpPr>
                <p:cNvPr id="80292" name="TextBox 78"/>
                <p:cNvSpPr txBox="1">
                  <a:spLocks noChangeArrowheads="1"/>
                </p:cNvSpPr>
                <p:nvPr/>
              </p:nvSpPr>
              <p:spPr bwMode="auto">
                <a:xfrm>
                  <a:off x="8561020" y="4527161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FF6600"/>
                      </a:solidFill>
                    </a:rPr>
                    <a:t> </a:t>
                  </a:r>
                </a:p>
              </p:txBody>
            </p:sp>
            <p:sp>
              <p:nvSpPr>
                <p:cNvPr id="80293" name="TextBox 79"/>
                <p:cNvSpPr txBox="1">
                  <a:spLocks noChangeArrowheads="1"/>
                </p:cNvSpPr>
                <p:nvPr/>
              </p:nvSpPr>
              <p:spPr bwMode="auto">
                <a:xfrm>
                  <a:off x="9227948" y="3438337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FF66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67" name="TextBox 66"/>
              <p:cNvSpPr txBox="1"/>
              <p:nvPr/>
            </p:nvSpPr>
            <p:spPr>
              <a:xfrm>
                <a:off x="10141828" y="3532670"/>
                <a:ext cx="349211" cy="400128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>
                    <a:solidFill>
                      <a:srgbClr val="75879C"/>
                    </a:solidFill>
                  </a:rPr>
                  <a:t> </a:t>
                </a:r>
              </a:p>
            </p:txBody>
          </p:sp>
        </p:grpSp>
        <p:grpSp>
          <p:nvGrpSpPr>
            <p:cNvPr id="80108" name="Group 121"/>
            <p:cNvGrpSpPr>
              <a:grpSpLocks/>
            </p:cNvGrpSpPr>
            <p:nvPr/>
          </p:nvGrpSpPr>
          <p:grpSpPr bwMode="auto">
            <a:xfrm>
              <a:off x="4568517" y="773165"/>
              <a:ext cx="2381151" cy="1948225"/>
              <a:chOff x="8110055" y="2117932"/>
              <a:chExt cx="2381151" cy="1948225"/>
            </a:xfrm>
          </p:grpSpPr>
          <p:grpSp>
            <p:nvGrpSpPr>
              <p:cNvPr id="80223" name="Group 70"/>
              <p:cNvGrpSpPr>
                <a:grpSpLocks/>
              </p:cNvGrpSpPr>
              <p:nvPr/>
            </p:nvGrpSpPr>
            <p:grpSpPr bwMode="auto">
              <a:xfrm>
                <a:off x="8110055" y="2117932"/>
                <a:ext cx="2332550" cy="1948225"/>
                <a:chOff x="8226616" y="2886773"/>
                <a:chExt cx="2332550" cy="1948225"/>
              </a:xfrm>
            </p:grpSpPr>
            <p:grpSp>
              <p:nvGrpSpPr>
                <p:cNvPr id="80225" name="Group 56"/>
                <p:cNvGrpSpPr>
                  <a:grpSpLocks/>
                </p:cNvGrpSpPr>
                <p:nvPr/>
              </p:nvGrpSpPr>
              <p:grpSpPr bwMode="auto">
                <a:xfrm>
                  <a:off x="8317687" y="2971052"/>
                  <a:ext cx="2144366" cy="1838487"/>
                  <a:chOff x="8317687" y="2971052"/>
                  <a:chExt cx="2144366" cy="1838487"/>
                </a:xfrm>
              </p:grpSpPr>
              <p:grpSp>
                <p:nvGrpSpPr>
                  <p:cNvPr id="80238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8317687" y="2971052"/>
                    <a:ext cx="2144366" cy="1773303"/>
                    <a:chOff x="5924945" y="4501010"/>
                    <a:chExt cx="2417354" cy="1830468"/>
                  </a:xfrm>
                </p:grpSpPr>
                <p:grpSp>
                  <p:nvGrpSpPr>
                    <p:cNvPr id="80246" name="Group 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15327" y="4501010"/>
                      <a:ext cx="487043" cy="373861"/>
                      <a:chOff x="6415327" y="4640710"/>
                      <a:chExt cx="487043" cy="373861"/>
                    </a:xfrm>
                  </p:grpSpPr>
                  <p:sp>
                    <p:nvSpPr>
                      <p:cNvPr id="177" name="Oval 17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414759" y="4640446"/>
                        <a:ext cx="382931" cy="373691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extLst/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80278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26173" y="4684816"/>
                        <a:ext cx="376197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0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</p:txBody>
                  </p:sp>
                </p:grpSp>
                <p:grpSp>
                  <p:nvGrpSpPr>
                    <p:cNvPr id="80247" name="Group 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410392" y="4503296"/>
                      <a:ext cx="543767" cy="373861"/>
                      <a:chOff x="7410392" y="4630296"/>
                      <a:chExt cx="543767" cy="373861"/>
                    </a:xfrm>
                  </p:grpSpPr>
                  <p:sp>
                    <p:nvSpPr>
                      <p:cNvPr id="80275" name="Oval 1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10392" y="4630296"/>
                        <a:ext cx="382965" cy="37386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80276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520388" y="4668024"/>
                        <a:ext cx="433771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1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  <a:p>
                        <a:pPr eaLnBrk="0" hangingPunct="0"/>
                        <a:endParaRPr lang="en-US" sz="1400">
                          <a:latin typeface="Times" pitchFamily="-108" charset="0"/>
                        </a:endParaRPr>
                      </a:p>
                    </p:txBody>
                  </p:sp>
                </p:grpSp>
                <p:grpSp>
                  <p:nvGrpSpPr>
                    <p:cNvPr id="80248" name="Group 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20051" y="5954919"/>
                      <a:ext cx="382965" cy="373861"/>
                      <a:chOff x="6420051" y="5954919"/>
                      <a:chExt cx="382965" cy="373861"/>
                    </a:xfrm>
                  </p:grpSpPr>
                  <p:sp>
                    <p:nvSpPr>
                      <p:cNvPr id="80273" name="Oval 1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420051" y="5954919"/>
                        <a:ext cx="382965" cy="37386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80274" name="Rectangle 17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24639" y="6010978"/>
                        <a:ext cx="191149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5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</p:txBody>
                  </p:sp>
                </p:grpSp>
                <p:grpSp>
                  <p:nvGrpSpPr>
                    <p:cNvPr id="80249" name="Group 5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432703" y="5957617"/>
                      <a:ext cx="382965" cy="373861"/>
                      <a:chOff x="7432703" y="5957617"/>
                      <a:chExt cx="382965" cy="373861"/>
                    </a:xfrm>
                  </p:grpSpPr>
                  <p:sp>
                    <p:nvSpPr>
                      <p:cNvPr id="80271" name="Oval 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32703" y="5957617"/>
                        <a:ext cx="382965" cy="37386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80272" name="Rectangle 1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543548" y="5997869"/>
                        <a:ext cx="191149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6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</p:txBody>
                  </p:sp>
                </p:grpSp>
                <p:grpSp>
                  <p:nvGrpSpPr>
                    <p:cNvPr id="80250" name="Group 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7403" y="5257504"/>
                      <a:ext cx="404896" cy="373861"/>
                      <a:chOff x="7937403" y="5257504"/>
                      <a:chExt cx="404896" cy="373861"/>
                    </a:xfrm>
                  </p:grpSpPr>
                  <p:sp>
                    <p:nvSpPr>
                      <p:cNvPr id="80269" name="Oval 1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7403" y="5257504"/>
                        <a:ext cx="382965" cy="37386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80270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057911" y="5300446"/>
                        <a:ext cx="284388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4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  <a:p>
                        <a:pPr eaLnBrk="0" hangingPunct="0"/>
                        <a:endParaRPr lang="en-US" sz="1400">
                          <a:latin typeface="Times" pitchFamily="-108" charset="0"/>
                        </a:endParaRPr>
                      </a:p>
                    </p:txBody>
                  </p:sp>
                </p:grpSp>
                <p:cxnSp>
                  <p:nvCxnSpPr>
                    <p:cNvPr id="151" name="Straight Connector 150"/>
                    <p:cNvCxnSpPr>
                      <a:stCxn id="177" idx="6"/>
                      <a:endCxn id="80275" idx="2"/>
                    </p:cNvCxnSpPr>
                    <p:nvPr/>
                  </p:nvCxnSpPr>
                  <p:spPr>
                    <a:xfrm>
                      <a:off x="6797690" y="4687591"/>
                      <a:ext cx="611973" cy="1640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0252" name="Group 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924945" y="5247093"/>
                      <a:ext cx="452317" cy="373861"/>
                      <a:chOff x="6488969" y="5798754"/>
                      <a:chExt cx="452317" cy="373861"/>
                    </a:xfrm>
                  </p:grpSpPr>
                  <p:sp>
                    <p:nvSpPr>
                      <p:cNvPr id="80267" name="Oval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488969" y="5798754"/>
                        <a:ext cx="382965" cy="37386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80268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90381" y="5846326"/>
                        <a:ext cx="350905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2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</p:txBody>
                  </p:sp>
                </p:grpSp>
                <p:grpSp>
                  <p:nvGrpSpPr>
                    <p:cNvPr id="80253" name="Group 4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31004" y="5254812"/>
                      <a:ext cx="479386" cy="373861"/>
                      <a:chOff x="6548039" y="5861224"/>
                      <a:chExt cx="479386" cy="373861"/>
                    </a:xfrm>
                  </p:grpSpPr>
                  <p:sp>
                    <p:nvSpPr>
                      <p:cNvPr id="165" name="Oval 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47141" y="5861095"/>
                        <a:ext cx="382931" cy="373691"/>
                      </a:xfrm>
                      <a:prstGeom prst="ellipse">
                        <a:avLst/>
                      </a:prstGeom>
                      <a:solidFill>
                        <a:srgbClr val="DCEDF6"/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extLst/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80266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656261" y="5906467"/>
                        <a:ext cx="371164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3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</p:txBody>
                  </p:sp>
                </p:grpSp>
                <p:cxnSp>
                  <p:nvCxnSpPr>
                    <p:cNvPr id="154" name="Straight Connector 153"/>
                    <p:cNvCxnSpPr>
                      <a:stCxn id="80275" idx="5"/>
                      <a:endCxn id="80269" idx="1"/>
                    </p:cNvCxnSpPr>
                    <p:nvPr/>
                  </p:nvCxnSpPr>
                  <p:spPr>
                    <a:xfrm rot="16200000" flipH="1">
                      <a:off x="7620035" y="4939076"/>
                      <a:ext cx="490060" cy="255884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" name="Straight Connector 154"/>
                    <p:cNvCxnSpPr>
                      <a:stCxn id="80275" idx="3"/>
                    </p:cNvCxnSpPr>
                    <p:nvPr/>
                  </p:nvCxnSpPr>
                  <p:spPr>
                    <a:xfrm rot="5400000">
                      <a:off x="7118853" y="4960700"/>
                      <a:ext cx="486782" cy="209360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6" name="Straight Connector 17"/>
                    <p:cNvCxnSpPr>
                      <a:stCxn id="177" idx="5"/>
                    </p:cNvCxnSpPr>
                    <p:nvPr/>
                  </p:nvCxnSpPr>
                  <p:spPr>
                    <a:xfrm rot="16200000" flipH="1">
                      <a:off x="6620581" y="4941987"/>
                      <a:ext cx="488420" cy="245148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Straight Connector 156"/>
                    <p:cNvCxnSpPr>
                      <a:endCxn id="177" idx="3"/>
                    </p:cNvCxnSpPr>
                    <p:nvPr/>
                  </p:nvCxnSpPr>
                  <p:spPr>
                    <a:xfrm rot="5400000" flipH="1" flipV="1">
                      <a:off x="6120145" y="4952129"/>
                      <a:ext cx="481864" cy="218306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8" name="Straight Connector 157"/>
                    <p:cNvCxnSpPr>
                      <a:stCxn id="80269" idx="2"/>
                    </p:cNvCxnSpPr>
                    <p:nvPr/>
                  </p:nvCxnSpPr>
                  <p:spPr>
                    <a:xfrm rot="10800000">
                      <a:off x="7313036" y="5441528"/>
                      <a:ext cx="624499" cy="3278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9" name="Straight Connector 158"/>
                    <p:cNvCxnSpPr/>
                    <p:nvPr/>
                  </p:nvCxnSpPr>
                  <p:spPr>
                    <a:xfrm rot="10800000">
                      <a:off x="6307396" y="5433334"/>
                      <a:ext cx="622710" cy="8194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0" name="Straight Connector 159"/>
                    <p:cNvCxnSpPr/>
                    <p:nvPr/>
                  </p:nvCxnSpPr>
                  <p:spPr>
                    <a:xfrm rot="16200000" flipH="1">
                      <a:off x="7154175" y="5677677"/>
                      <a:ext cx="437611" cy="230833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1" name="Straight Connector 160"/>
                    <p:cNvCxnSpPr>
                      <a:stCxn id="80269" idx="3"/>
                    </p:cNvCxnSpPr>
                    <p:nvPr/>
                  </p:nvCxnSpPr>
                  <p:spPr>
                    <a:xfrm rot="5400000">
                      <a:off x="7657815" y="5676706"/>
                      <a:ext cx="435972" cy="234411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Connector 161"/>
                    <p:cNvCxnSpPr>
                      <a:endCxn id="80273" idx="6"/>
                    </p:cNvCxnSpPr>
                    <p:nvPr/>
                  </p:nvCxnSpPr>
                  <p:spPr>
                    <a:xfrm rot="10800000">
                      <a:off x="6803058" y="6141379"/>
                      <a:ext cx="629867" cy="3278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3" name="Straight Connector 162"/>
                    <p:cNvCxnSpPr>
                      <a:endCxn id="80273" idx="1"/>
                    </p:cNvCxnSpPr>
                    <p:nvPr/>
                  </p:nvCxnSpPr>
                  <p:spPr>
                    <a:xfrm rot="16200000" flipH="1">
                      <a:off x="6141677" y="5676339"/>
                      <a:ext cx="444168" cy="223675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4" name="Straight Connector 25"/>
                    <p:cNvCxnSpPr>
                      <a:endCxn id="80273" idx="7"/>
                    </p:cNvCxnSpPr>
                    <p:nvPr/>
                  </p:nvCxnSpPr>
                  <p:spPr>
                    <a:xfrm rot="5400000">
                      <a:off x="6648595" y="5671489"/>
                      <a:ext cx="435972" cy="241569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8915681" y="3359810"/>
                    <a:ext cx="312703" cy="308035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9971251" y="3282007"/>
                    <a:ext cx="471434" cy="308035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5785E0"/>
                        </a:solidFill>
                      </a:rPr>
                      <a:t>1</a:t>
                    </a:r>
                    <a:endParaRPr lang="en-US" sz="1400" dirty="0">
                      <a:solidFill>
                        <a:srgbClr val="5785E0"/>
                      </a:solidFill>
                    </a:endParaRPr>
                  </a:p>
                </p:txBody>
              </p: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8460120" y="3335992"/>
                    <a:ext cx="311115" cy="306448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9996648" y="4098140"/>
                    <a:ext cx="311115" cy="308035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9547435" y="4012399"/>
                    <a:ext cx="312703" cy="308035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8471231" y="4055270"/>
                    <a:ext cx="311115" cy="308035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9253781" y="4501444"/>
                    <a:ext cx="311115" cy="308035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1</a:t>
                    </a:r>
                  </a:p>
                </p:txBody>
              </p:sp>
            </p:grpSp>
            <p:sp>
              <p:nvSpPr>
                <p:cNvPr id="126" name="TextBox 125"/>
                <p:cNvSpPr txBox="1"/>
                <p:nvPr/>
              </p:nvSpPr>
              <p:spPr>
                <a:xfrm>
                  <a:off x="9209336" y="2891406"/>
                  <a:ext cx="311115" cy="308035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2</a:t>
                  </a: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8936317" y="4006048"/>
                  <a:ext cx="311115" cy="308035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8</a:t>
                  </a: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8764886" y="3615447"/>
                  <a:ext cx="311115" cy="306448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2</a:t>
                  </a: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9539499" y="3372512"/>
                  <a:ext cx="311115" cy="308035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3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9714105" y="3623386"/>
                  <a:ext cx="311115" cy="308035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2</a:t>
                  </a:r>
                </a:p>
              </p:txBody>
            </p:sp>
            <p:sp>
              <p:nvSpPr>
                <p:cNvPr id="80231" name="TextBox 130"/>
                <p:cNvSpPr txBox="1">
                  <a:spLocks noChangeArrowheads="1"/>
                </p:cNvSpPr>
                <p:nvPr/>
              </p:nvSpPr>
              <p:spPr bwMode="auto">
                <a:xfrm>
                  <a:off x="8512988" y="2892076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FF6600"/>
                      </a:solidFill>
                    </a:rPr>
                    <a:t>0</a:t>
                  </a:r>
                </a:p>
              </p:txBody>
            </p:sp>
            <p:sp>
              <p:nvSpPr>
                <p:cNvPr id="80232" name="TextBox 131"/>
                <p:cNvSpPr txBox="1">
                  <a:spLocks noChangeArrowheads="1"/>
                </p:cNvSpPr>
                <p:nvPr/>
              </p:nvSpPr>
              <p:spPr bwMode="auto">
                <a:xfrm>
                  <a:off x="8226616" y="3444881"/>
                  <a:ext cx="311278" cy="3078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FF6600"/>
                      </a:solidFill>
                    </a:rPr>
                    <a:t>3</a:t>
                  </a:r>
                  <a:endParaRPr lang="en-US" sz="1400" dirty="0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80233" name="TextBox 132"/>
                <p:cNvSpPr txBox="1">
                  <a:spLocks noChangeArrowheads="1"/>
                </p:cNvSpPr>
                <p:nvPr/>
              </p:nvSpPr>
              <p:spPr bwMode="auto">
                <a:xfrm>
                  <a:off x="9904962" y="2886773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FF6600"/>
                      </a:solidFill>
                    </a:rPr>
                    <a:t>2</a:t>
                  </a:r>
                </a:p>
              </p:txBody>
            </p:sp>
            <p:sp>
              <p:nvSpPr>
                <p:cNvPr id="80234" name="TextBox 133"/>
                <p:cNvSpPr txBox="1">
                  <a:spLocks noChangeArrowheads="1"/>
                </p:cNvSpPr>
                <p:nvPr/>
              </p:nvSpPr>
              <p:spPr bwMode="auto">
                <a:xfrm>
                  <a:off x="9947249" y="4482712"/>
                  <a:ext cx="311278" cy="3078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FF6600"/>
                      </a:solidFill>
                    </a:rPr>
                    <a:t>5</a:t>
                  </a:r>
                  <a:endParaRPr lang="en-US" sz="1400" dirty="0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80235" name="TextBox 134"/>
                <p:cNvSpPr txBox="1">
                  <a:spLocks noChangeArrowheads="1"/>
                </p:cNvSpPr>
                <p:nvPr/>
              </p:nvSpPr>
              <p:spPr bwMode="auto">
                <a:xfrm>
                  <a:off x="10247888" y="3476437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FF6600"/>
                      </a:solidFill>
                    </a:rPr>
                    <a:t> </a:t>
                  </a:r>
                </a:p>
              </p:txBody>
            </p:sp>
            <p:sp>
              <p:nvSpPr>
                <p:cNvPr id="80236" name="TextBox 135"/>
                <p:cNvSpPr txBox="1">
                  <a:spLocks noChangeArrowheads="1"/>
                </p:cNvSpPr>
                <p:nvPr/>
              </p:nvSpPr>
              <p:spPr bwMode="auto">
                <a:xfrm>
                  <a:off x="8561020" y="4527161"/>
                  <a:ext cx="311278" cy="3078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FF6600"/>
                      </a:solidFill>
                    </a:rPr>
                    <a:t>9</a:t>
                  </a:r>
                  <a:endParaRPr lang="en-US" sz="1400" dirty="0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80237" name="TextBox 136"/>
                <p:cNvSpPr txBox="1">
                  <a:spLocks noChangeArrowheads="1"/>
                </p:cNvSpPr>
                <p:nvPr/>
              </p:nvSpPr>
              <p:spPr bwMode="auto">
                <a:xfrm>
                  <a:off x="9227948" y="3438337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FF6600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124" name="TextBox 123"/>
              <p:cNvSpPr txBox="1"/>
              <p:nvPr/>
            </p:nvSpPr>
            <p:spPr>
              <a:xfrm>
                <a:off x="10141995" y="3532539"/>
                <a:ext cx="349211" cy="400128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75879C"/>
                    </a:solidFill>
                  </a:rPr>
                  <a:t> </a:t>
                </a:r>
                <a:endParaRPr lang="en-US" sz="2000" dirty="0">
                  <a:solidFill>
                    <a:srgbClr val="75879C"/>
                  </a:solidFill>
                </a:endParaRPr>
              </a:p>
            </p:txBody>
          </p:sp>
        </p:grpSp>
        <p:grpSp>
          <p:nvGrpSpPr>
            <p:cNvPr id="80109" name="Group 178"/>
            <p:cNvGrpSpPr>
              <a:grpSpLocks/>
            </p:cNvGrpSpPr>
            <p:nvPr/>
          </p:nvGrpSpPr>
          <p:grpSpPr bwMode="auto">
            <a:xfrm>
              <a:off x="2410656" y="1474061"/>
              <a:ext cx="2381289" cy="1948165"/>
              <a:chOff x="8110055" y="2117932"/>
              <a:chExt cx="2381289" cy="1948165"/>
            </a:xfrm>
          </p:grpSpPr>
          <p:grpSp>
            <p:nvGrpSpPr>
              <p:cNvPr id="80167" name="Group 70"/>
              <p:cNvGrpSpPr>
                <a:grpSpLocks/>
              </p:cNvGrpSpPr>
              <p:nvPr/>
            </p:nvGrpSpPr>
            <p:grpSpPr bwMode="auto">
              <a:xfrm>
                <a:off x="8110055" y="2117932"/>
                <a:ext cx="2332550" cy="1948165"/>
                <a:chOff x="8226616" y="2886773"/>
                <a:chExt cx="2332550" cy="1948165"/>
              </a:xfrm>
            </p:grpSpPr>
            <p:grpSp>
              <p:nvGrpSpPr>
                <p:cNvPr id="80169" name="Group 56"/>
                <p:cNvGrpSpPr>
                  <a:grpSpLocks/>
                </p:cNvGrpSpPr>
                <p:nvPr/>
              </p:nvGrpSpPr>
              <p:grpSpPr bwMode="auto">
                <a:xfrm>
                  <a:off x="8317685" y="2971054"/>
                  <a:ext cx="2144366" cy="1838485"/>
                  <a:chOff x="8317685" y="2971054"/>
                  <a:chExt cx="2144366" cy="1838485"/>
                </a:xfrm>
              </p:grpSpPr>
              <p:grpSp>
                <p:nvGrpSpPr>
                  <p:cNvPr id="80182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8317685" y="2971054"/>
                    <a:ext cx="2144366" cy="1773303"/>
                    <a:chOff x="5924945" y="4501010"/>
                    <a:chExt cx="2417354" cy="1830468"/>
                  </a:xfrm>
                </p:grpSpPr>
                <p:grpSp>
                  <p:nvGrpSpPr>
                    <p:cNvPr id="80190" name="Group 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15327" y="4501010"/>
                      <a:ext cx="487043" cy="373861"/>
                      <a:chOff x="6415327" y="4640710"/>
                      <a:chExt cx="487043" cy="373861"/>
                    </a:xfrm>
                  </p:grpSpPr>
                  <p:sp>
                    <p:nvSpPr>
                      <p:cNvPr id="80221" name="Oval 23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415327" y="4640710"/>
                        <a:ext cx="382965" cy="373861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80222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26173" y="4684816"/>
                        <a:ext cx="376197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0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</p:txBody>
                  </p:sp>
                </p:grpSp>
                <p:grpSp>
                  <p:nvGrpSpPr>
                    <p:cNvPr id="80191" name="Group 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410392" y="4503296"/>
                      <a:ext cx="543767" cy="373861"/>
                      <a:chOff x="7410392" y="4630296"/>
                      <a:chExt cx="543767" cy="373861"/>
                    </a:xfrm>
                  </p:grpSpPr>
                  <p:sp>
                    <p:nvSpPr>
                      <p:cNvPr id="80219" name="Oval 2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10392" y="4630296"/>
                        <a:ext cx="382965" cy="37386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80220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520388" y="4668024"/>
                        <a:ext cx="433771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1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  <a:p>
                        <a:pPr eaLnBrk="0" hangingPunct="0"/>
                        <a:endParaRPr lang="en-US" sz="1400">
                          <a:latin typeface="Times" pitchFamily="-108" charset="0"/>
                        </a:endParaRPr>
                      </a:p>
                    </p:txBody>
                  </p:sp>
                </p:grpSp>
                <p:grpSp>
                  <p:nvGrpSpPr>
                    <p:cNvPr id="80192" name="Group 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20052" y="5954919"/>
                      <a:ext cx="382965" cy="373861"/>
                      <a:chOff x="6420052" y="5954919"/>
                      <a:chExt cx="382965" cy="373861"/>
                    </a:xfrm>
                  </p:grpSpPr>
                  <p:sp>
                    <p:nvSpPr>
                      <p:cNvPr id="80217" name="Oval 22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420052" y="5954919"/>
                        <a:ext cx="382965" cy="37386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80218" name="Rectangle 2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24639" y="6010978"/>
                        <a:ext cx="191149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5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</p:txBody>
                  </p:sp>
                </p:grpSp>
                <p:grpSp>
                  <p:nvGrpSpPr>
                    <p:cNvPr id="80193" name="Group 5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432703" y="5957617"/>
                      <a:ext cx="382965" cy="373861"/>
                      <a:chOff x="7432703" y="5957617"/>
                      <a:chExt cx="382965" cy="373861"/>
                    </a:xfrm>
                  </p:grpSpPr>
                  <p:sp>
                    <p:nvSpPr>
                      <p:cNvPr id="80215" name="Oval 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32703" y="5957617"/>
                        <a:ext cx="382965" cy="37386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80216" name="Rectangle 2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543548" y="5997869"/>
                        <a:ext cx="191149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6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</p:txBody>
                  </p:sp>
                </p:grpSp>
                <p:grpSp>
                  <p:nvGrpSpPr>
                    <p:cNvPr id="80194" name="Group 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7403" y="5257504"/>
                      <a:ext cx="404896" cy="373861"/>
                      <a:chOff x="7937403" y="5257504"/>
                      <a:chExt cx="404896" cy="373861"/>
                    </a:xfrm>
                  </p:grpSpPr>
                  <p:sp>
                    <p:nvSpPr>
                      <p:cNvPr id="80213" name="Oval 2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7403" y="5257504"/>
                        <a:ext cx="382965" cy="37386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80214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057911" y="5300446"/>
                        <a:ext cx="284388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4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  <a:p>
                        <a:pPr eaLnBrk="0" hangingPunct="0"/>
                        <a:endParaRPr lang="en-US" sz="1400">
                          <a:latin typeface="Times" pitchFamily="-108" charset="0"/>
                        </a:endParaRPr>
                      </a:p>
                    </p:txBody>
                  </p:sp>
                </p:grpSp>
                <p:cxnSp>
                  <p:nvCxnSpPr>
                    <p:cNvPr id="208" name="Straight Connector 207"/>
                    <p:cNvCxnSpPr>
                      <a:stCxn id="80221" idx="6"/>
                      <a:endCxn id="80219" idx="2"/>
                    </p:cNvCxnSpPr>
                    <p:nvPr/>
                  </p:nvCxnSpPr>
                  <p:spPr>
                    <a:xfrm>
                      <a:off x="6796680" y="4688534"/>
                      <a:ext cx="613762" cy="1640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0196" name="Group 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924945" y="5247093"/>
                      <a:ext cx="452317" cy="373861"/>
                      <a:chOff x="6488969" y="5798754"/>
                      <a:chExt cx="452317" cy="373861"/>
                    </a:xfrm>
                  </p:grpSpPr>
                  <p:sp>
                    <p:nvSpPr>
                      <p:cNvPr id="80211" name="Oval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488969" y="5798754"/>
                        <a:ext cx="382965" cy="37386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80212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90381" y="5846326"/>
                        <a:ext cx="350905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2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</p:txBody>
                  </p:sp>
                </p:grpSp>
                <p:grpSp>
                  <p:nvGrpSpPr>
                    <p:cNvPr id="80197" name="Group 4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31004" y="5254812"/>
                      <a:ext cx="479386" cy="373861"/>
                      <a:chOff x="6548039" y="5861224"/>
                      <a:chExt cx="479386" cy="373861"/>
                    </a:xfrm>
                  </p:grpSpPr>
                  <p:sp>
                    <p:nvSpPr>
                      <p:cNvPr id="80209" name="Oval 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48039" y="5861224"/>
                        <a:ext cx="382965" cy="37386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80210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656261" y="5906467"/>
                        <a:ext cx="371164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3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</p:txBody>
                  </p:sp>
                </p:grpSp>
                <p:cxnSp>
                  <p:nvCxnSpPr>
                    <p:cNvPr id="211" name="Straight Connector 210"/>
                    <p:cNvCxnSpPr>
                      <a:stCxn id="80219" idx="5"/>
                      <a:endCxn id="80213" idx="1"/>
                    </p:cNvCxnSpPr>
                    <p:nvPr/>
                  </p:nvCxnSpPr>
                  <p:spPr>
                    <a:xfrm rot="16200000" flipH="1">
                      <a:off x="7620814" y="4940020"/>
                      <a:ext cx="490060" cy="255883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Straight Connector 211"/>
                    <p:cNvCxnSpPr>
                      <a:stCxn id="80219" idx="3"/>
                    </p:cNvCxnSpPr>
                    <p:nvPr/>
                  </p:nvCxnSpPr>
                  <p:spPr>
                    <a:xfrm rot="5400000">
                      <a:off x="7117843" y="4961642"/>
                      <a:ext cx="486782" cy="209360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3" name="Straight Connector 17"/>
                    <p:cNvCxnSpPr>
                      <a:stCxn id="80221" idx="5"/>
                    </p:cNvCxnSpPr>
                    <p:nvPr/>
                  </p:nvCxnSpPr>
                  <p:spPr>
                    <a:xfrm rot="16200000" flipH="1">
                      <a:off x="6619571" y="4942929"/>
                      <a:ext cx="488420" cy="245148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4" name="Straight Connector 213"/>
                    <p:cNvCxnSpPr>
                      <a:endCxn id="80221" idx="3"/>
                    </p:cNvCxnSpPr>
                    <p:nvPr/>
                  </p:nvCxnSpPr>
                  <p:spPr>
                    <a:xfrm rot="5400000" flipH="1" flipV="1">
                      <a:off x="6120850" y="4951357"/>
                      <a:ext cx="480225" cy="220096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5" name="Straight Connector 214"/>
                    <p:cNvCxnSpPr>
                      <a:stCxn id="80213" idx="2"/>
                    </p:cNvCxnSpPr>
                    <p:nvPr/>
                  </p:nvCxnSpPr>
                  <p:spPr>
                    <a:xfrm rot="10800000">
                      <a:off x="7313815" y="5442471"/>
                      <a:ext cx="624500" cy="1640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6" name="Straight Connector 215"/>
                    <p:cNvCxnSpPr/>
                    <p:nvPr/>
                  </p:nvCxnSpPr>
                  <p:spPr>
                    <a:xfrm rot="10800000">
                      <a:off x="6306386" y="5434277"/>
                      <a:ext cx="624499" cy="8194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7" name="Straight Connector 216"/>
                    <p:cNvCxnSpPr/>
                    <p:nvPr/>
                  </p:nvCxnSpPr>
                  <p:spPr>
                    <a:xfrm rot="16200000" flipH="1">
                      <a:off x="7154059" y="5676086"/>
                      <a:ext cx="437612" cy="232621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8" name="Straight Connector 217"/>
                    <p:cNvCxnSpPr>
                      <a:stCxn id="80213" idx="3"/>
                    </p:cNvCxnSpPr>
                    <p:nvPr/>
                  </p:nvCxnSpPr>
                  <p:spPr>
                    <a:xfrm rot="5400000">
                      <a:off x="7659413" y="5676830"/>
                      <a:ext cx="434334" cy="234410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9" name="Straight Connector 218"/>
                    <p:cNvCxnSpPr>
                      <a:endCxn id="80217" idx="6"/>
                    </p:cNvCxnSpPr>
                    <p:nvPr/>
                  </p:nvCxnSpPr>
                  <p:spPr>
                    <a:xfrm rot="10800000">
                      <a:off x="6802048" y="6140683"/>
                      <a:ext cx="629867" cy="3278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Straight Connector 219"/>
                    <p:cNvCxnSpPr>
                      <a:endCxn id="80217" idx="1"/>
                    </p:cNvCxnSpPr>
                    <p:nvPr/>
                  </p:nvCxnSpPr>
                  <p:spPr>
                    <a:xfrm rot="16200000" flipH="1">
                      <a:off x="6140668" y="5675642"/>
                      <a:ext cx="444167" cy="223675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Straight Connector 25"/>
                    <p:cNvCxnSpPr>
                      <a:endCxn id="80217" idx="7"/>
                    </p:cNvCxnSpPr>
                    <p:nvPr/>
                  </p:nvCxnSpPr>
                  <p:spPr>
                    <a:xfrm rot="5400000">
                      <a:off x="6648480" y="5671687"/>
                      <a:ext cx="435972" cy="239779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96" name="TextBox 195"/>
                  <p:cNvSpPr txBox="1"/>
                  <p:nvPr/>
                </p:nvSpPr>
                <p:spPr>
                  <a:xfrm>
                    <a:off x="8916371" y="3360725"/>
                    <a:ext cx="311115" cy="308035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97" name="TextBox 196"/>
                  <p:cNvSpPr txBox="1"/>
                  <p:nvPr/>
                </p:nvSpPr>
                <p:spPr>
                  <a:xfrm>
                    <a:off x="9971940" y="3282922"/>
                    <a:ext cx="471435" cy="308035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5785E0"/>
                        </a:solidFill>
                      </a:rPr>
                      <a:t>1</a:t>
                    </a:r>
                    <a:endParaRPr lang="en-US" sz="1400" dirty="0">
                      <a:solidFill>
                        <a:srgbClr val="5785E0"/>
                      </a:solidFill>
                    </a:endParaRPr>
                  </a:p>
                </p:txBody>
              </p:sp>
              <p:sp>
                <p:nvSpPr>
                  <p:cNvPr id="198" name="TextBox 197"/>
                  <p:cNvSpPr txBox="1"/>
                  <p:nvPr/>
                </p:nvSpPr>
                <p:spPr>
                  <a:xfrm>
                    <a:off x="8459222" y="3335320"/>
                    <a:ext cx="311115" cy="308035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199" name="TextBox 198"/>
                  <p:cNvSpPr txBox="1"/>
                  <p:nvPr/>
                </p:nvSpPr>
                <p:spPr>
                  <a:xfrm>
                    <a:off x="9997337" y="4099056"/>
                    <a:ext cx="311115" cy="308035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200" name="TextBox 199"/>
                  <p:cNvSpPr txBox="1"/>
                  <p:nvPr/>
                </p:nvSpPr>
                <p:spPr>
                  <a:xfrm>
                    <a:off x="9548125" y="4013314"/>
                    <a:ext cx="311115" cy="306448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8470333" y="4056185"/>
                    <a:ext cx="311115" cy="306447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202" name="TextBox 201"/>
                  <p:cNvSpPr txBox="1"/>
                  <p:nvPr/>
                </p:nvSpPr>
                <p:spPr>
                  <a:xfrm>
                    <a:off x="9254470" y="4500772"/>
                    <a:ext cx="311115" cy="308035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1</a:t>
                    </a:r>
                  </a:p>
                </p:txBody>
              </p:sp>
            </p:grpSp>
            <p:sp>
              <p:nvSpPr>
                <p:cNvPr id="183" name="TextBox 182"/>
                <p:cNvSpPr txBox="1"/>
                <p:nvPr/>
              </p:nvSpPr>
              <p:spPr>
                <a:xfrm>
                  <a:off x="9210025" y="2892321"/>
                  <a:ext cx="311115" cy="308035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2</a:t>
                  </a:r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8937006" y="4006963"/>
                  <a:ext cx="311115" cy="306448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8</a:t>
                  </a:r>
                </a:p>
              </p:txBody>
            </p:sp>
            <p:sp>
              <p:nvSpPr>
                <p:cNvPr id="185" name="TextBox 184"/>
                <p:cNvSpPr txBox="1"/>
                <p:nvPr/>
              </p:nvSpPr>
              <p:spPr>
                <a:xfrm>
                  <a:off x="8763988" y="3614775"/>
                  <a:ext cx="312702" cy="308035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2</a:t>
                  </a:r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9538601" y="3373428"/>
                  <a:ext cx="311115" cy="308035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3</a:t>
                  </a:r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9713207" y="3624301"/>
                  <a:ext cx="311115" cy="308035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2</a:t>
                  </a:r>
                </a:p>
              </p:txBody>
            </p:sp>
            <p:sp>
              <p:nvSpPr>
                <p:cNvPr id="80175" name="TextBox 187"/>
                <p:cNvSpPr txBox="1">
                  <a:spLocks noChangeArrowheads="1"/>
                </p:cNvSpPr>
                <p:nvPr/>
              </p:nvSpPr>
              <p:spPr bwMode="auto">
                <a:xfrm>
                  <a:off x="8512988" y="2892076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FF6600"/>
                      </a:solidFill>
                    </a:rPr>
                    <a:t>0</a:t>
                  </a:r>
                </a:p>
              </p:txBody>
            </p:sp>
            <p:sp>
              <p:nvSpPr>
                <p:cNvPr id="80176" name="TextBox 188"/>
                <p:cNvSpPr txBox="1">
                  <a:spLocks noChangeArrowheads="1"/>
                </p:cNvSpPr>
                <p:nvPr/>
              </p:nvSpPr>
              <p:spPr bwMode="auto">
                <a:xfrm>
                  <a:off x="8226616" y="3444881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FF6600"/>
                      </a:solidFill>
                    </a:rPr>
                    <a:t> </a:t>
                  </a:r>
                </a:p>
              </p:txBody>
            </p:sp>
            <p:sp>
              <p:nvSpPr>
                <p:cNvPr id="80177" name="TextBox 189"/>
                <p:cNvSpPr txBox="1">
                  <a:spLocks noChangeArrowheads="1"/>
                </p:cNvSpPr>
                <p:nvPr/>
              </p:nvSpPr>
              <p:spPr bwMode="auto">
                <a:xfrm>
                  <a:off x="9904962" y="2886773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FF6600"/>
                      </a:solidFill>
                    </a:rPr>
                    <a:t>2</a:t>
                  </a:r>
                </a:p>
              </p:txBody>
            </p:sp>
            <p:sp>
              <p:nvSpPr>
                <p:cNvPr id="80178" name="TextBox 190"/>
                <p:cNvSpPr txBox="1">
                  <a:spLocks noChangeArrowheads="1"/>
                </p:cNvSpPr>
                <p:nvPr/>
              </p:nvSpPr>
              <p:spPr bwMode="auto">
                <a:xfrm>
                  <a:off x="9947249" y="4482712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FF6600"/>
                      </a:solidFill>
                    </a:rPr>
                    <a:t> </a:t>
                  </a:r>
                </a:p>
              </p:txBody>
            </p:sp>
            <p:sp>
              <p:nvSpPr>
                <p:cNvPr id="80179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10247888" y="3476437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FF6600"/>
                      </a:solidFill>
                    </a:rPr>
                    <a:t> </a:t>
                  </a:r>
                </a:p>
              </p:txBody>
            </p:sp>
            <p:sp>
              <p:nvSpPr>
                <p:cNvPr id="80180" name="TextBox 192"/>
                <p:cNvSpPr txBox="1">
                  <a:spLocks noChangeArrowheads="1"/>
                </p:cNvSpPr>
                <p:nvPr/>
              </p:nvSpPr>
              <p:spPr bwMode="auto">
                <a:xfrm>
                  <a:off x="8561020" y="4527161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FF6600"/>
                      </a:solidFill>
                    </a:rPr>
                    <a:t> </a:t>
                  </a:r>
                </a:p>
              </p:txBody>
            </p:sp>
            <p:sp>
              <p:nvSpPr>
                <p:cNvPr id="80181" name="TextBox 193"/>
                <p:cNvSpPr txBox="1">
                  <a:spLocks noChangeArrowheads="1"/>
                </p:cNvSpPr>
                <p:nvPr/>
              </p:nvSpPr>
              <p:spPr bwMode="auto">
                <a:xfrm>
                  <a:off x="9227948" y="3438337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FF6600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181" name="TextBox 180"/>
              <p:cNvSpPr txBox="1"/>
              <p:nvPr/>
            </p:nvSpPr>
            <p:spPr>
              <a:xfrm>
                <a:off x="10142685" y="3531867"/>
                <a:ext cx="349211" cy="400128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>
                    <a:solidFill>
                      <a:srgbClr val="75879C"/>
                    </a:solidFill>
                  </a:rPr>
                  <a:t> </a:t>
                </a:r>
              </a:p>
            </p:txBody>
          </p:sp>
        </p:grpSp>
        <p:grpSp>
          <p:nvGrpSpPr>
            <p:cNvPr id="80110" name="Group 235"/>
            <p:cNvGrpSpPr>
              <a:grpSpLocks/>
            </p:cNvGrpSpPr>
            <p:nvPr/>
          </p:nvGrpSpPr>
          <p:grpSpPr bwMode="auto">
            <a:xfrm>
              <a:off x="6689042" y="1520969"/>
              <a:ext cx="2381289" cy="1948225"/>
              <a:chOff x="8110055" y="2117932"/>
              <a:chExt cx="2381289" cy="1948225"/>
            </a:xfrm>
          </p:grpSpPr>
          <p:grpSp>
            <p:nvGrpSpPr>
              <p:cNvPr id="80111" name="Group 70"/>
              <p:cNvGrpSpPr>
                <a:grpSpLocks/>
              </p:cNvGrpSpPr>
              <p:nvPr/>
            </p:nvGrpSpPr>
            <p:grpSpPr bwMode="auto">
              <a:xfrm>
                <a:off x="8110055" y="2117932"/>
                <a:ext cx="2332550" cy="1948225"/>
                <a:chOff x="8226616" y="2886773"/>
                <a:chExt cx="2332550" cy="1948225"/>
              </a:xfrm>
            </p:grpSpPr>
            <p:grpSp>
              <p:nvGrpSpPr>
                <p:cNvPr id="80113" name="Group 56"/>
                <p:cNvGrpSpPr>
                  <a:grpSpLocks/>
                </p:cNvGrpSpPr>
                <p:nvPr/>
              </p:nvGrpSpPr>
              <p:grpSpPr bwMode="auto">
                <a:xfrm>
                  <a:off x="8317685" y="2971054"/>
                  <a:ext cx="2144366" cy="1838479"/>
                  <a:chOff x="8317685" y="2971054"/>
                  <a:chExt cx="2144366" cy="1838479"/>
                </a:xfrm>
              </p:grpSpPr>
              <p:grpSp>
                <p:nvGrpSpPr>
                  <p:cNvPr id="80126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8317685" y="2971054"/>
                    <a:ext cx="2144366" cy="1773303"/>
                    <a:chOff x="5924945" y="4501010"/>
                    <a:chExt cx="2417354" cy="1830468"/>
                  </a:xfrm>
                </p:grpSpPr>
                <p:grpSp>
                  <p:nvGrpSpPr>
                    <p:cNvPr id="80134" name="Group 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15327" y="4501010"/>
                      <a:ext cx="487043" cy="373861"/>
                      <a:chOff x="6415327" y="4640710"/>
                      <a:chExt cx="487043" cy="373861"/>
                    </a:xfrm>
                  </p:grpSpPr>
                  <p:sp>
                    <p:nvSpPr>
                      <p:cNvPr id="291" name="Oval 29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414917" y="4640499"/>
                        <a:ext cx="382931" cy="373691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extLst/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80166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26173" y="4684816"/>
                        <a:ext cx="376197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0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</p:txBody>
                  </p:sp>
                </p:grpSp>
                <p:grpSp>
                  <p:nvGrpSpPr>
                    <p:cNvPr id="80135" name="Group 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410392" y="4503296"/>
                      <a:ext cx="543767" cy="373861"/>
                      <a:chOff x="7410392" y="4630296"/>
                      <a:chExt cx="543767" cy="373861"/>
                    </a:xfrm>
                  </p:grpSpPr>
                  <p:sp>
                    <p:nvSpPr>
                      <p:cNvPr id="289" name="Oval 28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09822" y="4629438"/>
                        <a:ext cx="382931" cy="375330"/>
                      </a:xfrm>
                      <a:prstGeom prst="ellipse">
                        <a:avLst/>
                      </a:prstGeom>
                      <a:solidFill>
                        <a:srgbClr val="DCEDF6"/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extLst/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80164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520388" y="4668024"/>
                        <a:ext cx="433771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1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  <a:p>
                        <a:pPr eaLnBrk="0" hangingPunct="0"/>
                        <a:endParaRPr lang="en-US" sz="1400">
                          <a:latin typeface="Times" pitchFamily="-108" charset="0"/>
                        </a:endParaRPr>
                      </a:p>
                    </p:txBody>
                  </p:sp>
                </p:grpSp>
                <p:grpSp>
                  <p:nvGrpSpPr>
                    <p:cNvPr id="80136" name="Group 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20052" y="5954919"/>
                      <a:ext cx="382965" cy="373861"/>
                      <a:chOff x="6420052" y="5954919"/>
                      <a:chExt cx="382965" cy="373861"/>
                    </a:xfrm>
                  </p:grpSpPr>
                  <p:sp>
                    <p:nvSpPr>
                      <p:cNvPr id="80161" name="Oval 28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420052" y="5954919"/>
                        <a:ext cx="382965" cy="37386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80162" name="Rectangle 28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24639" y="6010978"/>
                        <a:ext cx="191149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5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</p:txBody>
                  </p:sp>
                </p:grpSp>
                <p:grpSp>
                  <p:nvGrpSpPr>
                    <p:cNvPr id="80137" name="Group 5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432703" y="5957617"/>
                      <a:ext cx="382965" cy="373861"/>
                      <a:chOff x="7432703" y="5957617"/>
                      <a:chExt cx="382965" cy="373861"/>
                    </a:xfrm>
                  </p:grpSpPr>
                  <p:sp>
                    <p:nvSpPr>
                      <p:cNvPr id="80159" name="Oval 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32703" y="5957617"/>
                        <a:ext cx="382965" cy="37386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80160" name="Rectangle 28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543548" y="5997869"/>
                        <a:ext cx="191149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6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</p:txBody>
                  </p:sp>
                </p:grpSp>
                <p:grpSp>
                  <p:nvGrpSpPr>
                    <p:cNvPr id="80138" name="Group 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7403" y="5257504"/>
                      <a:ext cx="404896" cy="373861"/>
                      <a:chOff x="7937403" y="5257504"/>
                      <a:chExt cx="404896" cy="373861"/>
                    </a:xfrm>
                  </p:grpSpPr>
                  <p:sp>
                    <p:nvSpPr>
                      <p:cNvPr id="80157" name="Oval 2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7403" y="5257504"/>
                        <a:ext cx="382965" cy="37386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80158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057911" y="5300446"/>
                        <a:ext cx="284388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4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  <a:p>
                        <a:pPr eaLnBrk="0" hangingPunct="0"/>
                        <a:endParaRPr lang="en-US" sz="1400">
                          <a:latin typeface="Times" pitchFamily="-108" charset="0"/>
                        </a:endParaRPr>
                      </a:p>
                    </p:txBody>
                  </p:sp>
                </p:grpSp>
                <p:cxnSp>
                  <p:nvCxnSpPr>
                    <p:cNvPr id="265" name="Straight Connector 264"/>
                    <p:cNvCxnSpPr>
                      <a:stCxn id="291" idx="6"/>
                      <a:endCxn id="289" idx="2"/>
                    </p:cNvCxnSpPr>
                    <p:nvPr/>
                  </p:nvCxnSpPr>
                  <p:spPr>
                    <a:xfrm>
                      <a:off x="6797848" y="4687645"/>
                      <a:ext cx="611973" cy="1638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0140" name="Group 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924945" y="5247093"/>
                      <a:ext cx="452317" cy="373861"/>
                      <a:chOff x="6488969" y="5798754"/>
                      <a:chExt cx="452317" cy="373861"/>
                    </a:xfrm>
                  </p:grpSpPr>
                  <p:sp>
                    <p:nvSpPr>
                      <p:cNvPr id="80155" name="Oval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488969" y="5798754"/>
                        <a:ext cx="382965" cy="37386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80156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90381" y="5846326"/>
                        <a:ext cx="350905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2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</p:txBody>
                  </p:sp>
                </p:grpSp>
                <p:grpSp>
                  <p:nvGrpSpPr>
                    <p:cNvPr id="80141" name="Group 4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31004" y="5254812"/>
                      <a:ext cx="479386" cy="373861"/>
                      <a:chOff x="6548039" y="5861224"/>
                      <a:chExt cx="479386" cy="373861"/>
                    </a:xfrm>
                  </p:grpSpPr>
                  <p:sp>
                    <p:nvSpPr>
                      <p:cNvPr id="80153" name="Oval 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48039" y="5861224"/>
                        <a:ext cx="382965" cy="373861"/>
                      </a:xfrm>
                      <a:prstGeom prst="ellipse">
                        <a:avLst/>
                      </a:prstGeom>
                      <a:solidFill>
                        <a:srgbClr val="FABC78"/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80154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656261" y="5906467"/>
                        <a:ext cx="371164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3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</p:txBody>
                  </p:sp>
                </p:grpSp>
                <p:cxnSp>
                  <p:nvCxnSpPr>
                    <p:cNvPr id="268" name="Straight Connector 267"/>
                    <p:cNvCxnSpPr>
                      <a:stCxn id="289" idx="5"/>
                      <a:endCxn id="80157" idx="1"/>
                    </p:cNvCxnSpPr>
                    <p:nvPr/>
                  </p:nvCxnSpPr>
                  <p:spPr>
                    <a:xfrm rot="16200000" flipH="1">
                      <a:off x="7620194" y="4939129"/>
                      <a:ext cx="490059" cy="255884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9" name="Straight Connector 268"/>
                    <p:cNvCxnSpPr>
                      <a:stCxn id="289" idx="3"/>
                    </p:cNvCxnSpPr>
                    <p:nvPr/>
                  </p:nvCxnSpPr>
                  <p:spPr>
                    <a:xfrm rot="5400000">
                      <a:off x="7119011" y="4960753"/>
                      <a:ext cx="486781" cy="209360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0" name="Straight Connector 17"/>
                    <p:cNvCxnSpPr>
                      <a:stCxn id="291" idx="5"/>
                    </p:cNvCxnSpPr>
                    <p:nvPr/>
                  </p:nvCxnSpPr>
                  <p:spPr>
                    <a:xfrm rot="16200000" flipH="1">
                      <a:off x="6620739" y="4942039"/>
                      <a:ext cx="488420" cy="245148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1" name="Straight Connector 270"/>
                    <p:cNvCxnSpPr>
                      <a:endCxn id="291" idx="3"/>
                    </p:cNvCxnSpPr>
                    <p:nvPr/>
                  </p:nvCxnSpPr>
                  <p:spPr>
                    <a:xfrm rot="5400000" flipH="1" flipV="1">
                      <a:off x="6120303" y="4952182"/>
                      <a:ext cx="481864" cy="218306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2" name="Straight Connector 271"/>
                    <p:cNvCxnSpPr>
                      <a:stCxn id="80157" idx="2"/>
                    </p:cNvCxnSpPr>
                    <p:nvPr/>
                  </p:nvCxnSpPr>
                  <p:spPr>
                    <a:xfrm rot="10800000">
                      <a:off x="7313194" y="5441582"/>
                      <a:ext cx="624499" cy="3278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3" name="Straight Connector 272"/>
                    <p:cNvCxnSpPr/>
                    <p:nvPr/>
                  </p:nvCxnSpPr>
                  <p:spPr>
                    <a:xfrm rot="10800000">
                      <a:off x="6307553" y="5433387"/>
                      <a:ext cx="622710" cy="8195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4" name="Straight Connector 273"/>
                    <p:cNvCxnSpPr/>
                    <p:nvPr/>
                  </p:nvCxnSpPr>
                  <p:spPr>
                    <a:xfrm rot="16200000" flipH="1">
                      <a:off x="7154332" y="5677730"/>
                      <a:ext cx="437612" cy="230833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5" name="Straight Connector 274"/>
                    <p:cNvCxnSpPr>
                      <a:stCxn id="80157" idx="3"/>
                    </p:cNvCxnSpPr>
                    <p:nvPr/>
                  </p:nvCxnSpPr>
                  <p:spPr>
                    <a:xfrm rot="5400000">
                      <a:off x="7657972" y="5676760"/>
                      <a:ext cx="435972" cy="234411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6" name="Straight Connector 275"/>
                    <p:cNvCxnSpPr>
                      <a:endCxn id="80161" idx="6"/>
                    </p:cNvCxnSpPr>
                    <p:nvPr/>
                  </p:nvCxnSpPr>
                  <p:spPr>
                    <a:xfrm rot="10800000">
                      <a:off x="6803216" y="6141432"/>
                      <a:ext cx="629867" cy="3278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7" name="Straight Connector 276"/>
                    <p:cNvCxnSpPr>
                      <a:endCxn id="80161" idx="1"/>
                    </p:cNvCxnSpPr>
                    <p:nvPr/>
                  </p:nvCxnSpPr>
                  <p:spPr>
                    <a:xfrm rot="16200000" flipH="1">
                      <a:off x="6141836" y="5676392"/>
                      <a:ext cx="444167" cy="223675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8" name="Straight Connector 25"/>
                    <p:cNvCxnSpPr>
                      <a:endCxn id="80161" idx="7"/>
                    </p:cNvCxnSpPr>
                    <p:nvPr/>
                  </p:nvCxnSpPr>
                  <p:spPr>
                    <a:xfrm rot="5400000">
                      <a:off x="6648753" y="5671542"/>
                      <a:ext cx="435972" cy="241569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3" name="TextBox 252"/>
                  <p:cNvSpPr txBox="1"/>
                  <p:nvPr/>
                </p:nvSpPr>
                <p:spPr>
                  <a:xfrm>
                    <a:off x="8915819" y="3359863"/>
                    <a:ext cx="312703" cy="308035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254" name="TextBox 253"/>
                  <p:cNvSpPr txBox="1"/>
                  <p:nvPr/>
                </p:nvSpPr>
                <p:spPr>
                  <a:xfrm>
                    <a:off x="9971390" y="3282061"/>
                    <a:ext cx="285718" cy="30803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5785E0"/>
                        </a:solidFill>
                      </a:rPr>
                      <a:t>1</a:t>
                    </a:r>
                    <a:endParaRPr lang="en-US" sz="1400" dirty="0">
                      <a:solidFill>
                        <a:srgbClr val="5785E0"/>
                      </a:solidFill>
                    </a:endParaRPr>
                  </a:p>
                </p:txBody>
              </p:sp>
              <p:sp>
                <p:nvSpPr>
                  <p:cNvPr id="255" name="TextBox 254"/>
                  <p:cNvSpPr txBox="1"/>
                  <p:nvPr/>
                </p:nvSpPr>
                <p:spPr>
                  <a:xfrm>
                    <a:off x="8460258" y="3336046"/>
                    <a:ext cx="311115" cy="306447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256" name="TextBox 255"/>
                  <p:cNvSpPr txBox="1"/>
                  <p:nvPr/>
                </p:nvSpPr>
                <p:spPr>
                  <a:xfrm>
                    <a:off x="9996786" y="4098194"/>
                    <a:ext cx="311115" cy="308035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257" name="TextBox 256"/>
                  <p:cNvSpPr txBox="1"/>
                  <p:nvPr/>
                </p:nvSpPr>
                <p:spPr>
                  <a:xfrm>
                    <a:off x="9547573" y="4012453"/>
                    <a:ext cx="312703" cy="308035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258" name="TextBox 257"/>
                  <p:cNvSpPr txBox="1"/>
                  <p:nvPr/>
                </p:nvSpPr>
                <p:spPr>
                  <a:xfrm>
                    <a:off x="8471369" y="4055323"/>
                    <a:ext cx="311115" cy="308035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259" name="TextBox 258"/>
                  <p:cNvSpPr txBox="1"/>
                  <p:nvPr/>
                </p:nvSpPr>
                <p:spPr>
                  <a:xfrm>
                    <a:off x="9253919" y="4501498"/>
                    <a:ext cx="311115" cy="308035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1</a:t>
                    </a:r>
                  </a:p>
                </p:txBody>
              </p:sp>
            </p:grpSp>
            <p:sp>
              <p:nvSpPr>
                <p:cNvPr id="240" name="TextBox 239"/>
                <p:cNvSpPr txBox="1"/>
                <p:nvPr/>
              </p:nvSpPr>
              <p:spPr>
                <a:xfrm>
                  <a:off x="9209474" y="2891460"/>
                  <a:ext cx="311115" cy="308035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2</a:t>
                  </a:r>
                </a:p>
              </p:txBody>
            </p:sp>
            <p:sp>
              <p:nvSpPr>
                <p:cNvPr id="241" name="TextBox 240"/>
                <p:cNvSpPr txBox="1"/>
                <p:nvPr/>
              </p:nvSpPr>
              <p:spPr>
                <a:xfrm>
                  <a:off x="8936455" y="4006102"/>
                  <a:ext cx="311115" cy="308035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8</a:t>
                  </a:r>
                </a:p>
              </p:txBody>
            </p:sp>
            <p:sp>
              <p:nvSpPr>
                <p:cNvPr id="242" name="TextBox 241"/>
                <p:cNvSpPr txBox="1"/>
                <p:nvPr/>
              </p:nvSpPr>
              <p:spPr>
                <a:xfrm>
                  <a:off x="8765024" y="3615501"/>
                  <a:ext cx="311115" cy="306447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2</a:t>
                  </a:r>
                </a:p>
              </p:txBody>
            </p:sp>
            <p:sp>
              <p:nvSpPr>
                <p:cNvPr id="243" name="TextBox 242"/>
                <p:cNvSpPr txBox="1"/>
                <p:nvPr/>
              </p:nvSpPr>
              <p:spPr>
                <a:xfrm>
                  <a:off x="9539637" y="3372566"/>
                  <a:ext cx="311115" cy="308035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3</a:t>
                  </a:r>
                </a:p>
              </p:txBody>
            </p:sp>
            <p:sp>
              <p:nvSpPr>
                <p:cNvPr id="244" name="TextBox 243"/>
                <p:cNvSpPr txBox="1"/>
                <p:nvPr/>
              </p:nvSpPr>
              <p:spPr>
                <a:xfrm>
                  <a:off x="9714243" y="3623439"/>
                  <a:ext cx="311115" cy="308035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2</a:t>
                  </a:r>
                </a:p>
              </p:txBody>
            </p:sp>
            <p:sp>
              <p:nvSpPr>
                <p:cNvPr id="80119" name="TextBox 244"/>
                <p:cNvSpPr txBox="1">
                  <a:spLocks noChangeArrowheads="1"/>
                </p:cNvSpPr>
                <p:nvPr/>
              </p:nvSpPr>
              <p:spPr bwMode="auto">
                <a:xfrm>
                  <a:off x="8512988" y="2892076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FF6600"/>
                      </a:solidFill>
                    </a:rPr>
                    <a:t>0</a:t>
                  </a:r>
                </a:p>
              </p:txBody>
            </p:sp>
            <p:sp>
              <p:nvSpPr>
                <p:cNvPr id="80120" name="TextBox 245"/>
                <p:cNvSpPr txBox="1">
                  <a:spLocks noChangeArrowheads="1"/>
                </p:cNvSpPr>
                <p:nvPr/>
              </p:nvSpPr>
              <p:spPr bwMode="auto">
                <a:xfrm>
                  <a:off x="8226616" y="3444881"/>
                  <a:ext cx="311278" cy="3078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FF6600"/>
                      </a:solidFill>
                    </a:rPr>
                    <a:t>3</a:t>
                  </a:r>
                  <a:endParaRPr lang="en-US" sz="1400" dirty="0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80121" name="TextBox 246"/>
                <p:cNvSpPr txBox="1">
                  <a:spLocks noChangeArrowheads="1"/>
                </p:cNvSpPr>
                <p:nvPr/>
              </p:nvSpPr>
              <p:spPr bwMode="auto">
                <a:xfrm>
                  <a:off x="9904962" y="2886773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FF6600"/>
                      </a:solidFill>
                    </a:rPr>
                    <a:t>2</a:t>
                  </a:r>
                </a:p>
              </p:txBody>
            </p:sp>
            <p:sp>
              <p:nvSpPr>
                <p:cNvPr id="80122" name="TextBox 247"/>
                <p:cNvSpPr txBox="1">
                  <a:spLocks noChangeArrowheads="1"/>
                </p:cNvSpPr>
                <p:nvPr/>
              </p:nvSpPr>
              <p:spPr bwMode="auto">
                <a:xfrm>
                  <a:off x="9947249" y="4482712"/>
                  <a:ext cx="311278" cy="3078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FF6600"/>
                      </a:solidFill>
                    </a:rPr>
                    <a:t>5</a:t>
                  </a:r>
                  <a:endParaRPr lang="en-US" sz="1400" dirty="0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80123" name="TextBox 248"/>
                <p:cNvSpPr txBox="1">
                  <a:spLocks noChangeArrowheads="1"/>
                </p:cNvSpPr>
                <p:nvPr/>
              </p:nvSpPr>
              <p:spPr bwMode="auto">
                <a:xfrm>
                  <a:off x="10247888" y="3476437"/>
                  <a:ext cx="311278" cy="3078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FF6600"/>
                      </a:solidFill>
                    </a:rPr>
                    <a:t>3</a:t>
                  </a:r>
                  <a:endParaRPr lang="en-US" sz="1400" dirty="0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80124" name="TextBox 249"/>
                <p:cNvSpPr txBox="1">
                  <a:spLocks noChangeArrowheads="1"/>
                </p:cNvSpPr>
                <p:nvPr/>
              </p:nvSpPr>
              <p:spPr bwMode="auto">
                <a:xfrm>
                  <a:off x="8561020" y="4527161"/>
                  <a:ext cx="311278" cy="3078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FF6600"/>
                      </a:solidFill>
                    </a:rPr>
                    <a:t>9</a:t>
                  </a:r>
                  <a:endParaRPr lang="en-US" sz="1400" dirty="0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80125" name="TextBox 250"/>
                <p:cNvSpPr txBox="1">
                  <a:spLocks noChangeArrowheads="1"/>
                </p:cNvSpPr>
                <p:nvPr/>
              </p:nvSpPr>
              <p:spPr bwMode="auto">
                <a:xfrm>
                  <a:off x="9227948" y="3438337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FF6600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238" name="TextBox 237"/>
              <p:cNvSpPr txBox="1"/>
              <p:nvPr/>
            </p:nvSpPr>
            <p:spPr>
              <a:xfrm>
                <a:off x="10142133" y="3532593"/>
                <a:ext cx="349211" cy="400128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>
                    <a:solidFill>
                      <a:srgbClr val="75879C"/>
                    </a:solidFill>
                  </a:rPr>
                  <a:t> </a:t>
                </a:r>
              </a:p>
            </p:txBody>
          </p:sp>
        </p:grpSp>
      </p:grpSp>
      <p:grpSp>
        <p:nvGrpSpPr>
          <p:cNvPr id="79878" name="Group 292"/>
          <p:cNvGrpSpPr>
            <a:grpSpLocks/>
          </p:cNvGrpSpPr>
          <p:nvPr/>
        </p:nvGrpSpPr>
        <p:grpSpPr bwMode="auto">
          <a:xfrm>
            <a:off x="242888" y="3116263"/>
            <a:ext cx="8826500" cy="2724150"/>
            <a:chOff x="103025" y="791102"/>
            <a:chExt cx="8827428" cy="2725054"/>
          </a:xfrm>
        </p:grpSpPr>
        <p:grpSp>
          <p:nvGrpSpPr>
            <p:cNvPr id="79879" name="Group 63"/>
            <p:cNvGrpSpPr>
              <a:grpSpLocks/>
            </p:cNvGrpSpPr>
            <p:nvPr/>
          </p:nvGrpSpPr>
          <p:grpSpPr bwMode="auto">
            <a:xfrm>
              <a:off x="103025" y="791102"/>
              <a:ext cx="2502372" cy="1948267"/>
              <a:chOff x="8110055" y="2117932"/>
              <a:chExt cx="2502372" cy="1948267"/>
            </a:xfrm>
          </p:grpSpPr>
          <p:grpSp>
            <p:nvGrpSpPr>
              <p:cNvPr id="80051" name="Group 70"/>
              <p:cNvGrpSpPr>
                <a:grpSpLocks/>
              </p:cNvGrpSpPr>
              <p:nvPr/>
            </p:nvGrpSpPr>
            <p:grpSpPr bwMode="auto">
              <a:xfrm>
                <a:off x="8110055" y="2117932"/>
                <a:ext cx="2502372" cy="1948267"/>
                <a:chOff x="8226616" y="2886773"/>
                <a:chExt cx="2502372" cy="1948267"/>
              </a:xfrm>
            </p:grpSpPr>
            <p:grpSp>
              <p:nvGrpSpPr>
                <p:cNvPr id="80053" name="Group 56"/>
                <p:cNvGrpSpPr>
                  <a:grpSpLocks/>
                </p:cNvGrpSpPr>
                <p:nvPr/>
              </p:nvGrpSpPr>
              <p:grpSpPr bwMode="auto">
                <a:xfrm>
                  <a:off x="8317681" y="2971058"/>
                  <a:ext cx="2144366" cy="1838481"/>
                  <a:chOff x="8317681" y="2971058"/>
                  <a:chExt cx="2144366" cy="1838481"/>
                </a:xfrm>
              </p:grpSpPr>
              <p:grpSp>
                <p:nvGrpSpPr>
                  <p:cNvPr id="80066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8317681" y="2971058"/>
                    <a:ext cx="2144366" cy="1773303"/>
                    <a:chOff x="5924945" y="4501010"/>
                    <a:chExt cx="2417354" cy="1830468"/>
                  </a:xfrm>
                </p:grpSpPr>
                <p:grpSp>
                  <p:nvGrpSpPr>
                    <p:cNvPr id="80074" name="Group 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15327" y="4501010"/>
                      <a:ext cx="487043" cy="373861"/>
                      <a:chOff x="6415327" y="4640710"/>
                      <a:chExt cx="487043" cy="373861"/>
                    </a:xfrm>
                  </p:grpSpPr>
                  <p:sp>
                    <p:nvSpPr>
                      <p:cNvPr id="520" name="Oval 1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414706" y="4640586"/>
                        <a:ext cx="383014" cy="373742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extLst/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80106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26173" y="4684816"/>
                        <a:ext cx="376197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0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</p:txBody>
                  </p:sp>
                </p:grpSp>
                <p:grpSp>
                  <p:nvGrpSpPr>
                    <p:cNvPr id="80075" name="Group 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410392" y="4503296"/>
                      <a:ext cx="543767" cy="373861"/>
                      <a:chOff x="7410392" y="4630296"/>
                      <a:chExt cx="543767" cy="373861"/>
                    </a:xfrm>
                  </p:grpSpPr>
                  <p:sp>
                    <p:nvSpPr>
                      <p:cNvPr id="518" name="Oval 5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09825" y="4629526"/>
                        <a:ext cx="383014" cy="375381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extLst/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80104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520388" y="4668024"/>
                        <a:ext cx="433771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1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  <a:p>
                        <a:pPr eaLnBrk="0" hangingPunct="0"/>
                        <a:endParaRPr lang="en-US" sz="1400">
                          <a:latin typeface="Times" pitchFamily="-108" charset="0"/>
                        </a:endParaRPr>
                      </a:p>
                    </p:txBody>
                  </p:sp>
                </p:grpSp>
                <p:grpSp>
                  <p:nvGrpSpPr>
                    <p:cNvPr id="80076" name="Group 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20052" y="5954919"/>
                      <a:ext cx="382965" cy="373861"/>
                      <a:chOff x="6420052" y="5954919"/>
                      <a:chExt cx="382965" cy="373861"/>
                    </a:xfrm>
                  </p:grpSpPr>
                  <p:sp>
                    <p:nvSpPr>
                      <p:cNvPr id="80101" name="Oval 5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420052" y="5954919"/>
                        <a:ext cx="382965" cy="37386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80102" name="Rectangle 5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24639" y="6010978"/>
                        <a:ext cx="191149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5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</p:txBody>
                  </p:sp>
                </p:grpSp>
                <p:grpSp>
                  <p:nvGrpSpPr>
                    <p:cNvPr id="80077" name="Group 5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432703" y="5957617"/>
                      <a:ext cx="382965" cy="373861"/>
                      <a:chOff x="7432703" y="5957617"/>
                      <a:chExt cx="382965" cy="373861"/>
                    </a:xfrm>
                  </p:grpSpPr>
                  <p:sp>
                    <p:nvSpPr>
                      <p:cNvPr id="80099" name="Oval 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32703" y="5957617"/>
                        <a:ext cx="382965" cy="37386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80100" name="Rectangle 51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543548" y="5997869"/>
                        <a:ext cx="191149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6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</p:txBody>
                  </p:sp>
                </p:grpSp>
                <p:grpSp>
                  <p:nvGrpSpPr>
                    <p:cNvPr id="80078" name="Group 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7403" y="5257504"/>
                      <a:ext cx="404896" cy="373861"/>
                      <a:chOff x="7937403" y="5257504"/>
                      <a:chExt cx="404896" cy="373861"/>
                    </a:xfrm>
                  </p:grpSpPr>
                  <p:sp>
                    <p:nvSpPr>
                      <p:cNvPr id="80097" name="Oval 5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7403" y="5257504"/>
                        <a:ext cx="382965" cy="37386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80098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057911" y="5300446"/>
                        <a:ext cx="284388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4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  <a:p>
                        <a:pPr eaLnBrk="0" hangingPunct="0"/>
                        <a:endParaRPr lang="en-US" sz="1400">
                          <a:latin typeface="Times" pitchFamily="-108" charset="0"/>
                        </a:endParaRPr>
                      </a:p>
                    </p:txBody>
                  </p:sp>
                </p:grpSp>
                <p:cxnSp>
                  <p:nvCxnSpPr>
                    <p:cNvPr id="494" name="Straight Connector 92"/>
                    <p:cNvCxnSpPr>
                      <a:endCxn id="518" idx="2"/>
                    </p:cNvCxnSpPr>
                    <p:nvPr/>
                  </p:nvCxnSpPr>
                  <p:spPr>
                    <a:xfrm>
                      <a:off x="6797719" y="4687757"/>
                      <a:ext cx="612106" cy="1640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0080" name="Group 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924945" y="5247093"/>
                      <a:ext cx="452317" cy="373861"/>
                      <a:chOff x="6488969" y="5798754"/>
                      <a:chExt cx="452317" cy="373861"/>
                    </a:xfrm>
                  </p:grpSpPr>
                  <p:sp>
                    <p:nvSpPr>
                      <p:cNvPr id="80095" name="Oval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488969" y="5798754"/>
                        <a:ext cx="382965" cy="373861"/>
                      </a:xfrm>
                      <a:prstGeom prst="ellipse">
                        <a:avLst/>
                      </a:prstGeom>
                      <a:solidFill>
                        <a:srgbClr val="DCEDF6"/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80096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90381" y="5846326"/>
                        <a:ext cx="350905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2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</p:txBody>
                  </p:sp>
                </p:grpSp>
                <p:grpSp>
                  <p:nvGrpSpPr>
                    <p:cNvPr id="80081" name="Group 4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31004" y="5254812"/>
                      <a:ext cx="479386" cy="373861"/>
                      <a:chOff x="6548039" y="5861224"/>
                      <a:chExt cx="479386" cy="373861"/>
                    </a:xfrm>
                  </p:grpSpPr>
                  <p:sp>
                    <p:nvSpPr>
                      <p:cNvPr id="80093" name="Oval 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48039" y="5861224"/>
                        <a:ext cx="382965" cy="373861"/>
                      </a:xfrm>
                      <a:prstGeom prst="ellipse">
                        <a:avLst/>
                      </a:prstGeom>
                      <a:solidFill>
                        <a:srgbClr val="FABC78"/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80094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656261" y="5906467"/>
                        <a:ext cx="371164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3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</p:txBody>
                  </p:sp>
                </p:grpSp>
                <p:cxnSp>
                  <p:nvCxnSpPr>
                    <p:cNvPr id="497" name="Straight Connector 496"/>
                    <p:cNvCxnSpPr>
                      <a:stCxn id="518" idx="5"/>
                      <a:endCxn id="80097" idx="1"/>
                    </p:cNvCxnSpPr>
                    <p:nvPr/>
                  </p:nvCxnSpPr>
                  <p:spPr>
                    <a:xfrm rot="16200000" flipH="1">
                      <a:off x="7620262" y="4939268"/>
                      <a:ext cx="490127" cy="255939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8" name="Straight Connector 497"/>
                    <p:cNvCxnSpPr>
                      <a:stCxn id="518" idx="3"/>
                    </p:cNvCxnSpPr>
                    <p:nvPr/>
                  </p:nvCxnSpPr>
                  <p:spPr>
                    <a:xfrm rot="5400000">
                      <a:off x="7118973" y="4960895"/>
                      <a:ext cx="486849" cy="209404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9" name="Straight Connector 17"/>
                    <p:cNvCxnSpPr/>
                    <p:nvPr/>
                  </p:nvCxnSpPr>
                  <p:spPr>
                    <a:xfrm rot="16200000" flipH="1">
                      <a:off x="6620593" y="4942178"/>
                      <a:ext cx="488487" cy="245200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0" name="Straight Connector 499"/>
                    <p:cNvCxnSpPr/>
                    <p:nvPr/>
                  </p:nvCxnSpPr>
                  <p:spPr>
                    <a:xfrm rot="5400000" flipH="1" flipV="1">
                      <a:off x="6120047" y="4952323"/>
                      <a:ext cx="481930" cy="218354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1" name="Straight Connector 500"/>
                    <p:cNvCxnSpPr>
                      <a:stCxn id="80097" idx="2"/>
                    </p:cNvCxnSpPr>
                    <p:nvPr/>
                  </p:nvCxnSpPr>
                  <p:spPr>
                    <a:xfrm rot="10800000">
                      <a:off x="7313177" y="5441798"/>
                      <a:ext cx="624635" cy="3278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2" name="Straight Connector 501"/>
                    <p:cNvCxnSpPr/>
                    <p:nvPr/>
                  </p:nvCxnSpPr>
                  <p:spPr>
                    <a:xfrm rot="10800000">
                      <a:off x="6307318" y="5433602"/>
                      <a:ext cx="622845" cy="8196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3" name="Straight Connector 502"/>
                    <p:cNvCxnSpPr/>
                    <p:nvPr/>
                  </p:nvCxnSpPr>
                  <p:spPr>
                    <a:xfrm rot="16200000" flipH="1">
                      <a:off x="7154300" y="5677969"/>
                      <a:ext cx="437671" cy="230882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4" name="Straight Connector 503"/>
                    <p:cNvCxnSpPr>
                      <a:stCxn id="80097" idx="3"/>
                    </p:cNvCxnSpPr>
                    <p:nvPr/>
                  </p:nvCxnSpPr>
                  <p:spPr>
                    <a:xfrm rot="5400000">
                      <a:off x="7658048" y="5677000"/>
                      <a:ext cx="436032" cy="234461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5" name="Straight Connector 504"/>
                    <p:cNvCxnSpPr>
                      <a:endCxn id="80101" idx="6"/>
                    </p:cNvCxnSpPr>
                    <p:nvPr/>
                  </p:nvCxnSpPr>
                  <p:spPr>
                    <a:xfrm rot="10800000">
                      <a:off x="6803089" y="6141745"/>
                      <a:ext cx="630004" cy="3278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6" name="Straight Connector 505"/>
                    <p:cNvCxnSpPr>
                      <a:endCxn id="80101" idx="1"/>
                    </p:cNvCxnSpPr>
                    <p:nvPr/>
                  </p:nvCxnSpPr>
                  <p:spPr>
                    <a:xfrm rot="16200000" flipH="1">
                      <a:off x="6141582" y="5676632"/>
                      <a:ext cx="444229" cy="223722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7" name="Straight Connector 25"/>
                    <p:cNvCxnSpPr>
                      <a:endCxn id="80101" idx="7"/>
                    </p:cNvCxnSpPr>
                    <p:nvPr/>
                  </p:nvCxnSpPr>
                  <p:spPr>
                    <a:xfrm rot="5400000">
                      <a:off x="6648610" y="5671781"/>
                      <a:ext cx="436032" cy="241620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2" name="TextBox 481"/>
                  <p:cNvSpPr txBox="1"/>
                  <p:nvPr/>
                </p:nvSpPr>
                <p:spPr>
                  <a:xfrm>
                    <a:off x="8915664" y="3360005"/>
                    <a:ext cx="312770" cy="308077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483" name="TextBox 482"/>
                  <p:cNvSpPr txBox="1"/>
                  <p:nvPr/>
                </p:nvSpPr>
                <p:spPr>
                  <a:xfrm>
                    <a:off x="9971462" y="3282191"/>
                    <a:ext cx="471537" cy="308077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5785E0"/>
                        </a:solidFill>
                      </a:rPr>
                      <a:t>1</a:t>
                    </a:r>
                    <a:endParaRPr lang="en-US" sz="1400" dirty="0">
                      <a:solidFill>
                        <a:srgbClr val="5785E0"/>
                      </a:solidFill>
                    </a:endParaRPr>
                  </a:p>
                </p:txBody>
              </p:sp>
              <p:sp>
                <p:nvSpPr>
                  <p:cNvPr id="484" name="TextBox 483"/>
                  <p:cNvSpPr txBox="1"/>
                  <p:nvPr/>
                </p:nvSpPr>
                <p:spPr>
                  <a:xfrm>
                    <a:off x="8460003" y="3336184"/>
                    <a:ext cx="311183" cy="306490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485" name="TextBox 484"/>
                  <p:cNvSpPr txBox="1"/>
                  <p:nvPr/>
                </p:nvSpPr>
                <p:spPr>
                  <a:xfrm>
                    <a:off x="9996864" y="4098437"/>
                    <a:ext cx="311183" cy="308077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486" name="TextBox 485"/>
                  <p:cNvSpPr txBox="1"/>
                  <p:nvPr/>
                </p:nvSpPr>
                <p:spPr>
                  <a:xfrm>
                    <a:off x="9547555" y="4012684"/>
                    <a:ext cx="312770" cy="308077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487" name="TextBox 85"/>
                  <p:cNvSpPr txBox="1"/>
                  <p:nvPr/>
                </p:nvSpPr>
                <p:spPr>
                  <a:xfrm>
                    <a:off x="8471117" y="4055561"/>
                    <a:ext cx="311183" cy="308077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488" name="TextBox 86"/>
                  <p:cNvSpPr txBox="1"/>
                  <p:nvPr/>
                </p:nvSpPr>
                <p:spPr>
                  <a:xfrm>
                    <a:off x="9253836" y="4501796"/>
                    <a:ext cx="311183" cy="308077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1</a:t>
                    </a:r>
                  </a:p>
                </p:txBody>
              </p:sp>
            </p:grpSp>
            <p:sp>
              <p:nvSpPr>
                <p:cNvPr id="469" name="TextBox 468"/>
                <p:cNvSpPr txBox="1"/>
                <p:nvPr/>
              </p:nvSpPr>
              <p:spPr>
                <a:xfrm>
                  <a:off x="9209381" y="2891537"/>
                  <a:ext cx="311183" cy="308077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2</a:t>
                  </a:r>
                </a:p>
              </p:txBody>
            </p:sp>
            <p:sp>
              <p:nvSpPr>
                <p:cNvPr id="470" name="TextBox 469"/>
                <p:cNvSpPr txBox="1"/>
                <p:nvPr/>
              </p:nvSpPr>
              <p:spPr>
                <a:xfrm>
                  <a:off x="8936303" y="4006331"/>
                  <a:ext cx="311183" cy="308077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8</a:t>
                  </a:r>
                </a:p>
              </p:txBody>
            </p:sp>
            <p:sp>
              <p:nvSpPr>
                <p:cNvPr id="471" name="TextBox 470"/>
                <p:cNvSpPr txBox="1"/>
                <p:nvPr/>
              </p:nvSpPr>
              <p:spPr>
                <a:xfrm>
                  <a:off x="8764835" y="3615677"/>
                  <a:ext cx="311183" cy="306490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2</a:t>
                  </a:r>
                </a:p>
              </p:txBody>
            </p:sp>
            <p:sp>
              <p:nvSpPr>
                <p:cNvPr id="472" name="TextBox 471"/>
                <p:cNvSpPr txBox="1"/>
                <p:nvPr/>
              </p:nvSpPr>
              <p:spPr>
                <a:xfrm>
                  <a:off x="9539616" y="3372709"/>
                  <a:ext cx="311183" cy="308077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3</a:t>
                  </a:r>
                </a:p>
              </p:txBody>
            </p:sp>
            <p:sp>
              <p:nvSpPr>
                <p:cNvPr id="473" name="TextBox 472"/>
                <p:cNvSpPr txBox="1"/>
                <p:nvPr/>
              </p:nvSpPr>
              <p:spPr>
                <a:xfrm>
                  <a:off x="9714259" y="3623617"/>
                  <a:ext cx="311183" cy="308077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2</a:t>
                  </a:r>
                </a:p>
              </p:txBody>
            </p:sp>
            <p:sp>
              <p:nvSpPr>
                <p:cNvPr id="80059" name="TextBox 473"/>
                <p:cNvSpPr txBox="1">
                  <a:spLocks noChangeArrowheads="1"/>
                </p:cNvSpPr>
                <p:nvPr/>
              </p:nvSpPr>
              <p:spPr bwMode="auto">
                <a:xfrm>
                  <a:off x="8512988" y="2892076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FF6600"/>
                      </a:solidFill>
                    </a:rPr>
                    <a:t>0</a:t>
                  </a:r>
                </a:p>
              </p:txBody>
            </p:sp>
            <p:sp>
              <p:nvSpPr>
                <p:cNvPr id="80060" name="TextBox 474"/>
                <p:cNvSpPr txBox="1">
                  <a:spLocks noChangeArrowheads="1"/>
                </p:cNvSpPr>
                <p:nvPr/>
              </p:nvSpPr>
              <p:spPr bwMode="auto">
                <a:xfrm>
                  <a:off x="8226616" y="3444881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FF6600"/>
                      </a:solidFill>
                    </a:rPr>
                    <a:t>3</a:t>
                  </a:r>
                </a:p>
              </p:txBody>
            </p:sp>
            <p:sp>
              <p:nvSpPr>
                <p:cNvPr id="80061" name="TextBox 475"/>
                <p:cNvSpPr txBox="1">
                  <a:spLocks noChangeArrowheads="1"/>
                </p:cNvSpPr>
                <p:nvPr/>
              </p:nvSpPr>
              <p:spPr bwMode="auto">
                <a:xfrm>
                  <a:off x="9904962" y="2886773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FF6600"/>
                      </a:solidFill>
                    </a:rPr>
                    <a:t>2</a:t>
                  </a:r>
                </a:p>
              </p:txBody>
            </p:sp>
            <p:sp>
              <p:nvSpPr>
                <p:cNvPr id="80062" name="TextBox 476"/>
                <p:cNvSpPr txBox="1">
                  <a:spLocks noChangeArrowheads="1"/>
                </p:cNvSpPr>
                <p:nvPr/>
              </p:nvSpPr>
              <p:spPr bwMode="auto">
                <a:xfrm>
                  <a:off x="9947249" y="4482712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FF6600"/>
                      </a:solidFill>
                    </a:rPr>
                    <a:t>5</a:t>
                  </a:r>
                </a:p>
              </p:txBody>
            </p:sp>
            <p:sp>
              <p:nvSpPr>
                <p:cNvPr id="80063" name="TextBox 477"/>
                <p:cNvSpPr txBox="1">
                  <a:spLocks noChangeArrowheads="1"/>
                </p:cNvSpPr>
                <p:nvPr/>
              </p:nvSpPr>
              <p:spPr bwMode="auto">
                <a:xfrm>
                  <a:off x="10247888" y="3476437"/>
                  <a:ext cx="481100" cy="3078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FF6600"/>
                      </a:solidFill>
                    </a:rPr>
                    <a:t>3</a:t>
                  </a:r>
                  <a:endParaRPr lang="en-US" sz="1400" dirty="0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80064" name="TextBox 77"/>
                <p:cNvSpPr txBox="1">
                  <a:spLocks noChangeArrowheads="1"/>
                </p:cNvSpPr>
                <p:nvPr/>
              </p:nvSpPr>
              <p:spPr bwMode="auto">
                <a:xfrm>
                  <a:off x="8561020" y="4527161"/>
                  <a:ext cx="311278" cy="3078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FF6600"/>
                      </a:solidFill>
                    </a:rPr>
                    <a:t>8</a:t>
                  </a:r>
                  <a:endParaRPr lang="en-US" sz="1400" dirty="0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80065" name="TextBox 479"/>
                <p:cNvSpPr txBox="1">
                  <a:spLocks noChangeArrowheads="1"/>
                </p:cNvSpPr>
                <p:nvPr/>
              </p:nvSpPr>
              <p:spPr bwMode="auto">
                <a:xfrm>
                  <a:off x="9227948" y="3438337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FF6600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467" name="TextBox 466"/>
              <p:cNvSpPr txBox="1"/>
              <p:nvPr/>
            </p:nvSpPr>
            <p:spPr>
              <a:xfrm>
                <a:off x="10142268" y="3532863"/>
                <a:ext cx="349287" cy="400183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>
                    <a:solidFill>
                      <a:srgbClr val="75879C"/>
                    </a:solidFill>
                  </a:rPr>
                  <a:t> </a:t>
                </a:r>
              </a:p>
            </p:txBody>
          </p:sp>
        </p:grpSp>
        <p:grpSp>
          <p:nvGrpSpPr>
            <p:cNvPr id="79880" name="Group 120"/>
            <p:cNvGrpSpPr>
              <a:grpSpLocks/>
            </p:cNvGrpSpPr>
            <p:nvPr/>
          </p:nvGrpSpPr>
          <p:grpSpPr bwMode="auto">
            <a:xfrm>
              <a:off x="4420119" y="817393"/>
              <a:ext cx="2381289" cy="1948165"/>
              <a:chOff x="8110055" y="2117932"/>
              <a:chExt cx="2381289" cy="1948165"/>
            </a:xfrm>
          </p:grpSpPr>
          <p:grpSp>
            <p:nvGrpSpPr>
              <p:cNvPr id="79995" name="Group 70"/>
              <p:cNvGrpSpPr>
                <a:grpSpLocks/>
              </p:cNvGrpSpPr>
              <p:nvPr/>
            </p:nvGrpSpPr>
            <p:grpSpPr bwMode="auto">
              <a:xfrm>
                <a:off x="8110055" y="2117932"/>
                <a:ext cx="2332550" cy="1948165"/>
                <a:chOff x="8226616" y="2886773"/>
                <a:chExt cx="2332550" cy="1948165"/>
              </a:xfrm>
            </p:grpSpPr>
            <p:grpSp>
              <p:nvGrpSpPr>
                <p:cNvPr id="79997" name="Group 56"/>
                <p:cNvGrpSpPr>
                  <a:grpSpLocks/>
                </p:cNvGrpSpPr>
                <p:nvPr/>
              </p:nvGrpSpPr>
              <p:grpSpPr bwMode="auto">
                <a:xfrm>
                  <a:off x="8317679" y="2971060"/>
                  <a:ext cx="2144366" cy="1838479"/>
                  <a:chOff x="8317679" y="2971060"/>
                  <a:chExt cx="2144366" cy="1838479"/>
                </a:xfrm>
              </p:grpSpPr>
              <p:grpSp>
                <p:nvGrpSpPr>
                  <p:cNvPr id="80010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8317679" y="2971060"/>
                    <a:ext cx="2144366" cy="1773303"/>
                    <a:chOff x="5924945" y="4501010"/>
                    <a:chExt cx="2417354" cy="1830468"/>
                  </a:xfrm>
                </p:grpSpPr>
                <p:grpSp>
                  <p:nvGrpSpPr>
                    <p:cNvPr id="80018" name="Group 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15327" y="4501010"/>
                      <a:ext cx="487043" cy="373861"/>
                      <a:chOff x="6415327" y="4640710"/>
                      <a:chExt cx="487043" cy="373861"/>
                    </a:xfrm>
                  </p:grpSpPr>
                  <p:sp>
                    <p:nvSpPr>
                      <p:cNvPr id="464" name="Oval 4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414452" y="4641313"/>
                        <a:ext cx="383014" cy="373742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extLst/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80050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26173" y="4684816"/>
                        <a:ext cx="376197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0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</p:txBody>
                  </p:sp>
                </p:grpSp>
                <p:grpSp>
                  <p:nvGrpSpPr>
                    <p:cNvPr id="80019" name="Group 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410392" y="4503296"/>
                      <a:ext cx="543767" cy="373861"/>
                      <a:chOff x="7410392" y="4630296"/>
                      <a:chExt cx="543767" cy="373861"/>
                    </a:xfrm>
                  </p:grpSpPr>
                  <p:sp>
                    <p:nvSpPr>
                      <p:cNvPr id="462" name="Oval 46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09571" y="4630252"/>
                        <a:ext cx="383014" cy="373742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extLst/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80048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520388" y="4668024"/>
                        <a:ext cx="433771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1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  <a:p>
                        <a:pPr eaLnBrk="0" hangingPunct="0"/>
                        <a:endParaRPr lang="en-US" sz="1400">
                          <a:latin typeface="Times" pitchFamily="-108" charset="0"/>
                        </a:endParaRPr>
                      </a:p>
                    </p:txBody>
                  </p:sp>
                </p:grpSp>
                <p:grpSp>
                  <p:nvGrpSpPr>
                    <p:cNvPr id="80020" name="Group 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20052" y="5954919"/>
                      <a:ext cx="382965" cy="373861"/>
                      <a:chOff x="6420052" y="5954919"/>
                      <a:chExt cx="382965" cy="373861"/>
                    </a:xfrm>
                  </p:grpSpPr>
                  <p:sp>
                    <p:nvSpPr>
                      <p:cNvPr id="80045" name="Oval 45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420052" y="5954919"/>
                        <a:ext cx="382965" cy="37386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80046" name="Rectangle 46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24639" y="6010978"/>
                        <a:ext cx="191149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5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</p:txBody>
                  </p:sp>
                </p:grpSp>
                <p:grpSp>
                  <p:nvGrpSpPr>
                    <p:cNvPr id="80021" name="Group 5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432703" y="5957617"/>
                      <a:ext cx="382965" cy="373861"/>
                      <a:chOff x="7432703" y="5957617"/>
                      <a:chExt cx="382965" cy="373861"/>
                    </a:xfrm>
                  </p:grpSpPr>
                  <p:sp>
                    <p:nvSpPr>
                      <p:cNvPr id="458" name="Oval 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32838" y="5957239"/>
                        <a:ext cx="383013" cy="373742"/>
                      </a:xfrm>
                      <a:prstGeom prst="ellipse">
                        <a:avLst/>
                      </a:prstGeom>
                      <a:solidFill>
                        <a:srgbClr val="DCEDF6"/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extLst/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80044" name="Rectangle 45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543548" y="5997869"/>
                        <a:ext cx="191149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6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</p:txBody>
                  </p:sp>
                </p:grpSp>
                <p:grpSp>
                  <p:nvGrpSpPr>
                    <p:cNvPr id="80022" name="Group 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7403" y="5257504"/>
                      <a:ext cx="404896" cy="373861"/>
                      <a:chOff x="7937403" y="5257504"/>
                      <a:chExt cx="404896" cy="373861"/>
                    </a:xfrm>
                  </p:grpSpPr>
                  <p:sp>
                    <p:nvSpPr>
                      <p:cNvPr id="80041" name="Oval 45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7403" y="5257504"/>
                        <a:ext cx="382965" cy="373861"/>
                      </a:xfrm>
                      <a:prstGeom prst="ellipse">
                        <a:avLst/>
                      </a:prstGeom>
                      <a:solidFill>
                        <a:srgbClr val="FABC78"/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80042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057911" y="5300446"/>
                        <a:ext cx="284388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4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  <a:p>
                        <a:pPr eaLnBrk="0" hangingPunct="0"/>
                        <a:endParaRPr lang="en-US" sz="1400">
                          <a:latin typeface="Times" pitchFamily="-108" charset="0"/>
                        </a:endParaRPr>
                      </a:p>
                    </p:txBody>
                  </p:sp>
                </p:grpSp>
                <p:cxnSp>
                  <p:nvCxnSpPr>
                    <p:cNvPr id="438" name="Straight Connector 437"/>
                    <p:cNvCxnSpPr>
                      <a:stCxn id="464" idx="6"/>
                      <a:endCxn id="462" idx="2"/>
                    </p:cNvCxnSpPr>
                    <p:nvPr/>
                  </p:nvCxnSpPr>
                  <p:spPr>
                    <a:xfrm>
                      <a:off x="6797466" y="4688484"/>
                      <a:ext cx="612106" cy="1639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0024" name="Group 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924945" y="5247093"/>
                      <a:ext cx="452317" cy="373861"/>
                      <a:chOff x="6488969" y="5798754"/>
                      <a:chExt cx="452317" cy="373861"/>
                    </a:xfrm>
                  </p:grpSpPr>
                  <p:sp>
                    <p:nvSpPr>
                      <p:cNvPr id="454" name="Oval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488075" y="5799119"/>
                        <a:ext cx="383014" cy="373742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extLst/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80040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90381" y="5846326"/>
                        <a:ext cx="350905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2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</p:txBody>
                  </p:sp>
                </p:grpSp>
                <p:grpSp>
                  <p:nvGrpSpPr>
                    <p:cNvPr id="80025" name="Group 4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31004" y="5254812"/>
                      <a:ext cx="479386" cy="373861"/>
                      <a:chOff x="6548039" y="5861224"/>
                      <a:chExt cx="479386" cy="373861"/>
                    </a:xfrm>
                  </p:grpSpPr>
                  <p:sp>
                    <p:nvSpPr>
                      <p:cNvPr id="80037" name="Oval 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48039" y="5861224"/>
                        <a:ext cx="382965" cy="373861"/>
                      </a:xfrm>
                      <a:prstGeom prst="ellipse">
                        <a:avLst/>
                      </a:prstGeom>
                      <a:solidFill>
                        <a:srgbClr val="FABC78"/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80038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656261" y="5906467"/>
                        <a:ext cx="371164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3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</p:txBody>
                  </p:sp>
                </p:grpSp>
                <p:cxnSp>
                  <p:nvCxnSpPr>
                    <p:cNvPr id="441" name="Straight Connector 440"/>
                    <p:cNvCxnSpPr>
                      <a:stCxn id="462" idx="5"/>
                      <a:endCxn id="80041" idx="1"/>
                    </p:cNvCxnSpPr>
                    <p:nvPr/>
                  </p:nvCxnSpPr>
                  <p:spPr>
                    <a:xfrm rot="16200000" flipH="1">
                      <a:off x="7620009" y="4939993"/>
                      <a:ext cx="490126" cy="255940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2" name="Straight Connector 441"/>
                    <p:cNvCxnSpPr>
                      <a:stCxn id="462" idx="3"/>
                    </p:cNvCxnSpPr>
                    <p:nvPr/>
                  </p:nvCxnSpPr>
                  <p:spPr>
                    <a:xfrm rot="5400000">
                      <a:off x="7118718" y="4961622"/>
                      <a:ext cx="486847" cy="209405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3" name="Straight Connector 17"/>
                    <p:cNvCxnSpPr>
                      <a:stCxn id="464" idx="5"/>
                    </p:cNvCxnSpPr>
                    <p:nvPr/>
                  </p:nvCxnSpPr>
                  <p:spPr>
                    <a:xfrm rot="16200000" flipH="1">
                      <a:off x="6620338" y="4942904"/>
                      <a:ext cx="488487" cy="245201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4" name="Straight Connector 443"/>
                    <p:cNvCxnSpPr>
                      <a:endCxn id="464" idx="3"/>
                    </p:cNvCxnSpPr>
                    <p:nvPr/>
                  </p:nvCxnSpPr>
                  <p:spPr>
                    <a:xfrm rot="5400000" flipH="1" flipV="1">
                      <a:off x="6120612" y="4952229"/>
                      <a:ext cx="480292" cy="218354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5" name="Straight Connector 444"/>
                    <p:cNvCxnSpPr>
                      <a:stCxn id="80041" idx="2"/>
                    </p:cNvCxnSpPr>
                    <p:nvPr/>
                  </p:nvCxnSpPr>
                  <p:spPr>
                    <a:xfrm rot="10800000">
                      <a:off x="7312923" y="5442525"/>
                      <a:ext cx="624634" cy="1639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6" name="Straight Connector 445"/>
                    <p:cNvCxnSpPr/>
                    <p:nvPr/>
                  </p:nvCxnSpPr>
                  <p:spPr>
                    <a:xfrm rot="10800000">
                      <a:off x="6307065" y="5434328"/>
                      <a:ext cx="622845" cy="8197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7" name="Straight Connector 446"/>
                    <p:cNvCxnSpPr/>
                    <p:nvPr/>
                  </p:nvCxnSpPr>
                  <p:spPr>
                    <a:xfrm rot="16200000" flipH="1">
                      <a:off x="7154045" y="5677056"/>
                      <a:ext cx="437671" cy="230883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8" name="Straight Connector 447"/>
                    <p:cNvCxnSpPr>
                      <a:stCxn id="80041" idx="3"/>
                    </p:cNvCxnSpPr>
                    <p:nvPr/>
                  </p:nvCxnSpPr>
                  <p:spPr>
                    <a:xfrm rot="5400000">
                      <a:off x="7658614" y="5676906"/>
                      <a:ext cx="434392" cy="234462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9" name="Straight Connector 448"/>
                    <p:cNvCxnSpPr>
                      <a:endCxn id="80045" idx="6"/>
                    </p:cNvCxnSpPr>
                    <p:nvPr/>
                  </p:nvCxnSpPr>
                  <p:spPr>
                    <a:xfrm rot="10800000">
                      <a:off x="6802834" y="6140832"/>
                      <a:ext cx="630004" cy="3278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0" name="Straight Connector 449"/>
                    <p:cNvCxnSpPr>
                      <a:endCxn id="80045" idx="1"/>
                    </p:cNvCxnSpPr>
                    <p:nvPr/>
                  </p:nvCxnSpPr>
                  <p:spPr>
                    <a:xfrm rot="16200000" flipH="1">
                      <a:off x="6141328" y="5675719"/>
                      <a:ext cx="444229" cy="223724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1" name="Straight Connector 25"/>
                    <p:cNvCxnSpPr>
                      <a:endCxn id="80045" idx="7"/>
                    </p:cNvCxnSpPr>
                    <p:nvPr/>
                  </p:nvCxnSpPr>
                  <p:spPr>
                    <a:xfrm rot="5400000">
                      <a:off x="6648356" y="5670868"/>
                      <a:ext cx="436032" cy="241621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6" name="TextBox 425"/>
                  <p:cNvSpPr txBox="1"/>
                  <p:nvPr/>
                </p:nvSpPr>
                <p:spPr>
                  <a:xfrm>
                    <a:off x="8915436" y="3360710"/>
                    <a:ext cx="312771" cy="308077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427" name="TextBox 426"/>
                  <p:cNvSpPr txBox="1"/>
                  <p:nvPr/>
                </p:nvSpPr>
                <p:spPr>
                  <a:xfrm>
                    <a:off x="9971235" y="3282897"/>
                    <a:ext cx="471536" cy="308077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10</a:t>
                    </a:r>
                  </a:p>
                </p:txBody>
              </p:sp>
              <p:sp>
                <p:nvSpPr>
                  <p:cNvPr id="428" name="TextBox 427"/>
                  <p:cNvSpPr txBox="1"/>
                  <p:nvPr/>
                </p:nvSpPr>
                <p:spPr>
                  <a:xfrm>
                    <a:off x="8459776" y="3335302"/>
                    <a:ext cx="311183" cy="308077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429" name="TextBox 428"/>
                  <p:cNvSpPr txBox="1"/>
                  <p:nvPr/>
                </p:nvSpPr>
                <p:spPr>
                  <a:xfrm>
                    <a:off x="9996637" y="4099143"/>
                    <a:ext cx="311183" cy="308077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430" name="TextBox 429"/>
                  <p:cNvSpPr txBox="1"/>
                  <p:nvPr/>
                </p:nvSpPr>
                <p:spPr>
                  <a:xfrm>
                    <a:off x="9547327" y="4013390"/>
                    <a:ext cx="312771" cy="306489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431" name="TextBox 430"/>
                  <p:cNvSpPr txBox="1"/>
                  <p:nvPr/>
                </p:nvSpPr>
                <p:spPr>
                  <a:xfrm>
                    <a:off x="8470889" y="4056266"/>
                    <a:ext cx="311183" cy="306490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432" name="TextBox 431"/>
                  <p:cNvSpPr txBox="1"/>
                  <p:nvPr/>
                </p:nvSpPr>
                <p:spPr>
                  <a:xfrm>
                    <a:off x="9253609" y="4500914"/>
                    <a:ext cx="311183" cy="308077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1</a:t>
                    </a:r>
                  </a:p>
                </p:txBody>
              </p:sp>
            </p:grpSp>
            <p:sp>
              <p:nvSpPr>
                <p:cNvPr id="413" name="TextBox 412"/>
                <p:cNvSpPr txBox="1"/>
                <p:nvPr/>
              </p:nvSpPr>
              <p:spPr>
                <a:xfrm>
                  <a:off x="9209154" y="2892243"/>
                  <a:ext cx="311183" cy="308077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2</a:t>
                  </a:r>
                </a:p>
              </p:txBody>
            </p:sp>
            <p:sp>
              <p:nvSpPr>
                <p:cNvPr id="414" name="TextBox 413"/>
                <p:cNvSpPr txBox="1"/>
                <p:nvPr/>
              </p:nvSpPr>
              <p:spPr>
                <a:xfrm>
                  <a:off x="8936076" y="4007037"/>
                  <a:ext cx="311183" cy="306489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8</a:t>
                  </a:r>
                </a:p>
              </p:txBody>
            </p:sp>
            <p:sp>
              <p:nvSpPr>
                <p:cNvPr id="415" name="TextBox 414"/>
                <p:cNvSpPr txBox="1"/>
                <p:nvPr/>
              </p:nvSpPr>
              <p:spPr>
                <a:xfrm>
                  <a:off x="8764608" y="3614794"/>
                  <a:ext cx="311183" cy="308077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2</a:t>
                  </a:r>
                </a:p>
              </p:txBody>
            </p:sp>
            <p:sp>
              <p:nvSpPr>
                <p:cNvPr id="416" name="TextBox 415"/>
                <p:cNvSpPr txBox="1"/>
                <p:nvPr/>
              </p:nvSpPr>
              <p:spPr>
                <a:xfrm>
                  <a:off x="9539389" y="3373414"/>
                  <a:ext cx="311183" cy="308077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3</a:t>
                  </a:r>
                </a:p>
              </p:txBody>
            </p:sp>
            <p:sp>
              <p:nvSpPr>
                <p:cNvPr id="417" name="TextBox 416"/>
                <p:cNvSpPr txBox="1"/>
                <p:nvPr/>
              </p:nvSpPr>
              <p:spPr>
                <a:xfrm>
                  <a:off x="9714032" y="3624323"/>
                  <a:ext cx="311183" cy="308077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2</a:t>
                  </a:r>
                </a:p>
              </p:txBody>
            </p:sp>
            <p:sp>
              <p:nvSpPr>
                <p:cNvPr id="80003" name="TextBox 417"/>
                <p:cNvSpPr txBox="1">
                  <a:spLocks noChangeArrowheads="1"/>
                </p:cNvSpPr>
                <p:nvPr/>
              </p:nvSpPr>
              <p:spPr bwMode="auto">
                <a:xfrm>
                  <a:off x="8512988" y="2892076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FF6600"/>
                      </a:solidFill>
                    </a:rPr>
                    <a:t>0</a:t>
                  </a:r>
                </a:p>
              </p:txBody>
            </p:sp>
            <p:sp>
              <p:nvSpPr>
                <p:cNvPr id="80004" name="TextBox 418"/>
                <p:cNvSpPr txBox="1">
                  <a:spLocks noChangeArrowheads="1"/>
                </p:cNvSpPr>
                <p:nvPr/>
              </p:nvSpPr>
              <p:spPr bwMode="auto">
                <a:xfrm>
                  <a:off x="8226616" y="3444881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FF6600"/>
                      </a:solidFill>
                    </a:rPr>
                    <a:t>3</a:t>
                  </a:r>
                </a:p>
              </p:txBody>
            </p:sp>
            <p:sp>
              <p:nvSpPr>
                <p:cNvPr id="80005" name="TextBox 419"/>
                <p:cNvSpPr txBox="1">
                  <a:spLocks noChangeArrowheads="1"/>
                </p:cNvSpPr>
                <p:nvPr/>
              </p:nvSpPr>
              <p:spPr bwMode="auto">
                <a:xfrm>
                  <a:off x="9904962" y="2886773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FF6600"/>
                      </a:solidFill>
                    </a:rPr>
                    <a:t>2</a:t>
                  </a:r>
                </a:p>
              </p:txBody>
            </p:sp>
            <p:sp>
              <p:nvSpPr>
                <p:cNvPr id="80006" name="TextBox 420"/>
                <p:cNvSpPr txBox="1">
                  <a:spLocks noChangeArrowheads="1"/>
                </p:cNvSpPr>
                <p:nvPr/>
              </p:nvSpPr>
              <p:spPr bwMode="auto">
                <a:xfrm>
                  <a:off x="9947249" y="4482712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FF6600"/>
                      </a:solidFill>
                    </a:rPr>
                    <a:t>5</a:t>
                  </a:r>
                </a:p>
              </p:txBody>
            </p:sp>
            <p:sp>
              <p:nvSpPr>
                <p:cNvPr id="80007" name="TextBox 421"/>
                <p:cNvSpPr txBox="1">
                  <a:spLocks noChangeArrowheads="1"/>
                </p:cNvSpPr>
                <p:nvPr/>
              </p:nvSpPr>
              <p:spPr bwMode="auto">
                <a:xfrm>
                  <a:off x="10247888" y="3476437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FF6600"/>
                      </a:solidFill>
                    </a:rPr>
                    <a:t>3</a:t>
                  </a:r>
                </a:p>
              </p:txBody>
            </p:sp>
            <p:sp>
              <p:nvSpPr>
                <p:cNvPr id="80008" name="TextBox 422"/>
                <p:cNvSpPr txBox="1">
                  <a:spLocks noChangeArrowheads="1"/>
                </p:cNvSpPr>
                <p:nvPr/>
              </p:nvSpPr>
              <p:spPr bwMode="auto">
                <a:xfrm>
                  <a:off x="8561020" y="4527161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FF6600"/>
                      </a:solidFill>
                    </a:rPr>
                    <a:t>6</a:t>
                  </a:r>
                </a:p>
              </p:txBody>
            </p:sp>
            <p:sp>
              <p:nvSpPr>
                <p:cNvPr id="80009" name="TextBox 423"/>
                <p:cNvSpPr txBox="1">
                  <a:spLocks noChangeArrowheads="1"/>
                </p:cNvSpPr>
                <p:nvPr/>
              </p:nvSpPr>
              <p:spPr bwMode="auto">
                <a:xfrm>
                  <a:off x="9227948" y="3438337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FF6600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411" name="TextBox 410"/>
              <p:cNvSpPr txBox="1"/>
              <p:nvPr/>
            </p:nvSpPr>
            <p:spPr>
              <a:xfrm>
                <a:off x="10142040" y="3531981"/>
                <a:ext cx="349287" cy="400183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>
                    <a:solidFill>
                      <a:srgbClr val="75879C"/>
                    </a:solidFill>
                  </a:rPr>
                  <a:t> </a:t>
                </a:r>
              </a:p>
            </p:txBody>
          </p:sp>
        </p:grpSp>
        <p:grpSp>
          <p:nvGrpSpPr>
            <p:cNvPr id="79881" name="Group 177"/>
            <p:cNvGrpSpPr>
              <a:grpSpLocks/>
            </p:cNvGrpSpPr>
            <p:nvPr/>
          </p:nvGrpSpPr>
          <p:grpSpPr bwMode="auto">
            <a:xfrm>
              <a:off x="2338458" y="1566859"/>
              <a:ext cx="2381289" cy="1948165"/>
              <a:chOff x="8110055" y="2117932"/>
              <a:chExt cx="2381289" cy="1948165"/>
            </a:xfrm>
          </p:grpSpPr>
          <p:grpSp>
            <p:nvGrpSpPr>
              <p:cNvPr id="79939" name="Group 70"/>
              <p:cNvGrpSpPr>
                <a:grpSpLocks/>
              </p:cNvGrpSpPr>
              <p:nvPr/>
            </p:nvGrpSpPr>
            <p:grpSpPr bwMode="auto">
              <a:xfrm>
                <a:off x="8110055" y="2117932"/>
                <a:ext cx="2332550" cy="1948165"/>
                <a:chOff x="8226616" y="2886773"/>
                <a:chExt cx="2332550" cy="1948165"/>
              </a:xfrm>
            </p:grpSpPr>
            <p:grpSp>
              <p:nvGrpSpPr>
                <p:cNvPr id="79941" name="Group 56"/>
                <p:cNvGrpSpPr>
                  <a:grpSpLocks/>
                </p:cNvGrpSpPr>
                <p:nvPr/>
              </p:nvGrpSpPr>
              <p:grpSpPr bwMode="auto">
                <a:xfrm>
                  <a:off x="8317677" y="2971062"/>
                  <a:ext cx="2144366" cy="1838477"/>
                  <a:chOff x="8317677" y="2971062"/>
                  <a:chExt cx="2144366" cy="1838477"/>
                </a:xfrm>
              </p:grpSpPr>
              <p:grpSp>
                <p:nvGrpSpPr>
                  <p:cNvPr id="79954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8317677" y="2971062"/>
                    <a:ext cx="2144366" cy="1773303"/>
                    <a:chOff x="5924945" y="4501010"/>
                    <a:chExt cx="2417354" cy="1830468"/>
                  </a:xfrm>
                </p:grpSpPr>
                <p:grpSp>
                  <p:nvGrpSpPr>
                    <p:cNvPr id="79962" name="Group 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15327" y="4501010"/>
                      <a:ext cx="487043" cy="373861"/>
                      <a:chOff x="6415327" y="4640710"/>
                      <a:chExt cx="487043" cy="373861"/>
                    </a:xfrm>
                  </p:grpSpPr>
                  <p:sp>
                    <p:nvSpPr>
                      <p:cNvPr id="408" name="Oval 40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414713" y="4641396"/>
                        <a:ext cx="383014" cy="373742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extLst/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79994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26173" y="4684816"/>
                        <a:ext cx="376197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0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</p:txBody>
                  </p:sp>
                </p:grpSp>
                <p:grpSp>
                  <p:nvGrpSpPr>
                    <p:cNvPr id="79963" name="Group 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410392" y="4503296"/>
                      <a:ext cx="543767" cy="373861"/>
                      <a:chOff x="7410392" y="4630296"/>
                      <a:chExt cx="543767" cy="373861"/>
                    </a:xfrm>
                  </p:grpSpPr>
                  <p:sp>
                    <p:nvSpPr>
                      <p:cNvPr id="406" name="Oval 40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09832" y="4630334"/>
                        <a:ext cx="383014" cy="373742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extLst/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79992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520388" y="4668024"/>
                        <a:ext cx="433771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1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  <a:p>
                        <a:pPr eaLnBrk="0" hangingPunct="0"/>
                        <a:endParaRPr lang="en-US" sz="1400">
                          <a:latin typeface="Times" pitchFamily="-108" charset="0"/>
                        </a:endParaRPr>
                      </a:p>
                    </p:txBody>
                  </p:sp>
                </p:grpSp>
                <p:grpSp>
                  <p:nvGrpSpPr>
                    <p:cNvPr id="79964" name="Group 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20052" y="5954919"/>
                      <a:ext cx="382965" cy="373861"/>
                      <a:chOff x="6420052" y="5954919"/>
                      <a:chExt cx="382965" cy="373861"/>
                    </a:xfrm>
                  </p:grpSpPr>
                  <p:sp>
                    <p:nvSpPr>
                      <p:cNvPr id="79989" name="Oval 40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420052" y="5954919"/>
                        <a:ext cx="382965" cy="37386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79990" name="Rectangle 40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24639" y="6010978"/>
                        <a:ext cx="191149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5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</p:txBody>
                  </p:sp>
                </p:grpSp>
                <p:grpSp>
                  <p:nvGrpSpPr>
                    <p:cNvPr id="79965" name="Group 5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432703" y="5957617"/>
                      <a:ext cx="382965" cy="373861"/>
                      <a:chOff x="7432703" y="5957617"/>
                      <a:chExt cx="382965" cy="373861"/>
                    </a:xfrm>
                  </p:grpSpPr>
                  <p:sp>
                    <p:nvSpPr>
                      <p:cNvPr id="79987" name="Oval 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32703" y="5957617"/>
                        <a:ext cx="382965" cy="37386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79988" name="Rectangle 40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543548" y="5997869"/>
                        <a:ext cx="191149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6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</p:txBody>
                  </p:sp>
                </p:grpSp>
                <p:grpSp>
                  <p:nvGrpSpPr>
                    <p:cNvPr id="79966" name="Group 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7403" y="5257504"/>
                      <a:ext cx="404896" cy="373861"/>
                      <a:chOff x="7937403" y="5257504"/>
                      <a:chExt cx="404896" cy="373861"/>
                    </a:xfrm>
                  </p:grpSpPr>
                  <p:sp>
                    <p:nvSpPr>
                      <p:cNvPr id="79985" name="Oval 39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7403" y="5257504"/>
                        <a:ext cx="382965" cy="373861"/>
                      </a:xfrm>
                      <a:prstGeom prst="ellipse">
                        <a:avLst/>
                      </a:prstGeom>
                      <a:solidFill>
                        <a:srgbClr val="DCEDF6"/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79986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057911" y="5300446"/>
                        <a:ext cx="284388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4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  <a:p>
                        <a:pPr eaLnBrk="0" hangingPunct="0"/>
                        <a:endParaRPr lang="en-US" sz="1400">
                          <a:latin typeface="Times" pitchFamily="-108" charset="0"/>
                        </a:endParaRPr>
                      </a:p>
                    </p:txBody>
                  </p:sp>
                </p:grpSp>
                <p:cxnSp>
                  <p:nvCxnSpPr>
                    <p:cNvPr id="382" name="Straight Connector 381"/>
                    <p:cNvCxnSpPr>
                      <a:stCxn id="408" idx="6"/>
                      <a:endCxn id="406" idx="2"/>
                    </p:cNvCxnSpPr>
                    <p:nvPr/>
                  </p:nvCxnSpPr>
                  <p:spPr>
                    <a:xfrm>
                      <a:off x="6797726" y="4688567"/>
                      <a:ext cx="612106" cy="1639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9968" name="Group 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924945" y="5247093"/>
                      <a:ext cx="452317" cy="373861"/>
                      <a:chOff x="6488969" y="5798754"/>
                      <a:chExt cx="452317" cy="373861"/>
                    </a:xfrm>
                  </p:grpSpPr>
                  <p:sp>
                    <p:nvSpPr>
                      <p:cNvPr id="398" name="Oval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488335" y="5799201"/>
                        <a:ext cx="383014" cy="373742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extLst/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79984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90381" y="5846326"/>
                        <a:ext cx="350905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2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</p:txBody>
                  </p:sp>
                </p:grpSp>
                <p:grpSp>
                  <p:nvGrpSpPr>
                    <p:cNvPr id="79969" name="Group 4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31004" y="5254812"/>
                      <a:ext cx="479386" cy="373861"/>
                      <a:chOff x="6548039" y="5861224"/>
                      <a:chExt cx="479386" cy="373861"/>
                    </a:xfrm>
                  </p:grpSpPr>
                  <p:sp>
                    <p:nvSpPr>
                      <p:cNvPr id="79981" name="Oval 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48039" y="5861224"/>
                        <a:ext cx="382965" cy="373861"/>
                      </a:xfrm>
                      <a:prstGeom prst="ellipse">
                        <a:avLst/>
                      </a:prstGeom>
                      <a:solidFill>
                        <a:srgbClr val="FABC78"/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79982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656261" y="5906467"/>
                        <a:ext cx="371164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3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</p:txBody>
                  </p:sp>
                </p:grpSp>
                <p:cxnSp>
                  <p:nvCxnSpPr>
                    <p:cNvPr id="385" name="Straight Connector 384"/>
                    <p:cNvCxnSpPr>
                      <a:stCxn id="406" idx="5"/>
                      <a:endCxn id="79985" idx="1"/>
                    </p:cNvCxnSpPr>
                    <p:nvPr/>
                  </p:nvCxnSpPr>
                  <p:spPr>
                    <a:xfrm rot="16200000" flipH="1">
                      <a:off x="7620270" y="4940076"/>
                      <a:ext cx="490126" cy="255939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6" name="Straight Connector 385"/>
                    <p:cNvCxnSpPr>
                      <a:stCxn id="406" idx="3"/>
                    </p:cNvCxnSpPr>
                    <p:nvPr/>
                  </p:nvCxnSpPr>
                  <p:spPr>
                    <a:xfrm rot="5400000">
                      <a:off x="7118979" y="4961704"/>
                      <a:ext cx="486847" cy="209404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7" name="Straight Connector 17"/>
                    <p:cNvCxnSpPr>
                      <a:stCxn id="408" idx="5"/>
                    </p:cNvCxnSpPr>
                    <p:nvPr/>
                  </p:nvCxnSpPr>
                  <p:spPr>
                    <a:xfrm rot="16200000" flipH="1">
                      <a:off x="6620600" y="4942986"/>
                      <a:ext cx="488487" cy="245200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8" name="Straight Connector 387"/>
                    <p:cNvCxnSpPr>
                      <a:endCxn id="408" idx="3"/>
                    </p:cNvCxnSpPr>
                    <p:nvPr/>
                  </p:nvCxnSpPr>
                  <p:spPr>
                    <a:xfrm rot="5400000" flipH="1" flipV="1">
                      <a:off x="6120874" y="4952311"/>
                      <a:ext cx="480292" cy="218354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9" name="Straight Connector 388"/>
                    <p:cNvCxnSpPr>
                      <a:stCxn id="79985" idx="2"/>
                    </p:cNvCxnSpPr>
                    <p:nvPr/>
                  </p:nvCxnSpPr>
                  <p:spPr>
                    <a:xfrm rot="10800000">
                      <a:off x="7313184" y="5442607"/>
                      <a:ext cx="624635" cy="1639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0" name="Straight Connector 389"/>
                    <p:cNvCxnSpPr/>
                    <p:nvPr/>
                  </p:nvCxnSpPr>
                  <p:spPr>
                    <a:xfrm rot="10800000">
                      <a:off x="6307325" y="5434411"/>
                      <a:ext cx="622845" cy="8197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1" name="Straight Connector 390"/>
                    <p:cNvCxnSpPr/>
                    <p:nvPr/>
                  </p:nvCxnSpPr>
                  <p:spPr>
                    <a:xfrm rot="16200000" flipH="1">
                      <a:off x="7154307" y="5677139"/>
                      <a:ext cx="437671" cy="230882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2" name="Straight Connector 391"/>
                    <p:cNvCxnSpPr>
                      <a:stCxn id="79985" idx="3"/>
                    </p:cNvCxnSpPr>
                    <p:nvPr/>
                  </p:nvCxnSpPr>
                  <p:spPr>
                    <a:xfrm rot="5400000">
                      <a:off x="7658874" y="5676989"/>
                      <a:ext cx="434392" cy="234461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3" name="Straight Connector 392"/>
                    <p:cNvCxnSpPr>
                      <a:endCxn id="79989" idx="6"/>
                    </p:cNvCxnSpPr>
                    <p:nvPr/>
                  </p:nvCxnSpPr>
                  <p:spPr>
                    <a:xfrm rot="10800000">
                      <a:off x="6803096" y="6140915"/>
                      <a:ext cx="630004" cy="3278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4" name="Straight Connector 393"/>
                    <p:cNvCxnSpPr>
                      <a:endCxn id="79989" idx="1"/>
                    </p:cNvCxnSpPr>
                    <p:nvPr/>
                  </p:nvCxnSpPr>
                  <p:spPr>
                    <a:xfrm rot="16200000" flipH="1">
                      <a:off x="6141589" y="5675801"/>
                      <a:ext cx="444229" cy="223722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5" name="Straight Connector 25"/>
                    <p:cNvCxnSpPr>
                      <a:endCxn id="79989" idx="7"/>
                    </p:cNvCxnSpPr>
                    <p:nvPr/>
                  </p:nvCxnSpPr>
                  <p:spPr>
                    <a:xfrm rot="5400000">
                      <a:off x="6648616" y="5670951"/>
                      <a:ext cx="436032" cy="241620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0" name="TextBox 369"/>
                  <p:cNvSpPr txBox="1"/>
                  <p:nvPr/>
                </p:nvSpPr>
                <p:spPr>
                  <a:xfrm>
                    <a:off x="8917253" y="3360792"/>
                    <a:ext cx="311183" cy="308077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371" name="TextBox 370"/>
                  <p:cNvSpPr txBox="1"/>
                  <p:nvPr/>
                </p:nvSpPr>
                <p:spPr>
                  <a:xfrm>
                    <a:off x="9971464" y="3282979"/>
                    <a:ext cx="471537" cy="308077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10</a:t>
                    </a:r>
                  </a:p>
                </p:txBody>
              </p:sp>
              <p:sp>
                <p:nvSpPr>
                  <p:cNvPr id="372" name="TextBox 371"/>
                  <p:cNvSpPr txBox="1"/>
                  <p:nvPr/>
                </p:nvSpPr>
                <p:spPr>
                  <a:xfrm>
                    <a:off x="8460005" y="3335384"/>
                    <a:ext cx="311183" cy="308077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373" name="TextBox 372"/>
                  <p:cNvSpPr txBox="1"/>
                  <p:nvPr/>
                </p:nvSpPr>
                <p:spPr>
                  <a:xfrm>
                    <a:off x="9996866" y="4099225"/>
                    <a:ext cx="311183" cy="308077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374" name="TextBox 373"/>
                  <p:cNvSpPr txBox="1"/>
                  <p:nvPr/>
                </p:nvSpPr>
                <p:spPr>
                  <a:xfrm>
                    <a:off x="9547557" y="4013472"/>
                    <a:ext cx="312770" cy="306489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375" name="TextBox 374"/>
                  <p:cNvSpPr txBox="1"/>
                  <p:nvPr/>
                </p:nvSpPr>
                <p:spPr>
                  <a:xfrm>
                    <a:off x="8471119" y="4056348"/>
                    <a:ext cx="311183" cy="306490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376" name="TextBox 375"/>
                  <p:cNvSpPr txBox="1"/>
                  <p:nvPr/>
                </p:nvSpPr>
                <p:spPr>
                  <a:xfrm>
                    <a:off x="9253838" y="4500996"/>
                    <a:ext cx="311183" cy="308077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1</a:t>
                    </a:r>
                  </a:p>
                </p:txBody>
              </p:sp>
            </p:grpSp>
            <p:sp>
              <p:nvSpPr>
                <p:cNvPr id="357" name="TextBox 356"/>
                <p:cNvSpPr txBox="1"/>
                <p:nvPr/>
              </p:nvSpPr>
              <p:spPr>
                <a:xfrm>
                  <a:off x="9209383" y="2892325"/>
                  <a:ext cx="311183" cy="308077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2</a:t>
                  </a:r>
                </a:p>
              </p:txBody>
            </p:sp>
            <p:sp>
              <p:nvSpPr>
                <p:cNvPr id="358" name="TextBox 357"/>
                <p:cNvSpPr txBox="1"/>
                <p:nvPr/>
              </p:nvSpPr>
              <p:spPr>
                <a:xfrm>
                  <a:off x="8936305" y="4007120"/>
                  <a:ext cx="311183" cy="306489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8</a:t>
                  </a:r>
                </a:p>
              </p:txBody>
            </p:sp>
            <p:sp>
              <p:nvSpPr>
                <p:cNvPr id="359" name="TextBox 358"/>
                <p:cNvSpPr txBox="1"/>
                <p:nvPr/>
              </p:nvSpPr>
              <p:spPr>
                <a:xfrm>
                  <a:off x="8764837" y="3614876"/>
                  <a:ext cx="311183" cy="308077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2</a:t>
                  </a:r>
                </a:p>
              </p:txBody>
            </p:sp>
            <p:sp>
              <p:nvSpPr>
                <p:cNvPr id="360" name="TextBox 359"/>
                <p:cNvSpPr txBox="1"/>
                <p:nvPr/>
              </p:nvSpPr>
              <p:spPr>
                <a:xfrm>
                  <a:off x="9539618" y="3373496"/>
                  <a:ext cx="311183" cy="308077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3</a:t>
                  </a:r>
                </a:p>
              </p:txBody>
            </p:sp>
            <p:sp>
              <p:nvSpPr>
                <p:cNvPr id="361" name="TextBox 360"/>
                <p:cNvSpPr txBox="1"/>
                <p:nvPr/>
              </p:nvSpPr>
              <p:spPr>
                <a:xfrm>
                  <a:off x="9714261" y="3624405"/>
                  <a:ext cx="311183" cy="308077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2</a:t>
                  </a:r>
                </a:p>
              </p:txBody>
            </p:sp>
            <p:sp>
              <p:nvSpPr>
                <p:cNvPr id="79947" name="TextBox 361"/>
                <p:cNvSpPr txBox="1">
                  <a:spLocks noChangeArrowheads="1"/>
                </p:cNvSpPr>
                <p:nvPr/>
              </p:nvSpPr>
              <p:spPr bwMode="auto">
                <a:xfrm>
                  <a:off x="8512988" y="2892076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FF6600"/>
                      </a:solidFill>
                    </a:rPr>
                    <a:t>0</a:t>
                  </a:r>
                </a:p>
              </p:txBody>
            </p:sp>
            <p:sp>
              <p:nvSpPr>
                <p:cNvPr id="79948" name="TextBox 362"/>
                <p:cNvSpPr txBox="1">
                  <a:spLocks noChangeArrowheads="1"/>
                </p:cNvSpPr>
                <p:nvPr/>
              </p:nvSpPr>
              <p:spPr bwMode="auto">
                <a:xfrm>
                  <a:off x="8226616" y="3444881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FF6600"/>
                      </a:solidFill>
                    </a:rPr>
                    <a:t>3</a:t>
                  </a:r>
                </a:p>
              </p:txBody>
            </p:sp>
            <p:sp>
              <p:nvSpPr>
                <p:cNvPr id="79949" name="TextBox 363"/>
                <p:cNvSpPr txBox="1">
                  <a:spLocks noChangeArrowheads="1"/>
                </p:cNvSpPr>
                <p:nvPr/>
              </p:nvSpPr>
              <p:spPr bwMode="auto">
                <a:xfrm>
                  <a:off x="9904962" y="2886773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FF6600"/>
                      </a:solidFill>
                    </a:rPr>
                    <a:t>2</a:t>
                  </a:r>
                </a:p>
              </p:txBody>
            </p:sp>
            <p:sp>
              <p:nvSpPr>
                <p:cNvPr id="79950" name="TextBox 364"/>
                <p:cNvSpPr txBox="1">
                  <a:spLocks noChangeArrowheads="1"/>
                </p:cNvSpPr>
                <p:nvPr/>
              </p:nvSpPr>
              <p:spPr bwMode="auto">
                <a:xfrm>
                  <a:off x="9947249" y="4482712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FF6600"/>
                      </a:solidFill>
                    </a:rPr>
                    <a:t>5</a:t>
                  </a:r>
                </a:p>
              </p:txBody>
            </p:sp>
            <p:sp>
              <p:nvSpPr>
                <p:cNvPr id="79951" name="TextBox 365"/>
                <p:cNvSpPr txBox="1">
                  <a:spLocks noChangeArrowheads="1"/>
                </p:cNvSpPr>
                <p:nvPr/>
              </p:nvSpPr>
              <p:spPr bwMode="auto">
                <a:xfrm>
                  <a:off x="10247888" y="3476437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FF6600"/>
                      </a:solidFill>
                    </a:rPr>
                    <a:t>3</a:t>
                  </a:r>
                </a:p>
              </p:txBody>
            </p:sp>
            <p:sp>
              <p:nvSpPr>
                <p:cNvPr id="79952" name="TextBox 366"/>
                <p:cNvSpPr txBox="1">
                  <a:spLocks noChangeArrowheads="1"/>
                </p:cNvSpPr>
                <p:nvPr/>
              </p:nvSpPr>
              <p:spPr bwMode="auto">
                <a:xfrm>
                  <a:off x="8561020" y="4527161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FF6600"/>
                      </a:solidFill>
                    </a:rPr>
                    <a:t>8</a:t>
                  </a:r>
                  <a:endParaRPr lang="en-US" sz="1400" dirty="0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79953" name="TextBox 367"/>
                <p:cNvSpPr txBox="1">
                  <a:spLocks noChangeArrowheads="1"/>
                </p:cNvSpPr>
                <p:nvPr/>
              </p:nvSpPr>
              <p:spPr bwMode="auto">
                <a:xfrm>
                  <a:off x="9227948" y="3438337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FF6600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355" name="TextBox 354"/>
              <p:cNvSpPr txBox="1"/>
              <p:nvPr/>
            </p:nvSpPr>
            <p:spPr>
              <a:xfrm>
                <a:off x="10142270" y="3532063"/>
                <a:ext cx="349287" cy="400183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>
                    <a:solidFill>
                      <a:srgbClr val="75879C"/>
                    </a:solidFill>
                  </a:rPr>
                  <a:t> </a:t>
                </a:r>
              </a:p>
            </p:txBody>
          </p:sp>
        </p:grpSp>
        <p:grpSp>
          <p:nvGrpSpPr>
            <p:cNvPr id="79882" name="Group 234"/>
            <p:cNvGrpSpPr>
              <a:grpSpLocks/>
            </p:cNvGrpSpPr>
            <p:nvPr/>
          </p:nvGrpSpPr>
          <p:grpSpPr bwMode="auto">
            <a:xfrm>
              <a:off x="6549164" y="1567991"/>
              <a:ext cx="2381289" cy="1948165"/>
              <a:chOff x="8110055" y="2117932"/>
              <a:chExt cx="2381289" cy="1948165"/>
            </a:xfrm>
          </p:grpSpPr>
          <p:grpSp>
            <p:nvGrpSpPr>
              <p:cNvPr id="79883" name="Group 70"/>
              <p:cNvGrpSpPr>
                <a:grpSpLocks/>
              </p:cNvGrpSpPr>
              <p:nvPr/>
            </p:nvGrpSpPr>
            <p:grpSpPr bwMode="auto">
              <a:xfrm>
                <a:off x="8110055" y="2117932"/>
                <a:ext cx="2332550" cy="1948165"/>
                <a:chOff x="8226616" y="2886773"/>
                <a:chExt cx="2332550" cy="1948165"/>
              </a:xfrm>
            </p:grpSpPr>
            <p:grpSp>
              <p:nvGrpSpPr>
                <p:cNvPr id="79885" name="Group 56"/>
                <p:cNvGrpSpPr>
                  <a:grpSpLocks/>
                </p:cNvGrpSpPr>
                <p:nvPr/>
              </p:nvGrpSpPr>
              <p:grpSpPr bwMode="auto">
                <a:xfrm>
                  <a:off x="8317677" y="2971062"/>
                  <a:ext cx="2144366" cy="1838477"/>
                  <a:chOff x="8317677" y="2971062"/>
                  <a:chExt cx="2144366" cy="1838477"/>
                </a:xfrm>
              </p:grpSpPr>
              <p:grpSp>
                <p:nvGrpSpPr>
                  <p:cNvPr id="79898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8317677" y="2971062"/>
                    <a:ext cx="2144366" cy="1773303"/>
                    <a:chOff x="5924945" y="4501010"/>
                    <a:chExt cx="2417354" cy="1830468"/>
                  </a:xfrm>
                </p:grpSpPr>
                <p:grpSp>
                  <p:nvGrpSpPr>
                    <p:cNvPr id="79906" name="Group 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15327" y="4501010"/>
                      <a:ext cx="487043" cy="373861"/>
                      <a:chOff x="6415327" y="4640710"/>
                      <a:chExt cx="487043" cy="373861"/>
                    </a:xfrm>
                  </p:grpSpPr>
                  <p:sp>
                    <p:nvSpPr>
                      <p:cNvPr id="352" name="Oval 35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414472" y="4640228"/>
                        <a:ext cx="383014" cy="373742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extLst/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79938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26173" y="4684816"/>
                        <a:ext cx="376197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0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</p:txBody>
                  </p:sp>
                </p:grpSp>
                <p:grpSp>
                  <p:nvGrpSpPr>
                    <p:cNvPr id="79907" name="Group 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410392" y="4503296"/>
                      <a:ext cx="543767" cy="373861"/>
                      <a:chOff x="7410392" y="4630296"/>
                      <a:chExt cx="543767" cy="373861"/>
                    </a:xfrm>
                  </p:grpSpPr>
                  <p:sp>
                    <p:nvSpPr>
                      <p:cNvPr id="350" name="Oval 34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09592" y="4629166"/>
                        <a:ext cx="383014" cy="375382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extLst/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79936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520388" y="4668024"/>
                        <a:ext cx="433771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1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  <a:p>
                        <a:pPr eaLnBrk="0" hangingPunct="0"/>
                        <a:endParaRPr lang="en-US" sz="1400">
                          <a:latin typeface="Times" pitchFamily="-108" charset="0"/>
                        </a:endParaRPr>
                      </a:p>
                    </p:txBody>
                  </p:sp>
                </p:grpSp>
                <p:grpSp>
                  <p:nvGrpSpPr>
                    <p:cNvPr id="79908" name="Group 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20052" y="5954919"/>
                      <a:ext cx="382965" cy="373861"/>
                      <a:chOff x="6420052" y="5954919"/>
                      <a:chExt cx="382965" cy="373861"/>
                    </a:xfrm>
                  </p:grpSpPr>
                  <p:sp>
                    <p:nvSpPr>
                      <p:cNvPr id="348" name="Oval 34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419842" y="5954514"/>
                        <a:ext cx="383013" cy="373742"/>
                      </a:xfrm>
                      <a:prstGeom prst="ellipse">
                        <a:avLst/>
                      </a:prstGeom>
                      <a:solidFill>
                        <a:srgbClr val="DCEDF6"/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extLst/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79934" name="Rectangle 34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24639" y="6010978"/>
                        <a:ext cx="191149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5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</p:txBody>
                  </p:sp>
                </p:grpSp>
                <p:grpSp>
                  <p:nvGrpSpPr>
                    <p:cNvPr id="79909" name="Group 5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432703" y="5957617"/>
                      <a:ext cx="382965" cy="373861"/>
                      <a:chOff x="7432703" y="5957617"/>
                      <a:chExt cx="382965" cy="373861"/>
                    </a:xfrm>
                  </p:grpSpPr>
                  <p:sp>
                    <p:nvSpPr>
                      <p:cNvPr id="346" name="Oval 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32860" y="5957793"/>
                        <a:ext cx="383013" cy="373742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extLst/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79932" name="Rectangle 34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543548" y="5997869"/>
                        <a:ext cx="191149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6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</p:txBody>
                  </p:sp>
                </p:grpSp>
                <p:grpSp>
                  <p:nvGrpSpPr>
                    <p:cNvPr id="79910" name="Group 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7403" y="5257504"/>
                      <a:ext cx="404896" cy="373861"/>
                      <a:chOff x="7937403" y="5257504"/>
                      <a:chExt cx="404896" cy="373861"/>
                    </a:xfrm>
                  </p:grpSpPr>
                  <p:sp>
                    <p:nvSpPr>
                      <p:cNvPr id="79929" name="Oval 3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7403" y="5257504"/>
                        <a:ext cx="382965" cy="373861"/>
                      </a:xfrm>
                      <a:prstGeom prst="ellipse">
                        <a:avLst/>
                      </a:prstGeom>
                      <a:solidFill>
                        <a:srgbClr val="FABC78"/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79930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057911" y="5300446"/>
                        <a:ext cx="284388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4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  <a:p>
                        <a:pPr eaLnBrk="0" hangingPunct="0"/>
                        <a:endParaRPr lang="en-US" sz="1400">
                          <a:latin typeface="Times" pitchFamily="-108" charset="0"/>
                        </a:endParaRPr>
                      </a:p>
                    </p:txBody>
                  </p:sp>
                </p:grpSp>
                <p:cxnSp>
                  <p:nvCxnSpPr>
                    <p:cNvPr id="326" name="Straight Connector 325"/>
                    <p:cNvCxnSpPr>
                      <a:stCxn id="352" idx="6"/>
                      <a:endCxn id="350" idx="2"/>
                    </p:cNvCxnSpPr>
                    <p:nvPr/>
                  </p:nvCxnSpPr>
                  <p:spPr>
                    <a:xfrm>
                      <a:off x="6797486" y="4687399"/>
                      <a:ext cx="612106" cy="1639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9912" name="Group 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924945" y="5247093"/>
                      <a:ext cx="452317" cy="373861"/>
                      <a:chOff x="6488969" y="5798754"/>
                      <a:chExt cx="452317" cy="373861"/>
                    </a:xfrm>
                  </p:grpSpPr>
                  <p:sp>
                    <p:nvSpPr>
                      <p:cNvPr id="342" name="Oval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488095" y="5798033"/>
                        <a:ext cx="383014" cy="373742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extLst/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79928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90381" y="5846326"/>
                        <a:ext cx="350905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2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</p:txBody>
                  </p:sp>
                </p:grpSp>
                <p:grpSp>
                  <p:nvGrpSpPr>
                    <p:cNvPr id="79913" name="Group 4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31004" y="5254812"/>
                      <a:ext cx="479386" cy="373861"/>
                      <a:chOff x="6548039" y="5861224"/>
                      <a:chExt cx="479386" cy="373861"/>
                    </a:xfrm>
                  </p:grpSpPr>
                  <p:sp>
                    <p:nvSpPr>
                      <p:cNvPr id="79925" name="Oval 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48039" y="5861224"/>
                        <a:ext cx="382965" cy="373861"/>
                      </a:xfrm>
                      <a:prstGeom prst="ellipse">
                        <a:avLst/>
                      </a:prstGeom>
                      <a:solidFill>
                        <a:srgbClr val="FABC78"/>
                      </a:solidFill>
                      <a:ln w="127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79926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656261" y="5906467"/>
                        <a:ext cx="371164" cy="22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eaLnBrk="0" hangingPunct="0"/>
                        <a:r>
                          <a:rPr lang="en-US" sz="1400">
                            <a:solidFill>
                              <a:srgbClr val="000000"/>
                            </a:solidFill>
                          </a:rPr>
                          <a:t>v</a:t>
                        </a:r>
                        <a:r>
                          <a:rPr lang="en-US" sz="1400" baseline="-25000">
                            <a:solidFill>
                              <a:srgbClr val="000000"/>
                            </a:solidFill>
                          </a:rPr>
                          <a:t>3</a:t>
                        </a:r>
                        <a:endParaRPr lang="en-US" sz="1400" baseline="-25000">
                          <a:latin typeface="Times" pitchFamily="-108" charset="0"/>
                        </a:endParaRPr>
                      </a:p>
                    </p:txBody>
                  </p:sp>
                </p:grpSp>
                <p:cxnSp>
                  <p:nvCxnSpPr>
                    <p:cNvPr id="329" name="Straight Connector 328"/>
                    <p:cNvCxnSpPr>
                      <a:stCxn id="350" idx="5"/>
                      <a:endCxn id="79929" idx="1"/>
                    </p:cNvCxnSpPr>
                    <p:nvPr/>
                  </p:nvCxnSpPr>
                  <p:spPr>
                    <a:xfrm rot="16200000" flipH="1">
                      <a:off x="7620029" y="4938908"/>
                      <a:ext cx="490126" cy="255939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0" name="Straight Connector 329"/>
                    <p:cNvCxnSpPr>
                      <a:stCxn id="350" idx="3"/>
                    </p:cNvCxnSpPr>
                    <p:nvPr/>
                  </p:nvCxnSpPr>
                  <p:spPr>
                    <a:xfrm rot="5400000">
                      <a:off x="7118739" y="4960536"/>
                      <a:ext cx="486847" cy="209404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1" name="Straight Connector 17"/>
                    <p:cNvCxnSpPr>
                      <a:stCxn id="352" idx="5"/>
                    </p:cNvCxnSpPr>
                    <p:nvPr/>
                  </p:nvCxnSpPr>
                  <p:spPr>
                    <a:xfrm rot="16200000" flipH="1">
                      <a:off x="6620359" y="4941819"/>
                      <a:ext cx="488487" cy="245200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2" name="Straight Connector 331"/>
                    <p:cNvCxnSpPr>
                      <a:endCxn id="352" idx="3"/>
                    </p:cNvCxnSpPr>
                    <p:nvPr/>
                  </p:nvCxnSpPr>
                  <p:spPr>
                    <a:xfrm rot="5400000" flipH="1" flipV="1">
                      <a:off x="6119814" y="4951963"/>
                      <a:ext cx="481930" cy="218354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3" name="Straight Connector 332"/>
                    <p:cNvCxnSpPr>
                      <a:stCxn id="79929" idx="2"/>
                    </p:cNvCxnSpPr>
                    <p:nvPr/>
                  </p:nvCxnSpPr>
                  <p:spPr>
                    <a:xfrm rot="10800000">
                      <a:off x="7312944" y="5441439"/>
                      <a:ext cx="624635" cy="3278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4" name="Straight Connector 333"/>
                    <p:cNvCxnSpPr/>
                    <p:nvPr/>
                  </p:nvCxnSpPr>
                  <p:spPr>
                    <a:xfrm rot="10800000">
                      <a:off x="6307085" y="5433243"/>
                      <a:ext cx="622845" cy="8197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5" name="Straight Connector 334"/>
                    <p:cNvCxnSpPr/>
                    <p:nvPr/>
                  </p:nvCxnSpPr>
                  <p:spPr>
                    <a:xfrm rot="16200000" flipH="1">
                      <a:off x="7154066" y="5677611"/>
                      <a:ext cx="437672" cy="230882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6" name="Straight Connector 335"/>
                    <p:cNvCxnSpPr>
                      <a:stCxn id="79929" idx="3"/>
                    </p:cNvCxnSpPr>
                    <p:nvPr/>
                  </p:nvCxnSpPr>
                  <p:spPr>
                    <a:xfrm rot="5400000">
                      <a:off x="7657814" y="5676641"/>
                      <a:ext cx="436032" cy="234461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7" name="Straight Connector 336"/>
                    <p:cNvCxnSpPr>
                      <a:endCxn id="348" idx="6"/>
                    </p:cNvCxnSpPr>
                    <p:nvPr/>
                  </p:nvCxnSpPr>
                  <p:spPr>
                    <a:xfrm rot="10800000">
                      <a:off x="6802856" y="6141385"/>
                      <a:ext cx="630004" cy="3278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8" name="Straight Connector 337"/>
                    <p:cNvCxnSpPr>
                      <a:endCxn id="348" idx="1"/>
                    </p:cNvCxnSpPr>
                    <p:nvPr/>
                  </p:nvCxnSpPr>
                  <p:spPr>
                    <a:xfrm rot="16200000" flipH="1">
                      <a:off x="6141350" y="5676272"/>
                      <a:ext cx="444228" cy="223722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9" name="Straight Connector 25"/>
                    <p:cNvCxnSpPr>
                      <a:endCxn id="348" idx="7"/>
                    </p:cNvCxnSpPr>
                    <p:nvPr/>
                  </p:nvCxnSpPr>
                  <p:spPr>
                    <a:xfrm rot="5400000">
                      <a:off x="6648376" y="5671422"/>
                      <a:ext cx="436032" cy="241620"/>
                    </a:xfrm>
                    <a:prstGeom prst="line">
                      <a:avLst/>
                    </a:prstGeom>
                    <a:ln w="31750" cmpd="sng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14" name="TextBox 313"/>
                  <p:cNvSpPr txBox="1"/>
                  <p:nvPr/>
                </p:nvSpPr>
                <p:spPr>
                  <a:xfrm>
                    <a:off x="8917040" y="3359661"/>
                    <a:ext cx="311183" cy="308077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9971251" y="3281848"/>
                    <a:ext cx="471537" cy="308077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10</a:t>
                    </a:r>
                  </a:p>
                </p:txBody>
              </p:sp>
              <p:sp>
                <p:nvSpPr>
                  <p:cNvPr id="316" name="TextBox 315"/>
                  <p:cNvSpPr txBox="1"/>
                  <p:nvPr/>
                </p:nvSpPr>
                <p:spPr>
                  <a:xfrm>
                    <a:off x="8459792" y="3335841"/>
                    <a:ext cx="311183" cy="306489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317" name="TextBox 316"/>
                  <p:cNvSpPr txBox="1"/>
                  <p:nvPr/>
                </p:nvSpPr>
                <p:spPr>
                  <a:xfrm>
                    <a:off x="9996653" y="4098094"/>
                    <a:ext cx="311183" cy="308077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318" name="TextBox 317"/>
                  <p:cNvSpPr txBox="1"/>
                  <p:nvPr/>
                </p:nvSpPr>
                <p:spPr>
                  <a:xfrm>
                    <a:off x="9547344" y="4012340"/>
                    <a:ext cx="312770" cy="308077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319" name="TextBox 318"/>
                  <p:cNvSpPr txBox="1"/>
                  <p:nvPr/>
                </p:nvSpPr>
                <p:spPr>
                  <a:xfrm>
                    <a:off x="8470906" y="4055217"/>
                    <a:ext cx="311183" cy="308077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320" name="TextBox 319"/>
                  <p:cNvSpPr txBox="1"/>
                  <p:nvPr/>
                </p:nvSpPr>
                <p:spPr>
                  <a:xfrm>
                    <a:off x="9253625" y="4501453"/>
                    <a:ext cx="311183" cy="308077"/>
                  </a:xfrm>
                  <a:prstGeom prst="rect">
                    <a:avLst/>
                  </a:prstGeom>
                  <a:noFill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5785E0"/>
                        </a:solidFill>
                      </a:rPr>
                      <a:t>1</a:t>
                    </a:r>
                  </a:p>
                </p:txBody>
              </p:sp>
            </p:grpSp>
            <p:sp>
              <p:nvSpPr>
                <p:cNvPr id="301" name="TextBox 300"/>
                <p:cNvSpPr txBox="1"/>
                <p:nvPr/>
              </p:nvSpPr>
              <p:spPr>
                <a:xfrm>
                  <a:off x="9209170" y="2891193"/>
                  <a:ext cx="311183" cy="308077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2</a:t>
                  </a:r>
                </a:p>
              </p:txBody>
            </p:sp>
            <p:sp>
              <p:nvSpPr>
                <p:cNvPr id="302" name="TextBox 301"/>
                <p:cNvSpPr txBox="1"/>
                <p:nvPr/>
              </p:nvSpPr>
              <p:spPr>
                <a:xfrm>
                  <a:off x="8936092" y="4005988"/>
                  <a:ext cx="311183" cy="308077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8</a:t>
                  </a:r>
                </a:p>
              </p:txBody>
            </p:sp>
            <p:sp>
              <p:nvSpPr>
                <p:cNvPr id="303" name="TextBox 302"/>
                <p:cNvSpPr txBox="1"/>
                <p:nvPr/>
              </p:nvSpPr>
              <p:spPr>
                <a:xfrm>
                  <a:off x="8764624" y="3615334"/>
                  <a:ext cx="311183" cy="306489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2</a:t>
                  </a:r>
                </a:p>
              </p:txBody>
            </p:sp>
            <p:sp>
              <p:nvSpPr>
                <p:cNvPr id="304" name="TextBox 303"/>
                <p:cNvSpPr txBox="1"/>
                <p:nvPr/>
              </p:nvSpPr>
              <p:spPr>
                <a:xfrm>
                  <a:off x="9539405" y="3372365"/>
                  <a:ext cx="311183" cy="308077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3</a:t>
                  </a:r>
                </a:p>
              </p:txBody>
            </p:sp>
            <p:sp>
              <p:nvSpPr>
                <p:cNvPr id="305" name="TextBox 304"/>
                <p:cNvSpPr txBox="1"/>
                <p:nvPr/>
              </p:nvSpPr>
              <p:spPr>
                <a:xfrm>
                  <a:off x="9714048" y="3623273"/>
                  <a:ext cx="311183" cy="308077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2</a:t>
                  </a:r>
                </a:p>
              </p:txBody>
            </p:sp>
            <p:sp>
              <p:nvSpPr>
                <p:cNvPr id="79891" name="TextBox 305"/>
                <p:cNvSpPr txBox="1">
                  <a:spLocks noChangeArrowheads="1"/>
                </p:cNvSpPr>
                <p:nvPr/>
              </p:nvSpPr>
              <p:spPr bwMode="auto">
                <a:xfrm>
                  <a:off x="8512988" y="2892076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FF6600"/>
                      </a:solidFill>
                    </a:rPr>
                    <a:t>0</a:t>
                  </a:r>
                </a:p>
              </p:txBody>
            </p:sp>
            <p:sp>
              <p:nvSpPr>
                <p:cNvPr id="79892" name="TextBox 306"/>
                <p:cNvSpPr txBox="1">
                  <a:spLocks noChangeArrowheads="1"/>
                </p:cNvSpPr>
                <p:nvPr/>
              </p:nvSpPr>
              <p:spPr bwMode="auto">
                <a:xfrm>
                  <a:off x="8226616" y="3444881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FF6600"/>
                      </a:solidFill>
                    </a:rPr>
                    <a:t>3</a:t>
                  </a:r>
                </a:p>
              </p:txBody>
            </p:sp>
            <p:sp>
              <p:nvSpPr>
                <p:cNvPr id="79893" name="TextBox 307"/>
                <p:cNvSpPr txBox="1">
                  <a:spLocks noChangeArrowheads="1"/>
                </p:cNvSpPr>
                <p:nvPr/>
              </p:nvSpPr>
              <p:spPr bwMode="auto">
                <a:xfrm>
                  <a:off x="9904962" y="2886773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FF6600"/>
                      </a:solidFill>
                    </a:rPr>
                    <a:t>2</a:t>
                  </a:r>
                </a:p>
              </p:txBody>
            </p:sp>
            <p:sp>
              <p:nvSpPr>
                <p:cNvPr id="79894" name="TextBox 308"/>
                <p:cNvSpPr txBox="1">
                  <a:spLocks noChangeArrowheads="1"/>
                </p:cNvSpPr>
                <p:nvPr/>
              </p:nvSpPr>
              <p:spPr bwMode="auto">
                <a:xfrm>
                  <a:off x="9947249" y="4482712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FF6600"/>
                      </a:solidFill>
                    </a:rPr>
                    <a:t>5</a:t>
                  </a:r>
                </a:p>
              </p:txBody>
            </p:sp>
            <p:sp>
              <p:nvSpPr>
                <p:cNvPr id="79895" name="TextBox 309"/>
                <p:cNvSpPr txBox="1">
                  <a:spLocks noChangeArrowheads="1"/>
                </p:cNvSpPr>
                <p:nvPr/>
              </p:nvSpPr>
              <p:spPr bwMode="auto">
                <a:xfrm>
                  <a:off x="10247888" y="3476437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FF6600"/>
                      </a:solidFill>
                    </a:rPr>
                    <a:t>3</a:t>
                  </a:r>
                </a:p>
              </p:txBody>
            </p:sp>
            <p:sp>
              <p:nvSpPr>
                <p:cNvPr id="79896" name="TextBox 310"/>
                <p:cNvSpPr txBox="1">
                  <a:spLocks noChangeArrowheads="1"/>
                </p:cNvSpPr>
                <p:nvPr/>
              </p:nvSpPr>
              <p:spPr bwMode="auto">
                <a:xfrm>
                  <a:off x="8561020" y="4527161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FF6600"/>
                      </a:solidFill>
                    </a:rPr>
                    <a:t>6</a:t>
                  </a:r>
                </a:p>
              </p:txBody>
            </p:sp>
            <p:sp>
              <p:nvSpPr>
                <p:cNvPr id="79897" name="TextBox 311"/>
                <p:cNvSpPr txBox="1">
                  <a:spLocks noChangeArrowheads="1"/>
                </p:cNvSpPr>
                <p:nvPr/>
              </p:nvSpPr>
              <p:spPr bwMode="auto">
                <a:xfrm>
                  <a:off x="9227948" y="3438337"/>
                  <a:ext cx="31127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FF6600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299" name="TextBox 298"/>
              <p:cNvSpPr txBox="1"/>
              <p:nvPr/>
            </p:nvSpPr>
            <p:spPr>
              <a:xfrm>
                <a:off x="10142057" y="3532520"/>
                <a:ext cx="349287" cy="400183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>
                    <a:solidFill>
                      <a:srgbClr val="75879C"/>
                    </a:solidFill>
                  </a:rPr>
                  <a:t> </a:t>
                </a:r>
              </a:p>
            </p:txBody>
          </p:sp>
        </p:grpSp>
      </p:grpSp>
      <p:graphicFrame>
        <p:nvGraphicFramePr>
          <p:cNvPr id="463" name="Table 462"/>
          <p:cNvGraphicFramePr>
            <a:graphicFrameLocks noGrp="1"/>
          </p:cNvGraphicFramePr>
          <p:nvPr/>
        </p:nvGraphicFramePr>
        <p:xfrm>
          <a:off x="1794499" y="5960533"/>
          <a:ext cx="403797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174"/>
                <a:gridCol w="407219"/>
                <a:gridCol w="450539"/>
                <a:gridCol w="355234"/>
                <a:gridCol w="363898"/>
                <a:gridCol w="407218"/>
                <a:gridCol w="658482"/>
                <a:gridCol w="433211"/>
              </a:tblGrid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vertex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D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D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D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D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D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D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D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DF6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previous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D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D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D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D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D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D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strike="sngStrike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lang="en-US" sz="1400" strike="noStrike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D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DF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3200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6025" y="369903"/>
            <a:ext cx="7315200" cy="11540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dirty="0" smtClean="0"/>
              <a:t>Minimum Spanning Tree</a:t>
            </a:r>
            <a:br>
              <a:rPr lang="en-US" sz="3200" dirty="0" smtClean="0"/>
            </a:br>
            <a:r>
              <a:rPr lang="en-US" sz="3200" dirty="0" smtClean="0"/>
              <a:t>Problem</a:t>
            </a:r>
            <a:r>
              <a:rPr lang="en-US" sz="3200" dirty="0"/>
              <a:t>: Laying Telephone Wire</a:t>
            </a:r>
          </a:p>
        </p:txBody>
      </p:sp>
      <p:sp>
        <p:nvSpPr>
          <p:cNvPr id="81923" name="Slide Number Placeholder 6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9696E72-61EF-3B4C-A9CE-9BDC9CDBC88E}" type="slidenum">
              <a:rPr lang="en-US" smtClean="0"/>
              <a:pPr/>
              <a:t>58</a:t>
            </a:fld>
            <a:endParaRPr lang="en-US" smtClean="0"/>
          </a:p>
        </p:txBody>
      </p:sp>
      <p:grpSp>
        <p:nvGrpSpPr>
          <p:cNvPr id="81924" name="Group 67"/>
          <p:cNvGrpSpPr>
            <a:grpSpLocks/>
          </p:cNvGrpSpPr>
          <p:nvPr/>
        </p:nvGrpSpPr>
        <p:grpSpPr bwMode="auto">
          <a:xfrm>
            <a:off x="877888" y="1898650"/>
            <a:ext cx="3509962" cy="2327275"/>
            <a:chOff x="914400" y="1524000"/>
            <a:chExt cx="7037157" cy="3581400"/>
          </a:xfrm>
        </p:grpSpPr>
        <p:grpSp>
          <p:nvGrpSpPr>
            <p:cNvPr id="82001" name="Group 3"/>
            <p:cNvGrpSpPr>
              <a:grpSpLocks/>
            </p:cNvGrpSpPr>
            <p:nvPr/>
          </p:nvGrpSpPr>
          <p:grpSpPr bwMode="auto">
            <a:xfrm>
              <a:off x="914400" y="3810000"/>
              <a:ext cx="533400" cy="533400"/>
              <a:chOff x="576" y="2400"/>
              <a:chExt cx="336" cy="336"/>
            </a:xfrm>
          </p:grpSpPr>
          <p:sp>
            <p:nvSpPr>
              <p:cNvPr id="82070" name="AutoShape 4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2071" name="Rectangle 5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2072" name="Rectangle 6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2073" name="Rectangle 7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grpSp>
          <p:nvGrpSpPr>
            <p:cNvPr id="82002" name="Group 8"/>
            <p:cNvGrpSpPr>
              <a:grpSpLocks/>
            </p:cNvGrpSpPr>
            <p:nvPr/>
          </p:nvGrpSpPr>
          <p:grpSpPr bwMode="auto">
            <a:xfrm>
              <a:off x="4800600" y="4572000"/>
              <a:ext cx="533400" cy="533400"/>
              <a:chOff x="576" y="2400"/>
              <a:chExt cx="336" cy="336"/>
            </a:xfrm>
          </p:grpSpPr>
          <p:sp>
            <p:nvSpPr>
              <p:cNvPr id="82066" name="AutoShape 9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2067" name="Rectangle 10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2068" name="Rectangle 11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2069" name="Rectangle 12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grpSp>
          <p:nvGrpSpPr>
            <p:cNvPr id="82003" name="Group 13"/>
            <p:cNvGrpSpPr>
              <a:grpSpLocks/>
            </p:cNvGrpSpPr>
            <p:nvPr/>
          </p:nvGrpSpPr>
          <p:grpSpPr bwMode="auto">
            <a:xfrm>
              <a:off x="3352800" y="2133600"/>
              <a:ext cx="533400" cy="533400"/>
              <a:chOff x="576" y="2400"/>
              <a:chExt cx="336" cy="336"/>
            </a:xfrm>
          </p:grpSpPr>
          <p:sp>
            <p:nvSpPr>
              <p:cNvPr id="82062" name="AutoShape 14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2063" name="Rectangle 15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2064" name="Rectangle 16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2065" name="Rectangle 17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grpSp>
          <p:nvGrpSpPr>
            <p:cNvPr id="82004" name="Group 18"/>
            <p:cNvGrpSpPr>
              <a:grpSpLocks/>
            </p:cNvGrpSpPr>
            <p:nvPr/>
          </p:nvGrpSpPr>
          <p:grpSpPr bwMode="auto">
            <a:xfrm>
              <a:off x="6019800" y="1905000"/>
              <a:ext cx="533400" cy="533400"/>
              <a:chOff x="576" y="2400"/>
              <a:chExt cx="336" cy="336"/>
            </a:xfrm>
          </p:grpSpPr>
          <p:sp>
            <p:nvSpPr>
              <p:cNvPr id="82058" name="AutoShape 19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2059" name="Rectangle 20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2060" name="Rectangle 21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2061" name="Rectangle 22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grpSp>
          <p:nvGrpSpPr>
            <p:cNvPr id="82005" name="Group 23"/>
            <p:cNvGrpSpPr>
              <a:grpSpLocks/>
            </p:cNvGrpSpPr>
            <p:nvPr/>
          </p:nvGrpSpPr>
          <p:grpSpPr bwMode="auto">
            <a:xfrm>
              <a:off x="2362200" y="2971800"/>
              <a:ext cx="533400" cy="533400"/>
              <a:chOff x="576" y="2400"/>
              <a:chExt cx="336" cy="336"/>
            </a:xfrm>
          </p:grpSpPr>
          <p:sp>
            <p:nvSpPr>
              <p:cNvPr id="82054" name="AutoShape 24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2055" name="Rectangle 25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2056" name="Rectangle 26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2057" name="Rectangle 27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grpSp>
          <p:nvGrpSpPr>
            <p:cNvPr id="82006" name="Group 28"/>
            <p:cNvGrpSpPr>
              <a:grpSpLocks/>
            </p:cNvGrpSpPr>
            <p:nvPr/>
          </p:nvGrpSpPr>
          <p:grpSpPr bwMode="auto">
            <a:xfrm>
              <a:off x="1143000" y="2209800"/>
              <a:ext cx="533400" cy="533400"/>
              <a:chOff x="576" y="2400"/>
              <a:chExt cx="336" cy="336"/>
            </a:xfrm>
          </p:grpSpPr>
          <p:sp>
            <p:nvSpPr>
              <p:cNvPr id="82050" name="AutoShape 29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2051" name="Rectangle 30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2052" name="Rectangle 31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2053" name="Rectangle 32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grpSp>
          <p:nvGrpSpPr>
            <p:cNvPr id="82007" name="Group 33"/>
            <p:cNvGrpSpPr>
              <a:grpSpLocks/>
            </p:cNvGrpSpPr>
            <p:nvPr/>
          </p:nvGrpSpPr>
          <p:grpSpPr bwMode="auto">
            <a:xfrm>
              <a:off x="1828800" y="1524000"/>
              <a:ext cx="533400" cy="533400"/>
              <a:chOff x="576" y="2400"/>
              <a:chExt cx="336" cy="336"/>
            </a:xfrm>
          </p:grpSpPr>
          <p:sp>
            <p:nvSpPr>
              <p:cNvPr id="82046" name="AutoShape 34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2047" name="Rectangle 35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2048" name="Rectangle 36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2049" name="Rectangle 37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grpSp>
          <p:nvGrpSpPr>
            <p:cNvPr id="82008" name="Group 38"/>
            <p:cNvGrpSpPr>
              <a:grpSpLocks/>
            </p:cNvGrpSpPr>
            <p:nvPr/>
          </p:nvGrpSpPr>
          <p:grpSpPr bwMode="auto">
            <a:xfrm>
              <a:off x="1981200" y="3962400"/>
              <a:ext cx="533400" cy="533400"/>
              <a:chOff x="576" y="2400"/>
              <a:chExt cx="336" cy="336"/>
            </a:xfrm>
          </p:grpSpPr>
          <p:sp>
            <p:nvSpPr>
              <p:cNvPr id="82042" name="AutoShape 39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2043" name="Rectangle 40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2044" name="Rectangle 41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2045" name="Rectangle 42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sp>
          <p:nvSpPr>
            <p:cNvPr id="82009" name="Text Box 55"/>
            <p:cNvSpPr txBox="1">
              <a:spLocks noChangeArrowheads="1"/>
            </p:cNvSpPr>
            <p:nvPr/>
          </p:nvSpPr>
          <p:spPr bwMode="auto">
            <a:xfrm>
              <a:off x="5916842" y="2931527"/>
              <a:ext cx="2034715" cy="994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Central office</a:t>
              </a:r>
            </a:p>
          </p:txBody>
        </p:sp>
        <p:grpSp>
          <p:nvGrpSpPr>
            <p:cNvPr id="82010" name="Group 56"/>
            <p:cNvGrpSpPr>
              <a:grpSpLocks/>
            </p:cNvGrpSpPr>
            <p:nvPr/>
          </p:nvGrpSpPr>
          <p:grpSpPr bwMode="auto">
            <a:xfrm>
              <a:off x="6934200" y="4495800"/>
              <a:ext cx="533400" cy="533400"/>
              <a:chOff x="576" y="2400"/>
              <a:chExt cx="336" cy="336"/>
            </a:xfrm>
          </p:grpSpPr>
          <p:sp>
            <p:nvSpPr>
              <p:cNvPr id="82038" name="AutoShape 57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2039" name="Rectangle 58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2040" name="Rectangle 59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2041" name="Rectangle 60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grpSp>
          <p:nvGrpSpPr>
            <p:cNvPr id="82011" name="Group 61"/>
            <p:cNvGrpSpPr>
              <a:grpSpLocks/>
            </p:cNvGrpSpPr>
            <p:nvPr/>
          </p:nvGrpSpPr>
          <p:grpSpPr bwMode="auto">
            <a:xfrm>
              <a:off x="6172200" y="4495800"/>
              <a:ext cx="533400" cy="533400"/>
              <a:chOff x="576" y="2400"/>
              <a:chExt cx="336" cy="336"/>
            </a:xfrm>
          </p:grpSpPr>
          <p:sp>
            <p:nvSpPr>
              <p:cNvPr id="82034" name="AutoShape 62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2035" name="Rectangle 63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2036" name="Rectangle 64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2037" name="Rectangle 65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cxnSp>
          <p:nvCxnSpPr>
            <p:cNvPr id="82012" name="AutoShape 66"/>
            <p:cNvCxnSpPr>
              <a:cxnSpLocks noChangeShapeType="1"/>
              <a:stCxn id="82030" idx="0"/>
              <a:endCxn id="82063" idx="2"/>
            </p:cNvCxnSpPr>
            <p:nvPr/>
          </p:nvCxnSpPr>
          <p:spPr bwMode="auto">
            <a:xfrm flipH="1" flipV="1">
              <a:off x="3619500" y="2667000"/>
              <a:ext cx="1333500" cy="838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013" name="AutoShape 67"/>
            <p:cNvCxnSpPr>
              <a:cxnSpLocks noChangeShapeType="1"/>
              <a:stCxn id="82030" idx="0"/>
              <a:endCxn id="82055" idx="3"/>
            </p:cNvCxnSpPr>
            <p:nvPr/>
          </p:nvCxnSpPr>
          <p:spPr bwMode="auto">
            <a:xfrm flipH="1" flipV="1">
              <a:off x="2822575" y="3390900"/>
              <a:ext cx="2130425" cy="114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014" name="AutoShape 68"/>
            <p:cNvCxnSpPr>
              <a:cxnSpLocks noChangeShapeType="1"/>
              <a:stCxn id="82030" idx="0"/>
              <a:endCxn id="82043" idx="3"/>
            </p:cNvCxnSpPr>
            <p:nvPr/>
          </p:nvCxnSpPr>
          <p:spPr bwMode="auto">
            <a:xfrm flipH="1">
              <a:off x="2441575" y="3505200"/>
              <a:ext cx="2511425" cy="876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015" name="AutoShape 69"/>
            <p:cNvCxnSpPr>
              <a:cxnSpLocks noChangeShapeType="1"/>
              <a:stCxn id="82030" idx="0"/>
              <a:endCxn id="82070" idx="5"/>
            </p:cNvCxnSpPr>
            <p:nvPr/>
          </p:nvCxnSpPr>
          <p:spPr bwMode="auto">
            <a:xfrm flipH="1">
              <a:off x="1314450" y="3505200"/>
              <a:ext cx="363855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016" name="AutoShape 70"/>
            <p:cNvCxnSpPr>
              <a:cxnSpLocks noChangeShapeType="1"/>
              <a:stCxn id="82051" idx="3"/>
              <a:endCxn id="82030" idx="0"/>
            </p:cNvCxnSpPr>
            <p:nvPr/>
          </p:nvCxnSpPr>
          <p:spPr bwMode="auto">
            <a:xfrm>
              <a:off x="1603375" y="2628900"/>
              <a:ext cx="3349625" cy="876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017" name="AutoShape 71"/>
            <p:cNvCxnSpPr>
              <a:cxnSpLocks noChangeShapeType="1"/>
              <a:stCxn id="82030" idx="0"/>
              <a:endCxn id="82047" idx="2"/>
            </p:cNvCxnSpPr>
            <p:nvPr/>
          </p:nvCxnSpPr>
          <p:spPr bwMode="auto">
            <a:xfrm flipH="1" flipV="1">
              <a:off x="2095500" y="2057400"/>
              <a:ext cx="2857500" cy="1447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018" name="AutoShape 72"/>
            <p:cNvCxnSpPr>
              <a:cxnSpLocks noChangeShapeType="1"/>
              <a:stCxn id="82030" idx="0"/>
              <a:endCxn id="82066" idx="0"/>
            </p:cNvCxnSpPr>
            <p:nvPr/>
          </p:nvCxnSpPr>
          <p:spPr bwMode="auto">
            <a:xfrm>
              <a:off x="4953000" y="3505200"/>
              <a:ext cx="114300" cy="1066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019" name="AutoShape 73"/>
            <p:cNvCxnSpPr>
              <a:cxnSpLocks noChangeShapeType="1"/>
              <a:stCxn id="82030" idx="0"/>
              <a:endCxn id="82034" idx="1"/>
            </p:cNvCxnSpPr>
            <p:nvPr/>
          </p:nvCxnSpPr>
          <p:spPr bwMode="auto">
            <a:xfrm>
              <a:off x="4953000" y="3505200"/>
              <a:ext cx="1352550" cy="1143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020" name="AutoShape 74"/>
            <p:cNvCxnSpPr>
              <a:cxnSpLocks noChangeShapeType="1"/>
              <a:stCxn id="82030" idx="0"/>
              <a:endCxn id="82038" idx="1"/>
            </p:cNvCxnSpPr>
            <p:nvPr/>
          </p:nvCxnSpPr>
          <p:spPr bwMode="auto">
            <a:xfrm>
              <a:off x="4953000" y="3505200"/>
              <a:ext cx="2114550" cy="1143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021" name="AutoShape 75"/>
            <p:cNvCxnSpPr>
              <a:cxnSpLocks noChangeShapeType="1"/>
              <a:stCxn id="82030" idx="0"/>
              <a:endCxn id="82059" idx="1"/>
            </p:cNvCxnSpPr>
            <p:nvPr/>
          </p:nvCxnSpPr>
          <p:spPr bwMode="auto">
            <a:xfrm flipV="1">
              <a:off x="4953000" y="2324100"/>
              <a:ext cx="1139825" cy="1181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82022" name="Group 76"/>
            <p:cNvGrpSpPr>
              <a:grpSpLocks/>
            </p:cNvGrpSpPr>
            <p:nvPr/>
          </p:nvGrpSpPr>
          <p:grpSpPr bwMode="auto">
            <a:xfrm>
              <a:off x="4267200" y="3048000"/>
              <a:ext cx="1371600" cy="762000"/>
              <a:chOff x="2688" y="2064"/>
              <a:chExt cx="864" cy="480"/>
            </a:xfrm>
          </p:grpSpPr>
          <p:sp>
            <p:nvSpPr>
              <p:cNvPr id="82023" name="Rectangle 44"/>
              <p:cNvSpPr>
                <a:spLocks noChangeArrowheads="1"/>
              </p:cNvSpPr>
              <p:nvPr/>
            </p:nvSpPr>
            <p:spPr bwMode="auto">
              <a:xfrm>
                <a:off x="2688" y="2064"/>
                <a:ext cx="864" cy="480"/>
              </a:xfrm>
              <a:prstGeom prst="rect">
                <a:avLst/>
              </a:prstGeom>
              <a:solidFill>
                <a:srgbClr val="99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2024" name="Rectangle 45" descr="Large grid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i="1"/>
              </a:p>
            </p:txBody>
          </p:sp>
          <p:sp>
            <p:nvSpPr>
              <p:cNvPr id="82025" name="Rectangle 46" descr="Large grid"/>
              <p:cNvSpPr>
                <a:spLocks noChangeArrowheads="1"/>
              </p:cNvSpPr>
              <p:nvPr/>
            </p:nvSpPr>
            <p:spPr bwMode="auto">
              <a:xfrm>
                <a:off x="2928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i="1"/>
              </a:p>
            </p:txBody>
          </p:sp>
          <p:sp>
            <p:nvSpPr>
              <p:cNvPr id="82026" name="Rectangle 47" descr="Large grid"/>
              <p:cNvSpPr>
                <a:spLocks noChangeArrowheads="1"/>
              </p:cNvSpPr>
              <p:nvPr/>
            </p:nvSpPr>
            <p:spPr bwMode="auto">
              <a:xfrm>
                <a:off x="3072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i="1"/>
              </a:p>
            </p:txBody>
          </p:sp>
          <p:sp>
            <p:nvSpPr>
              <p:cNvPr id="82027" name="Rectangle 48" descr="Large grid"/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i="1"/>
              </a:p>
            </p:txBody>
          </p:sp>
          <p:sp>
            <p:nvSpPr>
              <p:cNvPr id="82028" name="Rectangle 49" descr="Large grid"/>
              <p:cNvSpPr>
                <a:spLocks noChangeArrowheads="1"/>
              </p:cNvSpPr>
              <p:nvPr/>
            </p:nvSpPr>
            <p:spPr bwMode="auto">
              <a:xfrm>
                <a:off x="2784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i="1"/>
              </a:p>
            </p:txBody>
          </p:sp>
          <p:sp>
            <p:nvSpPr>
              <p:cNvPr id="82029" name="Rectangle 50" descr="Large grid"/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i="1"/>
              </a:p>
            </p:txBody>
          </p:sp>
          <p:sp>
            <p:nvSpPr>
              <p:cNvPr id="82030" name="Rectangle 51" descr="Large grid"/>
              <p:cNvSpPr>
                <a:spLocks noChangeArrowheads="1"/>
              </p:cNvSpPr>
              <p:nvPr/>
            </p:nvSpPr>
            <p:spPr bwMode="auto">
              <a:xfrm>
                <a:off x="3072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i="1"/>
              </a:p>
            </p:txBody>
          </p:sp>
          <p:sp>
            <p:nvSpPr>
              <p:cNvPr id="82031" name="Rectangle 52" descr="Large grid"/>
              <p:cNvSpPr>
                <a:spLocks noChangeArrowheads="1"/>
              </p:cNvSpPr>
              <p:nvPr/>
            </p:nvSpPr>
            <p:spPr bwMode="auto">
              <a:xfrm>
                <a:off x="3216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i="1"/>
              </a:p>
            </p:txBody>
          </p:sp>
          <p:sp>
            <p:nvSpPr>
              <p:cNvPr id="82032" name="Rectangle 53" descr="Large grid"/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i="1"/>
              </a:p>
            </p:txBody>
          </p:sp>
          <p:sp>
            <p:nvSpPr>
              <p:cNvPr id="82033" name="Rectangle 54" descr="Large grid"/>
              <p:cNvSpPr>
                <a:spLocks noChangeArrowheads="1"/>
              </p:cNvSpPr>
              <p:nvPr/>
            </p:nvSpPr>
            <p:spPr bwMode="auto">
              <a:xfrm>
                <a:off x="3360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i="1"/>
              </a:p>
            </p:txBody>
          </p:sp>
        </p:grpSp>
      </p:grpSp>
      <p:grpSp>
        <p:nvGrpSpPr>
          <p:cNvPr id="81925" name="Group 141"/>
          <p:cNvGrpSpPr>
            <a:grpSpLocks/>
          </p:cNvGrpSpPr>
          <p:nvPr/>
        </p:nvGrpSpPr>
        <p:grpSpPr bwMode="auto">
          <a:xfrm>
            <a:off x="5035550" y="1905000"/>
            <a:ext cx="3344863" cy="2209800"/>
            <a:chOff x="914400" y="1524000"/>
            <a:chExt cx="6724527" cy="3581400"/>
          </a:xfrm>
        </p:grpSpPr>
        <p:grpSp>
          <p:nvGrpSpPr>
            <p:cNvPr id="81928" name="Group 66"/>
            <p:cNvGrpSpPr>
              <a:grpSpLocks/>
            </p:cNvGrpSpPr>
            <p:nvPr/>
          </p:nvGrpSpPr>
          <p:grpSpPr bwMode="auto">
            <a:xfrm>
              <a:off x="914400" y="3810000"/>
              <a:ext cx="533400" cy="533400"/>
              <a:chOff x="576" y="2400"/>
              <a:chExt cx="336" cy="336"/>
            </a:xfrm>
          </p:grpSpPr>
          <p:sp>
            <p:nvSpPr>
              <p:cNvPr id="81997" name="AutoShape 67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1998" name="Rectangle 68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1999" name="Rectangle 69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2000" name="Rectangle 70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grpSp>
          <p:nvGrpSpPr>
            <p:cNvPr id="81929" name="Group 71"/>
            <p:cNvGrpSpPr>
              <a:grpSpLocks/>
            </p:cNvGrpSpPr>
            <p:nvPr/>
          </p:nvGrpSpPr>
          <p:grpSpPr bwMode="auto">
            <a:xfrm>
              <a:off x="4800600" y="4572000"/>
              <a:ext cx="533400" cy="533400"/>
              <a:chOff x="576" y="2400"/>
              <a:chExt cx="336" cy="336"/>
            </a:xfrm>
          </p:grpSpPr>
          <p:sp>
            <p:nvSpPr>
              <p:cNvPr id="81993" name="AutoShape 72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1994" name="Rectangle 73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1995" name="Rectangle 74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1996" name="Rectangle 75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grpSp>
          <p:nvGrpSpPr>
            <p:cNvPr id="81930" name="Group 76"/>
            <p:cNvGrpSpPr>
              <a:grpSpLocks/>
            </p:cNvGrpSpPr>
            <p:nvPr/>
          </p:nvGrpSpPr>
          <p:grpSpPr bwMode="auto">
            <a:xfrm>
              <a:off x="3352800" y="2133600"/>
              <a:ext cx="533400" cy="533400"/>
              <a:chOff x="576" y="2400"/>
              <a:chExt cx="336" cy="336"/>
            </a:xfrm>
          </p:grpSpPr>
          <p:sp>
            <p:nvSpPr>
              <p:cNvPr id="81989" name="AutoShape 77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1990" name="Rectangle 78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1991" name="Rectangle 79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1992" name="Rectangle 80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grpSp>
          <p:nvGrpSpPr>
            <p:cNvPr id="81931" name="Group 81"/>
            <p:cNvGrpSpPr>
              <a:grpSpLocks/>
            </p:cNvGrpSpPr>
            <p:nvPr/>
          </p:nvGrpSpPr>
          <p:grpSpPr bwMode="auto">
            <a:xfrm>
              <a:off x="6019800" y="1905000"/>
              <a:ext cx="533400" cy="533400"/>
              <a:chOff x="576" y="2400"/>
              <a:chExt cx="336" cy="336"/>
            </a:xfrm>
          </p:grpSpPr>
          <p:sp>
            <p:nvSpPr>
              <p:cNvPr id="81985" name="AutoShape 82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1986" name="Rectangle 83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1987" name="Rectangle 84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1988" name="Rectangle 85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grpSp>
          <p:nvGrpSpPr>
            <p:cNvPr id="81932" name="Group 86"/>
            <p:cNvGrpSpPr>
              <a:grpSpLocks/>
            </p:cNvGrpSpPr>
            <p:nvPr/>
          </p:nvGrpSpPr>
          <p:grpSpPr bwMode="auto">
            <a:xfrm>
              <a:off x="2362200" y="2971800"/>
              <a:ext cx="533400" cy="533400"/>
              <a:chOff x="576" y="2400"/>
              <a:chExt cx="336" cy="336"/>
            </a:xfrm>
          </p:grpSpPr>
          <p:sp>
            <p:nvSpPr>
              <p:cNvPr id="81981" name="AutoShape 87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1982" name="Rectangle 88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1983" name="Rectangle 89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1984" name="Rectangle 90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grpSp>
          <p:nvGrpSpPr>
            <p:cNvPr id="81933" name="Group 91"/>
            <p:cNvGrpSpPr>
              <a:grpSpLocks/>
            </p:cNvGrpSpPr>
            <p:nvPr/>
          </p:nvGrpSpPr>
          <p:grpSpPr bwMode="auto">
            <a:xfrm>
              <a:off x="1143000" y="2209800"/>
              <a:ext cx="533400" cy="533400"/>
              <a:chOff x="576" y="2400"/>
              <a:chExt cx="336" cy="336"/>
            </a:xfrm>
          </p:grpSpPr>
          <p:sp>
            <p:nvSpPr>
              <p:cNvPr id="81977" name="AutoShape 92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1978" name="Rectangle 93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1979" name="Rectangle 94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1980" name="Rectangle 95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grpSp>
          <p:nvGrpSpPr>
            <p:cNvPr id="81934" name="Group 96"/>
            <p:cNvGrpSpPr>
              <a:grpSpLocks/>
            </p:cNvGrpSpPr>
            <p:nvPr/>
          </p:nvGrpSpPr>
          <p:grpSpPr bwMode="auto">
            <a:xfrm>
              <a:off x="1828800" y="1524000"/>
              <a:ext cx="533400" cy="533400"/>
              <a:chOff x="576" y="2400"/>
              <a:chExt cx="336" cy="336"/>
            </a:xfrm>
          </p:grpSpPr>
          <p:sp>
            <p:nvSpPr>
              <p:cNvPr id="81973" name="AutoShape 97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1974" name="Rectangle 98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1975" name="Rectangle 99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1976" name="Rectangle 100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grpSp>
          <p:nvGrpSpPr>
            <p:cNvPr id="81935" name="Group 101"/>
            <p:cNvGrpSpPr>
              <a:grpSpLocks/>
            </p:cNvGrpSpPr>
            <p:nvPr/>
          </p:nvGrpSpPr>
          <p:grpSpPr bwMode="auto">
            <a:xfrm>
              <a:off x="1981200" y="3962400"/>
              <a:ext cx="533400" cy="533400"/>
              <a:chOff x="576" y="2400"/>
              <a:chExt cx="336" cy="336"/>
            </a:xfrm>
          </p:grpSpPr>
          <p:sp>
            <p:nvSpPr>
              <p:cNvPr id="81969" name="AutoShape 102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1970" name="Rectangle 103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1971" name="Rectangle 104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1972" name="Rectangle 105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sp>
          <p:nvSpPr>
            <p:cNvPr id="81936" name="Text Box 118"/>
            <p:cNvSpPr txBox="1">
              <a:spLocks noChangeArrowheads="1"/>
            </p:cNvSpPr>
            <p:nvPr/>
          </p:nvSpPr>
          <p:spPr bwMode="auto">
            <a:xfrm>
              <a:off x="5772272" y="2905247"/>
              <a:ext cx="1866655" cy="1047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Central </a:t>
              </a:r>
            </a:p>
            <a:p>
              <a:r>
                <a:rPr lang="en-US" sz="1800"/>
                <a:t>office</a:t>
              </a:r>
            </a:p>
          </p:txBody>
        </p:sp>
        <p:grpSp>
          <p:nvGrpSpPr>
            <p:cNvPr id="81937" name="Group 119"/>
            <p:cNvGrpSpPr>
              <a:grpSpLocks/>
            </p:cNvGrpSpPr>
            <p:nvPr/>
          </p:nvGrpSpPr>
          <p:grpSpPr bwMode="auto">
            <a:xfrm>
              <a:off x="6934200" y="4495800"/>
              <a:ext cx="533400" cy="533400"/>
              <a:chOff x="576" y="2400"/>
              <a:chExt cx="336" cy="336"/>
            </a:xfrm>
          </p:grpSpPr>
          <p:sp>
            <p:nvSpPr>
              <p:cNvPr id="81965" name="AutoShape 120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1966" name="Rectangle 121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1967" name="Rectangle 122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1968" name="Rectangle 123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grpSp>
          <p:nvGrpSpPr>
            <p:cNvPr id="81938" name="Group 124"/>
            <p:cNvGrpSpPr>
              <a:grpSpLocks/>
            </p:cNvGrpSpPr>
            <p:nvPr/>
          </p:nvGrpSpPr>
          <p:grpSpPr bwMode="auto">
            <a:xfrm>
              <a:off x="6172200" y="4495800"/>
              <a:ext cx="533400" cy="533400"/>
              <a:chOff x="576" y="2400"/>
              <a:chExt cx="336" cy="336"/>
            </a:xfrm>
          </p:grpSpPr>
          <p:sp>
            <p:nvSpPr>
              <p:cNvPr id="81961" name="AutoShape 125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1962" name="Rectangle 126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1963" name="Rectangle 127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1964" name="Rectangle 128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cxnSp>
          <p:nvCxnSpPr>
            <p:cNvPr id="81939" name="AutoShape 129"/>
            <p:cNvCxnSpPr>
              <a:cxnSpLocks noChangeShapeType="1"/>
              <a:stCxn id="81957" idx="0"/>
              <a:endCxn id="81986" idx="1"/>
            </p:cNvCxnSpPr>
            <p:nvPr/>
          </p:nvCxnSpPr>
          <p:spPr bwMode="auto">
            <a:xfrm flipV="1">
              <a:off x="4953000" y="2324100"/>
              <a:ext cx="1139825" cy="1181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1940" name="AutoShape 130"/>
            <p:cNvCxnSpPr>
              <a:cxnSpLocks noChangeShapeType="1"/>
              <a:stCxn id="81957" idx="0"/>
              <a:endCxn id="81993" idx="0"/>
            </p:cNvCxnSpPr>
            <p:nvPr/>
          </p:nvCxnSpPr>
          <p:spPr bwMode="auto">
            <a:xfrm>
              <a:off x="4953000" y="3505200"/>
              <a:ext cx="114300" cy="1066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1941" name="AutoShape 131"/>
            <p:cNvCxnSpPr>
              <a:cxnSpLocks noChangeShapeType="1"/>
              <a:stCxn id="81957" idx="0"/>
              <a:endCxn id="81990" idx="2"/>
            </p:cNvCxnSpPr>
            <p:nvPr/>
          </p:nvCxnSpPr>
          <p:spPr bwMode="auto">
            <a:xfrm flipH="1" flipV="1">
              <a:off x="3619500" y="2667000"/>
              <a:ext cx="1333500" cy="838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1942" name="AutoShape 132"/>
            <p:cNvCxnSpPr>
              <a:cxnSpLocks noChangeShapeType="1"/>
              <a:stCxn id="81990" idx="2"/>
              <a:endCxn id="81981" idx="5"/>
            </p:cNvCxnSpPr>
            <p:nvPr/>
          </p:nvCxnSpPr>
          <p:spPr bwMode="auto">
            <a:xfrm flipH="1">
              <a:off x="2762250" y="2667000"/>
              <a:ext cx="85725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1943" name="AutoShape 133"/>
            <p:cNvCxnSpPr>
              <a:cxnSpLocks noChangeShapeType="1"/>
              <a:stCxn id="81981" idx="1"/>
              <a:endCxn id="81978" idx="3"/>
            </p:cNvCxnSpPr>
            <p:nvPr/>
          </p:nvCxnSpPr>
          <p:spPr bwMode="auto">
            <a:xfrm flipH="1" flipV="1">
              <a:off x="1603375" y="2628900"/>
              <a:ext cx="892175" cy="495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1944" name="AutoShape 134"/>
            <p:cNvCxnSpPr>
              <a:cxnSpLocks noChangeShapeType="1"/>
              <a:stCxn id="81978" idx="3"/>
              <a:endCxn id="81974" idx="2"/>
            </p:cNvCxnSpPr>
            <p:nvPr/>
          </p:nvCxnSpPr>
          <p:spPr bwMode="auto">
            <a:xfrm flipV="1">
              <a:off x="1603375" y="2057400"/>
              <a:ext cx="492125" cy="571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1945" name="AutoShape 135"/>
            <p:cNvCxnSpPr>
              <a:cxnSpLocks noChangeShapeType="1"/>
              <a:stCxn id="81982" idx="2"/>
              <a:endCxn id="81969" idx="5"/>
            </p:cNvCxnSpPr>
            <p:nvPr/>
          </p:nvCxnSpPr>
          <p:spPr bwMode="auto">
            <a:xfrm flipH="1">
              <a:off x="2381250" y="3505200"/>
              <a:ext cx="247650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1946" name="AutoShape 136"/>
            <p:cNvCxnSpPr>
              <a:cxnSpLocks noChangeShapeType="1"/>
              <a:stCxn id="81970" idx="1"/>
              <a:endCxn id="81998" idx="3"/>
            </p:cNvCxnSpPr>
            <p:nvPr/>
          </p:nvCxnSpPr>
          <p:spPr bwMode="auto">
            <a:xfrm flipH="1" flipV="1">
              <a:off x="1374775" y="4229100"/>
              <a:ext cx="67945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1947" name="AutoShape 137"/>
            <p:cNvCxnSpPr>
              <a:cxnSpLocks noChangeShapeType="1"/>
              <a:stCxn id="81994" idx="3"/>
              <a:endCxn id="81962" idx="1"/>
            </p:cNvCxnSpPr>
            <p:nvPr/>
          </p:nvCxnSpPr>
          <p:spPr bwMode="auto">
            <a:xfrm flipV="1">
              <a:off x="5260975" y="4914900"/>
              <a:ext cx="984250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1948" name="AutoShape 138"/>
            <p:cNvCxnSpPr>
              <a:cxnSpLocks noChangeShapeType="1"/>
              <a:stCxn id="81962" idx="3"/>
              <a:endCxn id="81966" idx="1"/>
            </p:cNvCxnSpPr>
            <p:nvPr/>
          </p:nvCxnSpPr>
          <p:spPr bwMode="auto">
            <a:xfrm>
              <a:off x="6632575" y="4914900"/>
              <a:ext cx="3746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81949" name="Group 139"/>
            <p:cNvGrpSpPr>
              <a:grpSpLocks/>
            </p:cNvGrpSpPr>
            <p:nvPr/>
          </p:nvGrpSpPr>
          <p:grpSpPr bwMode="auto">
            <a:xfrm>
              <a:off x="4267200" y="3048000"/>
              <a:ext cx="1371600" cy="762000"/>
              <a:chOff x="2688" y="2064"/>
              <a:chExt cx="864" cy="480"/>
            </a:xfrm>
          </p:grpSpPr>
          <p:sp>
            <p:nvSpPr>
              <p:cNvPr id="81950" name="Rectangle 107"/>
              <p:cNvSpPr>
                <a:spLocks noChangeArrowheads="1"/>
              </p:cNvSpPr>
              <p:nvPr/>
            </p:nvSpPr>
            <p:spPr bwMode="auto">
              <a:xfrm>
                <a:off x="2688" y="2064"/>
                <a:ext cx="864" cy="480"/>
              </a:xfrm>
              <a:prstGeom prst="rect">
                <a:avLst/>
              </a:prstGeom>
              <a:solidFill>
                <a:srgbClr val="99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1951" name="Rectangle 108" descr="Large grid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i="1"/>
              </a:p>
            </p:txBody>
          </p:sp>
          <p:sp>
            <p:nvSpPr>
              <p:cNvPr id="81952" name="Rectangle 109" descr="Large grid"/>
              <p:cNvSpPr>
                <a:spLocks noChangeArrowheads="1"/>
              </p:cNvSpPr>
              <p:nvPr/>
            </p:nvSpPr>
            <p:spPr bwMode="auto">
              <a:xfrm>
                <a:off x="2928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i="1"/>
              </a:p>
            </p:txBody>
          </p:sp>
          <p:sp>
            <p:nvSpPr>
              <p:cNvPr id="81953" name="Rectangle 110" descr="Large grid"/>
              <p:cNvSpPr>
                <a:spLocks noChangeArrowheads="1"/>
              </p:cNvSpPr>
              <p:nvPr/>
            </p:nvSpPr>
            <p:spPr bwMode="auto">
              <a:xfrm>
                <a:off x="3072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i="1"/>
              </a:p>
            </p:txBody>
          </p:sp>
          <p:sp>
            <p:nvSpPr>
              <p:cNvPr id="81954" name="Rectangle 111" descr="Large grid"/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i="1"/>
              </a:p>
            </p:txBody>
          </p:sp>
          <p:sp>
            <p:nvSpPr>
              <p:cNvPr id="81955" name="Rectangle 112" descr="Large grid"/>
              <p:cNvSpPr>
                <a:spLocks noChangeArrowheads="1"/>
              </p:cNvSpPr>
              <p:nvPr/>
            </p:nvSpPr>
            <p:spPr bwMode="auto">
              <a:xfrm>
                <a:off x="2784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i="1"/>
              </a:p>
            </p:txBody>
          </p:sp>
          <p:sp>
            <p:nvSpPr>
              <p:cNvPr id="81956" name="Rectangle 113" descr="Large grid"/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i="1"/>
              </a:p>
            </p:txBody>
          </p:sp>
          <p:sp>
            <p:nvSpPr>
              <p:cNvPr id="81957" name="Rectangle 114" descr="Large grid"/>
              <p:cNvSpPr>
                <a:spLocks noChangeArrowheads="1"/>
              </p:cNvSpPr>
              <p:nvPr/>
            </p:nvSpPr>
            <p:spPr bwMode="auto">
              <a:xfrm>
                <a:off x="3072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i="1"/>
              </a:p>
            </p:txBody>
          </p:sp>
          <p:sp>
            <p:nvSpPr>
              <p:cNvPr id="81958" name="Rectangle 115" descr="Large grid"/>
              <p:cNvSpPr>
                <a:spLocks noChangeArrowheads="1"/>
              </p:cNvSpPr>
              <p:nvPr/>
            </p:nvSpPr>
            <p:spPr bwMode="auto">
              <a:xfrm>
                <a:off x="3216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i="1"/>
              </a:p>
            </p:txBody>
          </p:sp>
          <p:sp>
            <p:nvSpPr>
              <p:cNvPr id="81959" name="Rectangle 116" descr="Large grid"/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i="1"/>
              </a:p>
            </p:txBody>
          </p:sp>
          <p:sp>
            <p:nvSpPr>
              <p:cNvPr id="81960" name="Rectangle 117" descr="Large grid"/>
              <p:cNvSpPr>
                <a:spLocks noChangeArrowheads="1"/>
              </p:cNvSpPr>
              <p:nvPr/>
            </p:nvSpPr>
            <p:spPr bwMode="auto">
              <a:xfrm>
                <a:off x="3360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i="1"/>
              </a:p>
            </p:txBody>
          </p:sp>
        </p:grpSp>
      </p:grpSp>
      <p:sp>
        <p:nvSpPr>
          <p:cNvPr id="216" name="Rectangle 2"/>
          <p:cNvSpPr txBox="1">
            <a:spLocks noChangeArrowheads="1"/>
          </p:cNvSpPr>
          <p:nvPr/>
        </p:nvSpPr>
        <p:spPr>
          <a:xfrm>
            <a:off x="777875" y="4851400"/>
            <a:ext cx="3543300" cy="711200"/>
          </a:xfrm>
          <a:prstGeom prst="rect">
            <a:avLst/>
          </a:prstGeom>
        </p:spPr>
        <p:txBody>
          <a:bodyPr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2000" b="1">
                <a:solidFill>
                  <a:srgbClr val="000000"/>
                </a:solidFill>
                <a:latin typeface="Corbel" pitchFamily="-108" charset="0"/>
              </a:rPr>
              <a:t>Naïve Approach</a:t>
            </a:r>
          </a:p>
          <a:p>
            <a:pPr algn="ctr" defTabSz="914400" eaLnBrk="0" hangingPunct="0"/>
            <a:r>
              <a:rPr lang="en-US" sz="2000">
                <a:solidFill>
                  <a:srgbClr val="000000"/>
                </a:solidFill>
                <a:latin typeface="Corbel" pitchFamily="-108" charset="0"/>
              </a:rPr>
              <a:t>expensive</a:t>
            </a:r>
          </a:p>
        </p:txBody>
      </p:sp>
      <p:sp>
        <p:nvSpPr>
          <p:cNvPr id="217" name="Rectangle 2"/>
          <p:cNvSpPr txBox="1">
            <a:spLocks noChangeArrowheads="1"/>
          </p:cNvSpPr>
          <p:nvPr/>
        </p:nvSpPr>
        <p:spPr>
          <a:xfrm>
            <a:off x="5007276" y="4787901"/>
            <a:ext cx="3543576" cy="711200"/>
          </a:xfrm>
          <a:prstGeom prst="rect">
            <a:avLst/>
          </a:prstGeom>
        </p:spPr>
        <p:txBody>
          <a:bodyPr/>
          <a:lstStyle/>
          <a:p>
            <a:pPr algn="ctr" defTabSz="914400" eaLnBrk="0" hangingPunct="0">
              <a:defRPr/>
            </a:pPr>
            <a:r>
              <a:rPr lang="en-US" sz="2000" b="1" dirty="0">
                <a:latin typeface="+mj-lt"/>
                <a:ea typeface="ＭＳ Ｐゴシック" charset="-128"/>
                <a:cs typeface="ＭＳ Ｐゴシック" charset="-128"/>
              </a:rPr>
              <a:t>Minimum spanning tree:</a:t>
            </a:r>
          </a:p>
          <a:p>
            <a:pPr algn="ctr" defTabSz="914400" eaLnBrk="0" hangingPunct="0">
              <a:defRPr/>
            </a:pPr>
            <a:r>
              <a:rPr lang="en-US" sz="2000" dirty="0">
                <a:latin typeface="+mj-lt"/>
                <a:ea typeface="ＭＳ Ｐゴシック" charset="-128"/>
                <a:cs typeface="ＭＳ Ｐゴシック" charset="-128"/>
              </a:rPr>
              <a:t>Minimizes the total length of wire connecting the customers</a:t>
            </a:r>
          </a:p>
          <a:p>
            <a:pPr algn="ctr" defTabSz="914400" eaLnBrk="0" hangingPunct="0">
              <a:defRPr/>
            </a:pPr>
            <a:endParaRPr lang="en-US" sz="2000" b="1" dirty="0">
              <a:gradFill>
                <a:gsLst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EB6-A754-436E-AE83-2FE8D8FEA644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963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751" y="96480"/>
            <a:ext cx="7313613" cy="1264024"/>
          </a:xfrm>
        </p:spPr>
        <p:txBody>
          <a:bodyPr/>
          <a:lstStyle/>
          <a:p>
            <a:pPr>
              <a:defRPr/>
            </a:pPr>
            <a:r>
              <a:rPr lang="en-US" sz="3600" dirty="0" err="1"/>
              <a:t>Unweighted</a:t>
            </a:r>
            <a:r>
              <a:rPr lang="en-US" sz="3600" dirty="0"/>
              <a:t> Shortest-Path problem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1600200"/>
          </a:xfrm>
        </p:spPr>
        <p:txBody>
          <a:bodyPr rtlCol="0"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/>
          <a:p>
            <a:pPr>
              <a:buFont typeface="Wingdings" charset="2"/>
              <a:buChar char="l"/>
              <a:defRPr/>
            </a:pPr>
            <a:r>
              <a:rPr lang="en-US" i="1" dirty="0"/>
              <a:t>Find the shortest path (measured by number of edges) from a designated vertex S to every vertex.</a:t>
            </a:r>
          </a:p>
        </p:txBody>
      </p:sp>
      <p:sp>
        <p:nvSpPr>
          <p:cNvPr id="73732" name="Slide Number Placeholder 2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096F74-9F8A-1A4E-9B4B-09065FA0D47A}" type="slidenum">
              <a:rPr lang="en-US"/>
              <a:pPr/>
              <a:t>59</a:t>
            </a:fld>
            <a:endParaRPr lang="en-US"/>
          </a:p>
        </p:txBody>
      </p:sp>
      <p:grpSp>
        <p:nvGrpSpPr>
          <p:cNvPr id="73733" name="Group 100"/>
          <p:cNvGrpSpPr>
            <a:grpSpLocks/>
          </p:cNvGrpSpPr>
          <p:nvPr/>
        </p:nvGrpSpPr>
        <p:grpSpPr bwMode="auto">
          <a:xfrm>
            <a:off x="2574925" y="2716213"/>
            <a:ext cx="2381250" cy="1949450"/>
            <a:chOff x="8110055" y="2117932"/>
            <a:chExt cx="2381289" cy="1948165"/>
          </a:xfrm>
        </p:grpSpPr>
        <p:grpSp>
          <p:nvGrpSpPr>
            <p:cNvPr id="73734" name="Group 70"/>
            <p:cNvGrpSpPr>
              <a:grpSpLocks/>
            </p:cNvGrpSpPr>
            <p:nvPr/>
          </p:nvGrpSpPr>
          <p:grpSpPr bwMode="auto">
            <a:xfrm>
              <a:off x="8110055" y="2117932"/>
              <a:ext cx="2332550" cy="1948165"/>
              <a:chOff x="8226616" y="2886773"/>
              <a:chExt cx="2332550" cy="1948165"/>
            </a:xfrm>
          </p:grpSpPr>
          <p:grpSp>
            <p:nvGrpSpPr>
              <p:cNvPr id="73736" name="Group 56"/>
              <p:cNvGrpSpPr>
                <a:grpSpLocks/>
              </p:cNvGrpSpPr>
              <p:nvPr/>
            </p:nvGrpSpPr>
            <p:grpSpPr bwMode="auto">
              <a:xfrm>
                <a:off x="8317687" y="2971052"/>
                <a:ext cx="2144366" cy="1838487"/>
                <a:chOff x="8317687" y="2971052"/>
                <a:chExt cx="2144366" cy="1838487"/>
              </a:xfrm>
            </p:grpSpPr>
            <p:grpSp>
              <p:nvGrpSpPr>
                <p:cNvPr id="73749" name="Group 6"/>
                <p:cNvGrpSpPr>
                  <a:grpSpLocks/>
                </p:cNvGrpSpPr>
                <p:nvPr/>
              </p:nvGrpSpPr>
              <p:grpSpPr bwMode="auto">
                <a:xfrm>
                  <a:off x="8317687" y="2971052"/>
                  <a:ext cx="2144366" cy="1773303"/>
                  <a:chOff x="5924945" y="4501010"/>
                  <a:chExt cx="2417354" cy="1830468"/>
                </a:xfrm>
              </p:grpSpPr>
              <p:grpSp>
                <p:nvGrpSpPr>
                  <p:cNvPr id="73757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6415327" y="4501010"/>
                    <a:ext cx="487043" cy="373861"/>
                    <a:chOff x="6415327" y="4640710"/>
                    <a:chExt cx="487043" cy="373861"/>
                  </a:xfrm>
                </p:grpSpPr>
                <p:sp>
                  <p:nvSpPr>
                    <p:cNvPr id="73788" name="Oval 1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15327" y="4640710"/>
                      <a:ext cx="382965" cy="37386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3789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26173" y="4684816"/>
                      <a:ext cx="376197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3758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7410392" y="4503296"/>
                    <a:ext cx="543767" cy="373861"/>
                    <a:chOff x="7410392" y="4630296"/>
                    <a:chExt cx="543767" cy="373861"/>
                  </a:xfrm>
                </p:grpSpPr>
                <p:sp>
                  <p:nvSpPr>
                    <p:cNvPr id="73786" name="Oval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10392" y="4630296"/>
                      <a:ext cx="382965" cy="37386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3787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20388" y="4668024"/>
                      <a:ext cx="433771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  <a:p>
                      <a:pPr eaLnBrk="0" hangingPunct="0"/>
                      <a:endParaRPr lang="en-US" sz="14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3759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6420052" y="5954919"/>
                    <a:ext cx="382965" cy="373861"/>
                    <a:chOff x="6420052" y="5954919"/>
                    <a:chExt cx="382965" cy="373861"/>
                  </a:xfrm>
                </p:grpSpPr>
                <p:sp>
                  <p:nvSpPr>
                    <p:cNvPr id="73784" name="Oval 1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20052" y="5954919"/>
                      <a:ext cx="382965" cy="37386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3785" name="Rectangle 1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24639" y="6010978"/>
                      <a:ext cx="191149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3760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7432703" y="5957617"/>
                    <a:ext cx="382965" cy="373861"/>
                    <a:chOff x="7432703" y="5957617"/>
                    <a:chExt cx="382965" cy="373861"/>
                  </a:xfrm>
                </p:grpSpPr>
                <p:sp>
                  <p:nvSpPr>
                    <p:cNvPr id="73782" name="Oval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32703" y="5957617"/>
                      <a:ext cx="382965" cy="37386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3783" name="Rectangle 1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43548" y="5997869"/>
                      <a:ext cx="191149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3761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7937403" y="5257504"/>
                    <a:ext cx="404896" cy="373861"/>
                    <a:chOff x="7937403" y="5257504"/>
                    <a:chExt cx="404896" cy="373861"/>
                  </a:xfrm>
                </p:grpSpPr>
                <p:sp>
                  <p:nvSpPr>
                    <p:cNvPr id="73780" name="Oval 1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7403" y="5257504"/>
                      <a:ext cx="382965" cy="37386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3781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57911" y="5300446"/>
                      <a:ext cx="284388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  <a:p>
                      <a:pPr eaLnBrk="0" hangingPunct="0"/>
                      <a:endParaRPr lang="en-US" sz="1400">
                        <a:latin typeface="Times" pitchFamily="-108" charset="0"/>
                      </a:endParaRPr>
                    </a:p>
                  </p:txBody>
                </p:sp>
              </p:grpSp>
              <p:cxnSp>
                <p:nvCxnSpPr>
                  <p:cNvPr id="130" name="Straight Connector 129"/>
                  <p:cNvCxnSpPr>
                    <a:stCxn id="73788" idx="6"/>
                    <a:endCxn id="73786" idx="2"/>
                  </p:cNvCxnSpPr>
                  <p:nvPr/>
                </p:nvCxnSpPr>
                <p:spPr>
                  <a:xfrm>
                    <a:off x="6797626" y="4687492"/>
                    <a:ext cx="612052" cy="3275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3763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5924945" y="5247093"/>
                    <a:ext cx="452317" cy="373861"/>
                    <a:chOff x="6488969" y="5798754"/>
                    <a:chExt cx="452317" cy="373861"/>
                  </a:xfrm>
                </p:grpSpPr>
                <p:sp>
                  <p:nvSpPr>
                    <p:cNvPr id="73778" name="Oval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88969" y="5798754"/>
                      <a:ext cx="382965" cy="37386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3779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90381" y="5846326"/>
                      <a:ext cx="350905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3764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6931004" y="5254812"/>
                    <a:ext cx="479386" cy="373861"/>
                    <a:chOff x="6548039" y="5861224"/>
                    <a:chExt cx="479386" cy="373861"/>
                  </a:xfrm>
                </p:grpSpPr>
                <p:sp>
                  <p:nvSpPr>
                    <p:cNvPr id="73776" name="Oval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48039" y="5861224"/>
                      <a:ext cx="382965" cy="37386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3777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56261" y="5906467"/>
                      <a:ext cx="371164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cxnSp>
                <p:nvCxnSpPr>
                  <p:cNvPr id="133" name="Straight Connector 132"/>
                  <p:cNvCxnSpPr>
                    <a:stCxn id="73786" idx="5"/>
                    <a:endCxn id="73780" idx="1"/>
                  </p:cNvCxnSpPr>
                  <p:nvPr/>
                </p:nvCxnSpPr>
                <p:spPr>
                  <a:xfrm rot="16200000" flipH="1">
                    <a:off x="7620317" y="4938637"/>
                    <a:ext cx="489641" cy="255917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/>
                  <p:cNvCxnSpPr>
                    <a:stCxn id="73786" idx="3"/>
                  </p:cNvCxnSpPr>
                  <p:nvPr/>
                </p:nvCxnSpPr>
                <p:spPr>
                  <a:xfrm rot="5400000">
                    <a:off x="7118251" y="4961083"/>
                    <a:ext cx="488003" cy="209387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7"/>
                  <p:cNvCxnSpPr>
                    <a:stCxn id="73788" idx="5"/>
                  </p:cNvCxnSpPr>
                  <p:nvPr/>
                </p:nvCxnSpPr>
                <p:spPr>
                  <a:xfrm rot="16200000" flipH="1">
                    <a:off x="6619917" y="4942368"/>
                    <a:ext cx="489640" cy="245179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>
                    <a:endCxn id="73788" idx="3"/>
                  </p:cNvCxnSpPr>
                  <p:nvPr/>
                </p:nvCxnSpPr>
                <p:spPr>
                  <a:xfrm rot="5400000" flipH="1" flipV="1">
                    <a:off x="6120231" y="4951697"/>
                    <a:ext cx="481453" cy="218334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>
                    <a:stCxn id="73780" idx="2"/>
                  </p:cNvCxnSpPr>
                  <p:nvPr/>
                </p:nvCxnSpPr>
                <p:spPr>
                  <a:xfrm rot="10800000">
                    <a:off x="7313038" y="5442423"/>
                    <a:ext cx="624579" cy="1637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/>
                  <p:cNvCxnSpPr/>
                  <p:nvPr/>
                </p:nvCxnSpPr>
                <p:spPr>
                  <a:xfrm rot="10800000">
                    <a:off x="6307269" y="5434235"/>
                    <a:ext cx="622790" cy="8188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rot="16200000" flipH="1">
                    <a:off x="7153553" y="5677438"/>
                    <a:ext cx="438875" cy="230862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>
                    <a:stCxn id="73780" idx="3"/>
                  </p:cNvCxnSpPr>
                  <p:nvPr/>
                </p:nvCxnSpPr>
                <p:spPr>
                  <a:xfrm rot="5400000">
                    <a:off x="7658075" y="5677285"/>
                    <a:ext cx="435600" cy="234442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>
                    <a:endCxn id="73784" idx="6"/>
                  </p:cNvCxnSpPr>
                  <p:nvPr/>
                </p:nvCxnSpPr>
                <p:spPr>
                  <a:xfrm rot="10800000">
                    <a:off x="6802994" y="6141676"/>
                    <a:ext cx="629948" cy="3275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>
                    <a:endCxn id="73784" idx="1"/>
                  </p:cNvCxnSpPr>
                  <p:nvPr/>
                </p:nvCxnSpPr>
                <p:spPr>
                  <a:xfrm rot="16200000" flipH="1">
                    <a:off x="6142566" y="5676105"/>
                    <a:ext cx="442151" cy="223704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25"/>
                  <p:cNvCxnSpPr>
                    <a:endCxn id="73784" idx="7"/>
                  </p:cNvCxnSpPr>
                  <p:nvPr/>
                </p:nvCxnSpPr>
                <p:spPr>
                  <a:xfrm rot="5400000">
                    <a:off x="6648726" y="5670431"/>
                    <a:ext cx="435600" cy="241600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8" name="TextBox 117"/>
                <p:cNvSpPr txBox="1"/>
                <p:nvPr/>
              </p:nvSpPr>
              <p:spPr>
                <a:xfrm>
                  <a:off x="8915602" y="3361122"/>
                  <a:ext cx="312743" cy="307772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9971307" y="3281799"/>
                  <a:ext cx="471495" cy="307772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8459982" y="3335738"/>
                  <a:ext cx="311155" cy="307772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9996707" y="4098823"/>
                  <a:ext cx="311155" cy="307772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9547437" y="4013154"/>
                  <a:ext cx="312743" cy="307772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8471095" y="4055988"/>
                  <a:ext cx="311155" cy="307772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9253745" y="4501782"/>
                  <a:ext cx="311155" cy="307772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05" name="TextBox 104"/>
              <p:cNvSpPr txBox="1"/>
              <p:nvPr/>
            </p:nvSpPr>
            <p:spPr>
              <a:xfrm>
                <a:off x="9209295" y="2891532"/>
                <a:ext cx="311155" cy="307772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 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8936241" y="4006809"/>
                <a:ext cx="311155" cy="307772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 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8764788" y="3614955"/>
                <a:ext cx="311155" cy="307772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 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9539500" y="3373814"/>
                <a:ext cx="311155" cy="307772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 </a:t>
                </a: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9714128" y="3624473"/>
                <a:ext cx="311155" cy="307772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 </a:t>
                </a:r>
              </a:p>
            </p:txBody>
          </p:sp>
          <p:sp>
            <p:nvSpPr>
              <p:cNvPr id="73742" name="TextBox 109"/>
              <p:cNvSpPr txBox="1">
                <a:spLocks noChangeArrowheads="1"/>
              </p:cNvSpPr>
              <p:nvPr/>
            </p:nvSpPr>
            <p:spPr bwMode="auto">
              <a:xfrm>
                <a:off x="8512988" y="2892076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 </a:t>
                </a:r>
              </a:p>
            </p:txBody>
          </p:sp>
          <p:sp>
            <p:nvSpPr>
              <p:cNvPr id="73743" name="TextBox 110"/>
              <p:cNvSpPr txBox="1">
                <a:spLocks noChangeArrowheads="1"/>
              </p:cNvSpPr>
              <p:nvPr/>
            </p:nvSpPr>
            <p:spPr bwMode="auto">
              <a:xfrm>
                <a:off x="8226616" y="3444881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 </a:t>
                </a:r>
              </a:p>
            </p:txBody>
          </p:sp>
          <p:sp>
            <p:nvSpPr>
              <p:cNvPr id="73744" name="TextBox 111"/>
              <p:cNvSpPr txBox="1">
                <a:spLocks noChangeArrowheads="1"/>
              </p:cNvSpPr>
              <p:nvPr/>
            </p:nvSpPr>
            <p:spPr bwMode="auto">
              <a:xfrm>
                <a:off x="9904962" y="2886773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 </a:t>
                </a:r>
              </a:p>
            </p:txBody>
          </p:sp>
          <p:sp>
            <p:nvSpPr>
              <p:cNvPr id="73745" name="TextBox 112"/>
              <p:cNvSpPr txBox="1">
                <a:spLocks noChangeArrowheads="1"/>
              </p:cNvSpPr>
              <p:nvPr/>
            </p:nvSpPr>
            <p:spPr bwMode="auto">
              <a:xfrm>
                <a:off x="9947249" y="4482712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 </a:t>
                </a:r>
              </a:p>
            </p:txBody>
          </p:sp>
          <p:sp>
            <p:nvSpPr>
              <p:cNvPr id="73746" name="TextBox 113"/>
              <p:cNvSpPr txBox="1">
                <a:spLocks noChangeArrowheads="1"/>
              </p:cNvSpPr>
              <p:nvPr/>
            </p:nvSpPr>
            <p:spPr bwMode="auto">
              <a:xfrm>
                <a:off x="10247888" y="3476437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 </a:t>
                </a:r>
              </a:p>
            </p:txBody>
          </p:sp>
          <p:sp>
            <p:nvSpPr>
              <p:cNvPr id="73747" name="TextBox 114"/>
              <p:cNvSpPr txBox="1">
                <a:spLocks noChangeArrowheads="1"/>
              </p:cNvSpPr>
              <p:nvPr/>
            </p:nvSpPr>
            <p:spPr bwMode="auto">
              <a:xfrm>
                <a:off x="8561020" y="4527161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 </a:t>
                </a:r>
              </a:p>
            </p:txBody>
          </p:sp>
          <p:sp>
            <p:nvSpPr>
              <p:cNvPr id="73748" name="TextBox 115"/>
              <p:cNvSpPr txBox="1">
                <a:spLocks noChangeArrowheads="1"/>
              </p:cNvSpPr>
              <p:nvPr/>
            </p:nvSpPr>
            <p:spPr bwMode="auto">
              <a:xfrm>
                <a:off x="9227948" y="3438337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 </a:t>
                </a:r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10142088" y="3533049"/>
              <a:ext cx="349256" cy="399786"/>
            </a:xfrm>
            <a:prstGeom prst="rect">
              <a:avLst/>
            </a:prstGeom>
            <a:noFill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75879C"/>
                  </a:solidFill>
                </a:rPr>
                <a:t> 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0DD1-52EB-4B6D-8DF0-D61C86A5D3B4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3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838200" y="1981200"/>
            <a:ext cx="7467600" cy="273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itchFamily="-108" charset="0"/>
              <a:buChar char="•"/>
            </a:pPr>
            <a:r>
              <a:rPr lang="en-US" dirty="0"/>
              <a:t>For undirected graph:</a:t>
            </a:r>
          </a:p>
          <a:p>
            <a:pPr marL="800100" lvl="1" indent="-342900">
              <a:buFont typeface="Arial" pitchFamily="-108" charset="0"/>
              <a:buChar char="•"/>
            </a:pPr>
            <a:r>
              <a:rPr lang="en-US" sz="2000" dirty="0"/>
              <a:t>Two vertices x, y are </a:t>
            </a:r>
            <a:r>
              <a:rPr lang="en-US" sz="2000" b="1" dirty="0">
                <a:solidFill>
                  <a:srgbClr val="000000"/>
                </a:solidFill>
              </a:rPr>
              <a:t>adjacent</a:t>
            </a:r>
            <a:r>
              <a:rPr lang="en-US" sz="2000" dirty="0"/>
              <a:t> if &lt; x, y &gt; is an edge.</a:t>
            </a:r>
          </a:p>
          <a:p>
            <a:pPr marL="800100" lvl="1" indent="-342900">
              <a:buFont typeface="Arial" pitchFamily="-108" charset="0"/>
              <a:buChar char="•"/>
            </a:pPr>
            <a:endParaRPr lang="en-US" sz="2000" dirty="0"/>
          </a:p>
          <a:p>
            <a:pPr marL="342900" indent="-342900">
              <a:buFont typeface="Arial" pitchFamily="-108" charset="0"/>
              <a:buChar char="•"/>
            </a:pPr>
            <a:r>
              <a:rPr lang="en-US" dirty="0"/>
              <a:t>For directed graph:</a:t>
            </a:r>
          </a:p>
          <a:p>
            <a:pPr marL="800100" lvl="1" indent="-342900">
              <a:buFont typeface="Arial" pitchFamily="-108" charset="0"/>
              <a:buChar char="•"/>
            </a:pPr>
            <a:r>
              <a:rPr lang="en-US" sz="2100" dirty="0"/>
              <a:t>Vertex w is </a:t>
            </a:r>
            <a:r>
              <a:rPr lang="en-US" sz="2000" b="1" dirty="0">
                <a:solidFill>
                  <a:srgbClr val="000000"/>
                </a:solidFill>
              </a:rPr>
              <a:t>adjacent</a:t>
            </a:r>
            <a:r>
              <a:rPr lang="en-US" sz="2100" dirty="0"/>
              <a:t> to v  </a:t>
            </a:r>
            <a:r>
              <a:rPr lang="en-US" sz="2100" dirty="0" err="1"/>
              <a:t>iff</a:t>
            </a:r>
            <a:r>
              <a:rPr lang="en-US" sz="2100" dirty="0"/>
              <a:t> (</a:t>
            </a:r>
            <a:r>
              <a:rPr lang="en-US" sz="2100" dirty="0" err="1"/>
              <a:t>v,w</a:t>
            </a:r>
            <a:r>
              <a:rPr lang="en-US" sz="2100" dirty="0"/>
              <a:t>) </a:t>
            </a:r>
            <a:r>
              <a:rPr lang="en-US" sz="2100" dirty="0">
                <a:sym typeface="Symbol" pitchFamily="-108" charset="2"/>
              </a:rPr>
              <a:t></a:t>
            </a:r>
            <a:r>
              <a:rPr lang="en-US" sz="2100" dirty="0"/>
              <a:t> E. </a:t>
            </a:r>
          </a:p>
          <a:p>
            <a:pPr marL="800100" lvl="1" indent="-342900"/>
            <a:r>
              <a:rPr lang="en-US" sz="2100" dirty="0"/>
              <a:t>	i.e. There is a direct edge from  v to w</a:t>
            </a:r>
          </a:p>
          <a:p>
            <a:pPr marL="800100" lvl="1" indent="-342900">
              <a:buFont typeface="Arial" pitchFamily="-108" charset="0"/>
              <a:buChar char="•"/>
            </a:pPr>
            <a:r>
              <a:rPr lang="en-US" sz="2100" dirty="0"/>
              <a:t>w is successor of v</a:t>
            </a:r>
          </a:p>
          <a:p>
            <a:pPr marL="800100" lvl="1" indent="-342900">
              <a:buFont typeface="Arial" pitchFamily="-108" charset="0"/>
              <a:buChar char="•"/>
            </a:pPr>
            <a:r>
              <a:rPr lang="en-US" sz="2100" dirty="0"/>
              <a:t>v is predecessor of w</a:t>
            </a:r>
          </a:p>
        </p:txBody>
      </p:sp>
      <p:sp>
        <p:nvSpPr>
          <p:cNvPr id="24579" name="Rectangle 2"/>
          <p:cNvSpPr txBox="1">
            <a:spLocks noChangeArrowheads="1"/>
          </p:cNvSpPr>
          <p:nvPr/>
        </p:nvSpPr>
        <p:spPr bwMode="auto">
          <a:xfrm>
            <a:off x="228600" y="533400"/>
            <a:ext cx="4114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3600">
                <a:ea typeface="Arial" pitchFamily="-108" charset="0"/>
                <a:cs typeface="Arial" pitchFamily="-108" charset="0"/>
              </a:rPr>
              <a:t>Adjacency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60B9A9-5F46-3B45-B24C-BBED74995EC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F5DB-5655-4AB3-92A6-A5035063413C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3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313613" cy="1264024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Algorithm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idx="1"/>
          </p:nvPr>
        </p:nvSpPr>
        <p:spPr>
          <a:xfrm>
            <a:off x="188913" y="1180731"/>
            <a:ext cx="8850312" cy="6166652"/>
          </a:xfrm>
        </p:spPr>
        <p:txBody>
          <a:bodyPr rtlCol="0"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/>
          <a:p>
            <a:pPr marL="609600" indent="-609600">
              <a:buFontTx/>
              <a:buAutoNum type="arabicPeriod"/>
              <a:defRPr/>
            </a:pPr>
            <a:r>
              <a:rPr lang="en-US" sz="2800" dirty="0"/>
              <a:t>Start with an initial node s. </a:t>
            </a:r>
          </a:p>
          <a:p>
            <a:pPr marL="990600" lvl="1" indent="-533400">
              <a:buFont typeface="Wingdings" charset="2"/>
              <a:buChar char="l"/>
              <a:defRPr/>
            </a:pPr>
            <a:r>
              <a:rPr lang="en-US" sz="2400" dirty="0"/>
              <a:t>Mark the distance of s to s, D</a:t>
            </a:r>
            <a:r>
              <a:rPr lang="en-US" sz="2400" baseline="-25000" dirty="0"/>
              <a:t>s</a:t>
            </a:r>
            <a:r>
              <a:rPr lang="en-US" sz="2400" dirty="0"/>
              <a:t> as 0. </a:t>
            </a:r>
          </a:p>
          <a:p>
            <a:pPr marL="990600" lvl="1" indent="-533400">
              <a:buFont typeface="Wingdings" charset="2"/>
              <a:buChar char="l"/>
              <a:defRPr/>
            </a:pPr>
            <a:r>
              <a:rPr lang="en-US" sz="2400" dirty="0"/>
              <a:t>Initially D</a:t>
            </a:r>
            <a:r>
              <a:rPr lang="en-US" sz="2400" baseline="-25000" dirty="0"/>
              <a:t>i</a:t>
            </a:r>
            <a:r>
              <a:rPr lang="en-US" sz="2400" dirty="0"/>
              <a:t> = </a:t>
            </a:r>
            <a:r>
              <a:rPr lang="en-US" sz="2400" dirty="0">
                <a:sym typeface="Symbol" charset="0"/>
              </a:rPr>
              <a:t> for all </a:t>
            </a:r>
            <a:r>
              <a:rPr lang="en-US" sz="2400" dirty="0" err="1">
                <a:sym typeface="Symbol" charset="0"/>
              </a:rPr>
              <a:t>i</a:t>
            </a:r>
            <a:r>
              <a:rPr lang="en-US" sz="2400" dirty="0">
                <a:sym typeface="Symbol" charset="0"/>
              </a:rPr>
              <a:t>  s.</a:t>
            </a:r>
            <a:endParaRPr lang="en-US" sz="2400" dirty="0"/>
          </a:p>
          <a:p>
            <a:pPr marL="609600" indent="-609600">
              <a:buFontTx/>
              <a:buAutoNum type="arabicPeriod"/>
              <a:defRPr/>
            </a:pPr>
            <a:r>
              <a:rPr lang="en-US" sz="2800" dirty="0"/>
              <a:t>Traverse all nodes starting from s as follows:</a:t>
            </a:r>
          </a:p>
          <a:p>
            <a:pPr marL="990600" lvl="1" indent="-533400">
              <a:buFontTx/>
              <a:buAutoNum type="arabicPeriod"/>
              <a:defRPr/>
            </a:pPr>
            <a:r>
              <a:rPr lang="en-US" sz="2400" dirty="0"/>
              <a:t>If the node we are currently visiting is v, for all </a:t>
            </a:r>
            <a:r>
              <a:rPr lang="en-US" sz="2400" i="1" dirty="0"/>
              <a:t>w</a:t>
            </a:r>
            <a:r>
              <a:rPr lang="en-US" sz="2400" dirty="0"/>
              <a:t> that are adjacent to v: </a:t>
            </a:r>
          </a:p>
          <a:p>
            <a:pPr marL="1371600" lvl="2" indent="-457200">
              <a:buFont typeface="Wingdings" charset="2"/>
              <a:buChar char="l"/>
              <a:defRPr/>
            </a:pPr>
            <a:r>
              <a:rPr lang="en-US" dirty="0"/>
              <a:t>Set </a:t>
            </a:r>
            <a:r>
              <a:rPr lang="en-US" dirty="0" err="1"/>
              <a:t>D</a:t>
            </a:r>
            <a:r>
              <a:rPr lang="en-US" baseline="-25000" dirty="0" err="1"/>
              <a:t>w</a:t>
            </a:r>
            <a:r>
              <a:rPr lang="en-US" dirty="0"/>
              <a:t> = </a:t>
            </a:r>
            <a:r>
              <a:rPr lang="en-US" dirty="0" err="1"/>
              <a:t>D</a:t>
            </a:r>
            <a:r>
              <a:rPr lang="en-US" baseline="-25000" dirty="0" err="1"/>
              <a:t>v</a:t>
            </a:r>
            <a:r>
              <a:rPr lang="en-US" dirty="0"/>
              <a:t> + 1 if </a:t>
            </a:r>
            <a:r>
              <a:rPr lang="en-US" dirty="0" err="1"/>
              <a:t>D</a:t>
            </a:r>
            <a:r>
              <a:rPr lang="en-US" baseline="-25000" dirty="0" err="1"/>
              <a:t>w</a:t>
            </a:r>
            <a:r>
              <a:rPr lang="en-US" dirty="0"/>
              <a:t> = </a:t>
            </a:r>
            <a:r>
              <a:rPr lang="en-US" dirty="0">
                <a:sym typeface="Symbol" charset="0"/>
              </a:rPr>
              <a:t>.</a:t>
            </a:r>
            <a:endParaRPr lang="en-US" dirty="0"/>
          </a:p>
          <a:p>
            <a:pPr marL="990600" lvl="1" indent="-533400">
              <a:buFontTx/>
              <a:buAutoNum type="arabicPeriod"/>
              <a:defRPr/>
            </a:pPr>
            <a:r>
              <a:rPr lang="en-US" sz="2400" dirty="0"/>
              <a:t>Repeat step 2.1 with another vertex u that has not been visited yet, such that D</a:t>
            </a:r>
            <a:r>
              <a:rPr lang="en-US" sz="2400" baseline="-25000" dirty="0"/>
              <a:t>u</a:t>
            </a:r>
            <a:r>
              <a:rPr lang="en-US" sz="2400" dirty="0"/>
              <a:t> = </a:t>
            </a:r>
            <a:r>
              <a:rPr lang="en-US" sz="2400" dirty="0" err="1"/>
              <a:t>D</a:t>
            </a:r>
            <a:r>
              <a:rPr lang="en-US" sz="2400" baseline="-25000" dirty="0" err="1"/>
              <a:t>v</a:t>
            </a:r>
            <a:r>
              <a:rPr lang="en-US" sz="2400" baseline="-25000" dirty="0"/>
              <a:t> </a:t>
            </a:r>
            <a:r>
              <a:rPr lang="en-US" sz="2400" dirty="0"/>
              <a:t>(if any). </a:t>
            </a:r>
          </a:p>
          <a:p>
            <a:pPr marL="990600" lvl="1" indent="-533400">
              <a:buFontTx/>
              <a:buAutoNum type="arabicPeriod"/>
              <a:defRPr/>
            </a:pPr>
            <a:r>
              <a:rPr lang="en-US" sz="2400" dirty="0"/>
              <a:t>Repeat step 2.1 with another unvisited vertex u that satisfies D</a:t>
            </a:r>
            <a:r>
              <a:rPr lang="en-US" sz="2400" baseline="-25000" dirty="0"/>
              <a:t>u</a:t>
            </a:r>
            <a:r>
              <a:rPr lang="en-US" sz="2400" dirty="0"/>
              <a:t> = </a:t>
            </a:r>
            <a:r>
              <a:rPr lang="en-US" sz="2400" dirty="0" err="1"/>
              <a:t>D</a:t>
            </a:r>
            <a:r>
              <a:rPr lang="en-US" sz="2400" baseline="-25000" dirty="0" err="1"/>
              <a:t>v</a:t>
            </a:r>
            <a:r>
              <a:rPr lang="en-US" sz="2400" baseline="-25000" dirty="0"/>
              <a:t> </a:t>
            </a:r>
            <a:r>
              <a:rPr lang="en-US" sz="2400" dirty="0"/>
              <a:t>+1.(if any)</a:t>
            </a:r>
          </a:p>
        </p:txBody>
      </p:sp>
      <p:sp>
        <p:nvSpPr>
          <p:cNvPr id="74757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C9E0737-FAF1-7E4D-929C-47543A62A799}" type="slidenum">
              <a:rPr lang="en-US"/>
              <a:pPr/>
              <a:t>60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FC8D-A07C-45D2-93CA-90417A900C44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0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127000" y="114300"/>
            <a:ext cx="88900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800">
                <a:latin typeface="TimesNewRomanPS" charset="0"/>
              </a:rPr>
              <a:t>Searching the graph in the unweighted shortest-path computation. The orange vertices have already been completely processed, the white vertices have not yet been used as </a:t>
            </a:r>
            <a:r>
              <a:rPr lang="en-US" sz="1800" i="1">
                <a:latin typeface="TimesNewRomanPS" charset="0"/>
              </a:rPr>
              <a:t>v</a:t>
            </a:r>
            <a:r>
              <a:rPr lang="en-US" sz="1800">
                <a:latin typeface="TimesNewRomanPS" charset="0"/>
              </a:rPr>
              <a:t>, and the blue vertex is the current vertex, </a:t>
            </a:r>
            <a:r>
              <a:rPr lang="en-US" sz="1800" i="1">
                <a:latin typeface="TimesNewRomanPS" charset="0"/>
              </a:rPr>
              <a:t>v</a:t>
            </a:r>
            <a:r>
              <a:rPr lang="en-US" sz="1800">
                <a:latin typeface="TimesNewRomanPS" charset="0"/>
              </a:rPr>
              <a:t>. (s=v</a:t>
            </a:r>
            <a:r>
              <a:rPr lang="en-US" sz="1800" baseline="-25000">
                <a:latin typeface="TimesNewRomanPS" charset="0"/>
              </a:rPr>
              <a:t>2</a:t>
            </a:r>
            <a:r>
              <a:rPr lang="en-US" sz="1800">
                <a:latin typeface="TimesNewRomanPS" charset="0"/>
              </a:rPr>
              <a:t>)</a:t>
            </a:r>
          </a:p>
        </p:txBody>
      </p:sp>
      <p:sp>
        <p:nvSpPr>
          <p:cNvPr id="7577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3B66C45-19B9-8A45-924E-C11B559A5CAA}" type="slidenum">
              <a:rPr lang="en-US" smtClean="0"/>
              <a:pPr/>
              <a:t>61</a:t>
            </a:fld>
            <a:endParaRPr lang="en-US" smtClean="0"/>
          </a:p>
        </p:txBody>
      </p:sp>
      <p:grpSp>
        <p:nvGrpSpPr>
          <p:cNvPr id="75780" name="Group 130"/>
          <p:cNvGrpSpPr>
            <a:grpSpLocks/>
          </p:cNvGrpSpPr>
          <p:nvPr/>
        </p:nvGrpSpPr>
        <p:grpSpPr bwMode="auto">
          <a:xfrm>
            <a:off x="334963" y="1185863"/>
            <a:ext cx="2332037" cy="2239962"/>
            <a:chOff x="8110055" y="1825544"/>
            <a:chExt cx="2332550" cy="2240553"/>
          </a:xfrm>
        </p:grpSpPr>
        <p:grpSp>
          <p:nvGrpSpPr>
            <p:cNvPr id="76180" name="Group 70"/>
            <p:cNvGrpSpPr>
              <a:grpSpLocks/>
            </p:cNvGrpSpPr>
            <p:nvPr/>
          </p:nvGrpSpPr>
          <p:grpSpPr bwMode="auto">
            <a:xfrm>
              <a:off x="8110055" y="2117932"/>
              <a:ext cx="2332550" cy="1948165"/>
              <a:chOff x="8226616" y="2886773"/>
              <a:chExt cx="2332550" cy="1948165"/>
            </a:xfrm>
          </p:grpSpPr>
          <p:grpSp>
            <p:nvGrpSpPr>
              <p:cNvPr id="76182" name="Group 56"/>
              <p:cNvGrpSpPr>
                <a:grpSpLocks/>
              </p:cNvGrpSpPr>
              <p:nvPr/>
            </p:nvGrpSpPr>
            <p:grpSpPr bwMode="auto">
              <a:xfrm>
                <a:off x="8317687" y="2971052"/>
                <a:ext cx="2144366" cy="1838487"/>
                <a:chOff x="8317687" y="2971052"/>
                <a:chExt cx="2144366" cy="1838487"/>
              </a:xfrm>
            </p:grpSpPr>
            <p:grpSp>
              <p:nvGrpSpPr>
                <p:cNvPr id="76195" name="Group 6"/>
                <p:cNvGrpSpPr>
                  <a:grpSpLocks/>
                </p:cNvGrpSpPr>
                <p:nvPr/>
              </p:nvGrpSpPr>
              <p:grpSpPr bwMode="auto">
                <a:xfrm>
                  <a:off x="8317687" y="2971052"/>
                  <a:ext cx="2144366" cy="1773303"/>
                  <a:chOff x="5924945" y="4501010"/>
                  <a:chExt cx="2417354" cy="1830468"/>
                </a:xfrm>
              </p:grpSpPr>
              <p:grpSp>
                <p:nvGrpSpPr>
                  <p:cNvPr id="76203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6415327" y="4501010"/>
                    <a:ext cx="487043" cy="373861"/>
                    <a:chOff x="6415327" y="4640710"/>
                    <a:chExt cx="487043" cy="373861"/>
                  </a:xfrm>
                </p:grpSpPr>
                <p:sp>
                  <p:nvSpPr>
                    <p:cNvPr id="76234" name="Oval 1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15327" y="4640710"/>
                      <a:ext cx="382965" cy="37386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6235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26173" y="4684816"/>
                      <a:ext cx="376197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6204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7410392" y="4503296"/>
                    <a:ext cx="543767" cy="373861"/>
                    <a:chOff x="7410392" y="4630296"/>
                    <a:chExt cx="543767" cy="373861"/>
                  </a:xfrm>
                </p:grpSpPr>
                <p:sp>
                  <p:nvSpPr>
                    <p:cNvPr id="76232" name="Oval 1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10392" y="4630296"/>
                      <a:ext cx="382965" cy="37386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6233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20388" y="4668024"/>
                      <a:ext cx="433771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  <a:p>
                      <a:pPr eaLnBrk="0" hangingPunct="0"/>
                      <a:endParaRPr lang="en-US" sz="14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6205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6420052" y="5954919"/>
                    <a:ext cx="382965" cy="373861"/>
                    <a:chOff x="6420052" y="5954919"/>
                    <a:chExt cx="382965" cy="373861"/>
                  </a:xfrm>
                </p:grpSpPr>
                <p:sp>
                  <p:nvSpPr>
                    <p:cNvPr id="76230" name="Oval 1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20052" y="5954919"/>
                      <a:ext cx="382965" cy="37386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6231" name="Rectangle 1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24639" y="6010978"/>
                      <a:ext cx="191149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6206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7432703" y="5957617"/>
                    <a:ext cx="382965" cy="373861"/>
                    <a:chOff x="7432703" y="5957617"/>
                    <a:chExt cx="382965" cy="373861"/>
                  </a:xfrm>
                </p:grpSpPr>
                <p:sp>
                  <p:nvSpPr>
                    <p:cNvPr id="76228" name="Oval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32703" y="5957617"/>
                      <a:ext cx="382965" cy="37386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6229" name="Rectangle 1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43548" y="5997869"/>
                      <a:ext cx="191149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6207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7937403" y="5257504"/>
                    <a:ext cx="404896" cy="373861"/>
                    <a:chOff x="7937403" y="5257504"/>
                    <a:chExt cx="404896" cy="373861"/>
                  </a:xfrm>
                </p:grpSpPr>
                <p:sp>
                  <p:nvSpPr>
                    <p:cNvPr id="76226" name="Oval 1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7403" y="5257504"/>
                      <a:ext cx="382965" cy="37386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6227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57911" y="5300446"/>
                      <a:ext cx="284388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  <a:p>
                      <a:pPr eaLnBrk="0" hangingPunct="0"/>
                      <a:endParaRPr lang="en-US" sz="1400">
                        <a:latin typeface="Times" pitchFamily="-108" charset="0"/>
                      </a:endParaRPr>
                    </a:p>
                  </p:txBody>
                </p:sp>
              </p:grpSp>
              <p:cxnSp>
                <p:nvCxnSpPr>
                  <p:cNvPr id="160" name="Straight Connector 159"/>
                  <p:cNvCxnSpPr>
                    <a:stCxn id="76234" idx="6"/>
                    <a:endCxn id="76232" idx="2"/>
                  </p:cNvCxnSpPr>
                  <p:nvPr/>
                </p:nvCxnSpPr>
                <p:spPr>
                  <a:xfrm>
                    <a:off x="6797824" y="4687527"/>
                    <a:ext cx="612177" cy="1640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6209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5924945" y="5247093"/>
                    <a:ext cx="452317" cy="373861"/>
                    <a:chOff x="6488969" y="5798754"/>
                    <a:chExt cx="452317" cy="373861"/>
                  </a:xfrm>
                </p:grpSpPr>
                <p:sp>
                  <p:nvSpPr>
                    <p:cNvPr id="76224" name="Oval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88969" y="5798754"/>
                      <a:ext cx="382965" cy="37386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6225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90381" y="5846326"/>
                      <a:ext cx="350905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6210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6931004" y="5254812"/>
                    <a:ext cx="479386" cy="373861"/>
                    <a:chOff x="6548039" y="5861224"/>
                    <a:chExt cx="479386" cy="373861"/>
                  </a:xfrm>
                </p:grpSpPr>
                <p:sp>
                  <p:nvSpPr>
                    <p:cNvPr id="76222" name="Oval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48039" y="5861224"/>
                      <a:ext cx="382965" cy="37386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6223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56261" y="5906467"/>
                      <a:ext cx="371164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cxnSp>
                <p:nvCxnSpPr>
                  <p:cNvPr id="163" name="Straight Connector 162"/>
                  <p:cNvCxnSpPr>
                    <a:stCxn id="76232" idx="5"/>
                    <a:endCxn id="76226" idx="1"/>
                  </p:cNvCxnSpPr>
                  <p:nvPr/>
                </p:nvCxnSpPr>
                <p:spPr>
                  <a:xfrm rot="16200000" flipH="1">
                    <a:off x="7620506" y="4938997"/>
                    <a:ext cx="490094" cy="255968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>
                    <a:stCxn id="76232" idx="3"/>
                  </p:cNvCxnSpPr>
                  <p:nvPr/>
                </p:nvCxnSpPr>
                <p:spPr>
                  <a:xfrm rot="5400000">
                    <a:off x="7119159" y="4960627"/>
                    <a:ext cx="486816" cy="209428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7"/>
                  <p:cNvCxnSpPr>
                    <a:stCxn id="76234" idx="5"/>
                  </p:cNvCxnSpPr>
                  <p:nvPr/>
                </p:nvCxnSpPr>
                <p:spPr>
                  <a:xfrm rot="16200000" flipH="1">
                    <a:off x="6620722" y="4941908"/>
                    <a:ext cx="488454" cy="245228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>
                    <a:endCxn id="76234" idx="3"/>
                  </p:cNvCxnSpPr>
                  <p:nvPr/>
                </p:nvCxnSpPr>
                <p:spPr>
                  <a:xfrm rot="5400000" flipH="1" flipV="1">
                    <a:off x="6120118" y="4952054"/>
                    <a:ext cx="481898" cy="218379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>
                    <a:stCxn id="76226" idx="2"/>
                  </p:cNvCxnSpPr>
                  <p:nvPr/>
                </p:nvCxnSpPr>
                <p:spPr>
                  <a:xfrm rot="10800000">
                    <a:off x="7313342" y="5441516"/>
                    <a:ext cx="624707" cy="3278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 rot="10800000">
                    <a:off x="6307367" y="5433321"/>
                    <a:ext cx="622917" cy="8195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/>
                  <p:cNvCxnSpPr/>
                  <p:nvPr/>
                </p:nvCxnSpPr>
                <p:spPr>
                  <a:xfrm rot="16200000" flipH="1">
                    <a:off x="7154486" y="5677651"/>
                    <a:ext cx="437641" cy="230908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/>
                  <p:cNvCxnSpPr>
                    <a:stCxn id="76226" idx="3"/>
                  </p:cNvCxnSpPr>
                  <p:nvPr/>
                </p:nvCxnSpPr>
                <p:spPr>
                  <a:xfrm rot="5400000">
                    <a:off x="7658292" y="5676681"/>
                    <a:ext cx="436003" cy="234488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/>
                  <p:cNvCxnSpPr>
                    <a:endCxn id="76230" idx="6"/>
                  </p:cNvCxnSpPr>
                  <p:nvPr/>
                </p:nvCxnSpPr>
                <p:spPr>
                  <a:xfrm rot="10800000">
                    <a:off x="6803195" y="6141416"/>
                    <a:ext cx="630077" cy="3278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/>
                  <p:cNvCxnSpPr>
                    <a:endCxn id="76230" idx="1"/>
                  </p:cNvCxnSpPr>
                  <p:nvPr/>
                </p:nvCxnSpPr>
                <p:spPr>
                  <a:xfrm rot="16200000" flipH="1">
                    <a:off x="6141653" y="5676314"/>
                    <a:ext cx="444199" cy="223748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25"/>
                  <p:cNvCxnSpPr>
                    <a:endCxn id="76230" idx="7"/>
                  </p:cNvCxnSpPr>
                  <p:nvPr/>
                </p:nvCxnSpPr>
                <p:spPr>
                  <a:xfrm rot="5400000">
                    <a:off x="6648737" y="5671462"/>
                    <a:ext cx="436003" cy="241648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8" name="TextBox 147"/>
                <p:cNvSpPr txBox="1"/>
                <p:nvPr/>
              </p:nvSpPr>
              <p:spPr>
                <a:xfrm>
                  <a:off x="8915743" y="3359762"/>
                  <a:ext cx="312806" cy="308056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9971662" y="3281953"/>
                  <a:ext cx="471592" cy="308056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8460029" y="3335942"/>
                  <a:ext cx="311219" cy="306469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9997068" y="4098143"/>
                  <a:ext cx="311219" cy="308056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9547707" y="4012396"/>
                  <a:ext cx="312806" cy="308056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8471145" y="4055270"/>
                  <a:ext cx="311219" cy="308056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9253954" y="4501475"/>
                  <a:ext cx="311219" cy="308056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35" name="TextBox 134"/>
              <p:cNvSpPr txBox="1"/>
              <p:nvPr/>
            </p:nvSpPr>
            <p:spPr>
              <a:xfrm>
                <a:off x="9209494" y="2891325"/>
                <a:ext cx="311218" cy="308056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 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8936384" y="4006044"/>
                <a:ext cx="311218" cy="308056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 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8764896" y="3615416"/>
                <a:ext cx="311218" cy="306469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 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9539767" y="3372465"/>
                <a:ext cx="311218" cy="308056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 </a:t>
                </a: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9714430" y="3623356"/>
                <a:ext cx="311218" cy="308056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 </a:t>
                </a:r>
              </a:p>
            </p:txBody>
          </p:sp>
          <p:sp>
            <p:nvSpPr>
              <p:cNvPr id="76188" name="TextBox 139"/>
              <p:cNvSpPr txBox="1">
                <a:spLocks noChangeArrowheads="1"/>
              </p:cNvSpPr>
              <p:nvPr/>
            </p:nvSpPr>
            <p:spPr bwMode="auto">
              <a:xfrm>
                <a:off x="8512988" y="2892076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 </a:t>
                </a:r>
              </a:p>
            </p:txBody>
          </p:sp>
          <p:sp>
            <p:nvSpPr>
              <p:cNvPr id="76189" name="TextBox 140"/>
              <p:cNvSpPr txBox="1">
                <a:spLocks noChangeArrowheads="1"/>
              </p:cNvSpPr>
              <p:nvPr/>
            </p:nvSpPr>
            <p:spPr bwMode="auto">
              <a:xfrm>
                <a:off x="8226616" y="3444881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0</a:t>
                </a:r>
              </a:p>
            </p:txBody>
          </p:sp>
          <p:sp>
            <p:nvSpPr>
              <p:cNvPr id="76190" name="TextBox 141"/>
              <p:cNvSpPr txBox="1">
                <a:spLocks noChangeArrowheads="1"/>
              </p:cNvSpPr>
              <p:nvPr/>
            </p:nvSpPr>
            <p:spPr bwMode="auto">
              <a:xfrm>
                <a:off x="9904962" y="2886773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 </a:t>
                </a:r>
              </a:p>
            </p:txBody>
          </p:sp>
          <p:sp>
            <p:nvSpPr>
              <p:cNvPr id="76191" name="TextBox 142"/>
              <p:cNvSpPr txBox="1">
                <a:spLocks noChangeArrowheads="1"/>
              </p:cNvSpPr>
              <p:nvPr/>
            </p:nvSpPr>
            <p:spPr bwMode="auto">
              <a:xfrm>
                <a:off x="9947249" y="4482712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 </a:t>
                </a:r>
              </a:p>
            </p:txBody>
          </p:sp>
          <p:sp>
            <p:nvSpPr>
              <p:cNvPr id="76192" name="TextBox 143"/>
              <p:cNvSpPr txBox="1">
                <a:spLocks noChangeArrowheads="1"/>
              </p:cNvSpPr>
              <p:nvPr/>
            </p:nvSpPr>
            <p:spPr bwMode="auto">
              <a:xfrm>
                <a:off x="10247888" y="3476437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 </a:t>
                </a:r>
              </a:p>
            </p:txBody>
          </p:sp>
          <p:sp>
            <p:nvSpPr>
              <p:cNvPr id="76193" name="TextBox 144"/>
              <p:cNvSpPr txBox="1">
                <a:spLocks noChangeArrowheads="1"/>
              </p:cNvSpPr>
              <p:nvPr/>
            </p:nvSpPr>
            <p:spPr bwMode="auto">
              <a:xfrm>
                <a:off x="8561020" y="4527161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 </a:t>
                </a:r>
              </a:p>
            </p:txBody>
          </p:sp>
          <p:sp>
            <p:nvSpPr>
              <p:cNvPr id="76194" name="TextBox 145"/>
              <p:cNvSpPr txBox="1">
                <a:spLocks noChangeArrowheads="1"/>
              </p:cNvSpPr>
              <p:nvPr/>
            </p:nvSpPr>
            <p:spPr bwMode="auto">
              <a:xfrm>
                <a:off x="9227948" y="3438337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 </a:t>
                </a:r>
              </a:p>
            </p:txBody>
          </p:sp>
        </p:grpSp>
        <p:sp>
          <p:nvSpPr>
            <p:cNvPr id="133" name="TextBox 132"/>
            <p:cNvSpPr txBox="1"/>
            <p:nvPr/>
          </p:nvSpPr>
          <p:spPr>
            <a:xfrm>
              <a:off x="9083406" y="1825544"/>
              <a:ext cx="349327" cy="400156"/>
            </a:xfrm>
            <a:prstGeom prst="rect">
              <a:avLst/>
            </a:prstGeom>
            <a:noFill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75879C"/>
                  </a:solidFill>
                </a:rPr>
                <a:t>1</a:t>
              </a:r>
            </a:p>
          </p:txBody>
        </p:sp>
      </p:grpSp>
      <p:grpSp>
        <p:nvGrpSpPr>
          <p:cNvPr id="75781" name="Group 187"/>
          <p:cNvGrpSpPr>
            <a:grpSpLocks/>
          </p:cNvGrpSpPr>
          <p:nvPr/>
        </p:nvGrpSpPr>
        <p:grpSpPr bwMode="auto">
          <a:xfrm>
            <a:off x="2460625" y="1898650"/>
            <a:ext cx="2332038" cy="2281238"/>
            <a:chOff x="8110055" y="1785489"/>
            <a:chExt cx="2332550" cy="2280608"/>
          </a:xfrm>
        </p:grpSpPr>
        <p:grpSp>
          <p:nvGrpSpPr>
            <p:cNvPr id="76124" name="Group 70"/>
            <p:cNvGrpSpPr>
              <a:grpSpLocks/>
            </p:cNvGrpSpPr>
            <p:nvPr/>
          </p:nvGrpSpPr>
          <p:grpSpPr bwMode="auto">
            <a:xfrm>
              <a:off x="8110055" y="2117932"/>
              <a:ext cx="2332550" cy="1948165"/>
              <a:chOff x="8226616" y="2886773"/>
              <a:chExt cx="2332550" cy="1948165"/>
            </a:xfrm>
          </p:grpSpPr>
          <p:grpSp>
            <p:nvGrpSpPr>
              <p:cNvPr id="76126" name="Group 56"/>
              <p:cNvGrpSpPr>
                <a:grpSpLocks/>
              </p:cNvGrpSpPr>
              <p:nvPr/>
            </p:nvGrpSpPr>
            <p:grpSpPr bwMode="auto">
              <a:xfrm>
                <a:off x="8317685" y="2971054"/>
                <a:ext cx="2144366" cy="1838485"/>
                <a:chOff x="8317685" y="2971054"/>
                <a:chExt cx="2144366" cy="1838485"/>
              </a:xfrm>
            </p:grpSpPr>
            <p:grpSp>
              <p:nvGrpSpPr>
                <p:cNvPr id="76139" name="Group 6"/>
                <p:cNvGrpSpPr>
                  <a:grpSpLocks/>
                </p:cNvGrpSpPr>
                <p:nvPr/>
              </p:nvGrpSpPr>
              <p:grpSpPr bwMode="auto">
                <a:xfrm>
                  <a:off x="8317685" y="2971054"/>
                  <a:ext cx="2144366" cy="1773303"/>
                  <a:chOff x="5924945" y="4501010"/>
                  <a:chExt cx="2417354" cy="1830468"/>
                </a:xfrm>
              </p:grpSpPr>
              <p:grpSp>
                <p:nvGrpSpPr>
                  <p:cNvPr id="76147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6415327" y="4501010"/>
                    <a:ext cx="487043" cy="373861"/>
                    <a:chOff x="6415327" y="4640710"/>
                    <a:chExt cx="487043" cy="373861"/>
                  </a:xfrm>
                </p:grpSpPr>
                <p:sp>
                  <p:nvSpPr>
                    <p:cNvPr id="76178" name="Oval 2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15327" y="4640710"/>
                      <a:ext cx="382965" cy="37386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6179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26173" y="4684816"/>
                      <a:ext cx="376197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6148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7410392" y="4503296"/>
                    <a:ext cx="543767" cy="373861"/>
                    <a:chOff x="7410392" y="4630296"/>
                    <a:chExt cx="543767" cy="373861"/>
                  </a:xfrm>
                </p:grpSpPr>
                <p:sp>
                  <p:nvSpPr>
                    <p:cNvPr id="76176" name="Oval 2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10392" y="4630296"/>
                      <a:ext cx="382965" cy="37386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6177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20388" y="4668024"/>
                      <a:ext cx="433771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  <a:p>
                      <a:pPr eaLnBrk="0" hangingPunct="0"/>
                      <a:endParaRPr lang="en-US" sz="14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6149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6420052" y="5954919"/>
                    <a:ext cx="382965" cy="373861"/>
                    <a:chOff x="6420052" y="5954919"/>
                    <a:chExt cx="382965" cy="373861"/>
                  </a:xfrm>
                </p:grpSpPr>
                <p:sp>
                  <p:nvSpPr>
                    <p:cNvPr id="76174" name="Oval 2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20052" y="5954919"/>
                      <a:ext cx="382965" cy="37386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6175" name="Rectangle 2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24639" y="6010978"/>
                      <a:ext cx="191149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6150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7432703" y="5957617"/>
                    <a:ext cx="382965" cy="373861"/>
                    <a:chOff x="7432703" y="5957617"/>
                    <a:chExt cx="382965" cy="373861"/>
                  </a:xfrm>
                </p:grpSpPr>
                <p:sp>
                  <p:nvSpPr>
                    <p:cNvPr id="76172" name="Oval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32703" y="5957617"/>
                      <a:ext cx="382965" cy="37386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6173" name="Rectangle 2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43548" y="5997869"/>
                      <a:ext cx="191149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6151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7937403" y="5257504"/>
                    <a:ext cx="404896" cy="373861"/>
                    <a:chOff x="7937403" y="5257504"/>
                    <a:chExt cx="404896" cy="373861"/>
                  </a:xfrm>
                </p:grpSpPr>
                <p:sp>
                  <p:nvSpPr>
                    <p:cNvPr id="76170" name="Oval 2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7403" y="5257504"/>
                      <a:ext cx="382965" cy="37386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6171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57911" y="5300446"/>
                      <a:ext cx="284388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  <a:p>
                      <a:pPr eaLnBrk="0" hangingPunct="0"/>
                      <a:endParaRPr lang="en-US" sz="1400">
                        <a:latin typeface="Times" pitchFamily="-108" charset="0"/>
                      </a:endParaRPr>
                    </a:p>
                  </p:txBody>
                </p:sp>
              </p:grpSp>
              <p:cxnSp>
                <p:nvCxnSpPr>
                  <p:cNvPr id="217" name="Straight Connector 216"/>
                  <p:cNvCxnSpPr>
                    <a:stCxn id="76178" idx="6"/>
                    <a:endCxn id="76176" idx="2"/>
                  </p:cNvCxnSpPr>
                  <p:nvPr/>
                </p:nvCxnSpPr>
                <p:spPr>
                  <a:xfrm>
                    <a:off x="6797827" y="4686824"/>
                    <a:ext cx="612176" cy="3276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6153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5924945" y="5247093"/>
                    <a:ext cx="452317" cy="373861"/>
                    <a:chOff x="6488969" y="5798754"/>
                    <a:chExt cx="452317" cy="373861"/>
                  </a:xfrm>
                </p:grpSpPr>
                <p:sp>
                  <p:nvSpPr>
                    <p:cNvPr id="76168" name="Oval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88969" y="5798754"/>
                      <a:ext cx="382965" cy="373861"/>
                    </a:xfrm>
                    <a:prstGeom prst="ellipse">
                      <a:avLst/>
                    </a:prstGeom>
                    <a:solidFill>
                      <a:srgbClr val="B8DBED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>
                        <a:solidFill>
                          <a:srgbClr val="75879C"/>
                        </a:solidFill>
                      </a:endParaRPr>
                    </a:p>
                  </p:txBody>
                </p:sp>
                <p:sp>
                  <p:nvSpPr>
                    <p:cNvPr id="76169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90381" y="5846326"/>
                      <a:ext cx="350905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6154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6931004" y="5254812"/>
                    <a:ext cx="479386" cy="373861"/>
                    <a:chOff x="6548039" y="5861224"/>
                    <a:chExt cx="479386" cy="373861"/>
                  </a:xfrm>
                </p:grpSpPr>
                <p:sp>
                  <p:nvSpPr>
                    <p:cNvPr id="76166" name="Oval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48039" y="5861224"/>
                      <a:ext cx="382965" cy="37386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6167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56261" y="5906467"/>
                      <a:ext cx="371164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cxnSp>
                <p:nvCxnSpPr>
                  <p:cNvPr id="220" name="Straight Connector 219"/>
                  <p:cNvCxnSpPr>
                    <a:stCxn id="76176" idx="5"/>
                    <a:endCxn id="76170" idx="1"/>
                  </p:cNvCxnSpPr>
                  <p:nvPr/>
                </p:nvCxnSpPr>
                <p:spPr>
                  <a:xfrm rot="16200000" flipH="1">
                    <a:off x="7620641" y="4938088"/>
                    <a:ext cx="489829" cy="255969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>
                    <a:stCxn id="76176" idx="3"/>
                  </p:cNvCxnSpPr>
                  <p:nvPr/>
                </p:nvCxnSpPr>
                <p:spPr>
                  <a:xfrm rot="5400000">
                    <a:off x="7118473" y="4960539"/>
                    <a:ext cx="488190" cy="209429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Straight Connector 17"/>
                  <p:cNvCxnSpPr>
                    <a:stCxn id="76178" idx="5"/>
                  </p:cNvCxnSpPr>
                  <p:nvPr/>
                </p:nvCxnSpPr>
                <p:spPr>
                  <a:xfrm rot="16200000" flipH="1">
                    <a:off x="6620038" y="4941820"/>
                    <a:ext cx="489828" cy="245229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>
                    <a:endCxn id="76178" idx="3"/>
                  </p:cNvCxnSpPr>
                  <p:nvPr/>
                </p:nvCxnSpPr>
                <p:spPr>
                  <a:xfrm rot="5400000" flipH="1" flipV="1">
                    <a:off x="6120251" y="4951150"/>
                    <a:ext cx="481637" cy="218379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>
                    <a:stCxn id="76170" idx="2"/>
                  </p:cNvCxnSpPr>
                  <p:nvPr/>
                </p:nvCxnSpPr>
                <p:spPr>
                  <a:xfrm rot="10800000">
                    <a:off x="7313344" y="5442045"/>
                    <a:ext cx="624706" cy="1638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 rot="10800000">
                    <a:off x="6307370" y="5433854"/>
                    <a:ext cx="622916" cy="8192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 rot="16200000" flipH="1">
                    <a:off x="7153787" y="5677170"/>
                    <a:ext cx="439044" cy="230909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>
                    <a:stCxn id="76170" idx="3"/>
                  </p:cNvCxnSpPr>
                  <p:nvPr/>
                </p:nvCxnSpPr>
                <p:spPr>
                  <a:xfrm rot="5400000">
                    <a:off x="7658412" y="5677019"/>
                    <a:ext cx="435767" cy="234489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>
                    <a:endCxn id="76174" idx="6"/>
                  </p:cNvCxnSpPr>
                  <p:nvPr/>
                </p:nvCxnSpPr>
                <p:spPr>
                  <a:xfrm rot="10800000">
                    <a:off x="6803197" y="6141566"/>
                    <a:ext cx="630076" cy="3276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Straight Connector 228"/>
                  <p:cNvCxnSpPr>
                    <a:endCxn id="76174" idx="1"/>
                  </p:cNvCxnSpPr>
                  <p:nvPr/>
                </p:nvCxnSpPr>
                <p:spPr>
                  <a:xfrm rot="16200000" flipH="1">
                    <a:off x="6142594" y="5675836"/>
                    <a:ext cx="442320" cy="223749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Straight Connector 25"/>
                  <p:cNvCxnSpPr>
                    <a:endCxn id="76174" idx="7"/>
                  </p:cNvCxnSpPr>
                  <p:nvPr/>
                </p:nvCxnSpPr>
                <p:spPr>
                  <a:xfrm rot="5400000">
                    <a:off x="6648858" y="5670162"/>
                    <a:ext cx="435767" cy="241649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5" name="TextBox 204"/>
                <p:cNvSpPr txBox="1"/>
                <p:nvPr/>
              </p:nvSpPr>
              <p:spPr>
                <a:xfrm>
                  <a:off x="8915742" y="3360557"/>
                  <a:ext cx="312807" cy="307890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9971662" y="3281204"/>
                  <a:ext cx="471591" cy="307890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207" name="TextBox 206"/>
                <p:cNvSpPr txBox="1"/>
                <p:nvPr/>
              </p:nvSpPr>
              <p:spPr>
                <a:xfrm>
                  <a:off x="8460030" y="3335164"/>
                  <a:ext cx="311218" cy="307890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208" name="TextBox 207"/>
                <p:cNvSpPr txBox="1"/>
                <p:nvPr/>
              </p:nvSpPr>
              <p:spPr>
                <a:xfrm>
                  <a:off x="9997068" y="4098541"/>
                  <a:ext cx="311218" cy="307890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9547706" y="4012840"/>
                  <a:ext cx="312807" cy="307890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210" name="TextBox 209"/>
                <p:cNvSpPr txBox="1"/>
                <p:nvPr/>
              </p:nvSpPr>
              <p:spPr>
                <a:xfrm>
                  <a:off x="8471145" y="4055690"/>
                  <a:ext cx="311218" cy="307890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211" name="TextBox 210"/>
                <p:cNvSpPr txBox="1"/>
                <p:nvPr/>
              </p:nvSpPr>
              <p:spPr>
                <a:xfrm>
                  <a:off x="9253955" y="4501655"/>
                  <a:ext cx="311218" cy="307890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92" name="TextBox 191"/>
              <p:cNvSpPr txBox="1"/>
              <p:nvPr/>
            </p:nvSpPr>
            <p:spPr>
              <a:xfrm>
                <a:off x="9209495" y="2890787"/>
                <a:ext cx="311218" cy="307890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 </a:t>
                </a: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8936385" y="4006492"/>
                <a:ext cx="311218" cy="307890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 </a:t>
                </a: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8764897" y="3614487"/>
                <a:ext cx="311218" cy="307890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 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9539767" y="3373254"/>
                <a:ext cx="311218" cy="307890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 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9714431" y="3624009"/>
                <a:ext cx="311218" cy="307890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 </a:t>
                </a:r>
              </a:p>
            </p:txBody>
          </p:sp>
          <p:sp>
            <p:nvSpPr>
              <p:cNvPr id="76132" name="TextBox 196"/>
              <p:cNvSpPr txBox="1">
                <a:spLocks noChangeArrowheads="1"/>
              </p:cNvSpPr>
              <p:nvPr/>
            </p:nvSpPr>
            <p:spPr bwMode="auto">
              <a:xfrm>
                <a:off x="8512988" y="2892076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1</a:t>
                </a:r>
              </a:p>
            </p:txBody>
          </p:sp>
          <p:sp>
            <p:nvSpPr>
              <p:cNvPr id="76133" name="TextBox 197"/>
              <p:cNvSpPr txBox="1">
                <a:spLocks noChangeArrowheads="1"/>
              </p:cNvSpPr>
              <p:nvPr/>
            </p:nvSpPr>
            <p:spPr bwMode="auto">
              <a:xfrm>
                <a:off x="8226616" y="3444881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0</a:t>
                </a:r>
              </a:p>
            </p:txBody>
          </p:sp>
          <p:sp>
            <p:nvSpPr>
              <p:cNvPr id="76134" name="TextBox 198"/>
              <p:cNvSpPr txBox="1">
                <a:spLocks noChangeArrowheads="1"/>
              </p:cNvSpPr>
              <p:nvPr/>
            </p:nvSpPr>
            <p:spPr bwMode="auto">
              <a:xfrm>
                <a:off x="9904962" y="2886773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 </a:t>
                </a:r>
              </a:p>
            </p:txBody>
          </p:sp>
          <p:sp>
            <p:nvSpPr>
              <p:cNvPr id="76135" name="TextBox 199"/>
              <p:cNvSpPr txBox="1">
                <a:spLocks noChangeArrowheads="1"/>
              </p:cNvSpPr>
              <p:nvPr/>
            </p:nvSpPr>
            <p:spPr bwMode="auto">
              <a:xfrm>
                <a:off x="9947249" y="4482712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 </a:t>
                </a:r>
              </a:p>
            </p:txBody>
          </p:sp>
          <p:sp>
            <p:nvSpPr>
              <p:cNvPr id="76136" name="TextBox 200"/>
              <p:cNvSpPr txBox="1">
                <a:spLocks noChangeArrowheads="1"/>
              </p:cNvSpPr>
              <p:nvPr/>
            </p:nvSpPr>
            <p:spPr bwMode="auto">
              <a:xfrm>
                <a:off x="10247888" y="3476437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 </a:t>
                </a:r>
              </a:p>
            </p:txBody>
          </p:sp>
          <p:sp>
            <p:nvSpPr>
              <p:cNvPr id="76137" name="TextBox 201"/>
              <p:cNvSpPr txBox="1">
                <a:spLocks noChangeArrowheads="1"/>
              </p:cNvSpPr>
              <p:nvPr/>
            </p:nvSpPr>
            <p:spPr bwMode="auto">
              <a:xfrm>
                <a:off x="8561020" y="4527161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1</a:t>
                </a:r>
              </a:p>
            </p:txBody>
          </p:sp>
          <p:sp>
            <p:nvSpPr>
              <p:cNvPr id="76138" name="TextBox 202"/>
              <p:cNvSpPr txBox="1">
                <a:spLocks noChangeArrowheads="1"/>
              </p:cNvSpPr>
              <p:nvPr/>
            </p:nvSpPr>
            <p:spPr bwMode="auto">
              <a:xfrm>
                <a:off x="9227948" y="3438337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 </a:t>
                </a:r>
              </a:p>
            </p:txBody>
          </p:sp>
        </p:grpSp>
        <p:sp>
          <p:nvSpPr>
            <p:cNvPr id="190" name="TextBox 189"/>
            <p:cNvSpPr txBox="1"/>
            <p:nvPr/>
          </p:nvSpPr>
          <p:spPr>
            <a:xfrm>
              <a:off x="9073880" y="1785489"/>
              <a:ext cx="349327" cy="399940"/>
            </a:xfrm>
            <a:prstGeom prst="rect">
              <a:avLst/>
            </a:prstGeom>
            <a:noFill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75879C"/>
                  </a:solidFill>
                </a:rPr>
                <a:t>2</a:t>
              </a:r>
            </a:p>
          </p:txBody>
        </p:sp>
      </p:grpSp>
      <p:grpSp>
        <p:nvGrpSpPr>
          <p:cNvPr id="75782" name="Group 301"/>
          <p:cNvGrpSpPr>
            <a:grpSpLocks/>
          </p:cNvGrpSpPr>
          <p:nvPr/>
        </p:nvGrpSpPr>
        <p:grpSpPr bwMode="auto">
          <a:xfrm>
            <a:off x="4551363" y="1227138"/>
            <a:ext cx="2333625" cy="2222500"/>
            <a:chOff x="8110055" y="1844830"/>
            <a:chExt cx="2332550" cy="2221267"/>
          </a:xfrm>
        </p:grpSpPr>
        <p:grpSp>
          <p:nvGrpSpPr>
            <p:cNvPr id="76068" name="Group 70"/>
            <p:cNvGrpSpPr>
              <a:grpSpLocks/>
            </p:cNvGrpSpPr>
            <p:nvPr/>
          </p:nvGrpSpPr>
          <p:grpSpPr bwMode="auto">
            <a:xfrm>
              <a:off x="8110055" y="2117932"/>
              <a:ext cx="2332550" cy="1948165"/>
              <a:chOff x="8226616" y="2886773"/>
              <a:chExt cx="2332550" cy="1948165"/>
            </a:xfrm>
          </p:grpSpPr>
          <p:grpSp>
            <p:nvGrpSpPr>
              <p:cNvPr id="76070" name="Group 56"/>
              <p:cNvGrpSpPr>
                <a:grpSpLocks/>
              </p:cNvGrpSpPr>
              <p:nvPr/>
            </p:nvGrpSpPr>
            <p:grpSpPr bwMode="auto">
              <a:xfrm>
                <a:off x="8317687" y="2971052"/>
                <a:ext cx="2144366" cy="1838487"/>
                <a:chOff x="8317687" y="2971052"/>
                <a:chExt cx="2144366" cy="1838487"/>
              </a:xfrm>
            </p:grpSpPr>
            <p:grpSp>
              <p:nvGrpSpPr>
                <p:cNvPr id="76083" name="Group 6"/>
                <p:cNvGrpSpPr>
                  <a:grpSpLocks/>
                </p:cNvGrpSpPr>
                <p:nvPr/>
              </p:nvGrpSpPr>
              <p:grpSpPr bwMode="auto">
                <a:xfrm>
                  <a:off x="8317687" y="2971052"/>
                  <a:ext cx="2144366" cy="1773303"/>
                  <a:chOff x="5924945" y="4501010"/>
                  <a:chExt cx="2417354" cy="1830468"/>
                </a:xfrm>
              </p:grpSpPr>
              <p:grpSp>
                <p:nvGrpSpPr>
                  <p:cNvPr id="76091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6415327" y="4501010"/>
                    <a:ext cx="487043" cy="373861"/>
                    <a:chOff x="6415327" y="4640710"/>
                    <a:chExt cx="487043" cy="373861"/>
                  </a:xfrm>
                </p:grpSpPr>
                <p:sp>
                  <p:nvSpPr>
                    <p:cNvPr id="76122" name="Oval 3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15327" y="4640710"/>
                      <a:ext cx="382965" cy="373861"/>
                    </a:xfrm>
                    <a:prstGeom prst="ellipse">
                      <a:avLst/>
                    </a:prstGeom>
                    <a:solidFill>
                      <a:srgbClr val="B8DBED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6123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26173" y="4684816"/>
                      <a:ext cx="376197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6092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7410392" y="4503296"/>
                    <a:ext cx="543767" cy="373861"/>
                    <a:chOff x="7410392" y="4630296"/>
                    <a:chExt cx="543767" cy="373861"/>
                  </a:xfrm>
                </p:grpSpPr>
                <p:sp>
                  <p:nvSpPr>
                    <p:cNvPr id="76120" name="Oval 3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10392" y="4630296"/>
                      <a:ext cx="382965" cy="37386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6121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20388" y="4668024"/>
                      <a:ext cx="433771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  <a:p>
                      <a:pPr eaLnBrk="0" hangingPunct="0"/>
                      <a:endParaRPr lang="en-US" sz="14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6093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6420052" y="5954919"/>
                    <a:ext cx="382965" cy="373861"/>
                    <a:chOff x="6420052" y="5954919"/>
                    <a:chExt cx="382965" cy="373861"/>
                  </a:xfrm>
                </p:grpSpPr>
                <p:sp>
                  <p:nvSpPr>
                    <p:cNvPr id="76118" name="Oval 3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20052" y="5954919"/>
                      <a:ext cx="382965" cy="37386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6119" name="Rectangle 3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24639" y="6010978"/>
                      <a:ext cx="191149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6094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7432703" y="5957617"/>
                    <a:ext cx="382965" cy="373861"/>
                    <a:chOff x="7432703" y="5957617"/>
                    <a:chExt cx="382965" cy="373861"/>
                  </a:xfrm>
                </p:grpSpPr>
                <p:sp>
                  <p:nvSpPr>
                    <p:cNvPr id="76116" name="Oval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32703" y="5957617"/>
                      <a:ext cx="382965" cy="37386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6117" name="Rectangle 3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43548" y="5997869"/>
                      <a:ext cx="191149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6095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7937403" y="5257504"/>
                    <a:ext cx="404896" cy="373861"/>
                    <a:chOff x="7937403" y="5257504"/>
                    <a:chExt cx="404896" cy="373861"/>
                  </a:xfrm>
                </p:grpSpPr>
                <p:sp>
                  <p:nvSpPr>
                    <p:cNvPr id="76114" name="Oval 3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7403" y="5257504"/>
                      <a:ext cx="382965" cy="37386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6115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57911" y="5300446"/>
                      <a:ext cx="284388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  <a:p>
                      <a:pPr eaLnBrk="0" hangingPunct="0"/>
                      <a:endParaRPr lang="en-US" sz="1400">
                        <a:latin typeface="Times" pitchFamily="-108" charset="0"/>
                      </a:endParaRPr>
                    </a:p>
                  </p:txBody>
                </p:sp>
              </p:grpSp>
              <p:cxnSp>
                <p:nvCxnSpPr>
                  <p:cNvPr id="331" name="Straight Connector 330"/>
                  <p:cNvCxnSpPr>
                    <a:stCxn id="76122" idx="6"/>
                    <a:endCxn id="76120" idx="2"/>
                  </p:cNvCxnSpPr>
                  <p:nvPr/>
                </p:nvCxnSpPr>
                <p:spPr>
                  <a:xfrm>
                    <a:off x="6797160" y="4687310"/>
                    <a:ext cx="613549" cy="3276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6097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5924945" y="5247093"/>
                    <a:ext cx="452317" cy="373861"/>
                    <a:chOff x="6488969" y="5798754"/>
                    <a:chExt cx="452317" cy="373861"/>
                  </a:xfrm>
                </p:grpSpPr>
                <p:sp>
                  <p:nvSpPr>
                    <p:cNvPr id="76112" name="Oval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88969" y="5798754"/>
                      <a:ext cx="382965" cy="373861"/>
                    </a:xfrm>
                    <a:prstGeom prst="ellipse">
                      <a:avLst/>
                    </a:prstGeom>
                    <a:solidFill>
                      <a:srgbClr val="FEC60B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6113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90381" y="5846326"/>
                      <a:ext cx="350905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6098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6931004" y="5254812"/>
                    <a:ext cx="479386" cy="373861"/>
                    <a:chOff x="6548039" y="5861224"/>
                    <a:chExt cx="479386" cy="373861"/>
                  </a:xfrm>
                </p:grpSpPr>
                <p:sp>
                  <p:nvSpPr>
                    <p:cNvPr id="76110" name="Oval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48039" y="5861224"/>
                      <a:ext cx="382965" cy="37386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6111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56261" y="5906467"/>
                      <a:ext cx="371164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cxnSp>
                <p:nvCxnSpPr>
                  <p:cNvPr id="334" name="Straight Connector 333"/>
                  <p:cNvCxnSpPr>
                    <a:stCxn id="76120" idx="5"/>
                    <a:endCxn id="76114" idx="1"/>
                  </p:cNvCxnSpPr>
                  <p:nvPr/>
                </p:nvCxnSpPr>
                <p:spPr>
                  <a:xfrm rot="16200000" flipH="1">
                    <a:off x="7621106" y="4938556"/>
                    <a:ext cx="489693" cy="255795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" name="Straight Connector 334"/>
                  <p:cNvCxnSpPr>
                    <a:stCxn id="76120" idx="3"/>
                  </p:cNvCxnSpPr>
                  <p:nvPr/>
                </p:nvCxnSpPr>
                <p:spPr>
                  <a:xfrm rot="5400000">
                    <a:off x="7117491" y="4960991"/>
                    <a:ext cx="488054" cy="209286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Straight Connector 17"/>
                  <p:cNvCxnSpPr>
                    <a:stCxn id="76122" idx="5"/>
                  </p:cNvCxnSpPr>
                  <p:nvPr/>
                </p:nvCxnSpPr>
                <p:spPr>
                  <a:xfrm rot="16200000" flipH="1">
                    <a:off x="6619394" y="4942284"/>
                    <a:ext cx="489692" cy="245061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Straight Connector 336"/>
                  <p:cNvCxnSpPr>
                    <a:endCxn id="76122" idx="3"/>
                  </p:cNvCxnSpPr>
                  <p:nvPr/>
                </p:nvCxnSpPr>
                <p:spPr>
                  <a:xfrm rot="5400000" flipH="1" flipV="1">
                    <a:off x="6120842" y="4950713"/>
                    <a:ext cx="481503" cy="220018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Straight Connector 337"/>
                  <p:cNvCxnSpPr>
                    <a:stCxn id="76114" idx="2"/>
                  </p:cNvCxnSpPr>
                  <p:nvPr/>
                </p:nvCxnSpPr>
                <p:spPr>
                  <a:xfrm rot="10800000">
                    <a:off x="7314116" y="5442321"/>
                    <a:ext cx="624281" cy="1637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Straight Connector 338"/>
                  <p:cNvCxnSpPr/>
                  <p:nvPr/>
                </p:nvCxnSpPr>
                <p:spPr>
                  <a:xfrm rot="10800000">
                    <a:off x="6307037" y="5434132"/>
                    <a:ext cx="624282" cy="8189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" name="Straight Connector 339"/>
                  <p:cNvCxnSpPr/>
                  <p:nvPr/>
                </p:nvCxnSpPr>
                <p:spPr>
                  <a:xfrm rot="16200000" flipH="1">
                    <a:off x="7153685" y="5676532"/>
                    <a:ext cx="438921" cy="232540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1" name="Straight Connector 340"/>
                  <p:cNvCxnSpPr>
                    <a:stCxn id="76114" idx="3"/>
                  </p:cNvCxnSpPr>
                  <p:nvPr/>
                </p:nvCxnSpPr>
                <p:spPr>
                  <a:xfrm rot="5400000">
                    <a:off x="7658862" y="5677276"/>
                    <a:ext cx="435646" cy="234330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Straight Connector 341"/>
                  <p:cNvCxnSpPr>
                    <a:endCxn id="76118" idx="6"/>
                  </p:cNvCxnSpPr>
                  <p:nvPr/>
                </p:nvCxnSpPr>
                <p:spPr>
                  <a:xfrm rot="10800000">
                    <a:off x="6802527" y="6141647"/>
                    <a:ext cx="629648" cy="3276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3" name="Straight Connector 342"/>
                  <p:cNvCxnSpPr>
                    <a:endCxn id="76118" idx="1"/>
                  </p:cNvCxnSpPr>
                  <p:nvPr/>
                </p:nvCxnSpPr>
                <p:spPr>
                  <a:xfrm rot="16200000" flipH="1">
                    <a:off x="6142285" y="5676092"/>
                    <a:ext cx="442197" cy="223596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Straight Connector 25"/>
                  <p:cNvCxnSpPr>
                    <a:endCxn id="76118" idx="7"/>
                  </p:cNvCxnSpPr>
                  <p:nvPr/>
                </p:nvCxnSpPr>
                <p:spPr>
                  <a:xfrm rot="5400000">
                    <a:off x="6649100" y="5671317"/>
                    <a:ext cx="435646" cy="239695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19" name="TextBox 318"/>
                <p:cNvSpPr txBox="1"/>
                <p:nvPr/>
              </p:nvSpPr>
              <p:spPr>
                <a:xfrm>
                  <a:off x="8916860" y="3360968"/>
                  <a:ext cx="311007" cy="307804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320" name="TextBox 319"/>
                <p:cNvSpPr txBox="1"/>
                <p:nvPr/>
              </p:nvSpPr>
              <p:spPr>
                <a:xfrm>
                  <a:off x="9972062" y="3281637"/>
                  <a:ext cx="471270" cy="307804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321" name="TextBox 320"/>
                <p:cNvSpPr txBox="1"/>
                <p:nvPr/>
              </p:nvSpPr>
              <p:spPr>
                <a:xfrm>
                  <a:off x="8459870" y="3335582"/>
                  <a:ext cx="311007" cy="307804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322" name="TextBox 321"/>
                <p:cNvSpPr txBox="1"/>
                <p:nvPr/>
              </p:nvSpPr>
              <p:spPr>
                <a:xfrm>
                  <a:off x="9997450" y="4098746"/>
                  <a:ext cx="311007" cy="307804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323" name="TextBox 322"/>
                <p:cNvSpPr txBox="1"/>
                <p:nvPr/>
              </p:nvSpPr>
              <p:spPr>
                <a:xfrm>
                  <a:off x="9548394" y="4013069"/>
                  <a:ext cx="311007" cy="307804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324" name="TextBox 323"/>
                <p:cNvSpPr txBox="1"/>
                <p:nvPr/>
              </p:nvSpPr>
              <p:spPr>
                <a:xfrm>
                  <a:off x="8470978" y="4055907"/>
                  <a:ext cx="311007" cy="307804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325" name="TextBox 324"/>
                <p:cNvSpPr txBox="1"/>
                <p:nvPr/>
              </p:nvSpPr>
              <p:spPr>
                <a:xfrm>
                  <a:off x="9254842" y="4501748"/>
                  <a:ext cx="311007" cy="307804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306" name="TextBox 305"/>
              <p:cNvSpPr txBox="1"/>
              <p:nvPr/>
            </p:nvSpPr>
            <p:spPr>
              <a:xfrm>
                <a:off x="9210413" y="2891328"/>
                <a:ext cx="311007" cy="307804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 </a:t>
                </a:r>
              </a:p>
            </p:txBody>
          </p:sp>
          <p:sp>
            <p:nvSpPr>
              <p:cNvPr id="307" name="TextBox 306"/>
              <p:cNvSpPr txBox="1"/>
              <p:nvPr/>
            </p:nvSpPr>
            <p:spPr>
              <a:xfrm>
                <a:off x="8937488" y="4006723"/>
                <a:ext cx="311007" cy="307804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 </a:t>
                </a:r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8764530" y="3614827"/>
                <a:ext cx="312594" cy="307804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 </a:t>
                </a:r>
              </a:p>
            </p:txBody>
          </p:sp>
          <p:sp>
            <p:nvSpPr>
              <p:cNvPr id="309" name="TextBox 308"/>
              <p:cNvSpPr txBox="1"/>
              <p:nvPr/>
            </p:nvSpPr>
            <p:spPr>
              <a:xfrm>
                <a:off x="9538873" y="3373661"/>
                <a:ext cx="311007" cy="307804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 </a:t>
                </a:r>
              </a:p>
            </p:txBody>
          </p:sp>
          <p:sp>
            <p:nvSpPr>
              <p:cNvPr id="310" name="TextBox 309"/>
              <p:cNvSpPr txBox="1"/>
              <p:nvPr/>
            </p:nvSpPr>
            <p:spPr>
              <a:xfrm>
                <a:off x="9713418" y="3624347"/>
                <a:ext cx="311007" cy="307804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 </a:t>
                </a:r>
              </a:p>
            </p:txBody>
          </p:sp>
          <p:sp>
            <p:nvSpPr>
              <p:cNvPr id="76076" name="TextBox 310"/>
              <p:cNvSpPr txBox="1">
                <a:spLocks noChangeArrowheads="1"/>
              </p:cNvSpPr>
              <p:nvPr/>
            </p:nvSpPr>
            <p:spPr bwMode="auto">
              <a:xfrm>
                <a:off x="8512988" y="2892076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1</a:t>
                </a:r>
              </a:p>
            </p:txBody>
          </p:sp>
          <p:sp>
            <p:nvSpPr>
              <p:cNvPr id="76077" name="TextBox 311"/>
              <p:cNvSpPr txBox="1">
                <a:spLocks noChangeArrowheads="1"/>
              </p:cNvSpPr>
              <p:nvPr/>
            </p:nvSpPr>
            <p:spPr bwMode="auto">
              <a:xfrm>
                <a:off x="8226616" y="3444881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0</a:t>
                </a:r>
              </a:p>
            </p:txBody>
          </p:sp>
          <p:sp>
            <p:nvSpPr>
              <p:cNvPr id="76078" name="TextBox 312"/>
              <p:cNvSpPr txBox="1">
                <a:spLocks noChangeArrowheads="1"/>
              </p:cNvSpPr>
              <p:nvPr/>
            </p:nvSpPr>
            <p:spPr bwMode="auto">
              <a:xfrm>
                <a:off x="9904962" y="2886773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2</a:t>
                </a:r>
              </a:p>
            </p:txBody>
          </p:sp>
          <p:sp>
            <p:nvSpPr>
              <p:cNvPr id="76079" name="TextBox 313"/>
              <p:cNvSpPr txBox="1">
                <a:spLocks noChangeArrowheads="1"/>
              </p:cNvSpPr>
              <p:nvPr/>
            </p:nvSpPr>
            <p:spPr bwMode="auto">
              <a:xfrm>
                <a:off x="9947249" y="4482712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 sz="1400">
                  <a:solidFill>
                    <a:srgbClr val="FF6600"/>
                  </a:solidFill>
                </a:endParaRPr>
              </a:p>
            </p:txBody>
          </p:sp>
          <p:sp>
            <p:nvSpPr>
              <p:cNvPr id="76080" name="TextBox 314"/>
              <p:cNvSpPr txBox="1">
                <a:spLocks noChangeArrowheads="1"/>
              </p:cNvSpPr>
              <p:nvPr/>
            </p:nvSpPr>
            <p:spPr bwMode="auto">
              <a:xfrm>
                <a:off x="10247888" y="3476437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 sz="1400">
                  <a:solidFill>
                    <a:srgbClr val="FF6600"/>
                  </a:solidFill>
                </a:endParaRPr>
              </a:p>
            </p:txBody>
          </p:sp>
          <p:sp>
            <p:nvSpPr>
              <p:cNvPr id="76081" name="TextBox 315"/>
              <p:cNvSpPr txBox="1">
                <a:spLocks noChangeArrowheads="1"/>
              </p:cNvSpPr>
              <p:nvPr/>
            </p:nvSpPr>
            <p:spPr bwMode="auto">
              <a:xfrm>
                <a:off x="8561020" y="4527161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1</a:t>
                </a:r>
              </a:p>
            </p:txBody>
          </p:sp>
          <p:sp>
            <p:nvSpPr>
              <p:cNvPr id="76082" name="TextBox 316"/>
              <p:cNvSpPr txBox="1">
                <a:spLocks noChangeArrowheads="1"/>
              </p:cNvSpPr>
              <p:nvPr/>
            </p:nvSpPr>
            <p:spPr bwMode="auto">
              <a:xfrm>
                <a:off x="9227948" y="3438337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2</a:t>
                </a:r>
              </a:p>
            </p:txBody>
          </p:sp>
        </p:grpSp>
        <p:sp>
          <p:nvSpPr>
            <p:cNvPr id="304" name="TextBox 303"/>
            <p:cNvSpPr txBox="1"/>
            <p:nvPr/>
          </p:nvSpPr>
          <p:spPr>
            <a:xfrm>
              <a:off x="9090678" y="1844830"/>
              <a:ext cx="349089" cy="399828"/>
            </a:xfrm>
            <a:prstGeom prst="rect">
              <a:avLst/>
            </a:prstGeom>
            <a:noFill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75879C"/>
                  </a:solidFill>
                </a:rPr>
                <a:t>3</a:t>
              </a:r>
            </a:p>
          </p:txBody>
        </p:sp>
      </p:grpSp>
      <p:grpSp>
        <p:nvGrpSpPr>
          <p:cNvPr id="75783" name="Group 359"/>
          <p:cNvGrpSpPr>
            <a:grpSpLocks/>
          </p:cNvGrpSpPr>
          <p:nvPr/>
        </p:nvGrpSpPr>
        <p:grpSpPr bwMode="auto">
          <a:xfrm>
            <a:off x="6627813" y="1757363"/>
            <a:ext cx="2332037" cy="2425700"/>
            <a:chOff x="8110055" y="1640566"/>
            <a:chExt cx="2332550" cy="2425531"/>
          </a:xfrm>
        </p:grpSpPr>
        <p:grpSp>
          <p:nvGrpSpPr>
            <p:cNvPr id="76012" name="Group 70"/>
            <p:cNvGrpSpPr>
              <a:grpSpLocks/>
            </p:cNvGrpSpPr>
            <p:nvPr/>
          </p:nvGrpSpPr>
          <p:grpSpPr bwMode="auto">
            <a:xfrm>
              <a:off x="8110055" y="2117932"/>
              <a:ext cx="2332550" cy="1948165"/>
              <a:chOff x="8226616" y="2886773"/>
              <a:chExt cx="2332550" cy="1948165"/>
            </a:xfrm>
          </p:grpSpPr>
          <p:grpSp>
            <p:nvGrpSpPr>
              <p:cNvPr id="76014" name="Group 56"/>
              <p:cNvGrpSpPr>
                <a:grpSpLocks/>
              </p:cNvGrpSpPr>
              <p:nvPr/>
            </p:nvGrpSpPr>
            <p:grpSpPr bwMode="auto">
              <a:xfrm>
                <a:off x="8317685" y="2971054"/>
                <a:ext cx="2144366" cy="1838485"/>
                <a:chOff x="8317685" y="2971054"/>
                <a:chExt cx="2144366" cy="1838485"/>
              </a:xfrm>
            </p:grpSpPr>
            <p:grpSp>
              <p:nvGrpSpPr>
                <p:cNvPr id="76027" name="Group 6"/>
                <p:cNvGrpSpPr>
                  <a:grpSpLocks/>
                </p:cNvGrpSpPr>
                <p:nvPr/>
              </p:nvGrpSpPr>
              <p:grpSpPr bwMode="auto">
                <a:xfrm>
                  <a:off x="8317685" y="2971054"/>
                  <a:ext cx="2144366" cy="1773303"/>
                  <a:chOff x="5924945" y="4501010"/>
                  <a:chExt cx="2417354" cy="1830468"/>
                </a:xfrm>
              </p:grpSpPr>
              <p:grpSp>
                <p:nvGrpSpPr>
                  <p:cNvPr id="76035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6415327" y="4501010"/>
                    <a:ext cx="487043" cy="373861"/>
                    <a:chOff x="6415327" y="4640710"/>
                    <a:chExt cx="487043" cy="373861"/>
                  </a:xfrm>
                </p:grpSpPr>
                <p:sp>
                  <p:nvSpPr>
                    <p:cNvPr id="76066" name="Oval 4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15327" y="4640710"/>
                      <a:ext cx="382965" cy="373861"/>
                    </a:xfrm>
                    <a:prstGeom prst="ellipse">
                      <a:avLst/>
                    </a:prstGeom>
                    <a:solidFill>
                      <a:srgbClr val="FEC60B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6067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26173" y="4684816"/>
                      <a:ext cx="376197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6036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7410392" y="4503296"/>
                    <a:ext cx="543767" cy="373861"/>
                    <a:chOff x="7410392" y="4630296"/>
                    <a:chExt cx="543767" cy="373861"/>
                  </a:xfrm>
                </p:grpSpPr>
                <p:sp>
                  <p:nvSpPr>
                    <p:cNvPr id="76064" name="Oval 4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10392" y="4630296"/>
                      <a:ext cx="382965" cy="37386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6065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20388" y="4668024"/>
                      <a:ext cx="433771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  <a:p>
                      <a:pPr eaLnBrk="0" hangingPunct="0"/>
                      <a:endParaRPr lang="en-US" sz="14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6037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6420052" y="5954919"/>
                    <a:ext cx="382965" cy="373861"/>
                    <a:chOff x="6420052" y="5954919"/>
                    <a:chExt cx="382965" cy="373861"/>
                  </a:xfrm>
                </p:grpSpPr>
                <p:sp>
                  <p:nvSpPr>
                    <p:cNvPr id="76062" name="Oval 4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20052" y="5954919"/>
                      <a:ext cx="382965" cy="373861"/>
                    </a:xfrm>
                    <a:prstGeom prst="ellipse">
                      <a:avLst/>
                    </a:prstGeom>
                    <a:solidFill>
                      <a:srgbClr val="B8DBED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6063" name="Rectangle 4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24639" y="6010978"/>
                      <a:ext cx="191149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6038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7432703" y="5957617"/>
                    <a:ext cx="382965" cy="373861"/>
                    <a:chOff x="7432703" y="5957617"/>
                    <a:chExt cx="382965" cy="373861"/>
                  </a:xfrm>
                </p:grpSpPr>
                <p:sp>
                  <p:nvSpPr>
                    <p:cNvPr id="76060" name="Oval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32703" y="5957617"/>
                      <a:ext cx="382965" cy="37386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6061" name="Rectangle 4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43548" y="5997869"/>
                      <a:ext cx="191149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6039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7937403" y="5257504"/>
                    <a:ext cx="404896" cy="373861"/>
                    <a:chOff x="7937403" y="5257504"/>
                    <a:chExt cx="404896" cy="373861"/>
                  </a:xfrm>
                </p:grpSpPr>
                <p:sp>
                  <p:nvSpPr>
                    <p:cNvPr id="76058" name="Oval 4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7403" y="5257504"/>
                      <a:ext cx="382965" cy="37386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6059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57911" y="5300446"/>
                      <a:ext cx="284388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  <a:p>
                      <a:pPr eaLnBrk="0" hangingPunct="0"/>
                      <a:endParaRPr lang="en-US" sz="1400">
                        <a:latin typeface="Times" pitchFamily="-108" charset="0"/>
                      </a:endParaRPr>
                    </a:p>
                  </p:txBody>
                </p:sp>
              </p:grpSp>
              <p:cxnSp>
                <p:nvCxnSpPr>
                  <p:cNvPr id="389" name="Straight Connector 388"/>
                  <p:cNvCxnSpPr>
                    <a:stCxn id="76066" idx="6"/>
                    <a:endCxn id="76064" idx="2"/>
                  </p:cNvCxnSpPr>
                  <p:nvPr/>
                </p:nvCxnSpPr>
                <p:spPr>
                  <a:xfrm>
                    <a:off x="6797827" y="4688104"/>
                    <a:ext cx="612177" cy="1638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6041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5924945" y="5247093"/>
                    <a:ext cx="452317" cy="373861"/>
                    <a:chOff x="6488969" y="5798754"/>
                    <a:chExt cx="452317" cy="373861"/>
                  </a:xfrm>
                </p:grpSpPr>
                <p:sp>
                  <p:nvSpPr>
                    <p:cNvPr id="76056" name="Oval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88969" y="5798754"/>
                      <a:ext cx="382965" cy="373861"/>
                    </a:xfrm>
                    <a:prstGeom prst="ellipse">
                      <a:avLst/>
                    </a:prstGeom>
                    <a:solidFill>
                      <a:srgbClr val="FEC60B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6057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90381" y="5846326"/>
                      <a:ext cx="350905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6042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6931004" y="5254812"/>
                    <a:ext cx="479386" cy="373861"/>
                    <a:chOff x="6548039" y="5861224"/>
                    <a:chExt cx="479386" cy="373861"/>
                  </a:xfrm>
                </p:grpSpPr>
                <p:sp>
                  <p:nvSpPr>
                    <p:cNvPr id="76054" name="Oval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48039" y="5861224"/>
                      <a:ext cx="382965" cy="37386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6055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56261" y="5906467"/>
                      <a:ext cx="371164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cxnSp>
                <p:nvCxnSpPr>
                  <p:cNvPr id="392" name="Straight Connector 391"/>
                  <p:cNvCxnSpPr>
                    <a:stCxn id="76064" idx="5"/>
                    <a:endCxn id="76058" idx="1"/>
                  </p:cNvCxnSpPr>
                  <p:nvPr/>
                </p:nvCxnSpPr>
                <p:spPr>
                  <a:xfrm rot="16200000" flipH="1">
                    <a:off x="7620591" y="4939447"/>
                    <a:ext cx="489929" cy="255968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/>
                  <p:cNvCxnSpPr>
                    <a:stCxn id="76064" idx="3"/>
                  </p:cNvCxnSpPr>
                  <p:nvPr/>
                </p:nvCxnSpPr>
                <p:spPr>
                  <a:xfrm rot="5400000">
                    <a:off x="7119243" y="4961078"/>
                    <a:ext cx="486652" cy="209428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Straight Connector 17"/>
                  <p:cNvCxnSpPr>
                    <a:stCxn id="76066" idx="5"/>
                  </p:cNvCxnSpPr>
                  <p:nvPr/>
                </p:nvCxnSpPr>
                <p:spPr>
                  <a:xfrm rot="16200000" flipH="1">
                    <a:off x="6620806" y="4942359"/>
                    <a:ext cx="488291" cy="245228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Straight Connector 394"/>
                  <p:cNvCxnSpPr>
                    <a:endCxn id="76066" idx="3"/>
                  </p:cNvCxnSpPr>
                  <p:nvPr/>
                </p:nvCxnSpPr>
                <p:spPr>
                  <a:xfrm rot="5400000" flipH="1" flipV="1">
                    <a:off x="6120201" y="4952506"/>
                    <a:ext cx="481737" cy="218379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>
                    <a:stCxn id="76058" idx="2"/>
                  </p:cNvCxnSpPr>
                  <p:nvPr/>
                </p:nvCxnSpPr>
                <p:spPr>
                  <a:xfrm rot="10800000">
                    <a:off x="7313344" y="5441843"/>
                    <a:ext cx="624707" cy="3277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 rot="10800000">
                    <a:off x="6307369" y="5433649"/>
                    <a:ext cx="622917" cy="8193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Straight Connector 397"/>
                  <p:cNvCxnSpPr/>
                  <p:nvPr/>
                </p:nvCxnSpPr>
                <p:spPr>
                  <a:xfrm rot="16200000" flipH="1">
                    <a:off x="7154561" y="5677860"/>
                    <a:ext cx="437496" cy="230908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Straight Connector 398"/>
                  <p:cNvCxnSpPr>
                    <a:stCxn id="76058" idx="3"/>
                  </p:cNvCxnSpPr>
                  <p:nvPr/>
                </p:nvCxnSpPr>
                <p:spPr>
                  <a:xfrm rot="5400000">
                    <a:off x="7658367" y="5676890"/>
                    <a:ext cx="435857" cy="234488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Straight Connector 399"/>
                  <p:cNvCxnSpPr>
                    <a:endCxn id="76062" idx="6"/>
                  </p:cNvCxnSpPr>
                  <p:nvPr/>
                </p:nvCxnSpPr>
                <p:spPr>
                  <a:xfrm rot="10800000">
                    <a:off x="6803197" y="6141508"/>
                    <a:ext cx="630077" cy="3277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Straight Connector 400"/>
                  <p:cNvCxnSpPr>
                    <a:endCxn id="76062" idx="1"/>
                  </p:cNvCxnSpPr>
                  <p:nvPr/>
                </p:nvCxnSpPr>
                <p:spPr>
                  <a:xfrm rot="16200000" flipH="1">
                    <a:off x="6141730" y="5676524"/>
                    <a:ext cx="444050" cy="223748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Straight Connector 25"/>
                  <p:cNvCxnSpPr>
                    <a:endCxn id="76062" idx="7"/>
                  </p:cNvCxnSpPr>
                  <p:nvPr/>
                </p:nvCxnSpPr>
                <p:spPr>
                  <a:xfrm rot="5400000">
                    <a:off x="6648812" y="5671671"/>
                    <a:ext cx="435857" cy="241648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7" name="TextBox 376"/>
                <p:cNvSpPr txBox="1"/>
                <p:nvPr/>
              </p:nvSpPr>
              <p:spPr>
                <a:xfrm>
                  <a:off x="8915743" y="3360253"/>
                  <a:ext cx="312806" cy="307954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378" name="TextBox 377"/>
                <p:cNvSpPr txBox="1"/>
                <p:nvPr/>
              </p:nvSpPr>
              <p:spPr>
                <a:xfrm>
                  <a:off x="9971662" y="3282471"/>
                  <a:ext cx="471592" cy="307954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379" name="TextBox 378"/>
                <p:cNvSpPr txBox="1"/>
                <p:nvPr/>
              </p:nvSpPr>
              <p:spPr>
                <a:xfrm>
                  <a:off x="8460029" y="3336443"/>
                  <a:ext cx="311219" cy="306366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380" name="TextBox 379"/>
                <p:cNvSpPr txBox="1"/>
                <p:nvPr/>
              </p:nvSpPr>
              <p:spPr>
                <a:xfrm>
                  <a:off x="9997068" y="4098390"/>
                  <a:ext cx="311219" cy="307954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381" name="TextBox 380"/>
                <p:cNvSpPr txBox="1"/>
                <p:nvPr/>
              </p:nvSpPr>
              <p:spPr>
                <a:xfrm>
                  <a:off x="9547707" y="4012670"/>
                  <a:ext cx="312806" cy="307954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382" name="TextBox 381"/>
                <p:cNvSpPr txBox="1"/>
                <p:nvPr/>
              </p:nvSpPr>
              <p:spPr>
                <a:xfrm>
                  <a:off x="8471145" y="4055529"/>
                  <a:ext cx="311219" cy="307954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383" name="TextBox 382"/>
                <p:cNvSpPr txBox="1"/>
                <p:nvPr/>
              </p:nvSpPr>
              <p:spPr>
                <a:xfrm>
                  <a:off x="9253954" y="4501586"/>
                  <a:ext cx="311219" cy="307954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364" name="TextBox 363"/>
              <p:cNvSpPr txBox="1"/>
              <p:nvPr/>
            </p:nvSpPr>
            <p:spPr>
              <a:xfrm>
                <a:off x="9209494" y="2891974"/>
                <a:ext cx="311218" cy="307954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 </a:t>
                </a:r>
              </a:p>
            </p:txBody>
          </p:sp>
          <p:sp>
            <p:nvSpPr>
              <p:cNvPr id="365" name="TextBox 364"/>
              <p:cNvSpPr txBox="1"/>
              <p:nvPr/>
            </p:nvSpPr>
            <p:spPr>
              <a:xfrm>
                <a:off x="8936384" y="4006321"/>
                <a:ext cx="311218" cy="307954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 </a:t>
                </a:r>
              </a:p>
            </p:txBody>
          </p:sp>
          <p:sp>
            <p:nvSpPr>
              <p:cNvPr id="366" name="TextBox 365"/>
              <p:cNvSpPr txBox="1"/>
              <p:nvPr/>
            </p:nvSpPr>
            <p:spPr>
              <a:xfrm>
                <a:off x="8764896" y="3615823"/>
                <a:ext cx="311218" cy="306366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 </a:t>
                </a:r>
              </a:p>
            </p:txBody>
          </p:sp>
          <p:sp>
            <p:nvSpPr>
              <p:cNvPr id="367" name="TextBox 366"/>
              <p:cNvSpPr txBox="1"/>
              <p:nvPr/>
            </p:nvSpPr>
            <p:spPr>
              <a:xfrm>
                <a:off x="9539767" y="3372952"/>
                <a:ext cx="311218" cy="307954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 </a:t>
                </a:r>
              </a:p>
            </p:txBody>
          </p:sp>
          <p:sp>
            <p:nvSpPr>
              <p:cNvPr id="368" name="TextBox 367"/>
              <p:cNvSpPr txBox="1"/>
              <p:nvPr/>
            </p:nvSpPr>
            <p:spPr>
              <a:xfrm>
                <a:off x="9714430" y="3623760"/>
                <a:ext cx="311218" cy="307954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 </a:t>
                </a:r>
              </a:p>
            </p:txBody>
          </p:sp>
          <p:sp>
            <p:nvSpPr>
              <p:cNvPr id="76020" name="TextBox 368"/>
              <p:cNvSpPr txBox="1">
                <a:spLocks noChangeArrowheads="1"/>
              </p:cNvSpPr>
              <p:nvPr/>
            </p:nvSpPr>
            <p:spPr bwMode="auto">
              <a:xfrm>
                <a:off x="8512988" y="2892076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1</a:t>
                </a:r>
              </a:p>
            </p:txBody>
          </p:sp>
          <p:sp>
            <p:nvSpPr>
              <p:cNvPr id="76021" name="TextBox 369"/>
              <p:cNvSpPr txBox="1">
                <a:spLocks noChangeArrowheads="1"/>
              </p:cNvSpPr>
              <p:nvPr/>
            </p:nvSpPr>
            <p:spPr bwMode="auto">
              <a:xfrm>
                <a:off x="8226616" y="3444881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0</a:t>
                </a:r>
              </a:p>
            </p:txBody>
          </p:sp>
          <p:sp>
            <p:nvSpPr>
              <p:cNvPr id="76022" name="TextBox 370"/>
              <p:cNvSpPr txBox="1">
                <a:spLocks noChangeArrowheads="1"/>
              </p:cNvSpPr>
              <p:nvPr/>
            </p:nvSpPr>
            <p:spPr bwMode="auto">
              <a:xfrm>
                <a:off x="9904962" y="2886773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2</a:t>
                </a:r>
              </a:p>
            </p:txBody>
          </p:sp>
          <p:sp>
            <p:nvSpPr>
              <p:cNvPr id="76023" name="TextBox 371"/>
              <p:cNvSpPr txBox="1">
                <a:spLocks noChangeArrowheads="1"/>
              </p:cNvSpPr>
              <p:nvPr/>
            </p:nvSpPr>
            <p:spPr bwMode="auto">
              <a:xfrm>
                <a:off x="9947249" y="4482712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 sz="1400">
                  <a:solidFill>
                    <a:srgbClr val="FF6600"/>
                  </a:solidFill>
                </a:endParaRPr>
              </a:p>
            </p:txBody>
          </p:sp>
          <p:sp>
            <p:nvSpPr>
              <p:cNvPr id="76024" name="TextBox 372"/>
              <p:cNvSpPr txBox="1">
                <a:spLocks noChangeArrowheads="1"/>
              </p:cNvSpPr>
              <p:nvPr/>
            </p:nvSpPr>
            <p:spPr bwMode="auto">
              <a:xfrm>
                <a:off x="10247888" y="3476437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 sz="1400">
                  <a:solidFill>
                    <a:srgbClr val="FF6600"/>
                  </a:solidFill>
                </a:endParaRPr>
              </a:p>
            </p:txBody>
          </p:sp>
          <p:sp>
            <p:nvSpPr>
              <p:cNvPr id="76025" name="TextBox 373"/>
              <p:cNvSpPr txBox="1">
                <a:spLocks noChangeArrowheads="1"/>
              </p:cNvSpPr>
              <p:nvPr/>
            </p:nvSpPr>
            <p:spPr bwMode="auto">
              <a:xfrm>
                <a:off x="8561020" y="4527161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1</a:t>
                </a:r>
              </a:p>
            </p:txBody>
          </p:sp>
          <p:sp>
            <p:nvSpPr>
              <p:cNvPr id="76026" name="TextBox 374"/>
              <p:cNvSpPr txBox="1">
                <a:spLocks noChangeArrowheads="1"/>
              </p:cNvSpPr>
              <p:nvPr/>
            </p:nvSpPr>
            <p:spPr bwMode="auto">
              <a:xfrm>
                <a:off x="9227948" y="3438337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2</a:t>
                </a:r>
              </a:p>
            </p:txBody>
          </p:sp>
        </p:grpSp>
        <p:sp>
          <p:nvSpPr>
            <p:cNvPr id="362" name="TextBox 361"/>
            <p:cNvSpPr txBox="1"/>
            <p:nvPr/>
          </p:nvSpPr>
          <p:spPr>
            <a:xfrm>
              <a:off x="9050062" y="1640566"/>
              <a:ext cx="349327" cy="400022"/>
            </a:xfrm>
            <a:prstGeom prst="rect">
              <a:avLst/>
            </a:prstGeom>
            <a:noFill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75879C"/>
                  </a:solidFill>
                </a:rPr>
                <a:t>4</a:t>
              </a:r>
            </a:p>
          </p:txBody>
        </p:sp>
      </p:grpSp>
      <p:grpSp>
        <p:nvGrpSpPr>
          <p:cNvPr id="75784" name="Group 416"/>
          <p:cNvGrpSpPr>
            <a:grpSpLocks/>
          </p:cNvGrpSpPr>
          <p:nvPr/>
        </p:nvGrpSpPr>
        <p:grpSpPr bwMode="auto">
          <a:xfrm>
            <a:off x="322263" y="3741738"/>
            <a:ext cx="2333625" cy="2287587"/>
            <a:chOff x="8110055" y="1779616"/>
            <a:chExt cx="2332550" cy="2286481"/>
          </a:xfrm>
        </p:grpSpPr>
        <p:grpSp>
          <p:nvGrpSpPr>
            <p:cNvPr id="75956" name="Group 70"/>
            <p:cNvGrpSpPr>
              <a:grpSpLocks/>
            </p:cNvGrpSpPr>
            <p:nvPr/>
          </p:nvGrpSpPr>
          <p:grpSpPr bwMode="auto">
            <a:xfrm>
              <a:off x="8110055" y="2117932"/>
              <a:ext cx="2332550" cy="1948165"/>
              <a:chOff x="8226616" y="2886773"/>
              <a:chExt cx="2332550" cy="1948165"/>
            </a:xfrm>
          </p:grpSpPr>
          <p:grpSp>
            <p:nvGrpSpPr>
              <p:cNvPr id="75958" name="Group 56"/>
              <p:cNvGrpSpPr>
                <a:grpSpLocks/>
              </p:cNvGrpSpPr>
              <p:nvPr/>
            </p:nvGrpSpPr>
            <p:grpSpPr bwMode="auto">
              <a:xfrm>
                <a:off x="8317681" y="2971058"/>
                <a:ext cx="2144366" cy="1838481"/>
                <a:chOff x="8317681" y="2971058"/>
                <a:chExt cx="2144366" cy="1838481"/>
              </a:xfrm>
            </p:grpSpPr>
            <p:grpSp>
              <p:nvGrpSpPr>
                <p:cNvPr id="75971" name="Group 6"/>
                <p:cNvGrpSpPr>
                  <a:grpSpLocks/>
                </p:cNvGrpSpPr>
                <p:nvPr/>
              </p:nvGrpSpPr>
              <p:grpSpPr bwMode="auto">
                <a:xfrm>
                  <a:off x="8317681" y="2971058"/>
                  <a:ext cx="2144366" cy="1773303"/>
                  <a:chOff x="5924945" y="4501010"/>
                  <a:chExt cx="2417354" cy="1830468"/>
                </a:xfrm>
              </p:grpSpPr>
              <p:grpSp>
                <p:nvGrpSpPr>
                  <p:cNvPr id="75979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6415327" y="4501010"/>
                    <a:ext cx="487043" cy="373861"/>
                    <a:chOff x="6415327" y="4640710"/>
                    <a:chExt cx="487043" cy="373861"/>
                  </a:xfrm>
                </p:grpSpPr>
                <p:sp>
                  <p:nvSpPr>
                    <p:cNvPr id="76010" name="Oval 4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15327" y="4640710"/>
                      <a:ext cx="382965" cy="373861"/>
                    </a:xfrm>
                    <a:prstGeom prst="ellipse">
                      <a:avLst/>
                    </a:prstGeom>
                    <a:solidFill>
                      <a:srgbClr val="FEC60B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6011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26173" y="4684816"/>
                      <a:ext cx="376197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5980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7410392" y="4503296"/>
                    <a:ext cx="543767" cy="373861"/>
                    <a:chOff x="7410392" y="4630296"/>
                    <a:chExt cx="543767" cy="373861"/>
                  </a:xfrm>
                </p:grpSpPr>
                <p:sp>
                  <p:nvSpPr>
                    <p:cNvPr id="76008" name="Oval 4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10392" y="4630296"/>
                      <a:ext cx="382965" cy="373861"/>
                    </a:xfrm>
                    <a:prstGeom prst="ellipse">
                      <a:avLst/>
                    </a:prstGeom>
                    <a:solidFill>
                      <a:srgbClr val="B8DBED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6009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20388" y="4668024"/>
                      <a:ext cx="433771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  <a:p>
                      <a:pPr eaLnBrk="0" hangingPunct="0"/>
                      <a:endParaRPr lang="en-US" sz="14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5981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6420052" y="5954919"/>
                    <a:ext cx="382965" cy="373861"/>
                    <a:chOff x="6420052" y="5954919"/>
                    <a:chExt cx="382965" cy="373861"/>
                  </a:xfrm>
                </p:grpSpPr>
                <p:sp>
                  <p:nvSpPr>
                    <p:cNvPr id="76006" name="Oval 4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20052" y="5954919"/>
                      <a:ext cx="382965" cy="373861"/>
                    </a:xfrm>
                    <a:prstGeom prst="ellipse">
                      <a:avLst/>
                    </a:prstGeom>
                    <a:solidFill>
                      <a:srgbClr val="FEC60B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6007" name="Rectangle 4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24639" y="6010978"/>
                      <a:ext cx="191149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5982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7432703" y="5957617"/>
                    <a:ext cx="382965" cy="373861"/>
                    <a:chOff x="7432703" y="5957617"/>
                    <a:chExt cx="382965" cy="373861"/>
                  </a:xfrm>
                </p:grpSpPr>
                <p:sp>
                  <p:nvSpPr>
                    <p:cNvPr id="76004" name="Oval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32703" y="5957617"/>
                      <a:ext cx="382965" cy="37386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6005" name="Rectangle 4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43548" y="5997869"/>
                      <a:ext cx="191149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5983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7937403" y="5257504"/>
                    <a:ext cx="404896" cy="373861"/>
                    <a:chOff x="7937403" y="5257504"/>
                    <a:chExt cx="404896" cy="373861"/>
                  </a:xfrm>
                </p:grpSpPr>
                <p:sp>
                  <p:nvSpPr>
                    <p:cNvPr id="76002" name="Oval 4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7403" y="5257504"/>
                      <a:ext cx="382965" cy="37386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6003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57911" y="5300446"/>
                      <a:ext cx="284388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  <a:p>
                      <a:pPr eaLnBrk="0" hangingPunct="0"/>
                      <a:endParaRPr lang="en-US" sz="1400">
                        <a:latin typeface="Times" pitchFamily="-108" charset="0"/>
                      </a:endParaRPr>
                    </a:p>
                  </p:txBody>
                </p:sp>
              </p:grpSp>
              <p:cxnSp>
                <p:nvCxnSpPr>
                  <p:cNvPr id="446" name="Straight Connector 445"/>
                  <p:cNvCxnSpPr>
                    <a:stCxn id="76010" idx="6"/>
                    <a:endCxn id="76008" idx="2"/>
                  </p:cNvCxnSpPr>
                  <p:nvPr/>
                </p:nvCxnSpPr>
                <p:spPr>
                  <a:xfrm>
                    <a:off x="6797167" y="4687181"/>
                    <a:ext cx="613549" cy="3276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5985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5924945" y="5247093"/>
                    <a:ext cx="452317" cy="373861"/>
                    <a:chOff x="6488969" y="5798754"/>
                    <a:chExt cx="452317" cy="373861"/>
                  </a:xfrm>
                </p:grpSpPr>
                <p:sp>
                  <p:nvSpPr>
                    <p:cNvPr id="76000" name="Oval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88969" y="5798754"/>
                      <a:ext cx="382965" cy="373861"/>
                    </a:xfrm>
                    <a:prstGeom prst="ellipse">
                      <a:avLst/>
                    </a:prstGeom>
                    <a:solidFill>
                      <a:srgbClr val="FEC60B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6001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90381" y="5846326"/>
                      <a:ext cx="350905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5986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6931004" y="5254812"/>
                    <a:ext cx="479386" cy="373861"/>
                    <a:chOff x="6548039" y="5861224"/>
                    <a:chExt cx="479386" cy="373861"/>
                  </a:xfrm>
                </p:grpSpPr>
                <p:sp>
                  <p:nvSpPr>
                    <p:cNvPr id="75998" name="Oval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48039" y="5861224"/>
                      <a:ext cx="382965" cy="37386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5999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56261" y="5906467"/>
                      <a:ext cx="371164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cxnSp>
                <p:nvCxnSpPr>
                  <p:cNvPr id="449" name="Straight Connector 448"/>
                  <p:cNvCxnSpPr>
                    <a:stCxn id="76008" idx="5"/>
                    <a:endCxn id="76002" idx="1"/>
                  </p:cNvCxnSpPr>
                  <p:nvPr/>
                </p:nvCxnSpPr>
                <p:spPr>
                  <a:xfrm rot="16200000" flipH="1">
                    <a:off x="7621096" y="4938453"/>
                    <a:ext cx="489727" cy="255795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0" name="Straight Connector 449"/>
                  <p:cNvCxnSpPr>
                    <a:stCxn id="76008" idx="3"/>
                  </p:cNvCxnSpPr>
                  <p:nvPr/>
                </p:nvCxnSpPr>
                <p:spPr>
                  <a:xfrm rot="5400000">
                    <a:off x="7117480" y="4960889"/>
                    <a:ext cx="488089" cy="209286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1" name="Straight Connector 17"/>
                  <p:cNvCxnSpPr>
                    <a:stCxn id="76010" idx="5"/>
                  </p:cNvCxnSpPr>
                  <p:nvPr/>
                </p:nvCxnSpPr>
                <p:spPr>
                  <a:xfrm rot="16200000" flipH="1">
                    <a:off x="6619383" y="4942182"/>
                    <a:ext cx="489728" cy="245061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2" name="Straight Connector 451"/>
                  <p:cNvCxnSpPr>
                    <a:endCxn id="76010" idx="3"/>
                  </p:cNvCxnSpPr>
                  <p:nvPr/>
                </p:nvCxnSpPr>
                <p:spPr>
                  <a:xfrm rot="5400000" flipH="1" flipV="1">
                    <a:off x="6120832" y="4950609"/>
                    <a:ext cx="481538" cy="220018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3" name="Straight Connector 452"/>
                  <p:cNvCxnSpPr>
                    <a:stCxn id="76002" idx="2"/>
                  </p:cNvCxnSpPr>
                  <p:nvPr/>
                </p:nvCxnSpPr>
                <p:spPr>
                  <a:xfrm rot="10800000">
                    <a:off x="7314123" y="5442245"/>
                    <a:ext cx="624281" cy="1638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Straight Connector 453"/>
                  <p:cNvCxnSpPr/>
                  <p:nvPr/>
                </p:nvCxnSpPr>
                <p:spPr>
                  <a:xfrm rot="10800000">
                    <a:off x="6307044" y="5434056"/>
                    <a:ext cx="624282" cy="8189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Straight Connector 454"/>
                  <p:cNvCxnSpPr/>
                  <p:nvPr/>
                </p:nvCxnSpPr>
                <p:spPr>
                  <a:xfrm rot="16200000" flipH="1">
                    <a:off x="7153677" y="5676481"/>
                    <a:ext cx="438953" cy="232540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6" name="Straight Connector 455"/>
                  <p:cNvCxnSpPr>
                    <a:stCxn id="76002" idx="3"/>
                  </p:cNvCxnSpPr>
                  <p:nvPr/>
                </p:nvCxnSpPr>
                <p:spPr>
                  <a:xfrm rot="5400000">
                    <a:off x="7658853" y="5677225"/>
                    <a:ext cx="435677" cy="234330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7" name="Straight Connector 456"/>
                  <p:cNvCxnSpPr>
                    <a:endCxn id="76006" idx="6"/>
                  </p:cNvCxnSpPr>
                  <p:nvPr/>
                </p:nvCxnSpPr>
                <p:spPr>
                  <a:xfrm rot="10800000">
                    <a:off x="6802534" y="6141622"/>
                    <a:ext cx="629648" cy="3276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Straight Connector 457"/>
                  <p:cNvCxnSpPr>
                    <a:endCxn id="76006" idx="1"/>
                  </p:cNvCxnSpPr>
                  <p:nvPr/>
                </p:nvCxnSpPr>
                <p:spPr>
                  <a:xfrm rot="16200000" flipH="1">
                    <a:off x="6142276" y="5676040"/>
                    <a:ext cx="442229" cy="223596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9" name="Straight Connector 25"/>
                  <p:cNvCxnSpPr>
                    <a:endCxn id="76006" idx="7"/>
                  </p:cNvCxnSpPr>
                  <p:nvPr/>
                </p:nvCxnSpPr>
                <p:spPr>
                  <a:xfrm rot="5400000">
                    <a:off x="6649091" y="5671266"/>
                    <a:ext cx="435677" cy="239695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4" name="TextBox 433"/>
                <p:cNvSpPr txBox="1"/>
                <p:nvPr/>
              </p:nvSpPr>
              <p:spPr>
                <a:xfrm>
                  <a:off x="8916860" y="3360864"/>
                  <a:ext cx="311007" cy="307826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435" name="TextBox 434"/>
                <p:cNvSpPr txBox="1"/>
                <p:nvPr/>
              </p:nvSpPr>
              <p:spPr>
                <a:xfrm>
                  <a:off x="9972062" y="3281527"/>
                  <a:ext cx="471270" cy="307826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436" name="TextBox 435"/>
                <p:cNvSpPr txBox="1"/>
                <p:nvPr/>
              </p:nvSpPr>
              <p:spPr>
                <a:xfrm>
                  <a:off x="8459870" y="3335476"/>
                  <a:ext cx="311007" cy="307826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437" name="TextBox 436"/>
                <p:cNvSpPr txBox="1"/>
                <p:nvPr/>
              </p:nvSpPr>
              <p:spPr>
                <a:xfrm>
                  <a:off x="9997450" y="4098694"/>
                  <a:ext cx="311007" cy="307826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438" name="TextBox 437"/>
                <p:cNvSpPr txBox="1"/>
                <p:nvPr/>
              </p:nvSpPr>
              <p:spPr>
                <a:xfrm>
                  <a:off x="9548394" y="4013010"/>
                  <a:ext cx="311007" cy="307826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439" name="TextBox 438"/>
                <p:cNvSpPr txBox="1"/>
                <p:nvPr/>
              </p:nvSpPr>
              <p:spPr>
                <a:xfrm>
                  <a:off x="8470978" y="4055852"/>
                  <a:ext cx="311007" cy="307826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440" name="TextBox 439"/>
                <p:cNvSpPr txBox="1"/>
                <p:nvPr/>
              </p:nvSpPr>
              <p:spPr>
                <a:xfrm>
                  <a:off x="9254842" y="4501724"/>
                  <a:ext cx="311007" cy="307826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21" name="TextBox 420"/>
              <p:cNvSpPr txBox="1"/>
              <p:nvPr/>
            </p:nvSpPr>
            <p:spPr>
              <a:xfrm>
                <a:off x="9210413" y="2891191"/>
                <a:ext cx="311007" cy="307826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 </a:t>
                </a:r>
              </a:p>
            </p:txBody>
          </p:sp>
          <p:sp>
            <p:nvSpPr>
              <p:cNvPr id="422" name="TextBox 421"/>
              <p:cNvSpPr txBox="1"/>
              <p:nvPr/>
            </p:nvSpPr>
            <p:spPr>
              <a:xfrm>
                <a:off x="8937488" y="4006663"/>
                <a:ext cx="311007" cy="307826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 </a:t>
                </a:r>
              </a:p>
            </p:txBody>
          </p:sp>
          <p:sp>
            <p:nvSpPr>
              <p:cNvPr id="423" name="TextBox 422"/>
              <p:cNvSpPr txBox="1"/>
              <p:nvPr/>
            </p:nvSpPr>
            <p:spPr>
              <a:xfrm>
                <a:off x="8764530" y="3614741"/>
                <a:ext cx="312594" cy="307826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 </a:t>
                </a:r>
              </a:p>
            </p:txBody>
          </p:sp>
          <p:sp>
            <p:nvSpPr>
              <p:cNvPr id="424" name="TextBox 423"/>
              <p:cNvSpPr txBox="1"/>
              <p:nvPr/>
            </p:nvSpPr>
            <p:spPr>
              <a:xfrm>
                <a:off x="9538873" y="3373558"/>
                <a:ext cx="311007" cy="307826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 </a:t>
                </a:r>
              </a:p>
            </p:txBody>
          </p:sp>
          <p:sp>
            <p:nvSpPr>
              <p:cNvPr id="425" name="TextBox 424"/>
              <p:cNvSpPr txBox="1"/>
              <p:nvPr/>
            </p:nvSpPr>
            <p:spPr>
              <a:xfrm>
                <a:off x="9713418" y="3624261"/>
                <a:ext cx="311007" cy="307826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 </a:t>
                </a:r>
              </a:p>
            </p:txBody>
          </p:sp>
          <p:sp>
            <p:nvSpPr>
              <p:cNvPr id="75964" name="TextBox 425"/>
              <p:cNvSpPr txBox="1">
                <a:spLocks noChangeArrowheads="1"/>
              </p:cNvSpPr>
              <p:nvPr/>
            </p:nvSpPr>
            <p:spPr bwMode="auto">
              <a:xfrm>
                <a:off x="8512988" y="2892076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1</a:t>
                </a:r>
              </a:p>
            </p:txBody>
          </p:sp>
          <p:sp>
            <p:nvSpPr>
              <p:cNvPr id="75965" name="TextBox 426"/>
              <p:cNvSpPr txBox="1">
                <a:spLocks noChangeArrowheads="1"/>
              </p:cNvSpPr>
              <p:nvPr/>
            </p:nvSpPr>
            <p:spPr bwMode="auto">
              <a:xfrm>
                <a:off x="8226616" y="3444881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0</a:t>
                </a:r>
              </a:p>
            </p:txBody>
          </p:sp>
          <p:sp>
            <p:nvSpPr>
              <p:cNvPr id="75966" name="TextBox 427"/>
              <p:cNvSpPr txBox="1">
                <a:spLocks noChangeArrowheads="1"/>
              </p:cNvSpPr>
              <p:nvPr/>
            </p:nvSpPr>
            <p:spPr bwMode="auto">
              <a:xfrm>
                <a:off x="9904962" y="2886773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2</a:t>
                </a:r>
              </a:p>
            </p:txBody>
          </p:sp>
          <p:sp>
            <p:nvSpPr>
              <p:cNvPr id="75967" name="TextBox 428"/>
              <p:cNvSpPr txBox="1">
                <a:spLocks noChangeArrowheads="1"/>
              </p:cNvSpPr>
              <p:nvPr/>
            </p:nvSpPr>
            <p:spPr bwMode="auto">
              <a:xfrm>
                <a:off x="9947249" y="4482712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 sz="1400">
                  <a:solidFill>
                    <a:srgbClr val="FF6600"/>
                  </a:solidFill>
                </a:endParaRPr>
              </a:p>
            </p:txBody>
          </p:sp>
          <p:sp>
            <p:nvSpPr>
              <p:cNvPr id="75968" name="TextBox 429"/>
              <p:cNvSpPr txBox="1">
                <a:spLocks noChangeArrowheads="1"/>
              </p:cNvSpPr>
              <p:nvPr/>
            </p:nvSpPr>
            <p:spPr bwMode="auto">
              <a:xfrm>
                <a:off x="10247888" y="3476437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3</a:t>
                </a:r>
              </a:p>
            </p:txBody>
          </p:sp>
          <p:sp>
            <p:nvSpPr>
              <p:cNvPr id="75969" name="TextBox 430"/>
              <p:cNvSpPr txBox="1">
                <a:spLocks noChangeArrowheads="1"/>
              </p:cNvSpPr>
              <p:nvPr/>
            </p:nvSpPr>
            <p:spPr bwMode="auto">
              <a:xfrm>
                <a:off x="8561020" y="4527161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1</a:t>
                </a:r>
              </a:p>
            </p:txBody>
          </p:sp>
          <p:sp>
            <p:nvSpPr>
              <p:cNvPr id="75970" name="TextBox 431"/>
              <p:cNvSpPr txBox="1">
                <a:spLocks noChangeArrowheads="1"/>
              </p:cNvSpPr>
              <p:nvPr/>
            </p:nvSpPr>
            <p:spPr bwMode="auto">
              <a:xfrm>
                <a:off x="9227948" y="3438337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2</a:t>
                </a:r>
              </a:p>
            </p:txBody>
          </p:sp>
        </p:grpSp>
        <p:sp>
          <p:nvSpPr>
            <p:cNvPr id="419" name="TextBox 418"/>
            <p:cNvSpPr txBox="1"/>
            <p:nvPr/>
          </p:nvSpPr>
          <p:spPr>
            <a:xfrm>
              <a:off x="9084331" y="1779616"/>
              <a:ext cx="349089" cy="399857"/>
            </a:xfrm>
            <a:prstGeom prst="rect">
              <a:avLst/>
            </a:prstGeom>
            <a:noFill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75879C"/>
                  </a:solidFill>
                </a:rPr>
                <a:t>5</a:t>
              </a:r>
            </a:p>
          </p:txBody>
        </p:sp>
      </p:grpSp>
      <p:grpSp>
        <p:nvGrpSpPr>
          <p:cNvPr id="75785" name="Group 473"/>
          <p:cNvGrpSpPr>
            <a:grpSpLocks/>
          </p:cNvGrpSpPr>
          <p:nvPr/>
        </p:nvGrpSpPr>
        <p:grpSpPr bwMode="auto">
          <a:xfrm>
            <a:off x="2478088" y="4383088"/>
            <a:ext cx="2333625" cy="2343150"/>
            <a:chOff x="8110055" y="1722266"/>
            <a:chExt cx="2332550" cy="2343831"/>
          </a:xfrm>
        </p:grpSpPr>
        <p:grpSp>
          <p:nvGrpSpPr>
            <p:cNvPr id="75900" name="Group 70"/>
            <p:cNvGrpSpPr>
              <a:grpSpLocks/>
            </p:cNvGrpSpPr>
            <p:nvPr/>
          </p:nvGrpSpPr>
          <p:grpSpPr bwMode="auto">
            <a:xfrm>
              <a:off x="8110055" y="2117932"/>
              <a:ext cx="2332550" cy="1948165"/>
              <a:chOff x="8226616" y="2886773"/>
              <a:chExt cx="2332550" cy="1948165"/>
            </a:xfrm>
          </p:grpSpPr>
          <p:grpSp>
            <p:nvGrpSpPr>
              <p:cNvPr id="75902" name="Group 56"/>
              <p:cNvGrpSpPr>
                <a:grpSpLocks/>
              </p:cNvGrpSpPr>
              <p:nvPr/>
            </p:nvGrpSpPr>
            <p:grpSpPr bwMode="auto">
              <a:xfrm>
                <a:off x="8317679" y="2971060"/>
                <a:ext cx="2144366" cy="1838479"/>
                <a:chOff x="8317679" y="2971060"/>
                <a:chExt cx="2144366" cy="1838479"/>
              </a:xfrm>
            </p:grpSpPr>
            <p:grpSp>
              <p:nvGrpSpPr>
                <p:cNvPr id="75915" name="Group 6"/>
                <p:cNvGrpSpPr>
                  <a:grpSpLocks/>
                </p:cNvGrpSpPr>
                <p:nvPr/>
              </p:nvGrpSpPr>
              <p:grpSpPr bwMode="auto">
                <a:xfrm>
                  <a:off x="8317679" y="2971060"/>
                  <a:ext cx="2144366" cy="1773303"/>
                  <a:chOff x="5924945" y="4501010"/>
                  <a:chExt cx="2417354" cy="1830468"/>
                </a:xfrm>
              </p:grpSpPr>
              <p:grpSp>
                <p:nvGrpSpPr>
                  <p:cNvPr id="75923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6415327" y="4501010"/>
                    <a:ext cx="487043" cy="373861"/>
                    <a:chOff x="6415327" y="4640710"/>
                    <a:chExt cx="487043" cy="373861"/>
                  </a:xfrm>
                </p:grpSpPr>
                <p:sp>
                  <p:nvSpPr>
                    <p:cNvPr id="75954" name="Oval 5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15327" y="4640710"/>
                      <a:ext cx="382965" cy="373861"/>
                    </a:xfrm>
                    <a:prstGeom prst="ellipse">
                      <a:avLst/>
                    </a:prstGeom>
                    <a:solidFill>
                      <a:srgbClr val="FEC60B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5955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26173" y="4684816"/>
                      <a:ext cx="376197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5924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7410392" y="4503296"/>
                    <a:ext cx="543767" cy="373861"/>
                    <a:chOff x="7410392" y="4630296"/>
                    <a:chExt cx="543767" cy="373861"/>
                  </a:xfrm>
                </p:grpSpPr>
                <p:sp>
                  <p:nvSpPr>
                    <p:cNvPr id="75952" name="Oval 5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10392" y="4630296"/>
                      <a:ext cx="382965" cy="373861"/>
                    </a:xfrm>
                    <a:prstGeom prst="ellipse">
                      <a:avLst/>
                    </a:prstGeom>
                    <a:solidFill>
                      <a:srgbClr val="FEC60B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5953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20388" y="4668024"/>
                      <a:ext cx="433771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  <a:p>
                      <a:pPr eaLnBrk="0" hangingPunct="0"/>
                      <a:endParaRPr lang="en-US" sz="14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5925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6420052" y="5954919"/>
                    <a:ext cx="382965" cy="373861"/>
                    <a:chOff x="6420052" y="5954919"/>
                    <a:chExt cx="382965" cy="373861"/>
                  </a:xfrm>
                </p:grpSpPr>
                <p:sp>
                  <p:nvSpPr>
                    <p:cNvPr id="75950" name="Oval 5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20052" y="5954919"/>
                      <a:ext cx="382965" cy="373861"/>
                    </a:xfrm>
                    <a:prstGeom prst="ellipse">
                      <a:avLst/>
                    </a:prstGeom>
                    <a:solidFill>
                      <a:srgbClr val="FEC60B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5951" name="Rectangle 5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24639" y="6010978"/>
                      <a:ext cx="191149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5926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7432703" y="5957617"/>
                    <a:ext cx="382965" cy="373861"/>
                    <a:chOff x="7432703" y="5957617"/>
                    <a:chExt cx="382965" cy="373861"/>
                  </a:xfrm>
                </p:grpSpPr>
                <p:sp>
                  <p:nvSpPr>
                    <p:cNvPr id="75948" name="Oval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32703" y="5957617"/>
                      <a:ext cx="382965" cy="37386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5949" name="Rectangle 5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43548" y="5997869"/>
                      <a:ext cx="191149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5927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7937403" y="5257504"/>
                    <a:ext cx="404896" cy="373861"/>
                    <a:chOff x="7937403" y="5257504"/>
                    <a:chExt cx="404896" cy="373861"/>
                  </a:xfrm>
                </p:grpSpPr>
                <p:sp>
                  <p:nvSpPr>
                    <p:cNvPr id="75946" name="Oval 5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7403" y="5257504"/>
                      <a:ext cx="382965" cy="37386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5947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57911" y="5300446"/>
                      <a:ext cx="284388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  <a:p>
                      <a:pPr eaLnBrk="0" hangingPunct="0"/>
                      <a:endParaRPr lang="en-US" sz="1400">
                        <a:latin typeface="Times" pitchFamily="-108" charset="0"/>
                      </a:endParaRPr>
                    </a:p>
                  </p:txBody>
                </p:sp>
              </p:grpSp>
              <p:cxnSp>
                <p:nvCxnSpPr>
                  <p:cNvPr id="503" name="Straight Connector 502"/>
                  <p:cNvCxnSpPr>
                    <a:stCxn id="75954" idx="6"/>
                    <a:endCxn id="75952" idx="2"/>
                  </p:cNvCxnSpPr>
                  <p:nvPr/>
                </p:nvCxnSpPr>
                <p:spPr>
                  <a:xfrm>
                    <a:off x="6797169" y="4687472"/>
                    <a:ext cx="613549" cy="1639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5929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5924945" y="5247093"/>
                    <a:ext cx="452317" cy="373861"/>
                    <a:chOff x="6488969" y="5798754"/>
                    <a:chExt cx="452317" cy="373861"/>
                  </a:xfrm>
                </p:grpSpPr>
                <p:sp>
                  <p:nvSpPr>
                    <p:cNvPr id="75944" name="Oval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88969" y="5798754"/>
                      <a:ext cx="382965" cy="373861"/>
                    </a:xfrm>
                    <a:prstGeom prst="ellipse">
                      <a:avLst/>
                    </a:prstGeom>
                    <a:solidFill>
                      <a:srgbClr val="FEC60B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5945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90381" y="5846326"/>
                      <a:ext cx="350905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5930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6931004" y="5254812"/>
                    <a:ext cx="479386" cy="373861"/>
                    <a:chOff x="6548039" y="5861224"/>
                    <a:chExt cx="479386" cy="373861"/>
                  </a:xfrm>
                </p:grpSpPr>
                <p:sp>
                  <p:nvSpPr>
                    <p:cNvPr id="75942" name="Oval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48039" y="5861224"/>
                      <a:ext cx="382965" cy="373861"/>
                    </a:xfrm>
                    <a:prstGeom prst="ellipse">
                      <a:avLst/>
                    </a:prstGeom>
                    <a:solidFill>
                      <a:srgbClr val="B8DBED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5943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56261" y="5906467"/>
                      <a:ext cx="371164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cxnSp>
                <p:nvCxnSpPr>
                  <p:cNvPr id="506" name="Straight Connector 505"/>
                  <p:cNvCxnSpPr>
                    <a:stCxn id="75952" idx="5"/>
                    <a:endCxn id="75946" idx="1"/>
                  </p:cNvCxnSpPr>
                  <p:nvPr/>
                </p:nvCxnSpPr>
                <p:spPr>
                  <a:xfrm rot="16200000" flipH="1">
                    <a:off x="7620909" y="4939037"/>
                    <a:ext cx="490106" cy="255795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7" name="Straight Connector 506"/>
                  <p:cNvCxnSpPr>
                    <a:stCxn id="75952" idx="3"/>
                  </p:cNvCxnSpPr>
                  <p:nvPr/>
                </p:nvCxnSpPr>
                <p:spPr>
                  <a:xfrm rot="5400000">
                    <a:off x="7118114" y="4960653"/>
                    <a:ext cx="486827" cy="209286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8" name="Straight Connector 17"/>
                  <p:cNvCxnSpPr>
                    <a:stCxn id="75954" idx="5"/>
                  </p:cNvCxnSpPr>
                  <p:nvPr/>
                </p:nvCxnSpPr>
                <p:spPr>
                  <a:xfrm rot="16200000" flipH="1">
                    <a:off x="6620015" y="4941945"/>
                    <a:ext cx="488467" cy="245061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9" name="Straight Connector 508"/>
                  <p:cNvCxnSpPr>
                    <a:endCxn id="75954" idx="3"/>
                  </p:cNvCxnSpPr>
                  <p:nvPr/>
                </p:nvCxnSpPr>
                <p:spPr>
                  <a:xfrm rot="5400000" flipH="1" flipV="1">
                    <a:off x="6120648" y="4951189"/>
                    <a:ext cx="481911" cy="220018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Straight Connector 509"/>
                  <p:cNvCxnSpPr>
                    <a:stCxn id="75946" idx="2"/>
                  </p:cNvCxnSpPr>
                  <p:nvPr/>
                </p:nvCxnSpPr>
                <p:spPr>
                  <a:xfrm rot="10800000">
                    <a:off x="7314125" y="5441481"/>
                    <a:ext cx="624281" cy="3278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Straight Connector 510"/>
                  <p:cNvCxnSpPr/>
                  <p:nvPr/>
                </p:nvCxnSpPr>
                <p:spPr>
                  <a:xfrm rot="10800000">
                    <a:off x="6307046" y="5433285"/>
                    <a:ext cx="624282" cy="8196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2" name="Straight Connector 511"/>
                  <p:cNvCxnSpPr/>
                  <p:nvPr/>
                </p:nvCxnSpPr>
                <p:spPr>
                  <a:xfrm rot="16200000" flipH="1">
                    <a:off x="7154328" y="5676809"/>
                    <a:ext cx="437654" cy="232540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Straight Connector 512"/>
                  <p:cNvCxnSpPr>
                    <a:stCxn id="75946" idx="3"/>
                  </p:cNvCxnSpPr>
                  <p:nvPr/>
                </p:nvCxnSpPr>
                <p:spPr>
                  <a:xfrm rot="5400000">
                    <a:off x="7658687" y="5676734"/>
                    <a:ext cx="436014" cy="234330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/>
                  <p:cNvCxnSpPr>
                    <a:endCxn id="75950" idx="6"/>
                  </p:cNvCxnSpPr>
                  <p:nvPr/>
                </p:nvCxnSpPr>
                <p:spPr>
                  <a:xfrm rot="10800000">
                    <a:off x="6802536" y="6141398"/>
                    <a:ext cx="629648" cy="3278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Straight Connector 514"/>
                  <p:cNvCxnSpPr>
                    <a:endCxn id="75950" idx="1"/>
                  </p:cNvCxnSpPr>
                  <p:nvPr/>
                </p:nvCxnSpPr>
                <p:spPr>
                  <a:xfrm rot="16200000" flipH="1">
                    <a:off x="6141288" y="5676363"/>
                    <a:ext cx="444210" cy="223596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Straight Connector 25"/>
                  <p:cNvCxnSpPr>
                    <a:endCxn id="75950" idx="7"/>
                  </p:cNvCxnSpPr>
                  <p:nvPr/>
                </p:nvCxnSpPr>
                <p:spPr>
                  <a:xfrm rot="5400000">
                    <a:off x="6648924" y="5672411"/>
                    <a:ext cx="436014" cy="239695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1" name="TextBox 490"/>
                <p:cNvSpPr txBox="1"/>
                <p:nvPr/>
              </p:nvSpPr>
              <p:spPr>
                <a:xfrm>
                  <a:off x="8916860" y="3359721"/>
                  <a:ext cx="311007" cy="308064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492" name="TextBox 491"/>
                <p:cNvSpPr txBox="1"/>
                <p:nvPr/>
              </p:nvSpPr>
              <p:spPr>
                <a:xfrm>
                  <a:off x="9972062" y="3281911"/>
                  <a:ext cx="471270" cy="308064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493" name="TextBox 492"/>
                <p:cNvSpPr txBox="1"/>
                <p:nvPr/>
              </p:nvSpPr>
              <p:spPr>
                <a:xfrm>
                  <a:off x="8459870" y="3335902"/>
                  <a:ext cx="311007" cy="306476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494" name="TextBox 493"/>
                <p:cNvSpPr txBox="1"/>
                <p:nvPr/>
              </p:nvSpPr>
              <p:spPr>
                <a:xfrm>
                  <a:off x="9997450" y="4098123"/>
                  <a:ext cx="311007" cy="308064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495" name="TextBox 494"/>
                <p:cNvSpPr txBox="1"/>
                <p:nvPr/>
              </p:nvSpPr>
              <p:spPr>
                <a:xfrm>
                  <a:off x="9548394" y="4012373"/>
                  <a:ext cx="311007" cy="308064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496" name="TextBox 495"/>
                <p:cNvSpPr txBox="1"/>
                <p:nvPr/>
              </p:nvSpPr>
              <p:spPr>
                <a:xfrm>
                  <a:off x="8470978" y="4055248"/>
                  <a:ext cx="311007" cy="308064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497" name="TextBox 496"/>
                <p:cNvSpPr txBox="1"/>
                <p:nvPr/>
              </p:nvSpPr>
              <p:spPr>
                <a:xfrm>
                  <a:off x="9254842" y="4501466"/>
                  <a:ext cx="311007" cy="308064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78" name="TextBox 477"/>
              <p:cNvSpPr txBox="1"/>
              <p:nvPr/>
            </p:nvSpPr>
            <p:spPr>
              <a:xfrm>
                <a:off x="9210413" y="2891273"/>
                <a:ext cx="311007" cy="308065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 </a:t>
                </a:r>
              </a:p>
            </p:txBody>
          </p:sp>
          <p:sp>
            <p:nvSpPr>
              <p:cNvPr id="479" name="TextBox 478"/>
              <p:cNvSpPr txBox="1"/>
              <p:nvPr/>
            </p:nvSpPr>
            <p:spPr>
              <a:xfrm>
                <a:off x="8937488" y="4006022"/>
                <a:ext cx="311007" cy="308065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 </a:t>
                </a:r>
              </a:p>
            </p:txBody>
          </p:sp>
          <p:sp>
            <p:nvSpPr>
              <p:cNvPr id="480" name="TextBox 479"/>
              <p:cNvSpPr txBox="1"/>
              <p:nvPr/>
            </p:nvSpPr>
            <p:spPr>
              <a:xfrm>
                <a:off x="8764530" y="3615384"/>
                <a:ext cx="312594" cy="306476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 </a:t>
                </a:r>
              </a:p>
            </p:txBody>
          </p:sp>
          <p:sp>
            <p:nvSpPr>
              <p:cNvPr id="481" name="TextBox 480"/>
              <p:cNvSpPr txBox="1"/>
              <p:nvPr/>
            </p:nvSpPr>
            <p:spPr>
              <a:xfrm>
                <a:off x="9538873" y="3372425"/>
                <a:ext cx="311007" cy="308065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 </a:t>
                </a:r>
              </a:p>
            </p:txBody>
          </p:sp>
          <p:sp>
            <p:nvSpPr>
              <p:cNvPr id="482" name="TextBox 481"/>
              <p:cNvSpPr txBox="1"/>
              <p:nvPr/>
            </p:nvSpPr>
            <p:spPr>
              <a:xfrm>
                <a:off x="9713418" y="3623323"/>
                <a:ext cx="311007" cy="308065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 </a:t>
                </a:r>
              </a:p>
            </p:txBody>
          </p:sp>
          <p:sp>
            <p:nvSpPr>
              <p:cNvPr id="75908" name="TextBox 482"/>
              <p:cNvSpPr txBox="1">
                <a:spLocks noChangeArrowheads="1"/>
              </p:cNvSpPr>
              <p:nvPr/>
            </p:nvSpPr>
            <p:spPr bwMode="auto">
              <a:xfrm>
                <a:off x="8512988" y="2892076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1</a:t>
                </a:r>
              </a:p>
            </p:txBody>
          </p:sp>
          <p:sp>
            <p:nvSpPr>
              <p:cNvPr id="75909" name="TextBox 483"/>
              <p:cNvSpPr txBox="1">
                <a:spLocks noChangeArrowheads="1"/>
              </p:cNvSpPr>
              <p:nvPr/>
            </p:nvSpPr>
            <p:spPr bwMode="auto">
              <a:xfrm>
                <a:off x="8226616" y="3444881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0</a:t>
                </a:r>
              </a:p>
            </p:txBody>
          </p:sp>
          <p:sp>
            <p:nvSpPr>
              <p:cNvPr id="75910" name="TextBox 484"/>
              <p:cNvSpPr txBox="1">
                <a:spLocks noChangeArrowheads="1"/>
              </p:cNvSpPr>
              <p:nvPr/>
            </p:nvSpPr>
            <p:spPr bwMode="auto">
              <a:xfrm>
                <a:off x="9904962" y="2886773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2</a:t>
                </a:r>
              </a:p>
            </p:txBody>
          </p:sp>
          <p:sp>
            <p:nvSpPr>
              <p:cNvPr id="75911" name="TextBox 485"/>
              <p:cNvSpPr txBox="1">
                <a:spLocks noChangeArrowheads="1"/>
              </p:cNvSpPr>
              <p:nvPr/>
            </p:nvSpPr>
            <p:spPr bwMode="auto">
              <a:xfrm>
                <a:off x="9947249" y="4482712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3</a:t>
                </a:r>
              </a:p>
            </p:txBody>
          </p:sp>
          <p:sp>
            <p:nvSpPr>
              <p:cNvPr id="75912" name="TextBox 486"/>
              <p:cNvSpPr txBox="1">
                <a:spLocks noChangeArrowheads="1"/>
              </p:cNvSpPr>
              <p:nvPr/>
            </p:nvSpPr>
            <p:spPr bwMode="auto">
              <a:xfrm>
                <a:off x="10247888" y="3476437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3</a:t>
                </a:r>
              </a:p>
            </p:txBody>
          </p:sp>
          <p:sp>
            <p:nvSpPr>
              <p:cNvPr id="75913" name="TextBox 487"/>
              <p:cNvSpPr txBox="1">
                <a:spLocks noChangeArrowheads="1"/>
              </p:cNvSpPr>
              <p:nvPr/>
            </p:nvSpPr>
            <p:spPr bwMode="auto">
              <a:xfrm>
                <a:off x="8561020" y="4527161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1</a:t>
                </a:r>
              </a:p>
            </p:txBody>
          </p:sp>
          <p:sp>
            <p:nvSpPr>
              <p:cNvPr id="75914" name="TextBox 488"/>
              <p:cNvSpPr txBox="1">
                <a:spLocks noChangeArrowheads="1"/>
              </p:cNvSpPr>
              <p:nvPr/>
            </p:nvSpPr>
            <p:spPr bwMode="auto">
              <a:xfrm>
                <a:off x="9227948" y="3438337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2</a:t>
                </a:r>
              </a:p>
            </p:txBody>
          </p:sp>
        </p:grpSp>
        <p:sp>
          <p:nvSpPr>
            <p:cNvPr id="476" name="TextBox 475"/>
            <p:cNvSpPr txBox="1"/>
            <p:nvPr/>
          </p:nvSpPr>
          <p:spPr>
            <a:xfrm>
              <a:off x="9046249" y="1722266"/>
              <a:ext cx="349089" cy="400166"/>
            </a:xfrm>
            <a:prstGeom prst="rect">
              <a:avLst/>
            </a:prstGeom>
            <a:noFill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75879C"/>
                  </a:solidFill>
                </a:rPr>
                <a:t>6</a:t>
              </a:r>
            </a:p>
          </p:txBody>
        </p:sp>
      </p:grpSp>
      <p:grpSp>
        <p:nvGrpSpPr>
          <p:cNvPr id="75786" name="Group 530"/>
          <p:cNvGrpSpPr>
            <a:grpSpLocks/>
          </p:cNvGrpSpPr>
          <p:nvPr/>
        </p:nvGrpSpPr>
        <p:grpSpPr bwMode="auto">
          <a:xfrm>
            <a:off x="6659563" y="4483100"/>
            <a:ext cx="2332037" cy="2260600"/>
            <a:chOff x="8110055" y="1805281"/>
            <a:chExt cx="2332550" cy="2260816"/>
          </a:xfrm>
        </p:grpSpPr>
        <p:grpSp>
          <p:nvGrpSpPr>
            <p:cNvPr id="75844" name="Group 70"/>
            <p:cNvGrpSpPr>
              <a:grpSpLocks/>
            </p:cNvGrpSpPr>
            <p:nvPr/>
          </p:nvGrpSpPr>
          <p:grpSpPr bwMode="auto">
            <a:xfrm>
              <a:off x="8110055" y="2117932"/>
              <a:ext cx="2332550" cy="1948165"/>
              <a:chOff x="8226616" y="2886773"/>
              <a:chExt cx="2332550" cy="1948165"/>
            </a:xfrm>
          </p:grpSpPr>
          <p:grpSp>
            <p:nvGrpSpPr>
              <p:cNvPr id="75846" name="Group 56"/>
              <p:cNvGrpSpPr>
                <a:grpSpLocks/>
              </p:cNvGrpSpPr>
              <p:nvPr/>
            </p:nvGrpSpPr>
            <p:grpSpPr bwMode="auto">
              <a:xfrm>
                <a:off x="8317677" y="2971062"/>
                <a:ext cx="2144366" cy="1838477"/>
                <a:chOff x="8317677" y="2971062"/>
                <a:chExt cx="2144366" cy="1838477"/>
              </a:xfrm>
            </p:grpSpPr>
            <p:grpSp>
              <p:nvGrpSpPr>
                <p:cNvPr id="75859" name="Group 6"/>
                <p:cNvGrpSpPr>
                  <a:grpSpLocks/>
                </p:cNvGrpSpPr>
                <p:nvPr/>
              </p:nvGrpSpPr>
              <p:grpSpPr bwMode="auto">
                <a:xfrm>
                  <a:off x="8317677" y="2971062"/>
                  <a:ext cx="2144366" cy="1773303"/>
                  <a:chOff x="5924945" y="4501010"/>
                  <a:chExt cx="2417354" cy="1830468"/>
                </a:xfrm>
              </p:grpSpPr>
              <p:grpSp>
                <p:nvGrpSpPr>
                  <p:cNvPr id="75867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6415327" y="4501010"/>
                    <a:ext cx="487043" cy="373861"/>
                    <a:chOff x="6415327" y="4640710"/>
                    <a:chExt cx="487043" cy="373861"/>
                  </a:xfrm>
                </p:grpSpPr>
                <p:sp>
                  <p:nvSpPr>
                    <p:cNvPr id="75898" name="Oval 5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15327" y="4640710"/>
                      <a:ext cx="382965" cy="373861"/>
                    </a:xfrm>
                    <a:prstGeom prst="ellipse">
                      <a:avLst/>
                    </a:prstGeom>
                    <a:solidFill>
                      <a:srgbClr val="FEC60B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5899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26173" y="4684816"/>
                      <a:ext cx="376197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5868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7410392" y="4503296"/>
                    <a:ext cx="543767" cy="373861"/>
                    <a:chOff x="7410392" y="4630296"/>
                    <a:chExt cx="543767" cy="373861"/>
                  </a:xfrm>
                </p:grpSpPr>
                <p:sp>
                  <p:nvSpPr>
                    <p:cNvPr id="75896" name="Oval 5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10392" y="4630296"/>
                      <a:ext cx="382965" cy="373861"/>
                    </a:xfrm>
                    <a:prstGeom prst="ellipse">
                      <a:avLst/>
                    </a:prstGeom>
                    <a:solidFill>
                      <a:srgbClr val="FEC60B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5897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20388" y="4668024"/>
                      <a:ext cx="433771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  <a:p>
                      <a:pPr eaLnBrk="0" hangingPunct="0"/>
                      <a:endParaRPr lang="en-US" sz="14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5869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6420052" y="5954919"/>
                    <a:ext cx="382965" cy="373861"/>
                    <a:chOff x="6420052" y="5954919"/>
                    <a:chExt cx="382965" cy="373861"/>
                  </a:xfrm>
                </p:grpSpPr>
                <p:sp>
                  <p:nvSpPr>
                    <p:cNvPr id="75894" name="Oval 5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20052" y="5954919"/>
                      <a:ext cx="382965" cy="373861"/>
                    </a:xfrm>
                    <a:prstGeom prst="ellipse">
                      <a:avLst/>
                    </a:prstGeom>
                    <a:solidFill>
                      <a:srgbClr val="FEC60B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5895" name="Rectangle 5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24639" y="6010978"/>
                      <a:ext cx="191149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5870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7432703" y="5957617"/>
                    <a:ext cx="382965" cy="373861"/>
                    <a:chOff x="7432703" y="5957617"/>
                    <a:chExt cx="382965" cy="373861"/>
                  </a:xfrm>
                </p:grpSpPr>
                <p:sp>
                  <p:nvSpPr>
                    <p:cNvPr id="75892" name="Oval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32703" y="5957617"/>
                      <a:ext cx="382965" cy="373861"/>
                    </a:xfrm>
                    <a:prstGeom prst="ellipse">
                      <a:avLst/>
                    </a:prstGeom>
                    <a:solidFill>
                      <a:srgbClr val="B8DBED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5893" name="Rectangle 5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43548" y="5997869"/>
                      <a:ext cx="191149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5871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7937403" y="5257504"/>
                    <a:ext cx="404896" cy="373861"/>
                    <a:chOff x="7937403" y="5257504"/>
                    <a:chExt cx="404896" cy="373861"/>
                  </a:xfrm>
                </p:grpSpPr>
                <p:sp>
                  <p:nvSpPr>
                    <p:cNvPr id="75890" name="Oval 5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7403" y="5257504"/>
                      <a:ext cx="382965" cy="373861"/>
                    </a:xfrm>
                    <a:prstGeom prst="ellipse">
                      <a:avLst/>
                    </a:prstGeom>
                    <a:solidFill>
                      <a:srgbClr val="FEC60B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5891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57911" y="5300446"/>
                      <a:ext cx="284388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  <a:p>
                      <a:pPr eaLnBrk="0" hangingPunct="0"/>
                      <a:endParaRPr lang="en-US" sz="1400">
                        <a:latin typeface="Times" pitchFamily="-108" charset="0"/>
                      </a:endParaRPr>
                    </a:p>
                  </p:txBody>
                </p:sp>
              </p:grpSp>
              <p:cxnSp>
                <p:nvCxnSpPr>
                  <p:cNvPr id="560" name="Straight Connector 559"/>
                  <p:cNvCxnSpPr>
                    <a:stCxn id="75898" idx="6"/>
                    <a:endCxn id="75896" idx="2"/>
                  </p:cNvCxnSpPr>
                  <p:nvPr/>
                </p:nvCxnSpPr>
                <p:spPr>
                  <a:xfrm>
                    <a:off x="6797836" y="4687809"/>
                    <a:ext cx="612177" cy="1639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5873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5924945" y="5247093"/>
                    <a:ext cx="452317" cy="373861"/>
                    <a:chOff x="6488969" y="5798754"/>
                    <a:chExt cx="452317" cy="373861"/>
                  </a:xfrm>
                </p:grpSpPr>
                <p:sp>
                  <p:nvSpPr>
                    <p:cNvPr id="75888" name="Oval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88969" y="5798754"/>
                      <a:ext cx="382965" cy="373861"/>
                    </a:xfrm>
                    <a:prstGeom prst="ellipse">
                      <a:avLst/>
                    </a:prstGeom>
                    <a:solidFill>
                      <a:srgbClr val="FEC60B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5889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90381" y="5846326"/>
                      <a:ext cx="350905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5874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6931004" y="5254812"/>
                    <a:ext cx="479386" cy="373861"/>
                    <a:chOff x="6548039" y="5861224"/>
                    <a:chExt cx="479386" cy="373861"/>
                  </a:xfrm>
                </p:grpSpPr>
                <p:sp>
                  <p:nvSpPr>
                    <p:cNvPr id="75886" name="Oval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48039" y="5861224"/>
                      <a:ext cx="382965" cy="373861"/>
                    </a:xfrm>
                    <a:prstGeom prst="ellipse">
                      <a:avLst/>
                    </a:prstGeom>
                    <a:solidFill>
                      <a:srgbClr val="FEC60B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5887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56261" y="5906467"/>
                      <a:ext cx="371164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cxnSp>
                <p:nvCxnSpPr>
                  <p:cNvPr id="563" name="Straight Connector 562"/>
                  <p:cNvCxnSpPr>
                    <a:stCxn id="75896" idx="5"/>
                    <a:endCxn id="75890" idx="1"/>
                  </p:cNvCxnSpPr>
                  <p:nvPr/>
                </p:nvCxnSpPr>
                <p:spPr>
                  <a:xfrm rot="16200000" flipH="1">
                    <a:off x="7620559" y="4939215"/>
                    <a:ext cx="490011" cy="255968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Straight Connector 563"/>
                  <p:cNvCxnSpPr>
                    <a:stCxn id="75896" idx="3"/>
                  </p:cNvCxnSpPr>
                  <p:nvPr/>
                </p:nvCxnSpPr>
                <p:spPr>
                  <a:xfrm rot="5400000">
                    <a:off x="7119212" y="4960846"/>
                    <a:ext cx="486734" cy="209428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Straight Connector 17"/>
                  <p:cNvCxnSpPr>
                    <a:stCxn id="75898" idx="5"/>
                  </p:cNvCxnSpPr>
                  <p:nvPr/>
                </p:nvCxnSpPr>
                <p:spPr>
                  <a:xfrm rot="16200000" flipH="1">
                    <a:off x="6620774" y="4942127"/>
                    <a:ext cx="488372" cy="245228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Straight Connector 565"/>
                  <p:cNvCxnSpPr>
                    <a:endCxn id="75898" idx="3"/>
                  </p:cNvCxnSpPr>
                  <p:nvPr/>
                </p:nvCxnSpPr>
                <p:spPr>
                  <a:xfrm rot="5400000" flipH="1" flipV="1">
                    <a:off x="6120170" y="4952274"/>
                    <a:ext cx="481817" cy="218379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7" name="Straight Connector 566"/>
                  <p:cNvCxnSpPr>
                    <a:stCxn id="75890" idx="2"/>
                  </p:cNvCxnSpPr>
                  <p:nvPr/>
                </p:nvCxnSpPr>
                <p:spPr>
                  <a:xfrm rot="10800000">
                    <a:off x="7313353" y="5441672"/>
                    <a:ext cx="624707" cy="3278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Straight Connector 567"/>
                  <p:cNvCxnSpPr/>
                  <p:nvPr/>
                </p:nvCxnSpPr>
                <p:spPr>
                  <a:xfrm rot="10800000">
                    <a:off x="6307378" y="5433478"/>
                    <a:ext cx="622917" cy="8194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Straight Connector 568"/>
                  <p:cNvCxnSpPr/>
                  <p:nvPr/>
                </p:nvCxnSpPr>
                <p:spPr>
                  <a:xfrm rot="16200000" flipH="1">
                    <a:off x="7154534" y="5677747"/>
                    <a:ext cx="437568" cy="230908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Straight Connector 569"/>
                  <p:cNvCxnSpPr>
                    <a:stCxn id="75890" idx="3"/>
                  </p:cNvCxnSpPr>
                  <p:nvPr/>
                </p:nvCxnSpPr>
                <p:spPr>
                  <a:xfrm rot="5400000">
                    <a:off x="7658340" y="5676777"/>
                    <a:ext cx="435929" cy="234488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Straight Connector 570"/>
                  <p:cNvCxnSpPr>
                    <a:endCxn id="75894" idx="6"/>
                  </p:cNvCxnSpPr>
                  <p:nvPr/>
                </p:nvCxnSpPr>
                <p:spPr>
                  <a:xfrm rot="10800000">
                    <a:off x="6803206" y="6141454"/>
                    <a:ext cx="630077" cy="3278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2" name="Straight Connector 571"/>
                  <p:cNvCxnSpPr>
                    <a:endCxn id="75894" idx="1"/>
                  </p:cNvCxnSpPr>
                  <p:nvPr/>
                </p:nvCxnSpPr>
                <p:spPr>
                  <a:xfrm rot="16200000" flipH="1">
                    <a:off x="6141701" y="5676411"/>
                    <a:ext cx="444124" cy="223748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Straight Connector 25"/>
                  <p:cNvCxnSpPr>
                    <a:endCxn id="75894" idx="7"/>
                  </p:cNvCxnSpPr>
                  <p:nvPr/>
                </p:nvCxnSpPr>
                <p:spPr>
                  <a:xfrm rot="5400000">
                    <a:off x="6648785" y="5671559"/>
                    <a:ext cx="435929" cy="241648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48" name="TextBox 547"/>
                <p:cNvSpPr txBox="1"/>
                <p:nvPr/>
              </p:nvSpPr>
              <p:spPr>
                <a:xfrm>
                  <a:off x="8917330" y="3360010"/>
                  <a:ext cx="311219" cy="308004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549" name="TextBox 548"/>
                <p:cNvSpPr txBox="1"/>
                <p:nvPr/>
              </p:nvSpPr>
              <p:spPr>
                <a:xfrm>
                  <a:off x="9971662" y="3282215"/>
                  <a:ext cx="471592" cy="308004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550" name="TextBox 549"/>
                <p:cNvSpPr txBox="1"/>
                <p:nvPr/>
              </p:nvSpPr>
              <p:spPr>
                <a:xfrm>
                  <a:off x="8460029" y="3336195"/>
                  <a:ext cx="311219" cy="306417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551" name="TextBox 550"/>
                <p:cNvSpPr txBox="1"/>
                <p:nvPr/>
              </p:nvSpPr>
              <p:spPr>
                <a:xfrm>
                  <a:off x="9997068" y="4098268"/>
                  <a:ext cx="311219" cy="308004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552" name="TextBox 551"/>
                <p:cNvSpPr txBox="1"/>
                <p:nvPr/>
              </p:nvSpPr>
              <p:spPr>
                <a:xfrm>
                  <a:off x="9547707" y="4012535"/>
                  <a:ext cx="312806" cy="308004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553" name="TextBox 552"/>
                <p:cNvSpPr txBox="1"/>
                <p:nvPr/>
              </p:nvSpPr>
              <p:spPr>
                <a:xfrm>
                  <a:off x="8471145" y="4055402"/>
                  <a:ext cx="311219" cy="308004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554" name="TextBox 553"/>
                <p:cNvSpPr txBox="1"/>
                <p:nvPr/>
              </p:nvSpPr>
              <p:spPr>
                <a:xfrm>
                  <a:off x="9253954" y="4501532"/>
                  <a:ext cx="311219" cy="308004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535" name="TextBox 534"/>
              <p:cNvSpPr txBox="1"/>
              <p:nvPr/>
            </p:nvSpPr>
            <p:spPr>
              <a:xfrm>
                <a:off x="9209494" y="2891652"/>
                <a:ext cx="311218" cy="308004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 </a:t>
                </a:r>
              </a:p>
            </p:txBody>
          </p:sp>
          <p:sp>
            <p:nvSpPr>
              <p:cNvPr id="536" name="TextBox 535"/>
              <p:cNvSpPr txBox="1"/>
              <p:nvPr/>
            </p:nvSpPr>
            <p:spPr>
              <a:xfrm>
                <a:off x="8936384" y="4006184"/>
                <a:ext cx="311218" cy="308004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 </a:t>
                </a:r>
              </a:p>
            </p:txBody>
          </p:sp>
          <p:sp>
            <p:nvSpPr>
              <p:cNvPr id="537" name="TextBox 536"/>
              <p:cNvSpPr txBox="1"/>
              <p:nvPr/>
            </p:nvSpPr>
            <p:spPr>
              <a:xfrm>
                <a:off x="8764896" y="3615622"/>
                <a:ext cx="311218" cy="306417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 </a:t>
                </a:r>
              </a:p>
            </p:txBody>
          </p:sp>
          <p:sp>
            <p:nvSpPr>
              <p:cNvPr id="538" name="TextBox 537"/>
              <p:cNvSpPr txBox="1"/>
              <p:nvPr/>
            </p:nvSpPr>
            <p:spPr>
              <a:xfrm>
                <a:off x="9539767" y="3372711"/>
                <a:ext cx="311218" cy="308004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 </a:t>
                </a:r>
              </a:p>
            </p:txBody>
          </p:sp>
          <p:sp>
            <p:nvSpPr>
              <p:cNvPr id="539" name="TextBox 538"/>
              <p:cNvSpPr txBox="1"/>
              <p:nvPr/>
            </p:nvSpPr>
            <p:spPr>
              <a:xfrm>
                <a:off x="9714430" y="3623560"/>
                <a:ext cx="311218" cy="308004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 </a:t>
                </a:r>
              </a:p>
            </p:txBody>
          </p:sp>
          <p:sp>
            <p:nvSpPr>
              <p:cNvPr id="75852" name="TextBox 539"/>
              <p:cNvSpPr txBox="1">
                <a:spLocks noChangeArrowheads="1"/>
              </p:cNvSpPr>
              <p:nvPr/>
            </p:nvSpPr>
            <p:spPr bwMode="auto">
              <a:xfrm>
                <a:off x="8512988" y="2892076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1</a:t>
                </a:r>
              </a:p>
            </p:txBody>
          </p:sp>
          <p:sp>
            <p:nvSpPr>
              <p:cNvPr id="75853" name="TextBox 540"/>
              <p:cNvSpPr txBox="1">
                <a:spLocks noChangeArrowheads="1"/>
              </p:cNvSpPr>
              <p:nvPr/>
            </p:nvSpPr>
            <p:spPr bwMode="auto">
              <a:xfrm>
                <a:off x="8226616" y="3444881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0</a:t>
                </a:r>
              </a:p>
            </p:txBody>
          </p:sp>
          <p:sp>
            <p:nvSpPr>
              <p:cNvPr id="75854" name="TextBox 541"/>
              <p:cNvSpPr txBox="1">
                <a:spLocks noChangeArrowheads="1"/>
              </p:cNvSpPr>
              <p:nvPr/>
            </p:nvSpPr>
            <p:spPr bwMode="auto">
              <a:xfrm>
                <a:off x="9904962" y="2886773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2</a:t>
                </a:r>
              </a:p>
            </p:txBody>
          </p:sp>
          <p:sp>
            <p:nvSpPr>
              <p:cNvPr id="75855" name="TextBox 542"/>
              <p:cNvSpPr txBox="1">
                <a:spLocks noChangeArrowheads="1"/>
              </p:cNvSpPr>
              <p:nvPr/>
            </p:nvSpPr>
            <p:spPr bwMode="auto">
              <a:xfrm>
                <a:off x="9947249" y="4482712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3</a:t>
                </a:r>
              </a:p>
            </p:txBody>
          </p:sp>
          <p:sp>
            <p:nvSpPr>
              <p:cNvPr id="75856" name="TextBox 543"/>
              <p:cNvSpPr txBox="1">
                <a:spLocks noChangeArrowheads="1"/>
              </p:cNvSpPr>
              <p:nvPr/>
            </p:nvSpPr>
            <p:spPr bwMode="auto">
              <a:xfrm>
                <a:off x="10247888" y="3476437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3</a:t>
                </a:r>
              </a:p>
            </p:txBody>
          </p:sp>
          <p:sp>
            <p:nvSpPr>
              <p:cNvPr id="75857" name="TextBox 544"/>
              <p:cNvSpPr txBox="1">
                <a:spLocks noChangeArrowheads="1"/>
              </p:cNvSpPr>
              <p:nvPr/>
            </p:nvSpPr>
            <p:spPr bwMode="auto">
              <a:xfrm>
                <a:off x="8561020" y="4527161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1</a:t>
                </a:r>
              </a:p>
            </p:txBody>
          </p:sp>
          <p:sp>
            <p:nvSpPr>
              <p:cNvPr id="75858" name="TextBox 545"/>
              <p:cNvSpPr txBox="1">
                <a:spLocks noChangeArrowheads="1"/>
              </p:cNvSpPr>
              <p:nvPr/>
            </p:nvSpPr>
            <p:spPr bwMode="auto">
              <a:xfrm>
                <a:off x="9227948" y="3438337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2</a:t>
                </a:r>
              </a:p>
            </p:txBody>
          </p:sp>
        </p:grpSp>
        <p:sp>
          <p:nvSpPr>
            <p:cNvPr id="533" name="TextBox 532"/>
            <p:cNvSpPr txBox="1"/>
            <p:nvPr/>
          </p:nvSpPr>
          <p:spPr>
            <a:xfrm>
              <a:off x="9043710" y="1805281"/>
              <a:ext cx="349327" cy="400088"/>
            </a:xfrm>
            <a:prstGeom prst="rect">
              <a:avLst/>
            </a:prstGeom>
            <a:noFill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75879C"/>
                  </a:solidFill>
                </a:rPr>
                <a:t>8</a:t>
              </a:r>
            </a:p>
          </p:txBody>
        </p:sp>
      </p:grpSp>
      <p:grpSp>
        <p:nvGrpSpPr>
          <p:cNvPr id="75787" name="Group 587"/>
          <p:cNvGrpSpPr>
            <a:grpSpLocks/>
          </p:cNvGrpSpPr>
          <p:nvPr/>
        </p:nvGrpSpPr>
        <p:grpSpPr bwMode="auto">
          <a:xfrm>
            <a:off x="4635500" y="3784600"/>
            <a:ext cx="2333625" cy="2247900"/>
            <a:chOff x="8110055" y="1817950"/>
            <a:chExt cx="2332550" cy="2248147"/>
          </a:xfrm>
        </p:grpSpPr>
        <p:grpSp>
          <p:nvGrpSpPr>
            <p:cNvPr id="75788" name="Group 70"/>
            <p:cNvGrpSpPr>
              <a:grpSpLocks/>
            </p:cNvGrpSpPr>
            <p:nvPr/>
          </p:nvGrpSpPr>
          <p:grpSpPr bwMode="auto">
            <a:xfrm>
              <a:off x="8110055" y="2117932"/>
              <a:ext cx="2332550" cy="1948165"/>
              <a:chOff x="8226616" y="2886773"/>
              <a:chExt cx="2332550" cy="1948165"/>
            </a:xfrm>
          </p:grpSpPr>
          <p:grpSp>
            <p:nvGrpSpPr>
              <p:cNvPr id="75790" name="Group 56"/>
              <p:cNvGrpSpPr>
                <a:grpSpLocks/>
              </p:cNvGrpSpPr>
              <p:nvPr/>
            </p:nvGrpSpPr>
            <p:grpSpPr bwMode="auto">
              <a:xfrm>
                <a:off x="8317677" y="2971062"/>
                <a:ext cx="2144366" cy="1838477"/>
                <a:chOff x="8317677" y="2971062"/>
                <a:chExt cx="2144366" cy="1838477"/>
              </a:xfrm>
            </p:grpSpPr>
            <p:grpSp>
              <p:nvGrpSpPr>
                <p:cNvPr id="75803" name="Group 6"/>
                <p:cNvGrpSpPr>
                  <a:grpSpLocks/>
                </p:cNvGrpSpPr>
                <p:nvPr/>
              </p:nvGrpSpPr>
              <p:grpSpPr bwMode="auto">
                <a:xfrm>
                  <a:off x="8317677" y="2971062"/>
                  <a:ext cx="2144366" cy="1773303"/>
                  <a:chOff x="5924945" y="4501010"/>
                  <a:chExt cx="2417354" cy="1830468"/>
                </a:xfrm>
              </p:grpSpPr>
              <p:grpSp>
                <p:nvGrpSpPr>
                  <p:cNvPr id="75811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6415327" y="4501010"/>
                    <a:ext cx="487043" cy="373861"/>
                    <a:chOff x="6415327" y="4640710"/>
                    <a:chExt cx="487043" cy="373861"/>
                  </a:xfrm>
                </p:grpSpPr>
                <p:sp>
                  <p:nvSpPr>
                    <p:cNvPr id="75842" name="Oval 6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15327" y="4640710"/>
                      <a:ext cx="382965" cy="373861"/>
                    </a:xfrm>
                    <a:prstGeom prst="ellipse">
                      <a:avLst/>
                    </a:prstGeom>
                    <a:solidFill>
                      <a:srgbClr val="FEC60B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5843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26173" y="4684816"/>
                      <a:ext cx="376197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5812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7410392" y="4503296"/>
                    <a:ext cx="543767" cy="373861"/>
                    <a:chOff x="7410392" y="4630296"/>
                    <a:chExt cx="543767" cy="373861"/>
                  </a:xfrm>
                </p:grpSpPr>
                <p:sp>
                  <p:nvSpPr>
                    <p:cNvPr id="75840" name="Oval 6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10392" y="4630296"/>
                      <a:ext cx="382965" cy="373861"/>
                    </a:xfrm>
                    <a:prstGeom prst="ellipse">
                      <a:avLst/>
                    </a:prstGeom>
                    <a:solidFill>
                      <a:srgbClr val="FEC60B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5841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20388" y="4668024"/>
                      <a:ext cx="433771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  <a:p>
                      <a:pPr eaLnBrk="0" hangingPunct="0"/>
                      <a:endParaRPr lang="en-US" sz="14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5813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6420052" y="5954919"/>
                    <a:ext cx="382965" cy="373861"/>
                    <a:chOff x="6420052" y="5954919"/>
                    <a:chExt cx="382965" cy="373861"/>
                  </a:xfrm>
                </p:grpSpPr>
                <p:sp>
                  <p:nvSpPr>
                    <p:cNvPr id="75838" name="Oval 6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20052" y="5954919"/>
                      <a:ext cx="382965" cy="373861"/>
                    </a:xfrm>
                    <a:prstGeom prst="ellipse">
                      <a:avLst/>
                    </a:prstGeom>
                    <a:solidFill>
                      <a:srgbClr val="FEC60B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5839" name="Rectangle 6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24639" y="6010978"/>
                      <a:ext cx="191149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5814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7432703" y="5957617"/>
                    <a:ext cx="382965" cy="373861"/>
                    <a:chOff x="7432703" y="5957617"/>
                    <a:chExt cx="382965" cy="373861"/>
                  </a:xfrm>
                </p:grpSpPr>
                <p:sp>
                  <p:nvSpPr>
                    <p:cNvPr id="75836" name="Oval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32703" y="5957617"/>
                      <a:ext cx="382965" cy="37386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5837" name="Rectangle 6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43548" y="5997869"/>
                      <a:ext cx="191149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5815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7937403" y="5257504"/>
                    <a:ext cx="404896" cy="373861"/>
                    <a:chOff x="7937403" y="5257504"/>
                    <a:chExt cx="404896" cy="373861"/>
                  </a:xfrm>
                </p:grpSpPr>
                <p:sp>
                  <p:nvSpPr>
                    <p:cNvPr id="75834" name="Oval 6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7403" y="5257504"/>
                      <a:ext cx="382965" cy="373861"/>
                    </a:xfrm>
                    <a:prstGeom prst="ellipse">
                      <a:avLst/>
                    </a:prstGeom>
                    <a:solidFill>
                      <a:srgbClr val="B8DBED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5835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57911" y="5300446"/>
                      <a:ext cx="284388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  <a:p>
                      <a:pPr eaLnBrk="0" hangingPunct="0"/>
                      <a:endParaRPr lang="en-US" sz="1400">
                        <a:latin typeface="Times" pitchFamily="-108" charset="0"/>
                      </a:endParaRPr>
                    </a:p>
                  </p:txBody>
                </p:sp>
              </p:grpSp>
              <p:cxnSp>
                <p:nvCxnSpPr>
                  <p:cNvPr id="617" name="Straight Connector 616"/>
                  <p:cNvCxnSpPr>
                    <a:stCxn id="75842" idx="6"/>
                    <a:endCxn id="75840" idx="2"/>
                  </p:cNvCxnSpPr>
                  <p:nvPr/>
                </p:nvCxnSpPr>
                <p:spPr>
                  <a:xfrm>
                    <a:off x="6797173" y="4687784"/>
                    <a:ext cx="613548" cy="1639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5817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5924945" y="5247093"/>
                    <a:ext cx="452317" cy="373861"/>
                    <a:chOff x="6488969" y="5798754"/>
                    <a:chExt cx="452317" cy="373861"/>
                  </a:xfrm>
                </p:grpSpPr>
                <p:sp>
                  <p:nvSpPr>
                    <p:cNvPr id="75832" name="Oval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88969" y="5798754"/>
                      <a:ext cx="382965" cy="373861"/>
                    </a:xfrm>
                    <a:prstGeom prst="ellipse">
                      <a:avLst/>
                    </a:prstGeom>
                    <a:solidFill>
                      <a:srgbClr val="FEC60B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5833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90381" y="5846326"/>
                      <a:ext cx="350905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400" baseline="-25000" dirty="0">
                        <a:latin typeface="Times" pitchFamily="-108" charset="0"/>
                      </a:endParaRPr>
                    </a:p>
                  </p:txBody>
                </p:sp>
              </p:grpSp>
              <p:grpSp>
                <p:nvGrpSpPr>
                  <p:cNvPr id="75818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6931004" y="5254812"/>
                    <a:ext cx="479386" cy="373861"/>
                    <a:chOff x="6548039" y="5861224"/>
                    <a:chExt cx="479386" cy="373861"/>
                  </a:xfrm>
                </p:grpSpPr>
                <p:sp>
                  <p:nvSpPr>
                    <p:cNvPr id="75830" name="Oval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48039" y="5861224"/>
                      <a:ext cx="382965" cy="373861"/>
                    </a:xfrm>
                    <a:prstGeom prst="ellipse">
                      <a:avLst/>
                    </a:prstGeom>
                    <a:solidFill>
                      <a:srgbClr val="FEC60B"/>
                    </a:solidFill>
                    <a:ln w="12700">
                      <a:solidFill>
                        <a:srgbClr val="FF66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75831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56261" y="5906467"/>
                      <a:ext cx="371164" cy="22238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eaLnBrk="0" hangingPunct="0"/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400" baseline="-25000">
                        <a:latin typeface="Times" pitchFamily="-108" charset="0"/>
                      </a:endParaRPr>
                    </a:p>
                  </p:txBody>
                </p:sp>
              </p:grpSp>
              <p:cxnSp>
                <p:nvCxnSpPr>
                  <p:cNvPr id="620" name="Straight Connector 619"/>
                  <p:cNvCxnSpPr>
                    <a:stCxn id="75840" idx="5"/>
                    <a:endCxn id="75834" idx="1"/>
                  </p:cNvCxnSpPr>
                  <p:nvPr/>
                </p:nvCxnSpPr>
                <p:spPr>
                  <a:xfrm rot="16200000" flipH="1">
                    <a:off x="7620954" y="4939283"/>
                    <a:ext cx="490018" cy="255794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Straight Connector 620"/>
                  <p:cNvCxnSpPr>
                    <a:stCxn id="75840" idx="3"/>
                  </p:cNvCxnSpPr>
                  <p:nvPr/>
                </p:nvCxnSpPr>
                <p:spPr>
                  <a:xfrm rot="5400000">
                    <a:off x="7118160" y="4960897"/>
                    <a:ext cx="486741" cy="209287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2" name="Straight Connector 17"/>
                  <p:cNvCxnSpPr>
                    <a:stCxn id="75842" idx="5"/>
                  </p:cNvCxnSpPr>
                  <p:nvPr/>
                </p:nvCxnSpPr>
                <p:spPr>
                  <a:xfrm rot="16200000" flipH="1">
                    <a:off x="6620061" y="4942190"/>
                    <a:ext cx="488379" cy="245062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3" name="Straight Connector 622"/>
                  <p:cNvCxnSpPr>
                    <a:endCxn id="75842" idx="3"/>
                  </p:cNvCxnSpPr>
                  <p:nvPr/>
                </p:nvCxnSpPr>
                <p:spPr>
                  <a:xfrm rot="5400000" flipH="1" flipV="1">
                    <a:off x="6120695" y="4951434"/>
                    <a:ext cx="481824" cy="220020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4" name="Straight Connector 623"/>
                  <p:cNvCxnSpPr>
                    <a:stCxn id="75834" idx="2"/>
                  </p:cNvCxnSpPr>
                  <p:nvPr/>
                </p:nvCxnSpPr>
                <p:spPr>
                  <a:xfrm rot="10800000">
                    <a:off x="7314127" y="5441657"/>
                    <a:ext cx="624282" cy="3278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5" name="Straight Connector 624"/>
                  <p:cNvCxnSpPr/>
                  <p:nvPr/>
                </p:nvCxnSpPr>
                <p:spPr>
                  <a:xfrm rot="10800000">
                    <a:off x="6307049" y="5433464"/>
                    <a:ext cx="624281" cy="8194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6" name="Straight Connector 625"/>
                  <p:cNvCxnSpPr/>
                  <p:nvPr/>
                </p:nvCxnSpPr>
                <p:spPr>
                  <a:xfrm rot="16200000" flipH="1">
                    <a:off x="7154371" y="5676921"/>
                    <a:ext cx="437574" cy="232540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Straight Connector 626"/>
                  <p:cNvCxnSpPr>
                    <a:stCxn id="75834" idx="3"/>
                  </p:cNvCxnSpPr>
                  <p:nvPr/>
                </p:nvCxnSpPr>
                <p:spPr>
                  <a:xfrm rot="5400000">
                    <a:off x="7658728" y="5676848"/>
                    <a:ext cx="435936" cy="234329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Straight Connector 627"/>
                  <p:cNvCxnSpPr>
                    <a:endCxn id="75838" idx="6"/>
                  </p:cNvCxnSpPr>
                  <p:nvPr/>
                </p:nvCxnSpPr>
                <p:spPr>
                  <a:xfrm rot="10800000">
                    <a:off x="6802539" y="6141449"/>
                    <a:ext cx="629648" cy="3278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Straight Connector 628"/>
                  <p:cNvCxnSpPr>
                    <a:endCxn id="75838" idx="1"/>
                  </p:cNvCxnSpPr>
                  <p:nvPr/>
                </p:nvCxnSpPr>
                <p:spPr>
                  <a:xfrm rot="16200000" flipH="1">
                    <a:off x="6141330" y="5676478"/>
                    <a:ext cx="444130" cy="223597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Straight Connector 25"/>
                  <p:cNvCxnSpPr>
                    <a:endCxn id="75838" idx="7"/>
                  </p:cNvCxnSpPr>
                  <p:nvPr/>
                </p:nvCxnSpPr>
                <p:spPr>
                  <a:xfrm rot="5400000">
                    <a:off x="6648967" y="5672525"/>
                    <a:ext cx="435936" cy="239695"/>
                  </a:xfrm>
                  <a:prstGeom prst="line">
                    <a:avLst/>
                  </a:prstGeom>
                  <a:ln w="317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05" name="TextBox 604"/>
                <p:cNvSpPr txBox="1"/>
                <p:nvPr/>
              </p:nvSpPr>
              <p:spPr>
                <a:xfrm>
                  <a:off x="8916861" y="3359989"/>
                  <a:ext cx="311007" cy="308009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606" name="TextBox 605"/>
                <p:cNvSpPr txBox="1"/>
                <p:nvPr/>
              </p:nvSpPr>
              <p:spPr>
                <a:xfrm>
                  <a:off x="9972062" y="3282192"/>
                  <a:ext cx="471271" cy="308009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607" name="TextBox 606"/>
                <p:cNvSpPr txBox="1"/>
                <p:nvPr/>
              </p:nvSpPr>
              <p:spPr>
                <a:xfrm>
                  <a:off x="8459871" y="3336173"/>
                  <a:ext cx="311007" cy="306422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608" name="TextBox 607"/>
                <p:cNvSpPr txBox="1"/>
                <p:nvPr/>
              </p:nvSpPr>
              <p:spPr>
                <a:xfrm>
                  <a:off x="9997450" y="4098257"/>
                  <a:ext cx="311007" cy="308009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609" name="TextBox 608"/>
                <p:cNvSpPr txBox="1"/>
                <p:nvPr/>
              </p:nvSpPr>
              <p:spPr>
                <a:xfrm>
                  <a:off x="9548395" y="4012522"/>
                  <a:ext cx="311007" cy="308009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610" name="TextBox 609"/>
                <p:cNvSpPr txBox="1"/>
                <p:nvPr/>
              </p:nvSpPr>
              <p:spPr>
                <a:xfrm>
                  <a:off x="8470978" y="4055390"/>
                  <a:ext cx="311007" cy="308009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  <p:sp>
              <p:nvSpPr>
                <p:cNvPr id="611" name="TextBox 610"/>
                <p:cNvSpPr txBox="1"/>
                <p:nvPr/>
              </p:nvSpPr>
              <p:spPr>
                <a:xfrm>
                  <a:off x="9254842" y="4501526"/>
                  <a:ext cx="311007" cy="308009"/>
                </a:xfrm>
                <a:prstGeom prst="rect">
                  <a:avLst/>
                </a:prstGeom>
                <a:noFill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>
                      <a:solidFill>
                        <a:srgbClr val="5785E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592" name="TextBox 591"/>
              <p:cNvSpPr txBox="1"/>
              <p:nvPr/>
            </p:nvSpPr>
            <p:spPr>
              <a:xfrm>
                <a:off x="9210413" y="2891625"/>
                <a:ext cx="311007" cy="308009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 </a:t>
                </a:r>
              </a:p>
            </p:txBody>
          </p:sp>
          <p:sp>
            <p:nvSpPr>
              <p:cNvPr id="593" name="TextBox 592"/>
              <p:cNvSpPr txBox="1"/>
              <p:nvPr/>
            </p:nvSpPr>
            <p:spPr>
              <a:xfrm>
                <a:off x="8937488" y="4006172"/>
                <a:ext cx="311007" cy="308009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 </a:t>
                </a:r>
              </a:p>
            </p:txBody>
          </p:sp>
          <p:sp>
            <p:nvSpPr>
              <p:cNvPr id="594" name="TextBox 593"/>
              <p:cNvSpPr txBox="1"/>
              <p:nvPr/>
            </p:nvSpPr>
            <p:spPr>
              <a:xfrm>
                <a:off x="8764531" y="3615604"/>
                <a:ext cx="312593" cy="306422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 </a:t>
                </a:r>
              </a:p>
            </p:txBody>
          </p:sp>
          <p:sp>
            <p:nvSpPr>
              <p:cNvPr id="595" name="TextBox 594"/>
              <p:cNvSpPr txBox="1"/>
              <p:nvPr/>
            </p:nvSpPr>
            <p:spPr>
              <a:xfrm>
                <a:off x="9538874" y="3372690"/>
                <a:ext cx="311007" cy="308009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 </a:t>
                </a:r>
              </a:p>
            </p:txBody>
          </p:sp>
          <p:sp>
            <p:nvSpPr>
              <p:cNvPr id="596" name="TextBox 595"/>
              <p:cNvSpPr txBox="1"/>
              <p:nvPr/>
            </p:nvSpPr>
            <p:spPr>
              <a:xfrm>
                <a:off x="9713419" y="3623543"/>
                <a:ext cx="311007" cy="308009"/>
              </a:xfrm>
              <a:prstGeom prst="rect">
                <a:avLst/>
              </a:prstGeom>
              <a:noFill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5785E0"/>
                    </a:solidFill>
                  </a:rPr>
                  <a:t> </a:t>
                </a:r>
              </a:p>
            </p:txBody>
          </p:sp>
          <p:sp>
            <p:nvSpPr>
              <p:cNvPr id="75796" name="TextBox 596"/>
              <p:cNvSpPr txBox="1">
                <a:spLocks noChangeArrowheads="1"/>
              </p:cNvSpPr>
              <p:nvPr/>
            </p:nvSpPr>
            <p:spPr bwMode="auto">
              <a:xfrm>
                <a:off x="8512988" y="2892076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1</a:t>
                </a:r>
              </a:p>
            </p:txBody>
          </p:sp>
          <p:sp>
            <p:nvSpPr>
              <p:cNvPr id="75797" name="TextBox 597"/>
              <p:cNvSpPr txBox="1">
                <a:spLocks noChangeArrowheads="1"/>
              </p:cNvSpPr>
              <p:nvPr/>
            </p:nvSpPr>
            <p:spPr bwMode="auto">
              <a:xfrm>
                <a:off x="8226616" y="3444881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0</a:t>
                </a:r>
              </a:p>
            </p:txBody>
          </p:sp>
          <p:sp>
            <p:nvSpPr>
              <p:cNvPr id="75798" name="TextBox 598"/>
              <p:cNvSpPr txBox="1">
                <a:spLocks noChangeArrowheads="1"/>
              </p:cNvSpPr>
              <p:nvPr/>
            </p:nvSpPr>
            <p:spPr bwMode="auto">
              <a:xfrm>
                <a:off x="9904962" y="2886773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2</a:t>
                </a:r>
              </a:p>
            </p:txBody>
          </p:sp>
          <p:sp>
            <p:nvSpPr>
              <p:cNvPr id="75799" name="TextBox 599"/>
              <p:cNvSpPr txBox="1">
                <a:spLocks noChangeArrowheads="1"/>
              </p:cNvSpPr>
              <p:nvPr/>
            </p:nvSpPr>
            <p:spPr bwMode="auto">
              <a:xfrm>
                <a:off x="9947249" y="4482712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3</a:t>
                </a:r>
              </a:p>
            </p:txBody>
          </p:sp>
          <p:sp>
            <p:nvSpPr>
              <p:cNvPr id="75800" name="TextBox 600"/>
              <p:cNvSpPr txBox="1">
                <a:spLocks noChangeArrowheads="1"/>
              </p:cNvSpPr>
              <p:nvPr/>
            </p:nvSpPr>
            <p:spPr bwMode="auto">
              <a:xfrm>
                <a:off x="10247888" y="3476437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3</a:t>
                </a:r>
              </a:p>
            </p:txBody>
          </p:sp>
          <p:sp>
            <p:nvSpPr>
              <p:cNvPr id="75801" name="TextBox 601"/>
              <p:cNvSpPr txBox="1">
                <a:spLocks noChangeArrowheads="1"/>
              </p:cNvSpPr>
              <p:nvPr/>
            </p:nvSpPr>
            <p:spPr bwMode="auto">
              <a:xfrm>
                <a:off x="8561020" y="4527161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1</a:t>
                </a:r>
              </a:p>
            </p:txBody>
          </p:sp>
          <p:sp>
            <p:nvSpPr>
              <p:cNvPr id="75802" name="TextBox 602"/>
              <p:cNvSpPr txBox="1">
                <a:spLocks noChangeArrowheads="1"/>
              </p:cNvSpPr>
              <p:nvPr/>
            </p:nvSpPr>
            <p:spPr bwMode="auto">
              <a:xfrm>
                <a:off x="9227948" y="3438337"/>
                <a:ext cx="3112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solidFill>
                      <a:srgbClr val="FF6600"/>
                    </a:solidFill>
                  </a:rPr>
                  <a:t>2</a:t>
                </a:r>
              </a:p>
            </p:txBody>
          </p:sp>
        </p:grpSp>
        <p:sp>
          <p:nvSpPr>
            <p:cNvPr id="590" name="TextBox 589"/>
            <p:cNvSpPr txBox="1"/>
            <p:nvPr/>
          </p:nvSpPr>
          <p:spPr>
            <a:xfrm>
              <a:off x="9084331" y="1817950"/>
              <a:ext cx="349089" cy="400094"/>
            </a:xfrm>
            <a:prstGeom prst="rect">
              <a:avLst/>
            </a:prstGeom>
            <a:noFill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75879C"/>
                  </a:solidFill>
                </a:rPr>
                <a:t>7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E556-C47B-4D04-9178-7275B251C0BF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4317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 441 Data Structures</a:t>
            </a:r>
            <a:br>
              <a:rPr lang="en-US" dirty="0"/>
            </a:br>
            <a:endParaRPr lang="tr-T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9</a:t>
            </a:r>
            <a:r>
              <a:rPr lang="en-US" dirty="0" smtClean="0"/>
              <a:t>: Graphs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3521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599" y="304800"/>
            <a:ext cx="4339954" cy="99211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smtClean="0">
                <a:latin typeface="Arial"/>
                <a:cs typeface="Arial"/>
              </a:rPr>
              <a:t>Path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990600"/>
            <a:ext cx="7543800" cy="4800600"/>
          </a:xfrm>
        </p:spPr>
        <p:txBody>
          <a:bodyPr rtlCol="0"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/>
          <a:p>
            <a:pPr marL="0" indent="0">
              <a:buNone/>
              <a:defRPr/>
            </a:pPr>
            <a:endParaRPr lang="en-US" sz="1800" dirty="0" smtClean="0"/>
          </a:p>
          <a:p>
            <a:pPr>
              <a:buFont typeface="Wingdings" charset="2"/>
              <a:buChar char="l"/>
              <a:defRPr/>
            </a:pPr>
            <a:r>
              <a:rPr lang="en-US" sz="2400" dirty="0" smtClean="0"/>
              <a:t>For undirected graph: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sz="2000" b="1" dirty="0" smtClean="0">
                <a:solidFill>
                  <a:srgbClr val="000000"/>
                </a:solidFill>
              </a:rPr>
              <a:t>Path</a:t>
            </a:r>
            <a:r>
              <a:rPr lang="en-US" sz="2000" b="1" dirty="0">
                <a:solidFill>
                  <a:srgbClr val="000000"/>
                </a:solidFill>
              </a:rPr>
              <a:t>: </a:t>
            </a:r>
            <a:r>
              <a:rPr lang="en-US" sz="2000" dirty="0" smtClean="0"/>
              <a:t>a </a:t>
            </a:r>
            <a:r>
              <a:rPr lang="en-US" sz="2000" dirty="0"/>
              <a:t>sequence of vertices v</a:t>
            </a:r>
            <a:r>
              <a:rPr lang="en-US" sz="2000" baseline="-25000" dirty="0"/>
              <a:t>1</a:t>
            </a:r>
            <a:r>
              <a:rPr lang="en-US" sz="2000" dirty="0" smtClean="0"/>
              <a:t>, v</a:t>
            </a:r>
            <a:r>
              <a:rPr lang="en-US" sz="2000" baseline="-25000" dirty="0" smtClean="0"/>
              <a:t>2</a:t>
            </a:r>
            <a:r>
              <a:rPr lang="en-US" sz="2000" dirty="0"/>
              <a:t>,. . .v</a:t>
            </a:r>
            <a:r>
              <a:rPr lang="en-US" sz="2000" baseline="-25000" dirty="0"/>
              <a:t>k </a:t>
            </a:r>
            <a:r>
              <a:rPr lang="en-US" sz="2000" dirty="0"/>
              <a:t> such that consecutive vertices v</a:t>
            </a:r>
            <a:r>
              <a:rPr lang="en-US" sz="2000" baseline="-25000" dirty="0"/>
              <a:t>i</a:t>
            </a:r>
            <a:r>
              <a:rPr lang="en-US" sz="2000" dirty="0"/>
              <a:t> and v</a:t>
            </a:r>
            <a:r>
              <a:rPr lang="en-US" sz="2000" baseline="-25000" dirty="0"/>
              <a:t>i+1 </a:t>
            </a:r>
            <a:r>
              <a:rPr lang="en-US" sz="2000" dirty="0"/>
              <a:t>are adjacent.</a:t>
            </a:r>
            <a:endParaRPr lang="en-US" sz="2000" dirty="0" smtClean="0"/>
          </a:p>
          <a:p>
            <a:pPr lvl="1">
              <a:buFont typeface="Wingdings" charset="2"/>
              <a:buChar char="l"/>
              <a:defRPr/>
            </a:pPr>
            <a:r>
              <a:rPr lang="en-US" sz="2000" dirty="0" smtClean="0"/>
              <a:t>i.e. v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v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,. . .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k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is a path </a:t>
            </a:r>
            <a:r>
              <a:rPr lang="en-US" sz="2000" dirty="0" err="1" smtClean="0"/>
              <a:t>iff</a:t>
            </a:r>
            <a:r>
              <a:rPr lang="en-US" sz="2000" dirty="0" smtClean="0"/>
              <a:t> &lt; </a:t>
            </a:r>
            <a:r>
              <a:rPr lang="en-US" sz="2000" dirty="0"/>
              <a:t>v</a:t>
            </a:r>
            <a:r>
              <a:rPr lang="en-US" sz="2000" baseline="-25000" dirty="0"/>
              <a:t>i</a:t>
            </a:r>
            <a:r>
              <a:rPr lang="en-US" sz="2000" dirty="0"/>
              <a:t>, v</a:t>
            </a:r>
            <a:r>
              <a:rPr lang="en-US" sz="2000" baseline="-25000" dirty="0"/>
              <a:t>i+1 </a:t>
            </a:r>
            <a:r>
              <a:rPr lang="en-US" sz="2000" dirty="0" smtClean="0"/>
              <a:t>&gt; </a:t>
            </a:r>
            <a:r>
              <a:rPr lang="en-US" sz="2000" dirty="0" err="1" smtClean="0">
                <a:sym typeface="Symbol" charset="0"/>
              </a:rPr>
              <a:t></a:t>
            </a:r>
            <a:r>
              <a:rPr lang="en-US" sz="2000" dirty="0" smtClean="0"/>
              <a:t> E for all  1 </a:t>
            </a:r>
            <a:r>
              <a:rPr lang="en-US" sz="2000" dirty="0" err="1" smtClean="0">
                <a:sym typeface="Symbol" charset="0"/>
              </a:rPr>
              <a:t></a:t>
            </a:r>
            <a:r>
              <a:rPr lang="en-US" sz="2000" dirty="0" smtClean="0">
                <a:sym typeface="Symbol" charset="0"/>
              </a:rPr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>
                <a:sym typeface="Symbol" charset="0"/>
              </a:rPr>
              <a:t></a:t>
            </a:r>
            <a:r>
              <a:rPr lang="en-US" sz="2000" dirty="0" smtClean="0"/>
              <a:t> k-1 </a:t>
            </a:r>
          </a:p>
          <a:p>
            <a:pPr>
              <a:buFont typeface="Wingdings" charset="2"/>
              <a:buChar char="l"/>
              <a:defRPr/>
            </a:pPr>
            <a:r>
              <a:rPr lang="en-US" sz="2400" dirty="0"/>
              <a:t>For </a:t>
            </a:r>
            <a:r>
              <a:rPr lang="en-US" sz="2400" dirty="0" smtClean="0"/>
              <a:t>directed graph: 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sz="2000" dirty="0"/>
              <a:t>A </a:t>
            </a:r>
            <a:r>
              <a:rPr lang="en-US" sz="2000" b="1" dirty="0">
                <a:solidFill>
                  <a:srgbClr val="000000"/>
                </a:solidFill>
              </a:rPr>
              <a:t>directed path </a:t>
            </a:r>
            <a:r>
              <a:rPr lang="en-US" sz="2000" dirty="0"/>
              <a:t>between two vertices is a sequence of directed edges that begins at one vertex and ends at another vertex.</a:t>
            </a:r>
            <a:endParaRPr lang="en-US" sz="2000" dirty="0" smtClean="0"/>
          </a:p>
          <a:p>
            <a:pPr lvl="1">
              <a:buFont typeface="Wingdings" charset="2"/>
              <a:buChar char="l"/>
              <a:defRPr/>
            </a:pPr>
            <a:r>
              <a:rPr lang="en-US" sz="2000" dirty="0" smtClean="0"/>
              <a:t>i.e. v</a:t>
            </a:r>
            <a:r>
              <a:rPr lang="en-US" sz="2000" baseline="-25000" dirty="0" smtClean="0"/>
              <a:t>1</a:t>
            </a:r>
            <a:r>
              <a:rPr lang="en-US" sz="2000" dirty="0"/>
              <a:t>, </a:t>
            </a:r>
            <a:r>
              <a:rPr lang="en-US" sz="2000" dirty="0" smtClean="0"/>
              <a:t>v</a:t>
            </a:r>
            <a:r>
              <a:rPr lang="en-US" sz="2000" baseline="-25000" dirty="0" smtClean="0"/>
              <a:t>2</a:t>
            </a:r>
            <a:r>
              <a:rPr lang="en-US" sz="2000" dirty="0"/>
              <a:t>, …, 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 </a:t>
            </a:r>
            <a:r>
              <a:rPr lang="en-US" sz="2000" dirty="0"/>
              <a:t>is a path if </a:t>
            </a:r>
            <a:r>
              <a:rPr lang="en-US" sz="2000" dirty="0" smtClean="0"/>
              <a:t>(v</a:t>
            </a:r>
            <a:r>
              <a:rPr lang="en-US" sz="2000" baseline="-25000" dirty="0" smtClean="0"/>
              <a:t>i</a:t>
            </a:r>
            <a:r>
              <a:rPr lang="en-US" sz="2000" dirty="0"/>
              <a:t>, </a:t>
            </a:r>
            <a:r>
              <a:rPr lang="en-US" sz="2000" dirty="0" smtClean="0"/>
              <a:t>v</a:t>
            </a:r>
            <a:r>
              <a:rPr lang="en-US" sz="2000" u="sng" baseline="-25000" dirty="0" smtClean="0"/>
              <a:t>i</a:t>
            </a:r>
            <a:r>
              <a:rPr lang="en-US" sz="2000" u="sng" baseline="-25000" dirty="0"/>
              <a:t>+1</a:t>
            </a:r>
            <a:r>
              <a:rPr lang="en-US" sz="2000" dirty="0"/>
              <a:t>) </a:t>
            </a:r>
            <a:r>
              <a:rPr lang="en-US" sz="2000" dirty="0">
                <a:sym typeface="Symbol" charset="0"/>
              </a:rPr>
              <a:t></a:t>
            </a:r>
            <a:r>
              <a:rPr lang="en-US" sz="2000" dirty="0"/>
              <a:t> E for 1 </a:t>
            </a:r>
            <a:r>
              <a:rPr lang="en-US" sz="2000" dirty="0">
                <a:sym typeface="Symbol" charset="0"/>
              </a:rPr>
              <a:t> </a:t>
            </a:r>
            <a:r>
              <a:rPr lang="en-US" sz="2000" dirty="0" err="1">
                <a:sym typeface="Symbol" charset="0"/>
              </a:rPr>
              <a:t>i</a:t>
            </a:r>
            <a:r>
              <a:rPr lang="en-US" sz="2000" dirty="0">
                <a:sym typeface="Symbol" charset="0"/>
              </a:rPr>
              <a:t> </a:t>
            </a:r>
            <a:r>
              <a:rPr lang="en-US" sz="2000" dirty="0" err="1" smtClean="0">
                <a:sym typeface="Symbol" charset="0"/>
              </a:rPr>
              <a:t>k</a:t>
            </a:r>
            <a:r>
              <a:rPr lang="en-US" sz="2000" dirty="0" smtClean="0"/>
              <a:t> -</a:t>
            </a:r>
            <a:r>
              <a:rPr lang="en-US" sz="2000" dirty="0"/>
              <a:t>1</a:t>
            </a:r>
          </a:p>
          <a:p>
            <a:pPr>
              <a:buFont typeface="Wingdings" charset="2"/>
              <a:buChar char="l"/>
              <a:defRPr/>
            </a:pPr>
            <a:r>
              <a:rPr lang="en-US" sz="2400" dirty="0"/>
              <a:t>The length of a path in a graph is the number of </a:t>
            </a:r>
            <a:r>
              <a:rPr lang="en-US" sz="2400" b="1" dirty="0"/>
              <a:t>edges</a:t>
            </a:r>
            <a:r>
              <a:rPr lang="en-US" sz="2400" dirty="0"/>
              <a:t> in the path – </a:t>
            </a:r>
            <a:r>
              <a:rPr lang="en-US" sz="2400" dirty="0" smtClean="0"/>
              <a:t>Path </a:t>
            </a:r>
            <a:r>
              <a:rPr lang="en-US" sz="2400" dirty="0"/>
              <a:t>is of length k.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06EECB-AB2C-1547-927B-4F0CDF3229C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5529-9DC2-41BB-9574-BBFFAC42E425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8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2514600" cy="868362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Cycle</a:t>
            </a:r>
            <a:endParaRPr lang="en-US" sz="3600" dirty="0"/>
          </a:p>
        </p:txBody>
      </p:sp>
      <p:sp>
        <p:nvSpPr>
          <p:cNvPr id="373763" name="Rectangle 3"/>
          <p:cNvSpPr>
            <a:spLocks noGrp="1" noChangeArrowheads="1"/>
          </p:cNvSpPr>
          <p:nvPr>
            <p:ph idx="1"/>
          </p:nvPr>
        </p:nvSpPr>
        <p:spPr>
          <a:xfrm>
            <a:off x="413657" y="1143000"/>
            <a:ext cx="5562600" cy="4808483"/>
          </a:xfrm>
        </p:spPr>
        <p:txBody>
          <a:bodyPr rtlCol="0"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/>
          <a:p>
            <a:pPr>
              <a:buFont typeface="Wingdings" charset="2"/>
              <a:buChar char="l"/>
              <a:defRPr/>
            </a:pPr>
            <a:r>
              <a:rPr lang="en-US" sz="2000" dirty="0" smtClean="0"/>
              <a:t>Path </a:t>
            </a:r>
            <a:r>
              <a:rPr lang="en-US" sz="2000" dirty="0"/>
              <a:t>is </a:t>
            </a:r>
            <a:r>
              <a:rPr lang="en-US" sz="2000" b="1" dirty="0">
                <a:solidFill>
                  <a:srgbClr val="000000"/>
                </a:solidFill>
              </a:rPr>
              <a:t>simple</a:t>
            </a:r>
            <a:r>
              <a:rPr lang="en-US" sz="2000" dirty="0"/>
              <a:t> if vertices in sequence</a:t>
            </a:r>
            <a:r>
              <a:rPr lang="en-US" sz="2000" dirty="0" smtClean="0"/>
              <a:t> are distinct, i.e. a </a:t>
            </a:r>
            <a:r>
              <a:rPr lang="en-US" sz="2000" b="1" dirty="0"/>
              <a:t>simple path</a:t>
            </a:r>
            <a:r>
              <a:rPr lang="en-US" sz="2000" dirty="0"/>
              <a:t> passes through a vertex only once</a:t>
            </a:r>
            <a:r>
              <a:rPr lang="en-US" sz="2000" dirty="0" smtClean="0"/>
              <a:t>.</a:t>
            </a:r>
          </a:p>
          <a:p>
            <a:pPr lvl="2">
              <a:buFont typeface="Wingdings" charset="2"/>
              <a:buNone/>
              <a:defRPr/>
            </a:pPr>
            <a:r>
              <a:rPr lang="en-US" sz="1600" dirty="0" err="1" smtClean="0"/>
              <a:t>eg</a:t>
            </a:r>
            <a:r>
              <a:rPr lang="en-US" sz="1600" dirty="0" smtClean="0"/>
              <a:t>: </a:t>
            </a:r>
            <a:r>
              <a:rPr lang="en-US" sz="1600" dirty="0" err="1" smtClean="0"/>
              <a:t>bec</a:t>
            </a:r>
            <a:endParaRPr lang="en-US" sz="1600" dirty="0" smtClean="0"/>
          </a:p>
          <a:p>
            <a:pPr>
              <a:buFont typeface="Wingdings" charset="2"/>
              <a:buChar char="l"/>
              <a:defRPr/>
            </a:pPr>
            <a:r>
              <a:rPr lang="en-US" sz="2000" dirty="0" smtClean="0"/>
              <a:t>A </a:t>
            </a:r>
            <a:r>
              <a:rPr lang="en-US" sz="2000" b="1" dirty="0">
                <a:solidFill>
                  <a:srgbClr val="000000"/>
                </a:solidFill>
              </a:rPr>
              <a:t>c</a:t>
            </a:r>
            <a:r>
              <a:rPr lang="en-US" sz="2000" b="1" dirty="0" smtClean="0">
                <a:solidFill>
                  <a:srgbClr val="000000"/>
                </a:solidFill>
              </a:rPr>
              <a:t>ycle </a:t>
            </a:r>
            <a:r>
              <a:rPr lang="en-US" sz="2000" dirty="0"/>
              <a:t>is a path that begins and ends at the same vertex</a:t>
            </a:r>
            <a:r>
              <a:rPr lang="en-US" sz="2000" dirty="0" smtClean="0"/>
              <a:t>.</a:t>
            </a:r>
          </a:p>
          <a:p>
            <a:pPr lvl="1">
              <a:buFont typeface="Wingdings" charset="2"/>
              <a:buNone/>
              <a:defRPr/>
            </a:pPr>
            <a:r>
              <a:rPr lang="en-US" sz="1800" dirty="0" err="1" smtClean="0"/>
              <a:t>eg</a:t>
            </a:r>
            <a:r>
              <a:rPr lang="en-US" sz="1800" dirty="0" smtClean="0"/>
              <a:t>: </a:t>
            </a:r>
            <a:r>
              <a:rPr lang="en-US" sz="1800" dirty="0" err="1" smtClean="0"/>
              <a:t>edce</a:t>
            </a:r>
            <a:endParaRPr lang="en-US" sz="1800" dirty="0" smtClean="0"/>
          </a:p>
          <a:p>
            <a:pPr lvl="1">
              <a:buFont typeface="Wingdings" charset="2"/>
              <a:buNone/>
              <a:defRPr/>
            </a:pPr>
            <a:r>
              <a:rPr lang="en-US" sz="1800" dirty="0" err="1" smtClean="0"/>
              <a:t>eg</a:t>
            </a:r>
            <a:r>
              <a:rPr lang="en-US" sz="1800" dirty="0" smtClean="0"/>
              <a:t>: </a:t>
            </a:r>
            <a:r>
              <a:rPr lang="en-US" sz="1800" dirty="0" err="1" smtClean="0"/>
              <a:t>dcedabed</a:t>
            </a:r>
            <a:endParaRPr lang="en-US" sz="1800" dirty="0" smtClean="0"/>
          </a:p>
          <a:p>
            <a:pPr lvl="1">
              <a:buFont typeface="Wingdings" charset="2"/>
              <a:buNone/>
              <a:defRPr/>
            </a:pPr>
            <a:endParaRPr lang="en-US" sz="1800" dirty="0" smtClean="0"/>
          </a:p>
          <a:p>
            <a:pPr lvl="1">
              <a:buFont typeface="Wingdings" charset="2"/>
              <a:buNone/>
              <a:defRPr/>
            </a:pPr>
            <a:r>
              <a:rPr lang="en-US" sz="1800" dirty="0" smtClean="0"/>
              <a:t>&lt; </a:t>
            </a:r>
            <a:r>
              <a:rPr lang="en-US" sz="1800" dirty="0"/>
              <a:t>v, v &gt; is cycle of length 1</a:t>
            </a:r>
            <a:endParaRPr lang="en-US" sz="1800" dirty="0" smtClean="0"/>
          </a:p>
          <a:p>
            <a:pPr>
              <a:buFont typeface="Wingdings" charset="2"/>
              <a:buChar char="l"/>
              <a:defRPr/>
            </a:pPr>
            <a:r>
              <a:rPr lang="en-US" sz="2000" dirty="0" smtClean="0"/>
              <a:t>A </a:t>
            </a:r>
            <a:r>
              <a:rPr lang="en-US" sz="2000" b="1" dirty="0"/>
              <a:t>simple cycle</a:t>
            </a:r>
            <a:r>
              <a:rPr lang="en-US" sz="2000" dirty="0"/>
              <a:t> is a cycle that does not pass through </a:t>
            </a:r>
            <a:r>
              <a:rPr lang="tr-TR" sz="2000" dirty="0" smtClean="0"/>
              <a:t>any vertex </a:t>
            </a:r>
            <a:r>
              <a:rPr lang="en-US" sz="2000" dirty="0" smtClean="0"/>
              <a:t>more </a:t>
            </a:r>
            <a:r>
              <a:rPr lang="en-US" sz="2000" dirty="0"/>
              <a:t>than once</a:t>
            </a:r>
            <a:r>
              <a:rPr lang="en-US" sz="2000" dirty="0" smtClean="0"/>
              <a:t>.</a:t>
            </a:r>
          </a:p>
          <a:p>
            <a:pPr marL="342900" lvl="1" indent="-342900">
              <a:spcBef>
                <a:spcPts val="2000"/>
              </a:spcBef>
              <a:buFont typeface="Wingdings" charset="2"/>
              <a:buNone/>
              <a:defRPr/>
            </a:pPr>
            <a:r>
              <a:rPr lang="en-US" sz="1800" dirty="0" smtClean="0"/>
              <a:t>	</a:t>
            </a:r>
            <a:r>
              <a:rPr lang="en-US" sz="1800" dirty="0" err="1" smtClean="0"/>
              <a:t>eg</a:t>
            </a:r>
            <a:r>
              <a:rPr lang="en-US" sz="1800" dirty="0" smtClean="0"/>
              <a:t>:  </a:t>
            </a:r>
            <a:r>
              <a:rPr lang="en-US" sz="1800" dirty="0" err="1" smtClean="0"/>
              <a:t>edce</a:t>
            </a:r>
            <a:endParaRPr lang="en-US" sz="1800" dirty="0"/>
          </a:p>
        </p:txBody>
      </p:sp>
      <p:grpSp>
        <p:nvGrpSpPr>
          <p:cNvPr id="26628" name="Group 83"/>
          <p:cNvGrpSpPr>
            <a:grpSpLocks/>
          </p:cNvGrpSpPr>
          <p:nvPr/>
        </p:nvGrpSpPr>
        <p:grpSpPr bwMode="auto">
          <a:xfrm>
            <a:off x="5943600" y="1371600"/>
            <a:ext cx="2438400" cy="1981200"/>
            <a:chOff x="5943600" y="1371600"/>
            <a:chExt cx="2438400" cy="1981200"/>
          </a:xfrm>
        </p:grpSpPr>
        <p:sp>
          <p:nvSpPr>
            <p:cNvPr id="26661" name="Rectangle 4"/>
            <p:cNvSpPr>
              <a:spLocks noChangeArrowheads="1"/>
            </p:cNvSpPr>
            <p:nvPr/>
          </p:nvSpPr>
          <p:spPr bwMode="auto">
            <a:xfrm>
              <a:off x="8056134" y="1556385"/>
              <a:ext cx="166467" cy="77233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662" name="Rectangle 5"/>
            <p:cNvSpPr>
              <a:spLocks noChangeArrowheads="1"/>
            </p:cNvSpPr>
            <p:nvPr/>
          </p:nvSpPr>
          <p:spPr bwMode="auto">
            <a:xfrm>
              <a:off x="8056134" y="3110708"/>
              <a:ext cx="166467" cy="86888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663" name="Freeform 7"/>
            <p:cNvSpPr>
              <a:spLocks/>
            </p:cNvSpPr>
            <p:nvPr/>
          </p:nvSpPr>
          <p:spPr bwMode="auto">
            <a:xfrm>
              <a:off x="8085360" y="3043128"/>
              <a:ext cx="166468" cy="183430"/>
            </a:xfrm>
            <a:custGeom>
              <a:avLst/>
              <a:gdLst>
                <a:gd name="T0" fmla="*/ 0 w 131"/>
                <a:gd name="T1" fmla="*/ 135159 h 133"/>
                <a:gd name="T2" fmla="*/ 68620 w 131"/>
                <a:gd name="T3" fmla="*/ 183430 h 133"/>
                <a:gd name="T4" fmla="*/ 166468 w 131"/>
                <a:gd name="T5" fmla="*/ 48271 h 133"/>
                <a:gd name="T6" fmla="*/ 97848 w 131"/>
                <a:gd name="T7" fmla="*/ 0 h 133"/>
                <a:gd name="T8" fmla="*/ 0 w 131"/>
                <a:gd name="T9" fmla="*/ 135159 h 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1"/>
                <a:gd name="T16" fmla="*/ 0 h 133"/>
                <a:gd name="T17" fmla="*/ 131 w 131"/>
                <a:gd name="T18" fmla="*/ 133 h 1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1" h="133">
                  <a:moveTo>
                    <a:pt x="0" y="98"/>
                  </a:moveTo>
                  <a:lnTo>
                    <a:pt x="54" y="133"/>
                  </a:lnTo>
                  <a:lnTo>
                    <a:pt x="131" y="35"/>
                  </a:lnTo>
                  <a:lnTo>
                    <a:pt x="77" y="0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FF00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664" name="Freeform 11"/>
            <p:cNvSpPr>
              <a:spLocks/>
            </p:cNvSpPr>
            <p:nvPr/>
          </p:nvSpPr>
          <p:spPr bwMode="auto">
            <a:xfrm>
              <a:off x="6162724" y="1604656"/>
              <a:ext cx="48288" cy="48270"/>
            </a:xfrm>
            <a:custGeom>
              <a:avLst/>
              <a:gdLst>
                <a:gd name="T0" fmla="*/ 19061 w 38"/>
                <a:gd name="T1" fmla="*/ 48270 h 35"/>
                <a:gd name="T2" fmla="*/ 0 w 38"/>
                <a:gd name="T3" fmla="*/ 38616 h 35"/>
                <a:gd name="T4" fmla="*/ 29227 w 38"/>
                <a:gd name="T5" fmla="*/ 0 h 35"/>
                <a:gd name="T6" fmla="*/ 48288 w 38"/>
                <a:gd name="T7" fmla="*/ 19308 h 35"/>
                <a:gd name="T8" fmla="*/ 19061 w 38"/>
                <a:gd name="T9" fmla="*/ 4827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5"/>
                <a:gd name="T17" fmla="*/ 38 w 38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5">
                  <a:moveTo>
                    <a:pt x="15" y="35"/>
                  </a:moveTo>
                  <a:lnTo>
                    <a:pt x="0" y="28"/>
                  </a:lnTo>
                  <a:lnTo>
                    <a:pt x="23" y="0"/>
                  </a:lnTo>
                  <a:lnTo>
                    <a:pt x="38" y="14"/>
                  </a:lnTo>
                  <a:lnTo>
                    <a:pt x="15" y="35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665" name="Freeform 14"/>
            <p:cNvSpPr>
              <a:spLocks/>
            </p:cNvSpPr>
            <p:nvPr/>
          </p:nvSpPr>
          <p:spPr bwMode="auto">
            <a:xfrm>
              <a:off x="6162724" y="3101053"/>
              <a:ext cx="38122" cy="38616"/>
            </a:xfrm>
            <a:custGeom>
              <a:avLst/>
              <a:gdLst>
                <a:gd name="T0" fmla="*/ 38122 w 30"/>
                <a:gd name="T1" fmla="*/ 28962 h 28"/>
                <a:gd name="T2" fmla="*/ 29227 w 30"/>
                <a:gd name="T3" fmla="*/ 38616 h 28"/>
                <a:gd name="T4" fmla="*/ 0 w 30"/>
                <a:gd name="T5" fmla="*/ 9654 h 28"/>
                <a:gd name="T6" fmla="*/ 19061 w 30"/>
                <a:gd name="T7" fmla="*/ 0 h 28"/>
                <a:gd name="T8" fmla="*/ 38122 w 30"/>
                <a:gd name="T9" fmla="*/ 28962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28"/>
                <a:gd name="T17" fmla="*/ 30 w 30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28">
                  <a:moveTo>
                    <a:pt x="30" y="21"/>
                  </a:moveTo>
                  <a:lnTo>
                    <a:pt x="23" y="28"/>
                  </a:lnTo>
                  <a:lnTo>
                    <a:pt x="0" y="7"/>
                  </a:lnTo>
                  <a:lnTo>
                    <a:pt x="15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666" name="Rectangle 16"/>
            <p:cNvSpPr>
              <a:spLocks noChangeArrowheads="1"/>
            </p:cNvSpPr>
            <p:nvPr/>
          </p:nvSpPr>
          <p:spPr bwMode="auto">
            <a:xfrm>
              <a:off x="6171619" y="1614310"/>
              <a:ext cx="39394" cy="19308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667" name="Rectangle 17"/>
            <p:cNvSpPr>
              <a:spLocks noChangeArrowheads="1"/>
            </p:cNvSpPr>
            <p:nvPr/>
          </p:nvSpPr>
          <p:spPr bwMode="auto">
            <a:xfrm>
              <a:off x="6171619" y="3110708"/>
              <a:ext cx="39394" cy="19308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668" name="Rectangle 19"/>
            <p:cNvSpPr>
              <a:spLocks noChangeArrowheads="1"/>
            </p:cNvSpPr>
            <p:nvPr/>
          </p:nvSpPr>
          <p:spPr bwMode="auto">
            <a:xfrm>
              <a:off x="6171619" y="1614310"/>
              <a:ext cx="20332" cy="38616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669" name="Rectangle 20"/>
            <p:cNvSpPr>
              <a:spLocks noChangeArrowheads="1"/>
            </p:cNvSpPr>
            <p:nvPr/>
          </p:nvSpPr>
          <p:spPr bwMode="auto">
            <a:xfrm>
              <a:off x="8133648" y="1614310"/>
              <a:ext cx="20332" cy="38616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670" name="Rectangle 22"/>
            <p:cNvSpPr>
              <a:spLocks noChangeArrowheads="1"/>
            </p:cNvSpPr>
            <p:nvPr/>
          </p:nvSpPr>
          <p:spPr bwMode="auto">
            <a:xfrm>
              <a:off x="6171619" y="3091400"/>
              <a:ext cx="20332" cy="38616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671" name="Rectangle 23"/>
            <p:cNvSpPr>
              <a:spLocks noChangeArrowheads="1"/>
            </p:cNvSpPr>
            <p:nvPr/>
          </p:nvSpPr>
          <p:spPr bwMode="auto">
            <a:xfrm>
              <a:off x="8133648" y="3091400"/>
              <a:ext cx="20332" cy="38616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672" name="Oval 25"/>
            <p:cNvSpPr>
              <a:spLocks noChangeArrowheads="1"/>
            </p:cNvSpPr>
            <p:nvPr/>
          </p:nvSpPr>
          <p:spPr bwMode="auto">
            <a:xfrm>
              <a:off x="6015318" y="1459843"/>
              <a:ext cx="353267" cy="34755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673" name="Oval 31"/>
            <p:cNvSpPr>
              <a:spLocks noChangeArrowheads="1"/>
            </p:cNvSpPr>
            <p:nvPr/>
          </p:nvSpPr>
          <p:spPr bwMode="auto">
            <a:xfrm>
              <a:off x="7958286" y="1459843"/>
              <a:ext cx="351996" cy="34755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674" name="Oval 32"/>
            <p:cNvSpPr>
              <a:spLocks noChangeArrowheads="1"/>
            </p:cNvSpPr>
            <p:nvPr/>
          </p:nvSpPr>
          <p:spPr bwMode="auto">
            <a:xfrm>
              <a:off x="7879976" y="1371600"/>
              <a:ext cx="502024" cy="47822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675" name="Oval 33"/>
            <p:cNvSpPr>
              <a:spLocks noChangeArrowheads="1"/>
            </p:cNvSpPr>
            <p:nvPr/>
          </p:nvSpPr>
          <p:spPr bwMode="auto">
            <a:xfrm>
              <a:off x="6015318" y="2936933"/>
              <a:ext cx="353267" cy="34755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cxnSp>
          <p:nvCxnSpPr>
            <p:cNvPr id="85" name="Straight Connector 84"/>
            <p:cNvCxnSpPr>
              <a:stCxn id="26683" idx="6"/>
              <a:endCxn id="26674" idx="2"/>
            </p:cNvCxnSpPr>
            <p:nvPr/>
          </p:nvCxnSpPr>
          <p:spPr>
            <a:xfrm>
              <a:off x="6445250" y="1611313"/>
              <a:ext cx="1435100" cy="1587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356350" y="3148013"/>
              <a:ext cx="1595438" cy="1587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26681" idx="0"/>
              <a:endCxn id="26683" idx="4"/>
            </p:cNvCxnSpPr>
            <p:nvPr/>
          </p:nvCxnSpPr>
          <p:spPr>
            <a:xfrm rot="5400000" flipH="1" flipV="1">
              <a:off x="5683250" y="2362200"/>
              <a:ext cx="1023938" cy="1588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26682" idx="0"/>
              <a:endCxn id="26674" idx="4"/>
            </p:cNvCxnSpPr>
            <p:nvPr/>
          </p:nvCxnSpPr>
          <p:spPr>
            <a:xfrm rot="5400000" flipH="1" flipV="1">
              <a:off x="7618413" y="2362200"/>
              <a:ext cx="1023938" cy="1587"/>
            </a:xfrm>
            <a:prstGeom prst="line">
              <a:avLst/>
            </a:prstGeom>
            <a:ln w="50800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680" name="Oval 32"/>
            <p:cNvSpPr>
              <a:spLocks noChangeArrowheads="1"/>
            </p:cNvSpPr>
            <p:nvPr/>
          </p:nvSpPr>
          <p:spPr bwMode="auto">
            <a:xfrm>
              <a:off x="6947647" y="2123090"/>
              <a:ext cx="502024" cy="47822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681" name="Oval 32"/>
            <p:cNvSpPr>
              <a:spLocks noChangeArrowheads="1"/>
            </p:cNvSpPr>
            <p:nvPr/>
          </p:nvSpPr>
          <p:spPr bwMode="auto">
            <a:xfrm>
              <a:off x="5943600" y="2874579"/>
              <a:ext cx="502024" cy="47822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682" name="Oval 32"/>
            <p:cNvSpPr>
              <a:spLocks noChangeArrowheads="1"/>
            </p:cNvSpPr>
            <p:nvPr/>
          </p:nvSpPr>
          <p:spPr bwMode="auto">
            <a:xfrm>
              <a:off x="7879976" y="2874579"/>
              <a:ext cx="502024" cy="47822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683" name="Oval 32"/>
            <p:cNvSpPr>
              <a:spLocks noChangeArrowheads="1"/>
            </p:cNvSpPr>
            <p:nvPr/>
          </p:nvSpPr>
          <p:spPr bwMode="auto">
            <a:xfrm>
              <a:off x="5943600" y="1371600"/>
              <a:ext cx="502024" cy="47822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684" name="Rectangle 35"/>
            <p:cNvSpPr>
              <a:spLocks noChangeArrowheads="1"/>
            </p:cNvSpPr>
            <p:nvPr/>
          </p:nvSpPr>
          <p:spPr bwMode="auto">
            <a:xfrm>
              <a:off x="6123331" y="1439917"/>
              <a:ext cx="250575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</a:rPr>
                <a:t>a</a:t>
              </a:r>
              <a:endParaRPr lang="en-US" sz="1800">
                <a:latin typeface="Times" pitchFamily="-108" charset="0"/>
              </a:endParaRPr>
            </a:p>
          </p:txBody>
        </p:sp>
        <p:sp>
          <p:nvSpPr>
            <p:cNvPr id="26685" name="Rectangle 36"/>
            <p:cNvSpPr>
              <a:spLocks noChangeArrowheads="1"/>
            </p:cNvSpPr>
            <p:nvPr/>
          </p:nvSpPr>
          <p:spPr bwMode="auto">
            <a:xfrm>
              <a:off x="8075193" y="1439917"/>
              <a:ext cx="235088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</a:rPr>
                <a:t>b</a:t>
              </a:r>
              <a:endParaRPr lang="en-US" sz="1800">
                <a:latin typeface="Times" pitchFamily="-108" charset="0"/>
              </a:endParaRPr>
            </a:p>
          </p:txBody>
        </p:sp>
        <p:sp>
          <p:nvSpPr>
            <p:cNvPr id="26686" name="Rectangle 37"/>
            <p:cNvSpPr>
              <a:spLocks noChangeArrowheads="1"/>
            </p:cNvSpPr>
            <p:nvPr/>
          </p:nvSpPr>
          <p:spPr bwMode="auto">
            <a:xfrm>
              <a:off x="7131320" y="2173547"/>
              <a:ext cx="304800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</a:rPr>
                <a:t>c</a:t>
              </a:r>
              <a:endParaRPr lang="en-US" sz="1800">
                <a:latin typeface="Times" pitchFamily="-108" charset="0"/>
              </a:endParaRPr>
            </a:p>
          </p:txBody>
        </p:sp>
        <p:sp>
          <p:nvSpPr>
            <p:cNvPr id="26687" name="Rectangle 38"/>
            <p:cNvSpPr>
              <a:spLocks noChangeArrowheads="1"/>
            </p:cNvSpPr>
            <p:nvPr/>
          </p:nvSpPr>
          <p:spPr bwMode="auto">
            <a:xfrm>
              <a:off x="6123331" y="2926431"/>
              <a:ext cx="250575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</a:rPr>
                <a:t>d</a:t>
              </a:r>
              <a:endParaRPr lang="en-US" sz="1800">
                <a:latin typeface="Times" pitchFamily="-108" charset="0"/>
              </a:endParaRPr>
            </a:p>
          </p:txBody>
        </p:sp>
        <p:sp>
          <p:nvSpPr>
            <p:cNvPr id="26688" name="Rectangle 39"/>
            <p:cNvSpPr>
              <a:spLocks noChangeArrowheads="1"/>
            </p:cNvSpPr>
            <p:nvPr/>
          </p:nvSpPr>
          <p:spPr bwMode="auto">
            <a:xfrm>
              <a:off x="8061768" y="2922432"/>
              <a:ext cx="235088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</a:rPr>
                <a:t>e</a:t>
              </a:r>
              <a:endParaRPr lang="en-US" sz="1800">
                <a:latin typeface="Times" pitchFamily="-108" charset="0"/>
              </a:endParaRPr>
            </a:p>
          </p:txBody>
        </p:sp>
        <p:cxnSp>
          <p:nvCxnSpPr>
            <p:cNvPr id="108" name="Straight Connector 107"/>
            <p:cNvCxnSpPr>
              <a:stCxn id="26682" idx="1"/>
              <a:endCxn id="26680" idx="5"/>
            </p:cNvCxnSpPr>
            <p:nvPr/>
          </p:nvCxnSpPr>
          <p:spPr>
            <a:xfrm rot="16200000" flipV="1">
              <a:off x="7458075" y="2449513"/>
              <a:ext cx="412750" cy="577850"/>
            </a:xfrm>
            <a:prstGeom prst="line">
              <a:avLst/>
            </a:prstGeom>
            <a:ln w="50800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26681" idx="7"/>
              <a:endCxn id="26680" idx="3"/>
            </p:cNvCxnSpPr>
            <p:nvPr/>
          </p:nvCxnSpPr>
          <p:spPr>
            <a:xfrm rot="5400000" flipH="1" flipV="1">
              <a:off x="6490494" y="2413794"/>
              <a:ext cx="412750" cy="649288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29" name="Group 82"/>
          <p:cNvGrpSpPr>
            <a:grpSpLocks/>
          </p:cNvGrpSpPr>
          <p:nvPr/>
        </p:nvGrpSpPr>
        <p:grpSpPr bwMode="auto">
          <a:xfrm>
            <a:off x="6096000" y="4038600"/>
            <a:ext cx="2438400" cy="1981200"/>
            <a:chOff x="6096000" y="4038600"/>
            <a:chExt cx="2438400" cy="1981200"/>
          </a:xfrm>
        </p:grpSpPr>
        <p:sp>
          <p:nvSpPr>
            <p:cNvPr id="26631" name="Rectangle 4"/>
            <p:cNvSpPr>
              <a:spLocks noChangeArrowheads="1"/>
            </p:cNvSpPr>
            <p:nvPr/>
          </p:nvSpPr>
          <p:spPr bwMode="auto">
            <a:xfrm>
              <a:off x="8208534" y="4223385"/>
              <a:ext cx="166467" cy="77233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632" name="Rectangle 5"/>
            <p:cNvSpPr>
              <a:spLocks noChangeArrowheads="1"/>
            </p:cNvSpPr>
            <p:nvPr/>
          </p:nvSpPr>
          <p:spPr bwMode="auto">
            <a:xfrm>
              <a:off x="8208534" y="5777708"/>
              <a:ext cx="166467" cy="86888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633" name="Freeform 7"/>
            <p:cNvSpPr>
              <a:spLocks/>
            </p:cNvSpPr>
            <p:nvPr/>
          </p:nvSpPr>
          <p:spPr bwMode="auto">
            <a:xfrm>
              <a:off x="8237760" y="5710128"/>
              <a:ext cx="166468" cy="183430"/>
            </a:xfrm>
            <a:custGeom>
              <a:avLst/>
              <a:gdLst>
                <a:gd name="T0" fmla="*/ 0 w 131"/>
                <a:gd name="T1" fmla="*/ 135159 h 133"/>
                <a:gd name="T2" fmla="*/ 68620 w 131"/>
                <a:gd name="T3" fmla="*/ 183430 h 133"/>
                <a:gd name="T4" fmla="*/ 166468 w 131"/>
                <a:gd name="T5" fmla="*/ 48271 h 133"/>
                <a:gd name="T6" fmla="*/ 97848 w 131"/>
                <a:gd name="T7" fmla="*/ 0 h 133"/>
                <a:gd name="T8" fmla="*/ 0 w 131"/>
                <a:gd name="T9" fmla="*/ 135159 h 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1"/>
                <a:gd name="T16" fmla="*/ 0 h 133"/>
                <a:gd name="T17" fmla="*/ 131 w 131"/>
                <a:gd name="T18" fmla="*/ 133 h 1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1" h="133">
                  <a:moveTo>
                    <a:pt x="0" y="98"/>
                  </a:moveTo>
                  <a:lnTo>
                    <a:pt x="54" y="133"/>
                  </a:lnTo>
                  <a:lnTo>
                    <a:pt x="131" y="35"/>
                  </a:lnTo>
                  <a:lnTo>
                    <a:pt x="77" y="0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FF00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634" name="Freeform 11"/>
            <p:cNvSpPr>
              <a:spLocks/>
            </p:cNvSpPr>
            <p:nvPr/>
          </p:nvSpPr>
          <p:spPr bwMode="auto">
            <a:xfrm>
              <a:off x="6315124" y="4271656"/>
              <a:ext cx="48288" cy="48270"/>
            </a:xfrm>
            <a:custGeom>
              <a:avLst/>
              <a:gdLst>
                <a:gd name="T0" fmla="*/ 19061 w 38"/>
                <a:gd name="T1" fmla="*/ 48270 h 35"/>
                <a:gd name="T2" fmla="*/ 0 w 38"/>
                <a:gd name="T3" fmla="*/ 38616 h 35"/>
                <a:gd name="T4" fmla="*/ 29227 w 38"/>
                <a:gd name="T5" fmla="*/ 0 h 35"/>
                <a:gd name="T6" fmla="*/ 48288 w 38"/>
                <a:gd name="T7" fmla="*/ 19308 h 35"/>
                <a:gd name="T8" fmla="*/ 19061 w 38"/>
                <a:gd name="T9" fmla="*/ 4827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5"/>
                <a:gd name="T17" fmla="*/ 38 w 38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5">
                  <a:moveTo>
                    <a:pt x="15" y="35"/>
                  </a:moveTo>
                  <a:lnTo>
                    <a:pt x="0" y="28"/>
                  </a:lnTo>
                  <a:lnTo>
                    <a:pt x="23" y="0"/>
                  </a:lnTo>
                  <a:lnTo>
                    <a:pt x="38" y="14"/>
                  </a:lnTo>
                  <a:lnTo>
                    <a:pt x="15" y="35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635" name="Freeform 14"/>
            <p:cNvSpPr>
              <a:spLocks/>
            </p:cNvSpPr>
            <p:nvPr/>
          </p:nvSpPr>
          <p:spPr bwMode="auto">
            <a:xfrm>
              <a:off x="6315124" y="5768053"/>
              <a:ext cx="38122" cy="38616"/>
            </a:xfrm>
            <a:custGeom>
              <a:avLst/>
              <a:gdLst>
                <a:gd name="T0" fmla="*/ 38122 w 30"/>
                <a:gd name="T1" fmla="*/ 28962 h 28"/>
                <a:gd name="T2" fmla="*/ 29227 w 30"/>
                <a:gd name="T3" fmla="*/ 38616 h 28"/>
                <a:gd name="T4" fmla="*/ 0 w 30"/>
                <a:gd name="T5" fmla="*/ 9654 h 28"/>
                <a:gd name="T6" fmla="*/ 19061 w 30"/>
                <a:gd name="T7" fmla="*/ 0 h 28"/>
                <a:gd name="T8" fmla="*/ 38122 w 30"/>
                <a:gd name="T9" fmla="*/ 28962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28"/>
                <a:gd name="T17" fmla="*/ 30 w 30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28">
                  <a:moveTo>
                    <a:pt x="30" y="21"/>
                  </a:moveTo>
                  <a:lnTo>
                    <a:pt x="23" y="28"/>
                  </a:lnTo>
                  <a:lnTo>
                    <a:pt x="0" y="7"/>
                  </a:lnTo>
                  <a:lnTo>
                    <a:pt x="15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636" name="Rectangle 16"/>
            <p:cNvSpPr>
              <a:spLocks noChangeArrowheads="1"/>
            </p:cNvSpPr>
            <p:nvPr/>
          </p:nvSpPr>
          <p:spPr bwMode="auto">
            <a:xfrm>
              <a:off x="6324019" y="4281310"/>
              <a:ext cx="39394" cy="19308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637" name="Rectangle 17"/>
            <p:cNvSpPr>
              <a:spLocks noChangeArrowheads="1"/>
            </p:cNvSpPr>
            <p:nvPr/>
          </p:nvSpPr>
          <p:spPr bwMode="auto">
            <a:xfrm>
              <a:off x="6324019" y="5777708"/>
              <a:ext cx="39394" cy="19308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638" name="Rectangle 19"/>
            <p:cNvSpPr>
              <a:spLocks noChangeArrowheads="1"/>
            </p:cNvSpPr>
            <p:nvPr/>
          </p:nvSpPr>
          <p:spPr bwMode="auto">
            <a:xfrm>
              <a:off x="6324019" y="4281310"/>
              <a:ext cx="20332" cy="38616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639" name="Rectangle 20"/>
            <p:cNvSpPr>
              <a:spLocks noChangeArrowheads="1"/>
            </p:cNvSpPr>
            <p:nvPr/>
          </p:nvSpPr>
          <p:spPr bwMode="auto">
            <a:xfrm>
              <a:off x="8286048" y="4281310"/>
              <a:ext cx="20332" cy="38616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640" name="Rectangle 22"/>
            <p:cNvSpPr>
              <a:spLocks noChangeArrowheads="1"/>
            </p:cNvSpPr>
            <p:nvPr/>
          </p:nvSpPr>
          <p:spPr bwMode="auto">
            <a:xfrm>
              <a:off x="6324019" y="5758400"/>
              <a:ext cx="20332" cy="38616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641" name="Rectangle 23"/>
            <p:cNvSpPr>
              <a:spLocks noChangeArrowheads="1"/>
            </p:cNvSpPr>
            <p:nvPr/>
          </p:nvSpPr>
          <p:spPr bwMode="auto">
            <a:xfrm>
              <a:off x="8286048" y="5758400"/>
              <a:ext cx="20332" cy="38616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642" name="Oval 25"/>
            <p:cNvSpPr>
              <a:spLocks noChangeArrowheads="1"/>
            </p:cNvSpPr>
            <p:nvPr/>
          </p:nvSpPr>
          <p:spPr bwMode="auto">
            <a:xfrm>
              <a:off x="6167718" y="4126843"/>
              <a:ext cx="353267" cy="34755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643" name="Oval 31"/>
            <p:cNvSpPr>
              <a:spLocks noChangeArrowheads="1"/>
            </p:cNvSpPr>
            <p:nvPr/>
          </p:nvSpPr>
          <p:spPr bwMode="auto">
            <a:xfrm>
              <a:off x="8110686" y="4126843"/>
              <a:ext cx="351996" cy="34755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644" name="Oval 32"/>
            <p:cNvSpPr>
              <a:spLocks noChangeArrowheads="1"/>
            </p:cNvSpPr>
            <p:nvPr/>
          </p:nvSpPr>
          <p:spPr bwMode="auto">
            <a:xfrm>
              <a:off x="8032376" y="4038600"/>
              <a:ext cx="502024" cy="47822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645" name="Oval 33"/>
            <p:cNvSpPr>
              <a:spLocks noChangeArrowheads="1"/>
            </p:cNvSpPr>
            <p:nvPr/>
          </p:nvSpPr>
          <p:spPr bwMode="auto">
            <a:xfrm>
              <a:off x="6167718" y="5603933"/>
              <a:ext cx="353267" cy="34755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cxnSp>
          <p:nvCxnSpPr>
            <p:cNvPr id="129" name="Straight Connector 128"/>
            <p:cNvCxnSpPr>
              <a:stCxn id="26653" idx="6"/>
              <a:endCxn id="26644" idx="2"/>
            </p:cNvCxnSpPr>
            <p:nvPr/>
          </p:nvCxnSpPr>
          <p:spPr>
            <a:xfrm>
              <a:off x="6597650" y="4278313"/>
              <a:ext cx="1435100" cy="1587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6508750" y="5815013"/>
              <a:ext cx="1595438" cy="1587"/>
            </a:xfrm>
            <a:prstGeom prst="line">
              <a:avLst/>
            </a:prstGeom>
            <a:ln w="50800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26651" idx="0"/>
              <a:endCxn id="26653" idx="4"/>
            </p:cNvCxnSpPr>
            <p:nvPr/>
          </p:nvCxnSpPr>
          <p:spPr>
            <a:xfrm rot="5400000" flipH="1" flipV="1">
              <a:off x="5835650" y="5029200"/>
              <a:ext cx="1023938" cy="1588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26652" idx="0"/>
              <a:endCxn id="26644" idx="4"/>
            </p:cNvCxnSpPr>
            <p:nvPr/>
          </p:nvCxnSpPr>
          <p:spPr>
            <a:xfrm rot="5400000" flipH="1" flipV="1">
              <a:off x="7770813" y="5029200"/>
              <a:ext cx="1023938" cy="1587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650" name="Oval 32"/>
            <p:cNvSpPr>
              <a:spLocks noChangeArrowheads="1"/>
            </p:cNvSpPr>
            <p:nvPr/>
          </p:nvSpPr>
          <p:spPr bwMode="auto">
            <a:xfrm>
              <a:off x="7082159" y="4809495"/>
              <a:ext cx="502024" cy="47822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651" name="Oval 32"/>
            <p:cNvSpPr>
              <a:spLocks noChangeArrowheads="1"/>
            </p:cNvSpPr>
            <p:nvPr/>
          </p:nvSpPr>
          <p:spPr bwMode="auto">
            <a:xfrm>
              <a:off x="6096000" y="5541579"/>
              <a:ext cx="502024" cy="47822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652" name="Oval 32"/>
            <p:cNvSpPr>
              <a:spLocks noChangeArrowheads="1"/>
            </p:cNvSpPr>
            <p:nvPr/>
          </p:nvSpPr>
          <p:spPr bwMode="auto">
            <a:xfrm>
              <a:off x="8032376" y="5541579"/>
              <a:ext cx="502024" cy="47822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653" name="Oval 32"/>
            <p:cNvSpPr>
              <a:spLocks noChangeArrowheads="1"/>
            </p:cNvSpPr>
            <p:nvPr/>
          </p:nvSpPr>
          <p:spPr bwMode="auto">
            <a:xfrm>
              <a:off x="6096000" y="4038600"/>
              <a:ext cx="502024" cy="47822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654" name="Rectangle 35"/>
            <p:cNvSpPr>
              <a:spLocks noChangeArrowheads="1"/>
            </p:cNvSpPr>
            <p:nvPr/>
          </p:nvSpPr>
          <p:spPr bwMode="auto">
            <a:xfrm>
              <a:off x="6275731" y="4106917"/>
              <a:ext cx="250575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</a:rPr>
                <a:t>a</a:t>
              </a:r>
              <a:endParaRPr lang="en-US" sz="1800">
                <a:latin typeface="Times" pitchFamily="-108" charset="0"/>
              </a:endParaRPr>
            </a:p>
          </p:txBody>
        </p:sp>
        <p:sp>
          <p:nvSpPr>
            <p:cNvPr id="26655" name="Rectangle 36"/>
            <p:cNvSpPr>
              <a:spLocks noChangeArrowheads="1"/>
            </p:cNvSpPr>
            <p:nvPr/>
          </p:nvSpPr>
          <p:spPr bwMode="auto">
            <a:xfrm>
              <a:off x="8227593" y="4106917"/>
              <a:ext cx="235088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</a:rPr>
                <a:t>b</a:t>
              </a:r>
              <a:endParaRPr lang="en-US" sz="1800">
                <a:latin typeface="Times" pitchFamily="-108" charset="0"/>
              </a:endParaRPr>
            </a:p>
          </p:txBody>
        </p:sp>
        <p:sp>
          <p:nvSpPr>
            <p:cNvPr id="26656" name="Rectangle 37"/>
            <p:cNvSpPr>
              <a:spLocks noChangeArrowheads="1"/>
            </p:cNvSpPr>
            <p:nvPr/>
          </p:nvSpPr>
          <p:spPr bwMode="auto">
            <a:xfrm>
              <a:off x="7265832" y="4849491"/>
              <a:ext cx="304800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</a:rPr>
                <a:t>c</a:t>
              </a:r>
              <a:endParaRPr lang="en-US" sz="1800">
                <a:latin typeface="Times" pitchFamily="-108" charset="0"/>
              </a:endParaRPr>
            </a:p>
          </p:txBody>
        </p:sp>
        <p:sp>
          <p:nvSpPr>
            <p:cNvPr id="26657" name="Rectangle 38"/>
            <p:cNvSpPr>
              <a:spLocks noChangeArrowheads="1"/>
            </p:cNvSpPr>
            <p:nvPr/>
          </p:nvSpPr>
          <p:spPr bwMode="auto">
            <a:xfrm>
              <a:off x="6275731" y="5593431"/>
              <a:ext cx="250575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</a:rPr>
                <a:t>d</a:t>
              </a:r>
              <a:endParaRPr lang="en-US" sz="1800">
                <a:latin typeface="Times" pitchFamily="-108" charset="0"/>
              </a:endParaRPr>
            </a:p>
          </p:txBody>
        </p:sp>
        <p:sp>
          <p:nvSpPr>
            <p:cNvPr id="26658" name="Rectangle 39"/>
            <p:cNvSpPr>
              <a:spLocks noChangeArrowheads="1"/>
            </p:cNvSpPr>
            <p:nvPr/>
          </p:nvSpPr>
          <p:spPr bwMode="auto">
            <a:xfrm>
              <a:off x="8223112" y="5562600"/>
              <a:ext cx="235088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100">
                  <a:solidFill>
                    <a:srgbClr val="000000"/>
                  </a:solidFill>
                </a:rPr>
                <a:t>e</a:t>
              </a:r>
              <a:endParaRPr lang="en-US" sz="1800">
                <a:latin typeface="Times" pitchFamily="-108" charset="0"/>
              </a:endParaRPr>
            </a:p>
          </p:txBody>
        </p:sp>
        <p:cxnSp>
          <p:nvCxnSpPr>
            <p:cNvPr id="142" name="Straight Connector 141"/>
            <p:cNvCxnSpPr>
              <a:stCxn id="26652" idx="1"/>
              <a:endCxn id="26650" idx="5"/>
            </p:cNvCxnSpPr>
            <p:nvPr/>
          </p:nvCxnSpPr>
          <p:spPr>
            <a:xfrm rot="16200000" flipV="1">
              <a:off x="7611269" y="5117307"/>
              <a:ext cx="393700" cy="595312"/>
            </a:xfrm>
            <a:prstGeom prst="line">
              <a:avLst/>
            </a:prstGeom>
            <a:ln w="50800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26651" idx="7"/>
              <a:endCxn id="26650" idx="3"/>
            </p:cNvCxnSpPr>
            <p:nvPr/>
          </p:nvCxnSpPr>
          <p:spPr>
            <a:xfrm rot="5400000" flipH="1" flipV="1">
              <a:off x="6643688" y="5099050"/>
              <a:ext cx="393700" cy="631825"/>
            </a:xfrm>
            <a:prstGeom prst="line">
              <a:avLst/>
            </a:prstGeom>
            <a:ln w="50800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630" name="Slide Number Placeholder 6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2578CD1-E37C-C94E-BA8E-8D696DFEC683}" type="slidenum">
              <a:rPr lang="en-US"/>
              <a:pPr/>
              <a:t>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2C14-02F9-4ADA-B38B-AE6DF5BC1E3D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220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1"/>
            <a:ext cx="7162800" cy="9905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/>
              <a:t>Example – Undirected Graph</a:t>
            </a:r>
            <a:endParaRPr lang="en-US" sz="3600" dirty="0"/>
          </a:p>
        </p:txBody>
      </p:sp>
      <p:sp>
        <p:nvSpPr>
          <p:cNvPr id="27651" name="Text Box 15"/>
          <p:cNvSpPr txBox="1">
            <a:spLocks noChangeArrowheads="1"/>
          </p:cNvSpPr>
          <p:nvPr/>
        </p:nvSpPr>
        <p:spPr bwMode="auto">
          <a:xfrm>
            <a:off x="4641850" y="1741488"/>
            <a:ext cx="25336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A graph G (undirected)</a:t>
            </a:r>
          </a:p>
        </p:txBody>
      </p:sp>
      <p:sp>
        <p:nvSpPr>
          <p:cNvPr id="703504" name="Text Box 16"/>
          <p:cNvSpPr txBox="1">
            <a:spLocks noChangeArrowheads="1"/>
          </p:cNvSpPr>
          <p:nvPr/>
        </p:nvSpPr>
        <p:spPr bwMode="auto">
          <a:xfrm>
            <a:off x="609600" y="2743200"/>
            <a:ext cx="8534400" cy="34782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The graph G= (V,E) has 5 vertices and 6 edges:</a:t>
            </a:r>
          </a:p>
          <a:p>
            <a:r>
              <a:rPr lang="en-US" sz="2000" dirty="0"/>
              <a:t>   V = {1,2,3,4,5}</a:t>
            </a:r>
          </a:p>
          <a:p>
            <a:r>
              <a:rPr lang="en-US" sz="2000" dirty="0"/>
              <a:t>   E = { (1,2),(1,3),(1,4),(2,5),(3,4),(4,5), </a:t>
            </a:r>
          </a:p>
          <a:p>
            <a:r>
              <a:rPr lang="en-US" sz="2000" dirty="0">
                <a:solidFill>
                  <a:srgbClr val="7F7F7F"/>
                </a:solidFill>
              </a:rPr>
              <a:t>            </a:t>
            </a:r>
            <a:r>
              <a:rPr lang="en-US" sz="2000" dirty="0">
                <a:solidFill>
                  <a:srgbClr val="C96D07"/>
                </a:solidFill>
              </a:rPr>
              <a:t>(2,1),(3,1),(4,1),(5,2),(4,3),(5,4) </a:t>
            </a:r>
            <a:r>
              <a:rPr lang="en-US" sz="2000" dirty="0"/>
              <a:t>}</a:t>
            </a:r>
          </a:p>
          <a:p>
            <a:r>
              <a:rPr lang="en-US" sz="2000" dirty="0"/>
              <a:t> </a:t>
            </a:r>
          </a:p>
          <a:p>
            <a:pPr>
              <a:buFontTx/>
              <a:buChar char="•"/>
            </a:pPr>
            <a:r>
              <a:rPr lang="en-US" sz="2000" dirty="0"/>
              <a:t>  Adjacent:</a:t>
            </a:r>
          </a:p>
          <a:p>
            <a:pPr lvl="1"/>
            <a:r>
              <a:rPr lang="en-US" sz="2000" dirty="0"/>
              <a:t>1 and 2 are adjacent; 1 is adjacent to 2 and 2 is adjacent to 1</a:t>
            </a:r>
          </a:p>
          <a:p>
            <a:pPr>
              <a:buFontTx/>
              <a:buChar char="•"/>
            </a:pPr>
            <a:r>
              <a:rPr lang="en-US" sz="2000" dirty="0"/>
              <a:t>  Path:</a:t>
            </a:r>
          </a:p>
          <a:p>
            <a:pPr lvl="1"/>
            <a:r>
              <a:rPr lang="en-US" sz="2000" dirty="0"/>
              <a:t>1,2,5 ( a simple path),     1,3,4,1,2,5 (a path but not a simple path)</a:t>
            </a:r>
          </a:p>
          <a:p>
            <a:pPr>
              <a:buFontTx/>
              <a:buChar char="•"/>
            </a:pPr>
            <a:r>
              <a:rPr lang="en-US" sz="2000" dirty="0"/>
              <a:t>  Cycle:</a:t>
            </a:r>
          </a:p>
          <a:p>
            <a:r>
              <a:rPr lang="en-US" sz="2000" dirty="0"/>
              <a:t>       1,3,4,1 (a simple cycle),  1,3,4,1,4,1 (cycle, but not simple cycle)</a:t>
            </a:r>
          </a:p>
        </p:txBody>
      </p:sp>
      <p:grpSp>
        <p:nvGrpSpPr>
          <p:cNvPr id="27653" name="Group 37"/>
          <p:cNvGrpSpPr>
            <a:grpSpLocks/>
          </p:cNvGrpSpPr>
          <p:nvPr/>
        </p:nvGrpSpPr>
        <p:grpSpPr bwMode="auto">
          <a:xfrm>
            <a:off x="1855788" y="1341438"/>
            <a:ext cx="2598737" cy="1477962"/>
            <a:chOff x="1855632" y="1341636"/>
            <a:chExt cx="2598421" cy="1477763"/>
          </a:xfrm>
        </p:grpSpPr>
        <p:sp>
          <p:nvSpPr>
            <p:cNvPr id="27655" name="Oval 10"/>
            <p:cNvSpPr>
              <a:spLocks noChangeArrowheads="1"/>
            </p:cNvSpPr>
            <p:nvPr/>
          </p:nvSpPr>
          <p:spPr bwMode="auto">
            <a:xfrm>
              <a:off x="2846232" y="1341636"/>
              <a:ext cx="388621" cy="4109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prstTxWarp prst="textNoShape">
                <a:avLst/>
              </a:prstTxWarp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27656" name="Oval 11"/>
            <p:cNvSpPr>
              <a:spLocks noChangeArrowheads="1"/>
            </p:cNvSpPr>
            <p:nvPr/>
          </p:nvSpPr>
          <p:spPr bwMode="auto">
            <a:xfrm>
              <a:off x="2846232" y="2408436"/>
              <a:ext cx="388621" cy="4109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prstTxWarp prst="textNoShape">
                <a:avLst/>
              </a:prstTxWarp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27657" name="Oval 12"/>
            <p:cNvSpPr>
              <a:spLocks noChangeArrowheads="1"/>
            </p:cNvSpPr>
            <p:nvPr/>
          </p:nvSpPr>
          <p:spPr bwMode="auto">
            <a:xfrm>
              <a:off x="4065432" y="1341636"/>
              <a:ext cx="388621" cy="4109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prstTxWarp prst="textNoShape">
                <a:avLst/>
              </a:prstTxWarp>
            </a:bodyPr>
            <a:lstStyle/>
            <a:p>
              <a:r>
                <a:rPr lang="en-US" sz="1800"/>
                <a:t>2</a:t>
              </a:r>
            </a:p>
          </p:txBody>
        </p:sp>
        <p:sp>
          <p:nvSpPr>
            <p:cNvPr id="27658" name="Oval 13"/>
            <p:cNvSpPr>
              <a:spLocks noChangeArrowheads="1"/>
            </p:cNvSpPr>
            <p:nvPr/>
          </p:nvSpPr>
          <p:spPr bwMode="auto">
            <a:xfrm>
              <a:off x="4065432" y="2405522"/>
              <a:ext cx="388621" cy="40117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prstTxWarp prst="textNoShape">
                <a:avLst/>
              </a:prstTxWarp>
            </a:bodyPr>
            <a:lstStyle/>
            <a:p>
              <a:r>
                <a:rPr lang="en-US" sz="1800"/>
                <a:t>5</a:t>
              </a:r>
            </a:p>
          </p:txBody>
        </p:sp>
        <p:sp>
          <p:nvSpPr>
            <p:cNvPr id="27659" name="Oval 14"/>
            <p:cNvSpPr>
              <a:spLocks noChangeArrowheads="1"/>
            </p:cNvSpPr>
            <p:nvPr/>
          </p:nvSpPr>
          <p:spPr bwMode="auto">
            <a:xfrm>
              <a:off x="1855632" y="1875036"/>
              <a:ext cx="388621" cy="4109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prstTxWarp prst="textNoShape">
                <a:avLst/>
              </a:prstTxWarp>
            </a:bodyPr>
            <a:lstStyle/>
            <a:p>
              <a:r>
                <a:rPr lang="en-US" sz="1800"/>
                <a:t>3</a:t>
              </a:r>
            </a:p>
          </p:txBody>
        </p:sp>
        <p:cxnSp>
          <p:nvCxnSpPr>
            <p:cNvPr id="20" name="Straight Connector 19"/>
            <p:cNvCxnSpPr>
              <a:stCxn id="27655" idx="4"/>
              <a:endCxn id="27656" idx="0"/>
            </p:cNvCxnSpPr>
            <p:nvPr/>
          </p:nvCxnSpPr>
          <p:spPr>
            <a:xfrm rot="5400000">
              <a:off x="2711988" y="2080517"/>
              <a:ext cx="657137" cy="1587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27655" idx="2"/>
            </p:cNvCxnSpPr>
            <p:nvPr/>
          </p:nvCxnSpPr>
          <p:spPr>
            <a:xfrm flipV="1">
              <a:off x="2187379" y="1546395"/>
              <a:ext cx="658733" cy="361901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7659" idx="5"/>
              <a:endCxn id="27656" idx="2"/>
            </p:cNvCxnSpPr>
            <p:nvPr/>
          </p:nvCxnSpPr>
          <p:spPr>
            <a:xfrm rot="16200000" flipH="1">
              <a:off x="2322303" y="2090830"/>
              <a:ext cx="388886" cy="658733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7656" idx="6"/>
              <a:endCxn id="27658" idx="2"/>
            </p:cNvCxnSpPr>
            <p:nvPr/>
          </p:nvCxnSpPr>
          <p:spPr>
            <a:xfrm flipV="1">
              <a:off x="3235001" y="2606703"/>
              <a:ext cx="830162" cy="7937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7657" idx="4"/>
              <a:endCxn id="27658" idx="0"/>
            </p:cNvCxnSpPr>
            <p:nvPr/>
          </p:nvCxnSpPr>
          <p:spPr>
            <a:xfrm rot="5400000">
              <a:off x="3932628" y="2078930"/>
              <a:ext cx="653962" cy="1587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7655" idx="6"/>
              <a:endCxn id="27657" idx="2"/>
            </p:cNvCxnSpPr>
            <p:nvPr/>
          </p:nvCxnSpPr>
          <p:spPr>
            <a:xfrm>
              <a:off x="3235001" y="1546395"/>
              <a:ext cx="830162" cy="1588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54" name="Slide Number Placeholder 1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51A5C25-D0E6-8649-A1DB-6F7383C9E58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C3F3-7EF4-48D0-9CE7-88BF5D1DA67F}" type="datetime1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6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ceClass">
  <a:themeElements>
    <a:clrScheme name="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C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EceClass</Template>
  <TotalTime>2220</TotalTime>
  <Words>5182</Words>
  <Application>Microsoft Office PowerPoint</Application>
  <PresentationFormat>On-screen Show (4:3)</PresentationFormat>
  <Paragraphs>1974</Paragraphs>
  <Slides>62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4" baseType="lpstr">
      <vt:lpstr>EceClass</vt:lpstr>
      <vt:lpstr>Equation</vt:lpstr>
      <vt:lpstr>EE 441 Data Structures </vt:lpstr>
      <vt:lpstr>Graphs</vt:lpstr>
      <vt:lpstr>Graphs</vt:lpstr>
      <vt:lpstr>PowerPoint Presentation</vt:lpstr>
      <vt:lpstr>PowerPoint Presentation</vt:lpstr>
      <vt:lpstr>PowerPoint Presentation</vt:lpstr>
      <vt:lpstr>Path</vt:lpstr>
      <vt:lpstr>Cycle</vt:lpstr>
      <vt:lpstr>Example – Undirected Graph</vt:lpstr>
      <vt:lpstr>Example - Directed Graph</vt:lpstr>
      <vt:lpstr>Acyclic Graph</vt:lpstr>
      <vt:lpstr>Weighted Graph</vt:lpstr>
      <vt:lpstr>Connected Graph</vt:lpstr>
      <vt:lpstr>More on Connectivity</vt:lpstr>
      <vt:lpstr>More on Complete graph</vt:lpstr>
      <vt:lpstr>Trees as connected graphs</vt:lpstr>
      <vt:lpstr>PowerPoint Presentation</vt:lpstr>
      <vt:lpstr>Clique</vt:lpstr>
      <vt:lpstr>Graph Class</vt:lpstr>
      <vt:lpstr>Graph Class (continues)</vt:lpstr>
      <vt:lpstr>PowerPoint Presentation</vt:lpstr>
      <vt:lpstr>PowerPoint Presentation</vt:lpstr>
      <vt:lpstr>Adjacency Matrix  Example : Undirected Graph</vt:lpstr>
      <vt:lpstr>Adjacency Matrix  Example : Directed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But, ….</vt:lpstr>
      <vt:lpstr>Adjacency List Example</vt:lpstr>
      <vt:lpstr>Adjacency List</vt:lpstr>
      <vt:lpstr>PowerPoint Presentation</vt:lpstr>
      <vt:lpstr>Adjacency List Example</vt:lpstr>
      <vt:lpstr>Adjacency list features</vt:lpstr>
      <vt:lpstr>Graph Traversals</vt:lpstr>
      <vt:lpstr>Depth-First Traversal (DFT)</vt:lpstr>
      <vt:lpstr>Recursive Depth-First  Traversal Algorithm</vt:lpstr>
      <vt:lpstr>Iterative Depth-First  Traversal Algorithm</vt:lpstr>
      <vt:lpstr>Trace of Iterative DFT   </vt:lpstr>
      <vt:lpstr>Interesting features of DFS</vt:lpstr>
      <vt:lpstr>Breadth-First Traversal (BFT, or BFS)</vt:lpstr>
      <vt:lpstr>PowerPoint Presentation</vt:lpstr>
      <vt:lpstr>Trace of Iterative BFT   </vt:lpstr>
      <vt:lpstr>PowerPoint Presentation</vt:lpstr>
      <vt:lpstr>PowerPoint Presentation</vt:lpstr>
      <vt:lpstr>PowerPoint Presentation</vt:lpstr>
      <vt:lpstr>Marking the nodes is very important to handle cycles!  If marking was not used</vt:lpstr>
      <vt:lpstr>Interesting features of BFS</vt:lpstr>
      <vt:lpstr>Traversal Analysis - Summary</vt:lpstr>
      <vt:lpstr>Finding a Path</vt:lpstr>
      <vt:lpstr>DFS vs. BFS</vt:lpstr>
      <vt:lpstr>DFS vs. BFS</vt:lpstr>
      <vt:lpstr>Weighted Shortest-Path Problem</vt:lpstr>
      <vt:lpstr>PowerPoint Presentation</vt:lpstr>
      <vt:lpstr>PowerPoint Presentation</vt:lpstr>
      <vt:lpstr>PowerPoint Presentation</vt:lpstr>
      <vt:lpstr>Minimum Spanning Tree Problem: Laying Telephone Wire</vt:lpstr>
      <vt:lpstr>Unweighted Shortest-Path problem</vt:lpstr>
      <vt:lpstr>Algorithm</vt:lpstr>
      <vt:lpstr>PowerPoint Presentation</vt:lpstr>
      <vt:lpstr>EE 441 Data Structures </vt:lpstr>
    </vt:vector>
  </TitlesOfParts>
  <Company>METU EEE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743</cp:revision>
  <cp:lastPrinted>1601-01-01T00:00:00Z</cp:lastPrinted>
  <dcterms:created xsi:type="dcterms:W3CDTF">2012-10-01T07:26:23Z</dcterms:created>
  <dcterms:modified xsi:type="dcterms:W3CDTF">2014-12-01T13:26:57Z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