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87" r:id="rId3"/>
    <p:sldId id="288" r:id="rId4"/>
    <p:sldId id="289" r:id="rId5"/>
    <p:sldId id="291" r:id="rId6"/>
    <p:sldId id="292" r:id="rId7"/>
    <p:sldId id="333" r:id="rId8"/>
    <p:sldId id="334" r:id="rId9"/>
    <p:sldId id="322" r:id="rId10"/>
    <p:sldId id="286" r:id="rId11"/>
    <p:sldId id="294" r:id="rId12"/>
    <p:sldId id="323" r:id="rId13"/>
    <p:sldId id="295" r:id="rId14"/>
    <p:sldId id="296" r:id="rId15"/>
    <p:sldId id="297" r:id="rId16"/>
    <p:sldId id="298" r:id="rId17"/>
    <p:sldId id="299" r:id="rId18"/>
    <p:sldId id="300" r:id="rId19"/>
    <p:sldId id="335" r:id="rId20"/>
    <p:sldId id="302" r:id="rId21"/>
    <p:sldId id="301" r:id="rId22"/>
    <p:sldId id="303" r:id="rId23"/>
    <p:sldId id="304" r:id="rId24"/>
    <p:sldId id="305" r:id="rId25"/>
    <p:sldId id="324" r:id="rId26"/>
    <p:sldId id="306" r:id="rId27"/>
    <p:sldId id="328" r:id="rId28"/>
    <p:sldId id="329" r:id="rId29"/>
    <p:sldId id="339" r:id="rId30"/>
    <p:sldId id="330" r:id="rId31"/>
    <p:sldId id="336" r:id="rId32"/>
    <p:sldId id="337" r:id="rId33"/>
    <p:sldId id="338" r:id="rId34"/>
    <p:sldId id="327" r:id="rId35"/>
    <p:sldId id="313" r:id="rId36"/>
    <p:sldId id="310" r:id="rId37"/>
    <p:sldId id="311" r:id="rId38"/>
    <p:sldId id="341" r:id="rId39"/>
    <p:sldId id="308" r:id="rId40"/>
    <p:sldId id="309" r:id="rId41"/>
    <p:sldId id="312" r:id="rId42"/>
    <p:sldId id="340" r:id="rId43"/>
    <p:sldId id="317" r:id="rId44"/>
    <p:sldId id="320" r:id="rId45"/>
    <p:sldId id="265" r:id="rId46"/>
    <p:sldId id="267" r:id="rId47"/>
    <p:sldId id="268" r:id="rId48"/>
    <p:sldId id="269" r:id="rId49"/>
    <p:sldId id="270" r:id="rId50"/>
    <p:sldId id="271" r:id="rId51"/>
    <p:sldId id="325" r:id="rId52"/>
    <p:sldId id="272" r:id="rId53"/>
    <p:sldId id="273" r:id="rId54"/>
    <p:sldId id="274" r:id="rId55"/>
    <p:sldId id="276" r:id="rId56"/>
    <p:sldId id="277" r:id="rId57"/>
    <p:sldId id="278" r:id="rId58"/>
    <p:sldId id="279" r:id="rId59"/>
    <p:sldId id="280" r:id="rId60"/>
    <p:sldId id="281" r:id="rId61"/>
    <p:sldId id="332" r:id="rId62"/>
    <p:sldId id="285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86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5E37A-7175-4E40-A08A-47FD9A38414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9260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5E37A-7175-4E40-A08A-47FD9A38414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34973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75E37A-7175-4E40-A08A-47FD9A38414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0219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200" dirty="0" smtClean="0"/>
              <a:t>Small programs using these </a:t>
            </a:r>
            <a:r>
              <a:rPr lang="en-US" altLang="en-US" sz="1200" dirty="0" err="1" smtClean="0"/>
              <a:t>specifiers</a:t>
            </a:r>
            <a:r>
              <a:rPr lang="en-US" altLang="en-US" sz="1200" dirty="0" smtClean="0"/>
              <a:t> (private/public) may seem unnecessary.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These </a:t>
            </a:r>
            <a:r>
              <a:rPr lang="en-US" altLang="en-US" sz="1200" dirty="0" err="1" smtClean="0"/>
              <a:t>specifiers</a:t>
            </a:r>
            <a:r>
              <a:rPr lang="en-US" altLang="en-US" sz="1200" dirty="0" smtClean="0"/>
              <a:t> are especially useful in a large program involving more than one programmer.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A class can be very complex, with many member functions and data members.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If there are only three or four public member functions, and the rest are all private, it can be easy for someone to learn how to use the class. </a:t>
            </a:r>
          </a:p>
          <a:p>
            <a:pPr>
              <a:lnSpc>
                <a:spcPct val="80000"/>
              </a:lnSpc>
            </a:pPr>
            <a:r>
              <a:rPr lang="en-US" altLang="en-US" sz="1200" dirty="0" smtClean="0"/>
              <a:t>He only needs to understand how to use a small handful of public functions, and doesn't need to bother with the two hundred data members, because he's not allowed to access this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54B6-094A-41E8-B7F7-12FF3BCCEEE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3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10/4/2018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10/4/2018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guran@metu.edu.t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123456@metu.edu.tr" TargetMode="External"/><Relationship Id="rId2" Type="http://schemas.openxmlformats.org/officeDocument/2006/relationships/hyperlink" Target="https://odtuclass.metu.edu.t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dtusyllabus.metu.edu.tr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ADMINISTRATIVE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600" dirty="0"/>
              <a:t>A </a:t>
            </a:r>
            <a:r>
              <a:rPr lang="en-US" altLang="tr-TR" sz="2600" dirty="0" smtClean="0"/>
              <a:t>systematic </a:t>
            </a:r>
            <a:r>
              <a:rPr lang="en-US" altLang="tr-TR" sz="2600" dirty="0"/>
              <a:t>way of organizing and accessing data so that it can be used efficiently.</a:t>
            </a:r>
          </a:p>
          <a:p>
            <a:pPr lvl="1">
              <a:lnSpc>
                <a:spcPct val="90000"/>
              </a:lnSpc>
            </a:pPr>
            <a:r>
              <a:rPr lang="en-US" altLang="tr-TR" sz="2200" dirty="0"/>
              <a:t>Examples: queue, stack, linked list, tree</a:t>
            </a:r>
          </a:p>
          <a:p>
            <a:pPr>
              <a:lnSpc>
                <a:spcPct val="90000"/>
              </a:lnSpc>
            </a:pPr>
            <a:r>
              <a:rPr lang="en-US" altLang="tr-TR" sz="2600" dirty="0" smtClean="0"/>
              <a:t>Associated </a:t>
            </a:r>
            <a:r>
              <a:rPr lang="en-US" altLang="tr-TR" sz="2600" dirty="0"/>
              <a:t>algorithms to perform operations that maintain the properties of the data structure. </a:t>
            </a:r>
          </a:p>
          <a:p>
            <a:pPr lvl="1">
              <a:lnSpc>
                <a:spcPct val="90000"/>
              </a:lnSpc>
            </a:pPr>
            <a:r>
              <a:rPr lang="en-US" altLang="tr-TR" sz="2200" dirty="0"/>
              <a:t>Examples: search, insert, balance, </a:t>
            </a:r>
          </a:p>
          <a:p>
            <a:pPr>
              <a:lnSpc>
                <a:spcPct val="90000"/>
              </a:lnSpc>
            </a:pPr>
            <a:r>
              <a:rPr lang="en-US" altLang="tr-TR" sz="2600" dirty="0"/>
              <a:t>A well-designed data structure allows a variety of critical operations to be performed on using as little resources, both execution time and memory space, as possible.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Different ways of programming: Unstructured Programming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One main program</a:t>
            </a:r>
          </a:p>
          <a:p>
            <a:r>
              <a:rPr lang="en-US" altLang="tr-TR" sz="2800" dirty="0" smtClean="0"/>
              <a:t>Data </a:t>
            </a:r>
            <a:r>
              <a:rPr lang="en-US" altLang="tr-TR" sz="2800" dirty="0"/>
              <a:t>is global throughout the whole </a:t>
            </a:r>
            <a:r>
              <a:rPr lang="en-US" altLang="tr-TR" sz="2800" dirty="0" smtClean="0"/>
              <a:t>program</a:t>
            </a:r>
          </a:p>
          <a:p>
            <a:r>
              <a:rPr lang="en-US" altLang="tr-TR" sz="2800" dirty="0" smtClean="0"/>
              <a:t>Simple for small projects</a:t>
            </a:r>
            <a:endParaRPr lang="en-US" altLang="tr-TR" sz="2800" dirty="0"/>
          </a:p>
          <a:p>
            <a:r>
              <a:rPr lang="en-US" altLang="tr-TR" sz="2800" dirty="0" smtClean="0"/>
              <a:t>Problems:</a:t>
            </a:r>
          </a:p>
          <a:p>
            <a:pPr lvl="1"/>
            <a:r>
              <a:rPr lang="en-US" altLang="tr-TR" sz="2400" dirty="0" smtClean="0"/>
              <a:t>If </a:t>
            </a:r>
            <a:r>
              <a:rPr lang="en-US" altLang="tr-TR" sz="2400" dirty="0"/>
              <a:t>the same statement sequence is needed at different locations within the program, the sequence must be copied</a:t>
            </a:r>
            <a:r>
              <a:rPr lang="en-US" altLang="tr-TR" sz="2400" dirty="0" smtClean="0"/>
              <a:t>.</a:t>
            </a:r>
          </a:p>
          <a:p>
            <a:pPr lvl="1"/>
            <a:r>
              <a:rPr lang="en-US" altLang="tr-TR" sz="2400" dirty="0"/>
              <a:t>Disadvantageous once the program gets sufficiently </a:t>
            </a:r>
            <a:r>
              <a:rPr lang="en-US" altLang="tr-TR" sz="2400" dirty="0" smtClean="0"/>
              <a:t>large</a:t>
            </a:r>
            <a:endParaRPr lang="en-US" alt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24200" cy="533399"/>
          </a:xfrm>
        </p:spPr>
        <p:txBody>
          <a:bodyPr/>
          <a:lstStyle/>
          <a:p>
            <a:r>
              <a:rPr lang="en-US" dirty="0" smtClean="0"/>
              <a:t>Unstructured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465998"/>
            <a:ext cx="40386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main();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a,b,temp,result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a=5;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b=6;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temp=(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a+b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result=temp*temp;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c=8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d=10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temp=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c+d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)/2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result=temp*temp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};   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Different ways of programming: </a:t>
            </a:r>
            <a:r>
              <a:rPr lang="en-US" altLang="tr-TR" dirty="0" smtClean="0"/>
              <a:t>Procedural </a:t>
            </a:r>
            <a:r>
              <a:rPr lang="en-US" altLang="tr-TR" dirty="0"/>
              <a:t>Programming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600" dirty="0"/>
              <a:t>Programs are divided into pieces which can be combined later</a:t>
            </a:r>
          </a:p>
          <a:p>
            <a:r>
              <a:rPr lang="en-US" altLang="tr-TR" sz="2600" dirty="0"/>
              <a:t>These pieces are written by programmers</a:t>
            </a:r>
          </a:p>
          <a:p>
            <a:r>
              <a:rPr lang="en-US" altLang="tr-TR" sz="2600" dirty="0"/>
              <a:t>Other users construct their own programs using these pieces</a:t>
            </a:r>
          </a:p>
          <a:p>
            <a:r>
              <a:rPr lang="en-US" altLang="tr-TR" sz="2600" dirty="0"/>
              <a:t>Abstraction: separates what the user needs to know and the programmer needs to know</a:t>
            </a:r>
          </a:p>
          <a:p>
            <a:pPr lvl="1"/>
            <a:r>
              <a:rPr lang="en-US" altLang="tr-TR" sz="2200" dirty="0"/>
              <a:t>users can think in high-level terms </a:t>
            </a:r>
          </a:p>
          <a:p>
            <a:pPr lvl="1"/>
            <a:r>
              <a:rPr lang="en-US" altLang="tr-TR" sz="2200" dirty="0"/>
              <a:t>users don’t need low-level details about the piece implementations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124200" cy="533399"/>
          </a:xfrm>
        </p:spPr>
        <p:txBody>
          <a:bodyPr/>
          <a:lstStyle/>
          <a:p>
            <a:r>
              <a:rPr lang="en-US" dirty="0" smtClean="0"/>
              <a:t>Unstructured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2133600"/>
            <a:ext cx="2819400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x,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t=(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return t*t;}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main();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a,b,result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a=5;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b=6;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a,b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c=8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d=10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c,d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};   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029200" y="1607129"/>
            <a:ext cx="3124200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Procedural</a:t>
            </a:r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FontTx/>
              <a:buNone/>
            </a:pPr>
            <a:endParaRPr lang="tr-TR" kern="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65998"/>
            <a:ext cx="40386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main();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a,b,temp,result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a=5;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b=6;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temp=(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a+b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result=temp*temp;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c=8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d=10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temp=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c+d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)/2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result=temp*temp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};   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200" dirty="0"/>
              <a:t>Different ways of programming: Procedure-oriented Programming (POP</a:t>
            </a:r>
            <a:r>
              <a:rPr lang="en-US" altLang="tr-TR" sz="3200" dirty="0" smtClean="0"/>
              <a:t>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altLang="tr-TR" sz="2600" dirty="0"/>
              <a:t>POP: procedural abstractions: </a:t>
            </a:r>
          </a:p>
          <a:p>
            <a:pPr lvl="1"/>
            <a:r>
              <a:rPr lang="en-US" altLang="tr-TR" sz="2200" dirty="0"/>
              <a:t>Ignore the implementation of the procedure</a:t>
            </a:r>
          </a:p>
          <a:p>
            <a:pPr lvl="1"/>
            <a:r>
              <a:rPr lang="en-US" altLang="tr-TR" sz="2200" dirty="0"/>
              <a:t>Focus on arguments and return values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971800"/>
            <a:ext cx="35052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FF66FF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</a:rPr>
              <a:t> x</a:t>
            </a:r>
            <a:r>
              <a:rPr lang="en-US" dirty="0" smtClean="0">
                <a:latin typeface="Courier New" pitchFamily="49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</a:rPr>
              <a:t> y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main();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a,b,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a=5;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b=6;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n-US" dirty="0" err="1" smtClean="0">
                <a:solidFill>
                  <a:srgbClr val="FF66FF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</a:rPr>
              <a:t>a</a:t>
            </a:r>
            <a:r>
              <a:rPr lang="en-US" dirty="0" err="1" smtClean="0">
                <a:latin typeface="Courier New" pitchFamily="49" charset="0"/>
              </a:rPr>
              <a:t>,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b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c=8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d=10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result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n-US" dirty="0" err="1" smtClean="0">
                <a:solidFill>
                  <a:srgbClr val="FF66FF"/>
                </a:solidFill>
                <a:latin typeface="Courier New" pitchFamily="49" charset="0"/>
              </a:rPr>
              <a:t>avgsq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</a:rPr>
              <a:t>,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};   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200" dirty="0"/>
              <a:t>Different ways of programming: </a:t>
            </a:r>
            <a:r>
              <a:rPr lang="en-US" altLang="tr-TR" sz="3200" dirty="0" smtClean="0"/>
              <a:t>Object-oriented </a:t>
            </a:r>
            <a:r>
              <a:rPr lang="en-US" altLang="tr-TR" sz="3200" dirty="0"/>
              <a:t>Programming </a:t>
            </a:r>
            <a:r>
              <a:rPr lang="en-US" altLang="tr-TR" sz="3200" dirty="0" smtClean="0"/>
              <a:t>(OOP</a:t>
            </a:r>
            <a:r>
              <a:rPr lang="en-US" altLang="tr-TR" sz="3200" dirty="0"/>
              <a:t>)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600" dirty="0"/>
              <a:t>OOP:  </a:t>
            </a:r>
            <a:r>
              <a:rPr lang="en-US" altLang="tr-TR" sz="2600" dirty="0">
                <a:solidFill>
                  <a:srgbClr val="00B050"/>
                </a:solidFill>
              </a:rPr>
              <a:t>procedural abstractions</a:t>
            </a:r>
            <a:r>
              <a:rPr lang="en-US" altLang="tr-TR" sz="2600" dirty="0"/>
              <a:t>, </a:t>
            </a:r>
            <a:r>
              <a:rPr lang="en-US" altLang="tr-TR" sz="2600" dirty="0">
                <a:solidFill>
                  <a:srgbClr val="FF0000"/>
                </a:solidFill>
              </a:rPr>
              <a:t>data abstractions and encapsulation</a:t>
            </a:r>
          </a:p>
          <a:p>
            <a:pPr lvl="1"/>
            <a:r>
              <a:rPr lang="en-US" altLang="tr-TR" sz="2200" dirty="0"/>
              <a:t>Ignore the way data is represented in memory</a:t>
            </a:r>
          </a:p>
          <a:p>
            <a:pPr lvl="1"/>
            <a:r>
              <a:rPr lang="en-US" altLang="tr-TR" sz="2200" dirty="0"/>
              <a:t>Focus on operations that can be performed on data</a:t>
            </a:r>
          </a:p>
          <a:p>
            <a:pPr lvl="1"/>
            <a:r>
              <a:rPr lang="en-US" altLang="tr-TR" sz="2200" dirty="0"/>
              <a:t>Encapsulation aids the software designer by enforcing </a:t>
            </a:r>
            <a:r>
              <a:rPr lang="en-US" altLang="tr-TR" sz="2200" i="1" dirty="0"/>
              <a:t>information hiding</a:t>
            </a:r>
            <a:r>
              <a:rPr lang="en-US" altLang="tr-TR" sz="2200" dirty="0"/>
              <a:t>. </a:t>
            </a:r>
          </a:p>
          <a:p>
            <a:pPr lvl="1"/>
            <a:r>
              <a:rPr lang="en-US" altLang="tr-TR" sz="2200" dirty="0"/>
              <a:t>The implementation details are </a:t>
            </a:r>
            <a:r>
              <a:rPr lang="en-US" altLang="tr-TR" sz="2200" i="1" dirty="0"/>
              <a:t>hidden</a:t>
            </a:r>
            <a:r>
              <a:rPr lang="en-US" altLang="tr-TR" sz="2200" dirty="0"/>
              <a:t> from the user of that object.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tr-TR" sz="2400" dirty="0" smtClean="0"/>
              <a:t>Before you program you sit down and design the data with pencil and paper.</a:t>
            </a:r>
          </a:p>
          <a:p>
            <a:r>
              <a:rPr lang="en-US" altLang="tr-TR" sz="2400" dirty="0" smtClean="0"/>
              <a:t>A </a:t>
            </a:r>
            <a:r>
              <a:rPr lang="en-US" altLang="tr-TR" sz="2400" dirty="0"/>
              <a:t>model used to understand the design of a data structure.</a:t>
            </a:r>
          </a:p>
          <a:p>
            <a:r>
              <a:rPr lang="en-US" altLang="tr-TR" sz="2400" dirty="0"/>
              <a:t>Implementation independent data description</a:t>
            </a:r>
          </a:p>
          <a:p>
            <a:r>
              <a:rPr lang="en-US" altLang="tr-TR" sz="2400" dirty="0"/>
              <a:t>Specifies:</a:t>
            </a:r>
          </a:p>
          <a:p>
            <a:pPr lvl="1"/>
            <a:r>
              <a:rPr lang="en-US" altLang="tr-TR" sz="2000" dirty="0"/>
              <a:t>contents</a:t>
            </a:r>
          </a:p>
          <a:p>
            <a:pPr lvl="1"/>
            <a:r>
              <a:rPr lang="en-US" altLang="tr-TR" sz="2000" dirty="0"/>
              <a:t>type of data stored </a:t>
            </a:r>
          </a:p>
          <a:p>
            <a:pPr lvl="1"/>
            <a:r>
              <a:rPr lang="en-US" altLang="tr-TR" sz="2000" dirty="0"/>
              <a:t>the legal operations on the data</a:t>
            </a:r>
          </a:p>
          <a:p>
            <a:r>
              <a:rPr lang="en-US" altLang="tr-TR" sz="2400" dirty="0"/>
              <a:t>Viewing a data structure as an ADT allows a programmer to focus on an idealized model of the data and its operations.</a:t>
            </a: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ADT Format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Name</a:t>
            </a:r>
          </a:p>
          <a:p>
            <a:pPr lvl="1"/>
            <a:r>
              <a:rPr lang="en-US" altLang="tr-TR" dirty="0"/>
              <a:t>Description of the data structure</a:t>
            </a:r>
          </a:p>
          <a:p>
            <a:r>
              <a:rPr lang="en-US" altLang="tr-TR" dirty="0"/>
              <a:t>Operations</a:t>
            </a:r>
          </a:p>
          <a:p>
            <a:pPr lvl="1"/>
            <a:r>
              <a:rPr lang="en-US" altLang="tr-TR" dirty="0"/>
              <a:t>Construction operations </a:t>
            </a:r>
          </a:p>
          <a:p>
            <a:pPr lvl="2"/>
            <a:r>
              <a:rPr lang="en-US" altLang="tr-TR" dirty="0"/>
              <a:t>Initial values</a:t>
            </a:r>
          </a:p>
          <a:p>
            <a:pPr lvl="2"/>
            <a:r>
              <a:rPr lang="en-US" altLang="tr-TR" dirty="0"/>
              <a:t>Initialization processes</a:t>
            </a:r>
          </a:p>
          <a:p>
            <a:pPr lvl="1"/>
            <a:r>
              <a:rPr lang="en-US" altLang="tr-TR" dirty="0"/>
              <a:t>Other operations</a:t>
            </a:r>
          </a:p>
          <a:p>
            <a:pPr>
              <a:buFont typeface="Wingdings" pitchFamily="2" charset="2"/>
              <a:buNone/>
            </a:pPr>
            <a:endParaRPr lang="en-US" alt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an ADT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tr-TR" sz="2800" kern="0" dirty="0" smtClean="0"/>
              <a:t>Example: A calendar software</a:t>
            </a:r>
          </a:p>
          <a:p>
            <a:r>
              <a:rPr lang="en-US" altLang="tr-TR" sz="2800" kern="0" dirty="0" smtClean="0"/>
              <a:t>What kind of data organization do we need?</a:t>
            </a:r>
          </a:p>
          <a:p>
            <a:r>
              <a:rPr lang="en-US" altLang="tr-TR" sz="2800" kern="0" dirty="0" smtClean="0"/>
              <a:t>What kind of procedures do we need to manipulate this data?</a:t>
            </a:r>
          </a:p>
          <a:p>
            <a:r>
              <a:rPr lang="en-US" altLang="tr-TR" sz="2800" kern="0" dirty="0" smtClean="0"/>
              <a:t>We need to:</a:t>
            </a:r>
          </a:p>
          <a:p>
            <a:pPr lvl="1"/>
            <a:r>
              <a:rPr lang="en-US" altLang="tr-TR" sz="2400" kern="0" dirty="0" smtClean="0"/>
              <a:t>Represent dates in the computer</a:t>
            </a:r>
          </a:p>
          <a:p>
            <a:pPr lvl="1"/>
            <a:r>
              <a:rPr lang="en-US" altLang="tr-TR" sz="2400" kern="0" dirty="0" smtClean="0"/>
              <a:t>Print dates on the screen</a:t>
            </a:r>
          </a:p>
          <a:p>
            <a:pPr lvl="1"/>
            <a:r>
              <a:rPr lang="en-US" altLang="tr-TR" sz="2400" kern="0" dirty="0" smtClean="0"/>
              <a:t>Update dates</a:t>
            </a:r>
          </a:p>
          <a:p>
            <a:endParaRPr lang="en-US" altLang="tr-TR" sz="2400" kern="0" dirty="0" smtClean="0"/>
          </a:p>
          <a:p>
            <a:endParaRPr lang="tr-TR" kern="0" dirty="0"/>
          </a:p>
        </p:txBody>
      </p:sp>
    </p:spTree>
    <p:extLst>
      <p:ext uri="{BB962C8B-B14F-4D97-AF65-F5344CB8AC3E}">
        <p14:creationId xmlns:p14="http://schemas.microsoft.com/office/powerpoint/2010/main" val="20781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06A2C5-E6E5-4524-9B67-662070C59132}" type="datetime1">
              <a:rPr lang="en-US" smtClean="0">
                <a:latin typeface="Verdana" pitchFamily="34" charset="0"/>
              </a:rPr>
              <a:pPr/>
              <a:t>10/4/2018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D4EB01-A32B-43A7-A841-146DBF415AF4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Administrative Details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Instructor: </a:t>
            </a:r>
            <a:r>
              <a:rPr lang="en-US" sz="2800" dirty="0" err="1" smtClean="0"/>
              <a:t>Ece</a:t>
            </a:r>
            <a:r>
              <a:rPr lang="en-US" sz="2800" dirty="0" smtClean="0"/>
              <a:t> G</a:t>
            </a:r>
            <a:r>
              <a:rPr lang="tr-TR" sz="2800" dirty="0" smtClean="0"/>
              <a:t>ü</a:t>
            </a:r>
            <a:r>
              <a:rPr lang="en-US" sz="2800" dirty="0" smtClean="0"/>
              <a:t>ran Schmidt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Office: A-402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Email: </a:t>
            </a:r>
            <a:r>
              <a:rPr lang="en-US" sz="2800" dirty="0" smtClean="0">
                <a:hlinkClick r:id="rId2"/>
              </a:rPr>
              <a:t>eguran@metu.edu.tr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Section 1 Schedule: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Tue. </a:t>
            </a:r>
            <a:r>
              <a:rPr lang="en-US" sz="2000" dirty="0" smtClean="0"/>
              <a:t>9:40-11:30@A-206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Thu</a:t>
            </a:r>
            <a:r>
              <a:rPr lang="en-US" sz="2000" dirty="0"/>
              <a:t>. </a:t>
            </a:r>
            <a:r>
              <a:rPr lang="en-US" sz="2000" dirty="0" smtClean="0"/>
              <a:t>9:40-10:30@A-206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79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343400" cy="4830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ADT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Date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Data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1≤d ≤31 (day)</a:t>
            </a:r>
          </a:p>
          <a:p>
            <a:pPr>
              <a:buNone/>
            </a:pP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	1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≤m ≤12 (month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1900≤y ≤2100 (year)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Operations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u="sng" dirty="0" smtClean="0">
                <a:solidFill>
                  <a:srgbClr val="000000"/>
                </a:solidFill>
                <a:cs typeface="Times New Roman" pitchFamily="18" charset="0"/>
              </a:rPr>
              <a:t>Constructor</a:t>
            </a:r>
            <a:r>
              <a:rPr lang="en-US" altLang="tr-TR" sz="1400" u="sng" dirty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Input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:month, day, year;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Preconditions: none;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Process: Assign initial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values to d, m, y ;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Output: None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Postconditions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: None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u="sng" dirty="0" err="1" smtClean="0">
                <a:solidFill>
                  <a:srgbClr val="000000"/>
                </a:solidFill>
                <a:cs typeface="Times New Roman" pitchFamily="18" charset="0"/>
              </a:rPr>
              <a:t>PrintDate</a:t>
            </a:r>
            <a:r>
              <a:rPr lang="en-US" altLang="tr-TR" sz="1400" u="sng" dirty="0" smtClean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Input: none;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Preconditions: none;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Process: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Print formatted on screen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Output: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none 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Postconditions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: none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tr-TR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295400"/>
            <a:ext cx="434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tr-TR" sz="1400" u="sng" dirty="0" err="1" smtClean="0">
                <a:solidFill>
                  <a:srgbClr val="000000"/>
                </a:solidFill>
                <a:cs typeface="Times New Roman" pitchFamily="18" charset="0"/>
              </a:rPr>
              <a:t>JumpYear</a:t>
            </a:r>
            <a:r>
              <a:rPr lang="en-US" altLang="tr-TR" sz="1400" u="sng" dirty="0" smtClean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US" altLang="tr-TR" sz="1400" u="sng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Input: year jump (j);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Preconditions: j ≤ 100, y ≤2000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Process: JY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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y+j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Output: JY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Postconditions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: none; </a:t>
            </a:r>
            <a:endParaRPr lang="en-US" altLang="tr-TR" sz="1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tr-TR" sz="1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u="sng" dirty="0" err="1" smtClean="0">
                <a:solidFill>
                  <a:srgbClr val="000000"/>
                </a:solidFill>
                <a:cs typeface="Times New Roman" pitchFamily="18" charset="0"/>
              </a:rPr>
              <a:t>SetDate</a:t>
            </a:r>
            <a:r>
              <a:rPr lang="en-US" altLang="tr-TR" sz="1400" u="sng" dirty="0" smtClean="0">
                <a:solidFill>
                  <a:srgbClr val="000000"/>
                </a:solidFill>
                <a:cs typeface="Times New Roman" pitchFamily="18" charset="0"/>
              </a:rPr>
              <a:t>: </a:t>
            </a:r>
            <a:endParaRPr lang="en-US" altLang="tr-TR" sz="1400" u="sng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Input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:new month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new day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new year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Preconditions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: (only basic check) 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		1≤new day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≤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31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	1≤new month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≤12 (month)</a:t>
            </a:r>
          </a:p>
          <a:p>
            <a:pPr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	1900≤new year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≤2100 (year)</a:t>
            </a: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Process: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update month day year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Output: </a:t>
            </a: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none</a:t>
            </a: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altLang="tr-TR" sz="1400" dirty="0" err="1">
                <a:solidFill>
                  <a:srgbClr val="000000"/>
                </a:solidFill>
                <a:cs typeface="Times New Roman" pitchFamily="18" charset="0"/>
              </a:rPr>
              <a:t>Postconditions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: none; </a:t>
            </a:r>
          </a:p>
          <a:p>
            <a:pPr>
              <a:buFont typeface="Wingdings" pitchFamily="2" charset="2"/>
              <a:buNone/>
            </a:pPr>
            <a:endParaRPr lang="en-US" altLang="tr-TR" sz="14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tr-TR" sz="1400" dirty="0" smtClean="0">
                <a:solidFill>
                  <a:srgbClr val="000000"/>
                </a:solidFill>
                <a:cs typeface="Times New Roman" pitchFamily="18" charset="0"/>
              </a:rPr>
              <a:t>End </a:t>
            </a:r>
            <a:r>
              <a:rPr lang="en-US" altLang="tr-TR" sz="1400" dirty="0">
                <a:solidFill>
                  <a:srgbClr val="000000"/>
                </a:solidFill>
                <a:cs typeface="Times New Roman" pitchFamily="18" charset="0"/>
              </a:rPr>
              <a:t>ADT Date;</a:t>
            </a: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56859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ADT Operation Description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 dirty="0">
                <a:solidFill>
                  <a:schemeClr val="tx2"/>
                </a:solidFill>
              </a:rPr>
              <a:t>Name of the operation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Input:</a:t>
            </a:r>
            <a:r>
              <a:rPr lang="en-US" altLang="tr-TR" sz="2400" dirty="0"/>
              <a:t> External data that comes from the user of this data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Preconditions:</a:t>
            </a:r>
            <a:r>
              <a:rPr lang="en-US" altLang="tr-TR" sz="2400" dirty="0"/>
              <a:t> Necessary state of the system before executing this operation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Process:</a:t>
            </a:r>
            <a:r>
              <a:rPr lang="en-US" altLang="tr-TR" sz="2400" dirty="0"/>
              <a:t> Actions performed by the operation on the data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Output:</a:t>
            </a:r>
            <a:r>
              <a:rPr lang="en-US" altLang="tr-TR" sz="2400" dirty="0"/>
              <a:t> Data returned to client </a:t>
            </a:r>
          </a:p>
          <a:p>
            <a:r>
              <a:rPr lang="en-US" altLang="tr-TR" sz="2400" dirty="0">
                <a:solidFill>
                  <a:schemeClr val="tx2"/>
                </a:solidFill>
              </a:rPr>
              <a:t>Post conditions:</a:t>
            </a:r>
            <a:r>
              <a:rPr lang="en-US" altLang="tr-TR" sz="2400" dirty="0"/>
              <a:t> state of the system after executing this operation</a:t>
            </a:r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A class:</a:t>
            </a:r>
          </a:p>
          <a:p>
            <a:pPr lvl="1"/>
            <a:r>
              <a:rPr lang="en-US" altLang="tr-TR" dirty="0">
                <a:solidFill>
                  <a:schemeClr val="tx2"/>
                </a:solidFill>
              </a:rPr>
              <a:t>an actual representation of an ADT. </a:t>
            </a:r>
          </a:p>
          <a:p>
            <a:pPr lvl="1"/>
            <a:r>
              <a:rPr lang="en-US" altLang="tr-TR" dirty="0">
                <a:solidFill>
                  <a:schemeClr val="tx2"/>
                </a:solidFill>
              </a:rPr>
              <a:t>provides implementation details for the data structure used and operations</a:t>
            </a:r>
          </a:p>
          <a:p>
            <a:pPr lvl="1"/>
            <a:r>
              <a:rPr lang="en-US" altLang="tr-TR" dirty="0">
                <a:solidFill>
                  <a:schemeClr val="tx2"/>
                </a:solidFill>
              </a:rPr>
              <a:t>Members: </a:t>
            </a:r>
            <a:endParaRPr lang="en-US" altLang="tr-TR" dirty="0" smtClean="0">
              <a:solidFill>
                <a:schemeClr val="tx2"/>
              </a:solidFill>
            </a:endParaRPr>
          </a:p>
          <a:p>
            <a:pPr lvl="2"/>
            <a:r>
              <a:rPr lang="en-US" altLang="tr-TR" dirty="0" smtClean="0">
                <a:solidFill>
                  <a:schemeClr val="tx2"/>
                </a:solidFill>
              </a:rPr>
              <a:t>variables to store data</a:t>
            </a:r>
          </a:p>
          <a:p>
            <a:pPr lvl="2"/>
            <a:r>
              <a:rPr lang="en-US" altLang="tr-TR" dirty="0" smtClean="0">
                <a:solidFill>
                  <a:schemeClr val="tx2"/>
                </a:solidFill>
              </a:rPr>
              <a:t>operations </a:t>
            </a:r>
            <a:r>
              <a:rPr lang="en-US" altLang="tr-TR" dirty="0">
                <a:solidFill>
                  <a:schemeClr val="tx2"/>
                </a:solidFill>
              </a:rPr>
              <a:t>(</a:t>
            </a:r>
            <a:r>
              <a:rPr lang="en-US" altLang="tr-TR" dirty="0">
                <a:solidFill>
                  <a:srgbClr val="FF0000"/>
                </a:solidFill>
              </a:rPr>
              <a:t>methods</a:t>
            </a:r>
            <a:r>
              <a:rPr lang="en-US" altLang="tr-TR" dirty="0">
                <a:solidFill>
                  <a:schemeClr val="tx2"/>
                </a:solidFill>
              </a:rPr>
              <a:t>) for data handling</a:t>
            </a:r>
          </a:p>
          <a:p>
            <a:endParaRPr lang="tr-T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00847"/>
            <a:ext cx="82296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Date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m=1,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d=1,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y=1900</a:t>
            </a:r>
            <a:r>
              <a:rPr lang="en-US" sz="1600" dirty="0">
                <a:latin typeface="Courier New" pitchFamily="49" charset="0"/>
              </a:rPr>
              <a:t>); </a:t>
            </a: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    </a:t>
            </a:r>
            <a:r>
              <a:rPr lang="en-US" sz="1600" dirty="0" smtClean="0">
                <a:latin typeface="Courier New" pitchFamily="49" charset="0"/>
              </a:rPr>
              <a:t> void </a:t>
            </a:r>
            <a:r>
              <a:rPr lang="en-US" sz="1600" dirty="0" err="1">
                <a:latin typeface="Courier New" pitchFamily="49" charset="0"/>
              </a:rPr>
              <a:t>PrintDate</a:t>
            </a:r>
            <a:r>
              <a:rPr lang="en-US" sz="1600" dirty="0"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		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JumpYear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j)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</a:rPr>
              <a:t>		     void </a:t>
            </a:r>
            <a:r>
              <a:rPr lang="en-US" sz="1600" dirty="0" err="1">
                <a:latin typeface="Courier New" pitchFamily="49" charset="0"/>
              </a:rPr>
              <a:t>SetDate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</a:t>
            </a:r>
            <a:r>
              <a:rPr lang="en-US" sz="1600" dirty="0" smtClean="0">
                <a:latin typeface="Courier New" pitchFamily="49" charset="0"/>
              </a:rPr>
              <a:t>);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		};   </a:t>
            </a:r>
            <a:endParaRPr lang="en-US" sz="1600" dirty="0">
              <a:latin typeface="Courier New" pitchFamily="49" charset="0"/>
            </a:endParaRPr>
          </a:p>
          <a:p>
            <a:endParaRPr lang="tr-T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309906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tr-TR" sz="2400" dirty="0" smtClean="0"/>
              <a:t>Written in C++ syntax</a:t>
            </a:r>
          </a:p>
          <a:p>
            <a:endParaRPr lang="en-US" altLang="tr-TR" sz="24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86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altLang="tr-TR" sz="2800" dirty="0">
                <a:solidFill>
                  <a:srgbClr val="FF0000"/>
                </a:solidFill>
              </a:rPr>
              <a:t>Variables</a:t>
            </a:r>
            <a:r>
              <a:rPr lang="en-US" altLang="tr-TR" sz="2800" dirty="0">
                <a:solidFill>
                  <a:schemeClr val="tx2"/>
                </a:solidFill>
              </a:rPr>
              <a:t> of the class type (Instances of classes)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514601"/>
            <a:ext cx="365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x=10;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itchFamily="49" charset="0"/>
              </a:rPr>
              <a:t>float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kern="0" dirty="0" smtClean="0">
                <a:latin typeface="Courier New" pitchFamily="49" charset="0"/>
              </a:rPr>
              <a:t> </a:t>
            </a:r>
          </a:p>
          <a:p>
            <a:endParaRPr lang="tr-TR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2672" y="3810000"/>
            <a:ext cx="633152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Date </a:t>
            </a:r>
            <a:r>
              <a:rPr lang="en-US" b="1" dirty="0" smtClean="0">
                <a:latin typeface="Courier New" pitchFamily="49" charset="0"/>
              </a:rPr>
              <a:t>Today(10,2,2018);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350"/>
            <a:ext cx="8229600" cy="4525963"/>
          </a:xfrm>
        </p:spPr>
        <p:txBody>
          <a:bodyPr/>
          <a:lstStyle/>
          <a:p>
            <a:r>
              <a:rPr lang="en-US" altLang="tr-TR" sz="2800" dirty="0">
                <a:solidFill>
                  <a:srgbClr val="FF0000"/>
                </a:solidFill>
              </a:rPr>
              <a:t>Variables</a:t>
            </a:r>
            <a:r>
              <a:rPr lang="en-US" altLang="tr-TR" sz="2800" dirty="0">
                <a:solidFill>
                  <a:schemeClr val="tx2"/>
                </a:solidFill>
              </a:rPr>
              <a:t> of the class type (Instances of classes) </a:t>
            </a:r>
          </a:p>
          <a:p>
            <a:r>
              <a:rPr lang="en-US" altLang="tr-TR" sz="2800" dirty="0">
                <a:solidFill>
                  <a:schemeClr val="tx2"/>
                </a:solidFill>
              </a:rPr>
              <a:t>A class  is a blueprint, or prototype that  defines properties and behavior of sets of objects.</a:t>
            </a:r>
          </a:p>
          <a:p>
            <a:r>
              <a:rPr lang="en-US" altLang="tr-TR" sz="2800" dirty="0"/>
              <a:t>An object: </a:t>
            </a:r>
          </a:p>
          <a:p>
            <a:pPr lvl="1"/>
            <a:r>
              <a:rPr lang="en-US" altLang="tr-TR" dirty="0"/>
              <a:t>a self-contained entity that consists of </a:t>
            </a:r>
            <a:r>
              <a:rPr lang="en-US" altLang="tr-TR" dirty="0" smtClean="0"/>
              <a:t>data</a:t>
            </a:r>
          </a:p>
          <a:p>
            <a:pPr lvl="1"/>
            <a:r>
              <a:rPr lang="en-US" altLang="tr-TR" dirty="0" smtClean="0"/>
              <a:t>methods </a:t>
            </a:r>
            <a:r>
              <a:rPr lang="en-US" altLang="tr-TR" dirty="0"/>
              <a:t>to manipulate the </a:t>
            </a:r>
            <a:r>
              <a:rPr lang="en-US" altLang="tr-TR" dirty="0" smtClean="0"/>
              <a:t>object’s data are defined by the object’s class</a:t>
            </a:r>
            <a:endParaRPr lang="en-US" altLang="tr-TR" dirty="0"/>
          </a:p>
          <a:p>
            <a:pPr lvl="1"/>
            <a:r>
              <a:rPr lang="en-US" altLang="tr-TR" dirty="0"/>
              <a:t>can be uniquely identified by its name and it defines a state which is represented by the values of its attributes at a particular time.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Date is 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declared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.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class 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{ 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            Date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m=1,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d=1,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y=1900</a:t>
            </a:r>
            <a:r>
              <a:rPr lang="en-US" sz="16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     void </a:t>
            </a:r>
            <a:r>
              <a:rPr lang="en-US" sz="1600" dirty="0" err="1">
                <a:latin typeface="Courier New" pitchFamily="49" charset="0"/>
              </a:rPr>
              <a:t>PrintDate</a:t>
            </a:r>
            <a:r>
              <a:rPr lang="en-US" sz="1600" dirty="0"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JumpYear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j)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     void </a:t>
            </a:r>
            <a:r>
              <a:rPr lang="en-US" sz="1600" dirty="0" err="1">
                <a:latin typeface="Courier New" pitchFamily="49" charset="0"/>
              </a:rPr>
              <a:t>SetDate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</a:rPr>
              <a:t>};   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Date Today(10,2,2018);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Date Tomorrow(10,3,2018);</a:t>
            </a:r>
          </a:p>
          <a:p>
            <a:pPr marL="0" indent="0">
              <a:buNone/>
            </a:pP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9661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 declaration</a:t>
            </a:r>
          </a:p>
          <a:p>
            <a:pPr lvl="1"/>
            <a:r>
              <a:rPr lang="en-US" altLang="en-US" dirty="0"/>
              <a:t>Member variables</a:t>
            </a:r>
          </a:p>
          <a:p>
            <a:pPr lvl="1"/>
            <a:r>
              <a:rPr lang="en-US" altLang="en-US" dirty="0"/>
              <a:t>Member function prototypes</a:t>
            </a:r>
          </a:p>
          <a:p>
            <a:r>
              <a:rPr lang="en-US" altLang="en-US" dirty="0"/>
              <a:t>Class implementation</a:t>
            </a:r>
          </a:p>
          <a:p>
            <a:pPr lvl="1"/>
            <a:r>
              <a:rPr lang="en-US" altLang="en-US" dirty="0"/>
              <a:t>Member function definitions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 Classes: Class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class &lt;</a:t>
            </a:r>
            <a:r>
              <a:rPr lang="en-US" altLang="en-US" sz="1600" dirty="0" err="1">
                <a:latin typeface="Courier New" pitchFamily="49" charset="0"/>
              </a:rPr>
              <a:t>class_name</a:t>
            </a:r>
            <a:r>
              <a:rPr lang="en-US" altLang="en-US" sz="1600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itchFamily="49" charset="0"/>
              </a:rPr>
              <a:t>private: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&lt;private data declarations&gt;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&lt;private method declarations (prototypes)&gt;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itchFamily="49" charset="0"/>
              </a:rPr>
              <a:t>public: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solidFill>
                  <a:srgbClr val="00B050"/>
                </a:solidFill>
              </a:rPr>
              <a:t>&lt;public data declarations&gt;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dirty="0">
                <a:solidFill>
                  <a:srgbClr val="00B050"/>
                </a:solidFill>
              </a:rPr>
              <a:t>&lt;public method declarations (prototypes)&gt;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>
                <a:latin typeface="Courier New" pitchFamily="49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600200"/>
            <a:ext cx="434340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Courier New" pitchFamily="49" charset="0"/>
              </a:rPr>
              <a:t>class 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  Date 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y=1900);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void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kern="0" dirty="0" smtClean="0">
                <a:latin typeface="Courier New" pitchFamily="49" charset="0"/>
              </a:rPr>
              <a:t>	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Courier New" pitchFamily="49" charset="0"/>
              </a:rPr>
              <a:t>};   </a:t>
            </a:r>
          </a:p>
          <a:p>
            <a:endParaRPr lang="tr-TR" sz="2000" b="1" kern="0" dirty="0"/>
          </a:p>
        </p:txBody>
      </p:sp>
    </p:spTree>
    <p:extLst>
      <p:ext uri="{BB962C8B-B14F-4D97-AF65-F5344CB8AC3E}">
        <p14:creationId xmlns:p14="http://schemas.microsoft.com/office/powerpoint/2010/main" val="14146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 dirty="0"/>
              <a:t>C++ Classes: Controlling Access to Members </a:t>
            </a:r>
            <a:endParaRPr lang="tr-T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42104" y="1456516"/>
            <a:ext cx="4114800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tr-TR" sz="1800" dirty="0">
                <a:solidFill>
                  <a:schemeClr val="tx2"/>
                </a:solidFill>
              </a:rPr>
              <a:t>Members: variables and operations (methods) for data </a:t>
            </a:r>
            <a:r>
              <a:rPr lang="en-US" altLang="tr-TR" sz="1800" dirty="0" smtClean="0">
                <a:solidFill>
                  <a:schemeClr val="tx2"/>
                </a:solidFill>
              </a:rPr>
              <a:t>handling</a:t>
            </a:r>
            <a:endParaRPr lang="en-US" altLang="en-US" sz="1700" kern="0" dirty="0" smtClean="0"/>
          </a:p>
          <a:p>
            <a:pPr>
              <a:lnSpc>
                <a:spcPct val="80000"/>
              </a:lnSpc>
            </a:pPr>
            <a:r>
              <a:rPr lang="en-US" altLang="en-US" sz="1700" kern="0" dirty="0" smtClean="0"/>
              <a:t>classes can protect their member variables and methods from access by other objects. </a:t>
            </a:r>
          </a:p>
          <a:p>
            <a:pPr>
              <a:lnSpc>
                <a:spcPct val="80000"/>
              </a:lnSpc>
            </a:pPr>
            <a:r>
              <a:rPr lang="en-US" altLang="en-US" sz="1700" kern="0" dirty="0" smtClean="0"/>
              <a:t>The public and private sections in a </a:t>
            </a:r>
            <a:r>
              <a:rPr lang="en-US" altLang="en-US" sz="1700" kern="0" dirty="0" smtClean="0">
                <a:solidFill>
                  <a:srgbClr val="FF66FF"/>
                </a:solidFill>
              </a:rPr>
              <a:t>class declaration </a:t>
            </a:r>
            <a:r>
              <a:rPr lang="en-US" altLang="en-US" sz="1700" kern="0" dirty="0" smtClean="0"/>
              <a:t>allow program statements outside the class different access to the class members.</a:t>
            </a:r>
            <a:endParaRPr lang="en-US" altLang="en-US" sz="1700" kern="0" dirty="0"/>
          </a:p>
        </p:txBody>
      </p:sp>
      <p:pic>
        <p:nvPicPr>
          <p:cNvPr id="8" name="Picture 5" descr="clas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8862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400" y="3661926"/>
            <a:ext cx="3581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  <a:tab pos="4508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cl</a:t>
            </a:r>
            <a:r>
              <a:rPr lang="tr-TR" altLang="en-US" b="1" dirty="0"/>
              <a:t>ass</a:t>
            </a:r>
            <a:endParaRPr lang="en-US" altLang="en-US" b="1" dirty="0"/>
          </a:p>
          <a:p>
            <a:r>
              <a:rPr lang="en-US" altLang="en-US" b="1" dirty="0">
                <a:solidFill>
                  <a:srgbClr val="FF0000"/>
                </a:solidFill>
              </a:rPr>
              <a:t>p</a:t>
            </a:r>
            <a:r>
              <a:rPr lang="tr-TR" altLang="en-US" b="1" dirty="0">
                <a:solidFill>
                  <a:srgbClr val="FF0000"/>
                </a:solidFill>
              </a:rPr>
              <a:t>rivate:</a:t>
            </a:r>
            <a:endParaRPr lang="en-US" altLang="en-US" b="1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Data members: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value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value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Internal operations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p</a:t>
            </a:r>
            <a:r>
              <a:rPr lang="tr-TR" altLang="en-US" b="1" dirty="0">
                <a:solidFill>
                  <a:srgbClr val="00B050"/>
                </a:solidFill>
              </a:rPr>
              <a:t>ublic: </a:t>
            </a:r>
            <a:endParaRPr lang="en-US" altLang="en-US" b="1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C</a:t>
            </a:r>
            <a:r>
              <a:rPr lang="tr-TR" altLang="en-US" dirty="0">
                <a:solidFill>
                  <a:srgbClr val="00B050"/>
                </a:solidFill>
              </a:rPr>
              <a:t>onstructor</a:t>
            </a:r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Operation 1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Operation </a:t>
            </a:r>
            <a:r>
              <a:rPr lang="en-US" altLang="en-US" dirty="0" smtClean="0">
                <a:solidFill>
                  <a:srgbClr val="00B050"/>
                </a:solidFill>
              </a:rPr>
              <a:t>2</a:t>
            </a:r>
          </a:p>
          <a:p>
            <a:r>
              <a:rPr lang="en-US" altLang="en-US" dirty="0" err="1" smtClean="0">
                <a:solidFill>
                  <a:srgbClr val="00B050"/>
                </a:solidFill>
              </a:rPr>
              <a:t>Ooperation</a:t>
            </a:r>
            <a:r>
              <a:rPr lang="en-US" altLang="en-US" dirty="0" smtClean="0">
                <a:solidFill>
                  <a:srgbClr val="00B050"/>
                </a:solidFill>
              </a:rPr>
              <a:t> 3</a:t>
            </a:r>
            <a:endParaRPr lang="tr-TR" altLang="en-US" dirty="0">
              <a:solidFill>
                <a:srgbClr val="00B050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352800" y="4856381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642104" y="3816319"/>
            <a:ext cx="4273296" cy="242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kern="0" dirty="0" smtClean="0">
                <a:latin typeface="Courier New" pitchFamily="49" charset="0"/>
              </a:rPr>
              <a:t>class 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kern="0" dirty="0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kern="0" dirty="0" smtClean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kern="0" dirty="0" smtClean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1400" b="1" kern="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  Date (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y=1900);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	void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kern="0" dirty="0" smtClean="0">
                <a:latin typeface="Courier New" pitchFamily="49" charset="0"/>
              </a:rPr>
              <a:t>	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14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</a:rPr>
              <a:t> y)</a:t>
            </a:r>
            <a:r>
              <a:rPr lang="en-US" sz="1400" kern="0" dirty="0" smtClean="0">
                <a:latin typeface="Courier New" pitchFamily="49" charset="0"/>
              </a:rPr>
              <a:t>};   </a:t>
            </a:r>
          </a:p>
          <a:p>
            <a:endParaRPr lang="tr-TR" sz="1800" b="1" kern="0" dirty="0"/>
          </a:p>
        </p:txBody>
      </p:sp>
    </p:spTree>
    <p:extLst>
      <p:ext uri="{BB962C8B-B14F-4D97-AF65-F5344CB8AC3E}">
        <p14:creationId xmlns:p14="http://schemas.microsoft.com/office/powerpoint/2010/main" val="292633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B9166C-836F-4F3B-80DA-1F6CED666150}" type="datetime1">
              <a:rPr lang="en-US" smtClean="0">
                <a:latin typeface="Verdana" pitchFamily="34" charset="0"/>
              </a:rPr>
              <a:pPr/>
              <a:t>10/4/2018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22E4E4-685A-4DC3-AA2F-470801D3238A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Administrative Details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6"/>
            <a:ext cx="8229600" cy="4876794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Follow 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odtuclass.metu.edu.tr</a:t>
            </a:r>
            <a:r>
              <a:rPr lang="en-US" sz="2400" dirty="0" smtClean="0"/>
              <a:t> for lecture slides, extra material and announcements</a:t>
            </a:r>
          </a:p>
          <a:p>
            <a:pPr lvl="1" eaLnBrk="1" hangingPunct="1"/>
            <a:r>
              <a:rPr lang="en-US" sz="2400" dirty="0" smtClean="0"/>
              <a:t>Your </a:t>
            </a:r>
            <a:r>
              <a:rPr lang="en-US" sz="2400" dirty="0" smtClean="0">
                <a:hlinkClick r:id="rId3"/>
              </a:rPr>
              <a:t>e123456@metu.edu.tr</a:t>
            </a:r>
            <a:r>
              <a:rPr lang="en-US" sz="2400" dirty="0" smtClean="0"/>
              <a:t> email</a:t>
            </a:r>
          </a:p>
          <a:p>
            <a:pPr lvl="1" eaLnBrk="1" hangingPunct="1"/>
            <a:r>
              <a:rPr lang="en-US" sz="2400" dirty="0" smtClean="0"/>
              <a:t>Class notes and discussions </a:t>
            </a:r>
            <a:endParaRPr lang="tr-TR" sz="2400" dirty="0" smtClean="0"/>
          </a:p>
          <a:p>
            <a:pPr lvl="1"/>
            <a:r>
              <a:rPr lang="tr-TR" sz="2400" dirty="0" smtClean="0"/>
              <a:t>Syllabus </a:t>
            </a:r>
            <a:r>
              <a:rPr lang="en-US" sz="2400" dirty="0"/>
              <a:t>is posted on </a:t>
            </a:r>
            <a:r>
              <a:rPr lang="en-US" sz="2400" dirty="0">
                <a:hlinkClick r:id="rId4"/>
              </a:rPr>
              <a:t>https://odtusyllabus.metu.edu.tr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eaLnBrk="1" hangingPunct="1"/>
            <a:r>
              <a:rPr lang="en-US" sz="2800" dirty="0" smtClean="0"/>
              <a:t>Office Hours: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000" dirty="0" smtClean="0"/>
              <a:t>Preferred communication mean: E-MAIL</a:t>
            </a:r>
          </a:p>
          <a:p>
            <a:pPr lvl="1" eaLnBrk="1" hangingPunct="1"/>
            <a:r>
              <a:rPr lang="en-US" sz="2000" dirty="0" smtClean="0"/>
              <a:t>Send with subject </a:t>
            </a:r>
            <a:r>
              <a:rPr lang="en-US" sz="2000" b="1" dirty="0" smtClean="0"/>
              <a:t>including</a:t>
            </a:r>
            <a:r>
              <a:rPr lang="en-US" sz="2000" dirty="0" smtClean="0"/>
              <a:t> ee441 (no guarantee of reply otherwise) </a:t>
            </a:r>
          </a:p>
          <a:p>
            <a:pPr lvl="1" eaLnBrk="1" hangingPunct="1"/>
            <a:r>
              <a:rPr lang="en-US" sz="2000" dirty="0" smtClean="0"/>
              <a:t>I will answer your questions any time if you come by my office provided that I am not busy at the moment </a:t>
            </a:r>
          </a:p>
        </p:txBody>
      </p:sp>
    </p:spTree>
    <p:extLst>
      <p:ext uri="{BB962C8B-B14F-4D97-AF65-F5344CB8AC3E}">
        <p14:creationId xmlns:p14="http://schemas.microsoft.com/office/powerpoint/2010/main" val="9675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Class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19100" y="1295400"/>
            <a:ext cx="5410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/* Class implementation */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/* constructor */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Date::Date(</a:t>
            </a: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m, </a:t>
            </a: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d, </a:t>
            </a: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y 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  month=m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	day=d;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	year=y;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Date::</a:t>
            </a:r>
            <a:r>
              <a:rPr lang="en-US" altLang="en-US" sz="1700" kern="0" dirty="0" err="1" smtClean="0">
                <a:latin typeface="Courier New" pitchFamily="49" charset="0"/>
              </a:rPr>
              <a:t>JumpYear</a:t>
            </a:r>
            <a:r>
              <a:rPr lang="en-US" altLang="en-US" sz="1700" kern="0" dirty="0" smtClean="0">
                <a:latin typeface="Courier New" pitchFamily="49" charset="0"/>
              </a:rPr>
              <a:t> (</a:t>
            </a:r>
            <a:r>
              <a:rPr lang="en-US" altLang="en-US" sz="1700" kern="0" dirty="0" err="1" smtClean="0">
                <a:latin typeface="Courier New" pitchFamily="49" charset="0"/>
              </a:rPr>
              <a:t>int</a:t>
            </a:r>
            <a:r>
              <a:rPr lang="en-US" altLang="en-US" sz="1700" kern="0" dirty="0" smtClean="0">
                <a:latin typeface="Courier New" pitchFamily="49" charset="0"/>
              </a:rPr>
              <a:t> j) </a:t>
            </a:r>
            <a:r>
              <a:rPr lang="en-US" altLang="en-US" sz="1700" kern="0" dirty="0" err="1" smtClean="0">
                <a:latin typeface="Courier New" pitchFamily="49" charset="0"/>
              </a:rPr>
              <a:t>const</a:t>
            </a: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    return  </a:t>
            </a:r>
            <a:r>
              <a:rPr lang="en-US" altLang="en-US" sz="1700" kern="0" dirty="0" err="1" smtClean="0">
                <a:latin typeface="Courier New" pitchFamily="49" charset="0"/>
              </a:rPr>
              <a:t>year+j</a:t>
            </a:r>
            <a:r>
              <a:rPr lang="en-US" altLang="en-US" sz="17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void Date::</a:t>
            </a:r>
            <a:r>
              <a:rPr lang="en-US" sz="1800" dirty="0" err="1">
                <a:latin typeface="Courier New" pitchFamily="49" charset="0"/>
              </a:rPr>
              <a:t>PrintDate</a:t>
            </a:r>
            <a:r>
              <a:rPr lang="en-US" sz="1800" dirty="0">
                <a:latin typeface="Courier New" pitchFamily="49" charset="0"/>
              </a:rPr>
              <a:t>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&lt;&lt;“</a:t>
            </a:r>
            <a:r>
              <a:rPr lang="en-US" sz="1800" dirty="0" smtClean="0">
                <a:latin typeface="Courier New" pitchFamily="49" charset="0"/>
              </a:rPr>
              <a:t>Month:”&lt;&lt;</a:t>
            </a:r>
            <a:r>
              <a:rPr lang="en-US" sz="1800" dirty="0">
                <a:latin typeface="Courier New" pitchFamily="49" charset="0"/>
              </a:rPr>
              <a:t>month&lt;&lt;“ Day:”&lt;&lt;day&lt;&lt;“ Year:”&lt;&lt;year&lt;&lt;“\n”;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};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Class Method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9600" y="4767495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Object declaration creates an instance of a </a:t>
            </a:r>
            <a:r>
              <a:rPr lang="en-US" altLang="en-US" dirty="0" smtClean="0"/>
              <a:t>class. </a:t>
            </a:r>
            <a:r>
              <a:rPr lang="en-US" dirty="0" smtClean="0"/>
              <a:t>Initializing the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4940002"/>
            <a:ext cx="321754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Date Today(10,2,2018</a:t>
            </a:r>
            <a:r>
              <a:rPr lang="en-US" altLang="en-US" kern="0" dirty="0" smtClean="0">
                <a:latin typeface="Courier New" pitchFamily="49" charset="0"/>
              </a:rPr>
              <a:t>);</a:t>
            </a:r>
            <a:endParaRPr lang="en-US" altLang="en-US" kern="0" dirty="0">
              <a:latin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417638"/>
            <a:ext cx="457200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 smtClean="0">
                <a:latin typeface="Courier New" pitchFamily="49" charset="0"/>
              </a:rPr>
              <a:t> </a:t>
            </a:r>
            <a:endParaRPr lang="en-US" altLang="en-US" kern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Date::Date(</a:t>
            </a:r>
            <a:r>
              <a:rPr lang="en-US" altLang="en-US" kern="0" dirty="0" err="1">
                <a:latin typeface="Courier New" pitchFamily="49" charset="0"/>
              </a:rPr>
              <a:t>int</a:t>
            </a:r>
            <a:r>
              <a:rPr lang="en-US" altLang="en-US" kern="0" dirty="0">
                <a:latin typeface="Courier New" pitchFamily="49" charset="0"/>
              </a:rPr>
              <a:t> m, </a:t>
            </a:r>
            <a:r>
              <a:rPr lang="en-US" altLang="en-US" kern="0" dirty="0" err="1">
                <a:latin typeface="Courier New" pitchFamily="49" charset="0"/>
              </a:rPr>
              <a:t>int</a:t>
            </a:r>
            <a:r>
              <a:rPr lang="en-US" altLang="en-US" kern="0" dirty="0">
                <a:latin typeface="Courier New" pitchFamily="49" charset="0"/>
              </a:rPr>
              <a:t> d, </a:t>
            </a:r>
            <a:r>
              <a:rPr lang="en-US" altLang="en-US" kern="0" dirty="0" err="1">
                <a:latin typeface="Courier New" pitchFamily="49" charset="0"/>
              </a:rPr>
              <a:t>int</a:t>
            </a:r>
            <a:r>
              <a:rPr lang="en-US" altLang="en-US" kern="0" dirty="0">
                <a:latin typeface="Courier New" pitchFamily="49" charset="0"/>
              </a:rPr>
              <a:t> y 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   month=m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	day=d;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	year=y;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81472" y="1528035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Constructor:Creating</a:t>
            </a:r>
            <a:r>
              <a:rPr lang="en-US" dirty="0" smtClean="0"/>
              <a:t> an object (instance of the class) Initializing the object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3168" y="33380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MUST BE PUBLIC can be called by the main or any function that is not class member </a:t>
            </a:r>
          </a:p>
        </p:txBody>
      </p:sp>
    </p:spTree>
    <p:extLst>
      <p:ext uri="{BB962C8B-B14F-4D97-AF65-F5344CB8AC3E}">
        <p14:creationId xmlns:p14="http://schemas.microsoft.com/office/powerpoint/2010/main" val="233290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Class Method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4712" y="1601321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 err="1">
                <a:latin typeface="Courier New" pitchFamily="49" charset="0"/>
              </a:rPr>
              <a:t>int</a:t>
            </a:r>
            <a:r>
              <a:rPr lang="en-US" altLang="en-US" kern="0" dirty="0">
                <a:latin typeface="Courier New" pitchFamily="49" charset="0"/>
              </a:rPr>
              <a:t> Date::</a:t>
            </a:r>
            <a:r>
              <a:rPr lang="en-US" altLang="en-US" kern="0" dirty="0" err="1">
                <a:latin typeface="Courier New" pitchFamily="49" charset="0"/>
              </a:rPr>
              <a:t>JumpYear</a:t>
            </a:r>
            <a:r>
              <a:rPr lang="en-US" altLang="en-US" kern="0" dirty="0">
                <a:latin typeface="Courier New" pitchFamily="49" charset="0"/>
              </a:rPr>
              <a:t> (</a:t>
            </a:r>
            <a:r>
              <a:rPr lang="en-US" altLang="en-US" kern="0" dirty="0" err="1">
                <a:latin typeface="Courier New" pitchFamily="49" charset="0"/>
              </a:rPr>
              <a:t>int</a:t>
            </a:r>
            <a:r>
              <a:rPr lang="en-US" altLang="en-US" kern="0" dirty="0">
                <a:latin typeface="Courier New" pitchFamily="49" charset="0"/>
              </a:rPr>
              <a:t> j) </a:t>
            </a:r>
            <a:r>
              <a:rPr lang="en-US" altLang="en-US" kern="0" dirty="0" err="1">
                <a:latin typeface="Courier New" pitchFamily="49" charset="0"/>
              </a:rPr>
              <a:t>const</a:t>
            </a:r>
            <a:r>
              <a:rPr lang="en-US" altLang="en-US" kern="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     return  </a:t>
            </a:r>
            <a:r>
              <a:rPr lang="en-US" altLang="en-US" kern="0" dirty="0" err="1">
                <a:latin typeface="Courier New" pitchFamily="49" charset="0"/>
              </a:rPr>
              <a:t>year+j</a:t>
            </a:r>
            <a:r>
              <a:rPr lang="en-US" altLang="en-US" kern="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>
                <a:latin typeface="Courier New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36336" y="193180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 with private members without changing them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4400" y="3828999"/>
            <a:ext cx="70104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 err="1">
                <a:latin typeface="Courier New" pitchFamily="49" charset="0"/>
              </a:rPr>
              <a:t>int</a:t>
            </a:r>
            <a:r>
              <a:rPr lang="en-US" altLang="en-US" kern="0" dirty="0">
                <a:latin typeface="Courier New" pitchFamily="49" charset="0"/>
              </a:rPr>
              <a:t> </a:t>
            </a:r>
            <a:r>
              <a:rPr lang="en-US" altLang="en-US" kern="0" dirty="0" err="1">
                <a:latin typeface="Courier New" pitchFamily="49" charset="0"/>
              </a:rPr>
              <a:t>graduation_year</a:t>
            </a:r>
            <a:r>
              <a:rPr lang="en-US" altLang="en-US" kern="0" dirty="0">
                <a:latin typeface="Courier New" pitchFamily="49" charset="0"/>
              </a:rPr>
              <a:t>=</a:t>
            </a:r>
            <a:r>
              <a:rPr lang="en-US" altLang="en-US" kern="0" dirty="0" err="1">
                <a:latin typeface="Courier New" pitchFamily="49" charset="0"/>
              </a:rPr>
              <a:t>Today.JumpYear</a:t>
            </a:r>
            <a:r>
              <a:rPr lang="en-US" altLang="en-US" kern="0" dirty="0">
                <a:latin typeface="Courier New" pitchFamily="49" charset="0"/>
              </a:rPr>
              <a:t>(1);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kern="0" dirty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5736" y="4430265"/>
            <a:ext cx="54864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kern="0" dirty="0" err="1" smtClean="0">
                <a:latin typeface="Courier New" pitchFamily="49" charset="0"/>
              </a:rPr>
              <a:t>graduation_year</a:t>
            </a:r>
            <a:r>
              <a:rPr lang="en-US" altLang="en-US" kern="0" dirty="0" smtClean="0">
                <a:latin typeface="Courier New" pitchFamily="49" charset="0"/>
              </a:rPr>
              <a:t> </a:t>
            </a:r>
            <a:r>
              <a:rPr lang="en-US" altLang="en-US" dirty="0" smtClean="0"/>
              <a:t>is 2019 after this statement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57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Class Method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533400" y="3879387"/>
            <a:ext cx="5410200" cy="3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Today.PrintDate</a:t>
            </a:r>
            <a:r>
              <a:rPr lang="en-US" altLang="en-US" sz="1700" kern="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void Date::</a:t>
            </a:r>
            <a:r>
              <a:rPr lang="en-US" dirty="0" err="1">
                <a:latin typeface="Courier New" pitchFamily="49" charset="0"/>
              </a:rPr>
              <a:t>PrintDate</a:t>
            </a:r>
            <a:r>
              <a:rPr lang="en-US" dirty="0">
                <a:latin typeface="Courier New" pitchFamily="49" charset="0"/>
              </a:rPr>
              <a:t>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</a:rPr>
              <a:t>&lt;&lt;“Month:”&lt;&lt;month&lt;&lt;“ Day:”&lt;&lt;day&lt;&lt;“ Year:”&lt;&lt;year&lt;&lt;“\n”;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};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0600" y="1828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Controlled access to private members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256" y="4487797"/>
            <a:ext cx="4572000" cy="7709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/>
              <a:t>Screen: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/>
              <a:t>Month:10 Day:2 Year:2018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kern="0" dirty="0">
              <a:latin typeface="Courier New" pitchFamily="49" charset="0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478536" y="5491566"/>
            <a:ext cx="2417064" cy="3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err="1" smtClean="0">
                <a:latin typeface="Courier New" pitchFamily="49" charset="0"/>
              </a:rPr>
              <a:t>cout</a:t>
            </a:r>
            <a:r>
              <a:rPr lang="en-US" altLang="en-US" sz="1700" kern="0" dirty="0" smtClean="0">
                <a:latin typeface="Courier New" pitchFamily="49" charset="0"/>
              </a:rPr>
              <a:t>&lt;&lt;</a:t>
            </a:r>
            <a:r>
              <a:rPr lang="en-US" altLang="en-US" sz="1700" kern="0" dirty="0" err="1" smtClean="0">
                <a:latin typeface="Courier New" pitchFamily="49" charset="0"/>
              </a:rPr>
              <a:t>Today.day</a:t>
            </a:r>
            <a:r>
              <a:rPr lang="en-US" altLang="en-US" sz="1700" kern="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kern="0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kern="0" dirty="0"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5479374"/>
            <a:ext cx="4572000" cy="326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/>
              <a:t>Will not work, </a:t>
            </a:r>
            <a:r>
              <a:rPr lang="en-US" altLang="en-US" sz="1700" kern="0" dirty="0">
                <a:latin typeface="Courier New" pitchFamily="49" charset="0"/>
              </a:rPr>
              <a:t>day</a:t>
            </a:r>
            <a:r>
              <a:rPr lang="en-US" altLang="en-US" dirty="0" smtClean="0"/>
              <a:t> is private</a:t>
            </a:r>
            <a:endParaRPr lang="en-US" altLang="en-US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0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Classes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designed and implemented by designers for certain purposes</a:t>
            </a:r>
          </a:p>
          <a:p>
            <a:r>
              <a:rPr lang="en-US" dirty="0" smtClean="0"/>
              <a:t>The users (clients) </a:t>
            </a:r>
            <a:r>
              <a:rPr lang="en-US" dirty="0" smtClean="0">
                <a:solidFill>
                  <a:srgbClr val="FF0000"/>
                </a:solidFill>
              </a:rPr>
              <a:t>reuse</a:t>
            </a:r>
            <a:r>
              <a:rPr lang="en-US" dirty="0" smtClean="0"/>
              <a:t> the classes in their own code without redesigning them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Ahmet designs and implements </a:t>
            </a:r>
            <a:r>
              <a:rPr lang="en-US" sz="3200" dirty="0">
                <a:latin typeface="Courier New" pitchFamily="49" charset="0"/>
                <a:ea typeface="+mn-ea"/>
                <a:cs typeface="+mn-cs"/>
              </a:rPr>
              <a:t>Date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Mehmet uses </a:t>
            </a:r>
            <a:r>
              <a:rPr lang="en-US" sz="3200" dirty="0">
                <a:latin typeface="Courier New" pitchFamily="49" charset="0"/>
                <a:ea typeface="+mn-ea"/>
                <a:cs typeface="+mn-cs"/>
              </a:rPr>
              <a:t>Date</a:t>
            </a:r>
            <a:r>
              <a:rPr lang="en-US" dirty="0" smtClean="0"/>
              <a:t> Class in his Calendar software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Control: </a:t>
            </a:r>
            <a:r>
              <a:rPr lang="en-US" dirty="0" smtClean="0"/>
              <a:t>Private and Public  </a:t>
            </a:r>
            <a:r>
              <a:rPr lang="en-US" dirty="0" smtClean="0"/>
              <a:t>Members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class </a:t>
            </a:r>
            <a:r>
              <a:rPr lang="en-US" sz="2000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Date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y=1900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   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  void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};   </a:t>
            </a:r>
            <a:endParaRPr lang="en-US" sz="2000" dirty="0">
              <a:latin typeface="Courier New" pitchFamily="49" charset="0"/>
            </a:endParaRPr>
          </a:p>
          <a:p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4696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C++ Classes: Controlling Access to Members: Private Members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Data and internal operations necessary to implement the class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The most restrictive access level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Private data members and operations can be accessed only by the </a:t>
            </a:r>
            <a:r>
              <a:rPr lang="en-US" altLang="en-US" sz="2100" dirty="0">
                <a:solidFill>
                  <a:srgbClr val="FF0000"/>
                </a:solidFill>
              </a:rPr>
              <a:t>methods</a:t>
            </a:r>
            <a:r>
              <a:rPr lang="en-US" altLang="en-US" sz="2100" dirty="0"/>
              <a:t> in the class.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Use this access to declare members that should only be used by the class.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Variables: that contain information that if accessed by an outsider could put the object in an inconsistent state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Methods: if invoked by an outsider, could jeopardize the state of the object or the program in which it's running.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C++ Classes: Controlling Access to Members: Public Members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Operations available to clients (who do not need to know anything about the private parts)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Clients can only access the public part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Interface of the object to the program.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Any statement in a program block that declares an object can access a public member of the object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chemeClr val="tx2"/>
                </a:solidFill>
              </a:rPr>
              <a:t>The public parts hide information encapsulated in the private parts to: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Protect data integrity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Enhance portability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Facilitate software reuse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Controlled Access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1"/>
            <a:ext cx="6705600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Courier New" pitchFamily="49" charset="0"/>
              </a:rPr>
              <a:t>class 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          Date 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y=1900);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	    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1600" b="1" kern="0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en-US" sz="1600" kern="0" dirty="0" smtClean="0">
                <a:latin typeface="Courier New" pitchFamily="49" charset="0"/>
              </a:rPr>
              <a:t>};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3966038"/>
            <a:ext cx="34671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void Date::</a:t>
            </a:r>
            <a:r>
              <a:rPr lang="en-US" dirty="0" err="1">
                <a:latin typeface="Courier New" pitchFamily="49" charset="0"/>
              </a:rPr>
              <a:t>PrintDate</a:t>
            </a:r>
            <a:r>
              <a:rPr lang="en-US" dirty="0">
                <a:latin typeface="Courier New" pitchFamily="49" charset="0"/>
              </a:rPr>
              <a:t>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</a:rPr>
              <a:t>&lt;&lt;“Month:”&lt;&lt;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month</a:t>
            </a:r>
            <a:r>
              <a:rPr lang="en-US" dirty="0">
                <a:latin typeface="Courier New" pitchFamily="49" charset="0"/>
              </a:rPr>
              <a:t>&lt;&lt;“ Day:”&lt;&lt;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day</a:t>
            </a:r>
            <a:r>
              <a:rPr lang="en-US" dirty="0">
                <a:latin typeface="Courier New" pitchFamily="49" charset="0"/>
              </a:rPr>
              <a:t>&lt;&lt;“ Year:”&lt;&lt;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</a:rPr>
              <a:t>&lt;&lt;“\n”;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};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39660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"Date.h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)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{ Date Today(10,7,2016);</a:t>
            </a:r>
          </a:p>
          <a:p>
            <a:r>
              <a:rPr lang="tr-T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Today.PrintDate();</a:t>
            </a:r>
          </a:p>
          <a:p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cout&lt;&lt;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Today.day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&lt;&lt;"\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\\ERROR!!</a:t>
            </a:r>
            <a:endParaRPr 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9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Large programs involving more than one programmer.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 class can be very complex, with many member functions and data members.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One programmer creates a class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Knows all details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Other programmers use the class in their parts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Only need to know how to use it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Only know the public functions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C9FA5C-62D7-49DD-BE96-DB51AF6880D6}" type="datetime1">
              <a:rPr lang="en-US" smtClean="0">
                <a:latin typeface="Verdana" pitchFamily="34" charset="0"/>
              </a:rPr>
              <a:pPr/>
              <a:t>10/4/2018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F5389A-B3B8-4132-A17E-9AA2CEE85232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Required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b="1" dirty="0"/>
              <a:t>Pre-requisite: </a:t>
            </a:r>
            <a:r>
              <a:rPr lang="en-US" sz="2800" dirty="0"/>
              <a:t>CENG </a:t>
            </a:r>
            <a:r>
              <a:rPr lang="en-US" sz="2800" dirty="0" smtClean="0"/>
              <a:t>230 </a:t>
            </a:r>
            <a:r>
              <a:rPr lang="en-US" sz="2800" dirty="0"/>
              <a:t>or equivalent.</a:t>
            </a:r>
            <a:endParaRPr lang="tr-TR" sz="2800" dirty="0"/>
          </a:p>
          <a:p>
            <a:r>
              <a:rPr lang="en-US" sz="2800" b="1" dirty="0" smtClean="0"/>
              <a:t>Some </a:t>
            </a:r>
            <a:r>
              <a:rPr lang="en-US" sz="2800" b="1" dirty="0"/>
              <a:t>references: </a:t>
            </a:r>
            <a:endParaRPr lang="en-US" sz="2800" b="1" dirty="0" smtClean="0"/>
          </a:p>
          <a:p>
            <a:r>
              <a:rPr lang="en-US" sz="2800" dirty="0" err="1" smtClean="0"/>
              <a:t>Preiss</a:t>
            </a:r>
            <a:r>
              <a:rPr lang="en-US" sz="2800" dirty="0"/>
              <a:t>, B.R.,  Data Structures and Algorithms with Object-Oriented Design Patterns in C++, Wiley, </a:t>
            </a:r>
            <a:r>
              <a:rPr lang="en-US" sz="2800" dirty="0" smtClean="0"/>
              <a:t>1999</a:t>
            </a:r>
          </a:p>
          <a:p>
            <a:r>
              <a:rPr lang="en-US" sz="2800" dirty="0" err="1" smtClean="0"/>
              <a:t>Ford&amp;Topp</a:t>
            </a:r>
            <a:r>
              <a:rPr lang="en-US" sz="2800" dirty="0"/>
              <a:t>, Data Structures with C++, Prentice-Hall, 1996; </a:t>
            </a:r>
            <a:endParaRPr lang="en-US" sz="2800" dirty="0" smtClean="0"/>
          </a:p>
          <a:p>
            <a:r>
              <a:rPr lang="en-US" sz="2800" dirty="0" smtClean="0"/>
              <a:t>Shaffer</a:t>
            </a:r>
            <a:r>
              <a:rPr lang="en-US" sz="2800" dirty="0"/>
              <a:t>, C., Data Structures &amp; Algorithm Analysis in C++,   Dover Publications, 2012 (http://www.e-booksdirectory.com/details.php?ebook=7307).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541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 smtClean="0"/>
              <a:t>Make </a:t>
            </a:r>
            <a:r>
              <a:rPr lang="en-US" altLang="en-US" sz="2200" dirty="0"/>
              <a:t>data members private. 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Member functions which must be called from outside the class should be public.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Member functions which are only called from within the class (also known as "helper functions") should probably be private. 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 declaration</a:t>
            </a:r>
          </a:p>
          <a:p>
            <a:pPr lvl="1"/>
            <a:r>
              <a:rPr lang="en-US" altLang="en-US" dirty="0"/>
              <a:t>Member variables</a:t>
            </a:r>
          </a:p>
          <a:p>
            <a:pPr lvl="1"/>
            <a:r>
              <a:rPr lang="en-US" altLang="en-US" dirty="0"/>
              <a:t>Member function prototypes</a:t>
            </a:r>
          </a:p>
          <a:p>
            <a:r>
              <a:rPr lang="en-US" altLang="en-US" dirty="0"/>
              <a:t>Class implementation</a:t>
            </a:r>
          </a:p>
          <a:p>
            <a:pPr lvl="1"/>
            <a:r>
              <a:rPr lang="en-US" altLang="en-US" dirty="0"/>
              <a:t>Member function definitions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Date Class Declaration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6705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     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Date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m=1,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d=1,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y=1900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    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JumpYear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j)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		     void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SetDate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m,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d,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 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</a:rPr>
              <a:t>};   </a:t>
            </a:r>
            <a:endParaRPr lang="en-US" sz="1600" dirty="0">
              <a:latin typeface="Courier New" pitchFamily="49" charset="0"/>
            </a:endParaRPr>
          </a:p>
          <a:p>
            <a:endParaRPr lang="tr-TR" sz="2000" b="1" dirty="0"/>
          </a:p>
        </p:txBody>
      </p:sp>
      <p:sp>
        <p:nvSpPr>
          <p:cNvPr id="3" name="Right Brace 2"/>
          <p:cNvSpPr/>
          <p:nvPr/>
        </p:nvSpPr>
        <p:spPr bwMode="auto">
          <a:xfrm>
            <a:off x="5597236" y="1905000"/>
            <a:ext cx="1676400" cy="2286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314256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Prototypes for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</a:t>
            </a:r>
            <a:r>
              <a:rPr lang="en-US" altLang="en-US" dirty="0" smtClean="0"/>
              <a:t>Prototype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26670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300" kern="0" dirty="0" smtClean="0"/>
              <a:t>Describes how the function is called</a:t>
            </a:r>
          </a:p>
          <a:p>
            <a:pPr>
              <a:lnSpc>
                <a:spcPct val="80000"/>
              </a:lnSpc>
            </a:pPr>
            <a:r>
              <a:rPr lang="en-US" altLang="en-US" sz="2300" kern="0" dirty="0" smtClean="0"/>
              <a:t>Tells everything you need to know to make a function call</a:t>
            </a:r>
          </a:p>
          <a:p>
            <a:pPr>
              <a:lnSpc>
                <a:spcPct val="80000"/>
              </a:lnSpc>
            </a:pPr>
            <a:r>
              <a:rPr lang="en-US" altLang="en-US" sz="2300" kern="0" dirty="0" smtClean="0"/>
              <a:t>Terminates with semi-colon</a:t>
            </a:r>
          </a:p>
          <a:p>
            <a:pPr>
              <a:lnSpc>
                <a:spcPct val="80000"/>
              </a:lnSpc>
            </a:pPr>
            <a:r>
              <a:rPr lang="en-US" altLang="en-US" sz="2100" kern="0" dirty="0" smtClean="0"/>
              <a:t>Lets the compiler know that we intend to call this function.</a:t>
            </a:r>
          </a:p>
          <a:p>
            <a:pPr>
              <a:lnSpc>
                <a:spcPct val="80000"/>
              </a:lnSpc>
            </a:pPr>
            <a:r>
              <a:rPr lang="en-US" altLang="en-US" sz="2100" kern="0" dirty="0" smtClean="0"/>
              <a:t>Lets the compiler generate the correct code for calling the function</a:t>
            </a:r>
          </a:p>
          <a:p>
            <a:pPr>
              <a:lnSpc>
                <a:spcPct val="80000"/>
              </a:lnSpc>
            </a:pPr>
            <a:r>
              <a:rPr lang="en-US" altLang="en-US" sz="2100" kern="0" dirty="0" smtClean="0"/>
              <a:t>Enables the compiler to check up on our code (by making sure, for example, that we pass the correct number of arguments to each function we call). </a:t>
            </a:r>
          </a:p>
          <a:p>
            <a:pPr>
              <a:lnSpc>
                <a:spcPct val="80000"/>
              </a:lnSpc>
            </a:pPr>
            <a:endParaRPr lang="en-US" altLang="en-US" sz="2100" kern="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6800" y="1371600"/>
            <a:ext cx="46482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b="1" dirty="0" smtClean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j) </a:t>
            </a:r>
            <a:r>
              <a:rPr lang="en-US" altLang="en-US" b="1" dirty="0" err="1" smtClean="0">
                <a:solidFill>
                  <a:schemeClr val="folHlink"/>
                </a:solidFill>
                <a:latin typeface="Courier New" pitchFamily="49" charset="0"/>
              </a:rPr>
              <a:t>const</a:t>
            </a:r>
            <a:r>
              <a:rPr lang="en-US" altLang="en-US" b="1" dirty="0" smtClean="0">
                <a:solidFill>
                  <a:schemeClr val="folHlink"/>
                </a:solidFill>
                <a:latin typeface="Courier New" pitchFamily="49" charset="0"/>
              </a:rPr>
              <a:t>; </a:t>
            </a:r>
            <a:endParaRPr lang="en-US" altLang="en-US" b="1" dirty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295400" y="1752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133600" y="1752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048000" y="1752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581400" y="1752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43000" y="2133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/>
              <a:t>Result type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905000" y="2133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Function name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19400" y="213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Parameter type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810000" y="1828800"/>
            <a:ext cx="441960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dirty="0"/>
              <a:t>Formal parameter: place holder to stand for the</a:t>
            </a:r>
          </a:p>
          <a:p>
            <a:r>
              <a:rPr lang="en-US" altLang="en-US" sz="1200" dirty="0"/>
              <a:t>actual parameter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40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 Definition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Date::</a:t>
            </a:r>
            <a:r>
              <a:rPr lang="en-US" altLang="en-US" sz="1800" b="1" dirty="0" err="1" smtClean="0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sz="1800" b="1" dirty="0" smtClean="0">
                <a:latin typeface="Courier New" pitchFamily="49" charset="0"/>
              </a:rPr>
              <a:t> (</a:t>
            </a:r>
            <a:r>
              <a:rPr lang="en-US" altLang="en-US" sz="1800" b="1" dirty="0" err="1" smtClean="0">
                <a:latin typeface="Courier New" pitchFamily="49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</a:rPr>
              <a:t> j) </a:t>
            </a:r>
            <a:r>
              <a:rPr lang="en-US" altLang="en-US" sz="1800" b="1" dirty="0" err="1">
                <a:solidFill>
                  <a:schemeClr val="folHlink"/>
                </a:solidFill>
                <a:latin typeface="Courier New" pitchFamily="49" charset="0"/>
              </a:rPr>
              <a:t>const</a:t>
            </a:r>
            <a:r>
              <a:rPr lang="en-US" altLang="en-US" sz="1800" b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     return  </a:t>
            </a:r>
            <a:r>
              <a:rPr lang="en-US" altLang="en-US" sz="1800" b="1" dirty="0" err="1" smtClean="0">
                <a:latin typeface="Courier New" pitchFamily="49" charset="0"/>
              </a:rPr>
              <a:t>year+j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} </a:t>
            </a:r>
            <a:endParaRPr lang="en-US" altLang="en-US" sz="1800" b="1" dirty="0"/>
          </a:p>
          <a:p>
            <a:pPr>
              <a:lnSpc>
                <a:spcPct val="80000"/>
              </a:lnSpc>
            </a:pPr>
            <a:r>
              <a:rPr lang="en-US" altLang="en-US" sz="1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itchFamily="49" charset="0"/>
              </a:rPr>
              <a:t>ReturnValueType</a:t>
            </a:r>
            <a:r>
              <a:rPr lang="en-US" altLang="en-US" sz="1800" b="1" dirty="0">
                <a:solidFill>
                  <a:srgbClr val="00B050"/>
                </a:solidFill>
                <a:latin typeface="Courier New" pitchFamily="49" charset="0"/>
              </a:rPr>
              <a:t>&gt;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</a:rPr>
              <a:t>&lt;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</a:rPr>
              <a:t>ClassName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</a:rPr>
              <a:t>&gt;::</a:t>
            </a:r>
            <a:r>
              <a:rPr lang="en-US" altLang="en-US" sz="1800" b="1" dirty="0" err="1">
                <a:solidFill>
                  <a:srgbClr val="FF66FF"/>
                </a:solidFill>
                <a:latin typeface="Courier New" pitchFamily="49" charset="0"/>
              </a:rPr>
              <a:t>FunctionName</a:t>
            </a:r>
            <a:r>
              <a:rPr lang="en-US" altLang="en-US" sz="2000" b="1" dirty="0"/>
              <a:t>(</a:t>
            </a:r>
            <a:r>
              <a:rPr lang="en-US" altLang="en-US" sz="1800" b="1" dirty="0">
                <a:latin typeface="Courier New" pitchFamily="49" charset="0"/>
              </a:rPr>
              <a:t>parameters)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Function returns data of type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endParaRPr lang="en-US" altLang="en-US" sz="1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Declaring a member function with the </a:t>
            </a:r>
            <a:r>
              <a:rPr lang="en-US" altLang="en-US" sz="2000" b="1" dirty="0" err="1">
                <a:solidFill>
                  <a:schemeClr val="folHlink"/>
                </a:solidFill>
                <a:latin typeface="Courier New" pitchFamily="49" charset="0"/>
              </a:rPr>
              <a:t>const</a:t>
            </a:r>
            <a:r>
              <a:rPr lang="en-US" altLang="en-US" sz="2000" dirty="0"/>
              <a:t> keyword specifies that the function is a "read-only" function that does not modify the object for which it is called.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:: scope resolution operator:</a:t>
            </a:r>
            <a:r>
              <a:rPr lang="en-US" altLang="en-US" sz="2000" dirty="0"/>
              <a:t> shows that the function </a:t>
            </a:r>
            <a:r>
              <a:rPr lang="en-US" altLang="en-US" sz="2000" b="1" dirty="0" err="1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in the scope of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Date</a:t>
            </a:r>
            <a:r>
              <a:rPr lang="en-US" altLang="en-US" sz="2000" b="1" dirty="0" smtClean="0"/>
              <a:t> </a:t>
            </a:r>
            <a:r>
              <a:rPr lang="en-US" altLang="en-US" sz="2000" dirty="0"/>
              <a:t>class </a:t>
            </a:r>
            <a:r>
              <a:rPr lang="en-US" altLang="en-US" sz="2000" dirty="0" smtClean="0">
                <a:cs typeface="Arial" charset="0"/>
              </a:rPr>
              <a:t>→</a:t>
            </a:r>
            <a:r>
              <a:rPr lang="en-US" altLang="en-US" sz="2000" b="1" dirty="0">
                <a:solidFill>
                  <a:srgbClr val="FF66FF"/>
                </a:solidFill>
                <a:latin typeface="Courier New" pitchFamily="49" charset="0"/>
              </a:rPr>
              <a:t> </a:t>
            </a:r>
            <a:r>
              <a:rPr lang="en-US" altLang="en-US" sz="2000" b="1" dirty="0" err="1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belongs to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Date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class </a:t>
            </a:r>
            <a:r>
              <a:rPr lang="en-US" altLang="en-US" sz="2000" dirty="0">
                <a:cs typeface="Arial" charset="0"/>
              </a:rPr>
              <a:t>→ </a:t>
            </a:r>
            <a:r>
              <a:rPr lang="en-US" altLang="en-US" sz="2000" b="1" dirty="0" err="1">
                <a:solidFill>
                  <a:srgbClr val="FF66FF"/>
                </a:solidFill>
                <a:latin typeface="Courier New" pitchFamily="49" charset="0"/>
              </a:rPr>
              <a:t>JumpYear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>
                <a:cs typeface="Arial" charset="0"/>
              </a:rPr>
              <a:t>can access private </a:t>
            </a:r>
            <a:r>
              <a:rPr lang="en-US" altLang="en-US" sz="2000" dirty="0" smtClean="0">
                <a:cs typeface="Arial" charset="0"/>
              </a:rPr>
              <a:t>members (accesses year) 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scope:</a:t>
            </a:r>
            <a:r>
              <a:rPr lang="en-US" altLang="en-US" sz="2000" dirty="0"/>
              <a:t> The range of reference for an object or variable. 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Constructors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199322"/>
            <a:ext cx="8229600" cy="17442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Two different constructors are defined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compiler will select the appropriate constructor according to the call parameters during object creation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Constructor cannot be private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Why?</a:t>
            </a:r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GURAN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47800"/>
            <a:ext cx="7315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# include  &lt;</a:t>
            </a:r>
            <a:r>
              <a:rPr lang="en-US" dirty="0" err="1" smtClean="0">
                <a:latin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Date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m=1,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d=1,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y=1900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Date (char *</a:t>
            </a:r>
            <a:r>
              <a:rPr lang="en-US" dirty="0" err="1">
                <a:latin typeface="Courier New" pitchFamily="49" charset="0"/>
              </a:rPr>
              <a:t>dstr</a:t>
            </a:r>
            <a:r>
              <a:rPr lang="en-US" dirty="0">
                <a:latin typeface="Courier New" pitchFamily="49" charset="0"/>
              </a:rPr>
              <a:t>); 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Other methods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};   </a:t>
            </a:r>
          </a:p>
        </p:txBody>
      </p:sp>
    </p:spTree>
    <p:extLst>
      <p:ext uri="{BB962C8B-B14F-4D97-AF65-F5344CB8AC3E}">
        <p14:creationId xmlns:p14="http://schemas.microsoft.com/office/powerpoint/2010/main" val="34030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Source code: </a:t>
            </a:r>
            <a:r>
              <a:rPr lang="en-US" sz="2400" dirty="0"/>
              <a:t>human-readable text file </a:t>
            </a:r>
            <a:r>
              <a:rPr lang="en-US" sz="2400" dirty="0" smtClean="0"/>
              <a:t>format for the computer program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compiler program </a:t>
            </a:r>
            <a:r>
              <a:rPr lang="en-US" sz="2400" dirty="0"/>
              <a:t>reads the text source code file as input and </a:t>
            </a:r>
            <a:r>
              <a:rPr lang="en-US" sz="2400" dirty="0" smtClean="0"/>
              <a:t>generates a </a:t>
            </a:r>
            <a:r>
              <a:rPr lang="en-US" sz="2400" dirty="0"/>
              <a:t>binary file called an "</a:t>
            </a:r>
            <a:r>
              <a:rPr lang="en-US" sz="2400" dirty="0">
                <a:solidFill>
                  <a:srgbClr val="FF0000"/>
                </a:solidFill>
              </a:rPr>
              <a:t>object</a:t>
            </a:r>
            <a:r>
              <a:rPr lang="en-US" sz="2400" dirty="0"/>
              <a:t>" file.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Object file: </a:t>
            </a:r>
            <a:r>
              <a:rPr lang="en-US" sz="2400" dirty="0" smtClean="0"/>
              <a:t>a </a:t>
            </a:r>
            <a:r>
              <a:rPr lang="en-US" sz="2400" dirty="0"/>
              <a:t>binary (machine-readable) version of the programmer's </a:t>
            </a:r>
            <a:r>
              <a:rPr lang="en-US" sz="2400" dirty="0" err="1"/>
              <a:t>soure</a:t>
            </a:r>
            <a:r>
              <a:rPr lang="en-US" sz="2400" dirty="0"/>
              <a:t> code file, complete with those references to library routines. </a:t>
            </a:r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6289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6553200" y="1676400"/>
            <a:ext cx="24384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57800" y="3439886"/>
            <a:ext cx="2905125" cy="2540445"/>
            <a:chOff x="5257800" y="3439886"/>
            <a:chExt cx="2905125" cy="254044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439886"/>
              <a:ext cx="2905125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867400" y="5334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Compile each source file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0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linker</a:t>
            </a:r>
            <a:r>
              <a:rPr lang="en-US" sz="2400" dirty="0"/>
              <a:t> is </a:t>
            </a:r>
            <a:r>
              <a:rPr lang="en-US" sz="2400" dirty="0" smtClean="0"/>
              <a:t>another program</a:t>
            </a:r>
          </a:p>
          <a:p>
            <a:pPr lvl="1"/>
            <a:r>
              <a:rPr lang="en-US" sz="2000" dirty="0" smtClean="0"/>
              <a:t>Reads </a:t>
            </a:r>
            <a:r>
              <a:rPr lang="en-US" sz="2000" dirty="0"/>
              <a:t>in </a:t>
            </a:r>
            <a:r>
              <a:rPr lang="en-US" sz="2000" dirty="0" smtClean="0"/>
              <a:t>the </a:t>
            </a:r>
            <a:r>
              <a:rPr lang="en-US" sz="2000" dirty="0"/>
              <a:t>object file that was generated by the compiler and one or more library files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Every </a:t>
            </a:r>
            <a:r>
              <a:rPr lang="en-US" sz="2000" dirty="0"/>
              <a:t>time the linker finds a reference to a library routine in the object file, it reads the library files and finds that </a:t>
            </a:r>
            <a:r>
              <a:rPr lang="en-US" sz="2000" dirty="0" smtClean="0"/>
              <a:t>routine</a:t>
            </a:r>
          </a:p>
          <a:p>
            <a:pPr lvl="1"/>
            <a:r>
              <a:rPr lang="en-US" sz="2000" dirty="0" smtClean="0"/>
              <a:t>Library files: 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"</a:t>
            </a:r>
            <a:r>
              <a:rPr lang="en-US" sz="2000" dirty="0" err="1"/>
              <a:t>stdio.h</a:t>
            </a:r>
            <a:r>
              <a:rPr lang="en-US" sz="2000" dirty="0"/>
              <a:t>"</a:t>
            </a:r>
            <a:endParaRPr lang="tr-T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1143000"/>
            <a:ext cx="45624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81525" y="4191000"/>
            <a:ext cx="4114800" cy="169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000" dirty="0" smtClean="0"/>
              <a:t>It then replaces the programmer's reference with the code for the routine from the library file. </a:t>
            </a:r>
          </a:p>
          <a:p>
            <a:pPr lvl="1"/>
            <a:r>
              <a:rPr lang="en-US" sz="2000" dirty="0" smtClean="0"/>
              <a:t>Generates the executable binary file.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167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Definition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# include  &lt;</a:t>
            </a:r>
            <a:r>
              <a:rPr lang="en-US" dirty="0" err="1">
                <a:latin typeface="Courier New" pitchFamily="49" charset="0"/>
              </a:rPr>
              <a:t>string.h</a:t>
            </a:r>
            <a:r>
              <a:rPr lang="en-US" dirty="0">
                <a:latin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</a:rPr>
              <a:t>Date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private: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month, day, year;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public: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Date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m=1,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d=1,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y=1900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Date (char *</a:t>
            </a:r>
            <a:r>
              <a:rPr lang="en-US" dirty="0" err="1">
                <a:latin typeface="Courier New" pitchFamily="49" charset="0"/>
              </a:rPr>
              <a:t>dstr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       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void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</a:rPr>
              <a:t>PrintDate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(void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SetDate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m,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d,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 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{//only does basic check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if(m&gt;=1&amp;&amp;m&lt;=12)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month=m;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if(d&gt;=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1&amp;&amp;d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&lt;=31)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day=d;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if(y&gt;=0)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year=y;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};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43434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INLINE DEFINITION: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Compiler inserts the complete body of the function wherever it is called instead of a jump instruction to the function definition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Faster BUT makes the code larger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3276600" y="4343400"/>
            <a:ext cx="990600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170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OOP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People database program</a:t>
            </a:r>
          </a:p>
          <a:p>
            <a:r>
              <a:rPr lang="en-US" dirty="0" smtClean="0"/>
              <a:t>Classes such as </a:t>
            </a:r>
            <a:r>
              <a:rPr lang="en-US" kern="1200" dirty="0">
                <a:latin typeface="Courier New" pitchFamily="49" charset="0"/>
              </a:rPr>
              <a:t>Parent</a:t>
            </a:r>
            <a:r>
              <a:rPr lang="en-US" dirty="0" smtClean="0"/>
              <a:t>,  </a:t>
            </a:r>
            <a:r>
              <a:rPr lang="en-US" kern="1200" dirty="0">
                <a:latin typeface="Courier New" pitchFamily="49" charset="0"/>
              </a:rPr>
              <a:t>Student</a:t>
            </a:r>
            <a:r>
              <a:rPr lang="en-US" dirty="0" smtClean="0"/>
              <a:t>, </a:t>
            </a:r>
            <a:r>
              <a:rPr lang="en-US" kern="1200" dirty="0">
                <a:latin typeface="Courier New" pitchFamily="49" charset="0"/>
              </a:rPr>
              <a:t>Worker</a:t>
            </a:r>
          </a:p>
          <a:p>
            <a:r>
              <a:rPr lang="en-US" dirty="0" smtClean="0"/>
              <a:t>All these data types have overlapping features because they all describe some </a:t>
            </a:r>
            <a:r>
              <a:rPr lang="en-US" kern="1200" dirty="0">
                <a:latin typeface="Courier New" pitchFamily="49" charset="0"/>
              </a:rPr>
              <a:t>Person</a:t>
            </a:r>
            <a:r>
              <a:rPr lang="en-US" dirty="0" smtClean="0"/>
              <a:t> with more specific properties</a:t>
            </a:r>
          </a:p>
          <a:p>
            <a:r>
              <a:rPr lang="en-US" dirty="0" smtClean="0"/>
              <a:t>Idea: Define </a:t>
            </a:r>
            <a:r>
              <a:rPr lang="en-US" kern="1200" dirty="0">
                <a:latin typeface="Courier New" pitchFamily="49" charset="0"/>
              </a:rPr>
              <a:t>Person</a:t>
            </a:r>
            <a:r>
              <a:rPr lang="en-US" dirty="0" smtClean="0"/>
              <a:t> first and then extend it to make it more specific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812C12-0104-4D67-B0E4-AE0996017A62}" type="datetime1">
              <a:rPr lang="en-US" smtClean="0">
                <a:latin typeface="Verdana" pitchFamily="34" charset="0"/>
              </a:rPr>
              <a:pPr/>
              <a:t>10/4/2018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ABE473-E1BB-48BE-9B93-B7107AB4B89F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Objective (Why should you take this course?)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You will work with software</a:t>
            </a:r>
            <a:r>
              <a:rPr lang="en-US" sz="2800" dirty="0"/>
              <a:t> </a:t>
            </a:r>
            <a:r>
              <a:rPr lang="en-US" sz="2800" dirty="0" smtClean="0"/>
              <a:t>and hardware systems</a:t>
            </a:r>
          </a:p>
          <a:p>
            <a:pPr eaLnBrk="1" hangingPunct="1"/>
            <a:r>
              <a:rPr lang="en-US" sz="2800" dirty="0" smtClean="0"/>
              <a:t>Software specific gains:</a:t>
            </a:r>
          </a:p>
          <a:p>
            <a:pPr lvl="1"/>
            <a:r>
              <a:rPr lang="en-US" sz="2400" dirty="0" smtClean="0"/>
              <a:t>How to organize data, how to design algorithms</a:t>
            </a:r>
          </a:p>
          <a:p>
            <a:pPr eaLnBrk="1" hangingPunct="1"/>
            <a:r>
              <a:rPr lang="en-US" sz="2800" dirty="0" smtClean="0"/>
              <a:t>Useful for both hardware and software:</a:t>
            </a:r>
          </a:p>
          <a:p>
            <a:pPr lvl="1"/>
            <a:r>
              <a:rPr lang="en-US" sz="2400" dirty="0" smtClean="0"/>
              <a:t>Modular system design</a:t>
            </a:r>
          </a:p>
          <a:p>
            <a:pPr lvl="1"/>
            <a:r>
              <a:rPr lang="en-US" sz="2400" dirty="0" smtClean="0"/>
              <a:t>Interfaces between modules</a:t>
            </a:r>
          </a:p>
          <a:p>
            <a:pPr lvl="1"/>
            <a:r>
              <a:rPr lang="en-US" sz="2400" dirty="0" smtClean="0"/>
              <a:t>Complexity and design trade offs (space, time, cost)</a:t>
            </a:r>
          </a:p>
        </p:txBody>
      </p:sp>
    </p:spTree>
    <p:extLst>
      <p:ext uri="{BB962C8B-B14F-4D97-AF65-F5344CB8AC3E}">
        <p14:creationId xmlns:p14="http://schemas.microsoft.com/office/powerpoint/2010/main" val="18527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Inheritance: Example</a:t>
            </a:r>
            <a:br>
              <a:rPr lang="en-US" sz="3800"/>
            </a:br>
            <a:endParaRPr lang="en-US" sz="380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7543800" cy="52117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enum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 Gender{male, female};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class Person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://new access control level used for inheritance</a:t>
            </a:r>
            <a:endParaRPr 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Gender </a:t>
            </a:r>
            <a:r>
              <a:rPr lang="en-US" sz="1400" dirty="0" err="1">
                <a:latin typeface="Courier New" pitchFamily="49" charset="0"/>
              </a:rPr>
              <a:t>gender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	Person 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a=0, Gender g=male);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66FF"/>
                </a:solidFill>
                <a:latin typeface="Courier New" pitchFamily="49" charset="0"/>
              </a:rPr>
              <a:t>Person::Person (</a:t>
            </a:r>
            <a:r>
              <a:rPr lang="en-US" sz="1400" dirty="0" err="1">
                <a:solidFill>
                  <a:srgbClr val="FF66FF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FF66FF"/>
                </a:solidFill>
                <a:latin typeface="Courier New" pitchFamily="49" charset="0"/>
              </a:rPr>
              <a:t> a, Gender g):age(a), gender(g)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66FF"/>
                </a:solidFill>
                <a:latin typeface="Courier New" pitchFamily="49" charset="0"/>
              </a:rPr>
              <a:t>{}</a:t>
            </a:r>
            <a:endParaRPr lang="en-US" sz="1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//same as: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//Person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::Person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 a, Gender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g)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//{age=a;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//gender= g;}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void Person::Info()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&lt;&lt;"Gender:"&lt;&lt;gender&lt;&lt;" Age:"&lt;&lt;age&lt;&lt;"\n";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5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Inheritance: Example</a:t>
            </a:r>
            <a:br>
              <a:rPr lang="en-US" sz="3800"/>
            </a:br>
            <a:endParaRPr lang="en-US" sz="380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838200"/>
            <a:ext cx="7924800" cy="5287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Parent: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Person</a:t>
            </a:r>
            <a:r>
              <a:rPr lang="en-US" sz="1400" dirty="0" smtClean="0">
                <a:latin typeface="Courier New" pitchFamily="49" charset="0"/>
              </a:rPr>
              <a:t>//Derived Class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children;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Parent 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c=0);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void update();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66FF"/>
                </a:solidFill>
                <a:latin typeface="Courier New" pitchFamily="49" charset="0"/>
              </a:rPr>
              <a:t>Parent::Parent (</a:t>
            </a:r>
            <a:r>
              <a:rPr lang="en-US" sz="1400" dirty="0" err="1">
                <a:solidFill>
                  <a:srgbClr val="FF66FF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FF66FF"/>
                </a:solidFill>
                <a:latin typeface="Courier New" pitchFamily="49" charset="0"/>
              </a:rPr>
              <a:t> c): children(c</a:t>
            </a:r>
            <a:r>
              <a:rPr lang="en-US" sz="1400" dirty="0" smtClean="0">
                <a:solidFill>
                  <a:srgbClr val="FF66FF"/>
                </a:solidFill>
                <a:latin typeface="Courier New" pitchFamily="49" charset="0"/>
              </a:rPr>
              <a:t>)//ADD-ON</a:t>
            </a:r>
            <a:endParaRPr lang="en-US" sz="1400" dirty="0">
              <a:solidFill>
                <a:srgbClr val="FF66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66FF"/>
                </a:solidFill>
                <a:latin typeface="Courier New" pitchFamily="49" charset="0"/>
              </a:rPr>
              <a:t>{}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void Parent::Info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()//OVERWRITE</a:t>
            </a:r>
            <a:endParaRPr lang="en-US" sz="14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&lt;&lt;"Gender:"&lt;&lt;gender&lt;&lt;" Age:"&lt;&lt;age&lt;&lt;" Number of Children:"&lt;&lt;children&lt;&lt;"\n";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void Parent::update( </a:t>
            </a:r>
            <a:r>
              <a:rPr lang="en-US" sz="1400" dirty="0" smtClean="0">
                <a:solidFill>
                  <a:srgbClr val="FF0066"/>
                </a:solidFill>
                <a:latin typeface="Courier New" pitchFamily="49" charset="0"/>
              </a:rPr>
              <a:t>)//BRAND NEW</a:t>
            </a:r>
            <a:endParaRPr lang="en-US" sz="1400" dirty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66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&lt;&lt;"age:";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66"/>
                </a:solidFill>
                <a:latin typeface="Courier New" pitchFamily="49" charset="0"/>
              </a:rPr>
              <a:t>cin</a:t>
            </a: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&gt;&gt;age;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66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&lt;&lt;"children:";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66"/>
                </a:solidFill>
                <a:latin typeface="Courier New" pitchFamily="49" charset="0"/>
              </a:rPr>
              <a:t>cin</a:t>
            </a: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&gt;&gt;children</a:t>
            </a:r>
            <a:r>
              <a:rPr lang="en-US" sz="1400" dirty="0" smtClean="0">
                <a:solidFill>
                  <a:srgbClr val="FF0066"/>
                </a:solidFill>
                <a:latin typeface="Courier New" pitchFamily="49" charset="0"/>
              </a:rPr>
              <a:t>;</a:t>
            </a:r>
            <a:endParaRPr lang="en-US" sz="1400" dirty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FF0066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4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Inheritance: Sample run</a:t>
            </a:r>
            <a:br>
              <a:rPr lang="en-US" sz="3800"/>
            </a:br>
            <a:endParaRPr lang="en-US" sz="38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2766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void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Parent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>
                <a:latin typeface="Courier New" pitchFamily="49" charset="0"/>
              </a:rPr>
              <a:t>Person q;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&lt;&lt;"parent info:";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p.Info</a:t>
            </a:r>
            <a:r>
              <a:rPr lang="en-US" sz="17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&lt;&lt;"person info:";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q.Info</a:t>
            </a:r>
            <a:r>
              <a:rPr lang="en-US" sz="17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&lt;&lt;"change:\n";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p.update</a:t>
            </a:r>
            <a:r>
              <a:rPr lang="en-US" sz="17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err="1">
                <a:latin typeface="Courier New" pitchFamily="49" charset="0"/>
              </a:rPr>
              <a:t>p.Info</a:t>
            </a:r>
            <a:r>
              <a:rPr lang="en-US" sz="1700" dirty="0" smtClean="0">
                <a:latin typeface="Courier New" pitchFamily="49" charset="0"/>
              </a:rPr>
              <a:t>();}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657600" y="1600200"/>
            <a:ext cx="51816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/>
              <a:t>parent info:Gender:0 Age:0 Number of Children:0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person </a:t>
            </a:r>
            <a:r>
              <a:rPr lang="en-US" sz="1700" dirty="0"/>
              <a:t>info:Gender:0 Age:0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change</a:t>
            </a:r>
            <a:r>
              <a:rPr lang="en-US" sz="1700" dirty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 smtClean="0"/>
              <a:t>age:45</a:t>
            </a:r>
            <a:endParaRPr lang="en-US" sz="17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/>
              <a:t>children:3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/>
              <a:t>updated parent info:Gender:0 Age:45 Number of Children:3</a:t>
            </a:r>
          </a:p>
        </p:txBody>
      </p:sp>
    </p:spTree>
    <p:extLst>
      <p:ext uri="{BB962C8B-B14F-4D97-AF65-F5344CB8AC3E}">
        <p14:creationId xmlns:p14="http://schemas.microsoft.com/office/powerpoint/2010/main" val="516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and access control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class B { ... };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	class D1 : public B { ... };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	class D2 : private B { ... };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B is a public base class of D1. 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private members of B cannot be accessed by the derived class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public </a:t>
            </a:r>
            <a:r>
              <a:rPr lang="en-US" sz="1700" dirty="0"/>
              <a:t>members of B are also public in D1 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protected members of B are also protected in D1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B is a private base class of D2</a:t>
            </a:r>
            <a:r>
              <a:rPr lang="en-US" sz="19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private </a:t>
            </a:r>
            <a:r>
              <a:rPr lang="en-US" sz="1600" dirty="0"/>
              <a:t>members of B cannot be accessed by the derived class</a:t>
            </a: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sz="1700" dirty="0"/>
              <a:t>public and protected members of B are private in D2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class Person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</a:rPr>
              <a:t>protected: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Gender </a:t>
            </a:r>
            <a:r>
              <a:rPr lang="en-US" sz="900" dirty="0" err="1" smtClean="0">
                <a:latin typeface="Courier New" pitchFamily="49" charset="0"/>
              </a:rPr>
              <a:t>gender</a:t>
            </a:r>
            <a:r>
              <a:rPr lang="en-US" sz="9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 smtClean="0">
                <a:latin typeface="Courier New" pitchFamily="49" charset="0"/>
              </a:rPr>
              <a:t>int</a:t>
            </a:r>
            <a:r>
              <a:rPr lang="en-US" sz="900" dirty="0" smtClean="0">
                <a:latin typeface="Courier New" pitchFamily="49" charset="0"/>
              </a:rPr>
              <a:t> </a:t>
            </a:r>
            <a:r>
              <a:rPr lang="en-US" sz="900" dirty="0">
                <a:latin typeface="Courier New" pitchFamily="49" charset="0"/>
              </a:rPr>
              <a:t>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	Person (</a:t>
            </a:r>
            <a:r>
              <a:rPr lang="en-US" sz="900" dirty="0" err="1">
                <a:latin typeface="Courier New" pitchFamily="49" charset="0"/>
              </a:rPr>
              <a:t>int</a:t>
            </a:r>
            <a:r>
              <a:rPr lang="en-US" sz="900" dirty="0">
                <a:latin typeface="Courier New" pitchFamily="49" charset="0"/>
              </a:rPr>
              <a:t> a=0, Gender g=male);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class </a:t>
            </a:r>
            <a:r>
              <a:rPr lang="en-US" sz="900" dirty="0" err="1" smtClean="0">
                <a:latin typeface="Courier New" pitchFamily="49" charset="0"/>
              </a:rPr>
              <a:t>Parent</a:t>
            </a:r>
            <a:r>
              <a:rPr lang="en-US" sz="900" dirty="0" err="1" smtClean="0">
                <a:solidFill>
                  <a:srgbClr val="FF0000"/>
                </a:solidFill>
                <a:latin typeface="Courier New" pitchFamily="49" charset="0"/>
              </a:rPr>
              <a:t>:public</a:t>
            </a:r>
            <a:r>
              <a:rPr lang="en-US" sz="900" dirty="0" smtClean="0">
                <a:latin typeface="Courier New" pitchFamily="49" charset="0"/>
              </a:rPr>
              <a:t> Person//Derived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err="1" smtClean="0">
                <a:latin typeface="Courier New" pitchFamily="49" charset="0"/>
              </a:rPr>
              <a:t>int</a:t>
            </a:r>
            <a:r>
              <a:rPr lang="en-US" sz="900" dirty="0" smtClean="0">
                <a:latin typeface="Courier New" pitchFamily="49" charset="0"/>
              </a:rPr>
              <a:t> children;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Parent (</a:t>
            </a:r>
            <a:r>
              <a:rPr lang="en-US" sz="900" dirty="0" err="1" smtClean="0">
                <a:latin typeface="Courier New" pitchFamily="49" charset="0"/>
              </a:rPr>
              <a:t>int</a:t>
            </a:r>
            <a:r>
              <a:rPr lang="en-US" sz="900" dirty="0" smtClean="0">
                <a:latin typeface="Courier New" pitchFamily="49" charset="0"/>
              </a:rPr>
              <a:t> c=0);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void update();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void Parent::update( )//BRAND NEW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900" dirty="0" err="1" smtClean="0">
                <a:solidFill>
                  <a:srgbClr val="FF0066"/>
                </a:solidFill>
                <a:latin typeface="Courier New" pitchFamily="49" charset="0"/>
              </a:rPr>
              <a:t>cout</a:t>
            </a: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&lt;&lt;"age:";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900" dirty="0" err="1" smtClean="0">
                <a:solidFill>
                  <a:srgbClr val="FF0066"/>
                </a:solidFill>
                <a:latin typeface="Courier New" pitchFamily="49" charset="0"/>
              </a:rPr>
              <a:t>cin</a:t>
            </a: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&gt;&gt;age;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900" dirty="0" err="1" smtClean="0">
                <a:solidFill>
                  <a:srgbClr val="FF0066"/>
                </a:solidFill>
                <a:latin typeface="Courier New" pitchFamily="49" charset="0"/>
              </a:rPr>
              <a:t>cout</a:t>
            </a: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&lt;&lt;"children:";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	</a:t>
            </a:r>
            <a:r>
              <a:rPr lang="en-US" sz="900" dirty="0" err="1" smtClean="0">
                <a:solidFill>
                  <a:srgbClr val="FF0066"/>
                </a:solidFill>
                <a:latin typeface="Courier New" pitchFamily="49" charset="0"/>
              </a:rPr>
              <a:t>cin</a:t>
            </a: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&gt;&gt;children;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 dirty="0" smtClean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 dirty="0" smtClean="0">
                <a:solidFill>
                  <a:srgbClr val="FF0066"/>
                </a:solidFill>
                <a:latin typeface="Courier New" pitchFamily="49" charset="0"/>
              </a:rPr>
              <a:t>}</a:t>
            </a:r>
            <a:endParaRPr lang="en-US" sz="900" dirty="0">
              <a:solidFill>
                <a:srgbClr val="FF0066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4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and access control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class Person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solidFill>
                  <a:schemeClr val="hlink"/>
                </a:solidFill>
                <a:latin typeface="Courier New" pitchFamily="49" charset="0"/>
              </a:rPr>
              <a:t>private: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Gender gender;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int 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	void Info();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	Person (int a=0, Gender g=male);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>
                <a:latin typeface="Courier New" pitchFamily="49" charset="0"/>
              </a:rPr>
              <a:t>};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/>
              <a:t>Will not compile because the private members of the base class are not accessible</a:t>
            </a:r>
          </a:p>
          <a:p>
            <a:pPr>
              <a:lnSpc>
                <a:spcPct val="80000"/>
              </a:lnSpc>
            </a:pPr>
            <a:r>
              <a:rPr lang="en-US" sz="2200"/>
              <a:t>Errors such as: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'gender' : cannot access private member declared in class 'Person'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'age' : cannot access private member declared in class 'Person'</a:t>
            </a:r>
          </a:p>
        </p:txBody>
      </p:sp>
    </p:spTree>
    <p:extLst>
      <p:ext uri="{BB962C8B-B14F-4D97-AF65-F5344CB8AC3E}">
        <p14:creationId xmlns:p14="http://schemas.microsoft.com/office/powerpoint/2010/main" val="29039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derived class object is created:</a:t>
            </a:r>
          </a:p>
          <a:p>
            <a:pPr lvl="1"/>
            <a:r>
              <a:rPr lang="en-US" dirty="0" smtClean="0"/>
              <a:t>Base class constructor is first called and initializes the members from the base class</a:t>
            </a:r>
          </a:p>
          <a:p>
            <a:pPr lvl="1"/>
            <a:r>
              <a:rPr lang="en-US" dirty="0" smtClean="0"/>
              <a:t>Derived constructor is called next to initialize the new members of the derived class or overwrite the base initialization as required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2EB8-CC38-4997-AF78-EF0D71B224C4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190A-DBB1-49E0-A8F6-5633703BD8C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and Polymorphism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abstract class: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specifies an interface.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has one or more pure virtual member functions .</a:t>
            </a:r>
          </a:p>
          <a:p>
            <a:pPr>
              <a:lnSpc>
                <a:spcPct val="90000"/>
              </a:lnSpc>
            </a:pPr>
            <a:r>
              <a:rPr lang="en-US" dirty="0"/>
              <a:t>A pure </a:t>
            </a:r>
            <a:r>
              <a:rPr lang="en-US" dirty="0">
                <a:solidFill>
                  <a:srgbClr val="FF0000"/>
                </a:solidFill>
              </a:rPr>
              <a:t>virtual member function </a:t>
            </a:r>
            <a:r>
              <a:rPr lang="en-US" dirty="0"/>
              <a:t>declares an interface only: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specifies the set of operations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is no implementation defined</a:t>
            </a:r>
          </a:p>
          <a:p>
            <a:pPr>
              <a:lnSpc>
                <a:spcPct val="90000"/>
              </a:lnSpc>
            </a:pPr>
            <a:r>
              <a:rPr lang="en-US" dirty="0"/>
              <a:t>It is not possible to create object instances of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163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METU EEE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 and Polymorphism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Abstract class is a </a:t>
            </a:r>
            <a:r>
              <a:rPr lang="en-US" sz="2600" dirty="0">
                <a:solidFill>
                  <a:srgbClr val="FF0000"/>
                </a:solidFill>
              </a:rPr>
              <a:t>base class  </a:t>
            </a:r>
            <a:r>
              <a:rPr lang="en-US" sz="2600" dirty="0"/>
              <a:t>from which other classes are </a:t>
            </a:r>
            <a:r>
              <a:rPr lang="en-US" sz="2600" dirty="0">
                <a:solidFill>
                  <a:srgbClr val="FF0000"/>
                </a:solidFill>
              </a:rPr>
              <a:t>derived</a:t>
            </a:r>
          </a:p>
          <a:p>
            <a:r>
              <a:rPr lang="en-US" sz="2600" dirty="0"/>
              <a:t>Declaring the member functions virtual  makes it possible to access the implementations provided by the derived classes through the base-class interface.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We </a:t>
            </a:r>
            <a:r>
              <a:rPr lang="en-US" sz="2600" dirty="0"/>
              <a:t>don't need to know</a:t>
            </a:r>
          </a:p>
          <a:p>
            <a:pPr lvl="1"/>
            <a:r>
              <a:rPr lang="en-US" sz="2200" dirty="0"/>
              <a:t>how a particular object instance is implemented,</a:t>
            </a:r>
          </a:p>
          <a:p>
            <a:pPr lvl="1"/>
            <a:r>
              <a:rPr lang="en-US" sz="2200" dirty="0"/>
              <a:t>of which derived class a particular object is an instance. </a:t>
            </a:r>
          </a:p>
          <a:p>
            <a:r>
              <a:rPr lang="en-US" sz="2600" dirty="0"/>
              <a:t>This design pattern uses the idea of </a:t>
            </a:r>
            <a:r>
              <a:rPr lang="en-US" sz="2600" b="1" dirty="0">
                <a:solidFill>
                  <a:schemeClr val="accent2"/>
                </a:solidFill>
              </a:rPr>
              <a:t>polymorphism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2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class </a:t>
            </a:r>
            <a:r>
              <a:rPr lang="en-US" dirty="0" smtClean="0">
                <a:latin typeface="Courier New" pitchFamily="49" charset="0"/>
              </a:rPr>
              <a:t>Polygon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protected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width, height;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Polygon(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w=0,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h=0);</a:t>
            </a:r>
            <a:r>
              <a:rPr lang="en-US" dirty="0">
                <a:latin typeface="Courier New" pitchFamily="49" charset="0"/>
              </a:rPr>
              <a:t>	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</a:rPr>
              <a:t>set_values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w,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h);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};</a:t>
            </a:r>
          </a:p>
          <a:p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Rectangle:public</a:t>
            </a:r>
            <a:r>
              <a:rPr lang="en-US" sz="1800" dirty="0" smtClean="0">
                <a:latin typeface="Courier New" pitchFamily="49" charset="0"/>
              </a:rPr>
              <a:t> Polygon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//inherits the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{return width*height;}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Triangle:public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Polygon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//inherits the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{return </a:t>
            </a:r>
            <a:r>
              <a:rPr lang="en-US" sz="1800" dirty="0" smtClean="0">
                <a:latin typeface="Courier New" pitchFamily="49" charset="0"/>
              </a:rPr>
              <a:t>width*height/2;}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endParaRPr lang="tr-TR" sz="1800" dirty="0"/>
          </a:p>
          <a:p>
            <a:endParaRPr lang="tr-T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computation of the area (Area implementation) will be different among polygons</a:t>
            </a:r>
          </a:p>
          <a:p>
            <a:r>
              <a:rPr lang="en-US" dirty="0" smtClean="0"/>
              <a:t>BUT</a:t>
            </a:r>
          </a:p>
          <a:p>
            <a:r>
              <a:rPr lang="en-US" dirty="0" smtClean="0"/>
              <a:t>Any class derived from Polygon would have some Area method.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55F3B3-AB19-4081-8AE3-838F154C29F6}" type="datetime1">
              <a:rPr lang="en-US" smtClean="0">
                <a:latin typeface="Verdana" pitchFamily="34" charset="0"/>
              </a:rPr>
              <a:pPr/>
              <a:t>10/4/2018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FDCFB-3EE5-4FA5-ADAA-2F2BBF58AA06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Course Outline</a:t>
            </a:r>
            <a:endParaRPr lang="en-US" dirty="0" smtClean="0">
              <a:solidFill>
                <a:srgbClr val="969696"/>
              </a:solidFill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400" dirty="0"/>
              <a:t>Introduction to OOP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Abstract Data Types, Classes &amp; Objects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Arrays, Pointers</a:t>
            </a:r>
          </a:p>
          <a:p>
            <a:pPr>
              <a:lnSpc>
                <a:spcPct val="90000"/>
              </a:lnSpc>
            </a:pPr>
            <a:r>
              <a:rPr lang="en-US" altLang="tr-TR" sz="2400" dirty="0" smtClean="0"/>
              <a:t>Algorithm and Problem Complexity</a:t>
            </a:r>
            <a:endParaRPr lang="en-US" altLang="tr-TR" sz="2400" dirty="0"/>
          </a:p>
          <a:p>
            <a:pPr>
              <a:lnSpc>
                <a:spcPct val="90000"/>
              </a:lnSpc>
            </a:pPr>
            <a:r>
              <a:rPr lang="en-US" altLang="tr-TR" sz="2400" dirty="0"/>
              <a:t>Stacks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Queues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Dynamic memory management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Linked Lists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Trees, </a:t>
            </a:r>
            <a:r>
              <a:rPr lang="en-US" altLang="tr-TR" sz="2400" dirty="0" smtClean="0"/>
              <a:t>B-Trees</a:t>
            </a:r>
          </a:p>
          <a:p>
            <a:pPr>
              <a:lnSpc>
                <a:spcPct val="90000"/>
              </a:lnSpc>
            </a:pPr>
            <a:r>
              <a:rPr lang="en-US" altLang="tr-TR" sz="2400" dirty="0" smtClean="0"/>
              <a:t>Graphs</a:t>
            </a:r>
            <a:endParaRPr lang="en-US" altLang="tr-TR" sz="2400" dirty="0"/>
          </a:p>
          <a:p>
            <a:pPr>
              <a:lnSpc>
                <a:spcPct val="90000"/>
              </a:lnSpc>
            </a:pPr>
            <a:r>
              <a:rPr lang="en-US" altLang="tr-TR" sz="2400" dirty="0"/>
              <a:t>Sorting and Hashing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554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class </a:t>
            </a:r>
            <a:r>
              <a:rPr lang="en-US" sz="2400" dirty="0" smtClean="0">
                <a:latin typeface="Courier New" pitchFamily="49" charset="0"/>
              </a:rPr>
              <a:t>Polygon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protected</a:t>
            </a:r>
            <a:r>
              <a:rPr lang="en-US" sz="24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width, height;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Polygon(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w=0,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h=0);</a:t>
            </a:r>
            <a:r>
              <a:rPr lang="en-US" sz="2400" dirty="0">
                <a:latin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</a:rPr>
              <a:t>set_values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h);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virtual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{return (0);}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};</a:t>
            </a:r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Virtual function </a:t>
            </a:r>
            <a:r>
              <a:rPr lang="en-US" sz="2400" dirty="0">
                <a:latin typeface="Courier New" pitchFamily="49" charset="0"/>
              </a:rPr>
              <a:t>Area </a:t>
            </a:r>
            <a:r>
              <a:rPr lang="en-US" sz="2400" dirty="0" smtClean="0"/>
              <a:t>is not implemented for the base class</a:t>
            </a:r>
          </a:p>
          <a:p>
            <a:r>
              <a:rPr lang="en-US" sz="2400" dirty="0" smtClean="0"/>
              <a:t>If not redefined in the derived class, it returns 0</a:t>
            </a:r>
          </a:p>
          <a:p>
            <a:r>
              <a:rPr lang="en-US" sz="2400" dirty="0" smtClean="0"/>
              <a:t>Provides interface  and ensures the existence of </a:t>
            </a:r>
            <a:r>
              <a:rPr lang="en-US" sz="2000" dirty="0">
                <a:latin typeface="Courier New" pitchFamily="49" charset="0"/>
              </a:rPr>
              <a:t>Area </a:t>
            </a:r>
            <a:r>
              <a:rPr lang="en-US" sz="2400" dirty="0" smtClean="0"/>
              <a:t>function for the derived classes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290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Rectangle:public</a:t>
            </a:r>
            <a:r>
              <a:rPr lang="en-US" sz="1800" dirty="0" smtClean="0">
                <a:latin typeface="Courier New" pitchFamily="49" charset="0"/>
              </a:rPr>
              <a:t> Polygon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public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//inherits the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{return width*height;}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</a:rPr>
              <a:t>Triangle:public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Polygon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//inherits the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{return </a:t>
            </a:r>
            <a:r>
              <a:rPr lang="en-US" sz="1800" dirty="0" smtClean="0">
                <a:latin typeface="Courier New" pitchFamily="49" charset="0"/>
              </a:rPr>
              <a:t>width*height/2;}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endParaRPr lang="tr-TR" sz="1800" dirty="0"/>
          </a:p>
          <a:p>
            <a:endParaRPr lang="tr-T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Ece</a:t>
            </a:r>
            <a:r>
              <a:rPr lang="en-US" dirty="0"/>
              <a:t> GURAN SCHMIDT EE441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class </a:t>
            </a:r>
            <a:r>
              <a:rPr lang="en-US" sz="2400" dirty="0" smtClean="0">
                <a:latin typeface="Courier New" pitchFamily="49" charset="0"/>
              </a:rPr>
              <a:t>Polygon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protected</a:t>
            </a:r>
            <a:r>
              <a:rPr lang="en-US" sz="24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width, height;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public</a:t>
            </a:r>
            <a:r>
              <a:rPr lang="en-US" sz="2400" dirty="0">
                <a:latin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Polygon(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w=0,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h=0);</a:t>
            </a:r>
            <a:r>
              <a:rPr lang="en-US" sz="2400" dirty="0">
                <a:latin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</a:rPr>
              <a:t>set_values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w,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h);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virtual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 Area()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{return (0);}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};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579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7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55F3B3-AB19-4081-8AE3-838F154C29F6}" type="datetime1">
              <a:rPr lang="en-US" smtClean="0">
                <a:latin typeface="Verdana" pitchFamily="34" charset="0"/>
              </a:rPr>
              <a:pPr/>
              <a:t>10/4/2018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FDCFB-3EE5-4FA5-ADAA-2F2BBF58AA06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Grading and Policies</a:t>
            </a:r>
            <a:endParaRPr lang="en-US" dirty="0" smtClean="0">
              <a:solidFill>
                <a:srgbClr val="969696"/>
              </a:solidFill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400" dirty="0" smtClean="0"/>
              <a:t>Grading:</a:t>
            </a:r>
          </a:p>
          <a:p>
            <a:pPr lvl="1">
              <a:lnSpc>
                <a:spcPct val="90000"/>
              </a:lnSpc>
            </a:pPr>
            <a:r>
              <a:rPr lang="en-US" altLang="tr-TR" sz="2000" dirty="0" smtClean="0"/>
              <a:t>ONE Midterm: 30%</a:t>
            </a:r>
          </a:p>
          <a:p>
            <a:pPr lvl="1">
              <a:lnSpc>
                <a:spcPct val="90000"/>
              </a:lnSpc>
            </a:pPr>
            <a:r>
              <a:rPr lang="en-US" altLang="tr-TR" sz="2000" dirty="0" smtClean="0"/>
              <a:t>Final: 40%</a:t>
            </a:r>
          </a:p>
          <a:p>
            <a:pPr lvl="1">
              <a:lnSpc>
                <a:spcPct val="90000"/>
              </a:lnSpc>
            </a:pPr>
            <a:r>
              <a:rPr lang="en-US" altLang="tr-TR" sz="2000" dirty="0" smtClean="0"/>
              <a:t>Programming assignments + quizzes + attendance: 30%</a:t>
            </a:r>
          </a:p>
          <a:p>
            <a:r>
              <a:rPr lang="tr-TR" sz="2400" dirty="0"/>
              <a:t>Course Policies</a:t>
            </a:r>
          </a:p>
          <a:p>
            <a:pPr lvl="1"/>
            <a:r>
              <a:rPr lang="en-US" sz="2000" dirty="0" smtClean="0"/>
              <a:t>Late </a:t>
            </a:r>
            <a:r>
              <a:rPr lang="en-US" sz="2000" dirty="0"/>
              <a:t>submissions of assignments will be penalized according to the following policy: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b="1" dirty="0"/>
              <a:t>NOT </a:t>
            </a:r>
            <a:r>
              <a:rPr lang="en-US" sz="2000" dirty="0"/>
              <a:t>allowed to </a:t>
            </a:r>
            <a:r>
              <a:rPr lang="en-US" sz="2000" dirty="0" err="1"/>
              <a:t>prapare</a:t>
            </a:r>
            <a:r>
              <a:rPr lang="en-US" sz="2000" dirty="0"/>
              <a:t> </a:t>
            </a:r>
            <a:r>
              <a:rPr lang="en-US" sz="2000" dirty="0" err="1"/>
              <a:t>homeworks</a:t>
            </a:r>
            <a:r>
              <a:rPr lang="en-US" sz="2000" dirty="0"/>
              <a:t> as groups. METU honor code is essential.</a:t>
            </a:r>
          </a:p>
          <a:p>
            <a:pPr lvl="1"/>
            <a:r>
              <a:rPr lang="en-US" sz="2000" dirty="0"/>
              <a:t>To </a:t>
            </a:r>
            <a:r>
              <a:rPr lang="en-US" sz="2000" b="1" dirty="0"/>
              <a:t>COPY </a:t>
            </a:r>
            <a:r>
              <a:rPr lang="en-US" sz="2000" dirty="0"/>
              <a:t>or </a:t>
            </a:r>
            <a:r>
              <a:rPr lang="en-US" sz="2000" b="1" dirty="0"/>
              <a:t>BEING COPIED </a:t>
            </a:r>
            <a:r>
              <a:rPr lang="en-US" sz="2000" dirty="0"/>
              <a:t>will result in grade </a:t>
            </a:r>
            <a:r>
              <a:rPr lang="en-US" sz="2000" b="1" dirty="0"/>
              <a:t>ZERO</a:t>
            </a:r>
            <a:r>
              <a:rPr lang="en-US" sz="2000" dirty="0"/>
              <a:t>.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59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55F3B3-AB19-4081-8AE3-838F154C29F6}" type="datetime1">
              <a:rPr lang="en-US" smtClean="0">
                <a:latin typeface="Verdana" pitchFamily="34" charset="0"/>
              </a:rPr>
              <a:pPr/>
              <a:t>10/4/2018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latin typeface="Verdana" pitchFamily="34" charset="0"/>
              </a:rPr>
              <a:t>Ece</a:t>
            </a:r>
            <a:r>
              <a:rPr lang="en-US" dirty="0" smtClean="0">
                <a:latin typeface="Verdana" pitchFamily="34" charset="0"/>
              </a:rPr>
              <a:t> GURAN SCHMIDT EE441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FDCFB-3EE5-4FA5-ADAA-2F2BBF58AA06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Grading and Policies</a:t>
            </a:r>
            <a:endParaRPr lang="en-US" dirty="0" smtClean="0">
              <a:solidFill>
                <a:srgbClr val="969696"/>
              </a:solidFill>
            </a:endParaRP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Make-ups </a:t>
            </a:r>
            <a:r>
              <a:rPr lang="en-US" sz="2400" dirty="0"/>
              <a:t>are to be given to those having medical report approved by METU medical center.</a:t>
            </a:r>
          </a:p>
          <a:p>
            <a:r>
              <a:rPr lang="en-US" sz="2400" dirty="0" smtClean="0"/>
              <a:t>Students </a:t>
            </a:r>
            <a:r>
              <a:rPr lang="en-US" sz="2400" dirty="0"/>
              <a:t>who miss all the exams, or who do not submit any HW will be graded as NA.</a:t>
            </a:r>
          </a:p>
          <a:p>
            <a:r>
              <a:rPr lang="tr-TR" sz="2400" dirty="0" smtClean="0"/>
              <a:t>It </a:t>
            </a:r>
            <a:r>
              <a:rPr lang="tr-TR" sz="2400" dirty="0"/>
              <a:t>is not allowed: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use calculators, cell phones or other electronic devices</a:t>
            </a:r>
          </a:p>
          <a:p>
            <a:pPr lvl="1"/>
            <a:r>
              <a:rPr lang="tr-TR" sz="2000" dirty="0" smtClean="0"/>
              <a:t>going </a:t>
            </a:r>
            <a:r>
              <a:rPr lang="tr-TR" sz="2000" dirty="0"/>
              <a:t>outside</a:t>
            </a:r>
          </a:p>
          <a:p>
            <a:pPr marL="0" indent="0">
              <a:buNone/>
            </a:pPr>
            <a:r>
              <a:rPr lang="tr-TR" sz="2400" dirty="0"/>
              <a:t>during exams.</a:t>
            </a:r>
            <a:endParaRPr lang="en-US" altLang="tr-TR" sz="2000" dirty="0"/>
          </a:p>
        </p:txBody>
      </p:sp>
    </p:spTree>
    <p:extLst>
      <p:ext uri="{BB962C8B-B14F-4D97-AF65-F5344CB8AC3E}">
        <p14:creationId xmlns:p14="http://schemas.microsoft.com/office/powerpoint/2010/main" val="2871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53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1815</TotalTime>
  <Words>3623</Words>
  <Application>Microsoft Office PowerPoint</Application>
  <PresentationFormat>On-screen Show (4:3)</PresentationFormat>
  <Paragraphs>949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Courier New</vt:lpstr>
      <vt:lpstr>Symbol</vt:lpstr>
      <vt:lpstr>Times New Roman</vt:lpstr>
      <vt:lpstr>Verdana</vt:lpstr>
      <vt:lpstr>Wingdings</vt:lpstr>
      <vt:lpstr>EceClass</vt:lpstr>
      <vt:lpstr>EE 441 Data Structures </vt:lpstr>
      <vt:lpstr>Administrative Details</vt:lpstr>
      <vt:lpstr>Administrative Details</vt:lpstr>
      <vt:lpstr>Required </vt:lpstr>
      <vt:lpstr>Course Objective (Why should you take this course?)</vt:lpstr>
      <vt:lpstr>Course Outline</vt:lpstr>
      <vt:lpstr>Grading and Policies</vt:lpstr>
      <vt:lpstr>Grading and Policies</vt:lpstr>
      <vt:lpstr>EE 441 Data Structures </vt:lpstr>
      <vt:lpstr>Data Structures</vt:lpstr>
      <vt:lpstr>Different ways of programming: Unstructured Programming</vt:lpstr>
      <vt:lpstr>Example</vt:lpstr>
      <vt:lpstr>Different ways of programming: Procedural Programming</vt:lpstr>
      <vt:lpstr>Example</vt:lpstr>
      <vt:lpstr>Different ways of programming: Procedure-oriented Programming (POP)</vt:lpstr>
      <vt:lpstr>Different ways of programming: Object-oriented Programming (OOP)</vt:lpstr>
      <vt:lpstr>Abstract Data Type</vt:lpstr>
      <vt:lpstr>ADT Format</vt:lpstr>
      <vt:lpstr>Designing an ADT</vt:lpstr>
      <vt:lpstr>ADT Example</vt:lpstr>
      <vt:lpstr>ADT Operation Description</vt:lpstr>
      <vt:lpstr>Classes and Objects</vt:lpstr>
      <vt:lpstr>Class Example</vt:lpstr>
      <vt:lpstr>Objects</vt:lpstr>
      <vt:lpstr>Objects</vt:lpstr>
      <vt:lpstr>Object Example</vt:lpstr>
      <vt:lpstr>C++ Classes</vt:lpstr>
      <vt:lpstr>C++ Classes: Class Declaration</vt:lpstr>
      <vt:lpstr>C++ Classes: Controlling Access to Members </vt:lpstr>
      <vt:lpstr>Date Class Implementation</vt:lpstr>
      <vt:lpstr>Date Class Method Calls</vt:lpstr>
      <vt:lpstr>Date Class Method Calls</vt:lpstr>
      <vt:lpstr>Date Class Method Calls</vt:lpstr>
      <vt:lpstr>Use of Classes</vt:lpstr>
      <vt:lpstr>Access Control: Private and Public  Members</vt:lpstr>
      <vt:lpstr>C++ Classes: Controlling Access to Members: Private Members</vt:lpstr>
      <vt:lpstr>C++ Classes: Controlling Access to Members: Public Members</vt:lpstr>
      <vt:lpstr>Example for Controlled Access</vt:lpstr>
      <vt:lpstr>Why do we need access control</vt:lpstr>
      <vt:lpstr>Practice</vt:lpstr>
      <vt:lpstr>C++ Classes</vt:lpstr>
      <vt:lpstr>Example: Date Class Declaration</vt:lpstr>
      <vt:lpstr>Function Prototype</vt:lpstr>
      <vt:lpstr>Function  Definition and Scope</vt:lpstr>
      <vt:lpstr>Alternative Constructors</vt:lpstr>
      <vt:lpstr>Compiling</vt:lpstr>
      <vt:lpstr>Linking</vt:lpstr>
      <vt:lpstr>Inline Definition</vt:lpstr>
      <vt:lpstr>Inheritance in OOP</vt:lpstr>
      <vt:lpstr>Inheritance: Example </vt:lpstr>
      <vt:lpstr>Inheritance: Example </vt:lpstr>
      <vt:lpstr>Inheritance: Sample run </vt:lpstr>
      <vt:lpstr>Inheritance and access control</vt:lpstr>
      <vt:lpstr>Inheritance and access control</vt:lpstr>
      <vt:lpstr>Creating objects</vt:lpstr>
      <vt:lpstr>Abstract classes and Polymorphism</vt:lpstr>
      <vt:lpstr>Abstract classes and Polymorphism</vt:lpstr>
      <vt:lpstr>Example</vt:lpstr>
      <vt:lpstr>Example</vt:lpstr>
      <vt:lpstr>Virtual functions</vt:lpstr>
      <vt:lpstr>Example</vt:lpstr>
      <vt:lpstr>EE 441 Data Structures </vt:lpstr>
    </vt:vector>
  </TitlesOfParts>
  <Company>METU 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eguran</cp:lastModifiedBy>
  <cp:revision>210</cp:revision>
  <cp:lastPrinted>1601-01-01T00:00:00Z</cp:lastPrinted>
  <dcterms:created xsi:type="dcterms:W3CDTF">2012-10-01T07:26:23Z</dcterms:created>
  <dcterms:modified xsi:type="dcterms:W3CDTF">2018-10-04T05:58:21Z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