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84" r:id="rId3"/>
    <p:sldId id="297" r:id="rId4"/>
    <p:sldId id="287" r:id="rId5"/>
    <p:sldId id="288" r:id="rId6"/>
    <p:sldId id="289" r:id="rId7"/>
    <p:sldId id="290" r:id="rId8"/>
    <p:sldId id="291" r:id="rId9"/>
    <p:sldId id="292" r:id="rId10"/>
    <p:sldId id="293" r:id="rId11"/>
    <p:sldId id="296" r:id="rId12"/>
    <p:sldId id="339" r:id="rId13"/>
    <p:sldId id="305" r:id="rId14"/>
    <p:sldId id="304" r:id="rId15"/>
    <p:sldId id="338" r:id="rId16"/>
    <p:sldId id="300" r:id="rId17"/>
    <p:sldId id="316" r:id="rId18"/>
    <p:sldId id="317" r:id="rId19"/>
    <p:sldId id="318" r:id="rId20"/>
    <p:sldId id="322" r:id="rId21"/>
    <p:sldId id="320" r:id="rId22"/>
    <p:sldId id="319" r:id="rId23"/>
    <p:sldId id="307" r:id="rId24"/>
    <p:sldId id="308" r:id="rId25"/>
    <p:sldId id="310" r:id="rId26"/>
    <p:sldId id="309" r:id="rId27"/>
    <p:sldId id="321" r:id="rId28"/>
    <p:sldId id="311" r:id="rId29"/>
    <p:sldId id="313" r:id="rId30"/>
    <p:sldId id="323" r:id="rId31"/>
    <p:sldId id="312" r:id="rId32"/>
    <p:sldId id="314" r:id="rId33"/>
    <p:sldId id="332" r:id="rId34"/>
    <p:sldId id="333" r:id="rId35"/>
    <p:sldId id="337" r:id="rId36"/>
    <p:sldId id="335" r:id="rId37"/>
    <p:sldId id="336" r:id="rId38"/>
    <p:sldId id="324" r:id="rId39"/>
    <p:sldId id="325" r:id="rId40"/>
    <p:sldId id="326" r:id="rId41"/>
    <p:sldId id="327" r:id="rId42"/>
    <p:sldId id="328" r:id="rId43"/>
    <p:sldId id="329" r:id="rId44"/>
    <p:sldId id="330" r:id="rId45"/>
    <p:sldId id="331" r:id="rId46"/>
    <p:sldId id="298"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D6B54B6-094A-41E8-B7F7-12FF3BCCEEE9}" type="slidenum">
              <a:rPr lang="en-US"/>
              <a:pPr/>
              <a:t>‹#›</a:t>
            </a:fld>
            <a:endParaRPr lang="en-US"/>
          </a:p>
        </p:txBody>
      </p:sp>
    </p:spTree>
    <p:extLst>
      <p:ext uri="{BB962C8B-B14F-4D97-AF65-F5344CB8AC3E}">
        <p14:creationId xmlns:p14="http://schemas.microsoft.com/office/powerpoint/2010/main" val="3929624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17588-8AB1-4C13-9AD9-A88FE4520332}"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Example code available in code/arrays/arraydecls.cpp</a:t>
            </a:r>
          </a:p>
        </p:txBody>
      </p:sp>
    </p:spTree>
    <p:extLst>
      <p:ext uri="{BB962C8B-B14F-4D97-AF65-F5344CB8AC3E}">
        <p14:creationId xmlns:p14="http://schemas.microsoft.com/office/powerpoint/2010/main" val="349957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FD6B54B6-094A-41E8-B7F7-12FF3BCCEEE9}" type="slidenum">
              <a:rPr lang="en-US" smtClean="0"/>
              <a:pPr/>
              <a:t>7</a:t>
            </a:fld>
            <a:endParaRPr lang="en-US"/>
          </a:p>
        </p:txBody>
      </p:sp>
    </p:spTree>
    <p:extLst>
      <p:ext uri="{BB962C8B-B14F-4D97-AF65-F5344CB8AC3E}">
        <p14:creationId xmlns:p14="http://schemas.microsoft.com/office/powerpoint/2010/main" val="91049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208F6-33FA-4ECE-882E-09B5427242C8}" type="slidenum">
              <a:rPr lang="en-US"/>
              <a:pPr/>
              <a:t>8</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Available on the web in code/arrays/factorials.cpp</a:t>
            </a:r>
          </a:p>
        </p:txBody>
      </p:sp>
    </p:spTree>
    <p:extLst>
      <p:ext uri="{BB962C8B-B14F-4D97-AF65-F5344CB8AC3E}">
        <p14:creationId xmlns:p14="http://schemas.microsoft.com/office/powerpoint/2010/main" val="368845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FD6B54B6-094A-41E8-B7F7-12FF3BCCEEE9}" type="slidenum">
              <a:rPr lang="en-US" smtClean="0"/>
              <a:pPr/>
              <a:t>9</a:t>
            </a:fld>
            <a:endParaRPr lang="en-US"/>
          </a:p>
        </p:txBody>
      </p:sp>
    </p:spTree>
    <p:extLst>
      <p:ext uri="{BB962C8B-B14F-4D97-AF65-F5344CB8AC3E}">
        <p14:creationId xmlns:p14="http://schemas.microsoft.com/office/powerpoint/2010/main" val="105739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FD6B54B6-094A-41E8-B7F7-12FF3BCCEEE9}" type="slidenum">
              <a:rPr lang="en-US" smtClean="0"/>
              <a:pPr/>
              <a:t>11</a:t>
            </a:fld>
            <a:endParaRPr lang="en-US"/>
          </a:p>
        </p:txBody>
      </p:sp>
    </p:spTree>
    <p:extLst>
      <p:ext uri="{BB962C8B-B14F-4D97-AF65-F5344CB8AC3E}">
        <p14:creationId xmlns:p14="http://schemas.microsoft.com/office/powerpoint/2010/main" val="797560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9220" name="Line 4"/>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1" name="Rectangle 5"/>
          <p:cNvSpPr>
            <a:spLocks noGrp="1" noChangeArrowheads="1"/>
          </p:cNvSpPr>
          <p:nvPr>
            <p:ph type="dt" sz="half" idx="2"/>
          </p:nvPr>
        </p:nvSpPr>
        <p:spPr>
          <a:xfrm>
            <a:off x="457200" y="6245225"/>
            <a:ext cx="2133600" cy="476250"/>
          </a:xfrm>
        </p:spPr>
        <p:txBody>
          <a:bodyPr/>
          <a:lstStyle>
            <a:lvl1pPr>
              <a:defRPr/>
            </a:lvl1pPr>
          </a:lstStyle>
          <a:p>
            <a:fld id="{A138E16F-F9EB-4596-8854-6560A33D2383}" type="datetime1">
              <a:rPr lang="en-US"/>
              <a:pPr/>
              <a:t>10/4/2018</a:t>
            </a:fld>
            <a:endParaRPr lang="en-US"/>
          </a:p>
        </p:txBody>
      </p:sp>
      <p:sp>
        <p:nvSpPr>
          <p:cNvPr id="9222" name="Rectangle 6"/>
          <p:cNvSpPr>
            <a:spLocks noGrp="1" noChangeArrowheads="1"/>
          </p:cNvSpPr>
          <p:nvPr>
            <p:ph type="ftr" sz="quarter" idx="3"/>
          </p:nvPr>
        </p:nvSpPr>
        <p:spPr/>
        <p:txBody>
          <a:bodyPr/>
          <a:lstStyle>
            <a:lvl1pPr>
              <a:defRPr/>
            </a:lvl1pPr>
          </a:lstStyle>
          <a:p>
            <a:r>
              <a:rPr lang="en-US" dirty="0" err="1" smtClean="0"/>
              <a:t>Ece</a:t>
            </a:r>
            <a:r>
              <a:rPr lang="en-US" dirty="0" smtClean="0"/>
              <a:t> SCHMIDT EE441</a:t>
            </a:r>
            <a:endParaRPr lang="en-US" dirty="0"/>
          </a:p>
        </p:txBody>
      </p:sp>
      <p:sp>
        <p:nvSpPr>
          <p:cNvPr id="9223" name="Rectangle 7"/>
          <p:cNvSpPr>
            <a:spLocks noGrp="1" noChangeArrowheads="1"/>
          </p:cNvSpPr>
          <p:nvPr>
            <p:ph type="sldNum" sz="quarter" idx="4"/>
          </p:nvPr>
        </p:nvSpPr>
        <p:spPr>
          <a:xfrm>
            <a:off x="6553200" y="6245225"/>
            <a:ext cx="2133600" cy="476250"/>
          </a:xfrm>
        </p:spPr>
        <p:txBody>
          <a:bodyPr/>
          <a:lstStyle>
            <a:lvl1pPr>
              <a:defRPr/>
            </a:lvl1pPr>
          </a:lstStyle>
          <a:p>
            <a:fld id="{630F674A-1C93-4607-BBE1-380DB48F9F44}" type="slidenum">
              <a:rPr lang="en-US"/>
              <a:pPr/>
              <a:t>‹#›</a:t>
            </a:fld>
            <a:endParaRPr lang="en-US"/>
          </a:p>
        </p:txBody>
      </p:sp>
      <p:pic>
        <p:nvPicPr>
          <p:cNvPr id="92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93738"/>
            <a:ext cx="11795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descr="log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693738"/>
            <a:ext cx="1008063" cy="84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fld id="{82DDB2C4-16D7-43BD-ACE5-595344A6A9DC}" type="datetime1">
              <a:rPr lang="en-US"/>
              <a:pPr/>
              <a:t>10/4/2018</a:t>
            </a:fld>
            <a:endParaRPr lang="en-US"/>
          </a:p>
        </p:txBody>
      </p:sp>
      <p:sp>
        <p:nvSpPr>
          <p:cNvPr id="5" name="Footer Placeholder 4"/>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6" name="Slide Number Placeholder 5"/>
          <p:cNvSpPr>
            <a:spLocks noGrp="1"/>
          </p:cNvSpPr>
          <p:nvPr>
            <p:ph type="sldNum" sz="quarter" idx="12"/>
          </p:nvPr>
        </p:nvSpPr>
        <p:spPr/>
        <p:txBody>
          <a:bodyPr/>
          <a:lstStyle>
            <a:lvl1pPr>
              <a:defRPr/>
            </a:lvl1pPr>
          </a:lstStyle>
          <a:p>
            <a:fld id="{272C1225-AB4E-4949-A57E-323CCE14AC80}" type="slidenum">
              <a:rPr lang="en-US"/>
              <a:pPr/>
              <a:t>‹#›</a:t>
            </a:fld>
            <a:endParaRPr lang="en-US"/>
          </a:p>
        </p:txBody>
      </p:sp>
    </p:spTree>
    <p:extLst>
      <p:ext uri="{BB962C8B-B14F-4D97-AF65-F5344CB8AC3E}">
        <p14:creationId xmlns:p14="http://schemas.microsoft.com/office/powerpoint/2010/main" val="25877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lvl1pPr>
              <a:defRPr/>
            </a:lvl1pPr>
          </a:lstStyle>
          <a:p>
            <a:fld id="{C9FA2EB8-CC38-4997-AF78-EF0D71B224C4}" type="datetime1">
              <a:rPr lang="en-US"/>
              <a:pPr/>
              <a:t>10/4/2018</a:t>
            </a:fld>
            <a:endParaRPr lang="en-US"/>
          </a:p>
        </p:txBody>
      </p:sp>
      <p:sp>
        <p:nvSpPr>
          <p:cNvPr id="6" name="Footer Placeholder 5"/>
          <p:cNvSpPr>
            <a:spLocks noGrp="1"/>
          </p:cNvSpPr>
          <p:nvPr>
            <p:ph type="ftr" sz="quarter" idx="11"/>
          </p:nvPr>
        </p:nvSpPr>
        <p:spPr/>
        <p:txBody>
          <a:bodyPr/>
          <a:lstStyle>
            <a:lvl1pPr>
              <a:defRPr/>
            </a:lvl1pPr>
          </a:lstStyle>
          <a:p>
            <a:r>
              <a:rPr lang="en-US"/>
              <a:t>Ece SCHMIDT EE444</a:t>
            </a:r>
          </a:p>
        </p:txBody>
      </p:sp>
      <p:sp>
        <p:nvSpPr>
          <p:cNvPr id="7" name="Slide Number Placeholder 6"/>
          <p:cNvSpPr>
            <a:spLocks noGrp="1"/>
          </p:cNvSpPr>
          <p:nvPr>
            <p:ph type="sldNum" sz="quarter" idx="12"/>
          </p:nvPr>
        </p:nvSpPr>
        <p:spPr/>
        <p:txBody>
          <a:bodyPr/>
          <a:lstStyle>
            <a:lvl1pPr>
              <a:defRPr/>
            </a:lvl1pPr>
          </a:lstStyle>
          <a:p>
            <a:fld id="{AC8C190A-DBB1-49E0-A8F6-5633703BD8C0}" type="slidenum">
              <a:rPr lang="en-US"/>
              <a:pPr/>
              <a:t>‹#›</a:t>
            </a:fld>
            <a:endParaRPr lang="en-US"/>
          </a:p>
        </p:txBody>
      </p:sp>
    </p:spTree>
    <p:extLst>
      <p:ext uri="{BB962C8B-B14F-4D97-AF65-F5344CB8AC3E}">
        <p14:creationId xmlns:p14="http://schemas.microsoft.com/office/powerpoint/2010/main" val="281534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lvl1pPr>
              <a:defRPr/>
            </a:lvl1pPr>
          </a:lstStyle>
          <a:p>
            <a:fld id="{C76A8B75-7D26-424B-8D7C-90A5493AD78A}" type="datetime1">
              <a:rPr lang="en-US"/>
              <a:pPr/>
              <a:t>10/4/2018</a:t>
            </a:fld>
            <a:endParaRPr lang="en-US"/>
          </a:p>
        </p:txBody>
      </p:sp>
      <p:sp>
        <p:nvSpPr>
          <p:cNvPr id="4" name="Footer Placeholder 3"/>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5" name="Slide Number Placeholder 4"/>
          <p:cNvSpPr>
            <a:spLocks noGrp="1"/>
          </p:cNvSpPr>
          <p:nvPr>
            <p:ph type="sldNum" sz="quarter" idx="12"/>
          </p:nvPr>
        </p:nvSpPr>
        <p:spPr/>
        <p:txBody>
          <a:bodyPr/>
          <a:lstStyle>
            <a:lvl1pPr>
              <a:defRPr/>
            </a:lvl1pPr>
          </a:lstStyle>
          <a:p>
            <a:fld id="{094D4725-3504-42B7-B277-F6E00E7CDAA0}" type="slidenum">
              <a:rPr lang="en-US"/>
              <a:pPr/>
              <a:t>‹#›</a:t>
            </a:fld>
            <a:endParaRPr lang="en-US"/>
          </a:p>
        </p:txBody>
      </p:sp>
    </p:spTree>
    <p:extLst>
      <p:ext uri="{BB962C8B-B14F-4D97-AF65-F5344CB8AC3E}">
        <p14:creationId xmlns:p14="http://schemas.microsoft.com/office/powerpoint/2010/main" val="324285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a:xfrm>
            <a:off x="457200" y="6243638"/>
            <a:ext cx="2133600" cy="457200"/>
          </a:xfrm>
        </p:spPr>
        <p:txBody>
          <a:bodyPr/>
          <a:lstStyle>
            <a:lvl1pPr>
              <a:defRPr/>
            </a:lvl1pPr>
          </a:lstStyle>
          <a:p>
            <a:r>
              <a:rPr lang="en-US"/>
              <a:t>METU EEE</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EE 441 Ece GURAN SCHMIDT</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7C5E0517-A5F2-4456-B0BA-AD86E6CED28A}" type="slidenum">
              <a:rPr lang="en-US" altLang="en-US"/>
              <a:pPr/>
              <a:t>‹#›</a:t>
            </a:fld>
            <a:endParaRPr lang="en-US" altLang="en-US"/>
          </a:p>
        </p:txBody>
      </p:sp>
    </p:spTree>
    <p:extLst>
      <p:ext uri="{BB962C8B-B14F-4D97-AF65-F5344CB8AC3E}">
        <p14:creationId xmlns:p14="http://schemas.microsoft.com/office/powerpoint/2010/main" val="250929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Line 7"/>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2" name="Rectangle 8"/>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fld id="{16D0EAA2-E768-4A51-8980-68F5564D1750}" type="datetime1">
              <a:rPr lang="en-US"/>
              <a:pPr/>
              <a:t>10/4/2018</a:t>
            </a:fld>
            <a:endParaRPr lang="en-US"/>
          </a:p>
        </p:txBody>
      </p:sp>
      <p:sp>
        <p:nvSpPr>
          <p:cNvPr id="1033" name="Rectangle 9"/>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r>
              <a:rPr lang="en-US" dirty="0" err="1" smtClean="0"/>
              <a:t>Ece</a:t>
            </a:r>
            <a:r>
              <a:rPr lang="en-US" dirty="0" smtClean="0"/>
              <a:t> SCHMIDT EE441</a:t>
            </a:r>
            <a:endParaRPr lang="en-US" dirty="0"/>
          </a:p>
        </p:txBody>
      </p:sp>
      <p:sp>
        <p:nvSpPr>
          <p:cNvPr id="1034" name="Rectangle 10"/>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fld id="{7EF9D15F-5360-4893-B1BD-4D72CC74072C}" type="slidenum">
              <a:rPr lang="en-US"/>
              <a:pPr/>
              <a:t>‹#›</a:t>
            </a:fld>
            <a:endParaRPr lang="en-US"/>
          </a:p>
        </p:txBody>
      </p:sp>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6216650"/>
            <a:ext cx="71913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logo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32088" y="6242050"/>
            <a:ext cx="576262" cy="4810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www.cplusplus.com/strin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a:t>Lecture </a:t>
            </a:r>
            <a:r>
              <a:rPr lang="en-US" dirty="0" smtClean="0"/>
              <a:t>2:</a:t>
            </a:r>
          </a:p>
          <a:p>
            <a:r>
              <a:rPr lang="en-US" dirty="0" smtClean="0"/>
              <a:t>Arrays, Pointers, Argument Passing</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Two Dimensional Arrays</a:t>
            </a:r>
          </a:p>
        </p:txBody>
      </p:sp>
      <p:sp>
        <p:nvSpPr>
          <p:cNvPr id="71683" name="Rectangle 3"/>
          <p:cNvSpPr>
            <a:spLocks noGrp="1" noChangeArrowheads="1"/>
          </p:cNvSpPr>
          <p:nvPr>
            <p:ph type="body" idx="1"/>
          </p:nvPr>
        </p:nvSpPr>
        <p:spPr>
          <a:xfrm>
            <a:off x="304800" y="1447800"/>
            <a:ext cx="8839200" cy="533400"/>
          </a:xfrm>
        </p:spPr>
        <p:txBody>
          <a:bodyPr/>
          <a:lstStyle/>
          <a:p>
            <a:pPr>
              <a:buFont typeface="Wingdings" pitchFamily="2" charset="2"/>
              <a:buNone/>
            </a:pPr>
            <a:r>
              <a:rPr lang="en-US" sz="2400" dirty="0">
                <a:cs typeface="Times New Roman" pitchFamily="18" charset="0"/>
              </a:rPr>
              <a:t> </a:t>
            </a:r>
            <a:r>
              <a:rPr lang="tr-TR" sz="2400" dirty="0" smtClean="0">
                <a:latin typeface="Courier New" pitchFamily="49" charset="0"/>
              </a:rPr>
              <a:t>int </a:t>
            </a:r>
            <a:r>
              <a:rPr lang="tr-TR" sz="2400" dirty="0">
                <a:latin typeface="Courier New" pitchFamily="49" charset="0"/>
              </a:rPr>
              <a:t>T[3] [4]={{20,5,-3,0},{-85,35,-1,2},{15,3,-2,-6}}; </a:t>
            </a:r>
            <a:endParaRPr lang="en-US" sz="2400" dirty="0">
              <a:latin typeface="Courier New" pitchFamily="49" charset="0"/>
            </a:endParaRPr>
          </a:p>
          <a:p>
            <a:pPr>
              <a:buFont typeface="Wingdings" pitchFamily="2" charset="2"/>
              <a:buNone/>
            </a:pPr>
            <a:endParaRPr lang="en-US" sz="2400" dirty="0"/>
          </a:p>
        </p:txBody>
      </p:sp>
      <p:graphicFrame>
        <p:nvGraphicFramePr>
          <p:cNvPr id="71743" name="Group 63"/>
          <p:cNvGraphicFramePr>
            <a:graphicFrameLocks noGrp="1"/>
          </p:cNvGraphicFramePr>
          <p:nvPr/>
        </p:nvGraphicFramePr>
        <p:xfrm>
          <a:off x="1981200" y="2692400"/>
          <a:ext cx="3733800" cy="2641600"/>
        </p:xfrm>
        <a:graphic>
          <a:graphicData uri="http://schemas.openxmlformats.org/drawingml/2006/table">
            <a:tbl>
              <a:tblPr/>
              <a:tblGrid>
                <a:gridCol w="933450"/>
                <a:gridCol w="933450"/>
                <a:gridCol w="933450"/>
                <a:gridCol w="933450"/>
              </a:tblGrid>
              <a:tr h="879475">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82650">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-85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79475">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1744" name="Text Box 64"/>
          <p:cNvSpPr txBox="1">
            <a:spLocks noChangeArrowheads="1"/>
          </p:cNvSpPr>
          <p:nvPr/>
        </p:nvSpPr>
        <p:spPr bwMode="auto">
          <a:xfrm>
            <a:off x="14478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t>T:</a:t>
            </a:r>
          </a:p>
        </p:txBody>
      </p:sp>
      <p:sp>
        <p:nvSpPr>
          <p:cNvPr id="71745" name="Text Box 65"/>
          <p:cNvSpPr txBox="1">
            <a:spLocks noChangeArrowheads="1"/>
          </p:cNvSpPr>
          <p:nvPr/>
        </p:nvSpPr>
        <p:spPr bwMode="auto">
          <a:xfrm>
            <a:off x="5867400" y="2895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T[0]</a:t>
            </a:r>
          </a:p>
        </p:txBody>
      </p:sp>
      <p:sp>
        <p:nvSpPr>
          <p:cNvPr id="71746" name="Text Box 66"/>
          <p:cNvSpPr txBox="1">
            <a:spLocks noChangeArrowheads="1"/>
          </p:cNvSpPr>
          <p:nvPr/>
        </p:nvSpPr>
        <p:spPr bwMode="auto">
          <a:xfrm>
            <a:off x="5867400" y="3733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T[1]</a:t>
            </a:r>
          </a:p>
        </p:txBody>
      </p:sp>
      <p:sp>
        <p:nvSpPr>
          <p:cNvPr id="71747" name="Text Box 67"/>
          <p:cNvSpPr txBox="1">
            <a:spLocks noChangeArrowheads="1"/>
          </p:cNvSpPr>
          <p:nvPr/>
        </p:nvSpPr>
        <p:spPr bwMode="auto">
          <a:xfrm>
            <a:off x="5867400" y="4648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T[2]</a:t>
            </a:r>
          </a:p>
        </p:txBody>
      </p:sp>
      <p:sp>
        <p:nvSpPr>
          <p:cNvPr id="71748" name="Rectangle 68"/>
          <p:cNvSpPr>
            <a:spLocks noChangeArrowheads="1"/>
          </p:cNvSpPr>
          <p:nvPr/>
        </p:nvSpPr>
        <p:spPr bwMode="auto">
          <a:xfrm>
            <a:off x="304800" y="53340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C3300"/>
              </a:buClr>
              <a:buSzPct val="60000"/>
              <a:buFont typeface="Wingdings" pitchFamily="2" charset="2"/>
              <a:buNone/>
            </a:pPr>
            <a:r>
              <a:rPr lang="en-US" dirty="0">
                <a:cs typeface="Times New Roman" pitchFamily="18" charset="0"/>
              </a:rPr>
              <a:t> e.g., </a:t>
            </a:r>
            <a:r>
              <a:rPr lang="en-US" sz="2400" dirty="0">
                <a:latin typeface="Courier New" pitchFamily="49" charset="0"/>
              </a:rPr>
              <a:t>T</a:t>
            </a:r>
            <a:r>
              <a:rPr lang="tr-TR" sz="2400" dirty="0">
                <a:latin typeface="Courier New" pitchFamily="49" charset="0"/>
              </a:rPr>
              <a:t>[</a:t>
            </a:r>
            <a:r>
              <a:rPr lang="en-US" sz="2400" dirty="0">
                <a:latin typeface="Courier New" pitchFamily="49" charset="0"/>
              </a:rPr>
              <a:t>2</a:t>
            </a:r>
            <a:r>
              <a:rPr lang="tr-TR" sz="2400" dirty="0">
                <a:latin typeface="Courier New" pitchFamily="49" charset="0"/>
              </a:rPr>
              <a:t>] [</a:t>
            </a:r>
            <a:r>
              <a:rPr lang="en-US" sz="2400" dirty="0">
                <a:latin typeface="Courier New" pitchFamily="49" charset="0"/>
              </a:rPr>
              <a:t>3</a:t>
            </a:r>
            <a:r>
              <a:rPr lang="tr-TR" sz="2400" dirty="0">
                <a:latin typeface="Courier New" pitchFamily="49" charset="0"/>
              </a:rPr>
              <a:t>]=</a:t>
            </a:r>
            <a:r>
              <a:rPr lang="en-US" sz="2400" dirty="0">
                <a:latin typeface="Courier New" pitchFamily="49" charset="0"/>
              </a:rPr>
              <a:t>-6, T[2][0]=15 </a:t>
            </a:r>
            <a:r>
              <a:rPr lang="en-US" dirty="0">
                <a:cs typeface="Times New Roman" pitchFamily="18" charset="0"/>
              </a:rPr>
              <a:t>etc.</a:t>
            </a:r>
            <a:r>
              <a:rPr lang="tr-TR" dirty="0">
                <a:cs typeface="Times New Roman" pitchFamily="18" charset="0"/>
              </a:rPr>
              <a:t> </a:t>
            </a:r>
            <a:endParaRPr lang="en-US" dirty="0">
              <a:cs typeface="Times New Roman" pitchFamily="18" charset="0"/>
            </a:endParaRPr>
          </a:p>
          <a:p>
            <a:pPr marL="342900" indent="-342900">
              <a:spcBef>
                <a:spcPct val="20000"/>
              </a:spcBef>
              <a:buClr>
                <a:srgbClr val="CC3300"/>
              </a:buClr>
              <a:buSzPct val="60000"/>
              <a:buFont typeface="Wingdings" pitchFamily="2" charset="2"/>
              <a:buNone/>
            </a:pPr>
            <a:r>
              <a:rPr lang="en-US" dirty="0">
                <a:cs typeface="Times New Roman" pitchFamily="18" charset="0"/>
              </a:rPr>
              <a:t> e.g., </a:t>
            </a:r>
            <a:r>
              <a:rPr lang="en-US" sz="2400" dirty="0" err="1">
                <a:latin typeface="Courier New" pitchFamily="49" charset="0"/>
              </a:rPr>
              <a:t>int</a:t>
            </a:r>
            <a:r>
              <a:rPr lang="en-US" sz="2400" dirty="0">
                <a:latin typeface="Courier New" pitchFamily="49" charset="0"/>
              </a:rPr>
              <a:t> T[][5]</a:t>
            </a:r>
            <a:r>
              <a:rPr lang="en-US" dirty="0">
                <a:cs typeface="Times New Roman" pitchFamily="18" charset="0"/>
              </a:rPr>
              <a:t>: a list of 5-element arrays.</a:t>
            </a:r>
            <a:endParaRPr lang="en-US" dirty="0"/>
          </a:p>
          <a:p>
            <a:pPr marL="342900" indent="-342900">
              <a:spcBef>
                <a:spcPct val="20000"/>
              </a:spcBef>
              <a:buClr>
                <a:srgbClr val="CC3300"/>
              </a:buClr>
              <a:buSzPct val="60000"/>
              <a:buFont typeface="Wingdings" pitchFamily="2" charset="2"/>
              <a:buNone/>
            </a:pPr>
            <a:endParaRPr lang="en-US" dirty="0"/>
          </a:p>
        </p:txBody>
      </p:sp>
      <p:sp>
        <p:nvSpPr>
          <p:cNvPr id="11"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12"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3"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10</a:t>
            </a:fld>
            <a:endParaRPr lang="en-US"/>
          </a:p>
        </p:txBody>
      </p:sp>
    </p:spTree>
    <p:extLst>
      <p:ext uri="{BB962C8B-B14F-4D97-AF65-F5344CB8AC3E}">
        <p14:creationId xmlns:p14="http://schemas.microsoft.com/office/powerpoint/2010/main" val="1649919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Arrays of Objects</a:t>
            </a:r>
          </a:p>
        </p:txBody>
      </p:sp>
      <p:sp>
        <p:nvSpPr>
          <p:cNvPr id="87043" name="Rectangle 3"/>
          <p:cNvSpPr>
            <a:spLocks noGrp="1" noChangeArrowheads="1"/>
          </p:cNvSpPr>
          <p:nvPr>
            <p:ph type="body" idx="1"/>
          </p:nvPr>
        </p:nvSpPr>
        <p:spPr>
          <a:xfrm>
            <a:off x="304800" y="1295400"/>
            <a:ext cx="8382000" cy="5029200"/>
          </a:xfrm>
        </p:spPr>
        <p:txBody>
          <a:bodyPr/>
          <a:lstStyle/>
          <a:p>
            <a:pPr lvl="1">
              <a:lnSpc>
                <a:spcPct val="90000"/>
              </a:lnSpc>
              <a:buFont typeface="Wingdings" pitchFamily="2" charset="2"/>
              <a:buNone/>
            </a:pPr>
            <a:r>
              <a:rPr lang="en-AU" sz="2000" b="1" dirty="0">
                <a:solidFill>
                  <a:srgbClr val="FF0000"/>
                </a:solidFill>
                <a:latin typeface="Courier New" pitchFamily="49" charset="0"/>
                <a:cs typeface="Times New Roman" pitchFamily="18" charset="0"/>
              </a:rPr>
              <a:t>Rectangle room</a:t>
            </a:r>
            <a:r>
              <a:rPr lang="en-AU" sz="2000" b="1" dirty="0">
                <a:solidFill>
                  <a:srgbClr val="FF0000"/>
                </a:solidFill>
                <a:latin typeface="Courier New" pitchFamily="49" charset="0"/>
                <a:cs typeface="Times New Roman" pitchFamily="18" charset="0"/>
                <a:sym typeface="Times New Roman" pitchFamily="18" charset="0"/>
              </a:rPr>
              <a:t>[</a:t>
            </a:r>
            <a:r>
              <a:rPr lang="en-AU" sz="2000" b="1" dirty="0">
                <a:solidFill>
                  <a:srgbClr val="FF0000"/>
                </a:solidFill>
                <a:latin typeface="Courier New" pitchFamily="49" charset="0"/>
                <a:cs typeface="Times New Roman" pitchFamily="18" charset="0"/>
              </a:rPr>
              <a:t>100]; </a:t>
            </a:r>
          </a:p>
          <a:p>
            <a:pPr lvl="1">
              <a:lnSpc>
                <a:spcPct val="90000"/>
              </a:lnSpc>
              <a:buFont typeface="Wingdings" pitchFamily="2" charset="2"/>
              <a:buNone/>
            </a:pPr>
            <a:r>
              <a:rPr lang="en-AU" sz="2000" dirty="0">
                <a:solidFill>
                  <a:srgbClr val="FF0000"/>
                </a:solidFill>
                <a:cs typeface="Times New Roman" pitchFamily="18" charset="0"/>
              </a:rPr>
              <a:t>// constructor  is  called  for room</a:t>
            </a:r>
            <a:r>
              <a:rPr lang="en-AU" sz="2000" dirty="0">
                <a:solidFill>
                  <a:srgbClr val="FF0000"/>
                </a:solidFill>
                <a:cs typeface="Times New Roman" pitchFamily="18" charset="0"/>
                <a:sym typeface="Times New Roman" pitchFamily="18" charset="0"/>
              </a:rPr>
              <a:t>[0] </a:t>
            </a:r>
            <a:r>
              <a:rPr lang="en-AU" sz="2000" dirty="0">
                <a:solidFill>
                  <a:srgbClr val="FF0000"/>
                </a:solidFill>
                <a:cs typeface="Times New Roman" pitchFamily="18" charset="0"/>
              </a:rPr>
              <a:t>..room[99];  </a:t>
            </a:r>
            <a:r>
              <a:rPr lang="en-AU" dirty="0">
                <a:cs typeface="Times New Roman" pitchFamily="18" charset="0"/>
              </a:rPr>
              <a:t> </a:t>
            </a:r>
          </a:p>
          <a:p>
            <a:pPr>
              <a:lnSpc>
                <a:spcPct val="90000"/>
              </a:lnSpc>
            </a:pPr>
            <a:r>
              <a:rPr lang="en-AU" sz="2400" dirty="0">
                <a:cs typeface="Times New Roman" pitchFamily="18" charset="0"/>
              </a:rPr>
              <a:t>This declaration creates an array of 100 objects. Each have different members, all (in this case) initialized to the default values.</a:t>
            </a:r>
            <a:r>
              <a:rPr lang="en-AU" dirty="0">
                <a:cs typeface="Times New Roman" pitchFamily="18" charset="0"/>
              </a:rPr>
              <a:t>  </a:t>
            </a:r>
          </a:p>
          <a:p>
            <a:pPr>
              <a:lnSpc>
                <a:spcPct val="90000"/>
              </a:lnSpc>
            </a:pPr>
            <a:r>
              <a:rPr lang="en-AU" sz="2400" dirty="0">
                <a:solidFill>
                  <a:srgbClr val="FF0000"/>
                </a:solidFill>
                <a:cs typeface="Times New Roman" pitchFamily="18" charset="0"/>
              </a:rPr>
              <a:t>For declaring large array objects, a constructor with default values or with no parameters is preferred!</a:t>
            </a:r>
            <a:r>
              <a:rPr lang="en-AU" sz="2800" dirty="0">
                <a:solidFill>
                  <a:srgbClr val="FF0000"/>
                </a:solidFill>
                <a:cs typeface="Times New Roman" pitchFamily="18" charset="0"/>
              </a:rPr>
              <a:t>  </a:t>
            </a:r>
            <a:endParaRPr lang="en-AU" sz="2400" dirty="0">
              <a:solidFill>
                <a:srgbClr val="FF0000"/>
              </a:solidFill>
              <a:cs typeface="Times New Roman" pitchFamily="18" charset="0"/>
            </a:endParaRPr>
          </a:p>
          <a:p>
            <a:pPr>
              <a:lnSpc>
                <a:spcPct val="90000"/>
              </a:lnSpc>
            </a:pPr>
            <a:r>
              <a:rPr lang="en-AU" sz="2400" dirty="0">
                <a:solidFill>
                  <a:srgbClr val="FF0000"/>
                </a:solidFill>
                <a:cs typeface="Times New Roman" pitchFamily="18" charset="0"/>
              </a:rPr>
              <a:t>Rectangle room[3]={Rectangle(10,15), Rectangle(5,8), Rectangle(2,30)};  </a:t>
            </a:r>
            <a:r>
              <a:rPr lang="en-AU" sz="2400" dirty="0">
                <a:cs typeface="Times New Roman" pitchFamily="18" charset="0"/>
              </a:rPr>
              <a:t>may be practical, but</a:t>
            </a:r>
            <a:r>
              <a:rPr lang="en-AU" sz="2800" dirty="0">
                <a:cs typeface="Times New Roman" pitchFamily="18" charset="0"/>
              </a:rPr>
              <a:t> </a:t>
            </a:r>
            <a:endParaRPr lang="en-AU" sz="2400" dirty="0">
              <a:solidFill>
                <a:srgbClr val="FF0000"/>
              </a:solidFill>
              <a:cs typeface="Times New Roman" pitchFamily="18" charset="0"/>
            </a:endParaRPr>
          </a:p>
          <a:p>
            <a:pPr>
              <a:lnSpc>
                <a:spcPct val="90000"/>
              </a:lnSpc>
            </a:pPr>
            <a:r>
              <a:rPr lang="en-AU" sz="2400" dirty="0">
                <a:solidFill>
                  <a:srgbClr val="FF0000"/>
                </a:solidFill>
                <a:cs typeface="Times New Roman" pitchFamily="18" charset="0"/>
              </a:rPr>
              <a:t>Rectangle room</a:t>
            </a:r>
            <a:r>
              <a:rPr lang="en-AU" sz="2400" dirty="0">
                <a:solidFill>
                  <a:srgbClr val="FF0000"/>
                </a:solidFill>
                <a:cs typeface="Times New Roman" pitchFamily="18" charset="0"/>
                <a:sym typeface="Times New Roman" pitchFamily="18" charset="0"/>
              </a:rPr>
              <a:t>[</a:t>
            </a:r>
            <a:r>
              <a:rPr lang="en-AU" sz="2400" dirty="0">
                <a:solidFill>
                  <a:srgbClr val="FF0000"/>
                </a:solidFill>
                <a:cs typeface="Times New Roman" pitchFamily="18" charset="0"/>
              </a:rPr>
              <a:t>100</a:t>
            </a:r>
            <a:r>
              <a:rPr lang="en-AU" sz="2400" dirty="0">
                <a:solidFill>
                  <a:srgbClr val="FF0000"/>
                </a:solidFill>
                <a:cs typeface="Times New Roman" pitchFamily="18" charset="0"/>
                <a:sym typeface="Times New Roman" pitchFamily="18" charset="0"/>
              </a:rPr>
              <a:t>]</a:t>
            </a:r>
            <a:r>
              <a:rPr lang="en-AU" sz="2400" dirty="0">
                <a:solidFill>
                  <a:srgbClr val="FF0000"/>
                </a:solidFill>
                <a:cs typeface="Times New Roman" pitchFamily="18" charset="0"/>
              </a:rPr>
              <a:t>;</a:t>
            </a:r>
            <a:r>
              <a:rPr lang="en-AU" sz="2000" dirty="0">
                <a:solidFill>
                  <a:srgbClr val="FF0000"/>
                </a:solidFill>
                <a:cs typeface="Times New Roman" pitchFamily="18" charset="0"/>
              </a:rPr>
              <a:t> </a:t>
            </a:r>
            <a:r>
              <a:rPr lang="en-AU" sz="2400" dirty="0">
                <a:cs typeface="Times New Roman" pitchFamily="18" charset="0"/>
              </a:rPr>
              <a:t>simply initializes all length and with values to the default value of 0.   </a:t>
            </a:r>
            <a:endParaRPr lang="en-US" sz="2400" dirty="0">
              <a:solidFill>
                <a:srgbClr val="FF0000"/>
              </a:solidFill>
              <a:cs typeface="Times New Roman" pitchFamily="18" charset="0"/>
            </a:endParaRPr>
          </a:p>
        </p:txBody>
      </p:sp>
      <p:sp>
        <p:nvSpPr>
          <p:cNvPr id="5"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11</a:t>
            </a:fld>
            <a:endParaRPr lang="en-US"/>
          </a:p>
        </p:txBody>
      </p:sp>
    </p:spTree>
    <p:extLst>
      <p:ext uri="{BB962C8B-B14F-4D97-AF65-F5344CB8AC3E}">
        <p14:creationId xmlns:p14="http://schemas.microsoft.com/office/powerpoint/2010/main" val="2481801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4D9DD9D7-A8F9-4A18-911C-A93EBBF2D587}" type="slidenum">
              <a:rPr lang="en-US"/>
              <a:pPr/>
              <a:t>12</a:t>
            </a:fld>
            <a:endParaRPr lang="en-US"/>
          </a:p>
        </p:txBody>
      </p:sp>
      <p:sp>
        <p:nvSpPr>
          <p:cNvPr id="94210" name="Rectangle 2"/>
          <p:cNvSpPr>
            <a:spLocks noGrp="1" noChangeArrowheads="1"/>
          </p:cNvSpPr>
          <p:nvPr>
            <p:ph type="title"/>
          </p:nvPr>
        </p:nvSpPr>
        <p:spPr/>
        <p:txBody>
          <a:bodyPr/>
          <a:lstStyle/>
          <a:p>
            <a:r>
              <a:rPr lang="en-US" dirty="0" smtClean="0"/>
              <a:t>Variables: Example</a:t>
            </a:r>
            <a:endParaRPr lang="en-US" dirty="0"/>
          </a:p>
        </p:txBody>
      </p:sp>
      <p:sp>
        <p:nvSpPr>
          <p:cNvPr id="94211" name="Rectangle 3"/>
          <p:cNvSpPr>
            <a:spLocks noGrp="1" noChangeArrowheads="1"/>
          </p:cNvSpPr>
          <p:nvPr>
            <p:ph type="body" idx="1"/>
          </p:nvPr>
        </p:nvSpPr>
        <p:spPr>
          <a:xfrm>
            <a:off x="283572" y="1124405"/>
            <a:ext cx="4849586" cy="1511300"/>
          </a:xfrm>
        </p:spPr>
        <p:txBody>
          <a:bodyPr/>
          <a:lstStyle/>
          <a:p>
            <a:pPr>
              <a:buFont typeface="Wingdings" pitchFamily="2" charset="2"/>
              <a:buNone/>
            </a:pPr>
            <a:r>
              <a:rPr lang="en-US" sz="2800" dirty="0"/>
              <a:t>	</a:t>
            </a:r>
            <a:r>
              <a:rPr lang="en-US" sz="2800" dirty="0" smtClean="0"/>
              <a:t>Declare a character type variable: </a:t>
            </a:r>
          </a:p>
          <a:p>
            <a:pPr>
              <a:buFont typeface="Wingdings" pitchFamily="2" charset="2"/>
              <a:buNone/>
            </a:pPr>
            <a:r>
              <a:rPr lang="en-US" sz="2800" b="1" kern="1200" dirty="0" smtClean="0">
                <a:latin typeface="Courier New" pitchFamily="49" charset="0"/>
              </a:rPr>
              <a:t>char </a:t>
            </a:r>
            <a:r>
              <a:rPr lang="en-US" sz="2800" b="1" kern="1200" dirty="0" err="1" smtClean="0">
                <a:latin typeface="Courier New" pitchFamily="49" charset="0"/>
              </a:rPr>
              <a:t>mychar</a:t>
            </a:r>
            <a:r>
              <a:rPr lang="en-US" sz="2800" b="1" kern="1200" dirty="0">
                <a:latin typeface="Courier New" pitchFamily="49" charset="0"/>
              </a:rPr>
              <a:t>=‘C</a:t>
            </a:r>
            <a:r>
              <a:rPr lang="en-US" sz="2800" b="1" kern="1200" dirty="0" smtClean="0">
                <a:latin typeface="Courier New" pitchFamily="49" charset="0"/>
              </a:rPr>
              <a:t>’;</a:t>
            </a:r>
            <a:endParaRPr lang="en-US" sz="2800" b="1" kern="1200" dirty="0">
              <a:latin typeface="Courier New" pitchFamily="49" charset="0"/>
            </a:endParaRPr>
          </a:p>
        </p:txBody>
      </p:sp>
      <p:grpSp>
        <p:nvGrpSpPr>
          <p:cNvPr id="94212" name="Group 4"/>
          <p:cNvGrpSpPr>
            <a:grpSpLocks/>
          </p:cNvGrpSpPr>
          <p:nvPr/>
        </p:nvGrpSpPr>
        <p:grpSpPr bwMode="auto">
          <a:xfrm>
            <a:off x="4648200" y="1778000"/>
            <a:ext cx="4114800" cy="4724400"/>
            <a:chOff x="2928" y="1120"/>
            <a:chExt cx="2592" cy="2976"/>
          </a:xfrm>
        </p:grpSpPr>
        <p:sp>
          <p:nvSpPr>
            <p:cNvPr id="94213" name="Rectangle 5"/>
            <p:cNvSpPr>
              <a:spLocks noChangeArrowheads="1"/>
            </p:cNvSpPr>
            <p:nvPr/>
          </p:nvSpPr>
          <p:spPr bwMode="auto">
            <a:xfrm>
              <a:off x="3744" y="1456"/>
              <a:ext cx="1776" cy="26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tr-TR">
                <a:latin typeface="Times New Roman" pitchFamily="18" charset="0"/>
              </a:endParaRPr>
            </a:p>
          </p:txBody>
        </p:sp>
        <p:sp>
          <p:nvSpPr>
            <p:cNvPr id="94214" name="Rectangle 6"/>
            <p:cNvSpPr>
              <a:spLocks noChangeArrowheads="1"/>
            </p:cNvSpPr>
            <p:nvPr/>
          </p:nvSpPr>
          <p:spPr bwMode="auto">
            <a:xfrm>
              <a:off x="3744" y="14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5" name="Rectangle 7"/>
            <p:cNvSpPr>
              <a:spLocks noChangeArrowheads="1"/>
            </p:cNvSpPr>
            <p:nvPr/>
          </p:nvSpPr>
          <p:spPr bwMode="auto">
            <a:xfrm>
              <a:off x="3744" y="169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6" name="Rectangle 8"/>
            <p:cNvSpPr>
              <a:spLocks noChangeArrowheads="1"/>
            </p:cNvSpPr>
            <p:nvPr/>
          </p:nvSpPr>
          <p:spPr bwMode="auto">
            <a:xfrm>
              <a:off x="3744" y="193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7" name="Rectangle 9"/>
            <p:cNvSpPr>
              <a:spLocks noChangeArrowheads="1"/>
            </p:cNvSpPr>
            <p:nvPr/>
          </p:nvSpPr>
          <p:spPr bwMode="auto">
            <a:xfrm>
              <a:off x="3744" y="21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8" name="Rectangle 10"/>
            <p:cNvSpPr>
              <a:spLocks noChangeArrowheads="1"/>
            </p:cNvSpPr>
            <p:nvPr/>
          </p:nvSpPr>
          <p:spPr bwMode="auto">
            <a:xfrm>
              <a:off x="3744" y="24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9" name="Rectangle 11"/>
            <p:cNvSpPr>
              <a:spLocks noChangeArrowheads="1"/>
            </p:cNvSpPr>
            <p:nvPr/>
          </p:nvSpPr>
          <p:spPr bwMode="auto">
            <a:xfrm>
              <a:off x="3744" y="26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0" name="Rectangle 12"/>
            <p:cNvSpPr>
              <a:spLocks noChangeArrowheads="1"/>
            </p:cNvSpPr>
            <p:nvPr/>
          </p:nvSpPr>
          <p:spPr bwMode="auto">
            <a:xfrm>
              <a:off x="3744" y="36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1" name="Rectangle 13"/>
            <p:cNvSpPr>
              <a:spLocks noChangeArrowheads="1"/>
            </p:cNvSpPr>
            <p:nvPr/>
          </p:nvSpPr>
          <p:spPr bwMode="auto">
            <a:xfrm>
              <a:off x="3744" y="38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2" name="Rectangle 14"/>
            <p:cNvSpPr>
              <a:spLocks noChangeArrowheads="1"/>
            </p:cNvSpPr>
            <p:nvPr/>
          </p:nvSpPr>
          <p:spPr bwMode="auto">
            <a:xfrm>
              <a:off x="3744" y="33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3" name="Text Box 15"/>
            <p:cNvSpPr txBox="1">
              <a:spLocks noChangeArrowheads="1"/>
            </p:cNvSpPr>
            <p:nvPr/>
          </p:nvSpPr>
          <p:spPr bwMode="auto">
            <a:xfrm rot="5400000">
              <a:off x="4041"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4" name="Text Box 16"/>
            <p:cNvSpPr txBox="1">
              <a:spLocks noChangeArrowheads="1"/>
            </p:cNvSpPr>
            <p:nvPr/>
          </p:nvSpPr>
          <p:spPr bwMode="auto">
            <a:xfrm rot="5400000">
              <a:off x="4809"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5" name="Rectangle 17"/>
            <p:cNvSpPr>
              <a:spLocks noChangeArrowheads="1"/>
            </p:cNvSpPr>
            <p:nvPr/>
          </p:nvSpPr>
          <p:spPr bwMode="auto">
            <a:xfrm>
              <a:off x="3744" y="1120"/>
              <a:ext cx="1728"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dirty="0">
                  <a:solidFill>
                    <a:srgbClr val="FF0000"/>
                  </a:solidFill>
                  <a:latin typeface="Helvetica" pitchFamily="34" charset="0"/>
                </a:rPr>
                <a:t>MEMORY</a:t>
              </a:r>
              <a:endParaRPr lang="en-US" dirty="0">
                <a:solidFill>
                  <a:srgbClr val="FF0000"/>
                </a:solidFill>
                <a:latin typeface="Times New Roman" pitchFamily="18" charset="0"/>
              </a:endParaRPr>
            </a:p>
          </p:txBody>
        </p:sp>
        <p:sp>
          <p:nvSpPr>
            <p:cNvPr id="94226" name="Text Box 18"/>
            <p:cNvSpPr txBox="1">
              <a:spLocks noChangeArrowheads="1"/>
            </p:cNvSpPr>
            <p:nvPr/>
          </p:nvSpPr>
          <p:spPr bwMode="auto">
            <a:xfrm>
              <a:off x="3236" y="1456"/>
              <a:ext cx="480" cy="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b="1" dirty="0">
                  <a:latin typeface="Times New Roman" pitchFamily="18" charset="0"/>
                </a:rPr>
                <a:t>0</a:t>
              </a:r>
            </a:p>
            <a:p>
              <a:pPr algn="r" eaLnBrk="0" hangingPunct="0"/>
              <a:r>
                <a:rPr lang="en-US" b="1" dirty="0">
                  <a:solidFill>
                    <a:srgbClr val="FF0000"/>
                  </a:solidFill>
                  <a:latin typeface="Times New Roman" pitchFamily="18" charset="0"/>
                </a:rPr>
                <a:t>1</a:t>
              </a:r>
            </a:p>
            <a:p>
              <a:pPr algn="r" eaLnBrk="0" hangingPunct="0"/>
              <a:r>
                <a:rPr lang="en-US" b="1" dirty="0">
                  <a:latin typeface="Times New Roman" pitchFamily="18" charset="0"/>
                </a:rPr>
                <a:t>2</a:t>
              </a:r>
            </a:p>
            <a:p>
              <a:pPr algn="r" eaLnBrk="0" hangingPunct="0"/>
              <a:r>
                <a:rPr lang="en-US" b="1" dirty="0">
                  <a:latin typeface="Times New Roman" pitchFamily="18" charset="0"/>
                </a:rPr>
                <a:t>3</a:t>
              </a:r>
            </a:p>
            <a:p>
              <a:pPr algn="r" eaLnBrk="0" hangingPunct="0"/>
              <a:r>
                <a:rPr lang="en-US" b="1" dirty="0">
                  <a:latin typeface="Times New Roman" pitchFamily="18" charset="0"/>
                </a:rPr>
                <a:t>4</a:t>
              </a:r>
            </a:p>
            <a:p>
              <a:pPr algn="r" eaLnBrk="0" hangingPunct="0"/>
              <a:r>
                <a:rPr lang="en-US" b="1" dirty="0">
                  <a:latin typeface="Times New Roman" pitchFamily="18" charset="0"/>
                </a:rPr>
                <a:t>5</a:t>
              </a:r>
            </a:p>
            <a:p>
              <a:pPr algn="r" eaLnBrk="0" hangingPunct="0">
                <a:lnSpc>
                  <a:spcPct val="120000"/>
                </a:lnSpc>
              </a:pPr>
              <a:r>
                <a:rPr lang="en-US" b="1" dirty="0">
                  <a:latin typeface="Times New Roman" pitchFamily="18" charset="0"/>
                </a:rPr>
                <a:t>  </a:t>
              </a:r>
            </a:p>
            <a:p>
              <a:pPr algn="r" eaLnBrk="0" hangingPunct="0"/>
              <a:endParaRPr lang="en-US" b="1" dirty="0">
                <a:latin typeface="Times New Roman" pitchFamily="18" charset="0"/>
              </a:endParaRPr>
            </a:p>
            <a:p>
              <a:pPr algn="r" eaLnBrk="0" hangingPunct="0"/>
              <a:r>
                <a:rPr lang="en-US" b="1" dirty="0">
                  <a:latin typeface="Times New Roman" pitchFamily="18" charset="0"/>
                </a:rPr>
                <a:t>81345</a:t>
              </a:r>
            </a:p>
            <a:p>
              <a:pPr algn="r" eaLnBrk="0" hangingPunct="0"/>
              <a:r>
                <a:rPr lang="en-US" b="1" dirty="0">
                  <a:latin typeface="Times New Roman" pitchFamily="18" charset="0"/>
                </a:rPr>
                <a:t>81346</a:t>
              </a:r>
            </a:p>
            <a:p>
              <a:pPr algn="r" eaLnBrk="0" hangingPunct="0"/>
              <a:r>
                <a:rPr lang="en-US" b="1" dirty="0">
                  <a:latin typeface="Times New Roman" pitchFamily="18" charset="0"/>
                </a:rPr>
                <a:t>81347</a:t>
              </a:r>
            </a:p>
            <a:p>
              <a:pPr algn="r" eaLnBrk="0" hangingPunct="0"/>
              <a:endParaRPr lang="en-US" b="1" dirty="0">
                <a:latin typeface="Times New Roman" pitchFamily="18" charset="0"/>
              </a:endParaRPr>
            </a:p>
          </p:txBody>
        </p:sp>
        <p:sp>
          <p:nvSpPr>
            <p:cNvPr id="94227" name="Rectangle 19"/>
            <p:cNvSpPr>
              <a:spLocks noChangeArrowheads="1"/>
            </p:cNvSpPr>
            <p:nvPr/>
          </p:nvSpPr>
          <p:spPr bwMode="auto">
            <a:xfrm>
              <a:off x="2928" y="1264"/>
              <a:ext cx="110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Helvetica" pitchFamily="34" charset="0"/>
                </a:rPr>
                <a:t>Address</a:t>
              </a:r>
            </a:p>
          </p:txBody>
        </p:sp>
      </p:grpSp>
      <p:sp>
        <p:nvSpPr>
          <p:cNvPr id="94229" name="Text Box 21"/>
          <p:cNvSpPr txBox="1">
            <a:spLocks noChangeArrowheads="1"/>
          </p:cNvSpPr>
          <p:nvPr/>
        </p:nvSpPr>
        <p:spPr bwMode="auto">
          <a:xfrm>
            <a:off x="3806008" y="2544242"/>
            <a:ext cx="137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err="1" smtClean="0">
                <a:latin typeface="Courier New" pitchFamily="49" charset="0"/>
              </a:rPr>
              <a:t>mychar</a:t>
            </a:r>
            <a:endParaRPr lang="en-US" sz="3200" b="1" dirty="0">
              <a:latin typeface="Courier New" pitchFamily="49" charset="0"/>
            </a:endParaRPr>
          </a:p>
        </p:txBody>
      </p:sp>
      <p:sp>
        <p:nvSpPr>
          <p:cNvPr id="94231" name="Text Box 23"/>
          <p:cNvSpPr txBox="1">
            <a:spLocks noChangeArrowheads="1"/>
          </p:cNvSpPr>
          <p:nvPr/>
        </p:nvSpPr>
        <p:spPr bwMode="auto">
          <a:xfrm>
            <a:off x="6825342" y="2576841"/>
            <a:ext cx="495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smtClean="0">
                <a:solidFill>
                  <a:srgbClr val="FF0000"/>
                </a:solidFill>
                <a:latin typeface="Courier New" pitchFamily="49" charset="0"/>
              </a:rPr>
              <a:t>C</a:t>
            </a:r>
            <a:endParaRPr lang="en-US" sz="3200" b="1" dirty="0">
              <a:solidFill>
                <a:srgbClr val="FF0000"/>
              </a:solidFill>
              <a:latin typeface="Courier New" pitchFamily="49" charset="0"/>
            </a:endParaRPr>
          </a:p>
        </p:txBody>
      </p:sp>
      <p:sp>
        <p:nvSpPr>
          <p:cNvPr id="94232" name="Line 24"/>
          <p:cNvSpPr>
            <a:spLocks noChangeShapeType="1"/>
          </p:cNvSpPr>
          <p:nvPr/>
        </p:nvSpPr>
        <p:spPr bwMode="auto">
          <a:xfrm flipV="1">
            <a:off x="4800600" y="2869228"/>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 name="Rectangle 3"/>
          <p:cNvSpPr txBox="1">
            <a:spLocks noChangeArrowheads="1"/>
          </p:cNvSpPr>
          <p:nvPr/>
        </p:nvSpPr>
        <p:spPr bwMode="auto">
          <a:xfrm>
            <a:off x="-16329" y="2656146"/>
            <a:ext cx="3935186" cy="88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dirty="0" smtClean="0"/>
              <a:t>	Allocated memory for </a:t>
            </a:r>
            <a:r>
              <a:rPr lang="en-US" sz="2400" b="1" dirty="0" err="1">
                <a:latin typeface="Courier New" pitchFamily="49" charset="0"/>
              </a:rPr>
              <a:t>mychar</a:t>
            </a:r>
            <a:r>
              <a:rPr lang="en-US" sz="2400" dirty="0" smtClean="0"/>
              <a:t> is at Location 1</a:t>
            </a:r>
            <a:r>
              <a:rPr lang="en-US" sz="2400" b="1" dirty="0" smtClean="0">
                <a:latin typeface="Courier New" pitchFamily="49" charset="0"/>
              </a:rPr>
              <a:t> </a:t>
            </a:r>
          </a:p>
        </p:txBody>
      </p:sp>
      <p:sp>
        <p:nvSpPr>
          <p:cNvPr id="2" name="TextBox 1"/>
          <p:cNvSpPr txBox="1"/>
          <p:nvPr/>
        </p:nvSpPr>
        <p:spPr>
          <a:xfrm>
            <a:off x="283572" y="4853528"/>
            <a:ext cx="4030437" cy="1200329"/>
          </a:xfrm>
          <a:prstGeom prst="rect">
            <a:avLst/>
          </a:prstGeom>
          <a:noFill/>
        </p:spPr>
        <p:txBody>
          <a:bodyPr wrap="square" rtlCol="0">
            <a:spAutoFit/>
          </a:bodyPr>
          <a:lstStyle/>
          <a:p>
            <a:r>
              <a:rPr lang="en-US" sz="2400" dirty="0">
                <a:latin typeface="+mn-lt"/>
              </a:rPr>
              <a:t>Location </a:t>
            </a:r>
            <a:r>
              <a:rPr lang="en-US" sz="2400" dirty="0" smtClean="0">
                <a:latin typeface="+mn-lt"/>
              </a:rPr>
              <a:t>1 </a:t>
            </a:r>
            <a:r>
              <a:rPr lang="en-US" sz="2400" dirty="0">
                <a:latin typeface="+mn-lt"/>
              </a:rPr>
              <a:t>contains </a:t>
            </a:r>
            <a:endParaRPr lang="en-US" sz="2400" dirty="0" smtClean="0">
              <a:latin typeface="+mn-lt"/>
            </a:endParaRPr>
          </a:p>
          <a:p>
            <a:r>
              <a:rPr lang="en-US" sz="2400" dirty="0" smtClean="0">
                <a:latin typeface="+mn-lt"/>
              </a:rPr>
              <a:t>the </a:t>
            </a:r>
            <a:r>
              <a:rPr lang="en-US" sz="2400" dirty="0">
                <a:latin typeface="+mn-lt"/>
              </a:rPr>
              <a:t>binary </a:t>
            </a:r>
            <a:r>
              <a:rPr lang="en-US" sz="2400" dirty="0" smtClean="0">
                <a:latin typeface="+mn-lt"/>
              </a:rPr>
              <a:t>representation for character </a:t>
            </a:r>
            <a:r>
              <a:rPr lang="en-US" sz="2400" b="1" dirty="0" smtClean="0">
                <a:latin typeface="Courier New" pitchFamily="49" charset="0"/>
              </a:rPr>
              <a:t>C</a:t>
            </a:r>
            <a:endParaRPr lang="tr-TR" sz="2800" dirty="0">
              <a:latin typeface="+mn-lt"/>
            </a:endParaRPr>
          </a:p>
        </p:txBody>
      </p:sp>
      <p:sp>
        <p:nvSpPr>
          <p:cNvPr id="26" name="Date Placeholder 3"/>
          <p:cNvSpPr>
            <a:spLocks noGrp="1"/>
          </p:cNvSpPr>
          <p:nvPr>
            <p:ph type="dt" sz="half" idx="10"/>
          </p:nvPr>
        </p:nvSpPr>
        <p:spPr>
          <a:xfrm>
            <a:off x="762000" y="6397625"/>
            <a:ext cx="1981200" cy="476250"/>
          </a:xfrm>
        </p:spPr>
        <p:txBody>
          <a:bodyPr/>
          <a:lstStyle/>
          <a:p>
            <a:fld id="{82DDB2C4-16D7-43BD-ACE5-595344A6A9DC}" type="datetime1">
              <a:rPr lang="en-US" smtClean="0"/>
              <a:pPr/>
              <a:t>10/4/2018</a:t>
            </a:fld>
            <a:endParaRPr lang="en-US"/>
          </a:p>
        </p:txBody>
      </p:sp>
      <p:sp>
        <p:nvSpPr>
          <p:cNvPr id="27" name="Footer Placeholder 4"/>
          <p:cNvSpPr>
            <a:spLocks noGrp="1"/>
          </p:cNvSpPr>
          <p:nvPr>
            <p:ph type="ftr" sz="quarter" idx="11"/>
          </p:nvPr>
        </p:nvSpPr>
        <p:spPr>
          <a:xfrm>
            <a:off x="3276600" y="6397625"/>
            <a:ext cx="2895600" cy="476250"/>
          </a:xfrm>
        </p:spPr>
        <p:txBody>
          <a:bodyPr/>
          <a:lstStyle/>
          <a:p>
            <a:r>
              <a:rPr lang="en-US" smtClean="0"/>
              <a:t>Ece SCHMIDT EE441</a:t>
            </a:r>
            <a:endParaRPr lang="en-US" dirty="0"/>
          </a:p>
        </p:txBody>
      </p:sp>
      <p:sp>
        <p:nvSpPr>
          <p:cNvPr id="28" name="Slide Number Placeholder 5"/>
          <p:cNvSpPr txBox="1">
            <a:spLocks/>
          </p:cNvSpPr>
          <p:nvPr/>
        </p:nvSpPr>
        <p:spPr bwMode="auto">
          <a:xfrm>
            <a:off x="6705600" y="63976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272C1225-AB4E-4949-A57E-323CCE14AC80}" type="slidenum">
              <a:rPr lang="en-US" smtClean="0"/>
              <a:pPr/>
              <a:t>12</a:t>
            </a:fld>
            <a:endParaRPr lang="en-US"/>
          </a:p>
        </p:txBody>
      </p:sp>
      <p:sp>
        <p:nvSpPr>
          <p:cNvPr id="32" name="Rectangle 3"/>
          <p:cNvSpPr txBox="1">
            <a:spLocks noChangeArrowheads="1"/>
          </p:cNvSpPr>
          <p:nvPr/>
        </p:nvSpPr>
        <p:spPr bwMode="auto">
          <a:xfrm>
            <a:off x="40458" y="3580945"/>
            <a:ext cx="3935186"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dirty="0" smtClean="0"/>
              <a:t>	</a:t>
            </a:r>
            <a:r>
              <a:rPr lang="en-US" sz="2400" dirty="0"/>
              <a:t>Amount of memory allocated for </a:t>
            </a:r>
            <a:r>
              <a:rPr lang="en-US" sz="2400" b="1" dirty="0" err="1" smtClean="0">
                <a:latin typeface="Courier New" pitchFamily="49" charset="0"/>
              </a:rPr>
              <a:t>mychar</a:t>
            </a:r>
            <a:r>
              <a:rPr lang="en-US" sz="2400" dirty="0" smtClean="0"/>
              <a:t> </a:t>
            </a:r>
            <a:r>
              <a:rPr lang="en-US" sz="2400" dirty="0"/>
              <a:t>= </a:t>
            </a:r>
            <a:r>
              <a:rPr lang="en-US" sz="2400" b="1" dirty="0" err="1" smtClean="0">
                <a:latin typeface="Courier New" pitchFamily="49" charset="0"/>
              </a:rPr>
              <a:t>sizeof</a:t>
            </a:r>
            <a:r>
              <a:rPr lang="en-US" sz="2400" b="1" dirty="0" smtClean="0">
                <a:latin typeface="Courier New" pitchFamily="49" charset="0"/>
              </a:rPr>
              <a:t>(char)</a:t>
            </a:r>
            <a:r>
              <a:rPr lang="en-US" sz="2400" dirty="0" smtClean="0"/>
              <a:t> </a:t>
            </a:r>
            <a:endParaRPr lang="en-US" sz="2400" dirty="0"/>
          </a:p>
        </p:txBody>
      </p:sp>
    </p:spTree>
    <p:extLst>
      <p:ext uri="{BB962C8B-B14F-4D97-AF65-F5344CB8AC3E}">
        <p14:creationId xmlns:p14="http://schemas.microsoft.com/office/powerpoint/2010/main" val="13805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4D9DD9D7-A8F9-4A18-911C-A93EBBF2D587}" type="slidenum">
              <a:rPr lang="en-US"/>
              <a:pPr/>
              <a:t>13</a:t>
            </a:fld>
            <a:endParaRPr lang="en-US"/>
          </a:p>
        </p:txBody>
      </p:sp>
      <p:sp>
        <p:nvSpPr>
          <p:cNvPr id="94210" name="Rectangle 2"/>
          <p:cNvSpPr>
            <a:spLocks noGrp="1" noChangeArrowheads="1"/>
          </p:cNvSpPr>
          <p:nvPr>
            <p:ph type="title"/>
          </p:nvPr>
        </p:nvSpPr>
        <p:spPr/>
        <p:txBody>
          <a:bodyPr/>
          <a:lstStyle/>
          <a:p>
            <a:r>
              <a:rPr lang="en-US" dirty="0" smtClean="0"/>
              <a:t>Variables: Example</a:t>
            </a:r>
            <a:endParaRPr lang="en-US" dirty="0"/>
          </a:p>
        </p:txBody>
      </p:sp>
      <p:grpSp>
        <p:nvGrpSpPr>
          <p:cNvPr id="94212" name="Group 4"/>
          <p:cNvGrpSpPr>
            <a:grpSpLocks/>
          </p:cNvGrpSpPr>
          <p:nvPr/>
        </p:nvGrpSpPr>
        <p:grpSpPr bwMode="auto">
          <a:xfrm>
            <a:off x="4648200" y="1778000"/>
            <a:ext cx="4114800" cy="4724400"/>
            <a:chOff x="2928" y="1120"/>
            <a:chExt cx="2592" cy="2976"/>
          </a:xfrm>
        </p:grpSpPr>
        <p:sp>
          <p:nvSpPr>
            <p:cNvPr id="94213" name="Rectangle 5"/>
            <p:cNvSpPr>
              <a:spLocks noChangeArrowheads="1"/>
            </p:cNvSpPr>
            <p:nvPr/>
          </p:nvSpPr>
          <p:spPr bwMode="auto">
            <a:xfrm>
              <a:off x="3744" y="1456"/>
              <a:ext cx="1776" cy="26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tr-TR">
                <a:latin typeface="Times New Roman" pitchFamily="18" charset="0"/>
              </a:endParaRPr>
            </a:p>
          </p:txBody>
        </p:sp>
        <p:sp>
          <p:nvSpPr>
            <p:cNvPr id="94214" name="Rectangle 6"/>
            <p:cNvSpPr>
              <a:spLocks noChangeArrowheads="1"/>
            </p:cNvSpPr>
            <p:nvPr/>
          </p:nvSpPr>
          <p:spPr bwMode="auto">
            <a:xfrm>
              <a:off x="3744" y="14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5" name="Rectangle 7"/>
            <p:cNvSpPr>
              <a:spLocks noChangeArrowheads="1"/>
            </p:cNvSpPr>
            <p:nvPr/>
          </p:nvSpPr>
          <p:spPr bwMode="auto">
            <a:xfrm>
              <a:off x="3744" y="169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6" name="Rectangle 8"/>
            <p:cNvSpPr>
              <a:spLocks noChangeArrowheads="1"/>
            </p:cNvSpPr>
            <p:nvPr/>
          </p:nvSpPr>
          <p:spPr bwMode="auto">
            <a:xfrm>
              <a:off x="3744" y="193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7" name="Rectangle 9"/>
            <p:cNvSpPr>
              <a:spLocks noChangeArrowheads="1"/>
            </p:cNvSpPr>
            <p:nvPr/>
          </p:nvSpPr>
          <p:spPr bwMode="auto">
            <a:xfrm>
              <a:off x="3744" y="21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8" name="Rectangle 10"/>
            <p:cNvSpPr>
              <a:spLocks noChangeArrowheads="1"/>
            </p:cNvSpPr>
            <p:nvPr/>
          </p:nvSpPr>
          <p:spPr bwMode="auto">
            <a:xfrm>
              <a:off x="3744" y="24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9" name="Rectangle 11"/>
            <p:cNvSpPr>
              <a:spLocks noChangeArrowheads="1"/>
            </p:cNvSpPr>
            <p:nvPr/>
          </p:nvSpPr>
          <p:spPr bwMode="auto">
            <a:xfrm>
              <a:off x="3744" y="26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0" name="Rectangle 12"/>
            <p:cNvSpPr>
              <a:spLocks noChangeArrowheads="1"/>
            </p:cNvSpPr>
            <p:nvPr/>
          </p:nvSpPr>
          <p:spPr bwMode="auto">
            <a:xfrm>
              <a:off x="3744" y="36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1" name="Rectangle 13"/>
            <p:cNvSpPr>
              <a:spLocks noChangeArrowheads="1"/>
            </p:cNvSpPr>
            <p:nvPr/>
          </p:nvSpPr>
          <p:spPr bwMode="auto">
            <a:xfrm>
              <a:off x="3744" y="38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2" name="Rectangle 14"/>
            <p:cNvSpPr>
              <a:spLocks noChangeArrowheads="1"/>
            </p:cNvSpPr>
            <p:nvPr/>
          </p:nvSpPr>
          <p:spPr bwMode="auto">
            <a:xfrm>
              <a:off x="3744" y="33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3" name="Text Box 15"/>
            <p:cNvSpPr txBox="1">
              <a:spLocks noChangeArrowheads="1"/>
            </p:cNvSpPr>
            <p:nvPr/>
          </p:nvSpPr>
          <p:spPr bwMode="auto">
            <a:xfrm rot="5400000">
              <a:off x="4041"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4" name="Text Box 16"/>
            <p:cNvSpPr txBox="1">
              <a:spLocks noChangeArrowheads="1"/>
            </p:cNvSpPr>
            <p:nvPr/>
          </p:nvSpPr>
          <p:spPr bwMode="auto">
            <a:xfrm rot="5400000">
              <a:off x="4809"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5" name="Rectangle 17"/>
            <p:cNvSpPr>
              <a:spLocks noChangeArrowheads="1"/>
            </p:cNvSpPr>
            <p:nvPr/>
          </p:nvSpPr>
          <p:spPr bwMode="auto">
            <a:xfrm>
              <a:off x="3744" y="1120"/>
              <a:ext cx="1728"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dirty="0">
                  <a:solidFill>
                    <a:srgbClr val="FF0000"/>
                  </a:solidFill>
                  <a:latin typeface="Helvetica" pitchFamily="34" charset="0"/>
                </a:rPr>
                <a:t>MEMORY</a:t>
              </a:r>
              <a:endParaRPr lang="en-US" dirty="0">
                <a:solidFill>
                  <a:srgbClr val="FF0000"/>
                </a:solidFill>
                <a:latin typeface="Times New Roman" pitchFamily="18" charset="0"/>
              </a:endParaRPr>
            </a:p>
          </p:txBody>
        </p:sp>
        <p:sp>
          <p:nvSpPr>
            <p:cNvPr id="94226" name="Text Box 18"/>
            <p:cNvSpPr txBox="1">
              <a:spLocks noChangeArrowheads="1"/>
            </p:cNvSpPr>
            <p:nvPr/>
          </p:nvSpPr>
          <p:spPr bwMode="auto">
            <a:xfrm>
              <a:off x="3236" y="1456"/>
              <a:ext cx="480" cy="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b="1" dirty="0">
                  <a:latin typeface="Times New Roman" pitchFamily="18" charset="0"/>
                </a:rPr>
                <a:t>0</a:t>
              </a:r>
            </a:p>
            <a:p>
              <a:pPr algn="r" eaLnBrk="0" hangingPunct="0"/>
              <a:r>
                <a:rPr lang="en-US" b="1" dirty="0">
                  <a:latin typeface="Times New Roman" pitchFamily="18" charset="0"/>
                </a:rPr>
                <a:t>1</a:t>
              </a:r>
            </a:p>
            <a:p>
              <a:pPr algn="r" eaLnBrk="0" hangingPunct="0"/>
              <a:r>
                <a:rPr lang="en-US" b="1" dirty="0">
                  <a:latin typeface="Times New Roman" pitchFamily="18" charset="0"/>
                </a:rPr>
                <a:t>2</a:t>
              </a:r>
            </a:p>
            <a:p>
              <a:pPr algn="r" eaLnBrk="0" hangingPunct="0"/>
              <a:r>
                <a:rPr lang="en-US" b="1" dirty="0">
                  <a:latin typeface="Times New Roman" pitchFamily="18" charset="0"/>
                </a:rPr>
                <a:t>3</a:t>
              </a:r>
            </a:p>
            <a:p>
              <a:pPr algn="r" eaLnBrk="0" hangingPunct="0"/>
              <a:r>
                <a:rPr lang="en-US" b="1" dirty="0">
                  <a:solidFill>
                    <a:srgbClr val="FF0000"/>
                  </a:solidFill>
                  <a:latin typeface="Times New Roman" pitchFamily="18" charset="0"/>
                </a:rPr>
                <a:t>4</a:t>
              </a:r>
            </a:p>
            <a:p>
              <a:pPr algn="r" eaLnBrk="0" hangingPunct="0"/>
              <a:r>
                <a:rPr lang="en-US" b="1" dirty="0">
                  <a:latin typeface="Times New Roman" pitchFamily="18" charset="0"/>
                </a:rPr>
                <a:t>5</a:t>
              </a:r>
            </a:p>
            <a:p>
              <a:pPr algn="r" eaLnBrk="0" hangingPunct="0">
                <a:lnSpc>
                  <a:spcPct val="120000"/>
                </a:lnSpc>
              </a:pPr>
              <a:r>
                <a:rPr lang="en-US" b="1" dirty="0">
                  <a:latin typeface="Times New Roman" pitchFamily="18" charset="0"/>
                </a:rPr>
                <a:t>  </a:t>
              </a:r>
            </a:p>
            <a:p>
              <a:pPr algn="r" eaLnBrk="0" hangingPunct="0"/>
              <a:endParaRPr lang="en-US" b="1" dirty="0">
                <a:latin typeface="Times New Roman" pitchFamily="18" charset="0"/>
              </a:endParaRPr>
            </a:p>
            <a:p>
              <a:pPr algn="r" eaLnBrk="0" hangingPunct="0"/>
              <a:r>
                <a:rPr lang="en-US" b="1" dirty="0">
                  <a:latin typeface="Times New Roman" pitchFamily="18" charset="0"/>
                </a:rPr>
                <a:t>81345</a:t>
              </a:r>
            </a:p>
            <a:p>
              <a:pPr algn="r" eaLnBrk="0" hangingPunct="0"/>
              <a:r>
                <a:rPr lang="en-US" b="1" dirty="0">
                  <a:latin typeface="Times New Roman" pitchFamily="18" charset="0"/>
                </a:rPr>
                <a:t>81346</a:t>
              </a:r>
            </a:p>
            <a:p>
              <a:pPr algn="r" eaLnBrk="0" hangingPunct="0"/>
              <a:r>
                <a:rPr lang="en-US" b="1" dirty="0" smtClean="0">
                  <a:latin typeface="Times New Roman" pitchFamily="18" charset="0"/>
                </a:rPr>
                <a:t>81347</a:t>
              </a:r>
            </a:p>
            <a:p>
              <a:pPr algn="r" eaLnBrk="0" hangingPunct="0"/>
              <a:r>
                <a:rPr lang="en-US" b="1" dirty="0" smtClean="0">
                  <a:latin typeface="Times New Roman" pitchFamily="18" charset="0"/>
                </a:rPr>
                <a:t>81348</a:t>
              </a:r>
              <a:endParaRPr lang="en-US" b="1" dirty="0">
                <a:latin typeface="Times New Roman" pitchFamily="18" charset="0"/>
              </a:endParaRPr>
            </a:p>
            <a:p>
              <a:pPr algn="r" eaLnBrk="0" hangingPunct="0"/>
              <a:endParaRPr lang="en-US" b="1" dirty="0">
                <a:latin typeface="Times New Roman" pitchFamily="18" charset="0"/>
              </a:endParaRPr>
            </a:p>
          </p:txBody>
        </p:sp>
        <p:sp>
          <p:nvSpPr>
            <p:cNvPr id="94227" name="Rectangle 19"/>
            <p:cNvSpPr>
              <a:spLocks noChangeArrowheads="1"/>
            </p:cNvSpPr>
            <p:nvPr/>
          </p:nvSpPr>
          <p:spPr bwMode="auto">
            <a:xfrm>
              <a:off x="2928" y="1264"/>
              <a:ext cx="110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Helvetica" pitchFamily="34" charset="0"/>
                </a:rPr>
                <a:t>Address</a:t>
              </a:r>
            </a:p>
          </p:txBody>
        </p:sp>
      </p:grpSp>
      <p:sp>
        <p:nvSpPr>
          <p:cNvPr id="94229" name="Text Box 21"/>
          <p:cNvSpPr txBox="1">
            <a:spLocks noChangeArrowheads="1"/>
          </p:cNvSpPr>
          <p:nvPr/>
        </p:nvSpPr>
        <p:spPr bwMode="auto">
          <a:xfrm>
            <a:off x="4202521" y="2620962"/>
            <a:ext cx="137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err="1" smtClean="0">
                <a:latin typeface="Courier New" pitchFamily="49" charset="0"/>
              </a:rPr>
              <a:t>mychar</a:t>
            </a:r>
            <a:endParaRPr lang="en-US" sz="3200" b="1" dirty="0">
              <a:latin typeface="Courier New" pitchFamily="49" charset="0"/>
            </a:endParaRPr>
          </a:p>
        </p:txBody>
      </p:sp>
      <p:sp>
        <p:nvSpPr>
          <p:cNvPr id="94230" name="Text Box 22"/>
          <p:cNvSpPr txBox="1">
            <a:spLocks noChangeArrowheads="1"/>
          </p:cNvSpPr>
          <p:nvPr/>
        </p:nvSpPr>
        <p:spPr bwMode="auto">
          <a:xfrm>
            <a:off x="3657600" y="3306475"/>
            <a:ext cx="14031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err="1" smtClean="0">
                <a:solidFill>
                  <a:srgbClr val="FF0000"/>
                </a:solidFill>
                <a:latin typeface="Courier New" pitchFamily="49" charset="0"/>
              </a:rPr>
              <a:t>yourchar</a:t>
            </a:r>
            <a:endParaRPr lang="en-US" sz="3200" b="1" dirty="0">
              <a:solidFill>
                <a:srgbClr val="FF0000"/>
              </a:solidFill>
              <a:latin typeface="Courier New" pitchFamily="49" charset="0"/>
            </a:endParaRPr>
          </a:p>
        </p:txBody>
      </p:sp>
      <p:sp>
        <p:nvSpPr>
          <p:cNvPr id="94231" name="Text Box 23"/>
          <p:cNvSpPr txBox="1">
            <a:spLocks noChangeArrowheads="1"/>
          </p:cNvSpPr>
          <p:nvPr/>
        </p:nvSpPr>
        <p:spPr bwMode="auto">
          <a:xfrm>
            <a:off x="6874329" y="2523837"/>
            <a:ext cx="495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smtClean="0">
                <a:latin typeface="Courier New" pitchFamily="49" charset="0"/>
              </a:rPr>
              <a:t>C</a:t>
            </a:r>
            <a:endParaRPr lang="en-US" sz="3200" b="1" dirty="0">
              <a:latin typeface="Courier New" pitchFamily="49" charset="0"/>
            </a:endParaRPr>
          </a:p>
        </p:txBody>
      </p:sp>
      <p:sp>
        <p:nvSpPr>
          <p:cNvPr id="94232" name="Line 24"/>
          <p:cNvSpPr>
            <a:spLocks noChangeShapeType="1"/>
          </p:cNvSpPr>
          <p:nvPr/>
        </p:nvSpPr>
        <p:spPr bwMode="auto">
          <a:xfrm flipV="1">
            <a:off x="4876800" y="2865483"/>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34" name="Text Box 26"/>
          <p:cNvSpPr txBox="1">
            <a:spLocks noChangeArrowheads="1"/>
          </p:cNvSpPr>
          <p:nvPr/>
        </p:nvSpPr>
        <p:spPr bwMode="auto">
          <a:xfrm>
            <a:off x="5944392" y="3338841"/>
            <a:ext cx="2590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smtClean="0">
                <a:latin typeface="Courier New" pitchFamily="49" charset="0"/>
              </a:rPr>
              <a:t>Uninitialized</a:t>
            </a:r>
            <a:endParaRPr lang="en-US" sz="3200" b="1" dirty="0">
              <a:latin typeface="Courier New" pitchFamily="49" charset="0"/>
            </a:endParaRPr>
          </a:p>
        </p:txBody>
      </p:sp>
      <p:sp>
        <p:nvSpPr>
          <p:cNvPr id="31" name="Line 24"/>
          <p:cNvSpPr>
            <a:spLocks noChangeShapeType="1"/>
          </p:cNvSpPr>
          <p:nvPr/>
        </p:nvSpPr>
        <p:spPr bwMode="auto">
          <a:xfrm flipV="1">
            <a:off x="4876800" y="3614174"/>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 name="Rectangle 3"/>
          <p:cNvSpPr txBox="1">
            <a:spLocks noChangeArrowheads="1"/>
          </p:cNvSpPr>
          <p:nvPr/>
        </p:nvSpPr>
        <p:spPr bwMode="auto">
          <a:xfrm>
            <a:off x="-151630" y="2413335"/>
            <a:ext cx="4439104" cy="86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dirty="0" smtClean="0"/>
              <a:t>	Allocated memory for </a:t>
            </a:r>
            <a:r>
              <a:rPr lang="en-US" sz="2400" b="1" dirty="0" err="1" smtClean="0">
                <a:latin typeface="Courier New" pitchFamily="49" charset="0"/>
              </a:rPr>
              <a:t>yourchar</a:t>
            </a:r>
            <a:r>
              <a:rPr lang="en-US" sz="2400" dirty="0" smtClean="0"/>
              <a:t> is at Location 4</a:t>
            </a:r>
          </a:p>
        </p:txBody>
      </p:sp>
      <p:sp>
        <p:nvSpPr>
          <p:cNvPr id="29" name="TextBox 28"/>
          <p:cNvSpPr txBox="1"/>
          <p:nvPr/>
        </p:nvSpPr>
        <p:spPr>
          <a:xfrm>
            <a:off x="336504" y="3390980"/>
            <a:ext cx="3673930" cy="830997"/>
          </a:xfrm>
          <a:prstGeom prst="rect">
            <a:avLst/>
          </a:prstGeom>
          <a:noFill/>
        </p:spPr>
        <p:txBody>
          <a:bodyPr wrap="square" rtlCol="0">
            <a:spAutoFit/>
          </a:bodyPr>
          <a:lstStyle/>
          <a:p>
            <a:r>
              <a:rPr lang="en-US" sz="2400" dirty="0">
                <a:latin typeface="+mn-lt"/>
              </a:rPr>
              <a:t>Location </a:t>
            </a:r>
            <a:r>
              <a:rPr lang="en-US" sz="2400" dirty="0" smtClean="0"/>
              <a:t>4</a:t>
            </a:r>
            <a:endParaRPr lang="en-US" sz="2400" dirty="0"/>
          </a:p>
          <a:p>
            <a:r>
              <a:rPr lang="en-US" sz="2400" dirty="0" smtClean="0">
                <a:latin typeface="+mn-lt"/>
              </a:rPr>
              <a:t>Is uninitialized</a:t>
            </a:r>
            <a:endParaRPr lang="tr-TR" sz="2800" dirty="0">
              <a:latin typeface="+mn-lt"/>
            </a:endParaRPr>
          </a:p>
        </p:txBody>
      </p:sp>
      <p:sp>
        <p:nvSpPr>
          <p:cNvPr id="33" name="Date Placeholder 3"/>
          <p:cNvSpPr>
            <a:spLocks noGrp="1"/>
          </p:cNvSpPr>
          <p:nvPr>
            <p:ph type="dt" sz="half" idx="10"/>
          </p:nvPr>
        </p:nvSpPr>
        <p:spPr>
          <a:xfrm>
            <a:off x="762000" y="6397625"/>
            <a:ext cx="1981200" cy="476250"/>
          </a:xfrm>
        </p:spPr>
        <p:txBody>
          <a:bodyPr/>
          <a:lstStyle/>
          <a:p>
            <a:fld id="{82DDB2C4-16D7-43BD-ACE5-595344A6A9DC}" type="datetime1">
              <a:rPr lang="en-US" smtClean="0"/>
              <a:pPr/>
              <a:t>10/4/2018</a:t>
            </a:fld>
            <a:endParaRPr lang="en-US"/>
          </a:p>
        </p:txBody>
      </p:sp>
      <p:sp>
        <p:nvSpPr>
          <p:cNvPr id="34" name="Footer Placeholder 4"/>
          <p:cNvSpPr>
            <a:spLocks noGrp="1"/>
          </p:cNvSpPr>
          <p:nvPr>
            <p:ph type="ftr" sz="quarter" idx="11"/>
          </p:nvPr>
        </p:nvSpPr>
        <p:spPr>
          <a:xfrm>
            <a:off x="3276600" y="6397625"/>
            <a:ext cx="2895600" cy="476250"/>
          </a:xfrm>
        </p:spPr>
        <p:txBody>
          <a:bodyPr/>
          <a:lstStyle/>
          <a:p>
            <a:r>
              <a:rPr lang="en-US" smtClean="0"/>
              <a:t>Ece SCHMIDT EE441</a:t>
            </a:r>
            <a:endParaRPr lang="en-US" dirty="0"/>
          </a:p>
        </p:txBody>
      </p:sp>
      <p:sp>
        <p:nvSpPr>
          <p:cNvPr id="35" name="Slide Number Placeholder 5"/>
          <p:cNvSpPr txBox="1">
            <a:spLocks/>
          </p:cNvSpPr>
          <p:nvPr/>
        </p:nvSpPr>
        <p:spPr bwMode="auto">
          <a:xfrm>
            <a:off x="6705600" y="63976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272C1225-AB4E-4949-A57E-323CCE14AC80}" type="slidenum">
              <a:rPr lang="en-US" smtClean="0"/>
              <a:pPr/>
              <a:t>13</a:t>
            </a:fld>
            <a:endParaRPr lang="en-US"/>
          </a:p>
        </p:txBody>
      </p:sp>
      <p:sp>
        <p:nvSpPr>
          <p:cNvPr id="36" name="TextBox 35"/>
          <p:cNvSpPr txBox="1"/>
          <p:nvPr/>
        </p:nvSpPr>
        <p:spPr>
          <a:xfrm>
            <a:off x="68533" y="4216400"/>
            <a:ext cx="4133987" cy="1938992"/>
          </a:xfrm>
          <a:prstGeom prst="rect">
            <a:avLst/>
          </a:prstGeom>
          <a:noFill/>
        </p:spPr>
        <p:txBody>
          <a:bodyPr wrap="square" rtlCol="0">
            <a:spAutoFit/>
          </a:bodyPr>
          <a:lstStyle/>
          <a:p>
            <a:r>
              <a:rPr lang="en-US" sz="2400" dirty="0" smtClean="0">
                <a:solidFill>
                  <a:srgbClr val="FF0000"/>
                </a:solidFill>
                <a:latin typeface="+mn-lt"/>
              </a:rPr>
              <a:t>The programmer has no control on the selected location</a:t>
            </a:r>
            <a:r>
              <a:rPr lang="en-US" sz="2400" dirty="0" smtClean="0">
                <a:latin typeface="+mn-lt"/>
              </a:rPr>
              <a:t>. You cannot tell the computer to store </a:t>
            </a:r>
            <a:r>
              <a:rPr lang="en-US" sz="2400" b="1" dirty="0" err="1" smtClean="0">
                <a:latin typeface="Courier New" pitchFamily="49" charset="0"/>
              </a:rPr>
              <a:t>mychar</a:t>
            </a:r>
            <a:r>
              <a:rPr lang="en-US" sz="2400" b="1" dirty="0" smtClean="0">
                <a:latin typeface="Courier New" pitchFamily="49" charset="0"/>
              </a:rPr>
              <a:t> </a:t>
            </a:r>
            <a:r>
              <a:rPr lang="en-US" sz="2400" dirty="0">
                <a:latin typeface="+mn-lt"/>
              </a:rPr>
              <a:t>or </a:t>
            </a:r>
            <a:r>
              <a:rPr lang="en-US" sz="2400" b="1" dirty="0" err="1" smtClean="0">
                <a:latin typeface="Courier New" pitchFamily="49" charset="0"/>
              </a:rPr>
              <a:t>yourchar</a:t>
            </a:r>
            <a:r>
              <a:rPr lang="en-US" sz="2400" dirty="0" smtClean="0">
                <a:latin typeface="+mn-lt"/>
              </a:rPr>
              <a:t> at location 5.</a:t>
            </a:r>
            <a:endParaRPr lang="tr-TR" sz="2800" dirty="0">
              <a:latin typeface="+mn-lt"/>
            </a:endParaRPr>
          </a:p>
        </p:txBody>
      </p:sp>
      <p:sp>
        <p:nvSpPr>
          <p:cNvPr id="37" name="Rectangle 3"/>
          <p:cNvSpPr txBox="1">
            <a:spLocks noChangeArrowheads="1"/>
          </p:cNvSpPr>
          <p:nvPr/>
        </p:nvSpPr>
        <p:spPr bwMode="auto">
          <a:xfrm>
            <a:off x="283572" y="1124405"/>
            <a:ext cx="4849586" cy="1220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kern="0" dirty="0" smtClean="0"/>
              <a:t>	Declare another character type variable: </a:t>
            </a:r>
          </a:p>
          <a:p>
            <a:pPr>
              <a:buFont typeface="Wingdings" pitchFamily="2" charset="2"/>
              <a:buNone/>
            </a:pPr>
            <a:r>
              <a:rPr lang="en-US" sz="2400" b="1" kern="1200" dirty="0" smtClean="0">
                <a:latin typeface="Courier New" pitchFamily="49" charset="0"/>
              </a:rPr>
              <a:t>char </a:t>
            </a:r>
            <a:r>
              <a:rPr lang="en-US" sz="2400" b="1" kern="1200" dirty="0" err="1" smtClean="0">
                <a:latin typeface="Courier New" pitchFamily="49" charset="0"/>
              </a:rPr>
              <a:t>yourchar</a:t>
            </a:r>
            <a:r>
              <a:rPr lang="en-US" sz="2400" b="1" kern="1200" dirty="0" smtClean="0">
                <a:latin typeface="Courier New" pitchFamily="49" charset="0"/>
              </a:rPr>
              <a:t>;</a:t>
            </a:r>
            <a:endParaRPr lang="en-US" sz="2400" b="1" kern="1200" dirty="0">
              <a:latin typeface="Courier New" pitchFamily="49" charset="0"/>
            </a:endParaRPr>
          </a:p>
        </p:txBody>
      </p:sp>
    </p:spTree>
    <p:extLst>
      <p:ext uri="{BB962C8B-B14F-4D97-AF65-F5344CB8AC3E}">
        <p14:creationId xmlns:p14="http://schemas.microsoft.com/office/powerpoint/2010/main" val="14995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4D9DD9D7-A8F9-4A18-911C-A93EBBF2D587}" type="slidenum">
              <a:rPr lang="en-US"/>
              <a:pPr/>
              <a:t>14</a:t>
            </a:fld>
            <a:endParaRPr lang="en-US"/>
          </a:p>
        </p:txBody>
      </p:sp>
      <p:sp>
        <p:nvSpPr>
          <p:cNvPr id="94210" name="Rectangle 2"/>
          <p:cNvSpPr>
            <a:spLocks noGrp="1" noChangeArrowheads="1"/>
          </p:cNvSpPr>
          <p:nvPr>
            <p:ph type="title"/>
          </p:nvPr>
        </p:nvSpPr>
        <p:spPr/>
        <p:txBody>
          <a:bodyPr/>
          <a:lstStyle/>
          <a:p>
            <a:r>
              <a:rPr lang="en-US" dirty="0" smtClean="0"/>
              <a:t>Pointers: Example</a:t>
            </a:r>
            <a:endParaRPr lang="en-US" dirty="0"/>
          </a:p>
        </p:txBody>
      </p:sp>
      <p:sp>
        <p:nvSpPr>
          <p:cNvPr id="94211" name="Rectangle 3"/>
          <p:cNvSpPr>
            <a:spLocks noGrp="1" noChangeArrowheads="1"/>
          </p:cNvSpPr>
          <p:nvPr>
            <p:ph type="body" idx="1"/>
          </p:nvPr>
        </p:nvSpPr>
        <p:spPr>
          <a:xfrm>
            <a:off x="204651" y="2822348"/>
            <a:ext cx="4849586" cy="1716485"/>
          </a:xfrm>
        </p:spPr>
        <p:txBody>
          <a:bodyPr/>
          <a:lstStyle/>
          <a:p>
            <a:pPr>
              <a:buFont typeface="Wingdings" pitchFamily="2" charset="2"/>
              <a:buNone/>
            </a:pPr>
            <a:r>
              <a:rPr lang="en-US" sz="2400" dirty="0"/>
              <a:t>	</a:t>
            </a:r>
            <a:r>
              <a:rPr lang="en-US" sz="2400" dirty="0" smtClean="0"/>
              <a:t>Declare </a:t>
            </a:r>
            <a:r>
              <a:rPr lang="en-US" sz="2400" dirty="0" smtClean="0">
                <a:solidFill>
                  <a:srgbClr val="FF0000"/>
                </a:solidFill>
              </a:rPr>
              <a:t>a pointer to character</a:t>
            </a:r>
            <a:r>
              <a:rPr lang="en-US" sz="2400" dirty="0" smtClean="0"/>
              <a:t> type variable: </a:t>
            </a:r>
          </a:p>
          <a:p>
            <a:pPr>
              <a:buFont typeface="Wingdings" pitchFamily="2" charset="2"/>
              <a:buNone/>
            </a:pPr>
            <a:r>
              <a:rPr lang="en-US" sz="2400" b="1" kern="1200" dirty="0" smtClean="0">
                <a:solidFill>
                  <a:srgbClr val="FF0000"/>
                </a:solidFill>
                <a:latin typeface="Courier New" pitchFamily="49" charset="0"/>
              </a:rPr>
              <a:t>char* </a:t>
            </a:r>
            <a:r>
              <a:rPr lang="en-US" sz="2400" b="1" kern="1200" dirty="0" err="1" smtClean="0">
                <a:latin typeface="Courier New" pitchFamily="49" charset="0"/>
              </a:rPr>
              <a:t>pchar</a:t>
            </a:r>
            <a:r>
              <a:rPr lang="en-US" sz="2400" b="1" kern="1200" dirty="0" smtClean="0">
                <a:latin typeface="Courier New" pitchFamily="49" charset="0"/>
              </a:rPr>
              <a:t>;</a:t>
            </a:r>
          </a:p>
        </p:txBody>
      </p:sp>
      <p:grpSp>
        <p:nvGrpSpPr>
          <p:cNvPr id="94212" name="Group 4"/>
          <p:cNvGrpSpPr>
            <a:grpSpLocks/>
          </p:cNvGrpSpPr>
          <p:nvPr/>
        </p:nvGrpSpPr>
        <p:grpSpPr bwMode="auto">
          <a:xfrm>
            <a:off x="4648200" y="1778000"/>
            <a:ext cx="4114800" cy="4724400"/>
            <a:chOff x="2928" y="1120"/>
            <a:chExt cx="2592" cy="2976"/>
          </a:xfrm>
        </p:grpSpPr>
        <p:sp>
          <p:nvSpPr>
            <p:cNvPr id="94213" name="Rectangle 5"/>
            <p:cNvSpPr>
              <a:spLocks noChangeArrowheads="1"/>
            </p:cNvSpPr>
            <p:nvPr/>
          </p:nvSpPr>
          <p:spPr bwMode="auto">
            <a:xfrm>
              <a:off x="3744" y="1456"/>
              <a:ext cx="1776" cy="26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tr-TR">
                <a:latin typeface="Times New Roman" pitchFamily="18" charset="0"/>
              </a:endParaRPr>
            </a:p>
          </p:txBody>
        </p:sp>
        <p:sp>
          <p:nvSpPr>
            <p:cNvPr id="94214" name="Rectangle 6"/>
            <p:cNvSpPr>
              <a:spLocks noChangeArrowheads="1"/>
            </p:cNvSpPr>
            <p:nvPr/>
          </p:nvSpPr>
          <p:spPr bwMode="auto">
            <a:xfrm>
              <a:off x="3744" y="14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5" name="Rectangle 7"/>
            <p:cNvSpPr>
              <a:spLocks noChangeArrowheads="1"/>
            </p:cNvSpPr>
            <p:nvPr/>
          </p:nvSpPr>
          <p:spPr bwMode="auto">
            <a:xfrm>
              <a:off x="3744" y="169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6" name="Rectangle 8"/>
            <p:cNvSpPr>
              <a:spLocks noChangeArrowheads="1"/>
            </p:cNvSpPr>
            <p:nvPr/>
          </p:nvSpPr>
          <p:spPr bwMode="auto">
            <a:xfrm>
              <a:off x="3744" y="193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7" name="Rectangle 9"/>
            <p:cNvSpPr>
              <a:spLocks noChangeArrowheads="1"/>
            </p:cNvSpPr>
            <p:nvPr/>
          </p:nvSpPr>
          <p:spPr bwMode="auto">
            <a:xfrm>
              <a:off x="3744" y="21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8" name="Rectangle 10"/>
            <p:cNvSpPr>
              <a:spLocks noChangeArrowheads="1"/>
            </p:cNvSpPr>
            <p:nvPr/>
          </p:nvSpPr>
          <p:spPr bwMode="auto">
            <a:xfrm>
              <a:off x="3744" y="24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9" name="Rectangle 11"/>
            <p:cNvSpPr>
              <a:spLocks noChangeArrowheads="1"/>
            </p:cNvSpPr>
            <p:nvPr/>
          </p:nvSpPr>
          <p:spPr bwMode="auto">
            <a:xfrm>
              <a:off x="3744" y="26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0" name="Rectangle 12"/>
            <p:cNvSpPr>
              <a:spLocks noChangeArrowheads="1"/>
            </p:cNvSpPr>
            <p:nvPr/>
          </p:nvSpPr>
          <p:spPr bwMode="auto">
            <a:xfrm>
              <a:off x="3744" y="36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1" name="Rectangle 13"/>
            <p:cNvSpPr>
              <a:spLocks noChangeArrowheads="1"/>
            </p:cNvSpPr>
            <p:nvPr/>
          </p:nvSpPr>
          <p:spPr bwMode="auto">
            <a:xfrm>
              <a:off x="3744" y="38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2" name="Rectangle 14"/>
            <p:cNvSpPr>
              <a:spLocks noChangeArrowheads="1"/>
            </p:cNvSpPr>
            <p:nvPr/>
          </p:nvSpPr>
          <p:spPr bwMode="auto">
            <a:xfrm>
              <a:off x="3744" y="33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3" name="Text Box 15"/>
            <p:cNvSpPr txBox="1">
              <a:spLocks noChangeArrowheads="1"/>
            </p:cNvSpPr>
            <p:nvPr/>
          </p:nvSpPr>
          <p:spPr bwMode="auto">
            <a:xfrm rot="5400000">
              <a:off x="4041"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4" name="Text Box 16"/>
            <p:cNvSpPr txBox="1">
              <a:spLocks noChangeArrowheads="1"/>
            </p:cNvSpPr>
            <p:nvPr/>
          </p:nvSpPr>
          <p:spPr bwMode="auto">
            <a:xfrm rot="5400000">
              <a:off x="4809"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5" name="Rectangle 17"/>
            <p:cNvSpPr>
              <a:spLocks noChangeArrowheads="1"/>
            </p:cNvSpPr>
            <p:nvPr/>
          </p:nvSpPr>
          <p:spPr bwMode="auto">
            <a:xfrm>
              <a:off x="3744" y="1120"/>
              <a:ext cx="1728"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Helvetica" pitchFamily="34" charset="0"/>
                </a:rPr>
                <a:t>MEMORY</a:t>
              </a:r>
              <a:endParaRPr lang="en-US">
                <a:latin typeface="Times New Roman" pitchFamily="18" charset="0"/>
              </a:endParaRPr>
            </a:p>
          </p:txBody>
        </p:sp>
        <p:sp>
          <p:nvSpPr>
            <p:cNvPr id="94226" name="Text Box 18"/>
            <p:cNvSpPr txBox="1">
              <a:spLocks noChangeArrowheads="1"/>
            </p:cNvSpPr>
            <p:nvPr/>
          </p:nvSpPr>
          <p:spPr bwMode="auto">
            <a:xfrm>
              <a:off x="3236" y="1456"/>
              <a:ext cx="480" cy="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b="1" dirty="0">
                  <a:latin typeface="Times New Roman" pitchFamily="18" charset="0"/>
                </a:rPr>
                <a:t>0</a:t>
              </a:r>
            </a:p>
            <a:p>
              <a:pPr algn="r" eaLnBrk="0" hangingPunct="0"/>
              <a:r>
                <a:rPr lang="en-US" b="1" dirty="0">
                  <a:latin typeface="Times New Roman" pitchFamily="18" charset="0"/>
                </a:rPr>
                <a:t>1</a:t>
              </a:r>
            </a:p>
            <a:p>
              <a:pPr algn="r" eaLnBrk="0" hangingPunct="0"/>
              <a:r>
                <a:rPr lang="en-US" b="1" dirty="0">
                  <a:latin typeface="Times New Roman" pitchFamily="18" charset="0"/>
                </a:rPr>
                <a:t>2</a:t>
              </a:r>
            </a:p>
            <a:p>
              <a:pPr algn="r" eaLnBrk="0" hangingPunct="0"/>
              <a:r>
                <a:rPr lang="en-US" b="1" dirty="0">
                  <a:latin typeface="Times New Roman" pitchFamily="18" charset="0"/>
                </a:rPr>
                <a:t>3</a:t>
              </a:r>
            </a:p>
            <a:p>
              <a:pPr algn="r" eaLnBrk="0" hangingPunct="0"/>
              <a:r>
                <a:rPr lang="en-US" b="1" dirty="0">
                  <a:latin typeface="Times New Roman" pitchFamily="18" charset="0"/>
                </a:rPr>
                <a:t>4</a:t>
              </a:r>
            </a:p>
            <a:p>
              <a:pPr algn="r" eaLnBrk="0" hangingPunct="0"/>
              <a:r>
                <a:rPr lang="en-US" b="1" dirty="0">
                  <a:latin typeface="Times New Roman" pitchFamily="18" charset="0"/>
                </a:rPr>
                <a:t>5</a:t>
              </a:r>
            </a:p>
            <a:p>
              <a:pPr algn="r" eaLnBrk="0" hangingPunct="0">
                <a:lnSpc>
                  <a:spcPct val="120000"/>
                </a:lnSpc>
              </a:pPr>
              <a:r>
                <a:rPr lang="en-US" b="1" dirty="0">
                  <a:latin typeface="Times New Roman" pitchFamily="18" charset="0"/>
                </a:rPr>
                <a:t>  </a:t>
              </a:r>
            </a:p>
            <a:p>
              <a:pPr algn="r" eaLnBrk="0" hangingPunct="0"/>
              <a:endParaRPr lang="en-US" b="1" dirty="0">
                <a:latin typeface="Times New Roman" pitchFamily="18" charset="0"/>
              </a:endParaRPr>
            </a:p>
            <a:p>
              <a:pPr algn="r" eaLnBrk="0" hangingPunct="0"/>
              <a:r>
                <a:rPr lang="en-US" b="1" dirty="0">
                  <a:latin typeface="Times New Roman" pitchFamily="18" charset="0"/>
                </a:rPr>
                <a:t>81345</a:t>
              </a:r>
            </a:p>
            <a:p>
              <a:pPr algn="r" eaLnBrk="0" hangingPunct="0"/>
              <a:r>
                <a:rPr lang="en-US" b="1" dirty="0">
                  <a:latin typeface="Times New Roman" pitchFamily="18" charset="0"/>
                </a:rPr>
                <a:t>81346</a:t>
              </a:r>
            </a:p>
            <a:p>
              <a:pPr algn="r" eaLnBrk="0" hangingPunct="0"/>
              <a:r>
                <a:rPr lang="en-US" b="1" dirty="0" smtClean="0">
                  <a:latin typeface="Times New Roman" pitchFamily="18" charset="0"/>
                </a:rPr>
                <a:t>81347</a:t>
              </a:r>
            </a:p>
            <a:p>
              <a:pPr algn="r" eaLnBrk="0" hangingPunct="0"/>
              <a:r>
                <a:rPr lang="en-US" b="1" dirty="0" smtClean="0">
                  <a:latin typeface="Times New Roman" pitchFamily="18" charset="0"/>
                </a:rPr>
                <a:t>81348</a:t>
              </a:r>
              <a:endParaRPr lang="en-US" b="1" dirty="0">
                <a:latin typeface="Times New Roman" pitchFamily="18" charset="0"/>
              </a:endParaRPr>
            </a:p>
            <a:p>
              <a:pPr algn="r" eaLnBrk="0" hangingPunct="0"/>
              <a:endParaRPr lang="en-US" b="1" dirty="0">
                <a:latin typeface="Times New Roman" pitchFamily="18" charset="0"/>
              </a:endParaRPr>
            </a:p>
          </p:txBody>
        </p:sp>
        <p:sp>
          <p:nvSpPr>
            <p:cNvPr id="94227" name="Rectangle 19"/>
            <p:cNvSpPr>
              <a:spLocks noChangeArrowheads="1"/>
            </p:cNvSpPr>
            <p:nvPr/>
          </p:nvSpPr>
          <p:spPr bwMode="auto">
            <a:xfrm>
              <a:off x="2928" y="1264"/>
              <a:ext cx="110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Helvetica" pitchFamily="34" charset="0"/>
                </a:rPr>
                <a:t>Address</a:t>
              </a:r>
            </a:p>
          </p:txBody>
        </p:sp>
      </p:grpSp>
      <p:sp>
        <p:nvSpPr>
          <p:cNvPr id="94229" name="Text Box 21"/>
          <p:cNvSpPr txBox="1">
            <a:spLocks noChangeArrowheads="1"/>
          </p:cNvSpPr>
          <p:nvPr/>
        </p:nvSpPr>
        <p:spPr bwMode="auto">
          <a:xfrm>
            <a:off x="3946902" y="2376205"/>
            <a:ext cx="137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err="1" smtClean="0">
                <a:latin typeface="Courier New" pitchFamily="49" charset="0"/>
              </a:rPr>
              <a:t>mychar</a:t>
            </a:r>
            <a:endParaRPr lang="en-US" sz="3200" b="1" dirty="0">
              <a:latin typeface="Courier New" pitchFamily="49" charset="0"/>
            </a:endParaRPr>
          </a:p>
        </p:txBody>
      </p:sp>
      <p:sp>
        <p:nvSpPr>
          <p:cNvPr id="94230" name="Text Box 22"/>
          <p:cNvSpPr txBox="1">
            <a:spLocks noChangeArrowheads="1"/>
          </p:cNvSpPr>
          <p:nvPr/>
        </p:nvSpPr>
        <p:spPr bwMode="auto">
          <a:xfrm>
            <a:off x="3581400" y="5330032"/>
            <a:ext cx="99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dirty="0" err="1" smtClean="0">
                <a:latin typeface="Courier New" pitchFamily="49" charset="0"/>
              </a:rPr>
              <a:t>pchar</a:t>
            </a:r>
            <a:endParaRPr lang="en-US" sz="3200" b="1" dirty="0">
              <a:latin typeface="Courier New" pitchFamily="49" charset="0"/>
            </a:endParaRPr>
          </a:p>
        </p:txBody>
      </p:sp>
      <p:sp>
        <p:nvSpPr>
          <p:cNvPr id="94231" name="Text Box 23"/>
          <p:cNvSpPr txBox="1">
            <a:spLocks noChangeArrowheads="1"/>
          </p:cNvSpPr>
          <p:nvPr/>
        </p:nvSpPr>
        <p:spPr bwMode="auto">
          <a:xfrm>
            <a:off x="6830786" y="2549011"/>
            <a:ext cx="495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smtClean="0">
                <a:latin typeface="Courier New" pitchFamily="49" charset="0"/>
              </a:rPr>
              <a:t>C</a:t>
            </a:r>
            <a:endParaRPr lang="en-US" sz="3200" b="1" dirty="0">
              <a:latin typeface="Courier New" pitchFamily="49" charset="0"/>
            </a:endParaRPr>
          </a:p>
        </p:txBody>
      </p:sp>
      <p:sp>
        <p:nvSpPr>
          <p:cNvPr id="94232" name="Line 24"/>
          <p:cNvSpPr>
            <a:spLocks noChangeShapeType="1"/>
          </p:cNvSpPr>
          <p:nvPr/>
        </p:nvSpPr>
        <p:spPr bwMode="auto">
          <a:xfrm flipV="1">
            <a:off x="4942339" y="2775039"/>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34" name="Text Box 26"/>
          <p:cNvSpPr txBox="1">
            <a:spLocks noChangeArrowheads="1"/>
          </p:cNvSpPr>
          <p:nvPr/>
        </p:nvSpPr>
        <p:spPr bwMode="auto">
          <a:xfrm>
            <a:off x="6552407" y="5229950"/>
            <a:ext cx="99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smtClean="0">
                <a:solidFill>
                  <a:srgbClr val="FF0000"/>
                </a:solidFill>
                <a:latin typeface="Courier New" pitchFamily="49" charset="0"/>
              </a:rPr>
              <a:t>1</a:t>
            </a:r>
            <a:endParaRPr lang="en-US" sz="3200" b="1" dirty="0">
              <a:solidFill>
                <a:srgbClr val="FF0000"/>
              </a:solidFill>
              <a:latin typeface="Courier New" pitchFamily="49" charset="0"/>
            </a:endParaRPr>
          </a:p>
        </p:txBody>
      </p:sp>
      <p:sp>
        <p:nvSpPr>
          <p:cNvPr id="94235" name="Freeform 27"/>
          <p:cNvSpPr>
            <a:spLocks/>
          </p:cNvSpPr>
          <p:nvPr/>
        </p:nvSpPr>
        <p:spPr bwMode="auto">
          <a:xfrm>
            <a:off x="4675983" y="2802335"/>
            <a:ext cx="2154804" cy="2779768"/>
          </a:xfrm>
          <a:custGeom>
            <a:avLst/>
            <a:gdLst>
              <a:gd name="T0" fmla="*/ 1523 w 1569"/>
              <a:gd name="T1" fmla="*/ 1099 h 1130"/>
              <a:gd name="T2" fmla="*/ 1431 w 1569"/>
              <a:gd name="T3" fmla="*/ 1099 h 1130"/>
              <a:gd name="T4" fmla="*/ 693 w 1569"/>
              <a:gd name="T5" fmla="*/ 913 h 1130"/>
              <a:gd name="T6" fmla="*/ 83 w 1569"/>
              <a:gd name="T7" fmla="*/ 412 h 1130"/>
              <a:gd name="T8" fmla="*/ 194 w 1569"/>
              <a:gd name="T9" fmla="*/ 163 h 1130"/>
              <a:gd name="T10" fmla="*/ 606 w 1569"/>
              <a:gd name="T11" fmla="*/ 0 h 1130"/>
            </a:gdLst>
            <a:ahLst/>
            <a:cxnLst>
              <a:cxn ang="0">
                <a:pos x="T0" y="T1"/>
              </a:cxn>
              <a:cxn ang="0">
                <a:pos x="T2" y="T3"/>
              </a:cxn>
              <a:cxn ang="0">
                <a:pos x="T4" y="T5"/>
              </a:cxn>
              <a:cxn ang="0">
                <a:pos x="T6" y="T7"/>
              </a:cxn>
              <a:cxn ang="0">
                <a:pos x="T8" y="T9"/>
              </a:cxn>
              <a:cxn ang="0">
                <a:pos x="T10" y="T11"/>
              </a:cxn>
            </a:cxnLst>
            <a:rect l="0" t="0" r="r" b="b"/>
            <a:pathLst>
              <a:path w="1569" h="1130">
                <a:moveTo>
                  <a:pt x="1523" y="1099"/>
                </a:moveTo>
                <a:cubicBezTo>
                  <a:pt x="1546" y="1114"/>
                  <a:pt x="1569" y="1130"/>
                  <a:pt x="1431" y="1099"/>
                </a:cubicBezTo>
                <a:cubicBezTo>
                  <a:pt x="1293" y="1068"/>
                  <a:pt x="918" y="1027"/>
                  <a:pt x="693" y="913"/>
                </a:cubicBezTo>
                <a:cubicBezTo>
                  <a:pt x="468" y="799"/>
                  <a:pt x="166" y="537"/>
                  <a:pt x="83" y="412"/>
                </a:cubicBezTo>
                <a:cubicBezTo>
                  <a:pt x="0" y="287"/>
                  <a:pt x="107" y="232"/>
                  <a:pt x="194" y="163"/>
                </a:cubicBezTo>
                <a:cubicBezTo>
                  <a:pt x="281" y="94"/>
                  <a:pt x="520" y="34"/>
                  <a:pt x="606" y="0"/>
                </a:cubicBezTo>
              </a:path>
            </a:pathLst>
          </a:custGeom>
          <a:noFill/>
          <a:ln w="57150" cmpd="sng">
            <a:solidFill>
              <a:srgbClr val="80808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 name="Line 24"/>
          <p:cNvSpPr>
            <a:spLocks noChangeShapeType="1"/>
          </p:cNvSpPr>
          <p:nvPr/>
        </p:nvSpPr>
        <p:spPr bwMode="auto">
          <a:xfrm flipV="1">
            <a:off x="4419600" y="5705928"/>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 name="Rectangle 3"/>
          <p:cNvSpPr txBox="1">
            <a:spLocks noChangeArrowheads="1"/>
          </p:cNvSpPr>
          <p:nvPr/>
        </p:nvSpPr>
        <p:spPr bwMode="auto">
          <a:xfrm>
            <a:off x="0" y="1306578"/>
            <a:ext cx="4343399" cy="1540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800" dirty="0" smtClean="0"/>
              <a:t>	A </a:t>
            </a:r>
            <a:r>
              <a:rPr lang="en-US" sz="2800" dirty="0" smtClean="0">
                <a:solidFill>
                  <a:srgbClr val="FF0000"/>
                </a:solidFill>
              </a:rPr>
              <a:t>pointer</a:t>
            </a:r>
            <a:r>
              <a:rPr lang="en-US" sz="2800" dirty="0" smtClean="0"/>
              <a:t> is a variable that holds the </a:t>
            </a:r>
            <a:r>
              <a:rPr lang="en-US" sz="2800" i="1" dirty="0" smtClean="0">
                <a:solidFill>
                  <a:srgbClr val="FF0000"/>
                </a:solidFill>
              </a:rPr>
              <a:t>address</a:t>
            </a:r>
            <a:r>
              <a:rPr lang="en-US" sz="2800" dirty="0" smtClean="0"/>
              <a:t> of another object.</a:t>
            </a:r>
            <a:endParaRPr lang="en-US" sz="2800" dirty="0"/>
          </a:p>
        </p:txBody>
      </p:sp>
      <p:sp>
        <p:nvSpPr>
          <p:cNvPr id="29" name="Date Placeholder 3"/>
          <p:cNvSpPr>
            <a:spLocks noGrp="1"/>
          </p:cNvSpPr>
          <p:nvPr>
            <p:ph type="dt" sz="half" idx="10"/>
          </p:nvPr>
        </p:nvSpPr>
        <p:spPr>
          <a:xfrm>
            <a:off x="762000" y="6397625"/>
            <a:ext cx="1981200" cy="476250"/>
          </a:xfrm>
        </p:spPr>
        <p:txBody>
          <a:bodyPr/>
          <a:lstStyle/>
          <a:p>
            <a:fld id="{82DDB2C4-16D7-43BD-ACE5-595344A6A9DC}" type="datetime1">
              <a:rPr lang="en-US" smtClean="0"/>
              <a:pPr/>
              <a:t>10/4/2018</a:t>
            </a:fld>
            <a:endParaRPr lang="en-US"/>
          </a:p>
        </p:txBody>
      </p:sp>
      <p:sp>
        <p:nvSpPr>
          <p:cNvPr id="32" name="Footer Placeholder 4"/>
          <p:cNvSpPr>
            <a:spLocks noGrp="1"/>
          </p:cNvSpPr>
          <p:nvPr>
            <p:ph type="ftr" sz="quarter" idx="11"/>
          </p:nvPr>
        </p:nvSpPr>
        <p:spPr>
          <a:xfrm>
            <a:off x="3276600" y="6397625"/>
            <a:ext cx="2895600" cy="476250"/>
          </a:xfrm>
        </p:spPr>
        <p:txBody>
          <a:bodyPr/>
          <a:lstStyle/>
          <a:p>
            <a:r>
              <a:rPr lang="en-US" smtClean="0"/>
              <a:t>Ece SCHMIDT EE441</a:t>
            </a:r>
            <a:endParaRPr lang="en-US" dirty="0"/>
          </a:p>
        </p:txBody>
      </p:sp>
      <p:sp>
        <p:nvSpPr>
          <p:cNvPr id="33" name="Slide Number Placeholder 5"/>
          <p:cNvSpPr txBox="1">
            <a:spLocks/>
          </p:cNvSpPr>
          <p:nvPr/>
        </p:nvSpPr>
        <p:spPr bwMode="auto">
          <a:xfrm>
            <a:off x="6705600" y="63976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272C1225-AB4E-4949-A57E-323CCE14AC80}" type="slidenum">
              <a:rPr lang="en-US" smtClean="0"/>
              <a:pPr/>
              <a:t>14</a:t>
            </a:fld>
            <a:endParaRPr lang="en-US"/>
          </a:p>
        </p:txBody>
      </p:sp>
      <p:sp>
        <p:nvSpPr>
          <p:cNvPr id="34" name="Rectangle 3"/>
          <p:cNvSpPr txBox="1">
            <a:spLocks noChangeArrowheads="1"/>
          </p:cNvSpPr>
          <p:nvPr/>
        </p:nvSpPr>
        <p:spPr bwMode="auto">
          <a:xfrm>
            <a:off x="92753" y="4167358"/>
            <a:ext cx="484958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kern="0" dirty="0" smtClean="0"/>
              <a:t>	Store the </a:t>
            </a:r>
            <a:r>
              <a:rPr lang="en-US" sz="2400" kern="0" dirty="0" smtClean="0">
                <a:solidFill>
                  <a:srgbClr val="FF0000"/>
                </a:solidFill>
              </a:rPr>
              <a:t>address</a:t>
            </a:r>
            <a:r>
              <a:rPr lang="en-US" sz="2400" kern="0" dirty="0" smtClean="0"/>
              <a:t> of an existing variable of the same type in the pointer: </a:t>
            </a:r>
          </a:p>
          <a:p>
            <a:pPr>
              <a:buFont typeface="Wingdings" pitchFamily="2" charset="2"/>
              <a:buNone/>
            </a:pPr>
            <a:r>
              <a:rPr lang="en-US" sz="2400" b="1" kern="1200" dirty="0" err="1" smtClean="0">
                <a:latin typeface="Courier New" pitchFamily="49" charset="0"/>
              </a:rPr>
              <a:t>pchar</a:t>
            </a:r>
            <a:r>
              <a:rPr lang="en-US" sz="2400" b="1" kern="1200" dirty="0" smtClean="0">
                <a:latin typeface="Courier New" pitchFamily="49" charset="0"/>
              </a:rPr>
              <a:t>=</a:t>
            </a:r>
            <a:r>
              <a:rPr lang="en-US" sz="2400" b="1" kern="1200" dirty="0" smtClean="0">
                <a:solidFill>
                  <a:srgbClr val="FF0000"/>
                </a:solidFill>
                <a:latin typeface="Courier New" pitchFamily="49" charset="0"/>
              </a:rPr>
              <a:t>&amp;</a:t>
            </a:r>
            <a:r>
              <a:rPr lang="en-US" sz="2400" b="1" kern="1200" dirty="0" err="1" smtClean="0">
                <a:latin typeface="Courier New" pitchFamily="49" charset="0"/>
              </a:rPr>
              <a:t>mychar</a:t>
            </a:r>
            <a:r>
              <a:rPr lang="en-US" sz="2400" b="1" kern="1200" dirty="0" smtClean="0">
                <a:latin typeface="Courier New" pitchFamily="49" charset="0"/>
              </a:rPr>
              <a:t>;</a:t>
            </a:r>
            <a:endParaRPr lang="en-US" sz="2400" b="1" kern="1200" dirty="0">
              <a:latin typeface="Courier New" pitchFamily="49" charset="0"/>
            </a:endParaRPr>
          </a:p>
        </p:txBody>
      </p:sp>
    </p:spTree>
    <p:extLst>
      <p:ext uri="{BB962C8B-B14F-4D97-AF65-F5344CB8AC3E}">
        <p14:creationId xmlns:p14="http://schemas.microsoft.com/office/powerpoint/2010/main" val="420127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P spid="3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Pointers: Example</a:t>
            </a:r>
            <a:endParaRPr lang="en-US" dirty="0"/>
          </a:p>
        </p:txBody>
      </p:sp>
      <p:sp>
        <p:nvSpPr>
          <p:cNvPr id="94211" name="Rectangle 3"/>
          <p:cNvSpPr>
            <a:spLocks noGrp="1" noChangeArrowheads="1"/>
          </p:cNvSpPr>
          <p:nvPr>
            <p:ph type="body" idx="1"/>
          </p:nvPr>
        </p:nvSpPr>
        <p:spPr>
          <a:xfrm>
            <a:off x="332014" y="1371600"/>
            <a:ext cx="8583386" cy="1066800"/>
          </a:xfrm>
        </p:spPr>
        <p:txBody>
          <a:bodyPr/>
          <a:lstStyle/>
          <a:p>
            <a:pPr>
              <a:buFont typeface="Wingdings" pitchFamily="2" charset="2"/>
              <a:buNone/>
            </a:pPr>
            <a:r>
              <a:rPr lang="en-US" dirty="0"/>
              <a:t>	</a:t>
            </a:r>
            <a:r>
              <a:rPr lang="en-US" dirty="0" smtClean="0"/>
              <a:t>The variable of pointer changes according to the type of the pointed object</a:t>
            </a:r>
          </a:p>
          <a:p>
            <a:pPr>
              <a:buFont typeface="Wingdings" pitchFamily="2" charset="2"/>
              <a:buNone/>
            </a:pPr>
            <a:r>
              <a:rPr lang="en-US" b="1" kern="1200" dirty="0" smtClean="0">
                <a:solidFill>
                  <a:srgbClr val="FF0000"/>
                </a:solidFill>
                <a:latin typeface="Courier New" pitchFamily="49" charset="0"/>
              </a:rPr>
              <a:t>char* </a:t>
            </a:r>
            <a:r>
              <a:rPr lang="en-US" b="1" kern="1200" dirty="0" err="1" smtClean="0">
                <a:latin typeface="Courier New" pitchFamily="49" charset="0"/>
              </a:rPr>
              <a:t>pchar</a:t>
            </a:r>
            <a:r>
              <a:rPr lang="en-US" b="1" kern="1200" dirty="0" smtClean="0">
                <a:latin typeface="Courier New" pitchFamily="49" charset="0"/>
              </a:rPr>
              <a:t>;//</a:t>
            </a:r>
            <a:r>
              <a:rPr lang="en-US" b="1" kern="1200" dirty="0" err="1" smtClean="0">
                <a:latin typeface="Courier New" pitchFamily="49" charset="0"/>
              </a:rPr>
              <a:t>pchar</a:t>
            </a:r>
            <a:r>
              <a:rPr lang="en-US" b="1" kern="1200" dirty="0" smtClean="0">
                <a:latin typeface="Courier New" pitchFamily="49" charset="0"/>
              </a:rPr>
              <a:t> is a variable. Its type is pointer to character</a:t>
            </a:r>
          </a:p>
          <a:p>
            <a:pPr>
              <a:buNone/>
            </a:pPr>
            <a:r>
              <a:rPr lang="en-US" b="1" kern="1200" dirty="0" err="1" smtClean="0">
                <a:solidFill>
                  <a:srgbClr val="FF0000"/>
                </a:solidFill>
                <a:latin typeface="Courier New" pitchFamily="49" charset="0"/>
              </a:rPr>
              <a:t>int</a:t>
            </a:r>
            <a:r>
              <a:rPr lang="en-US" b="1" kern="1200" dirty="0" smtClean="0">
                <a:solidFill>
                  <a:srgbClr val="FF0000"/>
                </a:solidFill>
                <a:latin typeface="Courier New" pitchFamily="49" charset="0"/>
              </a:rPr>
              <a:t>* </a:t>
            </a:r>
            <a:r>
              <a:rPr lang="en-US" b="1" kern="1200" dirty="0" err="1" smtClean="0">
                <a:latin typeface="Courier New" pitchFamily="49" charset="0"/>
              </a:rPr>
              <a:t>intaddres</a:t>
            </a:r>
            <a:r>
              <a:rPr lang="en-US" b="1" kern="1200" dirty="0" smtClean="0">
                <a:latin typeface="Courier New" pitchFamily="49" charset="0"/>
              </a:rPr>
              <a:t>;//</a:t>
            </a:r>
            <a:r>
              <a:rPr lang="en-US" b="1" kern="1200" dirty="0" err="1" smtClean="0">
                <a:latin typeface="Courier New" pitchFamily="49" charset="0"/>
              </a:rPr>
              <a:t>intaddress’s</a:t>
            </a:r>
            <a:r>
              <a:rPr lang="en-US" b="1" kern="1200" dirty="0" smtClean="0">
                <a:latin typeface="Courier New" pitchFamily="49" charset="0"/>
              </a:rPr>
              <a:t> </a:t>
            </a:r>
            <a:r>
              <a:rPr lang="en-US" b="1" kern="1200" dirty="0">
                <a:latin typeface="Courier New" pitchFamily="49" charset="0"/>
              </a:rPr>
              <a:t>type is pointer to </a:t>
            </a:r>
            <a:r>
              <a:rPr lang="en-US" b="1" kern="1200" dirty="0" smtClean="0">
                <a:latin typeface="Courier New" pitchFamily="49" charset="0"/>
              </a:rPr>
              <a:t>integer</a:t>
            </a:r>
          </a:p>
          <a:p>
            <a:pPr>
              <a:buNone/>
            </a:pPr>
            <a:r>
              <a:rPr lang="en-US" b="1" kern="1200" dirty="0" err="1" smtClean="0">
                <a:solidFill>
                  <a:srgbClr val="FF0000"/>
                </a:solidFill>
                <a:latin typeface="Courier New" pitchFamily="49" charset="0"/>
              </a:rPr>
              <a:t>pchar</a:t>
            </a:r>
            <a:r>
              <a:rPr lang="en-US" b="1" kern="1200" dirty="0" smtClean="0">
                <a:solidFill>
                  <a:srgbClr val="FF0000"/>
                </a:solidFill>
                <a:latin typeface="Courier New" pitchFamily="49" charset="0"/>
              </a:rPr>
              <a:t>=</a:t>
            </a:r>
            <a:r>
              <a:rPr lang="en-US" b="1" kern="1200" dirty="0" err="1" smtClean="0">
                <a:solidFill>
                  <a:srgbClr val="FF0000"/>
                </a:solidFill>
                <a:latin typeface="Courier New" pitchFamily="49" charset="0"/>
              </a:rPr>
              <a:t>intaddress</a:t>
            </a:r>
            <a:r>
              <a:rPr lang="en-US" b="1" kern="1200" dirty="0" smtClean="0">
                <a:solidFill>
                  <a:srgbClr val="FF0000"/>
                </a:solidFill>
                <a:latin typeface="Courier New" pitchFamily="49" charset="0"/>
              </a:rPr>
              <a:t>;</a:t>
            </a:r>
            <a:r>
              <a:rPr lang="en-US" b="1" kern="1200" dirty="0" smtClean="0">
                <a:latin typeface="Courier New" pitchFamily="49" charset="0"/>
              </a:rPr>
              <a:t>//will not work type mismatch!!</a:t>
            </a:r>
          </a:p>
          <a:p>
            <a:pPr>
              <a:buNone/>
            </a:pPr>
            <a:endParaRPr lang="en-US" b="1" kern="1200" dirty="0">
              <a:latin typeface="Courier New" pitchFamily="49" charset="0"/>
            </a:endParaRPr>
          </a:p>
          <a:p>
            <a:pPr>
              <a:buFont typeface="Wingdings" pitchFamily="2" charset="2"/>
              <a:buNone/>
            </a:pPr>
            <a:endParaRPr lang="en-US" b="1" kern="1200" dirty="0" smtClean="0">
              <a:latin typeface="Courier New" pitchFamily="49" charset="0"/>
            </a:endParaRPr>
          </a:p>
        </p:txBody>
      </p:sp>
      <p:sp>
        <p:nvSpPr>
          <p:cNvPr id="5"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6"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7"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15</a:t>
            </a:fld>
            <a:endParaRPr lang="en-US"/>
          </a:p>
        </p:txBody>
      </p:sp>
    </p:spTree>
    <p:extLst>
      <p:ext uri="{BB962C8B-B14F-4D97-AF65-F5344CB8AC3E}">
        <p14:creationId xmlns:p14="http://schemas.microsoft.com/office/powerpoint/2010/main" val="3725373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p:txBody>
          <a:bodyPr/>
          <a:lstStyle/>
          <a:p>
            <a:r>
              <a:rPr lang="en-US"/>
              <a:t>Pointers</a:t>
            </a:r>
          </a:p>
        </p:txBody>
      </p:sp>
      <p:sp>
        <p:nvSpPr>
          <p:cNvPr id="79877" name="Rectangle 5"/>
          <p:cNvSpPr>
            <a:spLocks noGrp="1" noChangeArrowheads="1"/>
          </p:cNvSpPr>
          <p:nvPr>
            <p:ph type="body" idx="1"/>
          </p:nvPr>
        </p:nvSpPr>
        <p:spPr/>
        <p:txBody>
          <a:bodyPr/>
          <a:lstStyle/>
          <a:p>
            <a:pPr>
              <a:lnSpc>
                <a:spcPct val="80000"/>
              </a:lnSpc>
            </a:pPr>
            <a:r>
              <a:rPr lang="en-US" dirty="0" smtClean="0"/>
              <a:t>Typical </a:t>
            </a:r>
            <a:r>
              <a:rPr lang="en-US" dirty="0"/>
              <a:t>uses of pointers are the creation of linked lists and the management of objects allocated during execution.</a:t>
            </a:r>
          </a:p>
          <a:p>
            <a:pPr>
              <a:lnSpc>
                <a:spcPct val="80000"/>
              </a:lnSpc>
              <a:buFont typeface="Wingdings" pitchFamily="2" charset="2"/>
              <a:buNone/>
            </a:pPr>
            <a:r>
              <a:rPr lang="en-US" sz="2400" dirty="0"/>
              <a:t>			</a:t>
            </a:r>
          </a:p>
          <a:p>
            <a:pPr>
              <a:lnSpc>
                <a:spcPct val="80000"/>
              </a:lnSpc>
              <a:buFont typeface="Wingdings" pitchFamily="2" charset="2"/>
              <a:buNone/>
            </a:pPr>
            <a:r>
              <a:rPr lang="en-US" sz="2400" dirty="0"/>
              <a:t>			</a:t>
            </a:r>
            <a:r>
              <a:rPr lang="en-US" sz="2400" dirty="0" err="1"/>
              <a:t>int</a:t>
            </a:r>
            <a:r>
              <a:rPr lang="en-US" sz="2400" dirty="0"/>
              <a:t>* </a:t>
            </a:r>
            <a:r>
              <a:rPr lang="en-US" sz="2400" dirty="0" err="1"/>
              <a:t>ip</a:t>
            </a:r>
            <a:r>
              <a:rPr lang="en-US" sz="2400" dirty="0"/>
              <a:t>; 		</a:t>
            </a:r>
            <a:r>
              <a:rPr lang="en-US" sz="2400" dirty="0">
                <a:solidFill>
                  <a:srgbClr val="FF0000"/>
                </a:solidFill>
              </a:rPr>
              <a:t>// pointer </a:t>
            </a:r>
            <a:r>
              <a:rPr lang="en-US" sz="2400" dirty="0" err="1">
                <a:solidFill>
                  <a:srgbClr val="FF0000"/>
                </a:solidFill>
              </a:rPr>
              <a:t>decleration</a:t>
            </a:r>
            <a:endParaRPr lang="en-US" sz="2400" dirty="0">
              <a:solidFill>
                <a:srgbClr val="FF0000"/>
              </a:solidFill>
            </a:endParaRPr>
          </a:p>
          <a:p>
            <a:pPr lvl="3">
              <a:lnSpc>
                <a:spcPct val="80000"/>
              </a:lnSpc>
              <a:buFont typeface="Wingdings" pitchFamily="2" charset="2"/>
              <a:buNone/>
            </a:pPr>
            <a:r>
              <a:rPr lang="en-US" sz="2400" dirty="0"/>
              <a:t>		</a:t>
            </a:r>
            <a:r>
              <a:rPr lang="en-US" sz="2400" dirty="0" err="1"/>
              <a:t>int</a:t>
            </a:r>
            <a:r>
              <a:rPr lang="en-US" sz="2400" dirty="0"/>
              <a:t> *</a:t>
            </a:r>
            <a:r>
              <a:rPr lang="en-US" sz="2400" dirty="0" err="1"/>
              <a:t>ip</a:t>
            </a:r>
            <a:r>
              <a:rPr lang="en-US" sz="2400" dirty="0"/>
              <a:t>; 		</a:t>
            </a:r>
            <a:r>
              <a:rPr lang="en-US" sz="2400" dirty="0">
                <a:solidFill>
                  <a:srgbClr val="FF0000"/>
                </a:solidFill>
              </a:rPr>
              <a:t>// the same as above</a:t>
            </a:r>
          </a:p>
          <a:p>
            <a:pPr lvl="3">
              <a:lnSpc>
                <a:spcPct val="80000"/>
              </a:lnSpc>
              <a:buFont typeface="Wingdings" pitchFamily="2" charset="2"/>
              <a:buNone/>
            </a:pPr>
            <a:r>
              <a:rPr lang="en-US" sz="2400" dirty="0"/>
              <a:t>		</a:t>
            </a:r>
            <a:r>
              <a:rPr lang="en-US" sz="2400" dirty="0" err="1"/>
              <a:t>int</a:t>
            </a:r>
            <a:r>
              <a:rPr lang="en-US" sz="2400" dirty="0"/>
              <a:t> *ip1, *ip2; 	</a:t>
            </a:r>
            <a:r>
              <a:rPr lang="en-US" sz="2400" dirty="0">
                <a:solidFill>
                  <a:srgbClr val="FF0000"/>
                </a:solidFill>
              </a:rPr>
              <a:t>// two pointers</a:t>
            </a:r>
          </a:p>
          <a:p>
            <a:pPr lvl="3">
              <a:lnSpc>
                <a:spcPct val="80000"/>
              </a:lnSpc>
              <a:buFont typeface="Wingdings" pitchFamily="2" charset="2"/>
              <a:buNone/>
            </a:pPr>
            <a:r>
              <a:rPr lang="en-US" sz="2400" dirty="0"/>
              <a:t>		</a:t>
            </a:r>
            <a:r>
              <a:rPr lang="en-US" sz="2400" dirty="0" err="1"/>
              <a:t>int</a:t>
            </a:r>
            <a:r>
              <a:rPr lang="en-US" sz="2400" dirty="0"/>
              <a:t> *ip1, ip2; 		</a:t>
            </a:r>
            <a:r>
              <a:rPr lang="en-US" sz="2400" dirty="0">
                <a:solidFill>
                  <a:srgbClr val="FF0000"/>
                </a:solidFill>
              </a:rPr>
              <a:t>// a pointer, an integer</a:t>
            </a:r>
          </a:p>
        </p:txBody>
      </p:sp>
      <p:sp>
        <p:nvSpPr>
          <p:cNvPr id="5"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16</a:t>
            </a:fld>
            <a:endParaRPr lang="en-US"/>
          </a:p>
        </p:txBody>
      </p:sp>
    </p:spTree>
    <p:extLst>
      <p:ext uri="{BB962C8B-B14F-4D97-AF65-F5344CB8AC3E}">
        <p14:creationId xmlns:p14="http://schemas.microsoft.com/office/powerpoint/2010/main" val="313056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Pointers: Assigning a value</a:t>
            </a:r>
          </a:p>
        </p:txBody>
      </p:sp>
      <p:sp>
        <p:nvSpPr>
          <p:cNvPr id="17412" name="Rectangle 4"/>
          <p:cNvSpPr>
            <a:spLocks noGrp="1" noChangeArrowheads="1"/>
          </p:cNvSpPr>
          <p:nvPr>
            <p:ph type="body" sz="half" idx="1"/>
          </p:nvPr>
        </p:nvSpPr>
        <p:spPr>
          <a:xfrm>
            <a:off x="457200" y="1600200"/>
            <a:ext cx="4876800" cy="4530725"/>
          </a:xfrm>
          <a:noFill/>
          <a:ln/>
        </p:spPr>
        <p:txBody>
          <a:bodyPr/>
          <a:lstStyle/>
          <a:p>
            <a:pPr>
              <a:lnSpc>
                <a:spcPct val="80000"/>
              </a:lnSpc>
            </a:pPr>
            <a:r>
              <a:rPr lang="en-US" sz="2400" dirty="0">
                <a:solidFill>
                  <a:srgbClr val="FF0000"/>
                </a:solidFill>
              </a:rPr>
              <a:t>“address-of” operator(&amp;): </a:t>
            </a:r>
            <a:r>
              <a:rPr lang="en-US" sz="2400" dirty="0"/>
              <a:t>Retrieves the memory address of a variable or object declared in the program.</a:t>
            </a:r>
          </a:p>
          <a:p>
            <a:pPr>
              <a:lnSpc>
                <a:spcPct val="80000"/>
              </a:lnSpc>
            </a:pPr>
            <a:r>
              <a:rPr lang="en-US" sz="2400" dirty="0"/>
              <a:t>Example:</a:t>
            </a:r>
          </a:p>
          <a:p>
            <a:pPr marL="742950" lvl="1" indent="-285750">
              <a:lnSpc>
                <a:spcPct val="80000"/>
              </a:lnSpc>
              <a:buFont typeface="Wingdings" pitchFamily="2" charset="2"/>
              <a:buNone/>
            </a:pPr>
            <a:r>
              <a:rPr lang="en-US" sz="2000" dirty="0" err="1">
                <a:latin typeface="Courier New" pitchFamily="49" charset="0"/>
              </a:rPr>
              <a:t>int</a:t>
            </a:r>
            <a:r>
              <a:rPr lang="en-US" sz="2000" dirty="0">
                <a:latin typeface="Courier New" pitchFamily="49" charset="0"/>
              </a:rPr>
              <a:t> m=50;</a:t>
            </a:r>
          </a:p>
          <a:p>
            <a:pPr marL="742950" lvl="1" indent="-285750">
              <a:lnSpc>
                <a:spcPct val="80000"/>
              </a:lnSpc>
              <a:buFont typeface="Wingdings" pitchFamily="2" charset="2"/>
              <a:buNone/>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intPtr</a:t>
            </a:r>
            <a:r>
              <a:rPr lang="en-US" sz="2000" dirty="0">
                <a:latin typeface="Courier New" pitchFamily="49" charset="0"/>
              </a:rPr>
              <a:t>;  </a:t>
            </a:r>
          </a:p>
          <a:p>
            <a:pPr marL="742950" lvl="1" indent="-285750">
              <a:lnSpc>
                <a:spcPct val="80000"/>
              </a:lnSpc>
              <a:buFont typeface="Wingdings" pitchFamily="2" charset="2"/>
              <a:buNone/>
            </a:pP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m, *</a:t>
            </a:r>
            <a:r>
              <a:rPr lang="en-US" sz="2000" dirty="0" err="1">
                <a:latin typeface="Courier New" pitchFamily="49" charset="0"/>
              </a:rPr>
              <a:t>intPtr</a:t>
            </a:r>
            <a:r>
              <a:rPr lang="en-US" sz="2000" dirty="0">
                <a:latin typeface="Courier New" pitchFamily="49" charset="0"/>
              </a:rPr>
              <a:t>; //is valid too)</a:t>
            </a:r>
          </a:p>
          <a:p>
            <a:pPr>
              <a:lnSpc>
                <a:spcPct val="80000"/>
              </a:lnSpc>
            </a:pPr>
            <a:r>
              <a:rPr lang="en-US" sz="2400" dirty="0"/>
              <a:t>&amp;m is the address of the integer in memory. </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intPtr</a:t>
            </a:r>
            <a:r>
              <a:rPr lang="en-US" sz="2400" dirty="0">
                <a:latin typeface="Courier New" pitchFamily="49" charset="0"/>
              </a:rPr>
              <a:t> = &amp;m;</a:t>
            </a:r>
            <a:endParaRPr lang="en-US" sz="2400" dirty="0"/>
          </a:p>
          <a:p>
            <a:pPr>
              <a:lnSpc>
                <a:spcPct val="80000"/>
              </a:lnSpc>
            </a:pPr>
            <a:r>
              <a:rPr lang="en-US" sz="2400" dirty="0"/>
              <a:t>sets </a:t>
            </a:r>
            <a:r>
              <a:rPr lang="en-US" sz="2400" dirty="0" err="1"/>
              <a:t>intPtr</a:t>
            </a:r>
            <a:r>
              <a:rPr lang="en-US" sz="2400" dirty="0"/>
              <a:t> to point at an actual data item. </a:t>
            </a:r>
          </a:p>
        </p:txBody>
      </p:sp>
      <p:graphicFrame>
        <p:nvGraphicFramePr>
          <p:cNvPr id="17413" name="Object 5"/>
          <p:cNvGraphicFramePr>
            <a:graphicFrameLocks noGrp="1" noChangeAspect="1"/>
          </p:cNvGraphicFramePr>
          <p:nvPr>
            <p:ph sz="half" idx="2"/>
          </p:nvPr>
        </p:nvGraphicFramePr>
        <p:xfrm>
          <a:off x="5410200" y="2895600"/>
          <a:ext cx="2897188" cy="1093788"/>
        </p:xfrm>
        <a:graphic>
          <a:graphicData uri="http://schemas.openxmlformats.org/presentationml/2006/ole">
            <mc:AlternateContent xmlns:mc="http://schemas.openxmlformats.org/markup-compatibility/2006">
              <mc:Choice xmlns:v="urn:schemas-microsoft-com:vml" Requires="v">
                <p:oleObj spid="_x0000_s5246" name="SmartDraw" r:id="rId3" imgW="2896920" imgH="1094040" progId="SmartDraw.2">
                  <p:embed/>
                </p:oleObj>
              </mc:Choice>
              <mc:Fallback>
                <p:oleObj name="SmartDraw" r:id="rId3" imgW="2896920" imgH="109404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895600"/>
                        <a:ext cx="2897188"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8"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9"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17</a:t>
            </a:fld>
            <a:endParaRPr lang="en-US"/>
          </a:p>
        </p:txBody>
      </p:sp>
    </p:spTree>
    <p:extLst>
      <p:ext uri="{BB962C8B-B14F-4D97-AF65-F5344CB8AC3E}">
        <p14:creationId xmlns:p14="http://schemas.microsoft.com/office/powerpoint/2010/main" val="41439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Pointers: Accessing data</a:t>
            </a:r>
          </a:p>
        </p:txBody>
      </p:sp>
      <p:sp>
        <p:nvSpPr>
          <p:cNvPr id="18439" name="Rectangle 7"/>
          <p:cNvSpPr>
            <a:spLocks noGrp="1" noChangeArrowheads="1"/>
          </p:cNvSpPr>
          <p:nvPr>
            <p:ph type="body" idx="1"/>
          </p:nvPr>
        </p:nvSpPr>
        <p:spPr>
          <a:xfrm>
            <a:off x="457200" y="1600200"/>
            <a:ext cx="8229600" cy="2667000"/>
          </a:xfrm>
        </p:spPr>
        <p:txBody>
          <a:bodyPr/>
          <a:lstStyle/>
          <a:p>
            <a:pPr>
              <a:lnSpc>
                <a:spcPct val="90000"/>
              </a:lnSpc>
            </a:pPr>
            <a:r>
              <a:rPr lang="en-US" sz="2600" dirty="0">
                <a:solidFill>
                  <a:srgbClr val="FF0000"/>
                </a:solidFill>
              </a:rPr>
              <a:t>“de-reference “operator(*): </a:t>
            </a:r>
            <a:r>
              <a:rPr lang="en-US" sz="2600" dirty="0"/>
              <a:t>Allows access to the contents referenced by the pointer.</a:t>
            </a:r>
          </a:p>
          <a:p>
            <a:pPr lvl="1">
              <a:lnSpc>
                <a:spcPct val="90000"/>
              </a:lnSpc>
            </a:pPr>
            <a:r>
              <a:rPr lang="en-US" sz="2200" dirty="0">
                <a:latin typeface="Courier New" pitchFamily="49" charset="0"/>
              </a:rPr>
              <a:t>*</a:t>
            </a:r>
            <a:r>
              <a:rPr lang="en-US" sz="2200" dirty="0" err="1">
                <a:latin typeface="Courier New" pitchFamily="49" charset="0"/>
              </a:rPr>
              <a:t>intPtr</a:t>
            </a:r>
            <a:r>
              <a:rPr lang="en-US" sz="2200" dirty="0">
                <a:latin typeface="Courier New" pitchFamily="49" charset="0"/>
              </a:rPr>
              <a:t> </a:t>
            </a:r>
            <a:r>
              <a:rPr lang="en-US" sz="2200" dirty="0"/>
              <a:t>is an alias form (alternative name) for </a:t>
            </a:r>
            <a:r>
              <a:rPr lang="en-US" sz="2200" dirty="0">
                <a:latin typeface="Courier New" pitchFamily="49" charset="0"/>
              </a:rPr>
              <a:t>m</a:t>
            </a:r>
            <a:r>
              <a:rPr lang="en-US" sz="2200" dirty="0"/>
              <a:t>.</a:t>
            </a:r>
          </a:p>
          <a:p>
            <a:pPr lvl="1">
              <a:lnSpc>
                <a:spcPct val="90000"/>
              </a:lnSpc>
            </a:pPr>
            <a:r>
              <a:rPr lang="en-US" sz="2200" dirty="0">
                <a:latin typeface="Courier New" pitchFamily="49" charset="0"/>
              </a:rPr>
              <a:t>*</a:t>
            </a:r>
            <a:r>
              <a:rPr lang="en-US" sz="2200" dirty="0" err="1">
                <a:latin typeface="Courier New" pitchFamily="49" charset="0"/>
              </a:rPr>
              <a:t>intPtr</a:t>
            </a:r>
            <a:r>
              <a:rPr lang="en-US" sz="2200" dirty="0">
                <a:latin typeface="Courier New" pitchFamily="49" charset="0"/>
              </a:rPr>
              <a:t>=60; </a:t>
            </a:r>
            <a:r>
              <a:rPr lang="en-US" sz="2200" dirty="0"/>
              <a:t>has the same effect as</a:t>
            </a:r>
            <a:r>
              <a:rPr lang="en-US" sz="2200" dirty="0">
                <a:latin typeface="Courier New" pitchFamily="49" charset="0"/>
              </a:rPr>
              <a:t> m=60;</a:t>
            </a:r>
          </a:p>
          <a:p>
            <a:pPr>
              <a:lnSpc>
                <a:spcPct val="90000"/>
              </a:lnSpc>
            </a:pPr>
            <a:r>
              <a:rPr lang="en-US" sz="2600" dirty="0"/>
              <a:t>Examples:</a:t>
            </a:r>
          </a:p>
          <a:p>
            <a:pPr lvl="1">
              <a:lnSpc>
                <a:spcPct val="90000"/>
              </a:lnSpc>
            </a:pPr>
            <a:r>
              <a:rPr lang="en-US" sz="2200" dirty="0" err="1">
                <a:latin typeface="Courier New" pitchFamily="49" charset="0"/>
              </a:rPr>
              <a:t>int</a:t>
            </a:r>
            <a:r>
              <a:rPr lang="en-US" sz="2200" dirty="0">
                <a:latin typeface="Courier New" pitchFamily="49" charset="0"/>
              </a:rPr>
              <a:t> </a:t>
            </a:r>
            <a:r>
              <a:rPr lang="en-US" sz="2200" dirty="0" smtClean="0">
                <a:latin typeface="Courier New" pitchFamily="49" charset="0"/>
              </a:rPr>
              <a:t>x=50,y=100;</a:t>
            </a:r>
          </a:p>
          <a:p>
            <a:pPr lvl="1">
              <a:lnSpc>
                <a:spcPct val="90000"/>
              </a:lnSpc>
            </a:pPr>
            <a:r>
              <a:rPr lang="en-US" sz="2200" dirty="0" err="1" smtClean="0">
                <a:latin typeface="Courier New" pitchFamily="49" charset="0"/>
              </a:rPr>
              <a:t>int</a:t>
            </a:r>
            <a:r>
              <a:rPr lang="tr-TR" sz="2200" dirty="0" smtClean="0">
                <a:latin typeface="Courier New" pitchFamily="49" charset="0"/>
              </a:rPr>
              <a:t>*</a:t>
            </a:r>
            <a:r>
              <a:rPr lang="en-US" sz="2200" dirty="0" err="1" smtClean="0">
                <a:latin typeface="Courier New" pitchFamily="49" charset="0"/>
              </a:rPr>
              <a:t>px</a:t>
            </a:r>
            <a:r>
              <a:rPr lang="en-US" sz="2200" dirty="0" smtClean="0">
                <a:latin typeface="Courier New" pitchFamily="49" charset="0"/>
              </a:rPr>
              <a:t> </a:t>
            </a:r>
            <a:r>
              <a:rPr lang="en-US" sz="2200" dirty="0">
                <a:latin typeface="Courier New" pitchFamily="49" charset="0"/>
              </a:rPr>
              <a:t>=&amp;x </a:t>
            </a:r>
            <a:r>
              <a:rPr lang="en-US" sz="2200" dirty="0" smtClean="0">
                <a:latin typeface="Courier New" pitchFamily="49" charset="0"/>
              </a:rPr>
              <a:t>,</a:t>
            </a:r>
            <a:r>
              <a:rPr lang="en-US" sz="2200" dirty="0" err="1" smtClean="0">
                <a:latin typeface="Courier New" pitchFamily="49" charset="0"/>
              </a:rPr>
              <a:t>int</a:t>
            </a:r>
            <a:r>
              <a:rPr lang="tr-TR" sz="2200" dirty="0" smtClean="0">
                <a:latin typeface="Courier New" pitchFamily="49" charset="0"/>
              </a:rPr>
              <a:t>*</a:t>
            </a:r>
            <a:r>
              <a:rPr lang="en-US" sz="2200" dirty="0" err="1" smtClean="0">
                <a:latin typeface="Courier New" pitchFamily="49" charset="0"/>
              </a:rPr>
              <a:t>py</a:t>
            </a:r>
            <a:r>
              <a:rPr lang="en-US" sz="2200" dirty="0" smtClean="0">
                <a:latin typeface="Courier New" pitchFamily="49" charset="0"/>
              </a:rPr>
              <a:t> </a:t>
            </a:r>
            <a:r>
              <a:rPr lang="en-US" sz="2200" dirty="0">
                <a:latin typeface="Courier New" pitchFamily="49" charset="0"/>
              </a:rPr>
              <a:t>=&amp;y;</a:t>
            </a:r>
            <a:endParaRPr lang="en-US" sz="2200" dirty="0"/>
          </a:p>
        </p:txBody>
      </p:sp>
      <p:grpSp>
        <p:nvGrpSpPr>
          <p:cNvPr id="18440" name="Group 8"/>
          <p:cNvGrpSpPr>
            <a:grpSpLocks/>
          </p:cNvGrpSpPr>
          <p:nvPr/>
        </p:nvGrpSpPr>
        <p:grpSpPr bwMode="auto">
          <a:xfrm>
            <a:off x="838200" y="4495800"/>
            <a:ext cx="914400" cy="914400"/>
            <a:chOff x="672" y="1680"/>
            <a:chExt cx="816" cy="816"/>
          </a:xfrm>
        </p:grpSpPr>
        <p:sp>
          <p:nvSpPr>
            <p:cNvPr id="18441" name="Rectangle 9"/>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50</a:t>
              </a:r>
            </a:p>
          </p:txBody>
        </p:sp>
        <p:sp>
          <p:nvSpPr>
            <p:cNvPr id="18442" name="Rectangle 10"/>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18443" name="Rectangle 11"/>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18444" name="Line 12"/>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445" name="Line 13"/>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18446" name="Group 14"/>
          <p:cNvGrpSpPr>
            <a:grpSpLocks/>
          </p:cNvGrpSpPr>
          <p:nvPr/>
        </p:nvGrpSpPr>
        <p:grpSpPr bwMode="auto">
          <a:xfrm>
            <a:off x="2133600" y="4495800"/>
            <a:ext cx="914400" cy="914400"/>
            <a:chOff x="672" y="1680"/>
            <a:chExt cx="816" cy="816"/>
          </a:xfrm>
        </p:grpSpPr>
        <p:sp>
          <p:nvSpPr>
            <p:cNvPr id="18447" name="Rectangle 15"/>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a:t>
              </a:r>
            </a:p>
          </p:txBody>
        </p:sp>
        <p:sp>
          <p:nvSpPr>
            <p:cNvPr id="18448" name="Rectangle 16"/>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18449" name="Rectangle 17"/>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18450" name="Line 18"/>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451" name="Line 19"/>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18"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19"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20"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18</a:t>
            </a:fld>
            <a:endParaRPr lang="en-US"/>
          </a:p>
        </p:txBody>
      </p:sp>
    </p:spTree>
    <p:extLst>
      <p:ext uri="{BB962C8B-B14F-4D97-AF65-F5344CB8AC3E}">
        <p14:creationId xmlns:p14="http://schemas.microsoft.com/office/powerpoint/2010/main" val="34878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Pointers: Accessing data</a:t>
            </a:r>
          </a:p>
        </p:txBody>
      </p:sp>
      <p:sp>
        <p:nvSpPr>
          <p:cNvPr id="27651" name="Rectangle 3"/>
          <p:cNvSpPr>
            <a:spLocks noGrp="1" noChangeArrowheads="1"/>
          </p:cNvSpPr>
          <p:nvPr>
            <p:ph type="body" idx="1"/>
          </p:nvPr>
        </p:nvSpPr>
        <p:spPr>
          <a:xfrm>
            <a:off x="304800" y="2345871"/>
            <a:ext cx="3352800" cy="685800"/>
          </a:xfrm>
        </p:spPr>
        <p:txBody>
          <a:bodyPr/>
          <a:lstStyle/>
          <a:p>
            <a:pPr lvl="1">
              <a:buFont typeface="Wingdings" pitchFamily="2" charset="2"/>
              <a:buNone/>
            </a:pPr>
            <a:r>
              <a:rPr lang="en-US" sz="3000" dirty="0">
                <a:latin typeface="Courier New" pitchFamily="49" charset="0"/>
              </a:rPr>
              <a:t>*</a:t>
            </a:r>
            <a:r>
              <a:rPr lang="en-US" sz="3000" dirty="0" err="1">
                <a:latin typeface="Courier New" pitchFamily="49" charset="0"/>
              </a:rPr>
              <a:t>px</a:t>
            </a:r>
            <a:r>
              <a:rPr lang="en-US" sz="3000" dirty="0">
                <a:latin typeface="Courier New" pitchFamily="49" charset="0"/>
              </a:rPr>
              <a:t>=*py+2;</a:t>
            </a:r>
          </a:p>
        </p:txBody>
      </p:sp>
      <p:grpSp>
        <p:nvGrpSpPr>
          <p:cNvPr id="27665" name="Group 17"/>
          <p:cNvGrpSpPr>
            <a:grpSpLocks/>
          </p:cNvGrpSpPr>
          <p:nvPr/>
        </p:nvGrpSpPr>
        <p:grpSpPr bwMode="auto">
          <a:xfrm>
            <a:off x="685800" y="3031671"/>
            <a:ext cx="2209800" cy="914400"/>
            <a:chOff x="432" y="1824"/>
            <a:chExt cx="1392" cy="576"/>
          </a:xfrm>
        </p:grpSpPr>
        <p:grpSp>
          <p:nvGrpSpPr>
            <p:cNvPr id="27652" name="Group 4"/>
            <p:cNvGrpSpPr>
              <a:grpSpLocks/>
            </p:cNvGrpSpPr>
            <p:nvPr/>
          </p:nvGrpSpPr>
          <p:grpSpPr bwMode="auto">
            <a:xfrm>
              <a:off x="432" y="1824"/>
              <a:ext cx="576" cy="576"/>
              <a:chOff x="672" y="1680"/>
              <a:chExt cx="816" cy="816"/>
            </a:xfrm>
          </p:grpSpPr>
          <p:sp>
            <p:nvSpPr>
              <p:cNvPr id="27653" name="Rectangle 5"/>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102</a:t>
                </a:r>
              </a:p>
            </p:txBody>
          </p:sp>
          <p:sp>
            <p:nvSpPr>
              <p:cNvPr id="27654" name="Rectangle 6"/>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55" name="Rectangle 7"/>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656" name="Line 8"/>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57" name="Line 9"/>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7658" name="Group 10"/>
            <p:cNvGrpSpPr>
              <a:grpSpLocks/>
            </p:cNvGrpSpPr>
            <p:nvPr/>
          </p:nvGrpSpPr>
          <p:grpSpPr bwMode="auto">
            <a:xfrm>
              <a:off x="1248" y="1824"/>
              <a:ext cx="576" cy="576"/>
              <a:chOff x="672" y="1680"/>
              <a:chExt cx="816" cy="816"/>
            </a:xfrm>
          </p:grpSpPr>
          <p:sp>
            <p:nvSpPr>
              <p:cNvPr id="27659" name="Rectangle 11"/>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t>100</a:t>
                </a:r>
              </a:p>
            </p:txBody>
          </p:sp>
          <p:sp>
            <p:nvSpPr>
              <p:cNvPr id="27660" name="Rectangle 12"/>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661" name="Rectangle 13"/>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662" name="Line 14"/>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3" name="Line 15"/>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
        <p:nvSpPr>
          <p:cNvPr id="27664" name="Rectangle 16"/>
          <p:cNvSpPr>
            <a:spLocks noChangeArrowheads="1"/>
          </p:cNvSpPr>
          <p:nvPr/>
        </p:nvSpPr>
        <p:spPr bwMode="auto">
          <a:xfrm>
            <a:off x="304800" y="4267200"/>
            <a:ext cx="335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3000" dirty="0">
                <a:latin typeface="Courier New" pitchFamily="49" charset="0"/>
              </a:rPr>
              <a:t>*</a:t>
            </a:r>
            <a:r>
              <a:rPr lang="en-US" sz="3000" dirty="0" err="1">
                <a:latin typeface="Courier New" pitchFamily="49" charset="0"/>
              </a:rPr>
              <a:t>py</a:t>
            </a:r>
            <a:r>
              <a:rPr lang="en-US" sz="3000" dirty="0">
                <a:latin typeface="Courier New" pitchFamily="49" charset="0"/>
              </a:rPr>
              <a:t>=(*</a:t>
            </a:r>
            <a:r>
              <a:rPr lang="en-US" sz="3000" dirty="0" err="1">
                <a:latin typeface="Courier New" pitchFamily="49" charset="0"/>
              </a:rPr>
              <a:t>py</a:t>
            </a:r>
            <a:r>
              <a:rPr lang="en-US" sz="3000" dirty="0">
                <a:latin typeface="Courier New" pitchFamily="49" charset="0"/>
              </a:rPr>
              <a:t>)++;</a:t>
            </a:r>
          </a:p>
        </p:txBody>
      </p:sp>
      <p:grpSp>
        <p:nvGrpSpPr>
          <p:cNvPr id="27666" name="Group 18"/>
          <p:cNvGrpSpPr>
            <a:grpSpLocks/>
          </p:cNvGrpSpPr>
          <p:nvPr/>
        </p:nvGrpSpPr>
        <p:grpSpPr bwMode="auto">
          <a:xfrm>
            <a:off x="838200" y="5105400"/>
            <a:ext cx="2209800" cy="914400"/>
            <a:chOff x="432" y="1824"/>
            <a:chExt cx="1392" cy="576"/>
          </a:xfrm>
        </p:grpSpPr>
        <p:grpSp>
          <p:nvGrpSpPr>
            <p:cNvPr id="27667" name="Group 19"/>
            <p:cNvGrpSpPr>
              <a:grpSpLocks/>
            </p:cNvGrpSpPr>
            <p:nvPr/>
          </p:nvGrpSpPr>
          <p:grpSpPr bwMode="auto">
            <a:xfrm>
              <a:off x="432" y="1824"/>
              <a:ext cx="576" cy="576"/>
              <a:chOff x="672" y="1680"/>
              <a:chExt cx="816" cy="816"/>
            </a:xfrm>
          </p:grpSpPr>
          <p:sp>
            <p:nvSpPr>
              <p:cNvPr id="27668" name="Rectangle 20"/>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t>102</a:t>
                </a:r>
              </a:p>
            </p:txBody>
          </p:sp>
          <p:sp>
            <p:nvSpPr>
              <p:cNvPr id="27669" name="Rectangle 21"/>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70" name="Rectangle 22"/>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671" name="Line 23"/>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72" name="Line 24"/>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7673" name="Group 25"/>
            <p:cNvGrpSpPr>
              <a:grpSpLocks/>
            </p:cNvGrpSpPr>
            <p:nvPr/>
          </p:nvGrpSpPr>
          <p:grpSpPr bwMode="auto">
            <a:xfrm>
              <a:off x="1248" y="1824"/>
              <a:ext cx="576" cy="576"/>
              <a:chOff x="672" y="1680"/>
              <a:chExt cx="816" cy="816"/>
            </a:xfrm>
          </p:grpSpPr>
          <p:sp>
            <p:nvSpPr>
              <p:cNvPr id="27674" name="Rectangle 26"/>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a:t>
                </a:r>
              </a:p>
            </p:txBody>
          </p:sp>
          <p:sp>
            <p:nvSpPr>
              <p:cNvPr id="27675" name="Rectangle 27"/>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676" name="Rectangle 28"/>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677" name="Line 29"/>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78" name="Line 30"/>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
        <p:nvSpPr>
          <p:cNvPr id="27679" name="Rectangle 31"/>
          <p:cNvSpPr>
            <a:spLocks noChangeArrowheads="1"/>
          </p:cNvSpPr>
          <p:nvPr/>
        </p:nvSpPr>
        <p:spPr bwMode="auto">
          <a:xfrm>
            <a:off x="4953000" y="1295400"/>
            <a:ext cx="335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3000" dirty="0" err="1">
                <a:latin typeface="Courier New" pitchFamily="49" charset="0"/>
              </a:rPr>
              <a:t>py</a:t>
            </a:r>
            <a:r>
              <a:rPr lang="en-US" sz="3000" dirty="0">
                <a:latin typeface="Courier New" pitchFamily="49" charset="0"/>
              </a:rPr>
              <a:t>=</a:t>
            </a:r>
            <a:r>
              <a:rPr lang="en-US" sz="3000" dirty="0" err="1">
                <a:latin typeface="Courier New" pitchFamily="49" charset="0"/>
              </a:rPr>
              <a:t>px</a:t>
            </a:r>
            <a:r>
              <a:rPr lang="en-US" sz="3000" dirty="0">
                <a:latin typeface="Courier New" pitchFamily="49" charset="0"/>
              </a:rPr>
              <a:t>;</a:t>
            </a:r>
          </a:p>
        </p:txBody>
      </p:sp>
      <p:grpSp>
        <p:nvGrpSpPr>
          <p:cNvPr id="27693" name="Group 45"/>
          <p:cNvGrpSpPr>
            <a:grpSpLocks/>
          </p:cNvGrpSpPr>
          <p:nvPr/>
        </p:nvGrpSpPr>
        <p:grpSpPr bwMode="auto">
          <a:xfrm>
            <a:off x="5334000" y="1981200"/>
            <a:ext cx="2209800" cy="914400"/>
            <a:chOff x="2976" y="1440"/>
            <a:chExt cx="1392" cy="576"/>
          </a:xfrm>
        </p:grpSpPr>
        <p:grpSp>
          <p:nvGrpSpPr>
            <p:cNvPr id="27681" name="Group 33"/>
            <p:cNvGrpSpPr>
              <a:grpSpLocks/>
            </p:cNvGrpSpPr>
            <p:nvPr/>
          </p:nvGrpSpPr>
          <p:grpSpPr bwMode="auto">
            <a:xfrm>
              <a:off x="2976" y="1440"/>
              <a:ext cx="576" cy="576"/>
              <a:chOff x="672" y="1680"/>
              <a:chExt cx="816" cy="816"/>
            </a:xfrm>
          </p:grpSpPr>
          <p:sp>
            <p:nvSpPr>
              <p:cNvPr id="27682" name="Rectangle 34"/>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102</a:t>
                </a:r>
              </a:p>
            </p:txBody>
          </p:sp>
          <p:sp>
            <p:nvSpPr>
              <p:cNvPr id="27683" name="Rectangle 35"/>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84" name="Rectangle 36"/>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685" name="Line 37"/>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6" name="Line 38"/>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688" name="Rectangle 40"/>
            <p:cNvSpPr>
              <a:spLocks noChangeArrowheads="1"/>
            </p:cNvSpPr>
            <p:nvPr/>
          </p:nvSpPr>
          <p:spPr bwMode="auto">
            <a:xfrm>
              <a:off x="3894" y="1440"/>
              <a:ext cx="474"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a:t>
              </a:r>
            </a:p>
          </p:txBody>
        </p:sp>
        <p:sp>
          <p:nvSpPr>
            <p:cNvPr id="27689" name="Rectangle 41"/>
            <p:cNvSpPr>
              <a:spLocks noChangeArrowheads="1"/>
            </p:cNvSpPr>
            <p:nvPr/>
          </p:nvSpPr>
          <p:spPr bwMode="auto">
            <a:xfrm>
              <a:off x="3792" y="1813"/>
              <a:ext cx="237"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690" name="Rectangle 42"/>
            <p:cNvSpPr>
              <a:spLocks noChangeArrowheads="1"/>
            </p:cNvSpPr>
            <p:nvPr/>
          </p:nvSpPr>
          <p:spPr bwMode="auto">
            <a:xfrm>
              <a:off x="3894" y="1643"/>
              <a:ext cx="47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691" name="Line 43"/>
            <p:cNvSpPr>
              <a:spLocks noChangeShapeType="1"/>
            </p:cNvSpPr>
            <p:nvPr/>
          </p:nvSpPr>
          <p:spPr bwMode="auto">
            <a:xfrm>
              <a:off x="3504" y="1920"/>
              <a:ext cx="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2" name="Line 44"/>
            <p:cNvSpPr>
              <a:spLocks noChangeShapeType="1"/>
            </p:cNvSpPr>
            <p:nvPr/>
          </p:nvSpPr>
          <p:spPr bwMode="auto">
            <a:xfrm flipV="1">
              <a:off x="3504" y="1632"/>
              <a:ext cx="0" cy="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694" name="Rectangle 46"/>
          <p:cNvSpPr>
            <a:spLocks noChangeArrowheads="1"/>
          </p:cNvSpPr>
          <p:nvPr/>
        </p:nvSpPr>
        <p:spPr bwMode="auto">
          <a:xfrm>
            <a:off x="4970463" y="3192074"/>
            <a:ext cx="335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3000" dirty="0">
                <a:latin typeface="Courier New" pitchFamily="49" charset="0"/>
              </a:rPr>
              <a:t>*</a:t>
            </a:r>
            <a:r>
              <a:rPr lang="en-US" sz="3000" dirty="0" err="1">
                <a:latin typeface="Courier New" pitchFamily="49" charset="0"/>
              </a:rPr>
              <a:t>py</a:t>
            </a:r>
            <a:r>
              <a:rPr lang="en-US" sz="3000" dirty="0">
                <a:latin typeface="Courier New" pitchFamily="49" charset="0"/>
              </a:rPr>
              <a:t>=5;</a:t>
            </a:r>
          </a:p>
        </p:txBody>
      </p:sp>
      <p:grpSp>
        <p:nvGrpSpPr>
          <p:cNvPr id="27695" name="Group 47"/>
          <p:cNvGrpSpPr>
            <a:grpSpLocks/>
          </p:cNvGrpSpPr>
          <p:nvPr/>
        </p:nvGrpSpPr>
        <p:grpSpPr bwMode="auto">
          <a:xfrm>
            <a:off x="5181600" y="3733800"/>
            <a:ext cx="2209800" cy="914400"/>
            <a:chOff x="2976" y="1440"/>
            <a:chExt cx="1392" cy="576"/>
          </a:xfrm>
        </p:grpSpPr>
        <p:grpSp>
          <p:nvGrpSpPr>
            <p:cNvPr id="27696" name="Group 48"/>
            <p:cNvGrpSpPr>
              <a:grpSpLocks/>
            </p:cNvGrpSpPr>
            <p:nvPr/>
          </p:nvGrpSpPr>
          <p:grpSpPr bwMode="auto">
            <a:xfrm>
              <a:off x="2976" y="1440"/>
              <a:ext cx="576" cy="576"/>
              <a:chOff x="672" y="1680"/>
              <a:chExt cx="816" cy="816"/>
            </a:xfrm>
          </p:grpSpPr>
          <p:sp>
            <p:nvSpPr>
              <p:cNvPr id="27697" name="Rectangle 49"/>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a:t>
                </a:r>
              </a:p>
            </p:txBody>
          </p:sp>
          <p:sp>
            <p:nvSpPr>
              <p:cNvPr id="27698" name="Rectangle 50"/>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99" name="Rectangle 51"/>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700" name="Line 52"/>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01" name="Line 53"/>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702" name="Rectangle 54"/>
            <p:cNvSpPr>
              <a:spLocks noChangeArrowheads="1"/>
            </p:cNvSpPr>
            <p:nvPr/>
          </p:nvSpPr>
          <p:spPr bwMode="auto">
            <a:xfrm>
              <a:off x="3894" y="1440"/>
              <a:ext cx="474"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a:t>
              </a:r>
            </a:p>
          </p:txBody>
        </p:sp>
        <p:sp>
          <p:nvSpPr>
            <p:cNvPr id="27703" name="Rectangle 55"/>
            <p:cNvSpPr>
              <a:spLocks noChangeArrowheads="1"/>
            </p:cNvSpPr>
            <p:nvPr/>
          </p:nvSpPr>
          <p:spPr bwMode="auto">
            <a:xfrm>
              <a:off x="3792" y="1813"/>
              <a:ext cx="237"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704" name="Rectangle 56"/>
            <p:cNvSpPr>
              <a:spLocks noChangeArrowheads="1"/>
            </p:cNvSpPr>
            <p:nvPr/>
          </p:nvSpPr>
          <p:spPr bwMode="auto">
            <a:xfrm>
              <a:off x="3894" y="1643"/>
              <a:ext cx="47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705" name="Line 57"/>
            <p:cNvSpPr>
              <a:spLocks noChangeShapeType="1"/>
            </p:cNvSpPr>
            <p:nvPr/>
          </p:nvSpPr>
          <p:spPr bwMode="auto">
            <a:xfrm>
              <a:off x="3504" y="1920"/>
              <a:ext cx="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06" name="Line 58"/>
            <p:cNvSpPr>
              <a:spLocks noChangeShapeType="1"/>
            </p:cNvSpPr>
            <p:nvPr/>
          </p:nvSpPr>
          <p:spPr bwMode="auto">
            <a:xfrm flipV="1">
              <a:off x="3504" y="1632"/>
              <a:ext cx="0" cy="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707" name="Rectangle 59"/>
          <p:cNvSpPr>
            <a:spLocks noChangeArrowheads="1"/>
          </p:cNvSpPr>
          <p:nvPr/>
        </p:nvSpPr>
        <p:spPr bwMode="auto">
          <a:xfrm>
            <a:off x="4970463" y="4655244"/>
            <a:ext cx="3276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2200" dirty="0" err="1">
                <a:latin typeface="Courier New" pitchFamily="49" charset="0"/>
              </a:rPr>
              <a:t>cout</a:t>
            </a:r>
            <a:r>
              <a:rPr lang="en-US" sz="2200" dirty="0">
                <a:latin typeface="Courier New" pitchFamily="49" charset="0"/>
              </a:rPr>
              <a:t>&lt;&lt;x;</a:t>
            </a:r>
          </a:p>
          <a:p>
            <a:pPr marL="669925" lvl="1" indent="-325438">
              <a:spcBef>
                <a:spcPct val="20000"/>
              </a:spcBef>
              <a:buClr>
                <a:schemeClr val="accent2"/>
              </a:buClr>
              <a:buSzPct val="60000"/>
              <a:buFont typeface="Wingdings" pitchFamily="2" charset="2"/>
              <a:buNone/>
            </a:pPr>
            <a:r>
              <a:rPr lang="en-US" sz="2200" dirty="0">
                <a:latin typeface="+mn-lt"/>
              </a:rPr>
              <a:t>5</a:t>
            </a:r>
          </a:p>
        </p:txBody>
      </p:sp>
      <p:grpSp>
        <p:nvGrpSpPr>
          <p:cNvPr id="63" name="Group 8"/>
          <p:cNvGrpSpPr>
            <a:grpSpLocks/>
          </p:cNvGrpSpPr>
          <p:nvPr/>
        </p:nvGrpSpPr>
        <p:grpSpPr bwMode="auto">
          <a:xfrm>
            <a:off x="838200" y="1371600"/>
            <a:ext cx="914400" cy="914400"/>
            <a:chOff x="672" y="1680"/>
            <a:chExt cx="816" cy="816"/>
          </a:xfrm>
        </p:grpSpPr>
        <p:sp>
          <p:nvSpPr>
            <p:cNvPr id="64" name="Rectangle 9"/>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50</a:t>
              </a:r>
            </a:p>
          </p:txBody>
        </p:sp>
        <p:sp>
          <p:nvSpPr>
            <p:cNvPr id="65" name="Rectangle 10"/>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66" name="Rectangle 11"/>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67" name="Line 12"/>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68" name="Line 13"/>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69" name="Group 14"/>
          <p:cNvGrpSpPr>
            <a:grpSpLocks/>
          </p:cNvGrpSpPr>
          <p:nvPr/>
        </p:nvGrpSpPr>
        <p:grpSpPr bwMode="auto">
          <a:xfrm>
            <a:off x="2133600" y="1371600"/>
            <a:ext cx="914400" cy="914400"/>
            <a:chOff x="672" y="1680"/>
            <a:chExt cx="816" cy="816"/>
          </a:xfrm>
        </p:grpSpPr>
        <p:sp>
          <p:nvSpPr>
            <p:cNvPr id="70" name="Rectangle 15"/>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a:t>
              </a:r>
            </a:p>
          </p:txBody>
        </p:sp>
        <p:sp>
          <p:nvSpPr>
            <p:cNvPr id="71" name="Rectangle 16"/>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72" name="Rectangle 17"/>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73" name="Line 18"/>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4" name="Line 19"/>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99" name="Rectangle 59"/>
          <p:cNvSpPr>
            <a:spLocks noChangeArrowheads="1"/>
          </p:cNvSpPr>
          <p:nvPr/>
        </p:nvSpPr>
        <p:spPr bwMode="auto">
          <a:xfrm>
            <a:off x="4953000" y="5410200"/>
            <a:ext cx="396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2200" dirty="0" err="1">
                <a:latin typeface="Courier New" pitchFamily="49" charset="0"/>
              </a:rPr>
              <a:t>cout</a:t>
            </a:r>
            <a:r>
              <a:rPr lang="en-US" sz="2200" dirty="0" smtClean="0">
                <a:latin typeface="Courier New" pitchFamily="49" charset="0"/>
              </a:rPr>
              <a:t>&lt;&lt;</a:t>
            </a:r>
            <a:r>
              <a:rPr lang="en-US" sz="2200" dirty="0" err="1" smtClean="0">
                <a:latin typeface="Courier New" pitchFamily="49" charset="0"/>
              </a:rPr>
              <a:t>px</a:t>
            </a:r>
            <a:r>
              <a:rPr lang="en-US" sz="2200" dirty="0" smtClean="0">
                <a:latin typeface="Courier New" pitchFamily="49" charset="0"/>
              </a:rPr>
              <a:t>&lt;&lt;“ “&lt;&lt;</a:t>
            </a:r>
            <a:r>
              <a:rPr lang="en-US" sz="2200" dirty="0" err="1" smtClean="0">
                <a:latin typeface="Courier New" pitchFamily="49" charset="0"/>
              </a:rPr>
              <a:t>py</a:t>
            </a:r>
            <a:r>
              <a:rPr lang="en-US" sz="2200" dirty="0" smtClean="0">
                <a:latin typeface="Courier New" pitchFamily="49" charset="0"/>
              </a:rPr>
              <a:t>;</a:t>
            </a:r>
            <a:endParaRPr lang="en-US" sz="2200" dirty="0">
              <a:latin typeface="Courier New" pitchFamily="49" charset="0"/>
            </a:endParaRPr>
          </a:p>
          <a:p>
            <a:pPr marL="669925" lvl="1" indent="-325438">
              <a:spcBef>
                <a:spcPct val="20000"/>
              </a:spcBef>
              <a:buClr>
                <a:schemeClr val="accent2"/>
              </a:buClr>
              <a:buSzPct val="60000"/>
              <a:buFont typeface="Wingdings" pitchFamily="2" charset="2"/>
              <a:buNone/>
            </a:pPr>
            <a:r>
              <a:rPr lang="en-US" sz="2000" dirty="0" smtClean="0"/>
              <a:t>0x0045A7D0 </a:t>
            </a:r>
            <a:r>
              <a:rPr lang="en-US" sz="2000" dirty="0" err="1"/>
              <a:t>0x0045A7D0</a:t>
            </a:r>
            <a:endParaRPr lang="en-US" sz="2000" dirty="0">
              <a:latin typeface="Courier New" pitchFamily="49" charset="0"/>
            </a:endParaRPr>
          </a:p>
        </p:txBody>
      </p:sp>
      <p:sp>
        <p:nvSpPr>
          <p:cNvPr id="75"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6"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77"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19</a:t>
            </a:fld>
            <a:endParaRPr lang="en-US"/>
          </a:p>
        </p:txBody>
      </p:sp>
    </p:spTree>
    <p:extLst>
      <p:ext uri="{BB962C8B-B14F-4D97-AF65-F5344CB8AC3E}">
        <p14:creationId xmlns:p14="http://schemas.microsoft.com/office/powerpoint/2010/main" val="307572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7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64" grpId="0"/>
      <p:bldP spid="27679" grpId="0"/>
      <p:bldP spid="27694" grpId="0"/>
      <p:bldP spid="27707" grpId="0"/>
      <p:bldP spid="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Memory</a:t>
            </a:r>
          </a:p>
        </p:txBody>
      </p:sp>
      <p:sp>
        <p:nvSpPr>
          <p:cNvPr id="11267" name="Rectangle 3"/>
          <p:cNvSpPr>
            <a:spLocks noGrp="1" noChangeArrowheads="1"/>
          </p:cNvSpPr>
          <p:nvPr>
            <p:ph type="body" sz="half" idx="1"/>
          </p:nvPr>
        </p:nvSpPr>
        <p:spPr>
          <a:xfrm>
            <a:off x="457200" y="1600200"/>
            <a:ext cx="4038600" cy="1752600"/>
          </a:xfrm>
        </p:spPr>
        <p:txBody>
          <a:bodyPr/>
          <a:lstStyle/>
          <a:p>
            <a:r>
              <a:rPr lang="en-US" sz="2200"/>
              <a:t>The computer's memory is made up of bytes.</a:t>
            </a:r>
          </a:p>
          <a:p>
            <a:r>
              <a:rPr lang="en-US" sz="2200"/>
              <a:t>Each byte has an address, associated with it.</a:t>
            </a:r>
          </a:p>
          <a:p>
            <a:pPr>
              <a:buFont typeface="Wingdings" pitchFamily="2" charset="2"/>
              <a:buNone/>
            </a:pPr>
            <a:endParaRPr lang="en-US" sz="2200"/>
          </a:p>
        </p:txBody>
      </p:sp>
      <p:grpSp>
        <p:nvGrpSpPr>
          <p:cNvPr id="11268" name="Group 4"/>
          <p:cNvGrpSpPr>
            <a:grpSpLocks/>
          </p:cNvGrpSpPr>
          <p:nvPr/>
        </p:nvGrpSpPr>
        <p:grpSpPr bwMode="auto">
          <a:xfrm>
            <a:off x="990600" y="3200400"/>
            <a:ext cx="2209800" cy="2438400"/>
            <a:chOff x="1248" y="1296"/>
            <a:chExt cx="1392" cy="2352"/>
          </a:xfrm>
        </p:grpSpPr>
        <p:sp>
          <p:nvSpPr>
            <p:cNvPr id="11269" name="Rectangle 5"/>
            <p:cNvSpPr>
              <a:spLocks noChangeArrowheads="1"/>
            </p:cNvSpPr>
            <p:nvPr/>
          </p:nvSpPr>
          <p:spPr bwMode="auto">
            <a:xfrm>
              <a:off x="2016" y="1296"/>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contents</a:t>
              </a:r>
            </a:p>
          </p:txBody>
        </p:sp>
        <p:sp>
          <p:nvSpPr>
            <p:cNvPr id="11270" name="Rectangle 6"/>
            <p:cNvSpPr>
              <a:spLocks noChangeArrowheads="1"/>
            </p:cNvSpPr>
            <p:nvPr/>
          </p:nvSpPr>
          <p:spPr bwMode="auto">
            <a:xfrm>
              <a:off x="2016" y="206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57</a:t>
              </a:r>
            </a:p>
          </p:txBody>
        </p:sp>
        <p:sp>
          <p:nvSpPr>
            <p:cNvPr id="11271" name="Rectangle 7"/>
            <p:cNvSpPr>
              <a:spLocks noChangeArrowheads="1"/>
            </p:cNvSpPr>
            <p:nvPr/>
          </p:nvSpPr>
          <p:spPr bwMode="auto">
            <a:xfrm>
              <a:off x="2016" y="230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31</a:t>
              </a:r>
            </a:p>
          </p:txBody>
        </p:sp>
        <p:sp>
          <p:nvSpPr>
            <p:cNvPr id="11272" name="Rectangle 8"/>
            <p:cNvSpPr>
              <a:spLocks noChangeArrowheads="1"/>
            </p:cNvSpPr>
            <p:nvPr/>
          </p:nvSpPr>
          <p:spPr bwMode="auto">
            <a:xfrm>
              <a:off x="2016" y="254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0</a:t>
              </a:r>
            </a:p>
          </p:txBody>
        </p:sp>
        <p:sp>
          <p:nvSpPr>
            <p:cNvPr id="11273" name="Rectangle 9"/>
            <p:cNvSpPr>
              <a:spLocks noChangeArrowheads="1"/>
            </p:cNvSpPr>
            <p:nvPr/>
          </p:nvSpPr>
          <p:spPr bwMode="auto">
            <a:xfrm>
              <a:off x="2016" y="278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1004</a:t>
              </a:r>
            </a:p>
          </p:txBody>
        </p:sp>
        <p:sp>
          <p:nvSpPr>
            <p:cNvPr id="11274" name="Rectangle 10"/>
            <p:cNvSpPr>
              <a:spLocks noChangeArrowheads="1"/>
            </p:cNvSpPr>
            <p:nvPr/>
          </p:nvSpPr>
          <p:spPr bwMode="auto">
            <a:xfrm>
              <a:off x="2016" y="302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75" name="Rectangle 11"/>
            <p:cNvSpPr>
              <a:spLocks noChangeArrowheads="1"/>
            </p:cNvSpPr>
            <p:nvPr/>
          </p:nvSpPr>
          <p:spPr bwMode="auto">
            <a:xfrm>
              <a:off x="1248" y="1296"/>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address</a:t>
              </a:r>
            </a:p>
          </p:txBody>
        </p:sp>
        <p:sp>
          <p:nvSpPr>
            <p:cNvPr id="11276" name="Rectangle 12"/>
            <p:cNvSpPr>
              <a:spLocks noChangeArrowheads="1"/>
            </p:cNvSpPr>
            <p:nvPr/>
          </p:nvSpPr>
          <p:spPr bwMode="auto">
            <a:xfrm>
              <a:off x="1344" y="206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1000</a:t>
              </a:r>
            </a:p>
          </p:txBody>
        </p:sp>
        <p:sp>
          <p:nvSpPr>
            <p:cNvPr id="11277" name="Rectangle 13"/>
            <p:cNvSpPr>
              <a:spLocks noChangeArrowheads="1"/>
            </p:cNvSpPr>
            <p:nvPr/>
          </p:nvSpPr>
          <p:spPr bwMode="auto">
            <a:xfrm>
              <a:off x="1344" y="230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1004</a:t>
              </a:r>
            </a:p>
          </p:txBody>
        </p:sp>
        <p:sp>
          <p:nvSpPr>
            <p:cNvPr id="11278" name="Rectangle 14"/>
            <p:cNvSpPr>
              <a:spLocks noChangeArrowheads="1"/>
            </p:cNvSpPr>
            <p:nvPr/>
          </p:nvSpPr>
          <p:spPr bwMode="auto">
            <a:xfrm>
              <a:off x="1344" y="254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1008</a:t>
              </a:r>
            </a:p>
          </p:txBody>
        </p:sp>
        <p:sp>
          <p:nvSpPr>
            <p:cNvPr id="11279" name="Rectangle 15"/>
            <p:cNvSpPr>
              <a:spLocks noChangeArrowheads="1"/>
            </p:cNvSpPr>
            <p:nvPr/>
          </p:nvSpPr>
          <p:spPr bwMode="auto">
            <a:xfrm>
              <a:off x="1344" y="278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1012</a:t>
              </a:r>
            </a:p>
          </p:txBody>
        </p:sp>
        <p:sp>
          <p:nvSpPr>
            <p:cNvPr id="11280" name="Rectangle 16"/>
            <p:cNvSpPr>
              <a:spLocks noChangeArrowheads="1"/>
            </p:cNvSpPr>
            <p:nvPr/>
          </p:nvSpPr>
          <p:spPr bwMode="auto">
            <a:xfrm>
              <a:off x="1344" y="302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1016</a:t>
              </a:r>
            </a:p>
          </p:txBody>
        </p:sp>
        <p:sp>
          <p:nvSpPr>
            <p:cNvPr id="11281" name="Line 17"/>
            <p:cNvSpPr>
              <a:spLocks noChangeShapeType="1"/>
            </p:cNvSpPr>
            <p:nvPr/>
          </p:nvSpPr>
          <p:spPr bwMode="auto">
            <a:xfrm>
              <a:off x="2016" y="1680"/>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282" name="Line 18"/>
            <p:cNvSpPr>
              <a:spLocks noChangeShapeType="1"/>
            </p:cNvSpPr>
            <p:nvPr/>
          </p:nvSpPr>
          <p:spPr bwMode="auto">
            <a:xfrm>
              <a:off x="2640" y="1680"/>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283" name="Rectangle 19"/>
            <p:cNvSpPr>
              <a:spLocks noChangeArrowheads="1"/>
            </p:cNvSpPr>
            <p:nvPr/>
          </p:nvSpPr>
          <p:spPr bwMode="auto">
            <a:xfrm>
              <a:off x="2016" y="182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aphicFrame>
        <p:nvGraphicFramePr>
          <p:cNvPr id="11486" name="Group 222"/>
          <p:cNvGraphicFramePr>
            <a:graphicFrameLocks noGrp="1"/>
          </p:cNvGraphicFramePr>
          <p:nvPr/>
        </p:nvGraphicFramePr>
        <p:xfrm>
          <a:off x="5029200" y="2895600"/>
          <a:ext cx="3149600" cy="3144520"/>
        </p:xfrm>
        <a:graphic>
          <a:graphicData uri="http://schemas.openxmlformats.org/drawingml/2006/table">
            <a:tbl>
              <a:tblPr/>
              <a:tblGrid>
                <a:gridCol w="1104900"/>
                <a:gridCol w="609600"/>
                <a:gridCol w="1435100"/>
              </a:tblGrid>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Type Name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Bytes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Range of Values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char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–128 to 127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unsigned char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 to 255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short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–32,768 to 32,767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unsigned short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 to 65,535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long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–2,147,483,648 to 2,147,483,647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unsigned long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 to 4,294,967,295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enum</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Same as int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float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3.4E +/- 38 (7 digits)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double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1.7E +/- 308 (15 digits)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long double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1.2E +/- 4932 (19 digits)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488" name="Rectangle 224"/>
          <p:cNvSpPr>
            <a:spLocks noGrp="1" noChangeArrowheads="1"/>
          </p:cNvSpPr>
          <p:nvPr>
            <p:ph type="body" sz="half" idx="2"/>
          </p:nvPr>
        </p:nvSpPr>
        <p:spPr>
          <a:xfrm>
            <a:off x="4648200" y="1600200"/>
            <a:ext cx="4038600" cy="1524000"/>
          </a:xfrm>
        </p:spPr>
        <p:txBody>
          <a:bodyPr/>
          <a:lstStyle/>
          <a:p>
            <a:r>
              <a:rPr lang="en-US" sz="1800" dirty="0"/>
              <a:t>Different data types occupy different number of bytes in memory</a:t>
            </a:r>
          </a:p>
          <a:p>
            <a:r>
              <a:rPr lang="en-US" sz="1800" dirty="0"/>
              <a:t>Examples:</a:t>
            </a:r>
          </a:p>
          <a:p>
            <a:endParaRPr lang="en-US" sz="1800" dirty="0"/>
          </a:p>
        </p:txBody>
      </p:sp>
      <p:sp>
        <p:nvSpPr>
          <p:cNvPr id="24"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25"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26"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a:t>
            </a:fld>
            <a:endParaRPr lang="en-US"/>
          </a:p>
        </p:txBody>
      </p:sp>
    </p:spTree>
    <p:extLst>
      <p:ext uri="{BB962C8B-B14F-4D97-AF65-F5344CB8AC3E}">
        <p14:creationId xmlns:p14="http://schemas.microsoft.com/office/powerpoint/2010/main" val="149101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8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Accessing data</a:t>
            </a:r>
            <a:endParaRPr lang="tr-TR" dirty="0"/>
          </a:p>
        </p:txBody>
      </p:sp>
      <p:sp>
        <p:nvSpPr>
          <p:cNvPr id="31" name="Rectangle 3"/>
          <p:cNvSpPr txBox="1">
            <a:spLocks noChangeArrowheads="1"/>
          </p:cNvSpPr>
          <p:nvPr/>
        </p:nvSpPr>
        <p:spPr bwMode="auto">
          <a:xfrm>
            <a:off x="533400" y="1981200"/>
            <a:ext cx="2667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4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000">
                <a:solidFill>
                  <a:schemeClr val="tx1"/>
                </a:solidFill>
                <a:latin typeface="+mn-lt"/>
              </a:defRPr>
            </a:lvl3pPr>
            <a:lvl4pPr marL="1600200" indent="-228600" algn="l" rtl="0" eaLnBrk="1" fontAlgn="base" hangingPunct="1">
              <a:spcBef>
                <a:spcPct val="20000"/>
              </a:spcBef>
              <a:spcAft>
                <a:spcPct val="0"/>
              </a:spcAft>
              <a:buClr>
                <a:srgbClr val="FF0000"/>
              </a:buClr>
              <a:buChar char="–"/>
              <a:defRPr sz="1800">
                <a:solidFill>
                  <a:schemeClr val="tx1"/>
                </a:solidFill>
                <a:latin typeface="+mn-lt"/>
              </a:defRPr>
            </a:lvl4pPr>
            <a:lvl5pPr marL="2057400" indent="-228600" algn="l" rtl="0" eaLnBrk="1" fontAlgn="base" hangingPunct="1">
              <a:spcBef>
                <a:spcPct val="20000"/>
              </a:spcBef>
              <a:spcAft>
                <a:spcPct val="0"/>
              </a:spcAft>
              <a:buClr>
                <a:srgbClr val="FF0000"/>
              </a:buClr>
              <a:buChar char="»"/>
              <a:defRPr sz="1800">
                <a:solidFill>
                  <a:schemeClr val="tx1"/>
                </a:solidFill>
                <a:latin typeface="+mn-lt"/>
              </a:defRPr>
            </a:lvl5pPr>
            <a:lvl6pPr marL="2514600" indent="-228600" algn="l" rtl="0" eaLnBrk="1" fontAlgn="base" hangingPunct="1">
              <a:spcBef>
                <a:spcPct val="20000"/>
              </a:spcBef>
              <a:spcAft>
                <a:spcPct val="0"/>
              </a:spcAft>
              <a:buClr>
                <a:srgbClr val="FF0000"/>
              </a:buClr>
              <a:buChar char="»"/>
              <a:defRPr sz="1800">
                <a:solidFill>
                  <a:schemeClr val="tx1"/>
                </a:solidFill>
                <a:latin typeface="+mn-lt"/>
              </a:defRPr>
            </a:lvl6pPr>
            <a:lvl7pPr marL="2971800" indent="-228600" algn="l" rtl="0" eaLnBrk="1" fontAlgn="base" hangingPunct="1">
              <a:spcBef>
                <a:spcPct val="20000"/>
              </a:spcBef>
              <a:spcAft>
                <a:spcPct val="0"/>
              </a:spcAft>
              <a:buClr>
                <a:srgbClr val="FF0000"/>
              </a:buClr>
              <a:buChar char="»"/>
              <a:defRPr sz="1800">
                <a:solidFill>
                  <a:schemeClr val="tx1"/>
                </a:solidFill>
                <a:latin typeface="+mn-lt"/>
              </a:defRPr>
            </a:lvl7pPr>
            <a:lvl8pPr marL="3429000" indent="-228600" algn="l" rtl="0" eaLnBrk="1" fontAlgn="base" hangingPunct="1">
              <a:spcBef>
                <a:spcPct val="20000"/>
              </a:spcBef>
              <a:spcAft>
                <a:spcPct val="0"/>
              </a:spcAft>
              <a:buClr>
                <a:srgbClr val="FF0000"/>
              </a:buClr>
              <a:buChar char="»"/>
              <a:defRPr sz="1800">
                <a:solidFill>
                  <a:schemeClr val="tx1"/>
                </a:solidFill>
                <a:latin typeface="+mn-lt"/>
              </a:defRPr>
            </a:lvl8pPr>
            <a:lvl9pPr marL="3886200" indent="-228600" algn="l" rtl="0" eaLnBrk="1" fontAlgn="base" hangingPunct="1">
              <a:spcBef>
                <a:spcPct val="20000"/>
              </a:spcBef>
              <a:spcAft>
                <a:spcPct val="0"/>
              </a:spcAft>
              <a:buClr>
                <a:srgbClr val="FF0000"/>
              </a:buClr>
              <a:buChar char="»"/>
              <a:defRPr sz="1800">
                <a:solidFill>
                  <a:schemeClr val="tx1"/>
                </a:solidFill>
                <a:latin typeface="+mn-lt"/>
              </a:defRPr>
            </a:lvl9pPr>
          </a:lstStyle>
          <a:p>
            <a:pPr>
              <a:buFont typeface="Wingdings" pitchFamily="2" charset="2"/>
              <a:buNone/>
            </a:pPr>
            <a:r>
              <a:rPr lang="en-US" b="1" dirty="0" err="1" smtClean="0">
                <a:latin typeface="Courier New" pitchFamily="49" charset="0"/>
              </a:rPr>
              <a:t>int</a:t>
            </a:r>
            <a:r>
              <a:rPr lang="en-US" b="1" dirty="0" smtClean="0">
                <a:latin typeface="Courier New" pitchFamily="49" charset="0"/>
              </a:rPr>
              <a:t> *x;</a:t>
            </a:r>
          </a:p>
          <a:p>
            <a:pPr>
              <a:buFont typeface="Wingdings" pitchFamily="2" charset="2"/>
              <a:buNone/>
            </a:pPr>
            <a:r>
              <a:rPr lang="en-US" b="1" dirty="0" err="1" smtClean="0">
                <a:latin typeface="Courier New" pitchFamily="49" charset="0"/>
              </a:rPr>
              <a:t>int</a:t>
            </a:r>
            <a:r>
              <a:rPr lang="en-US" b="1" dirty="0" smtClean="0">
                <a:latin typeface="Courier New" pitchFamily="49" charset="0"/>
              </a:rPr>
              <a:t> **y;</a:t>
            </a:r>
          </a:p>
          <a:p>
            <a:pPr>
              <a:buFont typeface="Wingdings" pitchFamily="2" charset="2"/>
              <a:buNone/>
            </a:pPr>
            <a:endParaRPr lang="en-US" b="1" dirty="0" smtClean="0">
              <a:latin typeface="Courier New" pitchFamily="49" charset="0"/>
            </a:endParaRPr>
          </a:p>
          <a:p>
            <a:pPr>
              <a:buFont typeface="Wingdings" pitchFamily="2" charset="2"/>
              <a:buNone/>
            </a:pPr>
            <a:endParaRPr lang="en-US" b="1" dirty="0" smtClean="0">
              <a:latin typeface="Courier New" pitchFamily="49" charset="0"/>
            </a:endParaRPr>
          </a:p>
          <a:p>
            <a:pPr>
              <a:buFont typeface="Wingdings" pitchFamily="2" charset="2"/>
              <a:buNone/>
            </a:pPr>
            <a:r>
              <a:rPr lang="en-US" b="1" dirty="0" smtClean="0">
                <a:latin typeface="Courier New" pitchFamily="49" charset="0"/>
              </a:rPr>
              <a:t>double *z;</a:t>
            </a:r>
            <a:r>
              <a:rPr lang="en-US" dirty="0" smtClean="0"/>
              <a:t>		</a:t>
            </a:r>
            <a:endParaRPr lang="en-US" dirty="0"/>
          </a:p>
        </p:txBody>
      </p:sp>
      <p:sp>
        <p:nvSpPr>
          <p:cNvPr id="32" name="Text Box 4"/>
          <p:cNvSpPr txBox="1">
            <a:spLocks noChangeArrowheads="1"/>
          </p:cNvSpPr>
          <p:nvPr/>
        </p:nvSpPr>
        <p:spPr bwMode="auto">
          <a:xfrm>
            <a:off x="4953000" y="1600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x</a:t>
            </a:r>
            <a:endParaRPr lang="en-US">
              <a:latin typeface="Times New Roman" pitchFamily="18" charset="0"/>
            </a:endParaRPr>
          </a:p>
        </p:txBody>
      </p:sp>
      <p:sp>
        <p:nvSpPr>
          <p:cNvPr id="33" name="Rectangle 5"/>
          <p:cNvSpPr>
            <a:spLocks noChangeArrowheads="1"/>
          </p:cNvSpPr>
          <p:nvPr/>
        </p:nvSpPr>
        <p:spPr bwMode="auto">
          <a:xfrm>
            <a:off x="4495800" y="20574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 name="Rectangle 6"/>
          <p:cNvSpPr>
            <a:spLocks noChangeArrowheads="1"/>
          </p:cNvSpPr>
          <p:nvPr/>
        </p:nvSpPr>
        <p:spPr bwMode="auto">
          <a:xfrm>
            <a:off x="6705600" y="20574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5" name="Line 7"/>
          <p:cNvSpPr>
            <a:spLocks noChangeShapeType="1"/>
          </p:cNvSpPr>
          <p:nvPr/>
        </p:nvSpPr>
        <p:spPr bwMode="auto">
          <a:xfrm>
            <a:off x="5334000" y="22098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 name="Oval 8"/>
          <p:cNvSpPr>
            <a:spLocks noChangeArrowheads="1"/>
          </p:cNvSpPr>
          <p:nvPr/>
        </p:nvSpPr>
        <p:spPr bwMode="auto">
          <a:xfrm>
            <a:off x="5257800" y="2133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7" name="Text Box 9"/>
          <p:cNvSpPr txBox="1">
            <a:spLocks noChangeArrowheads="1"/>
          </p:cNvSpPr>
          <p:nvPr/>
        </p:nvSpPr>
        <p:spPr bwMode="auto">
          <a:xfrm>
            <a:off x="6553200" y="1600200"/>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int</a:t>
            </a:r>
            <a:endParaRPr lang="en-US">
              <a:latin typeface="Times New Roman" pitchFamily="18" charset="0"/>
            </a:endParaRPr>
          </a:p>
        </p:txBody>
      </p:sp>
      <p:sp>
        <p:nvSpPr>
          <p:cNvPr id="38" name="Text Box 10"/>
          <p:cNvSpPr txBox="1">
            <a:spLocks noChangeArrowheads="1"/>
          </p:cNvSpPr>
          <p:nvPr/>
        </p:nvSpPr>
        <p:spPr bwMode="auto">
          <a:xfrm>
            <a:off x="4267200" y="2813050"/>
            <a:ext cx="189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*int</a:t>
            </a:r>
            <a:endParaRPr lang="en-US">
              <a:latin typeface="Times New Roman" pitchFamily="18" charset="0"/>
            </a:endParaRPr>
          </a:p>
        </p:txBody>
      </p:sp>
      <p:sp>
        <p:nvSpPr>
          <p:cNvPr id="39" name="Rectangle 11"/>
          <p:cNvSpPr>
            <a:spLocks noChangeArrowheads="1"/>
          </p:cNvSpPr>
          <p:nvPr/>
        </p:nvSpPr>
        <p:spPr bwMode="auto">
          <a:xfrm>
            <a:off x="4648200" y="32766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 name="Rectangle 12"/>
          <p:cNvSpPr>
            <a:spLocks noChangeArrowheads="1"/>
          </p:cNvSpPr>
          <p:nvPr/>
        </p:nvSpPr>
        <p:spPr bwMode="auto">
          <a:xfrm>
            <a:off x="6858000" y="32766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 name="Line 13"/>
          <p:cNvSpPr>
            <a:spLocks noChangeShapeType="1"/>
          </p:cNvSpPr>
          <p:nvPr/>
        </p:nvSpPr>
        <p:spPr bwMode="auto">
          <a:xfrm>
            <a:off x="5486400" y="34290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2" name="Oval 14"/>
          <p:cNvSpPr>
            <a:spLocks noChangeArrowheads="1"/>
          </p:cNvSpPr>
          <p:nvPr/>
        </p:nvSpPr>
        <p:spPr bwMode="auto">
          <a:xfrm>
            <a:off x="5410200" y="3352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3" name="Text Box 15"/>
          <p:cNvSpPr txBox="1">
            <a:spLocks noChangeArrowheads="1"/>
          </p:cNvSpPr>
          <p:nvPr/>
        </p:nvSpPr>
        <p:spPr bwMode="auto">
          <a:xfrm>
            <a:off x="6705600" y="2819400"/>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int</a:t>
            </a:r>
            <a:endParaRPr lang="en-US">
              <a:latin typeface="Times New Roman" pitchFamily="18" charset="0"/>
            </a:endParaRPr>
          </a:p>
        </p:txBody>
      </p:sp>
      <p:sp>
        <p:nvSpPr>
          <p:cNvPr id="44" name="Text Box 16"/>
          <p:cNvSpPr txBox="1">
            <a:spLocks noChangeArrowheads="1"/>
          </p:cNvSpPr>
          <p:nvPr/>
        </p:nvSpPr>
        <p:spPr bwMode="auto">
          <a:xfrm>
            <a:off x="3048000" y="2819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y</a:t>
            </a:r>
            <a:endParaRPr lang="en-US">
              <a:latin typeface="Times New Roman" pitchFamily="18" charset="0"/>
            </a:endParaRPr>
          </a:p>
        </p:txBody>
      </p:sp>
      <p:sp>
        <p:nvSpPr>
          <p:cNvPr id="45" name="Rectangle 17"/>
          <p:cNvSpPr>
            <a:spLocks noChangeArrowheads="1"/>
          </p:cNvSpPr>
          <p:nvPr/>
        </p:nvSpPr>
        <p:spPr bwMode="auto">
          <a:xfrm>
            <a:off x="2590800" y="32766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6" name="Oval 18"/>
          <p:cNvSpPr>
            <a:spLocks noChangeArrowheads="1"/>
          </p:cNvSpPr>
          <p:nvPr/>
        </p:nvSpPr>
        <p:spPr bwMode="auto">
          <a:xfrm>
            <a:off x="3352800" y="3352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7" name="Line 19"/>
          <p:cNvSpPr>
            <a:spLocks noChangeShapeType="1"/>
          </p:cNvSpPr>
          <p:nvPr/>
        </p:nvSpPr>
        <p:spPr bwMode="auto">
          <a:xfrm>
            <a:off x="3429000" y="34290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8" name="Text Box 20"/>
          <p:cNvSpPr txBox="1">
            <a:spLocks noChangeArrowheads="1"/>
          </p:cNvSpPr>
          <p:nvPr/>
        </p:nvSpPr>
        <p:spPr bwMode="auto">
          <a:xfrm>
            <a:off x="4724400" y="44196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z</a:t>
            </a:r>
            <a:endParaRPr lang="en-US">
              <a:latin typeface="Times New Roman" pitchFamily="18" charset="0"/>
            </a:endParaRPr>
          </a:p>
        </p:txBody>
      </p:sp>
      <p:sp>
        <p:nvSpPr>
          <p:cNvPr id="49" name="Rectangle 21"/>
          <p:cNvSpPr>
            <a:spLocks noChangeArrowheads="1"/>
          </p:cNvSpPr>
          <p:nvPr/>
        </p:nvSpPr>
        <p:spPr bwMode="auto">
          <a:xfrm>
            <a:off x="4267200" y="48768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0" name="Rectangle 22"/>
          <p:cNvSpPr>
            <a:spLocks noChangeArrowheads="1"/>
          </p:cNvSpPr>
          <p:nvPr/>
        </p:nvSpPr>
        <p:spPr bwMode="auto">
          <a:xfrm>
            <a:off x="6477000" y="48768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1" name="Line 23"/>
          <p:cNvSpPr>
            <a:spLocks noChangeShapeType="1"/>
          </p:cNvSpPr>
          <p:nvPr/>
        </p:nvSpPr>
        <p:spPr bwMode="auto">
          <a:xfrm>
            <a:off x="5105400" y="50292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2" name="Oval 24"/>
          <p:cNvSpPr>
            <a:spLocks noChangeArrowheads="1"/>
          </p:cNvSpPr>
          <p:nvPr/>
        </p:nvSpPr>
        <p:spPr bwMode="auto">
          <a:xfrm>
            <a:off x="5029200" y="4953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3" name="Text Box 25"/>
          <p:cNvSpPr txBox="1">
            <a:spLocks noChangeArrowheads="1"/>
          </p:cNvSpPr>
          <p:nvPr/>
        </p:nvSpPr>
        <p:spPr bwMode="auto">
          <a:xfrm>
            <a:off x="6019800" y="4419600"/>
            <a:ext cx="225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double</a:t>
            </a:r>
            <a:endParaRPr lang="en-US">
              <a:latin typeface="Times New Roman" pitchFamily="18" charset="0"/>
            </a:endParaRPr>
          </a:p>
        </p:txBody>
      </p:sp>
      <p:sp>
        <p:nvSpPr>
          <p:cNvPr id="29"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30"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54"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20</a:t>
            </a:fld>
            <a:endParaRPr lang="en-US"/>
          </a:p>
        </p:txBody>
      </p:sp>
    </p:spTree>
    <p:extLst>
      <p:ext uri="{BB962C8B-B14F-4D97-AF65-F5344CB8AC3E}">
        <p14:creationId xmlns:p14="http://schemas.microsoft.com/office/powerpoint/2010/main" val="265350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animBg="1"/>
      <p:bldP spid="35" grpId="0" animBg="1"/>
      <p:bldP spid="36" grpId="0" animBg="1"/>
      <p:bldP spid="37" grpId="0"/>
      <p:bldP spid="38" grpId="0"/>
      <p:bldP spid="39" grpId="0" animBg="1"/>
      <p:bldP spid="40" grpId="0" animBg="1"/>
      <p:bldP spid="41" grpId="0" animBg="1"/>
      <p:bldP spid="42" grpId="0" animBg="1"/>
      <p:bldP spid="43" grpId="0"/>
      <p:bldP spid="44" grpId="0"/>
      <p:bldP spid="45" grpId="0" animBg="1"/>
      <p:bldP spid="46" grpId="0" animBg="1"/>
      <p:bldP spid="47" grpId="0" animBg="1"/>
      <p:bldP spid="48" grpId="0"/>
      <p:bldP spid="49" grpId="0" animBg="1"/>
      <p:bldP spid="50" grpId="0" animBg="1"/>
      <p:bldP spid="51" grpId="0" animBg="1"/>
      <p:bldP spid="52" grpId="0" animBg="1"/>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lstStyle/>
          <a:p>
            <a:r>
              <a:rPr lang="en-US"/>
              <a:t>Pointers: Accessing data: Example</a:t>
            </a:r>
          </a:p>
        </p:txBody>
      </p:sp>
      <p:sp>
        <p:nvSpPr>
          <p:cNvPr id="39941" name="Rectangle 5"/>
          <p:cNvSpPr>
            <a:spLocks noGrp="1" noChangeArrowheads="1"/>
          </p:cNvSpPr>
          <p:nvPr>
            <p:ph type="body" sz="half" idx="1"/>
          </p:nvPr>
        </p:nvSpPr>
        <p:spPr>
          <a:xfrm>
            <a:off x="457200" y="1371600"/>
            <a:ext cx="4038600" cy="4530725"/>
          </a:xfrm>
        </p:spPr>
        <p:txBody>
          <a:bodyPr/>
          <a:lstStyle/>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=1024</a:t>
            </a:r>
          </a:p>
          <a:p>
            <a:pPr>
              <a:lnSpc>
                <a:spcPct val="80000"/>
              </a:lnSpc>
              <a:buFont typeface="Wingdings" pitchFamily="2" charset="2"/>
              <a:buNone/>
            </a:pPr>
            <a:r>
              <a:rPr lang="en-US" sz="1800" dirty="0">
                <a:latin typeface="Courier New" pitchFamily="49" charset="0"/>
              </a:rPr>
              <a:t>//create an pointer that points to </a:t>
            </a:r>
            <a:r>
              <a:rPr lang="en-US" sz="1800" dirty="0" err="1">
                <a:latin typeface="Courier New" pitchFamily="49" charset="0"/>
              </a:rPr>
              <a:t>i</a:t>
            </a:r>
            <a:endParaRPr lang="en-US" sz="1800" dirty="0">
              <a:latin typeface="Courier New" pitchFamily="49" charset="0"/>
            </a:endParaRPr>
          </a:p>
          <a:p>
            <a:pPr>
              <a:lnSpc>
                <a:spcPct val="80000"/>
              </a:lnSpc>
              <a:buFont typeface="Wingdings" pitchFamily="2" charset="2"/>
              <a:buNone/>
            </a:pPr>
            <a:endParaRPr lang="en-US" sz="1800" dirty="0" smtClean="0">
              <a:latin typeface="Courier New" pitchFamily="49" charset="0"/>
            </a:endParaRPr>
          </a:p>
          <a:p>
            <a:pPr>
              <a:lnSpc>
                <a:spcPct val="80000"/>
              </a:lnSpc>
              <a:buFont typeface="Wingdings" pitchFamily="2" charset="2"/>
              <a:buNone/>
            </a:pPr>
            <a:r>
              <a:rPr lang="en-US" sz="1800" dirty="0" err="1" smtClean="0">
                <a:latin typeface="Courier New" pitchFamily="49" charset="0"/>
              </a:rPr>
              <a:t>int</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ip</a:t>
            </a:r>
            <a:r>
              <a:rPr lang="en-US" sz="1800" dirty="0">
                <a:latin typeface="Courier New" pitchFamily="49" charset="0"/>
              </a:rPr>
              <a:t>=</a:t>
            </a:r>
            <a:r>
              <a:rPr lang="en-US" sz="1800" dirty="0" err="1">
                <a:latin typeface="Courier New" pitchFamily="49" charset="0"/>
              </a:rPr>
              <a:t>i</a:t>
            </a:r>
            <a:r>
              <a:rPr lang="en-US" sz="1800" dirty="0">
                <a:latin typeface="Courier New" pitchFamily="49" charset="0"/>
              </a:rPr>
              <a:t> </a:t>
            </a:r>
            <a:endParaRPr lang="en-US" sz="1800" dirty="0" smtClean="0">
              <a:latin typeface="Courier New" pitchFamily="49" charset="0"/>
            </a:endParaRPr>
          </a:p>
          <a:p>
            <a:pPr>
              <a:lnSpc>
                <a:spcPct val="80000"/>
              </a:lnSpc>
              <a:buFont typeface="Wingdings" pitchFamily="2" charset="2"/>
              <a:buNone/>
            </a:pPr>
            <a:r>
              <a:rPr lang="en-US" sz="1800" dirty="0" smtClean="0">
                <a:latin typeface="Courier New" pitchFamily="49" charset="0"/>
              </a:rPr>
              <a:t>// </a:t>
            </a:r>
            <a:r>
              <a:rPr lang="en-US" sz="1800" dirty="0">
                <a:latin typeface="Courier New" pitchFamily="49" charset="0"/>
              </a:rPr>
              <a:t>error, type mismatch</a:t>
            </a:r>
          </a:p>
          <a:p>
            <a:pPr>
              <a:lnSpc>
                <a:spcPct val="80000"/>
              </a:lnSpc>
              <a:buFont typeface="Wingdings" pitchFamily="2" charset="2"/>
              <a:buNone/>
            </a:pPr>
            <a:endParaRPr lang="en-US" sz="1800" dirty="0" smtClean="0">
              <a:latin typeface="Courier New" pitchFamily="49" charset="0"/>
            </a:endParaRP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err="1" smtClean="0">
                <a:latin typeface="Courier New" pitchFamily="49" charset="0"/>
              </a:rPr>
              <a:t>int</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ip</a:t>
            </a:r>
            <a:r>
              <a:rPr lang="en-US" sz="1800" dirty="0">
                <a:latin typeface="Courier New" pitchFamily="49" charset="0"/>
              </a:rPr>
              <a:t>=&amp;</a:t>
            </a:r>
            <a:r>
              <a:rPr lang="en-US" sz="1800" dirty="0" err="1">
                <a:latin typeface="Courier New" pitchFamily="49" charset="0"/>
              </a:rPr>
              <a:t>i</a:t>
            </a:r>
            <a:r>
              <a:rPr lang="en-US" sz="1800" dirty="0">
                <a:latin typeface="Courier New" pitchFamily="49" charset="0"/>
              </a:rPr>
              <a:t> </a:t>
            </a:r>
            <a:endParaRPr lang="en-US" sz="1800" dirty="0" smtClean="0">
              <a:latin typeface="Courier New" pitchFamily="49" charset="0"/>
            </a:endParaRPr>
          </a:p>
          <a:p>
            <a:pPr>
              <a:lnSpc>
                <a:spcPct val="80000"/>
              </a:lnSpc>
              <a:buFont typeface="Wingdings" pitchFamily="2" charset="2"/>
              <a:buNone/>
            </a:pPr>
            <a:r>
              <a:rPr lang="en-US" sz="1800" dirty="0" smtClean="0">
                <a:latin typeface="Courier New" pitchFamily="49" charset="0"/>
              </a:rPr>
              <a:t>// </a:t>
            </a:r>
            <a:r>
              <a:rPr lang="en-US" sz="1800" dirty="0">
                <a:latin typeface="Courier New" pitchFamily="49" charset="0"/>
              </a:rPr>
              <a:t>ok. the operator &amp; is referred as address-of operator</a:t>
            </a:r>
          </a:p>
          <a:p>
            <a:pPr>
              <a:lnSpc>
                <a:spcPct val="80000"/>
              </a:lnSpc>
              <a:buFont typeface="Wingdings" pitchFamily="2" charset="2"/>
              <a:buNone/>
            </a:pPr>
            <a:endParaRPr lang="en-US" sz="1800" dirty="0">
              <a:latin typeface="Courier New" pitchFamily="49" charset="0"/>
            </a:endParaRPr>
          </a:p>
        </p:txBody>
      </p:sp>
      <p:sp>
        <p:nvSpPr>
          <p:cNvPr id="2" name="Content Placeholder 1"/>
          <p:cNvSpPr>
            <a:spLocks noGrp="1"/>
          </p:cNvSpPr>
          <p:nvPr>
            <p:ph sz="half" idx="2"/>
          </p:nvPr>
        </p:nvSpPr>
        <p:spPr/>
        <p:txBody>
          <a:bodyPr/>
          <a:lstStyle/>
          <a:p>
            <a:pPr>
              <a:lnSpc>
                <a:spcPct val="80000"/>
              </a:lnSpc>
              <a:buFont typeface="Wingdings" pitchFamily="2" charset="2"/>
              <a:buNone/>
            </a:pPr>
            <a:r>
              <a:rPr lang="en-US" sz="1800" dirty="0" err="1">
                <a:latin typeface="Courier New" pitchFamily="49" charset="0"/>
              </a:rPr>
              <a:t>int</a:t>
            </a:r>
            <a:r>
              <a:rPr lang="en-US" sz="1800" dirty="0">
                <a:latin typeface="Courier New" pitchFamily="49" charset="0"/>
              </a:rPr>
              <a:t> *ip2=</a:t>
            </a:r>
            <a:r>
              <a:rPr lang="en-US" sz="1800" dirty="0" err="1">
                <a:latin typeface="Courier New" pitchFamily="49" charset="0"/>
              </a:rPr>
              <a:t>ip</a:t>
            </a:r>
            <a:r>
              <a:rPr lang="en-US" sz="1800" dirty="0">
                <a:latin typeface="Courier New" pitchFamily="49" charset="0"/>
              </a:rPr>
              <a:t> </a:t>
            </a:r>
          </a:p>
          <a:p>
            <a:pPr>
              <a:lnSpc>
                <a:spcPct val="80000"/>
              </a:lnSpc>
              <a:buFont typeface="Wingdings" pitchFamily="2" charset="2"/>
              <a:buNone/>
            </a:pPr>
            <a:r>
              <a:rPr lang="en-US" sz="1800" dirty="0">
                <a:latin typeface="Courier New" pitchFamily="49" charset="0"/>
              </a:rPr>
              <a:t>// ok. now ip2 is another pointer that also addresses </a:t>
            </a:r>
            <a:r>
              <a:rPr lang="en-US" sz="1800" dirty="0" err="1">
                <a:latin typeface="Courier New" pitchFamily="49" charset="0"/>
              </a:rPr>
              <a:t>i</a:t>
            </a:r>
            <a:endParaRPr lang="en-US" sz="1800" dirty="0">
              <a:latin typeface="Courier New" pitchFamily="49" charset="0"/>
            </a:endParaRP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err="1">
                <a:latin typeface="Courier New" pitchFamily="49" charset="0"/>
              </a:rPr>
              <a:t>int</a:t>
            </a:r>
            <a:r>
              <a:rPr lang="en-US" sz="1800" dirty="0">
                <a:latin typeface="Courier New" pitchFamily="49" charset="0"/>
              </a:rPr>
              <a:t> *ip3=&amp;ip2 </a:t>
            </a:r>
          </a:p>
          <a:p>
            <a:pPr>
              <a:lnSpc>
                <a:spcPct val="80000"/>
              </a:lnSpc>
              <a:buFont typeface="Wingdings" pitchFamily="2" charset="2"/>
              <a:buNone/>
            </a:pPr>
            <a:r>
              <a:rPr lang="en-US" sz="1800" dirty="0">
                <a:latin typeface="Courier New" pitchFamily="49" charset="0"/>
              </a:rPr>
              <a:t>// error, type mismatch</a:t>
            </a: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err="1">
                <a:latin typeface="Courier New" pitchFamily="49" charset="0"/>
              </a:rPr>
              <a:t>int</a:t>
            </a:r>
            <a:r>
              <a:rPr lang="en-US" sz="1800" dirty="0">
                <a:latin typeface="Courier New" pitchFamily="49" charset="0"/>
              </a:rPr>
              <a:t> **ip3=&amp;ip2 // ok , it is a pointer to a pointer. Note that char is 1,int 4 and double is //8 bytes long</a:t>
            </a:r>
          </a:p>
          <a:p>
            <a:endParaRPr lang="tr-TR" sz="1800" dirty="0"/>
          </a:p>
        </p:txBody>
      </p:sp>
      <p:sp>
        <p:nvSpPr>
          <p:cNvPr id="7"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8"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9"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21</a:t>
            </a:fld>
            <a:endParaRPr lang="en-US"/>
          </a:p>
        </p:txBody>
      </p:sp>
    </p:spTree>
    <p:extLst>
      <p:ext uri="{BB962C8B-B14F-4D97-AF65-F5344CB8AC3E}">
        <p14:creationId xmlns:p14="http://schemas.microsoft.com/office/powerpoint/2010/main" val="39505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4000" dirty="0"/>
              <a:t>Pointers: Accessing data: </a:t>
            </a:r>
            <a:r>
              <a:rPr lang="en-US" sz="4000" dirty="0" smtClean="0"/>
              <a:t>Example RUN IT @home</a:t>
            </a:r>
            <a:endParaRPr lang="en-US" sz="4000" dirty="0"/>
          </a:p>
        </p:txBody>
      </p:sp>
      <p:sp>
        <p:nvSpPr>
          <p:cNvPr id="28731" name="Rectangle 59"/>
          <p:cNvSpPr>
            <a:spLocks noGrp="1" noChangeArrowheads="1"/>
          </p:cNvSpPr>
          <p:nvPr>
            <p:ph type="body" sz="half" idx="1"/>
          </p:nvPr>
        </p:nvSpPr>
        <p:spPr>
          <a:xfrm>
            <a:off x="457200" y="1143000"/>
            <a:ext cx="3962400" cy="5181600"/>
          </a:xfrm>
        </p:spPr>
        <p:txBody>
          <a:bodyPr/>
          <a:lstStyle/>
          <a:p>
            <a:pPr>
              <a:lnSpc>
                <a:spcPct val="80000"/>
              </a:lnSpc>
              <a:buFont typeface="Wingdings" pitchFamily="2" charset="2"/>
              <a:buNone/>
            </a:pPr>
            <a:r>
              <a:rPr lang="en-US" sz="900" dirty="0" smtClean="0">
                <a:latin typeface="Courier New" pitchFamily="49" charset="0"/>
              </a:rPr>
              <a:t>#include&lt;</a:t>
            </a:r>
            <a:r>
              <a:rPr lang="en-US" sz="900" dirty="0" err="1" smtClean="0">
                <a:latin typeface="Courier New" pitchFamily="49" charset="0"/>
              </a:rPr>
              <a:t>iostream</a:t>
            </a:r>
            <a:r>
              <a:rPr lang="en-US" sz="900" dirty="0" smtClean="0">
                <a:latin typeface="Courier New" pitchFamily="49" charset="0"/>
              </a:rPr>
              <a:t>&gt;</a:t>
            </a:r>
            <a:endParaRPr lang="en-US" sz="900" dirty="0">
              <a:latin typeface="Courier New" pitchFamily="49" charset="0"/>
            </a:endParaRPr>
          </a:p>
          <a:p>
            <a:pPr>
              <a:lnSpc>
                <a:spcPct val="80000"/>
              </a:lnSpc>
              <a:buFont typeface="Wingdings" pitchFamily="2" charset="2"/>
              <a:buNone/>
            </a:pPr>
            <a:r>
              <a:rPr lang="en-US" sz="900" dirty="0" err="1" smtClean="0">
                <a:latin typeface="Courier New" pitchFamily="49" charset="0"/>
              </a:rPr>
              <a:t>int</a:t>
            </a:r>
            <a:r>
              <a:rPr lang="en-US" sz="900" dirty="0" smtClean="0">
                <a:latin typeface="Courier New" pitchFamily="49" charset="0"/>
              </a:rPr>
              <a:t> </a:t>
            </a:r>
            <a:r>
              <a:rPr lang="en-US" sz="900" dirty="0">
                <a:latin typeface="Courier New" pitchFamily="49" charset="0"/>
              </a:rPr>
              <a:t>main()</a:t>
            </a:r>
          </a:p>
          <a:p>
            <a:pPr>
              <a:lnSpc>
                <a:spcPct val="80000"/>
              </a:lnSpc>
              <a:buFont typeface="Wingdings" pitchFamily="2" charset="2"/>
              <a:buNone/>
            </a:pPr>
            <a:r>
              <a:rPr lang="en-US" sz="900" dirty="0">
                <a:latin typeface="Courier New" pitchFamily="49" charset="0"/>
              </a:rPr>
              <a:t>{</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err="1">
                <a:latin typeface="Courier New" pitchFamily="49" charset="0"/>
              </a:rPr>
              <a:t>int</a:t>
            </a:r>
            <a:r>
              <a:rPr lang="en-US" sz="900" dirty="0">
                <a:latin typeface="Courier New" pitchFamily="49" charset="0"/>
              </a:rPr>
              <a:t> *</a:t>
            </a:r>
            <a:r>
              <a:rPr lang="en-US" sz="900" dirty="0" err="1">
                <a:latin typeface="Courier New" pitchFamily="49" charset="0"/>
              </a:rPr>
              <a:t>px</a:t>
            </a:r>
            <a:r>
              <a:rPr lang="en-US" sz="900" dirty="0">
                <a:latin typeface="Courier New" pitchFamily="49" charset="0"/>
              </a:rPr>
              <a:t>, *</a:t>
            </a:r>
            <a:r>
              <a:rPr lang="en-US" sz="900" dirty="0" err="1">
                <a:latin typeface="Courier New" pitchFamily="49" charset="0"/>
              </a:rPr>
              <a:t>py</a:t>
            </a:r>
            <a:r>
              <a:rPr lang="en-US" sz="900" dirty="0">
                <a:latin typeface="Courier New" pitchFamily="49" charset="0"/>
              </a:rPr>
              <a:t>;  </a:t>
            </a:r>
          </a:p>
          <a:p>
            <a:pPr>
              <a:lnSpc>
                <a:spcPct val="80000"/>
              </a:lnSpc>
              <a:buFont typeface="Wingdings" pitchFamily="2" charset="2"/>
              <a:buNone/>
            </a:pPr>
            <a:r>
              <a:rPr lang="en-US" sz="900" dirty="0" err="1">
                <a:latin typeface="Courier New" pitchFamily="49" charset="0"/>
              </a:rPr>
              <a:t>int</a:t>
            </a:r>
            <a:r>
              <a:rPr lang="en-US" sz="900" dirty="0">
                <a:latin typeface="Courier New" pitchFamily="49" charset="0"/>
              </a:rPr>
              <a:t> x, y;</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a:latin typeface="Courier New" pitchFamily="49" charset="0"/>
              </a:rPr>
              <a:t>x=50;</a:t>
            </a:r>
          </a:p>
          <a:p>
            <a:pPr>
              <a:lnSpc>
                <a:spcPct val="80000"/>
              </a:lnSpc>
              <a:buFont typeface="Wingdings" pitchFamily="2" charset="2"/>
              <a:buNone/>
            </a:pPr>
            <a:r>
              <a:rPr lang="en-US" sz="900" dirty="0">
                <a:latin typeface="Courier New" pitchFamily="49" charset="0"/>
              </a:rPr>
              <a:t>y=100;</a:t>
            </a:r>
          </a:p>
          <a:p>
            <a:pPr>
              <a:lnSpc>
                <a:spcPct val="80000"/>
              </a:lnSpc>
              <a:buFont typeface="Wingdings" pitchFamily="2" charset="2"/>
              <a:buNone/>
            </a:pPr>
            <a:r>
              <a:rPr lang="en-US" sz="900" dirty="0" err="1">
                <a:latin typeface="Courier New" pitchFamily="49" charset="0"/>
              </a:rPr>
              <a:t>px</a:t>
            </a:r>
            <a:r>
              <a:rPr lang="en-US" sz="900" dirty="0">
                <a:latin typeface="Courier New" pitchFamily="49" charset="0"/>
              </a:rPr>
              <a:t>=&amp;x;</a:t>
            </a:r>
          </a:p>
          <a:p>
            <a:pPr>
              <a:lnSpc>
                <a:spcPct val="80000"/>
              </a:lnSpc>
              <a:buFont typeface="Wingdings" pitchFamily="2" charset="2"/>
              <a:buNone/>
            </a:pPr>
            <a:r>
              <a:rPr lang="en-US" sz="900" dirty="0" err="1">
                <a:latin typeface="Courier New" pitchFamily="49" charset="0"/>
              </a:rPr>
              <a:t>py</a:t>
            </a:r>
            <a:r>
              <a:rPr lang="en-US" sz="900" dirty="0">
                <a:latin typeface="Courier New" pitchFamily="49" charset="0"/>
              </a:rPr>
              <a:t>=&amp;y;</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a:latin typeface="Courier New" pitchFamily="49" charset="0"/>
              </a:rPr>
              <a:t>*</a:t>
            </a:r>
            <a:r>
              <a:rPr lang="en-US" sz="900" dirty="0" err="1">
                <a:latin typeface="Courier New" pitchFamily="49" charset="0"/>
              </a:rPr>
              <a:t>px</a:t>
            </a:r>
            <a:r>
              <a:rPr lang="en-US" sz="900" dirty="0">
                <a:latin typeface="Courier New" pitchFamily="49" charset="0"/>
              </a:rPr>
              <a:t>=y+11;</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err="1">
                <a:latin typeface="Courier New" pitchFamily="49" charset="0"/>
              </a:rPr>
              <a:t>px</a:t>
            </a:r>
            <a:r>
              <a:rPr lang="en-US" sz="900" dirty="0">
                <a:latin typeface="Courier New" pitchFamily="49" charset="0"/>
              </a:rPr>
              <a:t>=</a:t>
            </a:r>
            <a:r>
              <a:rPr lang="en-US" sz="900" dirty="0" err="1">
                <a:latin typeface="Courier New" pitchFamily="49" charset="0"/>
              </a:rPr>
              <a:t>py</a:t>
            </a:r>
            <a:r>
              <a:rPr lang="en-US" sz="900" dirty="0">
                <a:latin typeface="Courier New" pitchFamily="49" charset="0"/>
              </a:rPr>
              <a:t>;</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a:latin typeface="Courier New" pitchFamily="49" charset="0"/>
              </a:rPr>
              <a:t>*</a:t>
            </a:r>
            <a:r>
              <a:rPr lang="en-US" sz="900" dirty="0" err="1">
                <a:latin typeface="Courier New" pitchFamily="49" charset="0"/>
              </a:rPr>
              <a:t>px</a:t>
            </a:r>
            <a:r>
              <a:rPr lang="en-US" sz="900" dirty="0">
                <a:latin typeface="Courier New" pitchFamily="49" charset="0"/>
              </a:rPr>
              <a:t>=(*</a:t>
            </a:r>
            <a:r>
              <a:rPr lang="en-US" sz="900" dirty="0" err="1">
                <a:latin typeface="Courier New" pitchFamily="49" charset="0"/>
              </a:rPr>
              <a:t>px</a:t>
            </a:r>
            <a:r>
              <a:rPr lang="en-US" sz="900" dirty="0">
                <a:latin typeface="Courier New" pitchFamily="49" charset="0"/>
              </a:rPr>
              <a:t>)+4;</a:t>
            </a:r>
          </a:p>
          <a:p>
            <a:pPr>
              <a:lnSpc>
                <a:spcPct val="80000"/>
              </a:lnSpc>
              <a:buFont typeface="Wingdings" pitchFamily="2" charset="2"/>
              <a:buNone/>
            </a:pPr>
            <a:r>
              <a:rPr lang="en-US" sz="900" dirty="0">
                <a:latin typeface="Courier New" pitchFamily="49" charset="0"/>
              </a:rPr>
              <a:t>*</a:t>
            </a:r>
            <a:r>
              <a:rPr lang="en-US" sz="900" dirty="0" err="1">
                <a:latin typeface="Courier New" pitchFamily="49" charset="0"/>
              </a:rPr>
              <a:t>py</a:t>
            </a:r>
            <a:r>
              <a:rPr lang="en-US" sz="900" dirty="0">
                <a:latin typeface="Courier New" pitchFamily="49" charset="0"/>
              </a:rPr>
              <a:t>=(*</a:t>
            </a:r>
            <a:r>
              <a:rPr lang="en-US" sz="900" dirty="0" err="1">
                <a:latin typeface="Courier New" pitchFamily="49" charset="0"/>
              </a:rPr>
              <a:t>py</a:t>
            </a:r>
            <a:r>
              <a:rPr lang="en-US" sz="900" dirty="0">
                <a:latin typeface="Courier New" pitchFamily="49" charset="0"/>
              </a:rPr>
              <a:t>)+8;</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r>
              <a:rPr lang="en-US" sz="900" dirty="0" smtClean="0">
                <a:latin typeface="Courier New" pitchFamily="49" charset="0"/>
              </a:rPr>
              <a:t>";</a:t>
            </a:r>
          </a:p>
          <a:p>
            <a:pPr>
              <a:lnSpc>
                <a:spcPct val="80000"/>
              </a:lnSpc>
              <a:buFont typeface="Wingdings" pitchFamily="2" charset="2"/>
              <a:buNone/>
            </a:pPr>
            <a:r>
              <a:rPr lang="en-US" sz="900" dirty="0">
                <a:latin typeface="Courier New" pitchFamily="49" charset="0"/>
              </a:rPr>
              <a:t>return 0;</a:t>
            </a:r>
          </a:p>
          <a:p>
            <a:pPr>
              <a:lnSpc>
                <a:spcPct val="80000"/>
              </a:lnSpc>
              <a:buFont typeface="Wingdings" pitchFamily="2" charset="2"/>
              <a:buNone/>
            </a:pPr>
            <a:r>
              <a:rPr lang="en-US" sz="900" dirty="0">
                <a:latin typeface="Courier New" pitchFamily="49" charset="0"/>
              </a:rPr>
              <a:t>}</a:t>
            </a:r>
          </a:p>
        </p:txBody>
      </p:sp>
      <p:sp>
        <p:nvSpPr>
          <p:cNvPr id="28732" name="Rectangle 60"/>
          <p:cNvSpPr>
            <a:spLocks noGrp="1" noChangeArrowheads="1"/>
          </p:cNvSpPr>
          <p:nvPr>
            <p:ph type="body" sz="half" idx="2"/>
          </p:nvPr>
        </p:nvSpPr>
        <p:spPr>
          <a:xfrm>
            <a:off x="6858000" y="1600200"/>
            <a:ext cx="1828800" cy="4530725"/>
          </a:xfrm>
        </p:spPr>
        <p:txBody>
          <a:bodyPr/>
          <a:lstStyle/>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r>
              <a:rPr lang="en-US" sz="900" dirty="0"/>
              <a:t>x:50 y:100</a:t>
            </a:r>
          </a:p>
          <a:p>
            <a:pPr>
              <a:lnSpc>
                <a:spcPct val="80000"/>
              </a:lnSpc>
              <a:buFont typeface="Wingdings" pitchFamily="2" charset="2"/>
              <a:buNone/>
            </a:pPr>
            <a:r>
              <a:rPr lang="en-US" sz="900" dirty="0"/>
              <a:t>px:0x0012FF74 py:0x0012FF70</a:t>
            </a:r>
          </a:p>
          <a:p>
            <a:pPr>
              <a:lnSpc>
                <a:spcPct val="80000"/>
              </a:lnSpc>
              <a:buFont typeface="Wingdings" pitchFamily="2" charset="2"/>
              <a:buNone/>
            </a:pPr>
            <a:r>
              <a:rPr lang="en-US" sz="900" dirty="0"/>
              <a:t>*px:50 *py:100</a:t>
            </a:r>
          </a:p>
          <a:p>
            <a:pPr>
              <a:lnSpc>
                <a:spcPct val="80000"/>
              </a:lnSpc>
              <a:buFont typeface="Wingdings" pitchFamily="2" charset="2"/>
              <a:buNone/>
            </a:pPr>
            <a:endParaRPr lang="en-US" sz="900" dirty="0"/>
          </a:p>
          <a:p>
            <a:pPr>
              <a:lnSpc>
                <a:spcPct val="80000"/>
              </a:lnSpc>
              <a:buFont typeface="Wingdings" pitchFamily="2" charset="2"/>
              <a:buNone/>
            </a:pPr>
            <a:r>
              <a:rPr lang="en-US" sz="900" dirty="0"/>
              <a:t>x:111 y:100</a:t>
            </a:r>
          </a:p>
          <a:p>
            <a:pPr>
              <a:lnSpc>
                <a:spcPct val="80000"/>
              </a:lnSpc>
              <a:buFont typeface="Wingdings" pitchFamily="2" charset="2"/>
              <a:buNone/>
            </a:pPr>
            <a:r>
              <a:rPr lang="en-US" sz="900" dirty="0"/>
              <a:t>px:0x0012FF74 py:0x0012FF70</a:t>
            </a:r>
          </a:p>
          <a:p>
            <a:pPr>
              <a:lnSpc>
                <a:spcPct val="80000"/>
              </a:lnSpc>
              <a:buFont typeface="Wingdings" pitchFamily="2" charset="2"/>
              <a:buNone/>
            </a:pPr>
            <a:r>
              <a:rPr lang="en-US" sz="900" dirty="0"/>
              <a:t>*px:111 *py:100</a:t>
            </a:r>
          </a:p>
          <a:p>
            <a:pPr>
              <a:lnSpc>
                <a:spcPct val="80000"/>
              </a:lnSpc>
              <a:buFont typeface="Wingdings" pitchFamily="2" charset="2"/>
              <a:buNone/>
            </a:pPr>
            <a:endParaRPr lang="en-US" sz="900" dirty="0"/>
          </a:p>
          <a:p>
            <a:pPr>
              <a:lnSpc>
                <a:spcPct val="80000"/>
              </a:lnSpc>
              <a:buFont typeface="Wingdings" pitchFamily="2" charset="2"/>
              <a:buNone/>
            </a:pPr>
            <a:r>
              <a:rPr lang="en-US" sz="900" dirty="0"/>
              <a:t>x:111 y:100</a:t>
            </a:r>
          </a:p>
          <a:p>
            <a:pPr>
              <a:lnSpc>
                <a:spcPct val="80000"/>
              </a:lnSpc>
              <a:buFont typeface="Wingdings" pitchFamily="2" charset="2"/>
              <a:buNone/>
            </a:pPr>
            <a:r>
              <a:rPr lang="en-US" sz="900" dirty="0"/>
              <a:t>px:0x0012FF70 py:0x0012FF70</a:t>
            </a:r>
          </a:p>
          <a:p>
            <a:pPr>
              <a:lnSpc>
                <a:spcPct val="80000"/>
              </a:lnSpc>
              <a:buFont typeface="Wingdings" pitchFamily="2" charset="2"/>
              <a:buNone/>
            </a:pPr>
            <a:r>
              <a:rPr lang="en-US" sz="900" dirty="0"/>
              <a:t>*px:100 *py:100</a:t>
            </a:r>
          </a:p>
          <a:p>
            <a:pPr>
              <a:lnSpc>
                <a:spcPct val="80000"/>
              </a:lnSpc>
              <a:buFont typeface="Wingdings" pitchFamily="2" charset="2"/>
              <a:buNone/>
            </a:pPr>
            <a:endParaRPr lang="en-US" sz="900" dirty="0"/>
          </a:p>
          <a:p>
            <a:pPr>
              <a:lnSpc>
                <a:spcPct val="80000"/>
              </a:lnSpc>
              <a:buFont typeface="Wingdings" pitchFamily="2" charset="2"/>
              <a:buNone/>
            </a:pPr>
            <a:r>
              <a:rPr lang="en-US" sz="900" dirty="0"/>
              <a:t>x:111 y:112</a:t>
            </a:r>
          </a:p>
          <a:p>
            <a:pPr>
              <a:lnSpc>
                <a:spcPct val="80000"/>
              </a:lnSpc>
              <a:buFont typeface="Wingdings" pitchFamily="2" charset="2"/>
              <a:buNone/>
            </a:pPr>
            <a:r>
              <a:rPr lang="en-US" sz="900" dirty="0"/>
              <a:t>px:0x0012FF70 py:0x0012FF70</a:t>
            </a:r>
          </a:p>
          <a:p>
            <a:pPr>
              <a:lnSpc>
                <a:spcPct val="80000"/>
              </a:lnSpc>
              <a:buFont typeface="Wingdings" pitchFamily="2" charset="2"/>
              <a:buNone/>
            </a:pPr>
            <a:r>
              <a:rPr lang="en-US" sz="900" dirty="0"/>
              <a:t>*px:112 *py:112</a:t>
            </a:r>
          </a:p>
        </p:txBody>
      </p:sp>
      <p:grpSp>
        <p:nvGrpSpPr>
          <p:cNvPr id="28745" name="Group 73"/>
          <p:cNvGrpSpPr>
            <a:grpSpLocks/>
          </p:cNvGrpSpPr>
          <p:nvPr/>
        </p:nvGrpSpPr>
        <p:grpSpPr bwMode="auto">
          <a:xfrm>
            <a:off x="3810000" y="2590800"/>
            <a:ext cx="1447800" cy="609600"/>
            <a:chOff x="2016" y="1536"/>
            <a:chExt cx="1152" cy="576"/>
          </a:xfrm>
        </p:grpSpPr>
        <p:grpSp>
          <p:nvGrpSpPr>
            <p:cNvPr id="28733" name="Group 61"/>
            <p:cNvGrpSpPr>
              <a:grpSpLocks/>
            </p:cNvGrpSpPr>
            <p:nvPr/>
          </p:nvGrpSpPr>
          <p:grpSpPr bwMode="auto">
            <a:xfrm>
              <a:off x="2016" y="1536"/>
              <a:ext cx="576" cy="576"/>
              <a:chOff x="672" y="1680"/>
              <a:chExt cx="816" cy="816"/>
            </a:xfrm>
          </p:grpSpPr>
          <p:sp>
            <p:nvSpPr>
              <p:cNvPr id="28734" name="Rectangle 62"/>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50</a:t>
                </a:r>
              </a:p>
            </p:txBody>
          </p:sp>
          <p:sp>
            <p:nvSpPr>
              <p:cNvPr id="28735" name="Rectangle 63"/>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36" name="Rectangle 64"/>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sp>
            <p:nvSpPr>
              <p:cNvPr id="28737" name="Line 65"/>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38" name="Line 66"/>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739" name="Group 67"/>
            <p:cNvGrpSpPr>
              <a:grpSpLocks/>
            </p:cNvGrpSpPr>
            <p:nvPr/>
          </p:nvGrpSpPr>
          <p:grpSpPr bwMode="auto">
            <a:xfrm>
              <a:off x="2592" y="1536"/>
              <a:ext cx="576" cy="576"/>
              <a:chOff x="672" y="1680"/>
              <a:chExt cx="816" cy="816"/>
            </a:xfrm>
          </p:grpSpPr>
          <p:sp>
            <p:nvSpPr>
              <p:cNvPr id="28740" name="Rectangle 68"/>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100</a:t>
                </a:r>
              </a:p>
            </p:txBody>
          </p:sp>
          <p:sp>
            <p:nvSpPr>
              <p:cNvPr id="28741" name="Rectangle 69"/>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42" name="Rectangle 70"/>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43" name="Line 71"/>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44" name="Line 72"/>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grpSp>
        <p:nvGrpSpPr>
          <p:cNvPr id="28746" name="Group 74"/>
          <p:cNvGrpSpPr>
            <a:grpSpLocks/>
          </p:cNvGrpSpPr>
          <p:nvPr/>
        </p:nvGrpSpPr>
        <p:grpSpPr bwMode="auto">
          <a:xfrm>
            <a:off x="3733800" y="3505200"/>
            <a:ext cx="1447800" cy="609600"/>
            <a:chOff x="2016" y="1536"/>
            <a:chExt cx="1152" cy="576"/>
          </a:xfrm>
        </p:grpSpPr>
        <p:grpSp>
          <p:nvGrpSpPr>
            <p:cNvPr id="28747" name="Group 75"/>
            <p:cNvGrpSpPr>
              <a:grpSpLocks/>
            </p:cNvGrpSpPr>
            <p:nvPr/>
          </p:nvGrpSpPr>
          <p:grpSpPr bwMode="auto">
            <a:xfrm>
              <a:off x="2016" y="1536"/>
              <a:ext cx="576" cy="576"/>
              <a:chOff x="672" y="1680"/>
              <a:chExt cx="816" cy="816"/>
            </a:xfrm>
          </p:grpSpPr>
          <p:sp>
            <p:nvSpPr>
              <p:cNvPr id="28748" name="Rectangle 76"/>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749" name="Rectangle 77"/>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50" name="Rectangle 78"/>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sp>
            <p:nvSpPr>
              <p:cNvPr id="28751" name="Line 79"/>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52" name="Line 80"/>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753" name="Group 81"/>
            <p:cNvGrpSpPr>
              <a:grpSpLocks/>
            </p:cNvGrpSpPr>
            <p:nvPr/>
          </p:nvGrpSpPr>
          <p:grpSpPr bwMode="auto">
            <a:xfrm>
              <a:off x="2592" y="1536"/>
              <a:ext cx="576" cy="576"/>
              <a:chOff x="672" y="1680"/>
              <a:chExt cx="816" cy="816"/>
            </a:xfrm>
          </p:grpSpPr>
          <p:sp>
            <p:nvSpPr>
              <p:cNvPr id="28754" name="Rectangle 82"/>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100</a:t>
                </a:r>
              </a:p>
            </p:txBody>
          </p:sp>
          <p:sp>
            <p:nvSpPr>
              <p:cNvPr id="28755" name="Rectangle 83"/>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56" name="Rectangle 84"/>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57" name="Line 85"/>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58" name="Line 86"/>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grpSp>
        <p:nvGrpSpPr>
          <p:cNvPr id="28787" name="Group 115"/>
          <p:cNvGrpSpPr>
            <a:grpSpLocks/>
          </p:cNvGrpSpPr>
          <p:nvPr/>
        </p:nvGrpSpPr>
        <p:grpSpPr bwMode="auto">
          <a:xfrm>
            <a:off x="3581400" y="4419600"/>
            <a:ext cx="1905000" cy="609600"/>
            <a:chOff x="2304" y="2688"/>
            <a:chExt cx="1200" cy="384"/>
          </a:xfrm>
        </p:grpSpPr>
        <p:sp>
          <p:nvSpPr>
            <p:cNvPr id="28773" name="Rectangle 101"/>
            <p:cNvSpPr>
              <a:spLocks noChangeArrowheads="1"/>
            </p:cNvSpPr>
            <p:nvPr/>
          </p:nvSpPr>
          <p:spPr bwMode="auto">
            <a:xfrm>
              <a:off x="2384" y="2688"/>
              <a:ext cx="376"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774" name="Rectangle 102"/>
            <p:cNvSpPr>
              <a:spLocks noChangeArrowheads="1"/>
            </p:cNvSpPr>
            <p:nvPr/>
          </p:nvSpPr>
          <p:spPr bwMode="auto">
            <a:xfrm>
              <a:off x="2304" y="2936"/>
              <a:ext cx="18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75" name="Rectangle 103"/>
            <p:cNvSpPr>
              <a:spLocks noChangeArrowheads="1"/>
            </p:cNvSpPr>
            <p:nvPr/>
          </p:nvSpPr>
          <p:spPr bwMode="auto">
            <a:xfrm>
              <a:off x="2384" y="2824"/>
              <a:ext cx="376"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grpSp>
          <p:nvGrpSpPr>
            <p:cNvPr id="28778" name="Group 106"/>
            <p:cNvGrpSpPr>
              <a:grpSpLocks/>
            </p:cNvGrpSpPr>
            <p:nvPr/>
          </p:nvGrpSpPr>
          <p:grpSpPr bwMode="auto">
            <a:xfrm>
              <a:off x="3048" y="2688"/>
              <a:ext cx="456" cy="384"/>
              <a:chOff x="672" y="1680"/>
              <a:chExt cx="816" cy="816"/>
            </a:xfrm>
          </p:grpSpPr>
          <p:sp>
            <p:nvSpPr>
              <p:cNvPr id="28779" name="Rectangle 107"/>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100</a:t>
                </a:r>
              </a:p>
            </p:txBody>
          </p:sp>
          <p:sp>
            <p:nvSpPr>
              <p:cNvPr id="28780" name="Rectangle 108"/>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81" name="Rectangle 109"/>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82" name="Line 110"/>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83" name="Line 111"/>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8784" name="Line 112"/>
            <p:cNvSpPr>
              <a:spLocks noChangeShapeType="1"/>
            </p:cNvSpPr>
            <p:nvPr/>
          </p:nvSpPr>
          <p:spPr bwMode="auto">
            <a:xfrm>
              <a:off x="2496" y="297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85" name="Line 113"/>
            <p:cNvSpPr>
              <a:spLocks noChangeShapeType="1"/>
            </p:cNvSpPr>
            <p:nvPr/>
          </p:nvSpPr>
          <p:spPr bwMode="auto">
            <a:xfrm flipV="1">
              <a:off x="2976" y="27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86" name="Line 114"/>
            <p:cNvSpPr>
              <a:spLocks noChangeShapeType="1"/>
            </p:cNvSpPr>
            <p:nvPr/>
          </p:nvSpPr>
          <p:spPr bwMode="auto">
            <a:xfrm>
              <a:off x="2976"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788" name="Group 116"/>
          <p:cNvGrpSpPr>
            <a:grpSpLocks/>
          </p:cNvGrpSpPr>
          <p:nvPr/>
        </p:nvGrpSpPr>
        <p:grpSpPr bwMode="auto">
          <a:xfrm>
            <a:off x="3429000" y="5410200"/>
            <a:ext cx="1905000" cy="609600"/>
            <a:chOff x="2304" y="2688"/>
            <a:chExt cx="1200" cy="384"/>
          </a:xfrm>
        </p:grpSpPr>
        <p:sp>
          <p:nvSpPr>
            <p:cNvPr id="28789" name="Rectangle 117"/>
            <p:cNvSpPr>
              <a:spLocks noChangeArrowheads="1"/>
            </p:cNvSpPr>
            <p:nvPr/>
          </p:nvSpPr>
          <p:spPr bwMode="auto">
            <a:xfrm>
              <a:off x="2384" y="2688"/>
              <a:ext cx="376"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790" name="Rectangle 118"/>
            <p:cNvSpPr>
              <a:spLocks noChangeArrowheads="1"/>
            </p:cNvSpPr>
            <p:nvPr/>
          </p:nvSpPr>
          <p:spPr bwMode="auto">
            <a:xfrm>
              <a:off x="2304" y="2936"/>
              <a:ext cx="18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91" name="Rectangle 119"/>
            <p:cNvSpPr>
              <a:spLocks noChangeArrowheads="1"/>
            </p:cNvSpPr>
            <p:nvPr/>
          </p:nvSpPr>
          <p:spPr bwMode="auto">
            <a:xfrm>
              <a:off x="2384" y="2824"/>
              <a:ext cx="376"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grpSp>
          <p:nvGrpSpPr>
            <p:cNvPr id="28792" name="Group 120"/>
            <p:cNvGrpSpPr>
              <a:grpSpLocks/>
            </p:cNvGrpSpPr>
            <p:nvPr/>
          </p:nvGrpSpPr>
          <p:grpSpPr bwMode="auto">
            <a:xfrm>
              <a:off x="3048" y="2688"/>
              <a:ext cx="456" cy="384"/>
              <a:chOff x="672" y="1680"/>
              <a:chExt cx="816" cy="816"/>
            </a:xfrm>
          </p:grpSpPr>
          <p:sp>
            <p:nvSpPr>
              <p:cNvPr id="28793" name="Rectangle 121"/>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104</a:t>
                </a:r>
              </a:p>
            </p:txBody>
          </p:sp>
          <p:sp>
            <p:nvSpPr>
              <p:cNvPr id="28794" name="Rectangle 122"/>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95" name="Rectangle 123"/>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96" name="Line 124"/>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97" name="Line 125"/>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8798" name="Line 126"/>
            <p:cNvSpPr>
              <a:spLocks noChangeShapeType="1"/>
            </p:cNvSpPr>
            <p:nvPr/>
          </p:nvSpPr>
          <p:spPr bwMode="auto">
            <a:xfrm>
              <a:off x="2496" y="297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99" name="Line 127"/>
            <p:cNvSpPr>
              <a:spLocks noChangeShapeType="1"/>
            </p:cNvSpPr>
            <p:nvPr/>
          </p:nvSpPr>
          <p:spPr bwMode="auto">
            <a:xfrm flipV="1">
              <a:off x="2976" y="27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00" name="Line 128"/>
            <p:cNvSpPr>
              <a:spLocks noChangeShapeType="1"/>
            </p:cNvSpPr>
            <p:nvPr/>
          </p:nvSpPr>
          <p:spPr bwMode="auto">
            <a:xfrm>
              <a:off x="2976"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801" name="Group 129"/>
          <p:cNvGrpSpPr>
            <a:grpSpLocks/>
          </p:cNvGrpSpPr>
          <p:nvPr/>
        </p:nvGrpSpPr>
        <p:grpSpPr bwMode="auto">
          <a:xfrm>
            <a:off x="5638800" y="5410200"/>
            <a:ext cx="1905000" cy="609600"/>
            <a:chOff x="2304" y="2688"/>
            <a:chExt cx="1200" cy="384"/>
          </a:xfrm>
        </p:grpSpPr>
        <p:sp>
          <p:nvSpPr>
            <p:cNvPr id="28802" name="Rectangle 130"/>
            <p:cNvSpPr>
              <a:spLocks noChangeArrowheads="1"/>
            </p:cNvSpPr>
            <p:nvPr/>
          </p:nvSpPr>
          <p:spPr bwMode="auto">
            <a:xfrm>
              <a:off x="2384" y="2688"/>
              <a:ext cx="376"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803" name="Rectangle 131"/>
            <p:cNvSpPr>
              <a:spLocks noChangeArrowheads="1"/>
            </p:cNvSpPr>
            <p:nvPr/>
          </p:nvSpPr>
          <p:spPr bwMode="auto">
            <a:xfrm>
              <a:off x="2304" y="2936"/>
              <a:ext cx="18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804" name="Rectangle 132"/>
            <p:cNvSpPr>
              <a:spLocks noChangeArrowheads="1"/>
            </p:cNvSpPr>
            <p:nvPr/>
          </p:nvSpPr>
          <p:spPr bwMode="auto">
            <a:xfrm>
              <a:off x="2384" y="2824"/>
              <a:ext cx="376"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grpSp>
          <p:nvGrpSpPr>
            <p:cNvPr id="28805" name="Group 133"/>
            <p:cNvGrpSpPr>
              <a:grpSpLocks/>
            </p:cNvGrpSpPr>
            <p:nvPr/>
          </p:nvGrpSpPr>
          <p:grpSpPr bwMode="auto">
            <a:xfrm>
              <a:off x="3048" y="2688"/>
              <a:ext cx="456" cy="384"/>
              <a:chOff x="672" y="1680"/>
              <a:chExt cx="816" cy="816"/>
            </a:xfrm>
          </p:grpSpPr>
          <p:sp>
            <p:nvSpPr>
              <p:cNvPr id="28806" name="Rectangle 134"/>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112</a:t>
                </a:r>
              </a:p>
            </p:txBody>
          </p:sp>
          <p:sp>
            <p:nvSpPr>
              <p:cNvPr id="28807" name="Rectangle 135"/>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808" name="Rectangle 136"/>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809" name="Line 137"/>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10" name="Line 138"/>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8811" name="Line 139"/>
            <p:cNvSpPr>
              <a:spLocks noChangeShapeType="1"/>
            </p:cNvSpPr>
            <p:nvPr/>
          </p:nvSpPr>
          <p:spPr bwMode="auto">
            <a:xfrm>
              <a:off x="2496" y="297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12" name="Line 140"/>
            <p:cNvSpPr>
              <a:spLocks noChangeShapeType="1"/>
            </p:cNvSpPr>
            <p:nvPr/>
          </p:nvSpPr>
          <p:spPr bwMode="auto">
            <a:xfrm flipV="1">
              <a:off x="2976" y="27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13" name="Line 141"/>
            <p:cNvSpPr>
              <a:spLocks noChangeShapeType="1"/>
            </p:cNvSpPr>
            <p:nvPr/>
          </p:nvSpPr>
          <p:spPr bwMode="auto">
            <a:xfrm>
              <a:off x="2976"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72"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3"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74"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22</a:t>
            </a:fld>
            <a:endParaRPr lang="en-US"/>
          </a:p>
        </p:txBody>
      </p:sp>
    </p:spTree>
    <p:extLst>
      <p:ext uri="{BB962C8B-B14F-4D97-AF65-F5344CB8AC3E}">
        <p14:creationId xmlns:p14="http://schemas.microsoft.com/office/powerpoint/2010/main" val="4092508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Pointers and Arrays</a:t>
            </a:r>
          </a:p>
        </p:txBody>
      </p:sp>
      <p:sp>
        <p:nvSpPr>
          <p:cNvPr id="30792" name="Rectangle 72"/>
          <p:cNvSpPr>
            <a:spLocks noGrp="1" noChangeArrowheads="1"/>
          </p:cNvSpPr>
          <p:nvPr>
            <p:ph type="body" sz="half" idx="1"/>
          </p:nvPr>
        </p:nvSpPr>
        <p:spPr/>
        <p:txBody>
          <a:bodyPr/>
          <a:lstStyle/>
          <a:p>
            <a:pPr>
              <a:lnSpc>
                <a:spcPct val="80000"/>
              </a:lnSpc>
            </a:pPr>
            <a:r>
              <a:rPr lang="en-US" sz="1900" dirty="0"/>
              <a:t>Array: Sequence of data items of the same type occupying consecutive memory locations.</a:t>
            </a:r>
          </a:p>
          <a:p>
            <a:pPr>
              <a:lnSpc>
                <a:spcPct val="80000"/>
              </a:lnSpc>
            </a:pPr>
            <a:r>
              <a:rPr lang="en-US" sz="1900" dirty="0"/>
              <a:t>Array name is the starting address of the memory block</a:t>
            </a:r>
          </a:p>
          <a:p>
            <a:pPr>
              <a:lnSpc>
                <a:spcPct val="80000"/>
              </a:lnSpc>
              <a:buFont typeface="Wingdings" pitchFamily="2" charset="2"/>
              <a:buNone/>
            </a:pPr>
            <a:r>
              <a:rPr lang="en-US" sz="1900" dirty="0" err="1">
                <a:latin typeface="Courier New" pitchFamily="49" charset="0"/>
              </a:rPr>
              <a:t>int</a:t>
            </a:r>
            <a:r>
              <a:rPr lang="en-US" sz="1900" dirty="0">
                <a:latin typeface="Courier New" pitchFamily="49" charset="0"/>
              </a:rPr>
              <a:t> </a:t>
            </a:r>
            <a:r>
              <a:rPr lang="en-US" sz="1900" dirty="0" err="1">
                <a:latin typeface="Courier New" pitchFamily="49" charset="0"/>
              </a:rPr>
              <a:t>arr</a:t>
            </a:r>
            <a:r>
              <a:rPr lang="en-US" sz="1900" dirty="0">
                <a:latin typeface="Courier New" pitchFamily="49" charset="0"/>
              </a:rPr>
              <a:t>[7];</a:t>
            </a:r>
          </a:p>
          <a:p>
            <a:pPr>
              <a:lnSpc>
                <a:spcPct val="80000"/>
              </a:lnSpc>
            </a:pPr>
            <a:r>
              <a:rPr lang="en-US" sz="1900" dirty="0" smtClean="0"/>
              <a:t>Runtime, the computer:</a:t>
            </a:r>
            <a:endParaRPr lang="en-US" sz="1900" dirty="0"/>
          </a:p>
          <a:p>
            <a:pPr lvl="1">
              <a:lnSpc>
                <a:spcPct val="80000"/>
              </a:lnSpc>
            </a:pPr>
            <a:r>
              <a:rPr lang="en-US" sz="1800" dirty="0"/>
              <a:t>Allocates space for 7 integer objects</a:t>
            </a:r>
          </a:p>
          <a:p>
            <a:pPr lvl="1">
              <a:lnSpc>
                <a:spcPct val="80000"/>
              </a:lnSpc>
            </a:pPr>
            <a:r>
              <a:rPr lang="en-US" sz="1800" dirty="0"/>
              <a:t>Assigns to </a:t>
            </a:r>
            <a:r>
              <a:rPr lang="en-US" sz="1800" dirty="0" err="1">
                <a:latin typeface="Courier New" pitchFamily="49" charset="0"/>
              </a:rPr>
              <a:t>arr</a:t>
            </a:r>
            <a:r>
              <a:rPr lang="en-US" sz="1800" dirty="0"/>
              <a:t> the starting address of the memory block</a:t>
            </a:r>
          </a:p>
          <a:p>
            <a:pPr lvl="1">
              <a:lnSpc>
                <a:spcPct val="80000"/>
              </a:lnSpc>
            </a:pPr>
            <a:r>
              <a:rPr lang="en-US" sz="1800" dirty="0"/>
              <a:t>Associates the pointer with the type and the size of the item it references</a:t>
            </a:r>
          </a:p>
          <a:p>
            <a:pPr lvl="1">
              <a:lnSpc>
                <a:spcPct val="80000"/>
              </a:lnSpc>
            </a:pPr>
            <a:r>
              <a:rPr lang="en-US" sz="1800" dirty="0"/>
              <a:t>Knows that data item is a 4-byte integer</a:t>
            </a:r>
          </a:p>
        </p:txBody>
      </p:sp>
      <p:graphicFrame>
        <p:nvGraphicFramePr>
          <p:cNvPr id="30793" name="Object 73"/>
          <p:cNvGraphicFramePr>
            <a:graphicFrameLocks noGrp="1" noChangeAspect="1"/>
          </p:cNvGraphicFramePr>
          <p:nvPr>
            <p:ph sz="half" idx="4294967295"/>
          </p:nvPr>
        </p:nvGraphicFramePr>
        <p:xfrm>
          <a:off x="4572000" y="1676400"/>
          <a:ext cx="4038600" cy="1466850"/>
        </p:xfrm>
        <a:graphic>
          <a:graphicData uri="http://schemas.openxmlformats.org/presentationml/2006/ole">
            <mc:AlternateContent xmlns:mc="http://schemas.openxmlformats.org/markup-compatibility/2006">
              <mc:Choice xmlns:v="urn:schemas-microsoft-com:vml" Requires="v">
                <p:oleObj spid="_x0000_s4228" name="SmartDraw" r:id="rId3" imgW="5960160" imgH="2165400" progId="SmartDraw.2">
                  <p:embed/>
                </p:oleObj>
              </mc:Choice>
              <mc:Fallback>
                <p:oleObj name="SmartDraw" r:id="rId3" imgW="5960160" imgH="216540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76400"/>
                        <a:ext cx="4038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72"/>
          <p:cNvSpPr txBox="1">
            <a:spLocks noChangeArrowheads="1"/>
          </p:cNvSpPr>
          <p:nvPr/>
        </p:nvSpPr>
        <p:spPr bwMode="auto">
          <a:xfrm>
            <a:off x="4669971" y="3505200"/>
            <a:ext cx="4038600" cy="276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4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000">
                <a:solidFill>
                  <a:schemeClr val="tx1"/>
                </a:solidFill>
                <a:latin typeface="+mn-lt"/>
              </a:defRPr>
            </a:lvl3pPr>
            <a:lvl4pPr marL="1600200" indent="-228600" algn="l" rtl="0" eaLnBrk="1" fontAlgn="base" hangingPunct="1">
              <a:spcBef>
                <a:spcPct val="20000"/>
              </a:spcBef>
              <a:spcAft>
                <a:spcPct val="0"/>
              </a:spcAft>
              <a:buClr>
                <a:srgbClr val="FF0000"/>
              </a:buClr>
              <a:buChar char="–"/>
              <a:defRPr sz="1800">
                <a:solidFill>
                  <a:schemeClr val="tx1"/>
                </a:solidFill>
                <a:latin typeface="+mn-lt"/>
              </a:defRPr>
            </a:lvl4pPr>
            <a:lvl5pPr marL="2057400" indent="-228600" algn="l" rtl="0" eaLnBrk="1" fontAlgn="base" hangingPunct="1">
              <a:spcBef>
                <a:spcPct val="20000"/>
              </a:spcBef>
              <a:spcAft>
                <a:spcPct val="0"/>
              </a:spcAft>
              <a:buClr>
                <a:srgbClr val="FF0000"/>
              </a:buClr>
              <a:buChar char="»"/>
              <a:defRPr sz="1800">
                <a:solidFill>
                  <a:schemeClr val="tx1"/>
                </a:solidFill>
                <a:latin typeface="+mn-lt"/>
              </a:defRPr>
            </a:lvl5pPr>
            <a:lvl6pPr marL="2514600" indent="-228600" algn="l" rtl="0" eaLnBrk="1" fontAlgn="base" hangingPunct="1">
              <a:spcBef>
                <a:spcPct val="20000"/>
              </a:spcBef>
              <a:spcAft>
                <a:spcPct val="0"/>
              </a:spcAft>
              <a:buClr>
                <a:srgbClr val="FF0000"/>
              </a:buClr>
              <a:buChar char="»"/>
              <a:defRPr sz="1800">
                <a:solidFill>
                  <a:schemeClr val="tx1"/>
                </a:solidFill>
                <a:latin typeface="+mn-lt"/>
              </a:defRPr>
            </a:lvl6pPr>
            <a:lvl7pPr marL="2971800" indent="-228600" algn="l" rtl="0" eaLnBrk="1" fontAlgn="base" hangingPunct="1">
              <a:spcBef>
                <a:spcPct val="20000"/>
              </a:spcBef>
              <a:spcAft>
                <a:spcPct val="0"/>
              </a:spcAft>
              <a:buClr>
                <a:srgbClr val="FF0000"/>
              </a:buClr>
              <a:buChar char="»"/>
              <a:defRPr sz="1800">
                <a:solidFill>
                  <a:schemeClr val="tx1"/>
                </a:solidFill>
                <a:latin typeface="+mn-lt"/>
              </a:defRPr>
            </a:lvl7pPr>
            <a:lvl8pPr marL="3429000" indent="-228600" algn="l" rtl="0" eaLnBrk="1" fontAlgn="base" hangingPunct="1">
              <a:spcBef>
                <a:spcPct val="20000"/>
              </a:spcBef>
              <a:spcAft>
                <a:spcPct val="0"/>
              </a:spcAft>
              <a:buClr>
                <a:srgbClr val="FF0000"/>
              </a:buClr>
              <a:buChar char="»"/>
              <a:defRPr sz="1800">
                <a:solidFill>
                  <a:schemeClr val="tx1"/>
                </a:solidFill>
                <a:latin typeface="+mn-lt"/>
              </a:defRPr>
            </a:lvl8pPr>
            <a:lvl9pPr marL="3886200" indent="-228600" algn="l" rtl="0" eaLnBrk="1" fontAlgn="base" hangingPunct="1">
              <a:spcBef>
                <a:spcPct val="20000"/>
              </a:spcBef>
              <a:spcAft>
                <a:spcPct val="0"/>
              </a:spcAft>
              <a:buClr>
                <a:srgbClr val="FF0000"/>
              </a:buClr>
              <a:buChar char="»"/>
              <a:defRPr sz="1800">
                <a:solidFill>
                  <a:schemeClr val="tx1"/>
                </a:solidFill>
                <a:latin typeface="+mn-lt"/>
              </a:defRPr>
            </a:lvl9pPr>
          </a:lstStyle>
          <a:p>
            <a:pPr>
              <a:lnSpc>
                <a:spcPct val="80000"/>
              </a:lnSpc>
            </a:pPr>
            <a:r>
              <a:rPr lang="en-US" sz="1900" dirty="0" smtClean="0"/>
              <a:t>Pointer arithmetic:</a:t>
            </a:r>
          </a:p>
          <a:p>
            <a:pPr>
              <a:lnSpc>
                <a:spcPct val="80000"/>
              </a:lnSpc>
              <a:buFont typeface="Wingdings" pitchFamily="2" charset="2"/>
              <a:buNone/>
            </a:pPr>
            <a:r>
              <a:rPr lang="en-US" sz="1900" dirty="0" err="1" smtClean="0">
                <a:latin typeface="Courier New" pitchFamily="49" charset="0"/>
              </a:rPr>
              <a:t>arr+i</a:t>
            </a:r>
            <a:endParaRPr lang="en-US" sz="1900" dirty="0" smtClean="0">
              <a:latin typeface="Courier New" pitchFamily="49" charset="0"/>
            </a:endParaRPr>
          </a:p>
          <a:p>
            <a:pPr marL="0" indent="0">
              <a:lnSpc>
                <a:spcPct val="80000"/>
              </a:lnSpc>
              <a:buNone/>
            </a:pPr>
            <a:r>
              <a:rPr lang="en-US" sz="1900" dirty="0" smtClean="0"/>
              <a:t>Points at  the </a:t>
            </a:r>
            <a:r>
              <a:rPr lang="en-US" sz="1900" dirty="0" err="1" smtClean="0"/>
              <a:t>i</a:t>
            </a:r>
            <a:r>
              <a:rPr lang="en-US" sz="1900" baseline="30000" dirty="0" err="1" smtClean="0"/>
              <a:t>th</a:t>
            </a:r>
            <a:r>
              <a:rPr lang="en-US" sz="1900" dirty="0" smtClean="0"/>
              <a:t> location of the array</a:t>
            </a:r>
            <a:endParaRPr lang="en-US" sz="1800" dirty="0"/>
          </a:p>
        </p:txBody>
      </p:sp>
      <p:sp>
        <p:nvSpPr>
          <p:cNvPr id="8"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9"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0"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23</a:t>
            </a:fld>
            <a:endParaRPr lang="en-US"/>
          </a:p>
        </p:txBody>
      </p:sp>
    </p:spTree>
    <p:extLst>
      <p:ext uri="{BB962C8B-B14F-4D97-AF65-F5344CB8AC3E}">
        <p14:creationId xmlns:p14="http://schemas.microsoft.com/office/powerpoint/2010/main" val="53412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9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9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9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9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9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Pointers and Arrays: Example</a:t>
            </a:r>
          </a:p>
        </p:txBody>
      </p:sp>
      <p:sp>
        <p:nvSpPr>
          <p:cNvPr id="34819" name="Rectangle 3"/>
          <p:cNvSpPr>
            <a:spLocks noGrp="1" noChangeArrowheads="1"/>
          </p:cNvSpPr>
          <p:nvPr>
            <p:ph type="body" sz="half" idx="1"/>
          </p:nvPr>
        </p:nvSpPr>
        <p:spPr>
          <a:xfrm>
            <a:off x="457200" y="1066800"/>
            <a:ext cx="4038600" cy="5029200"/>
          </a:xfrm>
        </p:spPr>
        <p:txBody>
          <a:bodyPr/>
          <a:lstStyle/>
          <a:p>
            <a:pPr>
              <a:lnSpc>
                <a:spcPct val="80000"/>
              </a:lnSpc>
              <a:buFont typeface="Wingdings" pitchFamily="2" charset="2"/>
              <a:buNone/>
            </a:pPr>
            <a:r>
              <a:rPr lang="en-US" sz="1500" dirty="0" smtClean="0">
                <a:latin typeface="Courier New" pitchFamily="49" charset="0"/>
              </a:rPr>
              <a:t>main</a:t>
            </a:r>
            <a:r>
              <a:rPr lang="en-US" sz="1500" dirty="0">
                <a:latin typeface="Courier New" pitchFamily="49" charset="0"/>
              </a:rPr>
              <a:t>()</a:t>
            </a:r>
          </a:p>
          <a:p>
            <a:pPr>
              <a:lnSpc>
                <a:spcPct val="80000"/>
              </a:lnSpc>
              <a:buFont typeface="Wingdings" pitchFamily="2" charset="2"/>
              <a:buNone/>
            </a:pPr>
            <a:r>
              <a:rPr lang="en-US" sz="1500" dirty="0">
                <a:latin typeface="Courier New" pitchFamily="49" charset="0"/>
              </a:rPr>
              <a:t>{</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err="1" smtClean="0">
                <a:latin typeface="Courier New" pitchFamily="49" charset="0"/>
              </a:rPr>
              <a:t>int</a:t>
            </a:r>
            <a:r>
              <a:rPr lang="en-US" sz="1500" dirty="0" smtClean="0">
                <a:latin typeface="Courier New" pitchFamily="49" charset="0"/>
              </a:rPr>
              <a:t> </a:t>
            </a:r>
            <a:r>
              <a:rPr lang="en-US" sz="1500" dirty="0" err="1">
                <a:latin typeface="Courier New" pitchFamily="49" charset="0"/>
              </a:rPr>
              <a:t>arr</a:t>
            </a:r>
            <a:r>
              <a:rPr lang="en-US" sz="1500" dirty="0">
                <a:latin typeface="Courier New" pitchFamily="49" charset="0"/>
              </a:rPr>
              <a:t>[7];</a:t>
            </a:r>
          </a:p>
          <a:p>
            <a:pPr>
              <a:lnSpc>
                <a:spcPct val="80000"/>
              </a:lnSpc>
              <a:buFont typeface="Wingdings" pitchFamily="2" charset="2"/>
              <a:buNone/>
            </a:pPr>
            <a:r>
              <a:rPr lang="en-US" sz="1500" dirty="0" err="1">
                <a:latin typeface="Courier New" pitchFamily="49" charset="0"/>
              </a:rPr>
              <a:t>int</a:t>
            </a:r>
            <a:r>
              <a:rPr lang="en-US" sz="1500" dirty="0">
                <a:latin typeface="Courier New" pitchFamily="49" charset="0"/>
              </a:rPr>
              <a:t> </a:t>
            </a:r>
            <a:r>
              <a:rPr lang="en-US" sz="1500" dirty="0" err="1">
                <a:latin typeface="Courier New" pitchFamily="49" charset="0"/>
              </a:rPr>
              <a:t>i</a:t>
            </a:r>
            <a:r>
              <a:rPr lang="en-US" sz="1500" dirty="0">
                <a:latin typeface="Courier New" pitchFamily="49" charset="0"/>
              </a:rPr>
              <a:t>;</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arr</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a:t>
            </a:r>
            <a:r>
              <a:rPr lang="en-US" sz="1500" dirty="0" err="1">
                <a:latin typeface="Courier New" pitchFamily="49" charset="0"/>
              </a:rPr>
              <a:t>arr</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]&lt;&lt;" ";</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&lt;&lt;&amp;</a:t>
            </a:r>
            <a:r>
              <a:rPr lang="en-US" sz="1500" dirty="0" err="1">
                <a:latin typeface="Courier New" pitchFamily="49" charset="0"/>
              </a:rPr>
              <a:t>arr</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]&lt;&lt;" ";</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a:t>
            </a:r>
            <a:r>
              <a:rPr lang="en-US" sz="1500" dirty="0" err="1">
                <a:latin typeface="Courier New" pitchFamily="49" charset="0"/>
              </a:rPr>
              <a:t>arr+i</a:t>
            </a:r>
            <a:r>
              <a:rPr lang="en-US" sz="1500" dirty="0">
                <a:latin typeface="Courier New" pitchFamily="49" charset="0"/>
              </a:rPr>
              <a:t>)&lt;&lt;" ";</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endParaRPr lang="en-US" sz="1500" dirty="0">
              <a:latin typeface="Courier New" pitchFamily="49" charset="0"/>
            </a:endParaRPr>
          </a:p>
        </p:txBody>
      </p:sp>
      <p:sp>
        <p:nvSpPr>
          <p:cNvPr id="34821" name="Rectangle 5"/>
          <p:cNvSpPr>
            <a:spLocks noGrp="1" noChangeArrowheads="1"/>
          </p:cNvSpPr>
          <p:nvPr>
            <p:ph type="body" sz="half" idx="2"/>
          </p:nvPr>
        </p:nvSpPr>
        <p:spPr>
          <a:xfrm>
            <a:off x="4648200" y="1143000"/>
            <a:ext cx="4038600" cy="4800600"/>
          </a:xfrm>
        </p:spPr>
        <p:txBody>
          <a:bodyPr/>
          <a:lstStyle/>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err="1">
                <a:latin typeface="Courier New" pitchFamily="49" charset="0"/>
              </a:rPr>
              <a:t>i</a:t>
            </a:r>
            <a:r>
              <a:rPr lang="en-US" sz="1500" dirty="0" err="1" smtClean="0">
                <a:latin typeface="Courier New" pitchFamily="49" charset="0"/>
              </a:rPr>
              <a:t>nt</a:t>
            </a:r>
            <a:r>
              <a:rPr lang="en-US" sz="1500" dirty="0" smtClean="0">
                <a:latin typeface="Courier New" pitchFamily="49" charset="0"/>
              </a:rPr>
              <a:t> *p=</a:t>
            </a:r>
            <a:r>
              <a:rPr lang="en-US" sz="1500" dirty="0" err="1" smtClean="0">
                <a:latin typeface="Courier New" pitchFamily="49" charset="0"/>
              </a:rPr>
              <a:t>arr</a:t>
            </a:r>
            <a:r>
              <a:rPr lang="en-US" sz="1500" dirty="0">
                <a:latin typeface="Courier New" pitchFamily="49" charset="0"/>
              </a:rPr>
              <a:t>;</a:t>
            </a: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a:latin typeface="Courier New" pitchFamily="49" charset="0"/>
              </a:rPr>
              <a:t>{</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&lt;&lt;*p&lt;&lt;" ";</a:t>
            </a:r>
          </a:p>
          <a:p>
            <a:pPr>
              <a:lnSpc>
                <a:spcPct val="80000"/>
              </a:lnSpc>
              <a:buFont typeface="Wingdings" pitchFamily="2" charset="2"/>
              <a:buNone/>
            </a:pPr>
            <a:r>
              <a:rPr lang="en-US" sz="1500" dirty="0">
                <a:latin typeface="Courier New" pitchFamily="49" charset="0"/>
              </a:rPr>
              <a:t>p++;</a:t>
            </a:r>
          </a:p>
          <a:p>
            <a:pPr>
              <a:lnSpc>
                <a:spcPct val="80000"/>
              </a:lnSpc>
              <a:buFont typeface="Wingdings" pitchFamily="2" charset="2"/>
              <a:buNone/>
            </a:pPr>
            <a:r>
              <a:rPr lang="en-US" sz="1500" dirty="0">
                <a:latin typeface="Courier New" pitchFamily="49" charset="0"/>
              </a:rPr>
              <a:t>}</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r>
              <a:rPr lang="en-US" sz="1500" dirty="0" smtClean="0">
                <a:latin typeface="Courier New" pitchFamily="49" charset="0"/>
              </a:rPr>
              <a:t>}</a:t>
            </a:r>
            <a:endParaRPr lang="en-US" sz="1500" dirty="0">
              <a:latin typeface="Courier New" pitchFamily="49" charset="0"/>
            </a:endParaRPr>
          </a:p>
          <a:p>
            <a:pPr>
              <a:lnSpc>
                <a:spcPct val="80000"/>
              </a:lnSpc>
            </a:pPr>
            <a:endParaRPr lang="en-US" sz="1500" dirty="0">
              <a:latin typeface="Courier New" pitchFamily="49" charset="0"/>
            </a:endParaRPr>
          </a:p>
        </p:txBody>
      </p:sp>
      <p:sp>
        <p:nvSpPr>
          <p:cNvPr id="34822" name="Rectangle 6"/>
          <p:cNvSpPr>
            <a:spLocks noChangeArrowheads="1"/>
          </p:cNvSpPr>
          <p:nvPr/>
        </p:nvSpPr>
        <p:spPr bwMode="auto">
          <a:xfrm>
            <a:off x="7086600" y="2895600"/>
            <a:ext cx="1524000" cy="3122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0 1 2 3 4 5 6</a:t>
            </a:r>
          </a:p>
          <a:p>
            <a:r>
              <a:rPr lang="en-US" dirty="0"/>
              <a:t>0x0012FF60</a:t>
            </a:r>
          </a:p>
          <a:p>
            <a:r>
              <a:rPr lang="en-US" dirty="0"/>
              <a:t>0x0012FF64</a:t>
            </a:r>
          </a:p>
          <a:p>
            <a:r>
              <a:rPr lang="en-US" dirty="0"/>
              <a:t>0x0012FF68</a:t>
            </a:r>
          </a:p>
          <a:p>
            <a:r>
              <a:rPr lang="en-US" dirty="0"/>
              <a:t>0x0012FF6C</a:t>
            </a:r>
          </a:p>
          <a:p>
            <a:r>
              <a:rPr lang="en-US" dirty="0"/>
              <a:t>0x0012FF70</a:t>
            </a:r>
          </a:p>
          <a:p>
            <a:r>
              <a:rPr lang="en-US" dirty="0"/>
              <a:t>0x0012FF74</a:t>
            </a:r>
          </a:p>
          <a:p>
            <a:r>
              <a:rPr lang="en-US" dirty="0"/>
              <a:t>0x0012FF78</a:t>
            </a:r>
          </a:p>
          <a:p>
            <a:endParaRPr lang="en-US" dirty="0"/>
          </a:p>
          <a:p>
            <a:r>
              <a:rPr lang="en-US" dirty="0"/>
              <a:t>0 1 2 3 4 5 6</a:t>
            </a:r>
          </a:p>
          <a:p>
            <a:r>
              <a:rPr lang="en-US" dirty="0"/>
              <a:t>0 1 2 3 4 5 6</a:t>
            </a:r>
          </a:p>
        </p:txBody>
      </p:sp>
      <p:sp>
        <p:nvSpPr>
          <p:cNvPr id="8"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9"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0"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24</a:t>
            </a:fld>
            <a:endParaRPr lang="en-US"/>
          </a:p>
        </p:txBody>
      </p:sp>
    </p:spTree>
    <p:extLst>
      <p:ext uri="{BB962C8B-B14F-4D97-AF65-F5344CB8AC3E}">
        <p14:creationId xmlns:p14="http://schemas.microsoft.com/office/powerpoint/2010/main" val="14838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19">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19">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2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2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82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82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82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2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82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819">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819">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819">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822">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21">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821">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821">
                                            <p:txEl>
                                              <p:pRg st="3" end="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821">
                                            <p:txEl>
                                              <p:pRg st="4" end="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821">
                                            <p:txEl>
                                              <p:pRg st="5" end="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821">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821">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821">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48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Argument </a:t>
            </a:r>
            <a:r>
              <a:rPr lang="en-US" dirty="0" smtClean="0"/>
              <a:t>passing</a:t>
            </a:r>
            <a:endParaRPr lang="en-US" dirty="0"/>
          </a:p>
        </p:txBody>
      </p:sp>
      <p:sp>
        <p:nvSpPr>
          <p:cNvPr id="45059" name="Rectangle 3"/>
          <p:cNvSpPr>
            <a:spLocks noGrp="1" noChangeArrowheads="1"/>
          </p:cNvSpPr>
          <p:nvPr>
            <p:ph type="body" sz="half" idx="1"/>
          </p:nvPr>
        </p:nvSpPr>
        <p:spPr>
          <a:xfrm>
            <a:off x="457200" y="1371600"/>
            <a:ext cx="2819400" cy="1600200"/>
          </a:xfrm>
        </p:spPr>
        <p:txBody>
          <a:bodyPr/>
          <a:lstStyle/>
          <a:p>
            <a:pPr>
              <a:lnSpc>
                <a:spcPct val="80000"/>
              </a:lnSpc>
            </a:pPr>
            <a:r>
              <a:rPr lang="en-US" sz="2000" dirty="0" smtClean="0"/>
              <a:t>Write a function that takes:</a:t>
            </a:r>
          </a:p>
          <a:p>
            <a:pPr lvl="1">
              <a:lnSpc>
                <a:spcPct val="80000"/>
              </a:lnSpc>
            </a:pPr>
            <a:r>
              <a:rPr lang="en-US" sz="1600" dirty="0" smtClean="0"/>
              <a:t>Two integers as input </a:t>
            </a:r>
          </a:p>
          <a:p>
            <a:pPr lvl="1">
              <a:lnSpc>
                <a:spcPct val="80000"/>
              </a:lnSpc>
            </a:pPr>
            <a:r>
              <a:rPr lang="en-US" sz="1600" dirty="0" smtClean="0"/>
              <a:t>Swaps the integer values</a:t>
            </a:r>
          </a:p>
          <a:p>
            <a:pPr lvl="1">
              <a:lnSpc>
                <a:spcPct val="80000"/>
              </a:lnSpc>
            </a:pPr>
            <a:endParaRPr lang="en-US" sz="1600" dirty="0"/>
          </a:p>
          <a:p>
            <a:pPr marL="457200" lvl="1" indent="0">
              <a:lnSpc>
                <a:spcPct val="80000"/>
              </a:lnSpc>
              <a:buNone/>
            </a:pPr>
            <a:endParaRPr lang="en-US" sz="1300" dirty="0" smtClean="0"/>
          </a:p>
          <a:p>
            <a:pPr>
              <a:lnSpc>
                <a:spcPct val="80000"/>
              </a:lnSpc>
              <a:buFont typeface="Wingdings" pitchFamily="2" charset="2"/>
              <a:buNone/>
            </a:pPr>
            <a:endParaRPr lang="en-US" sz="1700" dirty="0" smtClean="0"/>
          </a:p>
        </p:txBody>
      </p:sp>
      <p:sp>
        <p:nvSpPr>
          <p:cNvPr id="45060" name="Rectangle 4"/>
          <p:cNvSpPr>
            <a:spLocks noGrp="1" noChangeArrowheads="1"/>
          </p:cNvSpPr>
          <p:nvPr>
            <p:ph type="body" sz="half" idx="2"/>
          </p:nvPr>
        </p:nvSpPr>
        <p:spPr>
          <a:xfrm>
            <a:off x="3657600" y="1600200"/>
            <a:ext cx="5029200" cy="4525963"/>
          </a:xfrm>
        </p:spPr>
        <p:txBody>
          <a:bodyPr/>
          <a:lstStyle/>
          <a:p>
            <a:pPr>
              <a:lnSpc>
                <a:spcPct val="80000"/>
              </a:lnSpc>
            </a:pPr>
            <a:r>
              <a:rPr lang="en-US" sz="1800" dirty="0"/>
              <a:t> </a:t>
            </a:r>
            <a:r>
              <a:rPr lang="en-US" sz="2000" dirty="0"/>
              <a:t>Desired operation</a:t>
            </a:r>
          </a:p>
          <a:p>
            <a:pPr>
              <a:lnSpc>
                <a:spcPct val="80000"/>
              </a:lnSpc>
              <a:buFont typeface="Wingdings" pitchFamily="2" charset="2"/>
              <a:buNone/>
            </a:pPr>
            <a:r>
              <a:rPr lang="en-US" sz="2000" dirty="0">
                <a:latin typeface="Courier New" pitchFamily="49" charset="0"/>
              </a:rPr>
              <a:t> main()</a:t>
            </a:r>
          </a:p>
          <a:p>
            <a:pPr>
              <a:lnSpc>
                <a:spcPct val="80000"/>
              </a:lnSpc>
              <a:buFont typeface="Wingdings" pitchFamily="2" charset="2"/>
              <a:buNone/>
            </a:pPr>
            <a:r>
              <a:rPr lang="en-US" sz="2000" dirty="0" smtClean="0">
                <a:latin typeface="Courier New" pitchFamily="49" charset="0"/>
              </a:rPr>
              <a:t>{</a:t>
            </a:r>
            <a:r>
              <a:rPr lang="en-US" sz="2000" dirty="0" err="1" smtClean="0">
                <a:solidFill>
                  <a:srgbClr val="FF0000"/>
                </a:solidFill>
                <a:latin typeface="Courier New" pitchFamily="49" charset="0"/>
              </a:rPr>
              <a:t>int</a:t>
            </a:r>
            <a:r>
              <a:rPr lang="en-US" sz="2000" dirty="0" smtClean="0">
                <a:solidFill>
                  <a:srgbClr val="FF0000"/>
                </a:solidFill>
                <a:latin typeface="Courier New" pitchFamily="49" charset="0"/>
              </a:rPr>
              <a:t> </a:t>
            </a:r>
            <a:r>
              <a:rPr lang="en-US" sz="2000" dirty="0" err="1">
                <a:solidFill>
                  <a:srgbClr val="FF0000"/>
                </a:solidFill>
                <a:latin typeface="Courier New" pitchFamily="49" charset="0"/>
              </a:rPr>
              <a:t>i</a:t>
            </a:r>
            <a:r>
              <a:rPr lang="en-US" sz="2000" dirty="0">
                <a:solidFill>
                  <a:srgbClr val="FF0000"/>
                </a:solidFill>
                <a:latin typeface="Courier New" pitchFamily="49" charset="0"/>
              </a:rPr>
              <a:t>=10;</a:t>
            </a:r>
          </a:p>
          <a:p>
            <a:pPr>
              <a:lnSpc>
                <a:spcPct val="80000"/>
              </a:lnSpc>
              <a:buFont typeface="Wingdings" pitchFamily="2" charset="2"/>
              <a:buNone/>
            </a:pPr>
            <a:r>
              <a:rPr lang="en-US" sz="2000" dirty="0" err="1" smtClean="0">
                <a:solidFill>
                  <a:srgbClr val="FF0000"/>
                </a:solidFill>
                <a:latin typeface="Courier New" pitchFamily="49" charset="0"/>
              </a:rPr>
              <a:t>int</a:t>
            </a:r>
            <a:r>
              <a:rPr lang="en-US" sz="2000" dirty="0" smtClean="0">
                <a:solidFill>
                  <a:srgbClr val="FF0000"/>
                </a:solidFill>
                <a:latin typeface="Courier New" pitchFamily="49" charset="0"/>
              </a:rPr>
              <a:t> </a:t>
            </a:r>
            <a:r>
              <a:rPr lang="en-US" sz="2000" dirty="0">
                <a:solidFill>
                  <a:srgbClr val="FF0000"/>
                </a:solidFill>
                <a:latin typeface="Courier New" pitchFamily="49" charset="0"/>
              </a:rPr>
              <a:t>j=20;</a:t>
            </a:r>
          </a:p>
          <a:p>
            <a:pPr>
              <a:lnSpc>
                <a:spcPct val="80000"/>
              </a:lnSpc>
              <a:buFont typeface="Wingdings" pitchFamily="2" charset="2"/>
              <a:buNone/>
            </a:pPr>
            <a:r>
              <a:rPr lang="en-US" sz="2000" dirty="0" err="1" smtClean="0">
                <a:latin typeface="Courier New" pitchFamily="49" charset="0"/>
              </a:rPr>
              <a:t>cout</a:t>
            </a:r>
            <a:r>
              <a:rPr lang="en-US" sz="2000" dirty="0" smtClean="0">
                <a:latin typeface="Courier New" pitchFamily="49" charset="0"/>
              </a:rPr>
              <a:t> </a:t>
            </a:r>
            <a:r>
              <a:rPr lang="en-US" sz="2000" dirty="0">
                <a:latin typeface="Courier New" pitchFamily="49" charset="0"/>
              </a:rPr>
              <a:t>&lt;&lt; "Before swap</a:t>
            </a:r>
            <a:r>
              <a:rPr lang="en-US" sz="2000" dirty="0" smtClean="0">
                <a:latin typeface="Courier New" pitchFamily="49" charset="0"/>
              </a:rPr>
              <a:t>():</a:t>
            </a:r>
            <a:r>
              <a:rPr lang="en-US" sz="2000" dirty="0" err="1" smtClean="0">
                <a:latin typeface="Courier New" pitchFamily="49" charset="0"/>
              </a:rPr>
              <a:t>i</a:t>
            </a:r>
            <a:r>
              <a:rPr lang="en-US" sz="2000" dirty="0">
                <a:latin typeface="Courier New" pitchFamily="49" charset="0"/>
              </a:rPr>
              <a:t>:"&lt;&lt;i&lt;&lt;"j:"&lt;&lt;j&lt;&lt;“\n”;</a:t>
            </a:r>
          </a:p>
          <a:p>
            <a:pPr>
              <a:lnSpc>
                <a:spcPct val="80000"/>
              </a:lnSpc>
              <a:buFont typeface="Wingdings" pitchFamily="2" charset="2"/>
              <a:buNone/>
            </a:pPr>
            <a:r>
              <a:rPr lang="en-US" sz="2000" dirty="0">
                <a:latin typeface="Courier New" pitchFamily="49" charset="0"/>
              </a:rPr>
              <a:t> </a:t>
            </a:r>
            <a:r>
              <a:rPr lang="en-US" sz="2000" dirty="0" smtClean="0">
                <a:solidFill>
                  <a:srgbClr val="FF0000"/>
                </a:solidFill>
                <a:latin typeface="Courier New" pitchFamily="49" charset="0"/>
              </a:rPr>
              <a:t>swap(</a:t>
            </a:r>
            <a:r>
              <a:rPr lang="en-US" sz="2000" dirty="0" err="1" smtClean="0">
                <a:solidFill>
                  <a:srgbClr val="FF0000"/>
                </a:solidFill>
                <a:latin typeface="Courier New" pitchFamily="49" charset="0"/>
              </a:rPr>
              <a:t>i,j</a:t>
            </a:r>
            <a:r>
              <a:rPr lang="en-US" sz="2000" dirty="0">
                <a:solidFill>
                  <a:srgbClr val="FF0000"/>
                </a:solidFill>
                <a:latin typeface="Courier New" pitchFamily="49" charset="0"/>
              </a:rPr>
              <a:t>);</a:t>
            </a:r>
          </a:p>
          <a:p>
            <a:pPr>
              <a:lnSpc>
                <a:spcPct val="80000"/>
              </a:lnSpc>
              <a:buFont typeface="Wingdings" pitchFamily="2" charset="2"/>
              <a:buNone/>
            </a:pPr>
            <a:r>
              <a:rPr lang="en-US" sz="2000" dirty="0">
                <a:solidFill>
                  <a:srgbClr val="FF0000"/>
                </a:solidFill>
                <a:latin typeface="Courier New" pitchFamily="49" charset="0"/>
              </a:rPr>
              <a:t> </a:t>
            </a:r>
            <a:r>
              <a:rPr lang="en-US" sz="2000" dirty="0">
                <a:latin typeface="Courier New" pitchFamily="49" charset="0"/>
              </a:rPr>
              <a:t>      </a:t>
            </a:r>
            <a:r>
              <a:rPr lang="en-US" sz="2000" dirty="0" err="1">
                <a:latin typeface="Courier New" pitchFamily="49" charset="0"/>
              </a:rPr>
              <a:t>cout</a:t>
            </a:r>
            <a:r>
              <a:rPr lang="en-US" sz="2000" dirty="0">
                <a:latin typeface="Courier New" pitchFamily="49" charset="0"/>
              </a:rPr>
              <a:t> &lt;&lt; "After swap():</a:t>
            </a:r>
            <a:r>
              <a:rPr lang="en-US" sz="2000" dirty="0" err="1">
                <a:latin typeface="Courier New" pitchFamily="49" charset="0"/>
              </a:rPr>
              <a:t>i</a:t>
            </a:r>
            <a:r>
              <a:rPr lang="en-US" sz="2000" dirty="0">
                <a:latin typeface="Courier New" pitchFamily="49" charset="0"/>
              </a:rPr>
              <a:t>:"&lt;&lt;</a:t>
            </a:r>
            <a:r>
              <a:rPr lang="en-US" sz="2000" dirty="0" err="1">
                <a:latin typeface="Courier New" pitchFamily="49" charset="0"/>
              </a:rPr>
              <a:t>i</a:t>
            </a:r>
            <a:r>
              <a:rPr lang="en-US" sz="2000" dirty="0">
                <a:latin typeface="Courier New" pitchFamily="49" charset="0"/>
              </a:rPr>
              <a:t>&lt;&lt;"j:"&lt;&lt;j&lt;&lt;“\n”;</a:t>
            </a:r>
          </a:p>
          <a:p>
            <a:pPr>
              <a:lnSpc>
                <a:spcPct val="80000"/>
              </a:lnSpc>
              <a:buFont typeface="Wingdings" pitchFamily="2" charset="2"/>
              <a:buNone/>
            </a:pPr>
            <a:r>
              <a:rPr lang="en-US" sz="2000" dirty="0">
                <a:latin typeface="Courier New" pitchFamily="49" charset="0"/>
              </a:rPr>
              <a:t>    }</a:t>
            </a:r>
          </a:p>
          <a:p>
            <a:pPr>
              <a:lnSpc>
                <a:spcPct val="80000"/>
              </a:lnSpc>
              <a:buFont typeface="Wingdings" pitchFamily="2" charset="2"/>
              <a:buNone/>
            </a:pPr>
            <a:r>
              <a:rPr lang="en-US" sz="2000" dirty="0"/>
              <a:t>Before swap(): i:10 j:20</a:t>
            </a:r>
          </a:p>
          <a:p>
            <a:pPr>
              <a:lnSpc>
                <a:spcPct val="80000"/>
              </a:lnSpc>
              <a:buFont typeface="Wingdings" pitchFamily="2" charset="2"/>
              <a:buNone/>
            </a:pPr>
            <a:r>
              <a:rPr lang="en-US" sz="2000" dirty="0"/>
              <a:t>After swap(): </a:t>
            </a:r>
            <a:r>
              <a:rPr lang="en-US" sz="2000" dirty="0" smtClean="0"/>
              <a:t>i:20 j:10</a:t>
            </a:r>
            <a:endParaRPr lang="en-US" sz="2000" dirty="0"/>
          </a:p>
        </p:txBody>
      </p:sp>
      <p:sp>
        <p:nvSpPr>
          <p:cNvPr id="2" name="TextBox 1"/>
          <p:cNvSpPr txBox="1"/>
          <p:nvPr/>
        </p:nvSpPr>
        <p:spPr>
          <a:xfrm>
            <a:off x="76200" y="3105833"/>
            <a:ext cx="3768980" cy="646331"/>
          </a:xfrm>
          <a:prstGeom prst="rect">
            <a:avLst/>
          </a:prstGeom>
          <a:noFill/>
        </p:spPr>
        <p:txBody>
          <a:bodyPr wrap="none" rtlCol="0">
            <a:spAutoFit/>
          </a:bodyPr>
          <a:lstStyle/>
          <a:p>
            <a:r>
              <a:rPr lang="en-US" dirty="0">
                <a:latin typeface="Courier New" pitchFamily="49" charset="0"/>
              </a:rPr>
              <a:t>swap(integer 1, integer 2)</a:t>
            </a:r>
            <a:endParaRPr lang="en-US" dirty="0"/>
          </a:p>
          <a:p>
            <a:endParaRPr lang="tr-TR" dirty="0"/>
          </a:p>
        </p:txBody>
      </p:sp>
      <p:sp>
        <p:nvSpPr>
          <p:cNvPr id="8"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9"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0"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25</a:t>
            </a:fld>
            <a:endParaRPr lang="en-US"/>
          </a:p>
        </p:txBody>
      </p:sp>
    </p:spTree>
    <p:extLst>
      <p:ext uri="{BB962C8B-B14F-4D97-AF65-F5344CB8AC3E}">
        <p14:creationId xmlns:p14="http://schemas.microsoft.com/office/powerpoint/2010/main" val="117442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6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06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06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0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Argument passing</a:t>
            </a:r>
          </a:p>
        </p:txBody>
      </p:sp>
      <p:sp>
        <p:nvSpPr>
          <p:cNvPr id="43011" name="Rectangle 3"/>
          <p:cNvSpPr>
            <a:spLocks noGrp="1" noChangeArrowheads="1"/>
          </p:cNvSpPr>
          <p:nvPr>
            <p:ph type="body" idx="1"/>
          </p:nvPr>
        </p:nvSpPr>
        <p:spPr/>
        <p:txBody>
          <a:bodyPr/>
          <a:lstStyle/>
          <a:p>
            <a:r>
              <a:rPr lang="en-US" dirty="0"/>
              <a:t>C++ </a:t>
            </a:r>
            <a:r>
              <a:rPr lang="en-US" dirty="0" smtClean="0"/>
              <a:t>offers three ways for argument passing: </a:t>
            </a:r>
            <a:endParaRPr lang="en-US" dirty="0"/>
          </a:p>
          <a:p>
            <a:pPr lvl="1"/>
            <a:r>
              <a:rPr lang="en-US" dirty="0"/>
              <a:t>pass by value</a:t>
            </a:r>
          </a:p>
          <a:p>
            <a:pPr lvl="1"/>
            <a:r>
              <a:rPr lang="en-US" dirty="0"/>
              <a:t>pass by address</a:t>
            </a:r>
          </a:p>
          <a:p>
            <a:pPr lvl="1"/>
            <a:r>
              <a:rPr lang="en-US" dirty="0"/>
              <a:t>pass by reference </a:t>
            </a:r>
          </a:p>
        </p:txBody>
      </p:sp>
      <p:sp>
        <p:nvSpPr>
          <p:cNvPr id="6"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26</a:t>
            </a:fld>
            <a:endParaRPr lang="en-US"/>
          </a:p>
        </p:txBody>
      </p:sp>
    </p:spTree>
    <p:extLst>
      <p:ext uri="{BB962C8B-B14F-4D97-AF65-F5344CB8AC3E}">
        <p14:creationId xmlns:p14="http://schemas.microsoft.com/office/powerpoint/2010/main" val="2402464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Argument passing: Pass by value</a:t>
            </a:r>
          </a:p>
        </p:txBody>
      </p:sp>
      <p:sp>
        <p:nvSpPr>
          <p:cNvPr id="45060" name="Rectangle 4"/>
          <p:cNvSpPr>
            <a:spLocks noGrp="1" noChangeArrowheads="1"/>
          </p:cNvSpPr>
          <p:nvPr>
            <p:ph type="body" sz="half" idx="2"/>
          </p:nvPr>
        </p:nvSpPr>
        <p:spPr>
          <a:xfrm>
            <a:off x="228600" y="1600200"/>
            <a:ext cx="4038600" cy="4525963"/>
          </a:xfrm>
        </p:spPr>
        <p:txBody>
          <a:bodyPr/>
          <a:lstStyle/>
          <a:p>
            <a:pPr>
              <a:lnSpc>
                <a:spcPct val="80000"/>
              </a:lnSpc>
              <a:buFont typeface="Wingdings" pitchFamily="2" charset="2"/>
              <a:buNone/>
            </a:pPr>
            <a:r>
              <a:rPr lang="en-US" sz="1600" dirty="0">
                <a:solidFill>
                  <a:srgbClr val="FF0000"/>
                </a:solidFill>
              </a:rPr>
              <a:t> </a:t>
            </a:r>
            <a:r>
              <a:rPr lang="en-US" sz="1600" dirty="0">
                <a:latin typeface="Courier New" pitchFamily="49" charset="0"/>
              </a:rPr>
              <a:t>void swap(</a:t>
            </a:r>
            <a:r>
              <a:rPr lang="en-US" sz="1600" dirty="0" err="1">
                <a:solidFill>
                  <a:srgbClr val="FF0066"/>
                </a:solidFill>
                <a:latin typeface="Courier New" pitchFamily="49" charset="0"/>
              </a:rPr>
              <a:t>int</a:t>
            </a:r>
            <a:r>
              <a:rPr lang="en-US" sz="1600" dirty="0">
                <a:solidFill>
                  <a:srgbClr val="FF0066"/>
                </a:solidFill>
                <a:latin typeface="Courier New" pitchFamily="49" charset="0"/>
              </a:rPr>
              <a:t> v1, </a:t>
            </a:r>
            <a:r>
              <a:rPr lang="en-US" sz="1600" dirty="0" err="1">
                <a:solidFill>
                  <a:srgbClr val="FF0066"/>
                </a:solidFill>
                <a:latin typeface="Courier New" pitchFamily="49" charset="0"/>
              </a:rPr>
              <a:t>int</a:t>
            </a:r>
            <a:r>
              <a:rPr lang="en-US" sz="1600" dirty="0">
                <a:solidFill>
                  <a:srgbClr val="FF0066"/>
                </a:solidFill>
                <a:latin typeface="Courier New" pitchFamily="49" charset="0"/>
              </a:rPr>
              <a:t> v2</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tmp</a:t>
            </a:r>
            <a:r>
              <a:rPr lang="en-US" sz="1600" dirty="0">
                <a:latin typeface="Courier New" pitchFamily="49" charset="0"/>
              </a:rPr>
              <a:t>=v2;</a:t>
            </a:r>
          </a:p>
          <a:p>
            <a:pPr>
              <a:lnSpc>
                <a:spcPct val="80000"/>
              </a:lnSpc>
              <a:buFont typeface="Wingdings" pitchFamily="2" charset="2"/>
              <a:buNone/>
            </a:pPr>
            <a:r>
              <a:rPr lang="en-US" sz="1600" dirty="0">
                <a:latin typeface="Courier New" pitchFamily="49" charset="0"/>
              </a:rPr>
              <a:t>       v2=v1;</a:t>
            </a:r>
          </a:p>
          <a:p>
            <a:pPr>
              <a:lnSpc>
                <a:spcPct val="80000"/>
              </a:lnSpc>
              <a:buFont typeface="Wingdings" pitchFamily="2" charset="2"/>
              <a:buNone/>
            </a:pPr>
            <a:r>
              <a:rPr lang="en-US" sz="1600" dirty="0">
                <a:latin typeface="Courier New" pitchFamily="49" charset="0"/>
              </a:rPr>
              <a:t>       v1=</a:t>
            </a:r>
            <a:r>
              <a:rPr lang="en-US" sz="1600" dirty="0" err="1">
                <a:latin typeface="Courier New" pitchFamily="49" charset="0"/>
              </a:rPr>
              <a:t>tmp</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a:t>
            </a:r>
          </a:p>
          <a:p>
            <a:pPr>
              <a:lnSpc>
                <a:spcPct val="80000"/>
              </a:lnSpc>
              <a:buFont typeface="Wingdings" pitchFamily="2" charset="2"/>
              <a:buNone/>
            </a:pPr>
            <a:r>
              <a:rPr lang="en-US" sz="1600" dirty="0">
                <a:latin typeface="Courier New" pitchFamily="49" charset="0"/>
              </a:rPr>
              <a:t>    main()</a:t>
            </a:r>
          </a:p>
          <a:p>
            <a:pPr>
              <a:lnSpc>
                <a:spcPct val="80000"/>
              </a:lnSpc>
              <a:buFont typeface="Wingdings" pitchFamily="2" charset="2"/>
              <a:buNone/>
            </a:pPr>
            <a:r>
              <a:rPr lang="en-US" sz="1600" dirty="0">
                <a:latin typeface="Courier New" pitchFamily="49" charset="0"/>
              </a:rPr>
              <a:t>    {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=10;</a:t>
            </a:r>
          </a:p>
          <a:p>
            <a:pPr>
              <a:lnSpc>
                <a:spcPct val="80000"/>
              </a:lnSpc>
              <a:buFont typeface="Wingdings" pitchFamily="2" charset="2"/>
              <a:buNone/>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j=20;</a:t>
            </a:r>
          </a:p>
          <a:p>
            <a:pPr>
              <a:lnSpc>
                <a:spcPct val="80000"/>
              </a:lnSpc>
              <a:buFont typeface="Wingdings" pitchFamily="2" charset="2"/>
              <a:buNone/>
            </a:pPr>
            <a:r>
              <a:rPr lang="en-US" sz="1600" dirty="0">
                <a:latin typeface="Courier New" pitchFamily="49" charset="0"/>
              </a:rPr>
              <a:t>       </a:t>
            </a:r>
            <a:r>
              <a:rPr lang="en-US" sz="1600" dirty="0" err="1">
                <a:latin typeface="Courier New" pitchFamily="49" charset="0"/>
              </a:rPr>
              <a:t>cout</a:t>
            </a:r>
            <a:r>
              <a:rPr lang="en-US" sz="1600" dirty="0">
                <a:latin typeface="Courier New" pitchFamily="49" charset="0"/>
              </a:rPr>
              <a:t> &lt;&lt; "Before swap():\</a:t>
            </a:r>
            <a:r>
              <a:rPr lang="en-US" sz="1600" dirty="0" err="1">
                <a:latin typeface="Courier New" pitchFamily="49" charset="0"/>
              </a:rPr>
              <a:t>ti</a:t>
            </a:r>
            <a:r>
              <a:rPr lang="en-US" sz="1600" dirty="0">
                <a:latin typeface="Courier New" pitchFamily="49" charset="0"/>
              </a:rPr>
              <a:t>:"&lt;&lt;</a:t>
            </a:r>
            <a:r>
              <a:rPr lang="en-US" sz="1600" dirty="0" err="1">
                <a:latin typeface="Courier New" pitchFamily="49" charset="0"/>
              </a:rPr>
              <a:t>i</a:t>
            </a:r>
            <a:r>
              <a:rPr lang="en-US" sz="1600" dirty="0">
                <a:latin typeface="Courier New" pitchFamily="49" charset="0"/>
              </a:rPr>
              <a:t>&lt;&lt;"\</a:t>
            </a:r>
            <a:r>
              <a:rPr lang="en-US" sz="1600" dirty="0" err="1">
                <a:latin typeface="Courier New" pitchFamily="49" charset="0"/>
              </a:rPr>
              <a:t>tj</a:t>
            </a:r>
            <a:r>
              <a:rPr lang="en-US" sz="1600" dirty="0">
                <a:latin typeface="Courier New" pitchFamily="49" charset="0"/>
              </a:rPr>
              <a:t>:"&lt;&lt;j&lt;&lt;</a:t>
            </a:r>
            <a:r>
              <a:rPr lang="en-US" sz="1600" dirty="0" err="1">
                <a:latin typeface="Courier New" pitchFamily="49" charset="0"/>
              </a:rPr>
              <a:t>endl</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swap(</a:t>
            </a:r>
            <a:r>
              <a:rPr lang="en-US" sz="1600" dirty="0" err="1">
                <a:latin typeface="Courier New" pitchFamily="49" charset="0"/>
              </a:rPr>
              <a:t>i,j</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a:t>
            </a:r>
            <a:r>
              <a:rPr lang="en-US" sz="1600" dirty="0" err="1">
                <a:latin typeface="Courier New" pitchFamily="49" charset="0"/>
              </a:rPr>
              <a:t>cout</a:t>
            </a:r>
            <a:r>
              <a:rPr lang="en-US" sz="1600" dirty="0">
                <a:latin typeface="Courier New" pitchFamily="49" charset="0"/>
              </a:rPr>
              <a:t> &lt;&lt; "After swap():\</a:t>
            </a:r>
            <a:r>
              <a:rPr lang="en-US" sz="1600" dirty="0" err="1">
                <a:latin typeface="Courier New" pitchFamily="49" charset="0"/>
              </a:rPr>
              <a:t>ti</a:t>
            </a:r>
            <a:r>
              <a:rPr lang="en-US" sz="1600" dirty="0">
                <a:latin typeface="Courier New" pitchFamily="49" charset="0"/>
              </a:rPr>
              <a:t>:"&lt;&lt;</a:t>
            </a:r>
            <a:r>
              <a:rPr lang="en-US" sz="1600" dirty="0" err="1">
                <a:latin typeface="Courier New" pitchFamily="49" charset="0"/>
              </a:rPr>
              <a:t>i</a:t>
            </a:r>
            <a:r>
              <a:rPr lang="en-US" sz="1600" dirty="0">
                <a:latin typeface="Courier New" pitchFamily="49" charset="0"/>
              </a:rPr>
              <a:t>&lt;&lt;"\</a:t>
            </a:r>
            <a:r>
              <a:rPr lang="en-US" sz="1600" dirty="0" err="1">
                <a:latin typeface="Courier New" pitchFamily="49" charset="0"/>
              </a:rPr>
              <a:t>tj</a:t>
            </a:r>
            <a:r>
              <a:rPr lang="en-US" sz="1600" dirty="0">
                <a:latin typeface="Courier New" pitchFamily="49" charset="0"/>
              </a:rPr>
              <a:t>:"&lt;&lt;j&lt;&lt;</a:t>
            </a:r>
            <a:r>
              <a:rPr lang="en-US" sz="1600" dirty="0" err="1">
                <a:latin typeface="Courier New" pitchFamily="49" charset="0"/>
              </a:rPr>
              <a:t>endl</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a:t>
            </a:r>
            <a:r>
              <a:rPr lang="en-US" sz="1600" dirty="0" smtClean="0">
                <a:latin typeface="Courier New" pitchFamily="49" charset="0"/>
              </a:rPr>
              <a:t>}</a:t>
            </a:r>
            <a:endParaRPr lang="en-US" sz="1600" dirty="0">
              <a:latin typeface="Courier New" pitchFamily="49" charset="0"/>
            </a:endParaRPr>
          </a:p>
          <a:p>
            <a:pPr>
              <a:lnSpc>
                <a:spcPct val="80000"/>
              </a:lnSpc>
              <a:buFont typeface="Wingdings" pitchFamily="2" charset="2"/>
              <a:buNone/>
            </a:pPr>
            <a:endParaRPr lang="en-US" sz="1600" dirty="0">
              <a:solidFill>
                <a:srgbClr val="FF0000"/>
              </a:solidFill>
            </a:endParaRPr>
          </a:p>
          <a:p>
            <a:pPr>
              <a:lnSpc>
                <a:spcPct val="80000"/>
              </a:lnSpc>
              <a:buFont typeface="Wingdings" pitchFamily="2" charset="2"/>
              <a:buNone/>
            </a:pPr>
            <a:r>
              <a:rPr lang="en-US" sz="1600" dirty="0">
                <a:solidFill>
                  <a:srgbClr val="FF0000"/>
                </a:solidFill>
              </a:rPr>
              <a:t>Before swap(): i:10 j:20</a:t>
            </a:r>
          </a:p>
          <a:p>
            <a:pPr>
              <a:lnSpc>
                <a:spcPct val="80000"/>
              </a:lnSpc>
              <a:buFont typeface="Wingdings" pitchFamily="2" charset="2"/>
              <a:buNone/>
            </a:pPr>
            <a:r>
              <a:rPr lang="en-US" sz="1600" dirty="0">
                <a:solidFill>
                  <a:srgbClr val="FF0000"/>
                </a:solidFill>
              </a:rPr>
              <a:t>After swap(): i:10 j:20</a:t>
            </a:r>
          </a:p>
          <a:p>
            <a:pPr>
              <a:lnSpc>
                <a:spcPct val="80000"/>
              </a:lnSpc>
              <a:buFont typeface="Wingdings" pitchFamily="2" charset="2"/>
              <a:buNone/>
            </a:pPr>
            <a:endParaRPr lang="en-US" sz="1600" dirty="0"/>
          </a:p>
          <a:p>
            <a:pPr>
              <a:lnSpc>
                <a:spcPct val="80000"/>
              </a:lnSpc>
              <a:buFont typeface="Wingdings" pitchFamily="2" charset="2"/>
              <a:buNone/>
            </a:pPr>
            <a:endParaRPr lang="en-US" sz="1600" dirty="0"/>
          </a:p>
        </p:txBody>
      </p:sp>
      <p:sp>
        <p:nvSpPr>
          <p:cNvPr id="8" name="Rectangle 3"/>
          <p:cNvSpPr txBox="1">
            <a:spLocks noChangeArrowheads="1"/>
          </p:cNvSpPr>
          <p:nvPr/>
        </p:nvSpPr>
        <p:spPr bwMode="auto">
          <a:xfrm>
            <a:off x="4582886" y="1371600"/>
            <a:ext cx="4038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4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000">
                <a:solidFill>
                  <a:schemeClr val="tx1"/>
                </a:solidFill>
                <a:latin typeface="+mn-lt"/>
              </a:defRPr>
            </a:lvl3pPr>
            <a:lvl4pPr marL="1600200" indent="-228600" algn="l" rtl="0" eaLnBrk="1" fontAlgn="base" hangingPunct="1">
              <a:spcBef>
                <a:spcPct val="20000"/>
              </a:spcBef>
              <a:spcAft>
                <a:spcPct val="0"/>
              </a:spcAft>
              <a:buClr>
                <a:srgbClr val="FF0000"/>
              </a:buClr>
              <a:buChar char="–"/>
              <a:defRPr sz="1800">
                <a:solidFill>
                  <a:schemeClr val="tx1"/>
                </a:solidFill>
                <a:latin typeface="+mn-lt"/>
              </a:defRPr>
            </a:lvl4pPr>
            <a:lvl5pPr marL="2057400" indent="-228600" algn="l" rtl="0" eaLnBrk="1" fontAlgn="base" hangingPunct="1">
              <a:spcBef>
                <a:spcPct val="20000"/>
              </a:spcBef>
              <a:spcAft>
                <a:spcPct val="0"/>
              </a:spcAft>
              <a:buClr>
                <a:srgbClr val="FF0000"/>
              </a:buClr>
              <a:buChar char="»"/>
              <a:defRPr sz="1800">
                <a:solidFill>
                  <a:schemeClr val="tx1"/>
                </a:solidFill>
                <a:latin typeface="+mn-lt"/>
              </a:defRPr>
            </a:lvl5pPr>
            <a:lvl6pPr marL="2514600" indent="-228600" algn="l" rtl="0" eaLnBrk="1" fontAlgn="base" hangingPunct="1">
              <a:spcBef>
                <a:spcPct val="20000"/>
              </a:spcBef>
              <a:spcAft>
                <a:spcPct val="0"/>
              </a:spcAft>
              <a:buClr>
                <a:srgbClr val="FF0000"/>
              </a:buClr>
              <a:buChar char="»"/>
              <a:defRPr sz="1800">
                <a:solidFill>
                  <a:schemeClr val="tx1"/>
                </a:solidFill>
                <a:latin typeface="+mn-lt"/>
              </a:defRPr>
            </a:lvl6pPr>
            <a:lvl7pPr marL="2971800" indent="-228600" algn="l" rtl="0" eaLnBrk="1" fontAlgn="base" hangingPunct="1">
              <a:spcBef>
                <a:spcPct val="20000"/>
              </a:spcBef>
              <a:spcAft>
                <a:spcPct val="0"/>
              </a:spcAft>
              <a:buClr>
                <a:srgbClr val="FF0000"/>
              </a:buClr>
              <a:buChar char="»"/>
              <a:defRPr sz="1800">
                <a:solidFill>
                  <a:schemeClr val="tx1"/>
                </a:solidFill>
                <a:latin typeface="+mn-lt"/>
              </a:defRPr>
            </a:lvl7pPr>
            <a:lvl8pPr marL="3429000" indent="-228600" algn="l" rtl="0" eaLnBrk="1" fontAlgn="base" hangingPunct="1">
              <a:spcBef>
                <a:spcPct val="20000"/>
              </a:spcBef>
              <a:spcAft>
                <a:spcPct val="0"/>
              </a:spcAft>
              <a:buClr>
                <a:srgbClr val="FF0000"/>
              </a:buClr>
              <a:buChar char="»"/>
              <a:defRPr sz="1800">
                <a:solidFill>
                  <a:schemeClr val="tx1"/>
                </a:solidFill>
                <a:latin typeface="+mn-lt"/>
              </a:defRPr>
            </a:lvl8pPr>
            <a:lvl9pPr marL="3886200" indent="-228600" algn="l" rtl="0" eaLnBrk="1" fontAlgn="base" hangingPunct="1">
              <a:spcBef>
                <a:spcPct val="20000"/>
              </a:spcBef>
              <a:spcAft>
                <a:spcPct val="0"/>
              </a:spcAft>
              <a:buClr>
                <a:srgbClr val="FF0000"/>
              </a:buClr>
              <a:buChar char="»"/>
              <a:defRPr sz="1800">
                <a:solidFill>
                  <a:schemeClr val="tx1"/>
                </a:solidFill>
                <a:latin typeface="+mn-lt"/>
              </a:defRPr>
            </a:lvl9pPr>
          </a:lstStyle>
          <a:p>
            <a:pPr>
              <a:lnSpc>
                <a:spcPct val="80000"/>
              </a:lnSpc>
            </a:pPr>
            <a:r>
              <a:rPr lang="en-US" sz="1900" dirty="0" smtClean="0"/>
              <a:t>Pass by Value:</a:t>
            </a:r>
          </a:p>
          <a:p>
            <a:pPr lvl="1">
              <a:lnSpc>
                <a:spcPct val="80000"/>
              </a:lnSpc>
            </a:pPr>
            <a:r>
              <a:rPr lang="en-US" sz="1700" dirty="0" smtClean="0"/>
              <a:t>Default argument passing mechanism </a:t>
            </a:r>
          </a:p>
          <a:p>
            <a:pPr lvl="1">
              <a:lnSpc>
                <a:spcPct val="80000"/>
              </a:lnSpc>
            </a:pPr>
            <a:r>
              <a:rPr lang="en-US" sz="1700" dirty="0" smtClean="0"/>
              <a:t>When a function is called the function makes a local copy of the original argument.</a:t>
            </a:r>
          </a:p>
          <a:p>
            <a:pPr lvl="1">
              <a:lnSpc>
                <a:spcPct val="80000"/>
              </a:lnSpc>
            </a:pPr>
            <a:r>
              <a:rPr lang="en-US" sz="1700" dirty="0" smtClean="0"/>
              <a:t>This copy remains in scope until the function returns and is destroyed immediately afterwards. </a:t>
            </a:r>
          </a:p>
          <a:p>
            <a:pPr lvl="1">
              <a:lnSpc>
                <a:spcPct val="80000"/>
              </a:lnSpc>
            </a:pPr>
            <a:r>
              <a:rPr lang="en-US" sz="1700" dirty="0" smtClean="0"/>
              <a:t>Consequently, a function that takes value-arguments cannot change them, because the changes will apply only to local copies, not the actual caller's variables</a:t>
            </a:r>
          </a:p>
          <a:p>
            <a:pPr lvl="1">
              <a:lnSpc>
                <a:spcPct val="80000"/>
              </a:lnSpc>
            </a:pPr>
            <a:r>
              <a:rPr lang="en-US" sz="1700" dirty="0" smtClean="0">
                <a:solidFill>
                  <a:srgbClr val="FF0000"/>
                </a:solidFill>
              </a:rPr>
              <a:t>If you want the (function) </a:t>
            </a:r>
            <a:r>
              <a:rPr lang="en-US" sz="1700" dirty="0" err="1" smtClean="0">
                <a:solidFill>
                  <a:srgbClr val="FF0000"/>
                </a:solidFill>
              </a:rPr>
              <a:t>callee</a:t>
            </a:r>
            <a:r>
              <a:rPr lang="en-US" sz="1700" dirty="0" smtClean="0">
                <a:solidFill>
                  <a:srgbClr val="FF0000"/>
                </a:solidFill>
              </a:rPr>
              <a:t> to modify its arguments, you must override the default passing mechanism. </a:t>
            </a:r>
            <a:endParaRPr lang="en-US" sz="1700" dirty="0">
              <a:solidFill>
                <a:srgbClr val="FF0000"/>
              </a:solidFill>
            </a:endParaRPr>
          </a:p>
        </p:txBody>
      </p:sp>
      <p:sp>
        <p:nvSpPr>
          <p:cNvPr id="7"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9"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0"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27</a:t>
            </a:fld>
            <a:endParaRPr lang="en-US"/>
          </a:p>
        </p:txBody>
      </p:sp>
    </p:spTree>
    <p:extLst>
      <p:ext uri="{BB962C8B-B14F-4D97-AF65-F5344CB8AC3E}">
        <p14:creationId xmlns:p14="http://schemas.microsoft.com/office/powerpoint/2010/main" val="122687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6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60">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0">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60">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Argument passing: Pass by address</a:t>
            </a:r>
          </a:p>
        </p:txBody>
      </p:sp>
      <p:sp>
        <p:nvSpPr>
          <p:cNvPr id="44035" name="Rectangle 3"/>
          <p:cNvSpPr>
            <a:spLocks noGrp="1" noChangeArrowheads="1"/>
          </p:cNvSpPr>
          <p:nvPr>
            <p:ph type="body" sz="half" idx="1"/>
          </p:nvPr>
        </p:nvSpPr>
        <p:spPr>
          <a:xfrm>
            <a:off x="4800600" y="1676400"/>
            <a:ext cx="4038600" cy="4525963"/>
          </a:xfrm>
        </p:spPr>
        <p:txBody>
          <a:bodyPr/>
          <a:lstStyle/>
          <a:p>
            <a:pPr>
              <a:lnSpc>
                <a:spcPct val="80000"/>
              </a:lnSpc>
            </a:pPr>
            <a:r>
              <a:rPr lang="en-US" sz="2400" dirty="0"/>
              <a:t>passing the </a:t>
            </a:r>
            <a:r>
              <a:rPr lang="en-US" sz="2400" i="1" dirty="0"/>
              <a:t>argument's address</a:t>
            </a:r>
            <a:r>
              <a:rPr lang="en-US" sz="2400" dirty="0"/>
              <a:t> to the </a:t>
            </a:r>
            <a:r>
              <a:rPr lang="en-US" sz="2400" dirty="0" err="1"/>
              <a:t>callee</a:t>
            </a:r>
            <a:r>
              <a:rPr lang="en-US" sz="2400" dirty="0"/>
              <a:t>. </a:t>
            </a:r>
            <a:endParaRPr lang="en-US" sz="2400" dirty="0" smtClean="0"/>
          </a:p>
          <a:p>
            <a:pPr>
              <a:lnSpc>
                <a:spcPct val="80000"/>
              </a:lnSpc>
            </a:pPr>
            <a:r>
              <a:rPr lang="en-US" sz="2400" dirty="0" smtClean="0"/>
              <a:t>The function makes a local copy of the </a:t>
            </a:r>
            <a:r>
              <a:rPr lang="en-US" sz="2400" i="1" dirty="0" smtClean="0"/>
              <a:t>address</a:t>
            </a:r>
            <a:endParaRPr lang="en-US" sz="2400" i="1" dirty="0"/>
          </a:p>
          <a:p>
            <a:pPr>
              <a:lnSpc>
                <a:spcPct val="80000"/>
              </a:lnSpc>
            </a:pPr>
            <a:r>
              <a:rPr lang="en-US" sz="2400" dirty="0" smtClean="0"/>
              <a:t>Makes the changes on the original data stored in  the address location</a:t>
            </a:r>
          </a:p>
          <a:p>
            <a:pPr>
              <a:lnSpc>
                <a:spcPct val="80000"/>
              </a:lnSpc>
            </a:pPr>
            <a:r>
              <a:rPr lang="en-US" sz="2400" dirty="0" smtClean="0"/>
              <a:t>The </a:t>
            </a:r>
            <a:r>
              <a:rPr lang="en-US" sz="2400" dirty="0"/>
              <a:t>problem with this technique is that it's tedious and error-prone</a:t>
            </a:r>
            <a:r>
              <a:rPr lang="en-US" sz="1400" dirty="0"/>
              <a:t>. </a:t>
            </a:r>
            <a:endParaRPr lang="en-US" dirty="0"/>
          </a:p>
          <a:p>
            <a:pPr>
              <a:lnSpc>
                <a:spcPct val="80000"/>
              </a:lnSpc>
            </a:pPr>
            <a:endParaRPr lang="en-US" dirty="0"/>
          </a:p>
        </p:txBody>
      </p:sp>
      <p:sp>
        <p:nvSpPr>
          <p:cNvPr id="44036" name="Rectangle 4"/>
          <p:cNvSpPr>
            <a:spLocks noGrp="1" noChangeArrowheads="1"/>
          </p:cNvSpPr>
          <p:nvPr>
            <p:ph type="body" sz="half" idx="2"/>
          </p:nvPr>
        </p:nvSpPr>
        <p:spPr>
          <a:xfrm>
            <a:off x="503663" y="1600200"/>
            <a:ext cx="4038600" cy="4525963"/>
          </a:xfrm>
        </p:spPr>
        <p:txBody>
          <a:bodyPr/>
          <a:lstStyle/>
          <a:p>
            <a:pPr>
              <a:lnSpc>
                <a:spcPct val="80000"/>
              </a:lnSpc>
              <a:buFont typeface="Wingdings" pitchFamily="2" charset="2"/>
              <a:buNone/>
            </a:pPr>
            <a:endParaRPr lang="en-US" sz="1700" dirty="0"/>
          </a:p>
          <a:p>
            <a:pPr>
              <a:lnSpc>
                <a:spcPct val="80000"/>
              </a:lnSpc>
              <a:buFont typeface="Wingdings" pitchFamily="2" charset="2"/>
              <a:buNone/>
            </a:pPr>
            <a:r>
              <a:rPr lang="en-US" sz="1700" dirty="0" smtClean="0">
                <a:latin typeface="Courier New" pitchFamily="49" charset="0"/>
              </a:rPr>
              <a:t>void  </a:t>
            </a:r>
            <a:r>
              <a:rPr lang="en-US" sz="1700" dirty="0" err="1">
                <a:latin typeface="Courier New" pitchFamily="49" charset="0"/>
              </a:rPr>
              <a:t>pswap</a:t>
            </a:r>
            <a:r>
              <a:rPr lang="en-US" sz="1700" dirty="0">
                <a:latin typeface="Courier New" pitchFamily="49" charset="0"/>
              </a:rPr>
              <a:t>(</a:t>
            </a:r>
            <a:r>
              <a:rPr lang="en-US" sz="1700" dirty="0" err="1">
                <a:solidFill>
                  <a:srgbClr val="FF0066"/>
                </a:solidFill>
                <a:latin typeface="Courier New" pitchFamily="49" charset="0"/>
              </a:rPr>
              <a:t>int</a:t>
            </a:r>
            <a:r>
              <a:rPr lang="en-US" sz="1700" dirty="0">
                <a:solidFill>
                  <a:srgbClr val="FF0066"/>
                </a:solidFill>
                <a:latin typeface="Courier New" pitchFamily="49" charset="0"/>
              </a:rPr>
              <a:t> *v1, </a:t>
            </a:r>
            <a:r>
              <a:rPr lang="en-US" sz="1700" dirty="0" err="1">
                <a:solidFill>
                  <a:srgbClr val="FF0066"/>
                </a:solidFill>
                <a:latin typeface="Courier New" pitchFamily="49" charset="0"/>
              </a:rPr>
              <a:t>int</a:t>
            </a:r>
            <a:r>
              <a:rPr lang="en-US" sz="1700" dirty="0">
                <a:solidFill>
                  <a:srgbClr val="FF0066"/>
                </a:solidFill>
                <a:latin typeface="Courier New" pitchFamily="49" charset="0"/>
              </a:rPr>
              <a:t> *v2</a:t>
            </a:r>
            <a:r>
              <a:rPr lang="en-US" sz="1700" dirty="0">
                <a:latin typeface="Courier New" pitchFamily="49" charset="0"/>
              </a:rPr>
              <a:t>) // parameters are pointers</a:t>
            </a:r>
          </a:p>
          <a:p>
            <a:pPr>
              <a:lnSpc>
                <a:spcPct val="80000"/>
              </a:lnSpc>
              <a:buFont typeface="Wingdings" pitchFamily="2" charset="2"/>
              <a:buNone/>
            </a:pPr>
            <a:r>
              <a:rPr lang="en-US" sz="1700" dirty="0">
                <a:latin typeface="Courier New" pitchFamily="49" charset="0"/>
              </a:rPr>
              <a:t>    </a:t>
            </a:r>
            <a:r>
              <a:rPr lang="en-US" sz="1700" dirty="0">
                <a:solidFill>
                  <a:srgbClr val="FF0066"/>
                </a:solidFill>
                <a:latin typeface="Courier New" pitchFamily="49" charset="0"/>
              </a:rPr>
              <a:t>{  </a:t>
            </a:r>
            <a:r>
              <a:rPr lang="en-US" sz="1700" dirty="0" err="1">
                <a:solidFill>
                  <a:srgbClr val="FF0066"/>
                </a:solidFill>
                <a:latin typeface="Courier New" pitchFamily="49" charset="0"/>
              </a:rPr>
              <a:t>int</a:t>
            </a:r>
            <a:r>
              <a:rPr lang="en-US" sz="1700" dirty="0">
                <a:solidFill>
                  <a:srgbClr val="FF0066"/>
                </a:solidFill>
                <a:latin typeface="Courier New" pitchFamily="49" charset="0"/>
              </a:rPr>
              <a:t> </a:t>
            </a:r>
            <a:r>
              <a:rPr lang="en-US" sz="1700" dirty="0" err="1">
                <a:solidFill>
                  <a:srgbClr val="FF0066"/>
                </a:solidFill>
                <a:latin typeface="Courier New" pitchFamily="49" charset="0"/>
              </a:rPr>
              <a:t>tmp</a:t>
            </a:r>
            <a:r>
              <a:rPr lang="en-US" sz="1700" dirty="0">
                <a:solidFill>
                  <a:srgbClr val="FF0066"/>
                </a:solidFill>
                <a:latin typeface="Courier New" pitchFamily="49" charset="0"/>
              </a:rPr>
              <a:t>=*v2;</a:t>
            </a:r>
          </a:p>
          <a:p>
            <a:pPr>
              <a:lnSpc>
                <a:spcPct val="80000"/>
              </a:lnSpc>
              <a:buFont typeface="Wingdings" pitchFamily="2" charset="2"/>
              <a:buNone/>
            </a:pPr>
            <a:r>
              <a:rPr lang="en-US" sz="1700" dirty="0">
                <a:solidFill>
                  <a:srgbClr val="FF0066"/>
                </a:solidFill>
                <a:latin typeface="Courier New" pitchFamily="49" charset="0"/>
              </a:rPr>
              <a:t>       *v2=*v1;</a:t>
            </a:r>
          </a:p>
          <a:p>
            <a:pPr>
              <a:lnSpc>
                <a:spcPct val="80000"/>
              </a:lnSpc>
              <a:buFont typeface="Wingdings" pitchFamily="2" charset="2"/>
              <a:buNone/>
            </a:pPr>
            <a:r>
              <a:rPr lang="en-US" sz="1700" dirty="0">
                <a:solidFill>
                  <a:srgbClr val="FF0066"/>
                </a:solidFill>
                <a:latin typeface="Courier New" pitchFamily="49" charset="0"/>
              </a:rPr>
              <a:t>       *v1=</a:t>
            </a:r>
            <a:r>
              <a:rPr lang="en-US" sz="1700" dirty="0" err="1">
                <a:solidFill>
                  <a:srgbClr val="FF0066"/>
                </a:solidFill>
                <a:latin typeface="Courier New" pitchFamily="49" charset="0"/>
              </a:rPr>
              <a:t>tmp</a:t>
            </a:r>
            <a:r>
              <a:rPr lang="en-US" sz="1700" dirty="0">
                <a:solidFill>
                  <a:srgbClr val="FF0066"/>
                </a:solidFill>
                <a:latin typeface="Courier New" pitchFamily="49" charset="0"/>
              </a:rPr>
              <a:t>;</a:t>
            </a:r>
          </a:p>
          <a:p>
            <a:pPr>
              <a:lnSpc>
                <a:spcPct val="80000"/>
              </a:lnSpc>
              <a:buFont typeface="Wingdings" pitchFamily="2" charset="2"/>
              <a:buNone/>
            </a:pPr>
            <a:r>
              <a:rPr lang="en-US" sz="1700" dirty="0">
                <a:latin typeface="Courier New" pitchFamily="49" charset="0"/>
              </a:rPr>
              <a:t>    }</a:t>
            </a:r>
          </a:p>
          <a:p>
            <a:pPr>
              <a:lnSpc>
                <a:spcPct val="80000"/>
              </a:lnSpc>
              <a:buFont typeface="Wingdings" pitchFamily="2" charset="2"/>
              <a:buNone/>
            </a:pPr>
            <a:r>
              <a:rPr lang="en-US" sz="1700" dirty="0">
                <a:latin typeface="Courier New" pitchFamily="49" charset="0"/>
              </a:rPr>
              <a:t>    main ()</a:t>
            </a:r>
          </a:p>
          <a:p>
            <a:pPr>
              <a:lnSpc>
                <a:spcPct val="80000"/>
              </a:lnSpc>
              <a:buFont typeface="Wingdings" pitchFamily="2" charset="2"/>
              <a:buNone/>
            </a:pPr>
            <a:r>
              <a:rPr lang="en-US" sz="1700" dirty="0">
                <a:latin typeface="Courier New" pitchFamily="49" charset="0"/>
              </a:rPr>
              <a:t>    {.....</a:t>
            </a:r>
          </a:p>
          <a:p>
            <a:pPr>
              <a:lnSpc>
                <a:spcPct val="80000"/>
              </a:lnSpc>
              <a:buFont typeface="Wingdings" pitchFamily="2" charset="2"/>
              <a:buNone/>
            </a:pPr>
            <a:r>
              <a:rPr lang="en-US" sz="1700" dirty="0">
                <a:latin typeface="Courier New" pitchFamily="49" charset="0"/>
              </a:rPr>
              <a:t>       </a:t>
            </a:r>
            <a:r>
              <a:rPr lang="en-US" sz="1700" dirty="0" err="1">
                <a:latin typeface="Courier New" pitchFamily="49" charset="0"/>
              </a:rPr>
              <a:t>pswap</a:t>
            </a:r>
            <a:r>
              <a:rPr lang="en-US" sz="1700" dirty="0">
                <a:latin typeface="Courier New" pitchFamily="49" charset="0"/>
              </a:rPr>
              <a:t>(&amp;</a:t>
            </a:r>
            <a:r>
              <a:rPr lang="en-US" sz="1700" dirty="0" err="1">
                <a:latin typeface="Courier New" pitchFamily="49" charset="0"/>
              </a:rPr>
              <a:t>i</a:t>
            </a:r>
            <a:r>
              <a:rPr lang="en-US" sz="1700" dirty="0">
                <a:latin typeface="Courier New" pitchFamily="49" charset="0"/>
              </a:rPr>
              <a:t>, &amp;j); // send address of </a:t>
            </a:r>
            <a:r>
              <a:rPr lang="en-US" sz="1700" dirty="0" err="1">
                <a:latin typeface="Courier New" pitchFamily="49" charset="0"/>
              </a:rPr>
              <a:t>i</a:t>
            </a:r>
            <a:r>
              <a:rPr lang="en-US" sz="1700" dirty="0">
                <a:latin typeface="Courier New" pitchFamily="49" charset="0"/>
              </a:rPr>
              <a:t> and j as parameter</a:t>
            </a:r>
          </a:p>
          <a:p>
            <a:pPr>
              <a:lnSpc>
                <a:spcPct val="80000"/>
              </a:lnSpc>
              <a:buFont typeface="Wingdings" pitchFamily="2" charset="2"/>
              <a:buNone/>
            </a:pPr>
            <a:r>
              <a:rPr lang="en-US" sz="1700" dirty="0">
                <a:latin typeface="Courier New" pitchFamily="49" charset="0"/>
              </a:rPr>
              <a:t>    ...</a:t>
            </a:r>
          </a:p>
          <a:p>
            <a:pPr>
              <a:lnSpc>
                <a:spcPct val="80000"/>
              </a:lnSpc>
              <a:buFont typeface="Wingdings" pitchFamily="2" charset="2"/>
              <a:buNone/>
            </a:pPr>
            <a:r>
              <a:rPr lang="en-US" sz="1700" dirty="0">
                <a:latin typeface="Courier New" pitchFamily="49" charset="0"/>
              </a:rPr>
              <a:t>    } </a:t>
            </a:r>
          </a:p>
          <a:p>
            <a:pPr>
              <a:lnSpc>
                <a:spcPct val="80000"/>
              </a:lnSpc>
              <a:buFont typeface="Wingdings" pitchFamily="2" charset="2"/>
              <a:buNone/>
            </a:pPr>
            <a:r>
              <a:rPr lang="en-US" sz="1700" dirty="0" smtClean="0">
                <a:solidFill>
                  <a:srgbClr val="FF0066"/>
                </a:solidFill>
              </a:rPr>
              <a:t>Before </a:t>
            </a:r>
            <a:r>
              <a:rPr lang="en-US" sz="1700" dirty="0">
                <a:solidFill>
                  <a:srgbClr val="FF0066"/>
                </a:solidFill>
              </a:rPr>
              <a:t>swap(): i:10 j:20</a:t>
            </a:r>
          </a:p>
          <a:p>
            <a:pPr>
              <a:lnSpc>
                <a:spcPct val="80000"/>
              </a:lnSpc>
              <a:buFont typeface="Wingdings" pitchFamily="2" charset="2"/>
              <a:buNone/>
            </a:pPr>
            <a:r>
              <a:rPr lang="en-US" sz="1700" dirty="0">
                <a:solidFill>
                  <a:srgbClr val="FF0066"/>
                </a:solidFill>
              </a:rPr>
              <a:t>After swap(): i:20 j:10</a:t>
            </a:r>
          </a:p>
        </p:txBody>
      </p:sp>
      <p:sp>
        <p:nvSpPr>
          <p:cNvPr id="10"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11"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2"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28</a:t>
            </a:fld>
            <a:endParaRPr lang="en-US"/>
          </a:p>
        </p:txBody>
      </p:sp>
    </p:spTree>
    <p:extLst>
      <p:ext uri="{BB962C8B-B14F-4D97-AF65-F5344CB8AC3E}">
        <p14:creationId xmlns:p14="http://schemas.microsoft.com/office/powerpoint/2010/main" val="248574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6">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Argument passing: Pass by reference</a:t>
            </a:r>
          </a:p>
        </p:txBody>
      </p:sp>
      <p:sp>
        <p:nvSpPr>
          <p:cNvPr id="49155" name="Rectangle 3"/>
          <p:cNvSpPr>
            <a:spLocks noGrp="1" noChangeArrowheads="1"/>
          </p:cNvSpPr>
          <p:nvPr>
            <p:ph type="body" sz="half" idx="1"/>
          </p:nvPr>
        </p:nvSpPr>
        <p:spPr>
          <a:xfrm>
            <a:off x="457200" y="1600200"/>
            <a:ext cx="8229600" cy="4419600"/>
          </a:xfrm>
        </p:spPr>
        <p:txBody>
          <a:bodyPr/>
          <a:lstStyle/>
          <a:p>
            <a:pPr>
              <a:lnSpc>
                <a:spcPct val="80000"/>
              </a:lnSpc>
              <a:buFont typeface="Wingdings" pitchFamily="2" charset="2"/>
              <a:buNone/>
            </a:pPr>
            <a:r>
              <a:rPr lang="en-US" sz="1500" dirty="0">
                <a:latin typeface="Courier New" pitchFamily="49" charset="0"/>
              </a:rPr>
              <a:t>void </a:t>
            </a:r>
            <a:r>
              <a:rPr lang="en-US" sz="1500" dirty="0" err="1">
                <a:latin typeface="Courier New" pitchFamily="49" charset="0"/>
              </a:rPr>
              <a:t>rswap</a:t>
            </a:r>
            <a:r>
              <a:rPr lang="en-US" sz="1500" dirty="0">
                <a:latin typeface="Courier New" pitchFamily="49" charset="0"/>
              </a:rPr>
              <a:t>(</a:t>
            </a:r>
            <a:r>
              <a:rPr lang="en-US" sz="1500" dirty="0" err="1">
                <a:solidFill>
                  <a:srgbClr val="FF0066"/>
                </a:solidFill>
                <a:latin typeface="Courier New" pitchFamily="49" charset="0"/>
              </a:rPr>
              <a:t>int</a:t>
            </a:r>
            <a:r>
              <a:rPr lang="en-US" sz="1500" dirty="0">
                <a:solidFill>
                  <a:srgbClr val="FF0066"/>
                </a:solidFill>
                <a:latin typeface="Courier New" pitchFamily="49" charset="0"/>
              </a:rPr>
              <a:t> &amp;v1, </a:t>
            </a:r>
            <a:r>
              <a:rPr lang="en-US" sz="1500" dirty="0" err="1">
                <a:solidFill>
                  <a:srgbClr val="FF0066"/>
                </a:solidFill>
                <a:latin typeface="Courier New" pitchFamily="49" charset="0"/>
              </a:rPr>
              <a:t>int</a:t>
            </a:r>
            <a:r>
              <a:rPr lang="en-US" sz="1500" dirty="0">
                <a:solidFill>
                  <a:srgbClr val="FF0066"/>
                </a:solidFill>
                <a:latin typeface="Courier New" pitchFamily="49" charset="0"/>
              </a:rPr>
              <a:t> &amp;v2</a:t>
            </a:r>
            <a:r>
              <a:rPr lang="en-US" sz="1500" dirty="0">
                <a:latin typeface="Courier New" pitchFamily="49" charset="0"/>
              </a:rPr>
              <a:t>)</a:t>
            </a:r>
          </a:p>
          <a:p>
            <a:pPr>
              <a:lnSpc>
                <a:spcPct val="80000"/>
              </a:lnSpc>
              <a:buFont typeface="Wingdings" pitchFamily="2" charset="2"/>
              <a:buNone/>
            </a:pPr>
            <a:r>
              <a:rPr lang="en-US" sz="1500" dirty="0">
                <a:latin typeface="Courier New" pitchFamily="49" charset="0"/>
              </a:rPr>
              <a:t>    { </a:t>
            </a:r>
            <a:r>
              <a:rPr lang="en-US" sz="1500" dirty="0" err="1">
                <a:latin typeface="Courier New" pitchFamily="49" charset="0"/>
              </a:rPr>
              <a:t>int</a:t>
            </a:r>
            <a:r>
              <a:rPr lang="en-US" sz="1500" dirty="0">
                <a:latin typeface="Courier New" pitchFamily="49" charset="0"/>
              </a:rPr>
              <a:t> </a:t>
            </a:r>
            <a:r>
              <a:rPr lang="en-US" sz="1500" dirty="0" err="1">
                <a:latin typeface="Courier New" pitchFamily="49" charset="0"/>
              </a:rPr>
              <a:t>tmp</a:t>
            </a:r>
            <a:r>
              <a:rPr lang="en-US" sz="1500" dirty="0">
                <a:latin typeface="Courier New" pitchFamily="49" charset="0"/>
              </a:rPr>
              <a:t>=v2;</a:t>
            </a:r>
          </a:p>
          <a:p>
            <a:pPr>
              <a:lnSpc>
                <a:spcPct val="80000"/>
              </a:lnSpc>
              <a:buFont typeface="Wingdings" pitchFamily="2" charset="2"/>
              <a:buNone/>
            </a:pPr>
            <a:r>
              <a:rPr lang="en-US" sz="1500" dirty="0">
                <a:latin typeface="Courier New" pitchFamily="49" charset="0"/>
              </a:rPr>
              <a:t>       v2=v1;</a:t>
            </a:r>
          </a:p>
          <a:p>
            <a:pPr>
              <a:lnSpc>
                <a:spcPct val="80000"/>
              </a:lnSpc>
              <a:buFont typeface="Wingdings" pitchFamily="2" charset="2"/>
              <a:buNone/>
            </a:pPr>
            <a:r>
              <a:rPr lang="en-US" sz="1500" dirty="0">
                <a:latin typeface="Courier New" pitchFamily="49" charset="0"/>
              </a:rPr>
              <a:t>       v1=</a:t>
            </a:r>
            <a:r>
              <a:rPr lang="en-US" sz="1500" dirty="0" err="1">
                <a:latin typeface="Courier New" pitchFamily="49" charset="0"/>
              </a:rPr>
              <a:t>tmp</a:t>
            </a:r>
            <a:r>
              <a:rPr lang="en-US" sz="1500" dirty="0">
                <a:latin typeface="Courier New" pitchFamily="49" charset="0"/>
              </a:rPr>
              <a:t>;</a:t>
            </a:r>
          </a:p>
          <a:p>
            <a:pPr>
              <a:lnSpc>
                <a:spcPct val="80000"/>
              </a:lnSpc>
              <a:buFont typeface="Wingdings" pitchFamily="2" charset="2"/>
              <a:buNone/>
            </a:pPr>
            <a:r>
              <a:rPr lang="en-US" sz="1500" dirty="0">
                <a:latin typeface="Courier New" pitchFamily="49" charset="0"/>
              </a:rPr>
              <a:t>    }</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    main ()</a:t>
            </a:r>
          </a:p>
          <a:p>
            <a:pPr>
              <a:lnSpc>
                <a:spcPct val="80000"/>
              </a:lnSpc>
              <a:buFont typeface="Wingdings" pitchFamily="2" charset="2"/>
              <a:buNone/>
            </a:pPr>
            <a:r>
              <a:rPr lang="en-US" sz="1500" dirty="0">
                <a:latin typeface="Courier New" pitchFamily="49" charset="0"/>
              </a:rPr>
              <a:t>    {.....</a:t>
            </a:r>
          </a:p>
          <a:p>
            <a:pPr>
              <a:lnSpc>
                <a:spcPct val="80000"/>
              </a:lnSpc>
              <a:buFont typeface="Wingdings" pitchFamily="2" charset="2"/>
              <a:buNone/>
            </a:pPr>
            <a:r>
              <a:rPr lang="en-US" sz="1500" dirty="0">
                <a:latin typeface="Courier New" pitchFamily="49" charset="0"/>
              </a:rPr>
              <a:t>       </a:t>
            </a:r>
            <a:r>
              <a:rPr lang="en-US" sz="1500" dirty="0" err="1">
                <a:latin typeface="Courier New" pitchFamily="49" charset="0"/>
              </a:rPr>
              <a:t>rswap</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 j);</a:t>
            </a:r>
          </a:p>
          <a:p>
            <a:pPr>
              <a:lnSpc>
                <a:spcPct val="80000"/>
              </a:lnSpc>
              <a:buFont typeface="Wingdings" pitchFamily="2" charset="2"/>
              <a:buNone/>
            </a:pPr>
            <a:r>
              <a:rPr lang="en-US" sz="1500" dirty="0">
                <a:latin typeface="Courier New" pitchFamily="49" charset="0"/>
              </a:rPr>
              <a:t>    ...</a:t>
            </a:r>
          </a:p>
          <a:p>
            <a:pPr>
              <a:lnSpc>
                <a:spcPct val="80000"/>
              </a:lnSpc>
              <a:buFont typeface="Wingdings" pitchFamily="2" charset="2"/>
              <a:buNone/>
            </a:pPr>
            <a:r>
              <a:rPr lang="en-US" sz="1500" dirty="0">
                <a:latin typeface="Courier New" pitchFamily="49" charset="0"/>
              </a:rPr>
              <a:t>    } </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t>When compiled and executed, we will have</a:t>
            </a:r>
          </a:p>
          <a:p>
            <a:pPr>
              <a:lnSpc>
                <a:spcPct val="80000"/>
              </a:lnSpc>
              <a:buFont typeface="Wingdings" pitchFamily="2" charset="2"/>
              <a:buNone/>
            </a:pPr>
            <a:r>
              <a:rPr lang="en-US" sz="1500" dirty="0"/>
              <a:t>Before swap(): i:10 j:20</a:t>
            </a:r>
          </a:p>
          <a:p>
            <a:pPr>
              <a:lnSpc>
                <a:spcPct val="80000"/>
              </a:lnSpc>
              <a:buFont typeface="Wingdings" pitchFamily="2" charset="2"/>
              <a:buNone/>
            </a:pPr>
            <a:r>
              <a:rPr lang="en-US" sz="1500" dirty="0"/>
              <a:t>After swap(): i:20 j:10</a:t>
            </a:r>
          </a:p>
          <a:p>
            <a:pPr>
              <a:lnSpc>
                <a:spcPct val="80000"/>
              </a:lnSpc>
              <a:spcBef>
                <a:spcPts val="500"/>
              </a:spcBef>
              <a:spcAft>
                <a:spcPts val="500"/>
              </a:spcAft>
            </a:pPr>
            <a:endParaRPr lang="en-US" sz="1700" dirty="0"/>
          </a:p>
        </p:txBody>
      </p:sp>
      <p:sp>
        <p:nvSpPr>
          <p:cNvPr id="6"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29</a:t>
            </a:fld>
            <a:endParaRPr lang="en-US"/>
          </a:p>
        </p:txBody>
      </p:sp>
    </p:spTree>
    <p:extLst>
      <p:ext uri="{BB962C8B-B14F-4D97-AF65-F5344CB8AC3E}">
        <p14:creationId xmlns:p14="http://schemas.microsoft.com/office/powerpoint/2010/main" val="172454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p:txBody>
          <a:bodyPr/>
          <a:lstStyle/>
          <a:p>
            <a:r>
              <a:rPr lang="en-US"/>
              <a:t>Arrays</a:t>
            </a:r>
          </a:p>
        </p:txBody>
      </p:sp>
      <p:sp>
        <p:nvSpPr>
          <p:cNvPr id="79877" name="Rectangle 5"/>
          <p:cNvSpPr>
            <a:spLocks noGrp="1" noChangeArrowheads="1"/>
          </p:cNvSpPr>
          <p:nvPr>
            <p:ph type="body" idx="1"/>
          </p:nvPr>
        </p:nvSpPr>
        <p:spPr>
          <a:xfrm>
            <a:off x="457200" y="1600200"/>
            <a:ext cx="4495800" cy="4525963"/>
          </a:xfrm>
        </p:spPr>
        <p:txBody>
          <a:bodyPr/>
          <a:lstStyle/>
          <a:p>
            <a:r>
              <a:rPr lang="en-US" sz="2000" dirty="0"/>
              <a:t>An array is a consecutive group of memory locations (i.e., elements of the array).</a:t>
            </a:r>
          </a:p>
          <a:p>
            <a:r>
              <a:rPr lang="en-US" sz="2000" dirty="0"/>
              <a:t>The contents of each element are of the same type.</a:t>
            </a:r>
          </a:p>
          <a:p>
            <a:pPr lvl="1"/>
            <a:r>
              <a:rPr lang="en-US" sz="1800" dirty="0"/>
              <a:t>Could be an array of </a:t>
            </a:r>
            <a:r>
              <a:rPr lang="en-US" sz="1800" dirty="0" err="1"/>
              <a:t>int</a:t>
            </a:r>
            <a:r>
              <a:rPr lang="en-US" sz="1800" dirty="0"/>
              <a:t>, double, char, …</a:t>
            </a:r>
          </a:p>
          <a:p>
            <a:r>
              <a:rPr lang="en-US" sz="2000" dirty="0"/>
              <a:t>We can refer to individual elements by giving the position number (index, subscript) of the element in the array.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8"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9"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3</a:t>
            </a:fld>
            <a:endParaRPr lang="en-US"/>
          </a:p>
        </p:txBody>
      </p:sp>
    </p:spTree>
    <p:extLst>
      <p:ext uri="{BB962C8B-B14F-4D97-AF65-F5344CB8AC3E}">
        <p14:creationId xmlns:p14="http://schemas.microsoft.com/office/powerpoint/2010/main" val="4143063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a:lnSpc>
                <a:spcPct val="80000"/>
              </a:lnSpc>
            </a:pPr>
            <a:r>
              <a:rPr lang="en-US" dirty="0"/>
              <a:t>Syntactically behave like ordinary variables </a:t>
            </a:r>
          </a:p>
          <a:p>
            <a:pPr>
              <a:lnSpc>
                <a:spcPct val="80000"/>
              </a:lnSpc>
            </a:pPr>
            <a:r>
              <a:rPr lang="en-US" dirty="0"/>
              <a:t>Function as pointers from a compiler's point of view </a:t>
            </a:r>
          </a:p>
          <a:p>
            <a:pPr>
              <a:lnSpc>
                <a:spcPct val="80000"/>
              </a:lnSpc>
            </a:pPr>
            <a:r>
              <a:rPr lang="en-US" dirty="0"/>
              <a:t>Enable a (function) </a:t>
            </a:r>
            <a:r>
              <a:rPr lang="en-US" dirty="0" err="1"/>
              <a:t>callee</a:t>
            </a:r>
            <a:r>
              <a:rPr lang="en-US" dirty="0"/>
              <a:t> to alter its arguments without forcing programmers to use the difficult *, &amp; and -&gt; notation</a:t>
            </a:r>
          </a:p>
          <a:p>
            <a:endParaRPr lang="tr-TR" dirty="0"/>
          </a:p>
        </p:txBody>
      </p:sp>
      <p:sp>
        <p:nvSpPr>
          <p:cNvPr id="7"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8"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9"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30</a:t>
            </a:fld>
            <a:endParaRPr lang="en-US"/>
          </a:p>
        </p:txBody>
      </p:sp>
    </p:spTree>
    <p:extLst>
      <p:ext uri="{BB962C8B-B14F-4D97-AF65-F5344CB8AC3E}">
        <p14:creationId xmlns:p14="http://schemas.microsoft.com/office/powerpoint/2010/main" val="2834060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References</a:t>
            </a:r>
          </a:p>
        </p:txBody>
      </p:sp>
      <p:sp>
        <p:nvSpPr>
          <p:cNvPr id="48131" name="Rectangle 3"/>
          <p:cNvSpPr>
            <a:spLocks noGrp="1" noChangeArrowheads="1"/>
          </p:cNvSpPr>
          <p:nvPr>
            <p:ph type="body" sz="half" idx="1"/>
          </p:nvPr>
        </p:nvSpPr>
        <p:spPr>
          <a:xfrm>
            <a:off x="457200" y="1600200"/>
            <a:ext cx="3352800" cy="4419600"/>
          </a:xfrm>
        </p:spPr>
        <p:txBody>
          <a:bodyPr/>
          <a:lstStyle/>
          <a:p>
            <a:pPr>
              <a:lnSpc>
                <a:spcPct val="80000"/>
              </a:lnSpc>
              <a:spcBef>
                <a:spcPts val="500"/>
              </a:spcBef>
              <a:spcAft>
                <a:spcPts val="500"/>
              </a:spcAft>
            </a:pPr>
            <a:r>
              <a:rPr lang="en-US" sz="2000" dirty="0"/>
              <a:t>A reference is "an alias for an existing object." </a:t>
            </a:r>
          </a:p>
          <a:p>
            <a:pPr>
              <a:lnSpc>
                <a:spcPct val="80000"/>
              </a:lnSpc>
              <a:spcBef>
                <a:spcPts val="500"/>
              </a:spcBef>
              <a:spcAft>
                <a:spcPts val="500"/>
              </a:spcAft>
              <a:buFont typeface="Wingdings" pitchFamily="2" charset="2"/>
              <a:buNone/>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m=0;</a:t>
            </a:r>
          </a:p>
          <a:p>
            <a:pPr>
              <a:lnSpc>
                <a:spcPct val="80000"/>
              </a:lnSpc>
              <a:spcBef>
                <a:spcPct val="0"/>
              </a:spcBef>
              <a:buFont typeface="Wingdings" pitchFamily="2" charset="2"/>
              <a:buNone/>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&amp;ref=m;</a:t>
            </a:r>
          </a:p>
          <a:p>
            <a:pPr>
              <a:lnSpc>
                <a:spcPct val="80000"/>
              </a:lnSpc>
              <a:spcBef>
                <a:spcPts val="500"/>
              </a:spcBef>
              <a:spcAft>
                <a:spcPts val="500"/>
              </a:spcAft>
              <a:buFont typeface="Wingdings" pitchFamily="2" charset="2"/>
              <a:buNone/>
            </a:pPr>
            <a:r>
              <a:rPr lang="en-US" sz="2000" dirty="0"/>
              <a:t>	The reference ref serves as an alias for the variable m. </a:t>
            </a:r>
          </a:p>
          <a:p>
            <a:pPr>
              <a:lnSpc>
                <a:spcPct val="80000"/>
              </a:lnSpc>
              <a:spcBef>
                <a:spcPts val="500"/>
              </a:spcBef>
              <a:spcAft>
                <a:spcPts val="500"/>
              </a:spcAft>
            </a:pPr>
            <a:r>
              <a:rPr lang="en-US" sz="2000" dirty="0"/>
              <a:t>ref and m behave as distinct names of the same object.</a:t>
            </a:r>
          </a:p>
          <a:p>
            <a:pPr>
              <a:lnSpc>
                <a:spcPct val="80000"/>
              </a:lnSpc>
              <a:spcBef>
                <a:spcPts val="500"/>
              </a:spcBef>
              <a:spcAft>
                <a:spcPts val="500"/>
              </a:spcAft>
            </a:pPr>
            <a:r>
              <a:rPr lang="en-US" sz="2000" dirty="0"/>
              <a:t>Any change applied to m is reflected in ref and vice versa.</a:t>
            </a:r>
          </a:p>
          <a:p>
            <a:pPr>
              <a:lnSpc>
                <a:spcPct val="80000"/>
              </a:lnSpc>
              <a:spcBef>
                <a:spcPts val="500"/>
              </a:spcBef>
              <a:spcAft>
                <a:spcPts val="500"/>
              </a:spcAft>
              <a:buFont typeface="Wingdings" pitchFamily="2" charset="2"/>
              <a:buNone/>
            </a:pPr>
            <a:r>
              <a:rPr lang="en-US" sz="1600" dirty="0"/>
              <a:t> </a:t>
            </a:r>
            <a:endParaRPr lang="en-US" sz="1800" dirty="0"/>
          </a:p>
        </p:txBody>
      </p:sp>
      <p:sp>
        <p:nvSpPr>
          <p:cNvPr id="48136" name="Rectangle 8"/>
          <p:cNvSpPr>
            <a:spLocks noGrp="1" noChangeArrowheads="1"/>
          </p:cNvSpPr>
          <p:nvPr>
            <p:ph type="body" sz="half" idx="2"/>
          </p:nvPr>
        </p:nvSpPr>
        <p:spPr/>
        <p:txBody>
          <a:bodyPr/>
          <a:lstStyle/>
          <a:p>
            <a:pPr>
              <a:lnSpc>
                <a:spcPct val="80000"/>
              </a:lnSpc>
              <a:spcBef>
                <a:spcPts val="500"/>
              </a:spcBef>
              <a:spcAft>
                <a:spcPts val="500"/>
              </a:spcAft>
            </a:pPr>
            <a:r>
              <a:rPr lang="en-US" sz="1700" dirty="0"/>
              <a:t>You may define an infinite number of references to the same object:</a:t>
            </a:r>
          </a:p>
          <a:p>
            <a:pPr lvl="1">
              <a:lnSpc>
                <a:spcPct val="80000"/>
              </a:lnSpc>
              <a:spcBef>
                <a:spcPts val="500"/>
              </a:spcBef>
              <a:spcAft>
                <a:spcPts val="500"/>
              </a:spcAft>
              <a:buFont typeface="Wingdings" pitchFamily="2" charset="2"/>
              <a:buNone/>
            </a:pPr>
            <a:r>
              <a:rPr lang="en-US" sz="1600" dirty="0" err="1">
                <a:latin typeface="Courier New" pitchFamily="49" charset="0"/>
              </a:rPr>
              <a:t>int</a:t>
            </a:r>
            <a:r>
              <a:rPr lang="en-US" sz="1600" dirty="0">
                <a:latin typeface="Courier New" pitchFamily="49" charset="0"/>
              </a:rPr>
              <a:t> &amp; ref2=ref;</a:t>
            </a:r>
          </a:p>
          <a:p>
            <a:pPr lvl="1">
              <a:lnSpc>
                <a:spcPct val="80000"/>
              </a:lnSpc>
              <a:spcBef>
                <a:spcPts val="500"/>
              </a:spcBef>
              <a:spcAft>
                <a:spcPts val="500"/>
              </a:spcAft>
              <a:buFont typeface="Wingdings" pitchFamily="2" charset="2"/>
              <a:buNone/>
            </a:pPr>
            <a:r>
              <a:rPr lang="en-US" sz="1600" dirty="0" err="1">
                <a:latin typeface="Courier New" pitchFamily="49" charset="0"/>
              </a:rPr>
              <a:t>int</a:t>
            </a:r>
            <a:r>
              <a:rPr lang="en-US" sz="1600" dirty="0">
                <a:latin typeface="Courier New" pitchFamily="49" charset="0"/>
              </a:rPr>
              <a:t> &amp; ref3=m;</a:t>
            </a:r>
          </a:p>
          <a:p>
            <a:pPr>
              <a:lnSpc>
                <a:spcPct val="80000"/>
              </a:lnSpc>
              <a:spcBef>
                <a:spcPts val="500"/>
              </a:spcBef>
              <a:spcAft>
                <a:spcPts val="500"/>
              </a:spcAft>
            </a:pPr>
            <a:r>
              <a:rPr lang="en-US" sz="1600" dirty="0"/>
              <a:t>Here ref2 and ref3 are aliases of m, too.</a:t>
            </a:r>
          </a:p>
          <a:p>
            <a:pPr>
              <a:lnSpc>
                <a:spcPct val="80000"/>
              </a:lnSpc>
              <a:spcBef>
                <a:spcPts val="500"/>
              </a:spcBef>
              <a:spcAft>
                <a:spcPts val="500"/>
              </a:spcAft>
            </a:pPr>
            <a:r>
              <a:rPr lang="en-US" sz="1600" dirty="0"/>
              <a:t>There's no such thing as a "reference to a reference;" the variable ref2 is an alias of m, not ref. </a:t>
            </a:r>
          </a:p>
        </p:txBody>
      </p:sp>
      <p:sp>
        <p:nvSpPr>
          <p:cNvPr id="7"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8"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9"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31</a:t>
            </a:fld>
            <a:endParaRPr lang="en-US"/>
          </a:p>
        </p:txBody>
      </p:sp>
    </p:spTree>
    <p:extLst>
      <p:ext uri="{BB962C8B-B14F-4D97-AF65-F5344CB8AC3E}">
        <p14:creationId xmlns:p14="http://schemas.microsoft.com/office/powerpoint/2010/main" val="1449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Advantages of Pass by reference</a:t>
            </a:r>
          </a:p>
        </p:txBody>
      </p:sp>
      <p:sp>
        <p:nvSpPr>
          <p:cNvPr id="50183" name="Rectangle 7"/>
          <p:cNvSpPr>
            <a:spLocks noGrp="1" noChangeArrowheads="1"/>
          </p:cNvSpPr>
          <p:nvPr>
            <p:ph type="body" idx="1"/>
          </p:nvPr>
        </p:nvSpPr>
        <p:spPr/>
        <p:txBody>
          <a:bodyPr/>
          <a:lstStyle/>
          <a:p>
            <a:pPr>
              <a:lnSpc>
                <a:spcPct val="80000"/>
              </a:lnSpc>
            </a:pPr>
            <a:r>
              <a:rPr lang="en-US" sz="1900" dirty="0"/>
              <a:t>Combines the benefits of passing by address and passing by value. </a:t>
            </a:r>
          </a:p>
          <a:p>
            <a:pPr>
              <a:lnSpc>
                <a:spcPct val="80000"/>
              </a:lnSpc>
            </a:pPr>
            <a:r>
              <a:rPr lang="en-US" sz="1900" dirty="0"/>
              <a:t>It's efficient, just like passing by address because the </a:t>
            </a:r>
            <a:r>
              <a:rPr lang="en-US" sz="1900" dirty="0" err="1"/>
              <a:t>callee</a:t>
            </a:r>
            <a:r>
              <a:rPr lang="en-US" sz="1900" dirty="0"/>
              <a:t> doesn't get a copy of the original value but rather an alias thereof (under the hood, all compilers substitute reference arguments with ordinary pointers). </a:t>
            </a:r>
          </a:p>
          <a:p>
            <a:pPr>
              <a:lnSpc>
                <a:spcPct val="80000"/>
              </a:lnSpc>
            </a:pPr>
            <a:r>
              <a:rPr lang="en-US" sz="1900" dirty="0" smtClean="0"/>
              <a:t>It </a:t>
            </a:r>
            <a:r>
              <a:rPr lang="en-US" sz="1900" dirty="0"/>
              <a:t>offers a more intuitive syntax and requires less keystrokes from the programmer. </a:t>
            </a:r>
          </a:p>
          <a:p>
            <a:pPr>
              <a:lnSpc>
                <a:spcPct val="80000"/>
              </a:lnSpc>
            </a:pPr>
            <a:r>
              <a:rPr lang="en-US" sz="1900" dirty="0" smtClean="0"/>
              <a:t>References </a:t>
            </a:r>
            <a:r>
              <a:rPr lang="en-US" sz="1900" dirty="0"/>
              <a:t>are usually safer than ordinary pointers because they are always bound to a valid object -- C++ doesn't have null references so you don't need to check whether a reference argument is null before examining its value or assigning to it. </a:t>
            </a:r>
          </a:p>
          <a:p>
            <a:pPr>
              <a:lnSpc>
                <a:spcPct val="80000"/>
              </a:lnSpc>
            </a:pPr>
            <a:r>
              <a:rPr lang="en-US" sz="1900" dirty="0">
                <a:solidFill>
                  <a:srgbClr val="FF0066"/>
                </a:solidFill>
              </a:rPr>
              <a:t>Passing objects by reference is usually more efficient than passing them by value because no large chunks of memory are being copied and no constructor and destructor calls are performed in this case.</a:t>
            </a:r>
          </a:p>
          <a:p>
            <a:pPr>
              <a:lnSpc>
                <a:spcPct val="80000"/>
              </a:lnSpc>
            </a:pPr>
            <a:endParaRPr lang="en-US" sz="1900" dirty="0"/>
          </a:p>
          <a:p>
            <a:pPr>
              <a:lnSpc>
                <a:spcPct val="80000"/>
              </a:lnSpc>
            </a:pPr>
            <a:endParaRPr lang="en-US" sz="1900" dirty="0"/>
          </a:p>
        </p:txBody>
      </p:sp>
      <p:sp>
        <p:nvSpPr>
          <p:cNvPr id="6"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32</a:t>
            </a:fld>
            <a:endParaRPr lang="en-US"/>
          </a:p>
        </p:txBody>
      </p:sp>
    </p:spTree>
    <p:extLst>
      <p:ext uri="{BB962C8B-B14F-4D97-AF65-F5344CB8AC3E}">
        <p14:creationId xmlns:p14="http://schemas.microsoft.com/office/powerpoint/2010/main" val="18486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tr-TR" dirty="0"/>
          </a:p>
        </p:txBody>
      </p:sp>
      <p:sp>
        <p:nvSpPr>
          <p:cNvPr id="3" name="Content Placeholder 2"/>
          <p:cNvSpPr>
            <a:spLocks noGrp="1"/>
          </p:cNvSpPr>
          <p:nvPr>
            <p:ph idx="1"/>
          </p:nvPr>
        </p:nvSpPr>
        <p:spPr>
          <a:xfrm>
            <a:off x="533400" y="1094740"/>
            <a:ext cx="4114800" cy="4525963"/>
          </a:xfrm>
        </p:spPr>
        <p:txBody>
          <a:bodyPr/>
          <a:lstStyle/>
          <a:p>
            <a:pPr marL="0" indent="0">
              <a:buNone/>
            </a:pPr>
            <a:r>
              <a:rPr lang="en-US" sz="1400" dirty="0">
                <a:latin typeface="Courier"/>
              </a:rPr>
              <a:t>#include &lt;</a:t>
            </a:r>
            <a:r>
              <a:rPr lang="en-US" sz="1400" dirty="0" err="1">
                <a:latin typeface="Courier"/>
              </a:rPr>
              <a:t>iostream</a:t>
            </a:r>
            <a:r>
              <a:rPr lang="en-US" sz="1400" dirty="0">
                <a:latin typeface="Courier"/>
              </a:rPr>
              <a:t>&gt;</a:t>
            </a:r>
          </a:p>
          <a:p>
            <a:pPr marL="0" indent="0">
              <a:buNone/>
            </a:pPr>
            <a:r>
              <a:rPr lang="en-US" sz="1400" dirty="0" smtClean="0">
                <a:latin typeface="Courier"/>
              </a:rPr>
              <a:t>main </a:t>
            </a:r>
            <a:r>
              <a:rPr lang="en-US" sz="1400" dirty="0">
                <a:latin typeface="Courier"/>
              </a:rPr>
              <a:t>()</a:t>
            </a:r>
          </a:p>
          <a:p>
            <a:pPr marL="0" indent="0">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a:t>
            </a:r>
          </a:p>
          <a:p>
            <a:pPr marL="0" indent="0">
              <a:buNone/>
            </a:pPr>
            <a:r>
              <a:rPr lang="en-US" sz="1400" dirty="0">
                <a:latin typeface="Courier"/>
              </a:rPr>
              <a:t>  </a:t>
            </a:r>
            <a:r>
              <a:rPr lang="en-US" sz="1400" dirty="0" err="1">
                <a:latin typeface="Courier"/>
              </a:rPr>
              <a:t>int</a:t>
            </a:r>
            <a:r>
              <a:rPr lang="en-US" sz="1400" dirty="0">
                <a:latin typeface="Courier"/>
              </a:rPr>
              <a:t> numbers[6];</a:t>
            </a:r>
          </a:p>
          <a:p>
            <a:pPr marL="0" indent="0">
              <a:buNone/>
            </a:pPr>
            <a:r>
              <a:rPr lang="en-US" sz="1400" dirty="0">
                <a:latin typeface="Courier"/>
              </a:rPr>
              <a:t>  </a:t>
            </a:r>
            <a:r>
              <a:rPr lang="en-US" sz="1400" dirty="0" err="1">
                <a:latin typeface="Courier"/>
              </a:rPr>
              <a:t>int</a:t>
            </a:r>
            <a:r>
              <a:rPr lang="en-US" sz="1400" dirty="0">
                <a:latin typeface="Courier"/>
              </a:rPr>
              <a:t> * p;</a:t>
            </a:r>
          </a:p>
          <a:p>
            <a:pPr marL="0" indent="0">
              <a:buNone/>
            </a:pPr>
            <a:r>
              <a:rPr lang="en-US" sz="1400" dirty="0">
                <a:latin typeface="Courier"/>
              </a:rPr>
              <a:t>  p = numbers; </a:t>
            </a:r>
          </a:p>
          <a:p>
            <a:pPr marL="0" indent="0">
              <a:buNone/>
            </a:pPr>
            <a:r>
              <a:rPr lang="en-US" sz="1400" dirty="0">
                <a:latin typeface="Courier"/>
              </a:rPr>
              <a:t>  for (</a:t>
            </a:r>
            <a:r>
              <a:rPr lang="en-US" sz="1400" dirty="0" err="1">
                <a:latin typeface="Courier"/>
              </a:rPr>
              <a:t>i</a:t>
            </a:r>
            <a:r>
              <a:rPr lang="en-US" sz="1400" dirty="0">
                <a:latin typeface="Courier"/>
              </a:rPr>
              <a:t>=0; </a:t>
            </a:r>
            <a:r>
              <a:rPr lang="en-US" sz="1400" dirty="0" err="1">
                <a:latin typeface="Courier"/>
              </a:rPr>
              <a:t>i</a:t>
            </a:r>
            <a:r>
              <a:rPr lang="en-US" sz="1400" dirty="0">
                <a:latin typeface="Courier"/>
              </a:rPr>
              <a:t>&lt;6;i++){</a:t>
            </a:r>
          </a:p>
          <a:p>
            <a:pPr marL="0" indent="0">
              <a:buNone/>
            </a:pPr>
            <a:r>
              <a:rPr lang="en-US" sz="1400" dirty="0">
                <a:latin typeface="Courier"/>
              </a:rPr>
              <a:t> *(</a:t>
            </a:r>
            <a:r>
              <a:rPr lang="en-US" sz="1400" dirty="0" err="1">
                <a:latin typeface="Courier"/>
              </a:rPr>
              <a:t>p+i</a:t>
            </a:r>
            <a:r>
              <a:rPr lang="en-US" sz="1400" dirty="0">
                <a:latin typeface="Courier"/>
              </a:rPr>
              <a:t>)=</a:t>
            </a:r>
            <a:r>
              <a:rPr lang="en-US" sz="1400" dirty="0" err="1">
                <a:latin typeface="Courier"/>
              </a:rPr>
              <a:t>i</a:t>
            </a:r>
            <a:r>
              <a:rPr lang="en-US" sz="1400" dirty="0">
                <a:latin typeface="Courier"/>
              </a:rPr>
              <a:t>;</a:t>
            </a:r>
          </a:p>
          <a:p>
            <a:pPr marL="0" indent="0">
              <a:buNone/>
            </a:pPr>
            <a:r>
              <a:rPr lang="en-US" sz="1400" dirty="0">
                <a:latin typeface="Courier"/>
              </a:rPr>
              <a:t>  }</a:t>
            </a:r>
          </a:p>
          <a:p>
            <a:pPr marL="0" indent="0">
              <a:buNone/>
            </a:pPr>
            <a:r>
              <a:rPr lang="en-US" sz="1400" dirty="0">
                <a:latin typeface="Courier"/>
              </a:rPr>
              <a:t>  p = &amp;numbers[2];  *p = 29;</a:t>
            </a:r>
          </a:p>
          <a:p>
            <a:pPr marL="0" indent="0">
              <a:buNone/>
            </a:pPr>
            <a:r>
              <a:rPr lang="en-US" sz="1400" dirty="0">
                <a:latin typeface="Courier"/>
              </a:rPr>
              <a:t>  p = numbers + 3;  *p = 17;</a:t>
            </a:r>
          </a:p>
          <a:p>
            <a:pPr marL="0" indent="0">
              <a:buNone/>
            </a:pPr>
            <a:r>
              <a:rPr lang="en-US" sz="1400" dirty="0">
                <a:latin typeface="Courier"/>
              </a:rPr>
              <a:t>  </a:t>
            </a:r>
          </a:p>
          <a:p>
            <a:pPr marL="0" indent="0">
              <a:buNone/>
            </a:pPr>
            <a:r>
              <a:rPr lang="en-US" sz="1400" dirty="0">
                <a:latin typeface="Courier"/>
              </a:rPr>
              <a:t>  p= numbers; *p = 21;</a:t>
            </a:r>
          </a:p>
          <a:p>
            <a:pPr marL="0" indent="0">
              <a:buNone/>
            </a:pPr>
            <a:r>
              <a:rPr lang="en-US" sz="1400" dirty="0">
                <a:latin typeface="Courier"/>
              </a:rPr>
              <a:t>  p++;  *p = 32;</a:t>
            </a:r>
          </a:p>
          <a:p>
            <a:pPr marL="0" indent="0">
              <a:buNone/>
            </a:pPr>
            <a:r>
              <a:rPr lang="en-US" sz="1400" dirty="0">
                <a:latin typeface="Courier"/>
              </a:rPr>
              <a:t>  p = numbers;  *(p+4) = 16;</a:t>
            </a:r>
          </a:p>
          <a:p>
            <a:pPr marL="0" indent="0">
              <a:buNone/>
            </a:pPr>
            <a:r>
              <a:rPr lang="pt-BR" sz="1400" dirty="0">
                <a:latin typeface="Courier"/>
              </a:rPr>
              <a:t>  for (int n=0; n&lt;6; n++)</a:t>
            </a:r>
          </a:p>
          <a:p>
            <a:pPr marL="0" indent="0">
              <a:buNone/>
            </a:pPr>
            <a:r>
              <a:rPr lang="en-US" sz="1400" dirty="0">
                <a:latin typeface="Courier"/>
              </a:rPr>
              <a:t>    </a:t>
            </a:r>
            <a:r>
              <a:rPr lang="en-US" sz="1400" dirty="0" err="1">
                <a:latin typeface="Courier"/>
              </a:rPr>
              <a:t>cout</a:t>
            </a:r>
            <a:r>
              <a:rPr lang="en-US" sz="1400" dirty="0">
                <a:latin typeface="Courier"/>
              </a:rPr>
              <a:t> &lt;&lt;"Line"&lt;&lt;n&lt;&lt;":"&lt;&lt; numbers[n] &lt;&lt;"\n</a:t>
            </a:r>
            <a:r>
              <a:rPr lang="en-US" sz="1400" dirty="0" smtClean="0">
                <a:latin typeface="Courier"/>
              </a:rPr>
              <a:t>";</a:t>
            </a:r>
          </a:p>
          <a:p>
            <a:pPr marL="0" indent="0">
              <a:buNone/>
            </a:pPr>
            <a:r>
              <a:rPr lang="en-US" sz="1400" dirty="0" smtClean="0">
                <a:latin typeface="Courier"/>
              </a:rPr>
              <a:t>}</a:t>
            </a:r>
            <a:endParaRPr lang="tr-TR" sz="1400" dirty="0"/>
          </a:p>
        </p:txBody>
      </p:sp>
      <p:graphicFrame>
        <p:nvGraphicFramePr>
          <p:cNvPr id="8" name="Table 7"/>
          <p:cNvGraphicFramePr>
            <a:graphicFrameLocks noGrp="1"/>
          </p:cNvGraphicFramePr>
          <p:nvPr>
            <p:extLst>
              <p:ext uri="{D42A27DB-BD31-4B8C-83A1-F6EECF244321}">
                <p14:modId xmlns:p14="http://schemas.microsoft.com/office/powerpoint/2010/main" val="3716849355"/>
              </p:ext>
            </p:extLst>
          </p:nvPr>
        </p:nvGraphicFramePr>
        <p:xfrm>
          <a:off x="4800600" y="16764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3</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472146"/>
              </p:ext>
            </p:extLst>
          </p:nvPr>
        </p:nvGraphicFramePr>
        <p:xfrm>
          <a:off x="4800600" y="22098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29</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3</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52631544"/>
              </p:ext>
            </p:extLst>
          </p:nvPr>
        </p:nvGraphicFramePr>
        <p:xfrm>
          <a:off x="4800600" y="28194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17</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73372501"/>
              </p:ext>
            </p:extLst>
          </p:nvPr>
        </p:nvGraphicFramePr>
        <p:xfrm>
          <a:off x="4800600" y="3439886"/>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FF0000"/>
                          </a:solidFill>
                          <a:latin typeface="Courier"/>
                          <a:cs typeface="Courier"/>
                        </a:rPr>
                        <a:t>21</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17</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13546131"/>
              </p:ext>
            </p:extLst>
          </p:nvPr>
        </p:nvGraphicFramePr>
        <p:xfrm>
          <a:off x="4800600" y="41148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21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32</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17</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47153971"/>
              </p:ext>
            </p:extLst>
          </p:nvPr>
        </p:nvGraphicFramePr>
        <p:xfrm>
          <a:off x="4800600" y="49530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21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smtClean="0">
                          <a:solidFill>
                            <a:srgbClr val="000000"/>
                          </a:solidFill>
                          <a:latin typeface="Courier"/>
                          <a:cs typeface="Courier"/>
                        </a:rPr>
                        <a:t>32</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17</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16</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
        <p:nvSpPr>
          <p:cNvPr id="14"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15"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6"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33</a:t>
            </a:fld>
            <a:endParaRPr lang="en-US"/>
          </a:p>
        </p:txBody>
      </p:sp>
    </p:spTree>
    <p:extLst>
      <p:ext uri="{BB962C8B-B14F-4D97-AF65-F5344CB8AC3E}">
        <p14:creationId xmlns:p14="http://schemas.microsoft.com/office/powerpoint/2010/main" val="10698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3" name="Content Placeholder 2"/>
          <p:cNvSpPr>
            <a:spLocks noGrp="1"/>
          </p:cNvSpPr>
          <p:nvPr>
            <p:ph sz="half" idx="1"/>
          </p:nvPr>
        </p:nvSpPr>
        <p:spPr/>
        <p:txBody>
          <a:bodyPr/>
          <a:lstStyle/>
          <a:p>
            <a:pPr marL="0" indent="0">
              <a:buNone/>
            </a:pPr>
            <a:r>
              <a:rPr lang="tr-TR" sz="1400" dirty="0" smtClean="0">
                <a:latin typeface="Courier New" pitchFamily="49" charset="0"/>
                <a:cs typeface="Courier New" pitchFamily="49" charset="0"/>
              </a:rPr>
              <a:t>#include&lt;iostream&gt;</a:t>
            </a:r>
            <a:endParaRPr lang="tr-TR" sz="1400" dirty="0">
              <a:latin typeface="Courier New" pitchFamily="49" charset="0"/>
              <a:cs typeface="Courier New" pitchFamily="49" charset="0"/>
            </a:endParaRP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int *a, c, d=5;</a:t>
            </a:r>
            <a:r>
              <a:rPr lang="en-US" sz="1400" dirty="0">
                <a:latin typeface="Courier New" pitchFamily="49" charset="0"/>
                <a:cs typeface="Courier New" pitchFamily="49" charset="0"/>
              </a:rPr>
              <a:t> </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int *b=&amp;d;</a:t>
            </a:r>
          </a:p>
          <a:p>
            <a:pPr marL="0" indent="0">
              <a:buNone/>
            </a:pPr>
            <a:r>
              <a:rPr lang="tr-TR" sz="1400" dirty="0">
                <a:latin typeface="Courier New" pitchFamily="49" charset="0"/>
                <a:cs typeface="Courier New" pitchFamily="49" charset="0"/>
              </a:rPr>
              <a:t>c=2;</a:t>
            </a:r>
          </a:p>
          <a:p>
            <a:pPr marL="0" indent="0">
              <a:buNone/>
            </a:pPr>
            <a:r>
              <a:rPr lang="tr-TR" sz="1400" dirty="0">
                <a:latin typeface="Courier New" pitchFamily="49" charset="0"/>
                <a:cs typeface="Courier New" pitchFamily="49" charset="0"/>
              </a:rPr>
              <a:t>a=&amp;c;</a:t>
            </a:r>
          </a:p>
          <a:p>
            <a:pPr marL="0" indent="0">
              <a:buNone/>
            </a:pPr>
            <a:r>
              <a:rPr lang="tr-TR" sz="1400" dirty="0">
                <a:latin typeface="Courier New" pitchFamily="49" charset="0"/>
                <a:cs typeface="Courier New" pitchFamily="49" charset="0"/>
              </a:rPr>
              <a:t>*a=d+12;</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a=b;</a:t>
            </a:r>
          </a:p>
          <a:p>
            <a:pPr marL="0" indent="0">
              <a:buNone/>
            </a:pPr>
            <a:r>
              <a:rPr lang="tr-TR" sz="1400" dirty="0">
                <a:latin typeface="Courier New" pitchFamily="49" charset="0"/>
                <a:cs typeface="Courier New" pitchFamily="49" charset="0"/>
              </a:rPr>
              <a:t>*b=*a+5;</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r>
              <a:rPr lang="pt-BR" sz="1400" dirty="0" smtClean="0">
                <a:latin typeface="Courier New" pitchFamily="49" charset="0"/>
                <a:cs typeface="Courier New" pitchFamily="49" charset="0"/>
              </a:rPr>
              <a:t>”;</a:t>
            </a:r>
          </a:p>
          <a:p>
            <a:pPr marL="0" indent="0">
              <a:buNone/>
            </a:pPr>
            <a:r>
              <a:rPr lang="tr-TR" sz="1400" dirty="0" smtClean="0">
                <a:latin typeface="Courier New" pitchFamily="49" charset="0"/>
                <a:cs typeface="Courier New" pitchFamily="49" charset="0"/>
              </a:rPr>
              <a:t>}</a:t>
            </a:r>
            <a:endParaRPr lang="tr-TR" sz="1400" dirty="0">
              <a:latin typeface="Courier New" pitchFamily="49" charset="0"/>
              <a:cs typeface="Courier New" pitchFamily="49" charset="0"/>
            </a:endParaRPr>
          </a:p>
          <a:p>
            <a:endParaRPr lang="tr-TR" dirty="0"/>
          </a:p>
        </p:txBody>
      </p:sp>
      <p:sp>
        <p:nvSpPr>
          <p:cNvPr id="8" name="Content Placeholder 7"/>
          <p:cNvSpPr>
            <a:spLocks noGrp="1"/>
          </p:cNvSpPr>
          <p:nvPr>
            <p:ph sz="half" idx="2"/>
          </p:nvPr>
        </p:nvSpPr>
        <p:spPr>
          <a:xfrm>
            <a:off x="4572000" y="4038600"/>
            <a:ext cx="4038600" cy="2133600"/>
          </a:xfrm>
        </p:spPr>
        <p:txBody>
          <a:bodyPr/>
          <a:lstStyle/>
          <a:p>
            <a:pPr marL="0" indent="0">
              <a:buNone/>
            </a:pPr>
            <a:r>
              <a:rPr lang="tr-TR" sz="1800" dirty="0" smtClean="0"/>
              <a:t>*a:17</a:t>
            </a:r>
            <a:r>
              <a:rPr lang="en-US" sz="1800" dirty="0" smtClean="0"/>
              <a:t> </a:t>
            </a:r>
            <a:r>
              <a:rPr lang="tr-TR" sz="1800" dirty="0" smtClean="0"/>
              <a:t>*</a:t>
            </a:r>
            <a:r>
              <a:rPr lang="tr-TR" sz="1800" dirty="0"/>
              <a:t>b:5</a:t>
            </a:r>
          </a:p>
          <a:p>
            <a:pPr marL="0" indent="0">
              <a:buNone/>
            </a:pPr>
            <a:r>
              <a:rPr lang="en-US" sz="1800" dirty="0" smtClean="0"/>
              <a:t> c</a:t>
            </a:r>
            <a:r>
              <a:rPr lang="tr-TR" sz="1800" dirty="0" smtClean="0"/>
              <a:t>:</a:t>
            </a:r>
            <a:r>
              <a:rPr lang="en-US" sz="1800" dirty="0" smtClean="0"/>
              <a:t>17 </a:t>
            </a:r>
            <a:r>
              <a:rPr lang="tr-TR" sz="1800" dirty="0" smtClean="0"/>
              <a:t>d:5</a:t>
            </a:r>
            <a:endParaRPr lang="tr-TR" sz="1800" dirty="0"/>
          </a:p>
          <a:p>
            <a:pPr marL="0" indent="0">
              <a:buNone/>
            </a:pPr>
            <a:r>
              <a:rPr lang="tr-TR" sz="1800" dirty="0" smtClean="0"/>
              <a:t>a:addres1</a:t>
            </a:r>
            <a:r>
              <a:rPr lang="en-US" sz="1800" dirty="0" smtClean="0"/>
              <a:t> </a:t>
            </a:r>
            <a:r>
              <a:rPr lang="tr-TR" sz="1800" dirty="0" smtClean="0"/>
              <a:t>b:address2</a:t>
            </a:r>
            <a:endParaRPr lang="tr-TR" sz="1800" dirty="0"/>
          </a:p>
          <a:p>
            <a:endParaRPr lang="tr-TR" sz="1800" dirty="0"/>
          </a:p>
        </p:txBody>
      </p:sp>
      <p:sp>
        <p:nvSpPr>
          <p:cNvPr id="4" name="Date Placeholder 3"/>
          <p:cNvSpPr>
            <a:spLocks noGrp="1"/>
          </p:cNvSpPr>
          <p:nvPr>
            <p:ph type="dt" sz="half" idx="10"/>
          </p:nvPr>
        </p:nvSpPr>
        <p:spPr/>
        <p:txBody>
          <a:bodyPr/>
          <a:lstStyle/>
          <a:p>
            <a:fld id="{82DDB2C4-16D7-43BD-ACE5-595344A6A9DC}" type="datetime1">
              <a:rPr lang="en-US" smtClean="0"/>
              <a:pPr/>
              <a:t>10/4/2018</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34</a:t>
            </a:fld>
            <a:endParaRPr lang="en-US"/>
          </a:p>
        </p:txBody>
      </p:sp>
      <p:sp>
        <p:nvSpPr>
          <p:cNvPr id="2" name="TextBox 1"/>
          <p:cNvSpPr txBox="1"/>
          <p:nvPr/>
        </p:nvSpPr>
        <p:spPr>
          <a:xfrm>
            <a:off x="4876800" y="1447800"/>
            <a:ext cx="304800" cy="369332"/>
          </a:xfrm>
          <a:prstGeom prst="rect">
            <a:avLst/>
          </a:prstGeom>
          <a:noFill/>
          <a:ln>
            <a:solidFill>
              <a:schemeClr val="tx1"/>
            </a:solidFill>
          </a:ln>
        </p:spPr>
        <p:txBody>
          <a:bodyPr wrap="square" rtlCol="0">
            <a:spAutoFit/>
          </a:bodyPr>
          <a:lstStyle/>
          <a:p>
            <a:r>
              <a:rPr lang="en-US" dirty="0" smtClean="0"/>
              <a:t>c</a:t>
            </a:r>
            <a:endParaRPr lang="tr-TR" dirty="0"/>
          </a:p>
        </p:txBody>
      </p:sp>
      <p:sp>
        <p:nvSpPr>
          <p:cNvPr id="9" name="TextBox 8"/>
          <p:cNvSpPr txBox="1"/>
          <p:nvPr/>
        </p:nvSpPr>
        <p:spPr>
          <a:xfrm>
            <a:off x="5642852" y="1480066"/>
            <a:ext cx="681748" cy="369332"/>
          </a:xfrm>
          <a:prstGeom prst="rect">
            <a:avLst/>
          </a:prstGeom>
          <a:noFill/>
          <a:ln>
            <a:solidFill>
              <a:schemeClr val="tx1"/>
            </a:solidFill>
          </a:ln>
        </p:spPr>
        <p:txBody>
          <a:bodyPr wrap="square" rtlCol="0">
            <a:spAutoFit/>
          </a:bodyPr>
          <a:lstStyle/>
          <a:p>
            <a:r>
              <a:rPr lang="en-US" dirty="0" smtClean="0"/>
              <a:t>d=5</a:t>
            </a:r>
            <a:endParaRPr lang="tr-TR" dirty="0"/>
          </a:p>
        </p:txBody>
      </p:sp>
      <p:sp>
        <p:nvSpPr>
          <p:cNvPr id="10" name="TextBox 9"/>
          <p:cNvSpPr txBox="1"/>
          <p:nvPr/>
        </p:nvSpPr>
        <p:spPr>
          <a:xfrm>
            <a:off x="5329946" y="2199305"/>
            <a:ext cx="312906" cy="369332"/>
          </a:xfrm>
          <a:prstGeom prst="rect">
            <a:avLst/>
          </a:prstGeom>
          <a:noFill/>
        </p:spPr>
        <p:txBody>
          <a:bodyPr wrap="none" rtlCol="0">
            <a:spAutoFit/>
          </a:bodyPr>
          <a:lstStyle/>
          <a:p>
            <a:r>
              <a:rPr lang="en-US" dirty="0" smtClean="0"/>
              <a:t>b</a:t>
            </a:r>
            <a:endParaRPr lang="tr-TR" dirty="0"/>
          </a:p>
        </p:txBody>
      </p:sp>
      <p:cxnSp>
        <p:nvCxnSpPr>
          <p:cNvPr id="12" name="Straight Arrow Connector 11"/>
          <p:cNvCxnSpPr/>
          <p:nvPr/>
        </p:nvCxnSpPr>
        <p:spPr bwMode="auto">
          <a:xfrm flipV="1">
            <a:off x="5642852" y="184939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785660" y="2590408"/>
            <a:ext cx="776940" cy="369332"/>
          </a:xfrm>
          <a:prstGeom prst="rect">
            <a:avLst/>
          </a:prstGeom>
          <a:noFill/>
          <a:ln>
            <a:solidFill>
              <a:schemeClr val="tx1"/>
            </a:solidFill>
          </a:ln>
        </p:spPr>
        <p:txBody>
          <a:bodyPr wrap="square" rtlCol="0">
            <a:spAutoFit/>
          </a:bodyPr>
          <a:lstStyle/>
          <a:p>
            <a:r>
              <a:rPr lang="en-US" dirty="0" smtClean="0"/>
              <a:t>c=2</a:t>
            </a:r>
            <a:endParaRPr lang="tr-TR" dirty="0"/>
          </a:p>
        </p:txBody>
      </p:sp>
      <p:sp>
        <p:nvSpPr>
          <p:cNvPr id="14" name="TextBox 13"/>
          <p:cNvSpPr txBox="1"/>
          <p:nvPr/>
        </p:nvSpPr>
        <p:spPr>
          <a:xfrm>
            <a:off x="4563894" y="3309255"/>
            <a:ext cx="312906" cy="369332"/>
          </a:xfrm>
          <a:prstGeom prst="rect">
            <a:avLst/>
          </a:prstGeom>
          <a:noFill/>
        </p:spPr>
        <p:txBody>
          <a:bodyPr wrap="none" rtlCol="0">
            <a:spAutoFit/>
          </a:bodyPr>
          <a:lstStyle/>
          <a:p>
            <a:r>
              <a:rPr lang="en-US" dirty="0" smtClean="0"/>
              <a:t>a</a:t>
            </a:r>
            <a:endParaRPr lang="tr-TR" dirty="0"/>
          </a:p>
        </p:txBody>
      </p:sp>
      <p:cxnSp>
        <p:nvCxnSpPr>
          <p:cNvPr id="15" name="Straight Arrow Connector 14"/>
          <p:cNvCxnSpPr/>
          <p:nvPr/>
        </p:nvCxnSpPr>
        <p:spPr bwMode="auto">
          <a:xfrm flipV="1">
            <a:off x="4876800" y="295934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147860" y="2590408"/>
            <a:ext cx="776940" cy="369332"/>
          </a:xfrm>
          <a:prstGeom prst="rect">
            <a:avLst/>
          </a:prstGeom>
          <a:noFill/>
          <a:ln>
            <a:solidFill>
              <a:schemeClr val="tx1"/>
            </a:solidFill>
          </a:ln>
        </p:spPr>
        <p:txBody>
          <a:bodyPr wrap="square" rtlCol="0">
            <a:spAutoFit/>
          </a:bodyPr>
          <a:lstStyle/>
          <a:p>
            <a:r>
              <a:rPr lang="en-US" dirty="0" smtClean="0"/>
              <a:t>c=17</a:t>
            </a:r>
            <a:endParaRPr lang="tr-TR" dirty="0"/>
          </a:p>
        </p:txBody>
      </p:sp>
      <p:sp>
        <p:nvSpPr>
          <p:cNvPr id="17" name="TextBox 16"/>
          <p:cNvSpPr txBox="1"/>
          <p:nvPr/>
        </p:nvSpPr>
        <p:spPr>
          <a:xfrm>
            <a:off x="6926094" y="3309255"/>
            <a:ext cx="312906" cy="369332"/>
          </a:xfrm>
          <a:prstGeom prst="rect">
            <a:avLst/>
          </a:prstGeom>
          <a:noFill/>
        </p:spPr>
        <p:txBody>
          <a:bodyPr wrap="none" rtlCol="0">
            <a:spAutoFit/>
          </a:bodyPr>
          <a:lstStyle/>
          <a:p>
            <a:r>
              <a:rPr lang="en-US" dirty="0" smtClean="0"/>
              <a:t>a</a:t>
            </a:r>
            <a:endParaRPr lang="tr-TR" dirty="0"/>
          </a:p>
        </p:txBody>
      </p:sp>
      <p:cxnSp>
        <p:nvCxnSpPr>
          <p:cNvPr id="18" name="Straight Arrow Connector 17"/>
          <p:cNvCxnSpPr/>
          <p:nvPr/>
        </p:nvCxnSpPr>
        <p:spPr bwMode="auto">
          <a:xfrm flipV="1">
            <a:off x="7239000" y="295934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4097834" y="1829973"/>
            <a:ext cx="312906" cy="369332"/>
          </a:xfrm>
          <a:prstGeom prst="rect">
            <a:avLst/>
          </a:prstGeom>
          <a:noFill/>
        </p:spPr>
        <p:txBody>
          <a:bodyPr wrap="none" rtlCol="0">
            <a:spAutoFit/>
          </a:bodyPr>
          <a:lstStyle/>
          <a:p>
            <a:r>
              <a:rPr lang="en-US" dirty="0" smtClean="0"/>
              <a:t>a</a:t>
            </a:r>
            <a:endParaRPr lang="tr-TR" dirty="0"/>
          </a:p>
        </p:txBody>
      </p:sp>
      <p:cxnSp>
        <p:nvCxnSpPr>
          <p:cNvPr id="20" name="Straight Arrow Connector 19"/>
          <p:cNvCxnSpPr/>
          <p:nvPr/>
        </p:nvCxnSpPr>
        <p:spPr bwMode="auto">
          <a:xfrm flipV="1">
            <a:off x="4410740" y="1480066"/>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0"/>
          <p:cNvSpPr/>
          <p:nvPr/>
        </p:nvSpPr>
        <p:spPr bwMode="auto">
          <a:xfrm>
            <a:off x="3810000" y="1295400"/>
            <a:ext cx="1519946" cy="81039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a:off x="4493774" y="2568637"/>
            <a:ext cx="1297426" cy="110995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0582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
                                            <p:txEl>
                                              <p:pRg st="1" end="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13" end="1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p:bldP spid="13" grpId="0" animBg="1"/>
      <p:bldP spid="14" grpId="0"/>
      <p:bldP spid="16" grpId="0" animBg="1"/>
      <p:bldP spid="17" grpId="0"/>
      <p:bldP spid="19" grpId="0"/>
      <p:bldP spid="11"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8" name="Content Placeholder 7"/>
          <p:cNvSpPr>
            <a:spLocks noGrp="1"/>
          </p:cNvSpPr>
          <p:nvPr>
            <p:ph sz="half" idx="2"/>
          </p:nvPr>
        </p:nvSpPr>
        <p:spPr>
          <a:xfrm>
            <a:off x="4572000" y="4038600"/>
            <a:ext cx="4038600" cy="2133600"/>
          </a:xfrm>
        </p:spPr>
        <p:txBody>
          <a:bodyPr/>
          <a:lstStyle/>
          <a:p>
            <a:pPr marL="0" indent="0">
              <a:buNone/>
            </a:pPr>
            <a:r>
              <a:rPr lang="tr-TR" sz="1800" dirty="0" smtClean="0"/>
              <a:t>*</a:t>
            </a:r>
            <a:r>
              <a:rPr lang="tr-TR" sz="1800" dirty="0"/>
              <a:t>a:10*b:10</a:t>
            </a:r>
          </a:p>
          <a:p>
            <a:pPr marL="0" indent="0">
              <a:buNone/>
            </a:pPr>
            <a:r>
              <a:rPr lang="en-US" sz="1800" dirty="0" smtClean="0"/>
              <a:t> </a:t>
            </a:r>
            <a:r>
              <a:rPr lang="tr-TR" sz="1800" dirty="0" smtClean="0"/>
              <a:t>c:17d:10</a:t>
            </a:r>
            <a:endParaRPr lang="tr-TR" sz="1800" dirty="0"/>
          </a:p>
          <a:p>
            <a:pPr marL="0" indent="0">
              <a:buNone/>
            </a:pPr>
            <a:r>
              <a:rPr lang="tr-TR" sz="1800" dirty="0" smtClean="0"/>
              <a:t>a:address</a:t>
            </a:r>
            <a:r>
              <a:rPr lang="en-US" sz="1800" dirty="0" smtClean="0"/>
              <a:t> </a:t>
            </a:r>
            <a:r>
              <a:rPr lang="tr-TR" sz="1800" dirty="0" smtClean="0"/>
              <a:t>b:address</a:t>
            </a:r>
            <a:endParaRPr lang="tr-TR" sz="1800" dirty="0"/>
          </a:p>
          <a:p>
            <a:endParaRPr lang="tr-TR" sz="1800" dirty="0"/>
          </a:p>
        </p:txBody>
      </p:sp>
      <p:sp>
        <p:nvSpPr>
          <p:cNvPr id="4" name="Date Placeholder 3"/>
          <p:cNvSpPr>
            <a:spLocks noGrp="1"/>
          </p:cNvSpPr>
          <p:nvPr>
            <p:ph type="dt" sz="half" idx="10"/>
          </p:nvPr>
        </p:nvSpPr>
        <p:spPr/>
        <p:txBody>
          <a:bodyPr/>
          <a:lstStyle/>
          <a:p>
            <a:fld id="{82DDB2C4-16D7-43BD-ACE5-595344A6A9DC}" type="datetime1">
              <a:rPr lang="en-US" smtClean="0"/>
              <a:pPr/>
              <a:t>10/4/2018</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35</a:t>
            </a:fld>
            <a:endParaRPr lang="en-US"/>
          </a:p>
        </p:txBody>
      </p:sp>
      <p:sp>
        <p:nvSpPr>
          <p:cNvPr id="9" name="TextBox 8"/>
          <p:cNvSpPr txBox="1"/>
          <p:nvPr/>
        </p:nvSpPr>
        <p:spPr>
          <a:xfrm>
            <a:off x="5642852" y="1480066"/>
            <a:ext cx="681748" cy="369332"/>
          </a:xfrm>
          <a:prstGeom prst="rect">
            <a:avLst/>
          </a:prstGeom>
          <a:noFill/>
          <a:ln>
            <a:solidFill>
              <a:schemeClr val="tx1"/>
            </a:solidFill>
          </a:ln>
        </p:spPr>
        <p:txBody>
          <a:bodyPr wrap="square" rtlCol="0">
            <a:spAutoFit/>
          </a:bodyPr>
          <a:lstStyle/>
          <a:p>
            <a:r>
              <a:rPr lang="en-US" dirty="0" smtClean="0"/>
              <a:t>d=5</a:t>
            </a:r>
            <a:endParaRPr lang="tr-TR" dirty="0"/>
          </a:p>
        </p:txBody>
      </p:sp>
      <p:sp>
        <p:nvSpPr>
          <p:cNvPr id="10" name="TextBox 9"/>
          <p:cNvSpPr txBox="1"/>
          <p:nvPr/>
        </p:nvSpPr>
        <p:spPr>
          <a:xfrm>
            <a:off x="5329946" y="2199305"/>
            <a:ext cx="312906" cy="369332"/>
          </a:xfrm>
          <a:prstGeom prst="rect">
            <a:avLst/>
          </a:prstGeom>
          <a:noFill/>
        </p:spPr>
        <p:txBody>
          <a:bodyPr wrap="none" rtlCol="0">
            <a:spAutoFit/>
          </a:bodyPr>
          <a:lstStyle/>
          <a:p>
            <a:r>
              <a:rPr lang="en-US" dirty="0" smtClean="0"/>
              <a:t>b</a:t>
            </a:r>
            <a:endParaRPr lang="tr-TR" dirty="0"/>
          </a:p>
        </p:txBody>
      </p:sp>
      <p:cxnSp>
        <p:nvCxnSpPr>
          <p:cNvPr id="12" name="Straight Arrow Connector 11"/>
          <p:cNvCxnSpPr/>
          <p:nvPr/>
        </p:nvCxnSpPr>
        <p:spPr bwMode="auto">
          <a:xfrm flipV="1">
            <a:off x="5642852" y="184939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6477000" y="1480066"/>
            <a:ext cx="776940" cy="369332"/>
          </a:xfrm>
          <a:prstGeom prst="rect">
            <a:avLst/>
          </a:prstGeom>
          <a:noFill/>
          <a:ln>
            <a:solidFill>
              <a:schemeClr val="tx1"/>
            </a:solidFill>
          </a:ln>
        </p:spPr>
        <p:txBody>
          <a:bodyPr wrap="square" rtlCol="0">
            <a:spAutoFit/>
          </a:bodyPr>
          <a:lstStyle/>
          <a:p>
            <a:r>
              <a:rPr lang="en-US" dirty="0" smtClean="0"/>
              <a:t>c=17</a:t>
            </a:r>
            <a:endParaRPr lang="tr-TR" dirty="0"/>
          </a:p>
        </p:txBody>
      </p:sp>
      <p:sp>
        <p:nvSpPr>
          <p:cNvPr id="17" name="TextBox 16"/>
          <p:cNvSpPr txBox="1"/>
          <p:nvPr/>
        </p:nvSpPr>
        <p:spPr>
          <a:xfrm>
            <a:off x="5882340" y="2253734"/>
            <a:ext cx="312906" cy="369332"/>
          </a:xfrm>
          <a:prstGeom prst="rect">
            <a:avLst/>
          </a:prstGeom>
          <a:noFill/>
        </p:spPr>
        <p:txBody>
          <a:bodyPr wrap="none" rtlCol="0">
            <a:spAutoFit/>
          </a:bodyPr>
          <a:lstStyle/>
          <a:p>
            <a:r>
              <a:rPr lang="en-US" dirty="0" smtClean="0"/>
              <a:t>a</a:t>
            </a:r>
            <a:endParaRPr lang="tr-TR" dirty="0"/>
          </a:p>
        </p:txBody>
      </p:sp>
      <p:cxnSp>
        <p:nvCxnSpPr>
          <p:cNvPr id="18" name="Straight Arrow Connector 17"/>
          <p:cNvCxnSpPr>
            <a:endCxn id="9" idx="2"/>
          </p:cNvCxnSpPr>
          <p:nvPr/>
        </p:nvCxnSpPr>
        <p:spPr bwMode="auto">
          <a:xfrm flipV="1">
            <a:off x="5983726" y="1849398"/>
            <a:ext cx="0" cy="34990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183722" y="2775466"/>
            <a:ext cx="834148" cy="369332"/>
          </a:xfrm>
          <a:prstGeom prst="rect">
            <a:avLst/>
          </a:prstGeom>
          <a:noFill/>
          <a:ln>
            <a:solidFill>
              <a:schemeClr val="tx1"/>
            </a:solidFill>
          </a:ln>
        </p:spPr>
        <p:txBody>
          <a:bodyPr wrap="square" rtlCol="0">
            <a:spAutoFit/>
          </a:bodyPr>
          <a:lstStyle/>
          <a:p>
            <a:r>
              <a:rPr lang="en-US" dirty="0" smtClean="0"/>
              <a:t>d=10</a:t>
            </a:r>
            <a:endParaRPr lang="tr-TR" dirty="0"/>
          </a:p>
        </p:txBody>
      </p:sp>
      <p:sp>
        <p:nvSpPr>
          <p:cNvPr id="21" name="TextBox 20"/>
          <p:cNvSpPr txBox="1"/>
          <p:nvPr/>
        </p:nvSpPr>
        <p:spPr>
          <a:xfrm>
            <a:off x="5870816" y="3494705"/>
            <a:ext cx="312906" cy="369332"/>
          </a:xfrm>
          <a:prstGeom prst="rect">
            <a:avLst/>
          </a:prstGeom>
          <a:noFill/>
        </p:spPr>
        <p:txBody>
          <a:bodyPr wrap="none" rtlCol="0">
            <a:spAutoFit/>
          </a:bodyPr>
          <a:lstStyle/>
          <a:p>
            <a:r>
              <a:rPr lang="en-US" dirty="0" smtClean="0"/>
              <a:t>b</a:t>
            </a:r>
            <a:endParaRPr lang="tr-TR" dirty="0"/>
          </a:p>
        </p:txBody>
      </p:sp>
      <p:cxnSp>
        <p:nvCxnSpPr>
          <p:cNvPr id="22" name="Straight Arrow Connector 21"/>
          <p:cNvCxnSpPr/>
          <p:nvPr/>
        </p:nvCxnSpPr>
        <p:spPr bwMode="auto">
          <a:xfrm flipV="1">
            <a:off x="6183722" y="314479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7017870" y="2775466"/>
            <a:ext cx="776940" cy="369332"/>
          </a:xfrm>
          <a:prstGeom prst="rect">
            <a:avLst/>
          </a:prstGeom>
          <a:noFill/>
          <a:ln>
            <a:solidFill>
              <a:schemeClr val="tx1"/>
            </a:solidFill>
          </a:ln>
        </p:spPr>
        <p:txBody>
          <a:bodyPr wrap="square" rtlCol="0">
            <a:spAutoFit/>
          </a:bodyPr>
          <a:lstStyle/>
          <a:p>
            <a:r>
              <a:rPr lang="en-US" dirty="0" smtClean="0"/>
              <a:t>c=17</a:t>
            </a:r>
            <a:endParaRPr lang="tr-TR" dirty="0"/>
          </a:p>
        </p:txBody>
      </p:sp>
      <p:sp>
        <p:nvSpPr>
          <p:cNvPr id="24" name="TextBox 23"/>
          <p:cNvSpPr txBox="1"/>
          <p:nvPr/>
        </p:nvSpPr>
        <p:spPr>
          <a:xfrm>
            <a:off x="6423210" y="3549134"/>
            <a:ext cx="312906" cy="369332"/>
          </a:xfrm>
          <a:prstGeom prst="rect">
            <a:avLst/>
          </a:prstGeom>
          <a:noFill/>
        </p:spPr>
        <p:txBody>
          <a:bodyPr wrap="none" rtlCol="0">
            <a:spAutoFit/>
          </a:bodyPr>
          <a:lstStyle/>
          <a:p>
            <a:r>
              <a:rPr lang="en-US" dirty="0" smtClean="0"/>
              <a:t>a</a:t>
            </a:r>
            <a:endParaRPr lang="tr-TR" dirty="0"/>
          </a:p>
        </p:txBody>
      </p:sp>
      <p:cxnSp>
        <p:nvCxnSpPr>
          <p:cNvPr id="25" name="Straight Arrow Connector 24"/>
          <p:cNvCxnSpPr>
            <a:endCxn id="20" idx="2"/>
          </p:cNvCxnSpPr>
          <p:nvPr/>
        </p:nvCxnSpPr>
        <p:spPr bwMode="auto">
          <a:xfrm flipV="1">
            <a:off x="6524596" y="3144798"/>
            <a:ext cx="76200" cy="34990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5051610" y="1437305"/>
            <a:ext cx="1371600" cy="113133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27" name="Content Placeholder 2"/>
          <p:cNvSpPr>
            <a:spLocks noGrp="1"/>
          </p:cNvSpPr>
          <p:nvPr>
            <p:ph sz="half" idx="1"/>
          </p:nvPr>
        </p:nvSpPr>
        <p:spPr>
          <a:xfrm>
            <a:off x="457200" y="1600200"/>
            <a:ext cx="4038600" cy="4525963"/>
          </a:xfrm>
        </p:spPr>
        <p:txBody>
          <a:bodyPr/>
          <a:lstStyle/>
          <a:p>
            <a:pPr marL="0" indent="0">
              <a:buNone/>
            </a:pPr>
            <a:r>
              <a:rPr lang="tr-TR" sz="1400" dirty="0" smtClean="0">
                <a:latin typeface="Courier New" pitchFamily="49" charset="0"/>
                <a:cs typeface="Courier New" pitchFamily="49" charset="0"/>
              </a:rPr>
              <a:t>#include&lt;iostream&gt;</a:t>
            </a:r>
            <a:endParaRPr lang="tr-TR" sz="1400" dirty="0">
              <a:latin typeface="Courier New" pitchFamily="49" charset="0"/>
              <a:cs typeface="Courier New" pitchFamily="49" charset="0"/>
            </a:endParaRP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int *a, c, d=5;</a:t>
            </a:r>
            <a:r>
              <a:rPr lang="en-US" sz="1400" dirty="0">
                <a:latin typeface="Courier New" pitchFamily="49" charset="0"/>
                <a:cs typeface="Courier New" pitchFamily="49" charset="0"/>
              </a:rPr>
              <a:t> </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int *b=&amp;d;</a:t>
            </a:r>
          </a:p>
          <a:p>
            <a:pPr marL="0" indent="0">
              <a:buNone/>
            </a:pPr>
            <a:r>
              <a:rPr lang="tr-TR" sz="1400" dirty="0">
                <a:latin typeface="Courier New" pitchFamily="49" charset="0"/>
                <a:cs typeface="Courier New" pitchFamily="49" charset="0"/>
              </a:rPr>
              <a:t>c=2;</a:t>
            </a:r>
          </a:p>
          <a:p>
            <a:pPr marL="0" indent="0">
              <a:buNone/>
            </a:pPr>
            <a:r>
              <a:rPr lang="tr-TR" sz="1400" dirty="0">
                <a:latin typeface="Courier New" pitchFamily="49" charset="0"/>
                <a:cs typeface="Courier New" pitchFamily="49" charset="0"/>
              </a:rPr>
              <a:t>a=&amp;c;</a:t>
            </a:r>
          </a:p>
          <a:p>
            <a:pPr marL="0" indent="0">
              <a:buNone/>
            </a:pPr>
            <a:r>
              <a:rPr lang="tr-TR" sz="1400" dirty="0">
                <a:latin typeface="Courier New" pitchFamily="49" charset="0"/>
                <a:cs typeface="Courier New" pitchFamily="49" charset="0"/>
              </a:rPr>
              <a:t>*a=d+12;</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a=b;</a:t>
            </a:r>
          </a:p>
          <a:p>
            <a:pPr marL="0" indent="0">
              <a:buNone/>
            </a:pPr>
            <a:r>
              <a:rPr lang="tr-TR" sz="1400" dirty="0">
                <a:latin typeface="Courier New" pitchFamily="49" charset="0"/>
                <a:cs typeface="Courier New" pitchFamily="49" charset="0"/>
              </a:rPr>
              <a:t>*b=*a+5;</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r>
              <a:rPr lang="pt-BR" sz="1400" dirty="0" smtClean="0">
                <a:latin typeface="Courier New" pitchFamily="49" charset="0"/>
                <a:cs typeface="Courier New" pitchFamily="49" charset="0"/>
              </a:rPr>
              <a:t>”;</a:t>
            </a:r>
          </a:p>
          <a:p>
            <a:pPr marL="0" indent="0">
              <a:buNone/>
            </a:pPr>
            <a:r>
              <a:rPr lang="tr-TR" sz="1400" dirty="0" smtClean="0">
                <a:latin typeface="Courier New" pitchFamily="49" charset="0"/>
                <a:cs typeface="Courier New" pitchFamily="49" charset="0"/>
              </a:rPr>
              <a:t>}</a:t>
            </a:r>
            <a:endParaRPr lang="tr-TR" sz="1400" dirty="0">
              <a:latin typeface="Courier New" pitchFamily="49" charset="0"/>
              <a:cs typeface="Courier New" pitchFamily="49" charset="0"/>
            </a:endParaRPr>
          </a:p>
          <a:p>
            <a:endParaRPr lang="tr-TR" dirty="0"/>
          </a:p>
        </p:txBody>
      </p:sp>
    </p:spTree>
    <p:extLst>
      <p:ext uri="{BB962C8B-B14F-4D97-AF65-F5344CB8AC3E}">
        <p14:creationId xmlns:p14="http://schemas.microsoft.com/office/powerpoint/2010/main" val="178182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
                                            <p:txEl>
                                              <p:pRg st="11" end="11"/>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xEl>
                                              <p:pRg st="12" end="1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xEl>
                                              <p:pRg st="13" end="1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
                                            <p:txEl>
                                              <p:pRg st="14" end="14"/>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0" grpId="0"/>
      <p:bldP spid="16" grpId="0" animBg="1"/>
      <p:bldP spid="17" grpId="0"/>
      <p:bldP spid="20" grpId="0" animBg="1"/>
      <p:bldP spid="21" grpId="0"/>
      <p:bldP spid="23" grpId="0" animBg="1"/>
      <p:bldP spid="24" grpId="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3" name="Content Placeholder 2"/>
          <p:cNvSpPr>
            <a:spLocks noGrp="1"/>
          </p:cNvSpPr>
          <p:nvPr>
            <p:ph sz="half" idx="1"/>
          </p:nvPr>
        </p:nvSpPr>
        <p:spPr>
          <a:xfrm>
            <a:off x="457200" y="1600201"/>
            <a:ext cx="4038600" cy="3200400"/>
          </a:xfrm>
        </p:spPr>
        <p:txBody>
          <a:bodyPr/>
          <a:lstStyle/>
          <a:p>
            <a:pPr marL="0" indent="0">
              <a:buNone/>
            </a:pPr>
            <a:r>
              <a:rPr lang="tr-TR" sz="1400" dirty="0">
                <a:latin typeface="Courier New" pitchFamily="49" charset="0"/>
                <a:cs typeface="Courier New" pitchFamily="49" charset="0"/>
              </a:rPr>
              <a:t>#include &lt;</a:t>
            </a:r>
            <a:r>
              <a:rPr lang="tr-TR" sz="1400" dirty="0" smtClean="0">
                <a:latin typeface="Courier New" pitchFamily="49" charset="0"/>
                <a:cs typeface="Courier New" pitchFamily="49" charset="0"/>
              </a:rPr>
              <a:t>iostream&gt;</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void triple(double &amp;num)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smtClean="0">
                <a:latin typeface="Courier New" pitchFamily="49" charset="0"/>
                <a:cs typeface="Courier New" pitchFamily="49" charset="0"/>
              </a:rPr>
              <a:t>}</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main()</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a:t>
            </a:r>
          </a:p>
          <a:p>
            <a:pPr marL="0" indent="0">
              <a:buNone/>
            </a:pPr>
            <a:endParaRPr lang="tr-TR"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82DDB2C4-16D7-43BD-ACE5-595344A6A9DC}" type="datetime1">
              <a:rPr lang="en-US" smtClean="0"/>
              <a:pPr/>
              <a:t>10/4/2018</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36</a:t>
            </a:fld>
            <a:endParaRPr lang="en-US"/>
          </a:p>
        </p:txBody>
      </p:sp>
      <p:sp>
        <p:nvSpPr>
          <p:cNvPr id="2" name="TextBox 1"/>
          <p:cNvSpPr txBox="1"/>
          <p:nvPr/>
        </p:nvSpPr>
        <p:spPr>
          <a:xfrm>
            <a:off x="457200" y="5029200"/>
            <a:ext cx="4114800" cy="369332"/>
          </a:xfrm>
          <a:prstGeom prst="rect">
            <a:avLst/>
          </a:prstGeom>
          <a:noFill/>
        </p:spPr>
        <p:txBody>
          <a:bodyPr wrap="square" rtlCol="0">
            <a:spAutoFit/>
          </a:bodyPr>
          <a:lstStyle/>
          <a:p>
            <a:r>
              <a:rPr lang="en-US" dirty="0" smtClean="0"/>
              <a:t>Output: 30</a:t>
            </a:r>
            <a:endParaRPr lang="tr-TR" dirty="0"/>
          </a:p>
        </p:txBody>
      </p:sp>
      <p:sp>
        <p:nvSpPr>
          <p:cNvPr id="9" name="Content Placeholder 2"/>
          <p:cNvSpPr>
            <a:spLocks noGrp="1"/>
          </p:cNvSpPr>
          <p:nvPr>
            <p:ph sz="half" idx="1"/>
          </p:nvPr>
        </p:nvSpPr>
        <p:spPr>
          <a:xfrm>
            <a:off x="4702629" y="1611869"/>
            <a:ext cx="4038600" cy="3200400"/>
          </a:xfrm>
        </p:spPr>
        <p:txBody>
          <a:bodyPr/>
          <a:lstStyle/>
          <a:p>
            <a:pPr marL="0" indent="0">
              <a:buNone/>
            </a:pPr>
            <a:r>
              <a:rPr lang="tr-TR" sz="1400" dirty="0">
                <a:latin typeface="Courier New" pitchFamily="49" charset="0"/>
                <a:cs typeface="Courier New" pitchFamily="49" charset="0"/>
              </a:rPr>
              <a:t>#include &lt;iostream.h&gt;</a:t>
            </a:r>
          </a:p>
          <a:p>
            <a:pPr marL="0" indent="0">
              <a:buNone/>
            </a:pPr>
            <a:r>
              <a:rPr lang="tr-TR" sz="1400" dirty="0" smtClean="0">
                <a:latin typeface="Courier New" pitchFamily="49" charset="0"/>
                <a:cs typeface="Courier New" pitchFamily="49" charset="0"/>
              </a:rPr>
              <a:t>void </a:t>
            </a:r>
            <a:r>
              <a:rPr lang="tr-TR" sz="1400" dirty="0">
                <a:latin typeface="Courier New" pitchFamily="49" charset="0"/>
                <a:cs typeface="Courier New" pitchFamily="49" charset="0"/>
              </a:rPr>
              <a:t>triple(double &amp;num)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a:t>
            </a:r>
          </a:p>
          <a:p>
            <a:pPr marL="0" indent="0">
              <a:buNone/>
            </a:pPr>
            <a:endParaRPr lang="en-US" sz="1400" dirty="0" smtClean="0">
              <a:latin typeface="Courier New" pitchFamily="49" charset="0"/>
              <a:cs typeface="Courier New" pitchFamily="49" charset="0"/>
            </a:endParaRP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triple(&amp;d);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endParaRPr lang="tr-TR" sz="1400" dirty="0">
              <a:latin typeface="Courier New" pitchFamily="49" charset="0"/>
              <a:cs typeface="Courier New" pitchFamily="49" charset="0"/>
            </a:endParaRPr>
          </a:p>
          <a:p>
            <a:pPr marL="0" indent="0">
              <a:buNone/>
            </a:pPr>
            <a:endParaRPr lang="tr-TR" dirty="0">
              <a:latin typeface="Courier New" pitchFamily="49" charset="0"/>
              <a:cs typeface="Courier New" pitchFamily="49" charset="0"/>
            </a:endParaRPr>
          </a:p>
        </p:txBody>
      </p:sp>
      <p:sp>
        <p:nvSpPr>
          <p:cNvPr id="10" name="TextBox 9"/>
          <p:cNvSpPr txBox="1"/>
          <p:nvPr/>
        </p:nvSpPr>
        <p:spPr>
          <a:xfrm>
            <a:off x="4702629" y="5398532"/>
            <a:ext cx="4114800" cy="369332"/>
          </a:xfrm>
          <a:prstGeom prst="rect">
            <a:avLst/>
          </a:prstGeom>
          <a:noFill/>
        </p:spPr>
        <p:txBody>
          <a:bodyPr wrap="square" rtlCol="0">
            <a:spAutoFit/>
          </a:bodyPr>
          <a:lstStyle/>
          <a:p>
            <a:r>
              <a:rPr lang="en-US" dirty="0" smtClean="0"/>
              <a:t>Error type mismatch in argument</a:t>
            </a:r>
            <a:endParaRPr lang="tr-TR" dirty="0"/>
          </a:p>
        </p:txBody>
      </p:sp>
    </p:spTree>
    <p:extLst>
      <p:ext uri="{BB962C8B-B14F-4D97-AF65-F5344CB8AC3E}">
        <p14:creationId xmlns:p14="http://schemas.microsoft.com/office/powerpoint/2010/main" val="339314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3" name="Content Placeholder 2"/>
          <p:cNvSpPr>
            <a:spLocks noGrp="1"/>
          </p:cNvSpPr>
          <p:nvPr>
            <p:ph sz="half" idx="1"/>
          </p:nvPr>
        </p:nvSpPr>
        <p:spPr>
          <a:xfrm>
            <a:off x="457200" y="1600201"/>
            <a:ext cx="4038600" cy="3200400"/>
          </a:xfrm>
        </p:spPr>
        <p:txBody>
          <a:bodyPr/>
          <a:lstStyle/>
          <a:p>
            <a:pPr marL="0" indent="0">
              <a:buNone/>
            </a:pPr>
            <a:r>
              <a:rPr lang="tr-TR" sz="1400" dirty="0">
                <a:latin typeface="Courier New" pitchFamily="49" charset="0"/>
                <a:cs typeface="Courier New" pitchFamily="49" charset="0"/>
              </a:rPr>
              <a:t>#include &lt;</a:t>
            </a:r>
            <a:r>
              <a:rPr lang="tr-TR" sz="1400" dirty="0" smtClean="0">
                <a:latin typeface="Courier New" pitchFamily="49" charset="0"/>
                <a:cs typeface="Courier New" pitchFamily="49" charset="0"/>
              </a:rPr>
              <a:t>iostream&gt;</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void triple(double *num)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triple(&amp;d);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a:t>
            </a:r>
          </a:p>
          <a:p>
            <a:pPr marL="0" indent="0">
              <a:buNone/>
            </a:pPr>
            <a:endParaRPr lang="tr-TR"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82DDB2C4-16D7-43BD-ACE5-595344A6A9DC}" type="datetime1">
              <a:rPr lang="en-US" smtClean="0"/>
              <a:pPr/>
              <a:t>10/4/2018</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37</a:t>
            </a:fld>
            <a:endParaRPr lang="en-US"/>
          </a:p>
        </p:txBody>
      </p:sp>
      <p:sp>
        <p:nvSpPr>
          <p:cNvPr id="2" name="TextBox 1"/>
          <p:cNvSpPr txBox="1"/>
          <p:nvPr/>
        </p:nvSpPr>
        <p:spPr>
          <a:xfrm>
            <a:off x="457200" y="5029200"/>
            <a:ext cx="4114800" cy="369332"/>
          </a:xfrm>
          <a:prstGeom prst="rect">
            <a:avLst/>
          </a:prstGeom>
          <a:noFill/>
        </p:spPr>
        <p:txBody>
          <a:bodyPr wrap="square" rtlCol="0">
            <a:spAutoFit/>
          </a:bodyPr>
          <a:lstStyle/>
          <a:p>
            <a:r>
              <a:rPr lang="en-US" dirty="0" smtClean="0"/>
              <a:t>Output: 30</a:t>
            </a:r>
            <a:endParaRPr lang="tr-TR" dirty="0"/>
          </a:p>
        </p:txBody>
      </p:sp>
      <p:sp>
        <p:nvSpPr>
          <p:cNvPr id="9" name="Content Placeholder 2"/>
          <p:cNvSpPr>
            <a:spLocks noGrp="1"/>
          </p:cNvSpPr>
          <p:nvPr>
            <p:ph sz="half" idx="1"/>
          </p:nvPr>
        </p:nvSpPr>
        <p:spPr>
          <a:xfrm>
            <a:off x="4702629" y="1611869"/>
            <a:ext cx="4038600" cy="3200400"/>
          </a:xfrm>
        </p:spPr>
        <p:txBody>
          <a:bodyPr/>
          <a:lstStyle/>
          <a:p>
            <a:pPr marL="0" indent="0">
              <a:buNone/>
            </a:pPr>
            <a:r>
              <a:rPr lang="tr-TR" sz="1400" dirty="0">
                <a:latin typeface="Courier New" pitchFamily="49" charset="0"/>
                <a:cs typeface="Courier New" pitchFamily="49" charset="0"/>
              </a:rPr>
              <a:t>#include &lt;iostream.h</a:t>
            </a:r>
            <a:r>
              <a:rPr lang="tr-TR" sz="1400" dirty="0" smtClean="0">
                <a:latin typeface="Courier New" pitchFamily="49" charset="0"/>
                <a:cs typeface="Courier New" pitchFamily="49" charset="0"/>
              </a:rPr>
              <a:t>&gt;</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void triple(double 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a:latin typeface="Courier New" pitchFamily="49" charset="0"/>
                <a:cs typeface="Courier New" pitchFamily="49" charset="0"/>
              </a:rPr>
              <a:t>}</a:t>
            </a: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 </a:t>
            </a:r>
          </a:p>
          <a:p>
            <a:pPr marL="0" indent="0">
              <a:buNone/>
            </a:pPr>
            <a:endParaRPr lang="tr-TR" dirty="0">
              <a:latin typeface="Courier New" pitchFamily="49" charset="0"/>
              <a:cs typeface="Courier New" pitchFamily="49" charset="0"/>
            </a:endParaRPr>
          </a:p>
        </p:txBody>
      </p:sp>
      <p:sp>
        <p:nvSpPr>
          <p:cNvPr id="10" name="TextBox 9"/>
          <p:cNvSpPr txBox="1"/>
          <p:nvPr/>
        </p:nvSpPr>
        <p:spPr>
          <a:xfrm>
            <a:off x="4713515" y="5040868"/>
            <a:ext cx="4114800" cy="369332"/>
          </a:xfrm>
          <a:prstGeom prst="rect">
            <a:avLst/>
          </a:prstGeom>
          <a:noFill/>
        </p:spPr>
        <p:txBody>
          <a:bodyPr wrap="square" rtlCol="0">
            <a:spAutoFit/>
          </a:bodyPr>
          <a:lstStyle/>
          <a:p>
            <a:r>
              <a:rPr lang="en-US" dirty="0" smtClean="0"/>
              <a:t>Output:10</a:t>
            </a:r>
            <a:endParaRPr lang="tr-TR" dirty="0"/>
          </a:p>
        </p:txBody>
      </p:sp>
    </p:spTree>
    <p:extLst>
      <p:ext uri="{BB962C8B-B14F-4D97-AF65-F5344CB8AC3E}">
        <p14:creationId xmlns:p14="http://schemas.microsoft.com/office/powerpoint/2010/main" val="39796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Useful: Arrays and Characters</a:t>
            </a:r>
            <a:endParaRPr lang="en-US" dirty="0"/>
          </a:p>
        </p:txBody>
      </p:sp>
      <p:sp>
        <p:nvSpPr>
          <p:cNvPr id="7" name="Subtitle 6"/>
          <p:cNvSpPr>
            <a:spLocks noGrp="1"/>
          </p:cNvSpPr>
          <p:nvPr>
            <p:ph type="subTitle" idx="1"/>
          </p:nvPr>
        </p:nvSpPr>
        <p:spPr/>
        <p:txBody>
          <a:bodyPr/>
          <a:lstStyle/>
          <a:p>
            <a:r>
              <a:rPr lang="en-US" dirty="0" smtClean="0"/>
              <a:t>Extra Notes</a:t>
            </a:r>
            <a:endParaRPr lang="en-US" dirty="0"/>
          </a:p>
        </p:txBody>
      </p:sp>
      <p:sp>
        <p:nvSpPr>
          <p:cNvPr id="4" name="Date Placeholder 3"/>
          <p:cNvSpPr>
            <a:spLocks noGrp="1"/>
          </p:cNvSpPr>
          <p:nvPr>
            <p:ph type="dt" sz="half" idx="2"/>
          </p:nvPr>
        </p:nvSpPr>
        <p:spPr/>
        <p:txBody>
          <a:bodyPr/>
          <a:lstStyle/>
          <a:p>
            <a:fld id="{82DDB2C4-16D7-43BD-ACE5-595344A6A9DC}" type="datetime1">
              <a:rPr lang="en-US" smtClean="0"/>
              <a:pPr/>
              <a:t>10/4/2018</a:t>
            </a:fld>
            <a:endParaRPr lang="en-US"/>
          </a:p>
        </p:txBody>
      </p:sp>
      <p:sp>
        <p:nvSpPr>
          <p:cNvPr id="5" name="Footer Placeholder 4"/>
          <p:cNvSpPr>
            <a:spLocks noGrp="1"/>
          </p:cNvSpPr>
          <p:nvPr>
            <p:ph type="ftr" sz="quarter" idx="3"/>
          </p:nvPr>
        </p:nvSpPr>
        <p:spPr/>
        <p:txBody>
          <a:bodyPr/>
          <a:lstStyle/>
          <a:p>
            <a:r>
              <a:rPr lang="en-US" smtClean="0"/>
              <a:t>Ece SCHMIDT EE441</a:t>
            </a:r>
            <a:endParaRPr lang="en-US" dirty="0"/>
          </a:p>
        </p:txBody>
      </p:sp>
      <p:sp>
        <p:nvSpPr>
          <p:cNvPr id="6" name="Slide Number Placeholder 5"/>
          <p:cNvSpPr>
            <a:spLocks noGrp="1"/>
          </p:cNvSpPr>
          <p:nvPr>
            <p:ph type="sldNum" sz="quarter" idx="4"/>
          </p:nvPr>
        </p:nvSpPr>
        <p:spPr/>
        <p:txBody>
          <a:bodyPr/>
          <a:lstStyle/>
          <a:p>
            <a:fld id="{272C1225-AB4E-4949-A57E-323CCE14AC80}" type="slidenum">
              <a:rPr lang="en-US" smtClean="0"/>
              <a:pPr/>
              <a:t>38</a:t>
            </a:fld>
            <a:endParaRPr lang="en-US"/>
          </a:p>
        </p:txBody>
      </p:sp>
    </p:spTree>
    <p:extLst>
      <p:ext uri="{BB962C8B-B14F-4D97-AF65-F5344CB8AC3E}">
        <p14:creationId xmlns:p14="http://schemas.microsoft.com/office/powerpoint/2010/main" val="100419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Character Sequences:</a:t>
            </a:r>
          </a:p>
          <a:p>
            <a:pPr>
              <a:buNone/>
            </a:pPr>
            <a:r>
              <a:rPr lang="en-US" dirty="0" smtClean="0"/>
              <a:t>As you may already know, the C++ Standard Library implements a</a:t>
            </a:r>
            <a:r>
              <a:rPr lang="en-US" dirty="0" smtClean="0">
                <a:solidFill>
                  <a:srgbClr val="000000"/>
                </a:solidFill>
              </a:rPr>
              <a:t> </a:t>
            </a:r>
            <a:r>
              <a:rPr lang="en-US" b="1" dirty="0" smtClean="0">
                <a:solidFill>
                  <a:srgbClr val="000000"/>
                </a:solidFill>
                <a:hlinkClick r:id="rId2"/>
              </a:rPr>
              <a:t>string</a:t>
            </a:r>
            <a:r>
              <a:rPr lang="en-US" dirty="0" smtClean="0">
                <a:solidFill>
                  <a:srgbClr val="000000"/>
                </a:solidFill>
              </a:rPr>
              <a:t> </a:t>
            </a:r>
            <a:r>
              <a:rPr lang="en-US" dirty="0" smtClean="0"/>
              <a:t>class, which is useful to handle and manipulate strings of characters. However, because strings are in fact sequences of characters, we can represent them also as plain arrays of char elements.</a:t>
            </a:r>
          </a:p>
          <a:p>
            <a:pPr>
              <a:buNone/>
            </a:pPr>
            <a:r>
              <a:rPr lang="en-US" dirty="0" smtClean="0"/>
              <a:t>For example, declare Jenny as an array that can store up to 20 elements of type char. </a:t>
            </a:r>
            <a:br>
              <a:rPr lang="en-US" dirty="0" smtClean="0"/>
            </a:br>
            <a:r>
              <a:rPr lang="en-US" dirty="0" smtClean="0"/>
              <a:t/>
            </a:r>
            <a:br>
              <a:rPr lang="en-US" dirty="0" smtClean="0"/>
            </a:br>
            <a:r>
              <a:rPr lang="en-US" dirty="0" smtClean="0"/>
              <a:t>  </a:t>
            </a:r>
            <a:r>
              <a:rPr lang="en-US" i="1" dirty="0" smtClean="0"/>
              <a:t>char</a:t>
            </a:r>
            <a:r>
              <a:rPr lang="en-US" dirty="0" smtClean="0"/>
              <a:t> Jenny [20];</a:t>
            </a:r>
          </a:p>
          <a:p>
            <a:pPr>
              <a:buNone/>
            </a:pPr>
            <a:r>
              <a:rPr lang="en-US" dirty="0" smtClean="0"/>
              <a:t>It can be represented as:</a:t>
            </a:r>
          </a:p>
          <a:p>
            <a:pPr lvl="1">
              <a:buNone/>
            </a:pPr>
            <a:endParaRPr lang="en-US" dirty="0" smtClean="0"/>
          </a:p>
          <a:p>
            <a:pPr lvl="1">
              <a:buNone/>
            </a:pPr>
            <a:r>
              <a:rPr lang="en-US" dirty="0" smtClean="0"/>
              <a:t>Jenny:</a:t>
            </a:r>
          </a:p>
          <a:p>
            <a:pPr lvl="1">
              <a:buNone/>
            </a:pPr>
            <a:r>
              <a:rPr lang="en-US" dirty="0" smtClean="0"/>
              <a:t/>
            </a:r>
            <a:br>
              <a:rPr lang="en-US" dirty="0" smtClean="0"/>
            </a:br>
            <a:endParaRPr lang="en-US" dirty="0" smtClean="0"/>
          </a:p>
          <a:p>
            <a:pPr lvl="1">
              <a:buNone/>
            </a:pPr>
            <a:endParaRPr lang="en-US" dirty="0" smtClean="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39</a:t>
            </a:fld>
            <a:endParaRPr lang="en-US"/>
          </a:p>
        </p:txBody>
      </p:sp>
      <p:graphicFrame>
        <p:nvGraphicFramePr>
          <p:cNvPr id="4" name="Table 3"/>
          <p:cNvGraphicFramePr>
            <a:graphicFrameLocks noGrp="1"/>
          </p:cNvGraphicFramePr>
          <p:nvPr/>
        </p:nvGraphicFramePr>
        <p:xfrm>
          <a:off x="776288" y="5109352"/>
          <a:ext cx="6096000" cy="370840"/>
        </p:xfrm>
        <a:graphic>
          <a:graphicData uri="http://schemas.openxmlformats.org/drawingml/2006/table">
            <a:tbl>
              <a:tblPr firstRow="1" bandRow="1">
                <a:tableStyleId>{5C22544A-7EE6-4342-B048-85BDC9FD1C3A}</a:tableStyleId>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72894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Arrays</a:t>
            </a:r>
          </a:p>
        </p:txBody>
      </p:sp>
      <p:sp>
        <p:nvSpPr>
          <p:cNvPr id="75779" name="Rectangle 3"/>
          <p:cNvSpPr>
            <a:spLocks noGrp="1" noChangeArrowheads="1"/>
          </p:cNvSpPr>
          <p:nvPr>
            <p:ph type="body" idx="1"/>
          </p:nvPr>
        </p:nvSpPr>
        <p:spPr/>
        <p:txBody>
          <a:bodyPr/>
          <a:lstStyle/>
          <a:p>
            <a:r>
              <a:rPr lang="en-US" sz="2800" dirty="0"/>
              <a:t>Arrays in C++ are indexed from zero and </a:t>
            </a:r>
            <a:r>
              <a:rPr lang="en-US" sz="2800" i="1" dirty="0">
                <a:solidFill>
                  <a:srgbClr val="FF0000"/>
                </a:solidFill>
              </a:rPr>
              <a:t>not one!!</a:t>
            </a:r>
          </a:p>
          <a:p>
            <a:pPr lvl="1"/>
            <a:r>
              <a:rPr lang="en-US" sz="2400" i="1" dirty="0">
                <a:solidFill>
                  <a:srgbClr val="FF0000"/>
                </a:solidFill>
              </a:rPr>
              <a:t>The first element is the 0</a:t>
            </a:r>
            <a:r>
              <a:rPr lang="en-US" sz="2400" i="1" baseline="30000" dirty="0">
                <a:solidFill>
                  <a:srgbClr val="FF0000"/>
                </a:solidFill>
              </a:rPr>
              <a:t>th</a:t>
            </a:r>
            <a:r>
              <a:rPr lang="en-US" sz="2400" i="1" dirty="0">
                <a:solidFill>
                  <a:srgbClr val="FF0000"/>
                </a:solidFill>
              </a:rPr>
              <a:t> element !</a:t>
            </a:r>
          </a:p>
          <a:p>
            <a:pPr lvl="1"/>
            <a:r>
              <a:rPr lang="en-US" sz="2400" dirty="0"/>
              <a:t>If you declare an array of </a:t>
            </a:r>
            <a:r>
              <a:rPr lang="en-US" sz="2400" i="1" dirty="0">
                <a:solidFill>
                  <a:srgbClr val="FF0000"/>
                </a:solidFill>
              </a:rPr>
              <a:t>n</a:t>
            </a:r>
            <a:r>
              <a:rPr lang="en-US" sz="2400" dirty="0"/>
              <a:t> elements, the last one is number </a:t>
            </a:r>
            <a:r>
              <a:rPr lang="en-US" sz="2400" i="1" dirty="0">
                <a:solidFill>
                  <a:srgbClr val="FF0000"/>
                </a:solidFill>
              </a:rPr>
              <a:t>n-1</a:t>
            </a:r>
            <a:r>
              <a:rPr lang="en-US" sz="2400" dirty="0"/>
              <a:t>.</a:t>
            </a:r>
          </a:p>
          <a:p>
            <a:pPr lvl="1"/>
            <a:r>
              <a:rPr lang="en-US" sz="2400" i="1" dirty="0">
                <a:solidFill>
                  <a:srgbClr val="FF0000"/>
                </a:solidFill>
              </a:rPr>
              <a:t>If you try to access element number n it is an error !</a:t>
            </a:r>
          </a:p>
          <a:p>
            <a:r>
              <a:rPr lang="en-US" sz="2800" dirty="0"/>
              <a:t>Subscripts are always integral types, e.g., </a:t>
            </a:r>
          </a:p>
          <a:p>
            <a:pPr>
              <a:buFont typeface="Wingdings" pitchFamily="2" charset="2"/>
              <a:buNone/>
            </a:pPr>
            <a:r>
              <a:rPr lang="en-US" sz="2800" dirty="0"/>
              <a:t>				</a:t>
            </a:r>
            <a:r>
              <a:rPr lang="en-US" sz="2400" dirty="0" err="1">
                <a:solidFill>
                  <a:srgbClr val="FF0000"/>
                </a:solidFill>
              </a:rPr>
              <a:t>int</a:t>
            </a:r>
            <a:r>
              <a:rPr lang="en-US" sz="2400" dirty="0">
                <a:solidFill>
                  <a:srgbClr val="FF0000"/>
                </a:solidFill>
              </a:rPr>
              <a:t> A[10];</a:t>
            </a:r>
          </a:p>
          <a:p>
            <a:r>
              <a:rPr lang="en-US" sz="2800" dirty="0"/>
              <a:t>The number of elements in the array must be known at compile </a:t>
            </a:r>
            <a:r>
              <a:rPr lang="en-US" sz="2800" dirty="0" smtClean="0"/>
              <a:t>time</a:t>
            </a:r>
            <a:endParaRPr lang="en-US" sz="2800" dirty="0"/>
          </a:p>
        </p:txBody>
      </p:sp>
      <p:sp>
        <p:nvSpPr>
          <p:cNvPr id="5"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4</a:t>
            </a:fld>
            <a:endParaRPr lang="en-US"/>
          </a:p>
        </p:txBody>
      </p:sp>
    </p:spTree>
    <p:extLst>
      <p:ext uri="{BB962C8B-B14F-4D97-AF65-F5344CB8AC3E}">
        <p14:creationId xmlns:p14="http://schemas.microsoft.com/office/powerpoint/2010/main" val="592042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1">
              <a:buNone/>
            </a:pPr>
            <a:r>
              <a:rPr lang="en-US" dirty="0" smtClean="0"/>
              <a:t>In the array Jenny, in theory, we can store sequences of characters up to 20 characters long. But we can also store shorter sequences. For example, Jenny could store at some point in a program either the sequence "Hello" or the sequence ”How are you?", since both are shorter than 20 characters.</a:t>
            </a:r>
          </a:p>
          <a:p>
            <a:pPr lvl="1">
              <a:buNone/>
            </a:pPr>
            <a:endParaRPr lang="en-US" dirty="0" smtClean="0"/>
          </a:p>
          <a:p>
            <a:pPr lvl="1">
              <a:buNone/>
            </a:pPr>
            <a:r>
              <a:rPr lang="en-US" dirty="0" smtClean="0"/>
              <a:t>Therefore, since the array of characters can store shorter sequences than its total length, a special character is used to signal the end of the valid sequence: the </a:t>
            </a:r>
            <a:r>
              <a:rPr lang="en-US" i="1" dirty="0" smtClean="0"/>
              <a:t>null character</a:t>
            </a:r>
            <a:r>
              <a:rPr lang="en-US" dirty="0" smtClean="0"/>
              <a:t>, whose literal constant can be written as '\0' (backslash, zero).</a:t>
            </a:r>
          </a:p>
          <a:p>
            <a:pPr lvl="1">
              <a:buNone/>
            </a:pPr>
            <a:endParaRPr lang="en-US" dirty="0" smtClean="0"/>
          </a:p>
          <a:p>
            <a:pPr lvl="1">
              <a:buNone/>
            </a:pPr>
            <a:r>
              <a:rPr lang="en-US" dirty="0" smtClean="0"/>
              <a:t>Our array of 20 elements of type char, called jenny, can be represented storing the characters sequences "Hello" and ”How are you?" as:</a:t>
            </a:r>
          </a:p>
          <a:p>
            <a:pPr lvl="1">
              <a:buNone/>
            </a:pPr>
            <a:r>
              <a:rPr lang="en-US" dirty="0" smtClean="0"/>
              <a:t> </a:t>
            </a:r>
          </a:p>
          <a:p>
            <a:pPr lvl="1">
              <a:buNone/>
            </a:pPr>
            <a:r>
              <a:rPr lang="en-US" dirty="0" err="1" smtClean="0"/>
              <a:t>Jennny</a:t>
            </a:r>
            <a:r>
              <a:rPr lang="en-US" dirty="0" smtClean="0"/>
              <a:t>:</a:t>
            </a:r>
          </a:p>
          <a:p>
            <a:pPr lvl="1">
              <a:buNone/>
            </a:pPr>
            <a:endParaRPr lang="en-US" dirty="0" smtClean="0"/>
          </a:p>
          <a:p>
            <a:pPr lvl="1">
              <a:buNone/>
            </a:pPr>
            <a:endParaRPr lang="en-US" dirty="0" smtClean="0"/>
          </a:p>
          <a:p>
            <a:pPr lvl="1">
              <a:buNone/>
            </a:pP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buNone/>
            </a:pPr>
            <a:r>
              <a:rPr lang="en-US" dirty="0" smtClean="0"/>
              <a:t>Notice how after the valid content a null character ('\0') has been included in order to indicate the end of the sequence. The panels in gray color represent char elements with undetermined values.</a:t>
            </a:r>
            <a:br>
              <a:rPr lang="en-US" dirty="0" smtClean="0"/>
            </a:br>
            <a:endParaRPr lang="en-US" b="1"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40</a:t>
            </a:fld>
            <a:endParaRPr lang="en-US"/>
          </a:p>
        </p:txBody>
      </p:sp>
      <p:graphicFrame>
        <p:nvGraphicFramePr>
          <p:cNvPr id="4" name="Table 3"/>
          <p:cNvGraphicFramePr>
            <a:graphicFrameLocks noGrp="1"/>
          </p:cNvGraphicFramePr>
          <p:nvPr/>
        </p:nvGraphicFramePr>
        <p:xfrm>
          <a:off x="743857" y="4192089"/>
          <a:ext cx="807240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H</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e</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l</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l</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o</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r>
            </a:tbl>
          </a:graphicData>
        </a:graphic>
      </p:graphicFrame>
      <p:graphicFrame>
        <p:nvGraphicFramePr>
          <p:cNvPr id="7" name="Table 6"/>
          <p:cNvGraphicFramePr>
            <a:graphicFrameLocks noGrp="1"/>
          </p:cNvGraphicFramePr>
          <p:nvPr/>
        </p:nvGraphicFramePr>
        <p:xfrm>
          <a:off x="743857" y="4934857"/>
          <a:ext cx="807240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H</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o</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w</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 </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a</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r</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e</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y</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o</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u</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0000"/>
                          </a:solidFill>
                          <a:latin typeface="Courier"/>
                          <a:cs typeface="Courier"/>
                        </a:rPr>
                        <a:t>?</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0000"/>
                          </a:solidFill>
                          <a:latin typeface="Courier"/>
                          <a:cs typeface="Courier"/>
                        </a:rPr>
                        <a:t>\0</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795577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Initialization of null-terminated character sequences</a:t>
            </a:r>
          </a:p>
          <a:p>
            <a:pPr>
              <a:buNone/>
            </a:pPr>
            <a:r>
              <a:rPr lang="en-US" dirty="0" smtClean="0"/>
              <a:t>Because arrays of characters are ordinary arrays they follow all their same rules. For example, if we want to initialize an array of characters with some predetermined sequence of characters we can do it just like any other array: </a:t>
            </a:r>
            <a:br>
              <a:rPr lang="en-US" dirty="0" smtClean="0"/>
            </a:br>
            <a:r>
              <a:rPr lang="en-US" dirty="0" smtClean="0"/>
              <a:t/>
            </a:r>
            <a:br>
              <a:rPr lang="en-US" dirty="0" smtClean="0"/>
            </a:br>
            <a:r>
              <a:rPr lang="en-US" dirty="0" smtClean="0"/>
              <a:t>  </a:t>
            </a:r>
            <a:r>
              <a:rPr lang="en-US" i="1" dirty="0" smtClean="0"/>
              <a:t>char</a:t>
            </a:r>
            <a:r>
              <a:rPr lang="en-US" dirty="0" smtClean="0"/>
              <a:t> </a:t>
            </a:r>
            <a:r>
              <a:rPr lang="en-US" dirty="0" err="1" smtClean="0"/>
              <a:t>myword</a:t>
            </a:r>
            <a:r>
              <a:rPr lang="en-US" dirty="0" smtClean="0"/>
              <a:t>[] = { 'H', '</a:t>
            </a:r>
            <a:r>
              <a:rPr lang="en-US" dirty="0" err="1" smtClean="0"/>
              <a:t>e</a:t>
            </a:r>
            <a:r>
              <a:rPr lang="en-US" dirty="0" smtClean="0"/>
              <a:t>', '</a:t>
            </a:r>
            <a:r>
              <a:rPr lang="en-US" dirty="0" err="1" smtClean="0"/>
              <a:t>l</a:t>
            </a:r>
            <a:r>
              <a:rPr lang="en-US" dirty="0" smtClean="0"/>
              <a:t>', '</a:t>
            </a:r>
            <a:r>
              <a:rPr lang="en-US" dirty="0" err="1" smtClean="0"/>
              <a:t>l</a:t>
            </a:r>
            <a:r>
              <a:rPr lang="en-US" dirty="0" smtClean="0"/>
              <a:t>', '</a:t>
            </a:r>
            <a:r>
              <a:rPr lang="en-US" dirty="0" err="1" smtClean="0"/>
              <a:t>o</a:t>
            </a:r>
            <a:r>
              <a:rPr lang="en-US" dirty="0" smtClean="0"/>
              <a:t>', '\0' }; </a:t>
            </a:r>
          </a:p>
          <a:p>
            <a:pPr>
              <a:buNone/>
            </a:pPr>
            <a:r>
              <a:rPr lang="en-US" dirty="0" smtClean="0"/>
              <a:t>In this case we would have declared an array of 6 elements of type char initialized with the characters that form the word "Hello" plus a null character '\0' at the end.</a:t>
            </a:r>
          </a:p>
          <a:p>
            <a:pPr>
              <a:buNone/>
            </a:pPr>
            <a:r>
              <a:rPr lang="en-US" dirty="0" smtClean="0"/>
              <a:t>But arrays of char elements have an additional method to initialize their values: using string literals.</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41</a:t>
            </a:fld>
            <a:endParaRPr lang="en-US"/>
          </a:p>
        </p:txBody>
      </p:sp>
    </p:spTree>
    <p:extLst>
      <p:ext uri="{BB962C8B-B14F-4D97-AF65-F5344CB8AC3E}">
        <p14:creationId xmlns:p14="http://schemas.microsoft.com/office/powerpoint/2010/main" val="2476749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Double quoted strings (") are literal constants whose type is in fact a null-terminated array of characters. So string literals enclosed between double quotes always have a null character ('\0') automatically appended at the end.</a:t>
            </a:r>
          </a:p>
          <a:p>
            <a:pPr>
              <a:buNone/>
            </a:pPr>
            <a:r>
              <a:rPr lang="en-US" dirty="0" smtClean="0"/>
              <a:t>Therefore we can initialize the array of char elements called </a:t>
            </a:r>
            <a:r>
              <a:rPr lang="en-US" dirty="0" err="1" smtClean="0"/>
              <a:t>myword</a:t>
            </a:r>
            <a:r>
              <a:rPr lang="en-US" dirty="0" smtClean="0"/>
              <a:t> with a null-terminated sequence of characters by either one of these two methods:</a:t>
            </a:r>
            <a:br>
              <a:rPr lang="en-US" dirty="0" smtClean="0"/>
            </a:br>
            <a:r>
              <a:rPr lang="en-US" dirty="0" smtClean="0"/>
              <a:t/>
            </a:r>
            <a:br>
              <a:rPr lang="en-US" dirty="0" smtClean="0"/>
            </a:br>
            <a:r>
              <a:rPr lang="en-US" i="1" dirty="0" smtClean="0"/>
              <a:t>char</a:t>
            </a:r>
            <a:r>
              <a:rPr lang="en-US" dirty="0" smtClean="0"/>
              <a:t> </a:t>
            </a:r>
            <a:r>
              <a:rPr lang="en-US" dirty="0" err="1" smtClean="0"/>
              <a:t>myword</a:t>
            </a:r>
            <a:r>
              <a:rPr lang="en-US" dirty="0" smtClean="0"/>
              <a:t> [ ] = { 'H', '</a:t>
            </a:r>
            <a:r>
              <a:rPr lang="en-US" dirty="0" err="1" smtClean="0"/>
              <a:t>e</a:t>
            </a:r>
            <a:r>
              <a:rPr lang="en-US" dirty="0" smtClean="0"/>
              <a:t>', '</a:t>
            </a:r>
            <a:r>
              <a:rPr lang="en-US" dirty="0" err="1" smtClean="0"/>
              <a:t>l</a:t>
            </a:r>
            <a:r>
              <a:rPr lang="en-US" dirty="0" smtClean="0"/>
              <a:t>', '</a:t>
            </a:r>
            <a:r>
              <a:rPr lang="en-US" dirty="0" err="1" smtClean="0"/>
              <a:t>l</a:t>
            </a:r>
            <a:r>
              <a:rPr lang="en-US" dirty="0" smtClean="0"/>
              <a:t>', '</a:t>
            </a:r>
            <a:r>
              <a:rPr lang="en-US" dirty="0" err="1" smtClean="0"/>
              <a:t>o</a:t>
            </a:r>
            <a:r>
              <a:rPr lang="en-US" dirty="0" smtClean="0"/>
              <a:t>', '\0' }; </a:t>
            </a:r>
          </a:p>
          <a:p>
            <a:pPr lvl="1">
              <a:buNone/>
            </a:pPr>
            <a:r>
              <a:rPr lang="en-US" i="1" dirty="0" smtClean="0"/>
              <a:t>char</a:t>
            </a:r>
            <a:r>
              <a:rPr lang="en-US" dirty="0" smtClean="0"/>
              <a:t> </a:t>
            </a:r>
            <a:r>
              <a:rPr lang="en-US" dirty="0" err="1" smtClean="0"/>
              <a:t>myword</a:t>
            </a:r>
            <a:r>
              <a:rPr lang="en-US" dirty="0" smtClean="0"/>
              <a:t> [ ] = "Hello"; </a:t>
            </a:r>
          </a:p>
          <a:p>
            <a:pPr lvl="1">
              <a:buNone/>
            </a:pPr>
            <a:endParaRPr lang="en-US" dirty="0" smtClean="0"/>
          </a:p>
          <a:p>
            <a:pPr>
              <a:buNone/>
            </a:pPr>
            <a:r>
              <a:rPr lang="en-US" dirty="0" smtClean="0"/>
              <a:t>In both cases the array of characters </a:t>
            </a:r>
            <a:r>
              <a:rPr lang="en-US" dirty="0" err="1" smtClean="0"/>
              <a:t>myword</a:t>
            </a:r>
            <a:r>
              <a:rPr lang="en-US" dirty="0" smtClean="0"/>
              <a:t> is declared with a size of 6 elements of type char: the 5 characters that compose the word "Hello" plus a final null character ('\0') which specifies the end of the sequence and that, in the second case, when using double quotes (") it is appended automatically.</a:t>
            </a:r>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42</a:t>
            </a:fld>
            <a:endParaRPr lang="en-US"/>
          </a:p>
        </p:txBody>
      </p:sp>
    </p:spTree>
    <p:extLst>
      <p:ext uri="{BB962C8B-B14F-4D97-AF65-F5344CB8AC3E}">
        <p14:creationId xmlns:p14="http://schemas.microsoft.com/office/powerpoint/2010/main" val="7571126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Notice that we are talking about initializing an array of characters in the moment it is being declared, and not about assigning values to them once they have already been declared. In fact because this type of null-terminated arrays of characters are regular arrays we have the same restrictions that we have with any other array, so we are not able to copy blocks of data with an assignment operation.</a:t>
            </a:r>
          </a:p>
          <a:p>
            <a:pPr>
              <a:buNone/>
            </a:pPr>
            <a:r>
              <a:rPr lang="en-US" dirty="0" smtClean="0"/>
              <a:t>Assuming </a:t>
            </a:r>
            <a:r>
              <a:rPr lang="en-US" dirty="0" err="1" smtClean="0"/>
              <a:t>mystext</a:t>
            </a:r>
            <a:r>
              <a:rPr lang="en-US" dirty="0" smtClean="0"/>
              <a:t> is a char[ ] variable declared previously. Assignment operations within a source code like:</a:t>
            </a:r>
            <a:br>
              <a:rPr lang="en-US" dirty="0" smtClean="0"/>
            </a:br>
            <a:r>
              <a:rPr lang="en-US" dirty="0" smtClean="0"/>
              <a:t/>
            </a:r>
            <a:br>
              <a:rPr lang="en-US" dirty="0" smtClean="0"/>
            </a:br>
            <a:r>
              <a:rPr lang="en-US" dirty="0" err="1" smtClean="0"/>
              <a:t>mystext</a:t>
            </a:r>
            <a:r>
              <a:rPr lang="en-US" dirty="0" smtClean="0"/>
              <a:t> = "Hello"; </a:t>
            </a:r>
          </a:p>
          <a:p>
            <a:pPr>
              <a:buNone/>
            </a:pPr>
            <a:r>
              <a:rPr lang="en-US" dirty="0" smtClean="0"/>
              <a:t>      </a:t>
            </a:r>
            <a:r>
              <a:rPr lang="en-US" dirty="0" err="1" smtClean="0"/>
              <a:t>mystext</a:t>
            </a:r>
            <a:r>
              <a:rPr lang="en-US" dirty="0" smtClean="0"/>
              <a:t>[ ] = "Hello"; </a:t>
            </a:r>
          </a:p>
          <a:p>
            <a:pPr>
              <a:buNone/>
            </a:pPr>
            <a:r>
              <a:rPr lang="en-US" dirty="0" smtClean="0"/>
              <a:t>would </a:t>
            </a:r>
            <a:r>
              <a:rPr lang="en-US" b="1" dirty="0" smtClean="0"/>
              <a:t>not</a:t>
            </a:r>
            <a:r>
              <a:rPr lang="en-US" dirty="0" smtClean="0"/>
              <a:t> be valid, like neither would be:</a:t>
            </a:r>
            <a:br>
              <a:rPr lang="en-US" dirty="0" smtClean="0"/>
            </a:br>
            <a:r>
              <a:rPr lang="en-US" dirty="0" smtClean="0"/>
              <a:t/>
            </a:r>
            <a:br>
              <a:rPr lang="en-US" dirty="0" smtClean="0"/>
            </a:br>
            <a:r>
              <a:rPr lang="en-US" dirty="0" smtClean="0"/>
              <a:t>  </a:t>
            </a:r>
            <a:r>
              <a:rPr lang="en-US" dirty="0" err="1" smtClean="0"/>
              <a:t>mystext</a:t>
            </a:r>
            <a:r>
              <a:rPr lang="en-US" dirty="0" smtClean="0"/>
              <a:t> = { 'H', '</a:t>
            </a:r>
            <a:r>
              <a:rPr lang="en-US" dirty="0" err="1" smtClean="0"/>
              <a:t>e</a:t>
            </a:r>
            <a:r>
              <a:rPr lang="en-US" dirty="0" smtClean="0"/>
              <a:t>', '</a:t>
            </a:r>
            <a:r>
              <a:rPr lang="en-US" dirty="0" err="1" smtClean="0"/>
              <a:t>l</a:t>
            </a:r>
            <a:r>
              <a:rPr lang="en-US" dirty="0" smtClean="0"/>
              <a:t>', '</a:t>
            </a:r>
            <a:r>
              <a:rPr lang="en-US" dirty="0" err="1" smtClean="0"/>
              <a:t>l</a:t>
            </a:r>
            <a:r>
              <a:rPr lang="en-US" dirty="0" smtClean="0"/>
              <a:t>', '</a:t>
            </a:r>
            <a:r>
              <a:rPr lang="en-US" dirty="0" err="1" smtClean="0"/>
              <a:t>o</a:t>
            </a:r>
            <a:r>
              <a:rPr lang="en-US" dirty="0" smtClean="0"/>
              <a:t>', '\0' };</a:t>
            </a:r>
          </a:p>
          <a:p>
            <a:pPr>
              <a:buNone/>
            </a:pPr>
            <a:r>
              <a:rPr lang="en-US" dirty="0" smtClean="0"/>
              <a:t>The reason for this may become more comprehensible once you know a bit more about pointers, since then it will be clarified that an array is in fact a constant pointer pointing to a block of memory.</a:t>
            </a:r>
            <a:br>
              <a:rPr lang="en-US" dirty="0" smtClean="0"/>
            </a:br>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43</a:t>
            </a:fld>
            <a:endParaRPr lang="en-US"/>
          </a:p>
        </p:txBody>
      </p:sp>
    </p:spTree>
    <p:extLst>
      <p:ext uri="{BB962C8B-B14F-4D97-AF65-F5344CB8AC3E}">
        <p14:creationId xmlns:p14="http://schemas.microsoft.com/office/powerpoint/2010/main" val="32749771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Using null-terminated sequences of characters</a:t>
            </a:r>
          </a:p>
          <a:p>
            <a:pPr>
              <a:buNone/>
            </a:pPr>
            <a:r>
              <a:rPr lang="en-US" dirty="0" smtClean="0"/>
              <a:t>      </a:t>
            </a:r>
            <a:r>
              <a:rPr lang="en-US" sz="1400" dirty="0" smtClean="0"/>
              <a:t>Null-terminated sequences of characters are the natural way of treating strings in C++, so they can be used as such in many procedures. In fact, regular string literals have this type (char[ ]) and can also be used in most cases.</a:t>
            </a:r>
            <a:br>
              <a:rPr lang="en-US" sz="1400" dirty="0" smtClean="0"/>
            </a:br>
            <a:r>
              <a:rPr lang="en-US" sz="1400" dirty="0" smtClean="0"/>
              <a:t>For example, </a:t>
            </a:r>
            <a:r>
              <a:rPr lang="en-US" sz="1400" dirty="0" err="1" smtClean="0"/>
              <a:t>cin</a:t>
            </a:r>
            <a:r>
              <a:rPr lang="en-US" sz="1400" dirty="0" smtClean="0"/>
              <a:t> and </a:t>
            </a:r>
            <a:r>
              <a:rPr lang="en-US" sz="1400" dirty="0" err="1" smtClean="0"/>
              <a:t>cout</a:t>
            </a:r>
            <a:r>
              <a:rPr lang="en-US" sz="1400" dirty="0" smtClean="0"/>
              <a:t> support null-terminated sequences as valid containers for sequences of characters, so they can be used directly to extract strings of characters from </a:t>
            </a:r>
            <a:r>
              <a:rPr lang="en-US" sz="1400" dirty="0" err="1" smtClean="0"/>
              <a:t>cin</a:t>
            </a:r>
            <a:r>
              <a:rPr lang="en-US" sz="1400" dirty="0" smtClean="0"/>
              <a:t> or to insert them into </a:t>
            </a:r>
            <a:r>
              <a:rPr lang="en-US" sz="1400" dirty="0" err="1" smtClean="0"/>
              <a:t>cout</a:t>
            </a:r>
            <a:r>
              <a:rPr lang="en-US" sz="1400" dirty="0" smtClean="0"/>
              <a:t>. For example:</a:t>
            </a:r>
          </a:p>
          <a:p>
            <a:pPr>
              <a:buNone/>
            </a:pPr>
            <a:r>
              <a:rPr lang="en-US" sz="1400" dirty="0" smtClean="0"/>
              <a:t/>
            </a:r>
            <a:br>
              <a:rPr lang="en-US" sz="1400" dirty="0" smtClean="0"/>
            </a:br>
            <a:r>
              <a:rPr lang="en-US" sz="1400" dirty="0" smtClean="0"/>
              <a:t/>
            </a:r>
            <a:br>
              <a:rPr lang="en-US" sz="1400" dirty="0" smtClean="0"/>
            </a:b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a:p>
          <a:p>
            <a:pPr>
              <a:buNone/>
            </a:pPr>
            <a:endParaRPr lang="en-US" sz="1400" dirty="0" smtClean="0"/>
          </a:p>
          <a:p>
            <a:pPr>
              <a:buNone/>
            </a:pPr>
            <a:endParaRPr lang="en-US" sz="1400" dirty="0"/>
          </a:p>
          <a:p>
            <a:pPr>
              <a:buNone/>
            </a:pPr>
            <a:endParaRPr lang="en-US" sz="1400" dirty="0" smtClean="0"/>
          </a:p>
          <a:p>
            <a:pPr>
              <a:buNone/>
            </a:pPr>
            <a:r>
              <a:rPr lang="en-US" sz="1400" dirty="0" smtClean="0"/>
              <a:t>As you can see, we have declared three arrays of char elements. The first two were initialized with string literal constants, while the third one was left uninitialized. In any case, we have to specify the size of the array: in the first two (question and greeting) the size was implicitly defined by the length of the literal constant they were initialized to. While for </a:t>
            </a:r>
            <a:r>
              <a:rPr lang="en-US" sz="1400" dirty="0" err="1" smtClean="0"/>
              <a:t>yourname</a:t>
            </a:r>
            <a:r>
              <a:rPr lang="en-US" sz="1400" dirty="0" smtClean="0"/>
              <a:t> we have explicitly specified that it has a size of 80 chars.</a:t>
            </a:r>
            <a:br>
              <a:rPr lang="en-US" sz="1400" dirty="0" smtClean="0"/>
            </a:br>
            <a:r>
              <a:rPr lang="en-US" sz="1400" dirty="0" smtClean="0"/>
              <a:t/>
            </a:r>
            <a:br>
              <a:rPr lang="en-US" sz="1400" dirty="0" smtClean="0"/>
            </a:br>
            <a:endParaRPr lang="en-US" sz="1400"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56403981"/>
              </p:ext>
            </p:extLst>
          </p:nvPr>
        </p:nvGraphicFramePr>
        <p:xfrm>
          <a:off x="976899" y="2133601"/>
          <a:ext cx="7190202" cy="2514600"/>
        </p:xfrm>
        <a:graphic>
          <a:graphicData uri="http://schemas.openxmlformats.org/drawingml/2006/table">
            <a:tbl>
              <a:tblPr firstRow="1" bandRow="1">
                <a:tableStyleId>{5C22544A-7EE6-4342-B048-85BDC9FD1C3A}</a:tableStyleId>
              </a:tblPr>
              <a:tblGrid>
                <a:gridCol w="7190202"/>
              </a:tblGrid>
              <a:tr h="1660071">
                <a:tc>
                  <a:txBody>
                    <a:bodyPr/>
                    <a:lstStyle/>
                    <a:p>
                      <a:r>
                        <a:rPr lang="en-US" sz="1200" b="0" i="1" dirty="0" smtClean="0">
                          <a:solidFill>
                            <a:srgbClr val="000000"/>
                          </a:solidFill>
                          <a:latin typeface="Courier"/>
                          <a:cs typeface="Courier"/>
                        </a:rPr>
                        <a:t>// null-terminated sequences of characters</a:t>
                      </a:r>
                      <a:r>
                        <a:rPr lang="en-US" sz="1200" b="0" dirty="0" smtClean="0">
                          <a:solidFill>
                            <a:srgbClr val="000000"/>
                          </a:solidFill>
                          <a:latin typeface="Courier"/>
                          <a:cs typeface="Courier"/>
                        </a:rPr>
                        <a:t> </a:t>
                      </a:r>
                    </a:p>
                    <a:p>
                      <a:r>
                        <a:rPr lang="en-US" sz="1200" b="0" i="1" dirty="0" smtClean="0">
                          <a:solidFill>
                            <a:srgbClr val="000000"/>
                          </a:solidFill>
                          <a:latin typeface="Courier"/>
                          <a:cs typeface="Courier"/>
                        </a:rPr>
                        <a:t>#include &lt;</a:t>
                      </a:r>
                      <a:r>
                        <a:rPr lang="en-US" sz="1200" b="0" i="1" dirty="0" err="1" smtClean="0">
                          <a:solidFill>
                            <a:srgbClr val="000000"/>
                          </a:solidFill>
                          <a:latin typeface="Courier"/>
                          <a:cs typeface="Courier"/>
                        </a:rPr>
                        <a:t>iostream</a:t>
                      </a:r>
                      <a:r>
                        <a:rPr lang="en-US" sz="1200" b="0" i="1" dirty="0" smtClean="0">
                          <a:solidFill>
                            <a:srgbClr val="000000"/>
                          </a:solidFill>
                          <a:latin typeface="Courier"/>
                          <a:cs typeface="Courier"/>
                        </a:rPr>
                        <a:t>&gt;</a:t>
                      </a:r>
                      <a:r>
                        <a:rPr lang="en-US" sz="1200" b="0" dirty="0" smtClean="0">
                          <a:solidFill>
                            <a:srgbClr val="000000"/>
                          </a:solidFill>
                          <a:latin typeface="Courier"/>
                          <a:cs typeface="Courier"/>
                        </a:rPr>
                        <a:t>; </a:t>
                      </a:r>
                    </a:p>
                    <a:p>
                      <a:r>
                        <a:rPr lang="en-US" sz="1200" b="0" i="1" dirty="0" err="1" smtClean="0">
                          <a:solidFill>
                            <a:srgbClr val="000000"/>
                          </a:solidFill>
                          <a:latin typeface="Courier"/>
                          <a:cs typeface="Courier"/>
                        </a:rPr>
                        <a:t>void</a:t>
                      </a:r>
                      <a:r>
                        <a:rPr lang="en-US" sz="1200" b="0" dirty="0" err="1" smtClean="0">
                          <a:solidFill>
                            <a:srgbClr val="000000"/>
                          </a:solidFill>
                          <a:latin typeface="Courier"/>
                          <a:cs typeface="Courier"/>
                        </a:rPr>
                        <a:t>main</a:t>
                      </a:r>
                      <a:r>
                        <a:rPr lang="en-US" sz="1200" b="0" dirty="0" smtClean="0">
                          <a:solidFill>
                            <a:srgbClr val="000000"/>
                          </a:solidFill>
                          <a:latin typeface="Courier"/>
                          <a:cs typeface="Courier"/>
                        </a:rPr>
                        <a:t> () </a:t>
                      </a:r>
                    </a:p>
                    <a:p>
                      <a:r>
                        <a:rPr lang="en-US" sz="1200" b="0" dirty="0" smtClean="0">
                          <a:solidFill>
                            <a:srgbClr val="000000"/>
                          </a:solidFill>
                          <a:latin typeface="Courier"/>
                          <a:cs typeface="Courier"/>
                        </a:rPr>
                        <a:t>{ </a:t>
                      </a:r>
                      <a:r>
                        <a:rPr lang="en-US" sz="1200" b="0" i="1" dirty="0" smtClean="0">
                          <a:solidFill>
                            <a:srgbClr val="000000"/>
                          </a:solidFill>
                          <a:latin typeface="Courier"/>
                          <a:cs typeface="Courier"/>
                        </a:rPr>
                        <a:t>char</a:t>
                      </a:r>
                      <a:r>
                        <a:rPr lang="en-US" sz="1200" b="0" dirty="0" smtClean="0">
                          <a:solidFill>
                            <a:srgbClr val="000000"/>
                          </a:solidFill>
                          <a:latin typeface="Courier"/>
                          <a:cs typeface="Courier"/>
                        </a:rPr>
                        <a:t> question[] = "Please, enter your first name: "; </a:t>
                      </a:r>
                      <a:r>
                        <a:rPr lang="en-US" sz="1200" b="0" i="1" dirty="0" smtClean="0">
                          <a:solidFill>
                            <a:srgbClr val="000000"/>
                          </a:solidFill>
                          <a:latin typeface="Courier"/>
                          <a:cs typeface="Courier"/>
                        </a:rPr>
                        <a:t>char</a:t>
                      </a:r>
                      <a:r>
                        <a:rPr lang="en-US" sz="1200" b="0" dirty="0" smtClean="0">
                          <a:solidFill>
                            <a:srgbClr val="000000"/>
                          </a:solidFill>
                          <a:latin typeface="Courier"/>
                          <a:cs typeface="Courier"/>
                        </a:rPr>
                        <a:t> greeting[] = "Hello, ”; </a:t>
                      </a:r>
                    </a:p>
                    <a:p>
                      <a:r>
                        <a:rPr lang="en-US" sz="1200" b="0" i="1" dirty="0" smtClean="0">
                          <a:solidFill>
                            <a:srgbClr val="000000"/>
                          </a:solidFill>
                          <a:latin typeface="Courier"/>
                          <a:cs typeface="Courier"/>
                        </a:rPr>
                        <a:t>char</a:t>
                      </a:r>
                      <a:r>
                        <a:rPr lang="en-US" sz="1200" b="0" dirty="0" smtClean="0">
                          <a:solidFill>
                            <a:srgbClr val="000000"/>
                          </a:solidFill>
                          <a:latin typeface="Courier"/>
                          <a:cs typeface="Courier"/>
                        </a:rPr>
                        <a:t> </a:t>
                      </a:r>
                      <a:r>
                        <a:rPr lang="en-US" sz="1200" b="0" dirty="0" err="1" smtClean="0">
                          <a:solidFill>
                            <a:srgbClr val="000000"/>
                          </a:solidFill>
                          <a:latin typeface="Courier"/>
                          <a:cs typeface="Courier"/>
                        </a:rPr>
                        <a:t>yourname</a:t>
                      </a:r>
                      <a:r>
                        <a:rPr lang="en-US" sz="1200" b="0" dirty="0" smtClean="0">
                          <a:solidFill>
                            <a:srgbClr val="000000"/>
                          </a:solidFill>
                          <a:latin typeface="Courier"/>
                          <a:cs typeface="Courier"/>
                        </a:rPr>
                        <a:t> [80];</a:t>
                      </a:r>
                    </a:p>
                    <a:p>
                      <a:r>
                        <a:rPr lang="en-US" sz="1200" b="0" dirty="0" smtClean="0">
                          <a:solidFill>
                            <a:srgbClr val="000000"/>
                          </a:solidFill>
                          <a:latin typeface="Courier"/>
                          <a:cs typeface="Courier"/>
                        </a:rPr>
                        <a:t> </a:t>
                      </a:r>
                      <a:r>
                        <a:rPr lang="en-US" sz="1200" b="0" dirty="0" err="1" smtClean="0">
                          <a:solidFill>
                            <a:srgbClr val="000000"/>
                          </a:solidFill>
                          <a:latin typeface="Courier"/>
                          <a:cs typeface="Courier"/>
                        </a:rPr>
                        <a:t>cout</a:t>
                      </a:r>
                      <a:r>
                        <a:rPr lang="en-US" sz="1200" b="0" dirty="0" smtClean="0">
                          <a:solidFill>
                            <a:srgbClr val="000000"/>
                          </a:solidFill>
                          <a:latin typeface="Courier"/>
                          <a:cs typeface="Courier"/>
                        </a:rPr>
                        <a:t> &lt;&lt; question; </a:t>
                      </a:r>
                      <a:r>
                        <a:rPr lang="en-US" sz="1200" b="0" dirty="0" err="1" smtClean="0">
                          <a:solidFill>
                            <a:srgbClr val="000000"/>
                          </a:solidFill>
                          <a:latin typeface="Courier"/>
                          <a:cs typeface="Courier"/>
                        </a:rPr>
                        <a:t>cin</a:t>
                      </a:r>
                      <a:r>
                        <a:rPr lang="en-US" sz="1200" b="0" dirty="0" smtClean="0">
                          <a:solidFill>
                            <a:srgbClr val="000000"/>
                          </a:solidFill>
                          <a:latin typeface="Courier"/>
                          <a:cs typeface="Courier"/>
                        </a:rPr>
                        <a:t> &gt;&gt; </a:t>
                      </a:r>
                      <a:r>
                        <a:rPr lang="en-US" sz="1200" b="0" dirty="0" err="1" smtClean="0">
                          <a:solidFill>
                            <a:srgbClr val="000000"/>
                          </a:solidFill>
                          <a:latin typeface="Courier"/>
                          <a:cs typeface="Courier"/>
                        </a:rPr>
                        <a:t>yourname</a:t>
                      </a:r>
                      <a:r>
                        <a:rPr lang="en-US" sz="1200" b="0" dirty="0" smtClean="0">
                          <a:solidFill>
                            <a:srgbClr val="000000"/>
                          </a:solidFill>
                          <a:latin typeface="Courier"/>
                          <a:cs typeface="Courier"/>
                        </a:rPr>
                        <a:t>; </a:t>
                      </a:r>
                    </a:p>
                    <a:p>
                      <a:r>
                        <a:rPr lang="en-US" sz="1200" b="0" dirty="0" err="1" smtClean="0">
                          <a:solidFill>
                            <a:srgbClr val="000000"/>
                          </a:solidFill>
                          <a:latin typeface="Courier"/>
                          <a:cs typeface="Courier"/>
                        </a:rPr>
                        <a:t>cout</a:t>
                      </a:r>
                      <a:r>
                        <a:rPr lang="en-US" sz="1200" b="0" dirty="0" smtClean="0">
                          <a:solidFill>
                            <a:srgbClr val="000000"/>
                          </a:solidFill>
                          <a:latin typeface="Courier"/>
                          <a:cs typeface="Courier"/>
                        </a:rPr>
                        <a:t> &lt;&lt; greeting &lt;&lt; </a:t>
                      </a:r>
                      <a:r>
                        <a:rPr lang="en-US" sz="1200" b="0" dirty="0" err="1" smtClean="0">
                          <a:solidFill>
                            <a:srgbClr val="000000"/>
                          </a:solidFill>
                          <a:latin typeface="Courier"/>
                          <a:cs typeface="Courier"/>
                        </a:rPr>
                        <a:t>yourname</a:t>
                      </a:r>
                      <a:r>
                        <a:rPr lang="en-US" sz="1200" b="0" dirty="0" smtClean="0">
                          <a:solidFill>
                            <a:srgbClr val="000000"/>
                          </a:solidFill>
                          <a:latin typeface="Courier"/>
                          <a:cs typeface="Courier"/>
                        </a:rPr>
                        <a:t> &lt;&lt; "!”;}</a:t>
                      </a:r>
                      <a:r>
                        <a:rPr lang="en-US" sz="1200" dirty="0" smtClean="0">
                          <a:solidFill>
                            <a:srgbClr val="000000"/>
                          </a:solidFill>
                          <a:latin typeface="Courier"/>
                          <a:cs typeface="Courier"/>
                        </a:rPr>
                        <a:t> </a:t>
                      </a:r>
                      <a:endParaRPr lang="en-US" sz="1200" dirty="0">
                        <a:solidFill>
                          <a:srgbClr val="000000"/>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854529">
                <a:tc>
                  <a:txBody>
                    <a:bodyPr/>
                    <a:lstStyle/>
                    <a:p>
                      <a:r>
                        <a:rPr lang="en-US" sz="1200" dirty="0" smtClean="0">
                          <a:solidFill>
                            <a:srgbClr val="000000"/>
                          </a:solidFill>
                          <a:latin typeface="Courier"/>
                          <a:cs typeface="Courier"/>
                        </a:rPr>
                        <a:t>a sample run:</a:t>
                      </a:r>
                    </a:p>
                    <a:p>
                      <a:r>
                        <a:rPr lang="en-US" sz="1200" dirty="0" smtClean="0">
                          <a:latin typeface="Courier"/>
                          <a:cs typeface="Courier"/>
                        </a:rPr>
                        <a:t>Please, enter your first name: John </a:t>
                      </a:r>
                    </a:p>
                    <a:p>
                      <a:r>
                        <a:rPr lang="en-US" sz="1200" dirty="0" smtClean="0">
                          <a:latin typeface="Courier"/>
                          <a:cs typeface="Courier"/>
                        </a:rPr>
                        <a:t>Hello, John!</a:t>
                      </a:r>
                      <a:endParaRPr lang="en-US" sz="1200" dirty="0">
                        <a:solidFill>
                          <a:srgbClr val="000000"/>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12248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dirty="0" smtClean="0"/>
          </a:p>
          <a:p>
            <a:pPr>
              <a:buNone/>
            </a:pPr>
            <a:r>
              <a:rPr lang="en-US" dirty="0" smtClean="0"/>
              <a:t>Finally, sequences of characters stored in char arrays can easily be converted into string objects just by using the assignment operator:</a:t>
            </a:r>
            <a:br>
              <a:rPr lang="en-US" dirty="0" smtClean="0"/>
            </a:br>
            <a:r>
              <a:rPr lang="en-US" dirty="0" smtClean="0"/>
              <a:t/>
            </a:r>
            <a:br>
              <a:rPr lang="en-US" dirty="0" smtClean="0"/>
            </a:br>
            <a:r>
              <a:rPr lang="en-US" dirty="0" smtClean="0"/>
              <a:t>string </a:t>
            </a:r>
            <a:r>
              <a:rPr lang="en-US" dirty="0" err="1" smtClean="0"/>
              <a:t>mystring</a:t>
            </a:r>
            <a:r>
              <a:rPr lang="en-US" dirty="0" smtClean="0"/>
              <a:t>; </a:t>
            </a:r>
          </a:p>
          <a:p>
            <a:pPr>
              <a:buNone/>
            </a:pPr>
            <a:r>
              <a:rPr lang="en-US" i="1" dirty="0" smtClean="0"/>
              <a:t>	char</a:t>
            </a:r>
            <a:r>
              <a:rPr lang="en-US" dirty="0" smtClean="0"/>
              <a:t> </a:t>
            </a:r>
            <a:r>
              <a:rPr lang="en-US" dirty="0" err="1" smtClean="0"/>
              <a:t>myntcs</a:t>
            </a:r>
            <a:r>
              <a:rPr lang="en-US" dirty="0" smtClean="0"/>
              <a:t>[ ]="some text"; </a:t>
            </a:r>
          </a:p>
          <a:p>
            <a:pPr>
              <a:buNone/>
            </a:pPr>
            <a:r>
              <a:rPr lang="en-US" dirty="0" smtClean="0"/>
              <a:t>	</a:t>
            </a:r>
            <a:r>
              <a:rPr lang="en-US" dirty="0" err="1" smtClean="0"/>
              <a:t>mystring</a:t>
            </a:r>
            <a:r>
              <a:rPr lang="en-US" dirty="0" smtClean="0"/>
              <a:t> = </a:t>
            </a:r>
            <a:r>
              <a:rPr lang="en-US" dirty="0" err="1" smtClean="0"/>
              <a:t>myntcs</a:t>
            </a:r>
            <a:r>
              <a:rPr lang="en-US" dirty="0" smtClean="0"/>
              <a:t>;</a:t>
            </a:r>
          </a:p>
          <a:p>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45</a:t>
            </a:fld>
            <a:endParaRPr lang="en-US"/>
          </a:p>
        </p:txBody>
      </p:sp>
    </p:spTree>
    <p:extLst>
      <p:ext uri="{BB962C8B-B14F-4D97-AF65-F5344CB8AC3E}">
        <p14:creationId xmlns:p14="http://schemas.microsoft.com/office/powerpoint/2010/main" val="1475353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a:t>Lecture </a:t>
            </a:r>
            <a:r>
              <a:rPr lang="en-US" dirty="0" smtClean="0"/>
              <a:t>2:</a:t>
            </a:r>
          </a:p>
          <a:p>
            <a:r>
              <a:rPr lang="en-US" dirty="0" smtClean="0"/>
              <a:t>Arrays, Pointers, Argument Passing</a:t>
            </a:r>
            <a:endParaRPr lang="tr-TR" dirty="0"/>
          </a:p>
        </p:txBody>
      </p:sp>
    </p:spTree>
    <p:extLst>
      <p:ext uri="{BB962C8B-B14F-4D97-AF65-F5344CB8AC3E}">
        <p14:creationId xmlns:p14="http://schemas.microsoft.com/office/powerpoint/2010/main" val="45679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Declaring An Array</a:t>
            </a:r>
          </a:p>
        </p:txBody>
      </p:sp>
      <p:sp>
        <p:nvSpPr>
          <p:cNvPr id="83971" name="Rectangle 3"/>
          <p:cNvSpPr>
            <a:spLocks noGrp="1" noChangeArrowheads="1"/>
          </p:cNvSpPr>
          <p:nvPr>
            <p:ph type="body" idx="1"/>
          </p:nvPr>
        </p:nvSpPr>
        <p:spPr>
          <a:xfrm>
            <a:off x="685800" y="1981200"/>
            <a:ext cx="8229600" cy="4114800"/>
          </a:xfrm>
        </p:spPr>
        <p:txBody>
          <a:bodyPr/>
          <a:lstStyle/>
          <a:p>
            <a:pPr>
              <a:buFont typeface="Wingdings" pitchFamily="2" charset="2"/>
              <a:buNone/>
            </a:pPr>
            <a:r>
              <a:rPr lang="en-US" sz="2400" b="1" dirty="0" err="1">
                <a:latin typeface="Courier New" pitchFamily="49" charset="0"/>
              </a:rPr>
              <a:t>element_type</a:t>
            </a:r>
            <a:r>
              <a:rPr lang="en-US" sz="2400" b="1" dirty="0">
                <a:latin typeface="Courier New" pitchFamily="49" charset="0"/>
              </a:rPr>
              <a:t> </a:t>
            </a:r>
            <a:r>
              <a:rPr lang="en-US" sz="2400" b="1" dirty="0" err="1">
                <a:latin typeface="Courier New" pitchFamily="49" charset="0"/>
              </a:rPr>
              <a:t>array_name</a:t>
            </a:r>
            <a:r>
              <a:rPr lang="en-US" sz="2400" b="1" dirty="0">
                <a:latin typeface="Courier New" pitchFamily="49" charset="0"/>
              </a:rPr>
              <a:t>[</a:t>
            </a:r>
            <a:r>
              <a:rPr lang="en-US" sz="2400" b="1" dirty="0" err="1">
                <a:latin typeface="Courier New" pitchFamily="49" charset="0"/>
              </a:rPr>
              <a:t>number_of_elements</a:t>
            </a:r>
            <a:r>
              <a:rPr lang="en-US" sz="2400" b="1" dirty="0">
                <a:latin typeface="Courier New" pitchFamily="49" charset="0"/>
              </a:rPr>
              <a:t>];</a:t>
            </a:r>
          </a:p>
          <a:p>
            <a:pPr>
              <a:buFont typeface="Wingdings" pitchFamily="2" charset="2"/>
              <a:buNone/>
            </a:pPr>
            <a:endParaRPr lang="en-US" sz="2400" b="1" dirty="0">
              <a:latin typeface="Courier New" pitchFamily="49" charset="0"/>
            </a:endParaRPr>
          </a:p>
          <a:p>
            <a:pPr>
              <a:buFont typeface="Wingdings" pitchFamily="2" charset="2"/>
              <a:buNone/>
            </a:pPr>
            <a:r>
              <a:rPr lang="en-US" sz="2400" b="1" dirty="0" err="1">
                <a:solidFill>
                  <a:srgbClr val="FF0000"/>
                </a:solidFill>
                <a:latin typeface="Courier New" pitchFamily="49" charset="0"/>
              </a:rPr>
              <a:t>element_type</a:t>
            </a:r>
            <a:r>
              <a:rPr lang="en-US" sz="2400" b="1" dirty="0">
                <a:latin typeface="Courier New" pitchFamily="49" charset="0"/>
              </a:rPr>
              <a:t> </a:t>
            </a:r>
            <a:r>
              <a:rPr lang="en-US" sz="2800" dirty="0"/>
              <a:t>can be any C++ </a:t>
            </a:r>
            <a:r>
              <a:rPr lang="en-US" sz="2800" dirty="0" smtClean="0"/>
              <a:t>data </a:t>
            </a:r>
            <a:r>
              <a:rPr lang="en-US" sz="2800" dirty="0"/>
              <a:t>type.</a:t>
            </a:r>
          </a:p>
          <a:p>
            <a:pPr>
              <a:buFont typeface="Wingdings" pitchFamily="2" charset="2"/>
              <a:buNone/>
            </a:pPr>
            <a:endParaRPr lang="en-US" sz="2800" dirty="0"/>
          </a:p>
          <a:p>
            <a:pPr>
              <a:buFont typeface="Wingdings" pitchFamily="2" charset="2"/>
              <a:buNone/>
            </a:pPr>
            <a:r>
              <a:rPr lang="en-US" sz="2400" b="1" dirty="0" err="1">
                <a:solidFill>
                  <a:srgbClr val="FF0000"/>
                </a:solidFill>
                <a:latin typeface="Courier New" pitchFamily="49" charset="0"/>
              </a:rPr>
              <a:t>array_name</a:t>
            </a:r>
            <a:r>
              <a:rPr lang="en-US" sz="2800" dirty="0"/>
              <a:t> can be any valid </a:t>
            </a:r>
            <a:r>
              <a:rPr lang="en-US" sz="2800" dirty="0" smtClean="0"/>
              <a:t>object </a:t>
            </a:r>
            <a:r>
              <a:rPr lang="en-US" sz="2800" dirty="0"/>
              <a:t>name.</a:t>
            </a:r>
          </a:p>
          <a:p>
            <a:pPr>
              <a:buFont typeface="Wingdings" pitchFamily="2" charset="2"/>
              <a:buNone/>
            </a:pPr>
            <a:endParaRPr lang="en-US" sz="2800" dirty="0"/>
          </a:p>
          <a:p>
            <a:pPr>
              <a:buFont typeface="Wingdings" pitchFamily="2" charset="2"/>
              <a:buNone/>
            </a:pPr>
            <a:r>
              <a:rPr lang="en-US" sz="2400" b="1" dirty="0" err="1">
                <a:solidFill>
                  <a:srgbClr val="FF0000"/>
                </a:solidFill>
                <a:latin typeface="Courier New" pitchFamily="49" charset="0"/>
              </a:rPr>
              <a:t>number_of_elements</a:t>
            </a:r>
            <a:r>
              <a:rPr lang="en-US" sz="2800" dirty="0"/>
              <a:t> can be an expression</a:t>
            </a:r>
            <a:r>
              <a:rPr lang="en-US" sz="2800" dirty="0" smtClean="0"/>
              <a:t>. Cannot be a variable that can be changed during runtime.</a:t>
            </a:r>
            <a:endParaRPr lang="en-US" sz="2800" dirty="0"/>
          </a:p>
        </p:txBody>
      </p:sp>
      <p:sp>
        <p:nvSpPr>
          <p:cNvPr id="5" name="Date Placeholder 3"/>
          <p:cNvSpPr>
            <a:spLocks noGrp="1"/>
          </p:cNvSpPr>
          <p:nvPr>
            <p:ph type="dt" sz="half" idx="10"/>
          </p:nvPr>
        </p:nvSpPr>
        <p:spPr>
          <a:xfrm>
            <a:off x="762000" y="63976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276600" y="6397625"/>
            <a:ext cx="2895600" cy="476250"/>
          </a:xfrm>
        </p:spPr>
        <p:txBody>
          <a:bodyPr/>
          <a:lstStyle/>
          <a:p>
            <a:r>
              <a:rPr lang="en-US" smtClean="0"/>
              <a:t>Ece SCHMIDT EE441</a:t>
            </a:r>
            <a:endParaRPr lang="en-US" dirty="0"/>
          </a:p>
        </p:txBody>
      </p:sp>
      <p:sp>
        <p:nvSpPr>
          <p:cNvPr id="8" name="Slide Number Placeholder 5"/>
          <p:cNvSpPr txBox="1">
            <a:spLocks/>
          </p:cNvSpPr>
          <p:nvPr/>
        </p:nvSpPr>
        <p:spPr bwMode="auto">
          <a:xfrm>
            <a:off x="6705600" y="63976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272C1225-AB4E-4949-A57E-323CCE14AC80}" type="slidenum">
              <a:rPr lang="en-US" smtClean="0"/>
              <a:pPr/>
              <a:t>5</a:t>
            </a:fld>
            <a:endParaRPr lang="en-US"/>
          </a:p>
        </p:txBody>
      </p:sp>
    </p:spTree>
    <p:extLst>
      <p:ext uri="{BB962C8B-B14F-4D97-AF65-F5344CB8AC3E}">
        <p14:creationId xmlns:p14="http://schemas.microsoft.com/office/powerpoint/2010/main" val="423397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C++ Operations on Arrays</a:t>
            </a:r>
          </a:p>
        </p:txBody>
      </p:sp>
      <p:sp>
        <p:nvSpPr>
          <p:cNvPr id="69635" name="Rectangle 3"/>
          <p:cNvSpPr>
            <a:spLocks noGrp="1" noChangeArrowheads="1"/>
          </p:cNvSpPr>
          <p:nvPr>
            <p:ph type="body" idx="1"/>
          </p:nvPr>
        </p:nvSpPr>
        <p:spPr>
          <a:xfrm>
            <a:off x="228600" y="1143000"/>
            <a:ext cx="8686800" cy="4953000"/>
          </a:xfrm>
        </p:spPr>
        <p:txBody>
          <a:bodyPr/>
          <a:lstStyle/>
          <a:p>
            <a:r>
              <a:rPr lang="en-US" sz="2800" dirty="0"/>
              <a:t>Declaration:</a:t>
            </a:r>
          </a:p>
          <a:p>
            <a:pPr lvl="3">
              <a:buFont typeface="Wingdings" pitchFamily="2" charset="2"/>
              <a:buNone/>
            </a:pPr>
            <a:r>
              <a:rPr lang="tr-TR" dirty="0">
                <a:solidFill>
                  <a:srgbClr val="FF0000"/>
                </a:solidFill>
                <a:latin typeface="Courier New" pitchFamily="49" charset="0"/>
                <a:ea typeface="+mn-ea"/>
                <a:cs typeface="+mn-cs"/>
              </a:rPr>
              <a:t>const</a:t>
            </a:r>
            <a:r>
              <a:rPr lang="tr-TR" dirty="0">
                <a:latin typeface="Courier New" pitchFamily="49" charset="0"/>
                <a:ea typeface="+mn-ea"/>
                <a:cs typeface="+mn-cs"/>
              </a:rPr>
              <a:t> int ArraySize=50; </a:t>
            </a:r>
            <a:r>
              <a:rPr lang="en-US" dirty="0" smtClean="0">
                <a:latin typeface="Courier New" pitchFamily="49" charset="0"/>
                <a:ea typeface="+mn-ea"/>
                <a:cs typeface="+mn-cs"/>
              </a:rPr>
              <a:t>//</a:t>
            </a:r>
            <a:r>
              <a:rPr lang="en-US" dirty="0" err="1" smtClean="0">
                <a:latin typeface="Courier New" pitchFamily="49" charset="0"/>
                <a:ea typeface="+mn-ea"/>
                <a:cs typeface="+mn-cs"/>
              </a:rPr>
              <a:t>const</a:t>
            </a:r>
            <a:r>
              <a:rPr lang="en-US" dirty="0">
                <a:latin typeface="Courier New" pitchFamily="49" charset="0"/>
                <a:ea typeface="+mn-ea"/>
                <a:cs typeface="+mn-cs"/>
              </a:rPr>
              <a:t> </a:t>
            </a:r>
            <a:r>
              <a:rPr lang="en-US" dirty="0" smtClean="0">
                <a:latin typeface="Courier New" pitchFamily="49" charset="0"/>
                <a:ea typeface="+mn-ea"/>
                <a:cs typeface="+mn-cs"/>
              </a:rPr>
              <a:t>variable cannot be changed runtime</a:t>
            </a:r>
            <a:endParaRPr lang="en-US" dirty="0">
              <a:latin typeface="Courier New" pitchFamily="49" charset="0"/>
              <a:ea typeface="+mn-ea"/>
              <a:cs typeface="+mn-cs"/>
            </a:endParaRPr>
          </a:p>
          <a:p>
            <a:pPr lvl="3">
              <a:buFont typeface="Wingdings" pitchFamily="2" charset="2"/>
              <a:buNone/>
            </a:pPr>
            <a:r>
              <a:rPr lang="tr-TR" dirty="0">
                <a:latin typeface="Courier New" pitchFamily="49" charset="0"/>
                <a:ea typeface="+mn-ea"/>
                <a:cs typeface="+mn-cs"/>
              </a:rPr>
              <a:t>float  A[ArraySize]; </a:t>
            </a:r>
            <a:endParaRPr lang="en-US" dirty="0">
              <a:latin typeface="Courier New" pitchFamily="49" charset="0"/>
              <a:ea typeface="+mn-ea"/>
              <a:cs typeface="+mn-cs"/>
            </a:endParaRPr>
          </a:p>
          <a:p>
            <a:pPr lvl="3">
              <a:buFont typeface="Wingdings" pitchFamily="2" charset="2"/>
              <a:buNone/>
            </a:pPr>
            <a:r>
              <a:rPr lang="en-US" dirty="0">
                <a:latin typeface="Courier New" pitchFamily="49" charset="0"/>
                <a:ea typeface="+mn-ea"/>
                <a:cs typeface="+mn-cs"/>
              </a:rPr>
              <a:t>l</a:t>
            </a:r>
            <a:r>
              <a:rPr lang="tr-TR" dirty="0">
                <a:latin typeface="Courier New" pitchFamily="49" charset="0"/>
                <a:ea typeface="+mn-ea"/>
                <a:cs typeface="+mn-cs"/>
              </a:rPr>
              <a:t>ong</a:t>
            </a:r>
            <a:r>
              <a:rPr lang="en-US" dirty="0">
                <a:latin typeface="Courier New" pitchFamily="49" charset="0"/>
                <a:ea typeface="+mn-ea"/>
                <a:cs typeface="+mn-cs"/>
              </a:rPr>
              <a:t>  </a:t>
            </a:r>
            <a:r>
              <a:rPr lang="tr-TR" dirty="0">
                <a:latin typeface="Courier New" pitchFamily="49" charset="0"/>
                <a:ea typeface="+mn-ea"/>
                <a:cs typeface="+mn-cs"/>
              </a:rPr>
              <a:t>X[</a:t>
            </a:r>
            <a:r>
              <a:rPr lang="en-US" dirty="0">
                <a:latin typeface="Courier New" pitchFamily="49" charset="0"/>
                <a:ea typeface="+mn-ea"/>
                <a:cs typeface="+mn-cs"/>
              </a:rPr>
              <a:t>A</a:t>
            </a:r>
            <a:r>
              <a:rPr lang="tr-TR" dirty="0">
                <a:latin typeface="Courier New" pitchFamily="49" charset="0"/>
                <a:ea typeface="+mn-ea"/>
                <a:cs typeface="+mn-cs"/>
              </a:rPr>
              <a:t>rraysize+10</a:t>
            </a:r>
            <a:r>
              <a:rPr lang="en-US" dirty="0">
                <a:latin typeface="Courier New" pitchFamily="49" charset="0"/>
                <a:ea typeface="+mn-ea"/>
                <a:cs typeface="+mn-cs"/>
              </a:rPr>
              <a:t>]</a:t>
            </a:r>
            <a:r>
              <a:rPr lang="tr-TR" dirty="0">
                <a:latin typeface="Courier New" pitchFamily="49" charset="0"/>
                <a:ea typeface="+mn-ea"/>
                <a:cs typeface="+mn-cs"/>
              </a:rPr>
              <a:t>;  </a:t>
            </a:r>
            <a:endParaRPr lang="en-US" dirty="0" smtClean="0">
              <a:latin typeface="Courier New" pitchFamily="49" charset="0"/>
              <a:ea typeface="+mn-ea"/>
              <a:cs typeface="+mn-cs"/>
            </a:endParaRPr>
          </a:p>
          <a:p>
            <a:pPr lvl="3">
              <a:buFont typeface="Wingdings" pitchFamily="2" charset="2"/>
              <a:buNone/>
            </a:pPr>
            <a:r>
              <a:rPr lang="en-US" dirty="0" smtClean="0">
                <a:solidFill>
                  <a:srgbClr val="FF0000"/>
                </a:solidFill>
                <a:latin typeface="Courier New" pitchFamily="49" charset="0"/>
                <a:ea typeface="+mn-ea"/>
                <a:cs typeface="+mn-cs"/>
              </a:rPr>
              <a:t>Date Calendar[365];</a:t>
            </a:r>
            <a:r>
              <a:rPr lang="tr-TR" sz="2400" dirty="0" smtClean="0">
                <a:solidFill>
                  <a:srgbClr val="FF0000"/>
                </a:solidFill>
                <a:latin typeface="Courier New" pitchFamily="49" charset="0"/>
                <a:ea typeface="+mn-ea"/>
                <a:cs typeface="+mn-cs"/>
              </a:rPr>
              <a:t> </a:t>
            </a:r>
            <a:endParaRPr lang="en-US" sz="2400" dirty="0">
              <a:solidFill>
                <a:srgbClr val="FF0000"/>
              </a:solidFill>
              <a:latin typeface="Courier New" pitchFamily="49" charset="0"/>
              <a:ea typeface="+mn-ea"/>
              <a:cs typeface="+mn-cs"/>
            </a:endParaRPr>
          </a:p>
          <a:p>
            <a:r>
              <a:rPr lang="en-US" sz="2800" dirty="0"/>
              <a:t>Assignment:</a:t>
            </a:r>
          </a:p>
          <a:p>
            <a:pPr lvl="3">
              <a:buNone/>
            </a:pPr>
            <a:r>
              <a:rPr lang="tr-TR" dirty="0">
                <a:latin typeface="Courier New" pitchFamily="49" charset="0"/>
                <a:ea typeface="+mn-ea"/>
                <a:cs typeface="+mn-cs"/>
              </a:rPr>
              <a:t>A[i]=z; </a:t>
            </a:r>
            <a:endParaRPr lang="en-US" dirty="0">
              <a:latin typeface="Courier New" pitchFamily="49" charset="0"/>
              <a:ea typeface="+mn-ea"/>
              <a:cs typeface="+mn-cs"/>
            </a:endParaRPr>
          </a:p>
          <a:p>
            <a:pPr lvl="3">
              <a:buNone/>
            </a:pPr>
            <a:r>
              <a:rPr lang="tr-TR" dirty="0">
                <a:latin typeface="Courier New" pitchFamily="49" charset="0"/>
                <a:ea typeface="+mn-ea"/>
                <a:cs typeface="+mn-cs"/>
              </a:rPr>
              <a:t>t=X[i]</a:t>
            </a:r>
            <a:r>
              <a:rPr lang="en-US" dirty="0">
                <a:latin typeface="Courier New" pitchFamily="49" charset="0"/>
                <a:ea typeface="+mn-ea"/>
                <a:cs typeface="+mn-cs"/>
              </a:rPr>
              <a:t>;</a:t>
            </a:r>
            <a:r>
              <a:rPr lang="tr-TR" dirty="0">
                <a:latin typeface="Courier New" pitchFamily="49" charset="0"/>
                <a:ea typeface="+mn-ea"/>
                <a:cs typeface="+mn-cs"/>
              </a:rPr>
              <a:t> </a:t>
            </a:r>
            <a:endParaRPr lang="en-US" dirty="0">
              <a:latin typeface="Courier New" pitchFamily="49" charset="0"/>
              <a:ea typeface="+mn-ea"/>
              <a:cs typeface="+mn-cs"/>
            </a:endParaRPr>
          </a:p>
          <a:p>
            <a:pPr lvl="3">
              <a:buNone/>
            </a:pPr>
            <a:r>
              <a:rPr lang="tr-TR" dirty="0">
                <a:latin typeface="Courier New" pitchFamily="49" charset="0"/>
                <a:ea typeface="+mn-ea"/>
                <a:cs typeface="+mn-cs"/>
              </a:rPr>
              <a:t>x[i]=x[i+1]=t </a:t>
            </a:r>
            <a:r>
              <a:rPr lang="en-US" dirty="0">
                <a:latin typeface="Courier New" pitchFamily="49" charset="0"/>
                <a:ea typeface="+mn-ea"/>
                <a:cs typeface="+mn-cs"/>
              </a:rPr>
              <a:t>;</a:t>
            </a:r>
          </a:p>
          <a:p>
            <a:pPr lvl="3">
              <a:buNone/>
            </a:pPr>
            <a:r>
              <a:rPr lang="tr-TR" dirty="0">
                <a:latin typeface="Courier New" pitchFamily="49" charset="0"/>
                <a:ea typeface="+mn-ea"/>
                <a:cs typeface="+mn-cs"/>
              </a:rPr>
              <a:t>/*this is equivalent to x[i+1]=t;</a:t>
            </a:r>
            <a:r>
              <a:rPr lang="en-US" dirty="0">
                <a:latin typeface="Courier New" pitchFamily="49" charset="0"/>
                <a:ea typeface="+mn-ea"/>
                <a:cs typeface="+mn-cs"/>
              </a:rPr>
              <a:t> </a:t>
            </a:r>
            <a:r>
              <a:rPr lang="tr-TR" dirty="0">
                <a:latin typeface="Courier New" pitchFamily="49" charset="0"/>
                <a:ea typeface="+mn-ea"/>
                <a:cs typeface="+mn-cs"/>
              </a:rPr>
              <a:t>x[i]=x[i+1]</a:t>
            </a:r>
            <a:r>
              <a:rPr lang="en-US" dirty="0">
                <a:latin typeface="Courier New" pitchFamily="49" charset="0"/>
                <a:ea typeface="+mn-ea"/>
                <a:cs typeface="+mn-cs"/>
              </a:rPr>
              <a:t>;</a:t>
            </a:r>
            <a:r>
              <a:rPr lang="tr-TR" dirty="0">
                <a:latin typeface="Courier New" pitchFamily="49" charset="0"/>
                <a:ea typeface="+mn-ea"/>
                <a:cs typeface="+mn-cs"/>
              </a:rPr>
              <a:t>i.e.</a:t>
            </a:r>
            <a:r>
              <a:rPr lang="en-US" dirty="0">
                <a:latin typeface="Courier New" pitchFamily="49" charset="0"/>
                <a:ea typeface="+mn-ea"/>
                <a:cs typeface="+mn-cs"/>
              </a:rPr>
              <a:t>,</a:t>
            </a:r>
            <a:r>
              <a:rPr lang="tr-TR" dirty="0">
                <a:latin typeface="Courier New" pitchFamily="49" charset="0"/>
                <a:ea typeface="+mn-ea"/>
                <a:cs typeface="+mn-cs"/>
              </a:rPr>
              <a:t> right to left*/ </a:t>
            </a:r>
            <a:endParaRPr lang="en-US" dirty="0">
              <a:latin typeface="Courier New" pitchFamily="49" charset="0"/>
              <a:ea typeface="+mn-ea"/>
              <a:cs typeface="+mn-cs"/>
            </a:endParaRPr>
          </a:p>
        </p:txBody>
      </p:sp>
      <p:sp>
        <p:nvSpPr>
          <p:cNvPr id="5"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6</a:t>
            </a:fld>
            <a:endParaRPr lang="en-US"/>
          </a:p>
        </p:txBody>
      </p:sp>
    </p:spTree>
    <p:extLst>
      <p:ext uri="{BB962C8B-B14F-4D97-AF65-F5344CB8AC3E}">
        <p14:creationId xmlns:p14="http://schemas.microsoft.com/office/powerpoint/2010/main" val="83680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Grp="1" noChangeArrowheads="1"/>
          </p:cNvSpPr>
          <p:nvPr>
            <p:ph type="title"/>
          </p:nvPr>
        </p:nvSpPr>
        <p:spPr/>
        <p:txBody>
          <a:bodyPr/>
          <a:lstStyle/>
          <a:p>
            <a:r>
              <a:rPr lang="en-US"/>
              <a:t>Initialization</a:t>
            </a:r>
          </a:p>
        </p:txBody>
      </p:sp>
      <p:sp>
        <p:nvSpPr>
          <p:cNvPr id="86023" name="Rectangle 7"/>
          <p:cNvSpPr>
            <a:spLocks noGrp="1" noChangeArrowheads="1"/>
          </p:cNvSpPr>
          <p:nvPr>
            <p:ph type="body" idx="1"/>
          </p:nvPr>
        </p:nvSpPr>
        <p:spPr>
          <a:xfrm>
            <a:off x="304800" y="1447800"/>
            <a:ext cx="8534400" cy="4953000"/>
          </a:xfrm>
        </p:spPr>
        <p:txBody>
          <a:bodyPr/>
          <a:lstStyle/>
          <a:p>
            <a:r>
              <a:rPr lang="en-US" dirty="0"/>
              <a:t>You can initialize an array when you declare it (just like with variables):</a:t>
            </a:r>
          </a:p>
          <a:p>
            <a:endParaRPr lang="en-US" dirty="0"/>
          </a:p>
          <a:p>
            <a:pPr lvl="2">
              <a:buFont typeface="Wingdings" pitchFamily="2" charset="2"/>
              <a:buNone/>
            </a:pPr>
            <a:r>
              <a:rPr lang="en-US" sz="2800" dirty="0"/>
              <a:t>	</a:t>
            </a:r>
            <a:r>
              <a:rPr lang="en-US" dirty="0" err="1">
                <a:latin typeface="Courier New" pitchFamily="49" charset="0"/>
                <a:ea typeface="+mn-ea"/>
                <a:cs typeface="+mn-cs"/>
              </a:rPr>
              <a:t>int</a:t>
            </a:r>
            <a:r>
              <a:rPr lang="en-US" dirty="0">
                <a:latin typeface="Courier New" pitchFamily="49" charset="0"/>
                <a:ea typeface="+mn-ea"/>
                <a:cs typeface="+mn-cs"/>
              </a:rPr>
              <a:t> grades[5] = { 1,8,3,6,12};</a:t>
            </a:r>
          </a:p>
          <a:p>
            <a:pPr lvl="2">
              <a:buFont typeface="Wingdings" pitchFamily="2" charset="2"/>
              <a:buNone/>
            </a:pPr>
            <a:r>
              <a:rPr lang="en-US" dirty="0">
                <a:latin typeface="Courier New" pitchFamily="49" charset="0"/>
                <a:ea typeface="+mn-ea"/>
                <a:cs typeface="+mn-cs"/>
              </a:rPr>
              <a:t>	double d[2] = { 0.707, 0.707};</a:t>
            </a:r>
          </a:p>
          <a:p>
            <a:pPr lvl="2">
              <a:buFont typeface="Wingdings" pitchFamily="2" charset="2"/>
              <a:buNone/>
            </a:pPr>
            <a:r>
              <a:rPr lang="en-US" dirty="0">
                <a:latin typeface="Courier New" pitchFamily="49" charset="0"/>
                <a:ea typeface="+mn-ea"/>
                <a:cs typeface="+mn-cs"/>
              </a:rPr>
              <a:t> 	char s[] = { ‘M’, ‘E’, ‘T’, `U’ };</a:t>
            </a:r>
          </a:p>
        </p:txBody>
      </p:sp>
      <p:sp>
        <p:nvSpPr>
          <p:cNvPr id="86020" name="Text Box 4"/>
          <p:cNvSpPr txBox="1">
            <a:spLocks noChangeArrowheads="1"/>
          </p:cNvSpPr>
          <p:nvPr/>
        </p:nvSpPr>
        <p:spPr bwMode="auto">
          <a:xfrm>
            <a:off x="685800" y="5410200"/>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i="1">
                <a:solidFill>
                  <a:srgbClr val="FF0000"/>
                </a:solidFill>
                <a:latin typeface="Arial" pitchFamily="34" charset="0"/>
              </a:rPr>
              <a:t>You don’t need to specify a size when initializing, the compiler will count for you.</a:t>
            </a:r>
          </a:p>
        </p:txBody>
      </p:sp>
      <p:sp>
        <p:nvSpPr>
          <p:cNvPr id="86021" name="Line 5"/>
          <p:cNvSpPr>
            <a:spLocks noChangeShapeType="1"/>
          </p:cNvSpPr>
          <p:nvPr/>
        </p:nvSpPr>
        <p:spPr bwMode="auto">
          <a:xfrm flipH="1" flipV="1">
            <a:off x="2667000" y="4724400"/>
            <a:ext cx="152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9"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10"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7</a:t>
            </a:fld>
            <a:endParaRPr lang="en-US"/>
          </a:p>
        </p:txBody>
      </p:sp>
    </p:spTree>
    <p:extLst>
      <p:ext uri="{BB962C8B-B14F-4D97-AF65-F5344CB8AC3E}">
        <p14:creationId xmlns:p14="http://schemas.microsoft.com/office/powerpoint/2010/main" val="330333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lstStyle/>
          <a:p>
            <a:r>
              <a:rPr lang="en-US"/>
              <a:t>Array Example</a:t>
            </a:r>
          </a:p>
        </p:txBody>
      </p:sp>
      <p:sp>
        <p:nvSpPr>
          <p:cNvPr id="81925" name="Rectangle 5"/>
          <p:cNvSpPr>
            <a:spLocks noGrp="1" noChangeArrowheads="1"/>
          </p:cNvSpPr>
          <p:nvPr>
            <p:ph type="body" idx="1"/>
          </p:nvPr>
        </p:nvSpPr>
        <p:spPr/>
        <p:txBody>
          <a:bodyPr/>
          <a:lstStyle/>
          <a:p>
            <a:pPr>
              <a:lnSpc>
                <a:spcPct val="80000"/>
              </a:lnSpc>
              <a:buFont typeface="Wingdings" pitchFamily="2" charset="2"/>
              <a:buNone/>
            </a:pPr>
            <a:r>
              <a:rPr lang="en-US" sz="2400" dirty="0" err="1">
                <a:latin typeface="Courier New" pitchFamily="49" charset="0"/>
              </a:rPr>
              <a:t>int</a:t>
            </a:r>
            <a:r>
              <a:rPr lang="en-US" sz="2400" dirty="0">
                <a:latin typeface="Courier New" pitchFamily="49" charset="0"/>
              </a:rPr>
              <a:t> main(void) </a:t>
            </a:r>
          </a:p>
          <a:p>
            <a:pPr>
              <a:lnSpc>
                <a:spcPct val="80000"/>
              </a:lnSpc>
              <a:buFont typeface="Wingdings" pitchFamily="2" charset="2"/>
              <a:buNone/>
            </a:pPr>
            <a:r>
              <a:rPr lang="en-US" sz="2400" dirty="0">
                <a:latin typeface="Courier New" pitchFamily="49" charset="0"/>
              </a:rPr>
              <a:t>{</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facs</a:t>
            </a:r>
            <a:r>
              <a:rPr lang="en-US" sz="2400" dirty="0">
                <a:latin typeface="Courier New" pitchFamily="49" charset="0"/>
              </a:rPr>
              <a:t>[10];</a:t>
            </a:r>
          </a:p>
          <a:p>
            <a:pPr>
              <a:lnSpc>
                <a:spcPct val="80000"/>
              </a:lnSpc>
              <a:buFont typeface="Wingdings" pitchFamily="2" charset="2"/>
              <a:buNone/>
            </a:pPr>
            <a:endParaRPr lang="en-US" sz="2400" dirty="0">
              <a:latin typeface="Courier New" pitchFamily="49" charset="0"/>
            </a:endParaRPr>
          </a:p>
          <a:p>
            <a:pPr>
              <a:lnSpc>
                <a:spcPct val="80000"/>
              </a:lnSpc>
              <a:buFont typeface="Wingdings" pitchFamily="2" charset="2"/>
              <a:buNone/>
            </a:pPr>
            <a:r>
              <a:rPr lang="en-US" sz="2400" dirty="0">
                <a:latin typeface="Courier New" pitchFamily="49" charset="0"/>
              </a:rPr>
              <a:t>	for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i</a:t>
            </a:r>
            <a:r>
              <a:rPr lang="en-US" sz="2400" dirty="0">
                <a:latin typeface="Courier New" pitchFamily="49" charset="0"/>
              </a:rPr>
              <a:t>=0;i&lt;10;i++)</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facs</a:t>
            </a:r>
            <a:r>
              <a:rPr lang="en-US" sz="2400" dirty="0">
                <a:latin typeface="Courier New" pitchFamily="49" charset="0"/>
              </a:rPr>
              <a:t>[</a:t>
            </a:r>
            <a:r>
              <a:rPr lang="en-US" sz="2400" dirty="0" err="1">
                <a:latin typeface="Courier New" pitchFamily="49" charset="0"/>
              </a:rPr>
              <a:t>i</a:t>
            </a:r>
            <a:r>
              <a:rPr lang="en-US" sz="2400" dirty="0">
                <a:latin typeface="Courier New" pitchFamily="49" charset="0"/>
              </a:rPr>
              <a:t>] = factorial(</a:t>
            </a:r>
            <a:r>
              <a:rPr lang="en-US" sz="2400" dirty="0" err="1">
                <a:latin typeface="Courier New" pitchFamily="49" charset="0"/>
              </a:rPr>
              <a:t>i</a:t>
            </a:r>
            <a:r>
              <a:rPr lang="en-US" sz="2400" dirty="0">
                <a:latin typeface="Courier New" pitchFamily="49" charset="0"/>
              </a:rPr>
              <a:t>);</a:t>
            </a:r>
          </a:p>
          <a:p>
            <a:pPr>
              <a:lnSpc>
                <a:spcPct val="80000"/>
              </a:lnSpc>
              <a:buFont typeface="Wingdings" pitchFamily="2" charset="2"/>
              <a:buNone/>
            </a:pPr>
            <a:endParaRPr lang="en-US" sz="2400" dirty="0">
              <a:latin typeface="Courier New" pitchFamily="49" charset="0"/>
            </a:endParaRPr>
          </a:p>
          <a:p>
            <a:pPr>
              <a:lnSpc>
                <a:spcPct val="80000"/>
              </a:lnSpc>
              <a:buFont typeface="Wingdings" pitchFamily="2" charset="2"/>
              <a:buNone/>
            </a:pPr>
            <a:r>
              <a:rPr lang="en-US" sz="2400" dirty="0">
                <a:latin typeface="Courier New" pitchFamily="49" charset="0"/>
              </a:rPr>
              <a:t>	for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i</a:t>
            </a:r>
            <a:r>
              <a:rPr lang="en-US" sz="2400" dirty="0">
                <a:latin typeface="Courier New" pitchFamily="49" charset="0"/>
              </a:rPr>
              <a:t>=0;i&lt;10;i++)</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cout</a:t>
            </a:r>
            <a:r>
              <a:rPr lang="en-US" sz="2400" dirty="0">
                <a:latin typeface="Courier New" pitchFamily="49" charset="0"/>
              </a:rPr>
              <a:t> &lt;&lt; "factorial(" &lt;&lt; </a:t>
            </a:r>
            <a:r>
              <a:rPr lang="en-US" sz="2400" dirty="0" err="1">
                <a:latin typeface="Courier New" pitchFamily="49" charset="0"/>
              </a:rPr>
              <a:t>i</a:t>
            </a:r>
            <a:r>
              <a:rPr lang="en-US" sz="2400" dirty="0">
                <a:latin typeface="Courier New" pitchFamily="49" charset="0"/>
              </a:rPr>
              <a:t> &lt;&lt; ") is " &lt;&lt;</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facs</a:t>
            </a:r>
            <a:r>
              <a:rPr lang="en-US" sz="2400" dirty="0">
                <a:latin typeface="Courier New" pitchFamily="49" charset="0"/>
              </a:rPr>
              <a:t>[</a:t>
            </a:r>
            <a:r>
              <a:rPr lang="en-US" sz="2400" dirty="0" err="1">
                <a:latin typeface="Courier New" pitchFamily="49" charset="0"/>
              </a:rPr>
              <a:t>i</a:t>
            </a:r>
            <a:r>
              <a:rPr lang="en-US" sz="2400" dirty="0">
                <a:latin typeface="Courier New" pitchFamily="49" charset="0"/>
              </a:rPr>
              <a:t>] &lt;&lt; </a:t>
            </a:r>
            <a:r>
              <a:rPr lang="en-US" sz="2400" dirty="0" err="1">
                <a:latin typeface="Courier New" pitchFamily="49" charset="0"/>
              </a:rPr>
              <a:t>endl</a:t>
            </a:r>
            <a:r>
              <a:rPr lang="en-US" sz="2400" dirty="0">
                <a:latin typeface="Courier New" pitchFamily="49" charset="0"/>
              </a:rPr>
              <a:t>;</a:t>
            </a:r>
          </a:p>
          <a:p>
            <a:pPr>
              <a:lnSpc>
                <a:spcPct val="80000"/>
              </a:lnSpc>
              <a:buFont typeface="Wingdings" pitchFamily="2" charset="2"/>
              <a:buNone/>
            </a:pPr>
            <a:r>
              <a:rPr lang="en-US" sz="2400" dirty="0">
                <a:latin typeface="Courier New" pitchFamily="49" charset="0"/>
              </a:rPr>
              <a:t>}</a:t>
            </a:r>
          </a:p>
        </p:txBody>
      </p:sp>
      <p:sp>
        <p:nvSpPr>
          <p:cNvPr id="5"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7"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8"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8</a:t>
            </a:fld>
            <a:endParaRPr lang="en-US"/>
          </a:p>
        </p:txBody>
      </p:sp>
    </p:spTree>
    <p:extLst>
      <p:ext uri="{BB962C8B-B14F-4D97-AF65-F5344CB8AC3E}">
        <p14:creationId xmlns:p14="http://schemas.microsoft.com/office/powerpoint/2010/main" val="1472437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C++ Operations on Arrays</a:t>
            </a:r>
          </a:p>
        </p:txBody>
      </p:sp>
      <p:sp>
        <p:nvSpPr>
          <p:cNvPr id="70659" name="Rectangle 3"/>
          <p:cNvSpPr>
            <a:spLocks noGrp="1" noChangeArrowheads="1"/>
          </p:cNvSpPr>
          <p:nvPr>
            <p:ph type="body" idx="1"/>
          </p:nvPr>
        </p:nvSpPr>
        <p:spPr>
          <a:xfrm>
            <a:off x="2514600" y="2057400"/>
            <a:ext cx="6324600" cy="3886200"/>
          </a:xfrm>
        </p:spPr>
        <p:txBody>
          <a:bodyPr/>
          <a:lstStyle/>
          <a:p>
            <a:pPr lvl="2">
              <a:buFont typeface="Wingdings" pitchFamily="2" charset="2"/>
              <a:buNone/>
            </a:pPr>
            <a:r>
              <a:rPr lang="tr-TR" dirty="0" smtClean="0">
                <a:latin typeface="Courier New" pitchFamily="49" charset="0"/>
                <a:ea typeface="+mn-ea"/>
                <a:cs typeface="+mn-cs"/>
              </a:rPr>
              <a:t>int V=20; </a:t>
            </a:r>
            <a:endParaRPr lang="en-US" dirty="0" smtClean="0">
              <a:latin typeface="Courier New" pitchFamily="49" charset="0"/>
              <a:ea typeface="+mn-ea"/>
              <a:cs typeface="+mn-cs"/>
            </a:endParaRPr>
          </a:p>
          <a:p>
            <a:pPr lvl="2">
              <a:buFont typeface="Wingdings" pitchFamily="2" charset="2"/>
              <a:buNone/>
            </a:pPr>
            <a:r>
              <a:rPr lang="tr-TR" dirty="0" smtClean="0">
                <a:latin typeface="Courier New" pitchFamily="49" charset="0"/>
                <a:ea typeface="+mn-ea"/>
                <a:cs typeface="+mn-cs"/>
              </a:rPr>
              <a:t>int A[20]; /*  index range is 0-19  */   </a:t>
            </a:r>
            <a:endParaRPr lang="en-US" sz="2400" dirty="0" smtClean="0">
              <a:cs typeface="Times New Roman" pitchFamily="18" charset="0"/>
            </a:endParaRPr>
          </a:p>
          <a:p>
            <a:pPr marL="0" indent="0">
              <a:buNone/>
            </a:pPr>
            <a:r>
              <a:rPr lang="en-US" sz="2400" dirty="0" smtClean="0">
                <a:latin typeface="Courier New" pitchFamily="49" charset="0"/>
              </a:rPr>
              <a:t>	</a:t>
            </a:r>
            <a:r>
              <a:rPr lang="tr-TR" sz="2400" dirty="0" smtClean="0">
                <a:latin typeface="Courier New" pitchFamily="49" charset="0"/>
              </a:rPr>
              <a:t>A[V]=0; /* index is out of range, but most C++ compilers don’t check this */ </a:t>
            </a:r>
            <a:endParaRPr lang="en-US" sz="2400" dirty="0" smtClean="0">
              <a:latin typeface="Courier New" pitchFamily="49" charset="0"/>
            </a:endParaRPr>
          </a:p>
          <a:p>
            <a:pPr>
              <a:buFont typeface="Wingdings" pitchFamily="2" charset="2"/>
              <a:buNone/>
            </a:pPr>
            <a:endParaRPr lang="en-US" sz="2400" dirty="0" smtClean="0"/>
          </a:p>
          <a:p>
            <a:pPr lvl="1">
              <a:buFont typeface="Wingdings" pitchFamily="2" charset="2"/>
              <a:buNone/>
            </a:pPr>
            <a:endParaRPr lang="en-US" sz="2000" dirty="0"/>
          </a:p>
        </p:txBody>
      </p:sp>
      <p:sp>
        <p:nvSpPr>
          <p:cNvPr id="70660" name="Rectangle 4"/>
          <p:cNvSpPr>
            <a:spLocks noChangeArrowheads="1"/>
          </p:cNvSpPr>
          <p:nvPr/>
        </p:nvSpPr>
        <p:spPr bwMode="auto">
          <a:xfrm>
            <a:off x="762000" y="2209800"/>
            <a:ext cx="1371600" cy="35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0661" name="Line 5"/>
          <p:cNvSpPr>
            <a:spLocks noChangeShapeType="1"/>
          </p:cNvSpPr>
          <p:nvPr/>
        </p:nvSpPr>
        <p:spPr bwMode="auto">
          <a:xfrm>
            <a:off x="762000" y="26670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2" name="Line 6"/>
          <p:cNvSpPr>
            <a:spLocks noChangeShapeType="1"/>
          </p:cNvSpPr>
          <p:nvPr/>
        </p:nvSpPr>
        <p:spPr bwMode="auto">
          <a:xfrm>
            <a:off x="762000" y="31242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3" name="Line 7"/>
          <p:cNvSpPr>
            <a:spLocks noChangeShapeType="1"/>
          </p:cNvSpPr>
          <p:nvPr/>
        </p:nvSpPr>
        <p:spPr bwMode="auto">
          <a:xfrm>
            <a:off x="762000" y="35814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4" name="Line 8"/>
          <p:cNvSpPr>
            <a:spLocks noChangeShapeType="1"/>
          </p:cNvSpPr>
          <p:nvPr/>
        </p:nvSpPr>
        <p:spPr bwMode="auto">
          <a:xfrm>
            <a:off x="762000" y="40386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6" name="Line 10"/>
          <p:cNvSpPr>
            <a:spLocks noChangeShapeType="1"/>
          </p:cNvSpPr>
          <p:nvPr/>
        </p:nvSpPr>
        <p:spPr bwMode="auto">
          <a:xfrm>
            <a:off x="762000" y="44958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7" name="Line 11"/>
          <p:cNvSpPr>
            <a:spLocks noChangeShapeType="1"/>
          </p:cNvSpPr>
          <p:nvPr/>
        </p:nvSpPr>
        <p:spPr bwMode="auto">
          <a:xfrm>
            <a:off x="762000" y="49530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8" name="Line 12"/>
          <p:cNvSpPr>
            <a:spLocks noChangeShapeType="1"/>
          </p:cNvSpPr>
          <p:nvPr/>
        </p:nvSpPr>
        <p:spPr bwMode="auto">
          <a:xfrm>
            <a:off x="762000" y="53340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9" name="Text Box 13"/>
          <p:cNvSpPr txBox="1">
            <a:spLocks noChangeArrowheads="1"/>
          </p:cNvSpPr>
          <p:nvPr/>
        </p:nvSpPr>
        <p:spPr bwMode="auto">
          <a:xfrm>
            <a:off x="974725" y="2624138"/>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A[0]</a:t>
            </a:r>
          </a:p>
        </p:txBody>
      </p:sp>
      <p:sp>
        <p:nvSpPr>
          <p:cNvPr id="70670" name="Text Box 14"/>
          <p:cNvSpPr txBox="1">
            <a:spLocks noChangeArrowheads="1"/>
          </p:cNvSpPr>
          <p:nvPr/>
        </p:nvSpPr>
        <p:spPr bwMode="auto">
          <a:xfrm>
            <a:off x="984250" y="3124200"/>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A[1]</a:t>
            </a:r>
          </a:p>
        </p:txBody>
      </p:sp>
      <p:sp>
        <p:nvSpPr>
          <p:cNvPr id="70671" name="Text Box 15"/>
          <p:cNvSpPr txBox="1">
            <a:spLocks noChangeArrowheads="1"/>
          </p:cNvSpPr>
          <p:nvPr/>
        </p:nvSpPr>
        <p:spPr bwMode="auto">
          <a:xfrm>
            <a:off x="990600" y="449580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A[19]</a:t>
            </a:r>
          </a:p>
        </p:txBody>
      </p:sp>
      <p:sp>
        <p:nvSpPr>
          <p:cNvPr id="70674" name="Text Box 18"/>
          <p:cNvSpPr txBox="1">
            <a:spLocks noChangeArrowheads="1"/>
          </p:cNvSpPr>
          <p:nvPr/>
        </p:nvSpPr>
        <p:spPr bwMode="auto">
          <a:xfrm>
            <a:off x="1219200" y="3581400"/>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70675" name="Text Box 19"/>
          <p:cNvSpPr txBox="1">
            <a:spLocks noChangeArrowheads="1"/>
          </p:cNvSpPr>
          <p:nvPr/>
        </p:nvSpPr>
        <p:spPr bwMode="auto">
          <a:xfrm>
            <a:off x="1219200" y="3962400"/>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70676" name="Text Box 20"/>
          <p:cNvSpPr txBox="1">
            <a:spLocks noChangeArrowheads="1"/>
          </p:cNvSpPr>
          <p:nvPr/>
        </p:nvSpPr>
        <p:spPr bwMode="auto">
          <a:xfrm>
            <a:off x="1243013" y="5257800"/>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70678" name="Text Box 22"/>
          <p:cNvSpPr txBox="1">
            <a:spLocks noChangeArrowheads="1"/>
          </p:cNvSpPr>
          <p:nvPr/>
        </p:nvSpPr>
        <p:spPr bwMode="auto">
          <a:xfrm>
            <a:off x="762000" y="1447800"/>
            <a:ext cx="792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sz="2400" dirty="0">
                <a:solidFill>
                  <a:srgbClr val="FF0000"/>
                </a:solidFill>
                <a:latin typeface="+mn-lt"/>
                <a:cs typeface="Times New Roman" pitchFamily="18" charset="0"/>
              </a:rPr>
              <a:t>Most C++ compilers don’t check array index range</a:t>
            </a:r>
            <a:r>
              <a:rPr lang="en-US" sz="2400" dirty="0">
                <a:solidFill>
                  <a:srgbClr val="FF0000"/>
                </a:solidFill>
                <a:latin typeface="+mn-lt"/>
                <a:cs typeface="Times New Roman" pitchFamily="18" charset="0"/>
              </a:rPr>
              <a:t> !!</a:t>
            </a:r>
            <a:r>
              <a:rPr lang="tr-TR" sz="2400" dirty="0">
                <a:solidFill>
                  <a:srgbClr val="FF0000"/>
                </a:solidFill>
                <a:latin typeface="+mn-lt"/>
                <a:cs typeface="Times New Roman" pitchFamily="18" charset="0"/>
              </a:rPr>
              <a:t> </a:t>
            </a:r>
            <a:endParaRPr lang="en-US" sz="2400" dirty="0">
              <a:solidFill>
                <a:srgbClr val="FF0000"/>
              </a:solidFill>
              <a:latin typeface="+mn-lt"/>
              <a:cs typeface="Times New Roman" pitchFamily="18" charset="0"/>
            </a:endParaRPr>
          </a:p>
        </p:txBody>
      </p:sp>
      <p:sp>
        <p:nvSpPr>
          <p:cNvPr id="22" name="Date Placeholder 3"/>
          <p:cNvSpPr>
            <a:spLocks noGrp="1"/>
          </p:cNvSpPr>
          <p:nvPr>
            <p:ph type="dt" sz="half" idx="10"/>
          </p:nvPr>
        </p:nvSpPr>
        <p:spPr>
          <a:xfrm>
            <a:off x="609600" y="6245225"/>
            <a:ext cx="1981200" cy="476250"/>
          </a:xfrm>
        </p:spPr>
        <p:txBody>
          <a:bodyPr/>
          <a:lstStyle/>
          <a:p>
            <a:fld id="{82DDB2C4-16D7-43BD-ACE5-595344A6A9DC}" type="datetime1">
              <a:rPr lang="en-US" smtClean="0"/>
              <a:pPr/>
              <a:t>10/4/2018</a:t>
            </a:fld>
            <a:endParaRPr lang="en-US"/>
          </a:p>
        </p:txBody>
      </p:sp>
      <p:sp>
        <p:nvSpPr>
          <p:cNvPr id="23" name="Footer Placeholder 4"/>
          <p:cNvSpPr>
            <a:spLocks noGrp="1"/>
          </p:cNvSpPr>
          <p:nvPr>
            <p:ph type="ftr" sz="quarter" idx="11"/>
          </p:nvPr>
        </p:nvSpPr>
        <p:spPr>
          <a:xfrm>
            <a:off x="3124200" y="6245225"/>
            <a:ext cx="2895600" cy="476250"/>
          </a:xfrm>
        </p:spPr>
        <p:txBody>
          <a:bodyPr/>
          <a:lstStyle/>
          <a:p>
            <a:r>
              <a:rPr lang="en-US" smtClean="0"/>
              <a:t>Ece SCHMIDT EE441</a:t>
            </a:r>
            <a:endParaRPr lang="en-US" dirty="0"/>
          </a:p>
        </p:txBody>
      </p:sp>
      <p:sp>
        <p:nvSpPr>
          <p:cNvPr id="25" name="Slide Number Placeholder 5"/>
          <p:cNvSpPr>
            <a:spLocks noGrp="1"/>
          </p:cNvSpPr>
          <p:nvPr>
            <p:ph type="sldNum" sz="quarter" idx="12"/>
          </p:nvPr>
        </p:nvSpPr>
        <p:spPr>
          <a:xfrm>
            <a:off x="6553200" y="6245225"/>
            <a:ext cx="1981200" cy="476250"/>
          </a:xfrm>
        </p:spPr>
        <p:txBody>
          <a:bodyPr/>
          <a:lstStyle/>
          <a:p>
            <a:fld id="{272C1225-AB4E-4949-A57E-323CCE14AC80}" type="slidenum">
              <a:rPr lang="en-US" smtClean="0"/>
              <a:pPr/>
              <a:t>9</a:t>
            </a:fld>
            <a:endParaRPr lang="en-US"/>
          </a:p>
        </p:txBody>
      </p:sp>
    </p:spTree>
    <p:extLst>
      <p:ext uri="{BB962C8B-B14F-4D97-AF65-F5344CB8AC3E}">
        <p14:creationId xmlns:p14="http://schemas.microsoft.com/office/powerpoint/2010/main" val="3912446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EceClass">
  <a:themeElements>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C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EceClass</Template>
  <TotalTime>877</TotalTime>
  <Words>3387</Words>
  <Application>Microsoft Office PowerPoint</Application>
  <PresentationFormat>On-screen Show (4:3)</PresentationFormat>
  <Paragraphs>950</Paragraphs>
  <Slides>46</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Courier</vt:lpstr>
      <vt:lpstr>Courier New</vt:lpstr>
      <vt:lpstr>Helvetica</vt:lpstr>
      <vt:lpstr>Tahoma</vt:lpstr>
      <vt:lpstr>Times New Roman</vt:lpstr>
      <vt:lpstr>Verdana</vt:lpstr>
      <vt:lpstr>Wingdings</vt:lpstr>
      <vt:lpstr>EceClass</vt:lpstr>
      <vt:lpstr>SmartDraw</vt:lpstr>
      <vt:lpstr>EE 441 Data Structures </vt:lpstr>
      <vt:lpstr>Memory</vt:lpstr>
      <vt:lpstr>Arrays</vt:lpstr>
      <vt:lpstr>Arrays</vt:lpstr>
      <vt:lpstr>Declaring An Array</vt:lpstr>
      <vt:lpstr>C++ Operations on Arrays</vt:lpstr>
      <vt:lpstr>Initialization</vt:lpstr>
      <vt:lpstr>Array Example</vt:lpstr>
      <vt:lpstr>C++ Operations on Arrays</vt:lpstr>
      <vt:lpstr>Two Dimensional Arrays</vt:lpstr>
      <vt:lpstr>Arrays of Objects</vt:lpstr>
      <vt:lpstr>Variables: Example</vt:lpstr>
      <vt:lpstr>Variables: Example</vt:lpstr>
      <vt:lpstr>Pointers: Example</vt:lpstr>
      <vt:lpstr>Pointers: Example</vt:lpstr>
      <vt:lpstr>Pointers</vt:lpstr>
      <vt:lpstr>Pointers: Assigning a value</vt:lpstr>
      <vt:lpstr>Pointers: Accessing data</vt:lpstr>
      <vt:lpstr>Pointers: Accessing data</vt:lpstr>
      <vt:lpstr>Pointers: Accessing data</vt:lpstr>
      <vt:lpstr>Pointers: Accessing data: Example</vt:lpstr>
      <vt:lpstr>Pointers: Accessing data: Example RUN IT @home</vt:lpstr>
      <vt:lpstr>Pointers and Arrays</vt:lpstr>
      <vt:lpstr>Pointers and Arrays: Example</vt:lpstr>
      <vt:lpstr>Argument passing</vt:lpstr>
      <vt:lpstr>Argument passing</vt:lpstr>
      <vt:lpstr>Argument passing: Pass by value</vt:lpstr>
      <vt:lpstr>Argument passing: Pass by address</vt:lpstr>
      <vt:lpstr>Argument passing: Pass by reference</vt:lpstr>
      <vt:lpstr>References</vt:lpstr>
      <vt:lpstr>References</vt:lpstr>
      <vt:lpstr>Advantages of Pass by reference</vt:lpstr>
      <vt:lpstr>Examples</vt:lpstr>
      <vt:lpstr>Examples</vt:lpstr>
      <vt:lpstr>Examples</vt:lpstr>
      <vt:lpstr>Examples</vt:lpstr>
      <vt:lpstr>Examples</vt:lpstr>
      <vt:lpstr>Useful: Arrays and Characters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 441 Data Structures </vt:lpstr>
    </vt:vector>
  </TitlesOfParts>
  <Company>METU EEE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eguran</cp:lastModifiedBy>
  <cp:revision>238</cp:revision>
  <cp:lastPrinted>1601-01-01T00:00:00Z</cp:lastPrinted>
  <dcterms:created xsi:type="dcterms:W3CDTF">2012-10-01T07:26:23Z</dcterms:created>
  <dcterms:modified xsi:type="dcterms:W3CDTF">2018-10-04T05:54:12Z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