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8" r:id="rId2"/>
    <p:sldId id="256" r:id="rId3"/>
    <p:sldId id="283" r:id="rId4"/>
    <p:sldId id="263" r:id="rId5"/>
    <p:sldId id="266" r:id="rId6"/>
    <p:sldId id="293" r:id="rId7"/>
    <p:sldId id="294" r:id="rId8"/>
    <p:sldId id="295" r:id="rId9"/>
    <p:sldId id="275" r:id="rId10"/>
    <p:sldId id="271" r:id="rId11"/>
    <p:sldId id="272" r:id="rId12"/>
    <p:sldId id="273" r:id="rId13"/>
    <p:sldId id="282" r:id="rId14"/>
    <p:sldId id="274" r:id="rId15"/>
    <p:sldId id="269" r:id="rId16"/>
    <p:sldId id="260" r:id="rId17"/>
    <p:sldId id="276" r:id="rId18"/>
    <p:sldId id="277" r:id="rId19"/>
    <p:sldId id="278" r:id="rId20"/>
    <p:sldId id="279" r:id="rId21"/>
    <p:sldId id="280" r:id="rId22"/>
    <p:sldId id="281" r:id="rId23"/>
    <p:sldId id="297" r:id="rId24"/>
    <p:sldId id="298" r:id="rId25"/>
    <p:sldId id="299" r:id="rId26"/>
    <p:sldId id="296" r:id="rId27"/>
    <p:sldId id="302" r:id="rId28"/>
    <p:sldId id="303" r:id="rId29"/>
    <p:sldId id="300" r:id="rId30"/>
    <p:sldId id="301" r:id="rId31"/>
    <p:sldId id="304" r:id="rId32"/>
    <p:sldId id="289" r:id="rId33"/>
    <p:sldId id="290" r:id="rId34"/>
    <p:sldId id="291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1BDAECCA-59E3-44C1-A002-60DF1C45976F}">
          <p14:sldIdLst>
            <p14:sldId id="258"/>
            <p14:sldId id="256"/>
            <p14:sldId id="283"/>
          </p14:sldIdLst>
        </p14:section>
        <p14:section name="Başlıksız Bölüm" id="{27722453-E62F-4058-B785-9F884D99C0A8}">
          <p14:sldIdLst>
            <p14:sldId id="263"/>
            <p14:sldId id="266"/>
            <p14:sldId id="293"/>
            <p14:sldId id="294"/>
            <p14:sldId id="295"/>
            <p14:sldId id="275"/>
            <p14:sldId id="271"/>
            <p14:sldId id="272"/>
            <p14:sldId id="273"/>
            <p14:sldId id="282"/>
            <p14:sldId id="274"/>
            <p14:sldId id="269"/>
            <p14:sldId id="260"/>
            <p14:sldId id="276"/>
            <p14:sldId id="277"/>
            <p14:sldId id="278"/>
            <p14:sldId id="279"/>
            <p14:sldId id="280"/>
            <p14:sldId id="281"/>
            <p14:sldId id="297"/>
            <p14:sldId id="298"/>
            <p14:sldId id="299"/>
            <p14:sldId id="296"/>
            <p14:sldId id="302"/>
            <p14:sldId id="303"/>
            <p14:sldId id="300"/>
            <p14:sldId id="301"/>
            <p14:sldId id="304"/>
            <p14:sldId id="289"/>
            <p14:sldId id="290"/>
            <p14:sldId id="291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" initials="A" lastIdx="1" clrIdx="0">
    <p:extLst>
      <p:ext uri="{19B8F6BF-5375-455C-9EA6-DF929625EA0E}">
        <p15:presenceInfo xmlns:p15="http://schemas.microsoft.com/office/powerpoint/2012/main" userId="Al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103"/>
    <a:srgbClr val="BD1003"/>
    <a:srgbClr val="B51003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147F9-AFD0-4912-B3EF-35AA0D815F5D}" type="datetimeFigureOut">
              <a:rPr lang="tr-TR" smtClean="0"/>
              <a:t>3.05.2019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06C07-EC19-4DB2-9956-7CF0A77728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08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06C07-EC19-4DB2-9956-7CF0A777289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04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592-3F1A-493D-8890-47A9C951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1953B-AE3C-480B-B447-1FF66734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4456-1879-4361-AC56-F8F5A78E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75A4-5665-4E07-8130-65DF9800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23A2-EE87-48C1-B29C-7D0FF45B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138F-6807-4294-B202-54602104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3A4F-ACCC-49B3-8002-7C58A227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522C-9BAC-426E-AA2D-70FF6D47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C988-2F6D-4D5F-B285-04CE49F1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F6BA-921B-4D39-96B7-32F8F749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18EEE-B497-4650-8D2A-AE187F168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512C2-8D98-40DE-8FA8-0607D8FE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EE6D-B565-4D87-A6AC-8BA100F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7244-DA87-4D8A-A042-3C08AEEB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467F-596D-4B6B-8066-FC76CDA0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3930-4E0C-4448-AFD7-0324F425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6197-9760-445D-ACE5-26AD179B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12E6-3142-4D65-9DA8-EED9B330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0DCB-53CA-4A30-8015-17C094C7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30BF-C01D-4C78-B87A-AB78643B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0F54-0763-4F76-AE14-38706E56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28699-9A87-4753-A0DC-2DB3E402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94C6-22F8-4C83-9940-BF3A6502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CED-7F6C-4417-98C4-FC49E257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0A76-9069-4993-A2C2-9C7A1263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D1EF-60DD-455E-9CB2-5407981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1B1F-DCA3-4A79-AEE1-8CD17ACEE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E60B7-7D9B-414F-BCFE-247293538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73CFA-DB1A-4482-973A-DD7DA67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CC4DE-6F4A-46E5-A9E7-1C1E0D85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E7791-7D34-43F7-ABE2-D2DCA1CC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8213-4D7D-4B91-A86E-6D433969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A56C-D49C-465D-AF16-2F3A0039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7BC24-41BC-4668-9A6D-6322FACD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E7B24-1CFB-4D94-89E8-269BD808C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FD00-5962-4466-A267-D3C04637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F1A61-690B-48E2-82ED-03DD2C78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22A79-9321-4BC0-A5D2-1B0C013C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271A-A5C8-4A56-8B16-4FE42096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F460-E567-4FC8-8C5D-66384E5F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0B90B-685F-470A-8D82-CE9C5671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EC33-0918-48C9-B686-9B2D6586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BC507-3BCE-4351-B01F-B97A3B63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18AC6-6BD2-4B72-8A0D-AC8A8BA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D6B63-B3A0-4CB7-85AE-0B7428D5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C29D0-1F61-4F63-B1BD-0378561D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BCAD-59B2-49CB-A93C-7DFFE828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6EC2-D468-4D8E-AC39-E1B22AB4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9ADE-50A3-418D-B1F6-0155B592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F7154-9909-475C-B59C-FC9FB36D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4CAB-C400-44CC-927D-1A2E8558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871A4-F9F0-4181-99FB-711DDA2B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5814-AAEE-41CC-96E8-A64F0138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BDD30-45F2-4E80-B44D-4FDEF53B8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B499D-78C1-4BE9-A47A-2EDD1BDA8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57658-453D-486D-91F9-D55C751E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8A681-7A74-4D22-86A9-74245F4C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D614-D4FD-42B7-8A5C-F45752DF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CE20E-C738-4602-9481-241005CB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9864C-AE7A-4F96-BB33-0FF5E90B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A18F-BB5A-4187-979D-E0F2E297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CE1B-5F36-4E4C-B957-7CB9DD38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D8EC-75BF-4D8D-8F01-E37264850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png"/><Relationship Id="rId7" Type="http://schemas.openxmlformats.org/officeDocument/2006/relationships/image" Target="../media/image28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1A37-9481-4BC2-9C8E-7E1DE460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tr-TR" dirty="0"/>
              <a:t>VLA Elektrik / </a:t>
            </a:r>
            <a:r>
              <a:rPr lang="tr-TR" dirty="0" err="1"/>
              <a:t>Aviyonik</a:t>
            </a:r>
            <a:r>
              <a:rPr lang="tr-TR" dirty="0"/>
              <a:t> Grubu</a:t>
            </a:r>
            <a:br>
              <a:rPr lang="tr-T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344D-F35E-43AC-A821-A6AF8ADC1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tr-TR" dirty="0"/>
              <a:t>Mehmet Alp ER</a:t>
            </a:r>
          </a:p>
          <a:p>
            <a:pPr algn="r"/>
            <a:r>
              <a:rPr lang="tr-TR" dirty="0"/>
              <a:t>Halil TEMURTAŞ</a:t>
            </a:r>
          </a:p>
          <a:p>
            <a:pPr algn="r"/>
            <a:r>
              <a:rPr lang="tr-TR" dirty="0"/>
              <a:t>Nesil BOR</a:t>
            </a:r>
          </a:p>
          <a:p>
            <a:pPr algn="r"/>
            <a:r>
              <a:rPr lang="tr-TR" dirty="0"/>
              <a:t>Fatih YAVUZ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E3CDAF-3612-4945-B789-599D17972CE4}"/>
              </a:ext>
            </a:extLst>
          </p:cNvPr>
          <p:cNvSpPr/>
          <p:nvPr/>
        </p:nvSpPr>
        <p:spPr>
          <a:xfrm>
            <a:off x="2362200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28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err="1"/>
              <a:t>Garmin</a:t>
            </a:r>
            <a:r>
              <a:rPr lang="tr-TR" sz="3600" dirty="0"/>
              <a:t> G500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tr-TR" dirty="0">
                <a:solidFill>
                  <a:srgbClr val="101010"/>
                </a:solidFill>
                <a:latin typeface="inherit"/>
              </a:rPr>
              <a:t>10.6</a:t>
            </a:r>
            <a:r>
              <a:rPr lang="es-ES" dirty="0">
                <a:solidFill>
                  <a:srgbClr val="101010"/>
                </a:solidFill>
                <a:latin typeface="inherit"/>
              </a:rPr>
              <a:t>" </a:t>
            </a:r>
            <a:r>
              <a:rPr lang="tr-TR" dirty="0" err="1">
                <a:solidFill>
                  <a:srgbClr val="101010"/>
                </a:solidFill>
                <a:latin typeface="inherit"/>
              </a:rPr>
              <a:t>Display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 + 7</a:t>
            </a:r>
            <a:r>
              <a:rPr lang="es-ES" dirty="0">
                <a:solidFill>
                  <a:srgbClr val="101010"/>
                </a:solidFill>
                <a:latin typeface="inherit"/>
              </a:rPr>
              <a:t>"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 </a:t>
            </a:r>
            <a:r>
              <a:rPr lang="tr-TR" dirty="0" err="1">
                <a:solidFill>
                  <a:srgbClr val="101010"/>
                </a:solidFill>
                <a:latin typeface="inherit"/>
              </a:rPr>
              <a:t>Portrait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 </a:t>
            </a:r>
            <a:r>
              <a:rPr lang="tr-TR" dirty="0" err="1">
                <a:solidFill>
                  <a:srgbClr val="101010"/>
                </a:solidFill>
                <a:latin typeface="inherit"/>
              </a:rPr>
              <a:t>Display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(Engine Information </a:t>
            </a:r>
            <a:r>
              <a:rPr lang="tr-TR" dirty="0" err="1">
                <a:solidFill>
                  <a:srgbClr val="101010"/>
                </a:solidFill>
                <a:latin typeface="inherit"/>
              </a:rPr>
              <a:t>System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)</a:t>
            </a:r>
          </a:p>
          <a:p>
            <a:pPr fontAlgn="base"/>
            <a:r>
              <a:rPr lang="tr-TR" dirty="0"/>
              <a:t>Diğer Garmin Aviyonik Ekipmanlarıyla uyumlu</a:t>
            </a:r>
          </a:p>
          <a:p>
            <a:pPr lvl="1" fontAlgn="base"/>
            <a:r>
              <a:rPr lang="tr-TR" dirty="0">
                <a:solidFill>
                  <a:srgbClr val="101010"/>
                </a:solidFill>
                <a:latin typeface="inherit"/>
              </a:rPr>
              <a:t>GTN 750</a:t>
            </a:r>
          </a:p>
          <a:p>
            <a:pPr lvl="1" fontAlgn="base"/>
            <a:r>
              <a:rPr lang="tr-TR" dirty="0">
                <a:solidFill>
                  <a:srgbClr val="101010"/>
                </a:solidFill>
                <a:latin typeface="inherit"/>
              </a:rPr>
              <a:t>GTX 345</a:t>
            </a:r>
          </a:p>
          <a:p>
            <a:pPr lvl="1" fontAlgn="base"/>
            <a:r>
              <a:rPr lang="tr-TR" dirty="0">
                <a:solidFill>
                  <a:srgbClr val="101010"/>
                </a:solidFill>
                <a:latin typeface="inherit"/>
              </a:rPr>
              <a:t>GMA 345</a:t>
            </a:r>
          </a:p>
          <a:p>
            <a:pPr fontAlgn="base"/>
            <a:r>
              <a:rPr lang="tr-TR" dirty="0">
                <a:solidFill>
                  <a:srgbClr val="101010"/>
                </a:solidFill>
                <a:latin typeface="inherit"/>
              </a:rPr>
              <a:t>Gerekli diğer ekipmanlar</a:t>
            </a:r>
          </a:p>
          <a:p>
            <a:pPr lvl="1" fontAlgn="base"/>
            <a:r>
              <a:rPr lang="tr-TR" dirty="0">
                <a:solidFill>
                  <a:srgbClr val="101010"/>
                </a:solidFill>
                <a:latin typeface="inherit"/>
              </a:rPr>
              <a:t>Statik Port</a:t>
            </a:r>
          </a:p>
          <a:p>
            <a:pPr lvl="1" fontAlgn="base"/>
            <a:r>
              <a:rPr lang="tr-TR" dirty="0">
                <a:solidFill>
                  <a:srgbClr val="101010"/>
                </a:solidFill>
                <a:latin typeface="inherit"/>
              </a:rPr>
              <a:t>Pitot Tüpü vs.</a:t>
            </a:r>
          </a:p>
          <a:p>
            <a:pPr fontAlgn="base"/>
            <a:r>
              <a:rPr lang="tr-TR" dirty="0" err="1">
                <a:solidFill>
                  <a:srgbClr val="101010"/>
                </a:solidFill>
                <a:latin typeface="inherit"/>
              </a:rPr>
              <a:t>Six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-Pack</a:t>
            </a:r>
          </a:p>
          <a:p>
            <a:pPr lvl="1" fontAlgn="base"/>
            <a:r>
              <a:rPr lang="tr-TR" dirty="0" err="1">
                <a:solidFill>
                  <a:srgbClr val="101010"/>
                </a:solidFill>
                <a:latin typeface="inherit"/>
              </a:rPr>
              <a:t>Airspeed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 </a:t>
            </a:r>
            <a:r>
              <a:rPr lang="tr-TR" dirty="0" err="1">
                <a:solidFill>
                  <a:srgbClr val="101010"/>
                </a:solidFill>
                <a:latin typeface="inherit"/>
              </a:rPr>
              <a:t>Indicator</a:t>
            </a:r>
            <a:endParaRPr lang="tr-TR" dirty="0">
              <a:solidFill>
                <a:srgbClr val="101010"/>
              </a:solidFill>
              <a:latin typeface="inherit"/>
            </a:endParaRPr>
          </a:p>
          <a:p>
            <a:pPr lvl="1" fontAlgn="base"/>
            <a:r>
              <a:rPr lang="tr-TR" dirty="0" err="1">
                <a:solidFill>
                  <a:srgbClr val="101010"/>
                </a:solidFill>
                <a:latin typeface="inherit"/>
              </a:rPr>
              <a:t>Attitude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 </a:t>
            </a:r>
            <a:r>
              <a:rPr lang="tr-TR" dirty="0" err="1">
                <a:solidFill>
                  <a:srgbClr val="101010"/>
                </a:solidFill>
                <a:latin typeface="inherit"/>
              </a:rPr>
              <a:t>Indicator</a:t>
            </a:r>
            <a:endParaRPr lang="tr-TR" dirty="0">
              <a:solidFill>
                <a:srgbClr val="101010"/>
              </a:solidFill>
              <a:latin typeface="inherit"/>
            </a:endParaRPr>
          </a:p>
          <a:p>
            <a:pPr lvl="1" fontAlgn="base"/>
            <a:r>
              <a:rPr lang="tr-TR" dirty="0" err="1">
                <a:solidFill>
                  <a:srgbClr val="101010"/>
                </a:solidFill>
                <a:latin typeface="inherit"/>
              </a:rPr>
              <a:t>Altimeter</a:t>
            </a:r>
            <a:endParaRPr lang="tr-TR" dirty="0">
              <a:solidFill>
                <a:srgbClr val="101010"/>
              </a:solidFill>
              <a:latin typeface="inherit"/>
            </a:endParaRPr>
          </a:p>
          <a:p>
            <a:pPr lvl="1" fontAlgn="base"/>
            <a:r>
              <a:rPr lang="tr-TR" dirty="0" err="1">
                <a:solidFill>
                  <a:srgbClr val="101010"/>
                </a:solidFill>
                <a:latin typeface="inherit"/>
              </a:rPr>
              <a:t>Turn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 </a:t>
            </a:r>
            <a:r>
              <a:rPr lang="tr-TR" dirty="0" err="1">
                <a:solidFill>
                  <a:srgbClr val="101010"/>
                </a:solidFill>
                <a:latin typeface="inherit"/>
              </a:rPr>
              <a:t>Coordinator</a:t>
            </a:r>
            <a:endParaRPr lang="tr-TR" dirty="0">
              <a:solidFill>
                <a:srgbClr val="101010"/>
              </a:solidFill>
              <a:latin typeface="inherit"/>
            </a:endParaRPr>
          </a:p>
          <a:p>
            <a:pPr lvl="1" fontAlgn="base"/>
            <a:r>
              <a:rPr lang="tr-TR" dirty="0" err="1">
                <a:solidFill>
                  <a:srgbClr val="101010"/>
                </a:solidFill>
                <a:latin typeface="inherit"/>
              </a:rPr>
              <a:t>Heading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 </a:t>
            </a:r>
            <a:r>
              <a:rPr lang="tr-TR" dirty="0" err="1">
                <a:solidFill>
                  <a:srgbClr val="101010"/>
                </a:solidFill>
                <a:latin typeface="inherit"/>
              </a:rPr>
              <a:t>Coordinator</a:t>
            </a:r>
            <a:endParaRPr lang="tr-TR" dirty="0">
              <a:solidFill>
                <a:srgbClr val="101010"/>
              </a:solidFill>
              <a:latin typeface="inherit"/>
            </a:endParaRPr>
          </a:p>
          <a:p>
            <a:pPr lvl="1" fontAlgn="base"/>
            <a:r>
              <a:rPr lang="tr-TR" dirty="0" err="1">
                <a:solidFill>
                  <a:srgbClr val="101010"/>
                </a:solidFill>
                <a:latin typeface="inherit"/>
              </a:rPr>
              <a:t>Vertical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 </a:t>
            </a:r>
            <a:r>
              <a:rPr lang="tr-TR" dirty="0" err="1">
                <a:solidFill>
                  <a:srgbClr val="101010"/>
                </a:solidFill>
                <a:latin typeface="inherit"/>
              </a:rPr>
              <a:t>Speed</a:t>
            </a:r>
            <a:r>
              <a:rPr lang="tr-TR" dirty="0">
                <a:solidFill>
                  <a:srgbClr val="101010"/>
                </a:solidFill>
                <a:latin typeface="inherit"/>
              </a:rPr>
              <a:t> </a:t>
            </a:r>
            <a:r>
              <a:rPr lang="tr-TR" dirty="0" err="1">
                <a:solidFill>
                  <a:srgbClr val="101010"/>
                </a:solidFill>
                <a:latin typeface="inherit"/>
              </a:rPr>
              <a:t>Coordinator</a:t>
            </a:r>
            <a:endParaRPr lang="es-ES" dirty="0">
              <a:solidFill>
                <a:srgbClr val="101010"/>
              </a:solidFill>
              <a:latin typeface="inherit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84B8F92-2BDD-4750-A244-0AEEB8C2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895600"/>
            <a:ext cx="4352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err="1"/>
              <a:t>Garmin</a:t>
            </a:r>
            <a:r>
              <a:rPr lang="tr-TR" sz="3600" dirty="0"/>
              <a:t> GTN750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dirty="0"/>
              <a:t>GPS/NAV/COMM/MFD</a:t>
            </a:r>
          </a:p>
          <a:p>
            <a:pPr fontAlgn="base"/>
            <a:r>
              <a:rPr lang="tr-TR" dirty="0"/>
              <a:t>Seyrüsefer Ekipmanı</a:t>
            </a:r>
          </a:p>
          <a:p>
            <a:pPr fontAlgn="base"/>
            <a:r>
              <a:rPr lang="tr-TR" dirty="0"/>
              <a:t>Uçuş planını görselleştirir</a:t>
            </a:r>
          </a:p>
          <a:p>
            <a:pPr fontAlgn="base"/>
            <a:r>
              <a:rPr lang="tr-TR" dirty="0"/>
              <a:t>Diğer Garmin Aviyonik Ekipmanlarıyla uyumlu</a:t>
            </a:r>
          </a:p>
          <a:p>
            <a:pPr lvl="1" fontAlgn="base"/>
            <a:r>
              <a:rPr lang="tr-TR" dirty="0">
                <a:solidFill>
                  <a:srgbClr val="101010"/>
                </a:solidFill>
                <a:latin typeface="inherit"/>
              </a:rPr>
              <a:t>G500</a:t>
            </a:r>
          </a:p>
          <a:p>
            <a:pPr lvl="1" fontAlgn="base"/>
            <a:r>
              <a:rPr lang="tr-TR" dirty="0">
                <a:solidFill>
                  <a:srgbClr val="101010"/>
                </a:solidFill>
                <a:latin typeface="inherit"/>
              </a:rPr>
              <a:t>GTX 345</a:t>
            </a:r>
          </a:p>
          <a:p>
            <a:pPr fontAlgn="base"/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B5680E4-DCBF-4A27-B5F8-22AE4376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29000"/>
            <a:ext cx="3258344" cy="32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tr-TR" sz="2800">
                <a:solidFill>
                  <a:schemeClr val="bg1"/>
                </a:solidFill>
              </a:rPr>
              <a:t>Garmin GTX 345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90"/>
            <a:ext cx="7000875" cy="1603010"/>
          </a:xfrm>
        </p:spPr>
        <p:txBody>
          <a:bodyPr>
            <a:normAutofit/>
          </a:bodyPr>
          <a:lstStyle/>
          <a:p>
            <a:pPr fontAlgn="base"/>
            <a:r>
              <a:rPr lang="en-US" sz="1200" dirty="0"/>
              <a:t>1090 MHz ADS-B “Out” Transponder</a:t>
            </a:r>
            <a:endParaRPr lang="tr-TR" sz="1200" dirty="0"/>
          </a:p>
          <a:p>
            <a:pPr fontAlgn="base"/>
            <a:r>
              <a:rPr lang="tr-TR" sz="1200" dirty="0"/>
              <a:t>Diğer </a:t>
            </a:r>
            <a:r>
              <a:rPr lang="tr-TR" sz="1200" dirty="0" err="1"/>
              <a:t>Garmin</a:t>
            </a:r>
            <a:r>
              <a:rPr lang="tr-TR" sz="1200" dirty="0"/>
              <a:t> </a:t>
            </a:r>
            <a:r>
              <a:rPr lang="tr-TR" sz="1200" dirty="0" err="1"/>
              <a:t>Aviyonik</a:t>
            </a:r>
            <a:r>
              <a:rPr lang="tr-TR" sz="1200" dirty="0"/>
              <a:t> Ekipmanlarıyla uyumlu</a:t>
            </a:r>
          </a:p>
          <a:p>
            <a:pPr lvl="1" fontAlgn="base"/>
            <a:r>
              <a:rPr lang="tr-TR" sz="1200" dirty="0">
                <a:latin typeface="inherit"/>
              </a:rPr>
              <a:t>G 500</a:t>
            </a:r>
          </a:p>
          <a:p>
            <a:pPr lvl="1" fontAlgn="base"/>
            <a:r>
              <a:rPr lang="tr-TR" sz="1200" dirty="0">
                <a:latin typeface="inherit"/>
              </a:rPr>
              <a:t>GTN 750</a:t>
            </a:r>
          </a:p>
          <a:p>
            <a:pPr fontAlgn="base"/>
            <a:r>
              <a:rPr lang="en-US" sz="1200" dirty="0"/>
              <a:t>1090 MHz </a:t>
            </a:r>
            <a:r>
              <a:rPr lang="tr-TR" sz="1200" dirty="0"/>
              <a:t>çıktısı dünyada her yerde ve her irtifada kullanışlı</a:t>
            </a:r>
            <a:endParaRPr lang="en-US" sz="1200" dirty="0"/>
          </a:p>
          <a:p>
            <a:pPr fontAlgn="base"/>
            <a:endParaRPr lang="tr-TR" sz="1200" dirty="0">
              <a:latin typeface="inherit"/>
            </a:endParaRPr>
          </a:p>
          <a:p>
            <a:pPr fontAlgn="base"/>
            <a:endParaRPr lang="en-US" sz="1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8786A7F-A5DB-4038-BA27-4A1339C71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" t="28916" r="-2410" b="30120"/>
          <a:stretch/>
        </p:blipFill>
        <p:spPr>
          <a:xfrm>
            <a:off x="1149287" y="2820128"/>
            <a:ext cx="6845426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6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err="1"/>
              <a:t>Garmin</a:t>
            </a:r>
            <a:r>
              <a:rPr lang="tr-TR" sz="3600" dirty="0"/>
              <a:t> GMA 345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Ses paneli</a:t>
            </a:r>
          </a:p>
          <a:p>
            <a:r>
              <a:rPr lang="en-US" dirty="0"/>
              <a:t>LED</a:t>
            </a:r>
            <a:r>
              <a:rPr lang="tr-TR" dirty="0"/>
              <a:t> aydınlatmalı kontrol düğmeleri</a:t>
            </a:r>
          </a:p>
          <a:p>
            <a:r>
              <a:rPr lang="en-US" dirty="0"/>
              <a:t> MASQ processing </a:t>
            </a:r>
            <a:endParaRPr lang="tr-TR" dirty="0"/>
          </a:p>
          <a:p>
            <a:pPr lvl="1"/>
            <a:r>
              <a:rPr lang="tr-TR" dirty="0"/>
              <a:t>Aviyonik girdilerdeki çevre gürültüsünü azaltır</a:t>
            </a:r>
          </a:p>
          <a:p>
            <a:r>
              <a:rPr lang="en-US" dirty="0"/>
              <a:t> </a:t>
            </a:r>
            <a:r>
              <a:rPr lang="tr-TR" dirty="0"/>
              <a:t>TEL-RING için daima açık giriş</a:t>
            </a:r>
          </a:p>
          <a:p>
            <a:pPr lvl="1"/>
            <a:r>
              <a:rPr lang="tr-TR" dirty="0"/>
              <a:t>İrtifa dikkat uyarısı</a:t>
            </a:r>
          </a:p>
          <a:p>
            <a:pPr lvl="1"/>
            <a:r>
              <a:rPr lang="tr-TR" dirty="0"/>
              <a:t>diğer uyarı tonları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762260C-DB19-491D-BEFA-8FDB49DC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057400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0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tr-TR" sz="2800">
                <a:solidFill>
                  <a:schemeClr val="bg1"/>
                </a:solidFill>
              </a:rPr>
              <a:t>Garmin G5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90"/>
            <a:ext cx="7000875" cy="870305"/>
          </a:xfrm>
        </p:spPr>
        <p:txBody>
          <a:bodyPr>
            <a:normAutofit/>
          </a:bodyPr>
          <a:lstStyle/>
          <a:p>
            <a:r>
              <a:rPr lang="tr-TR" sz="1100" dirty="0" err="1"/>
              <a:t>Back-up</a:t>
            </a:r>
            <a:r>
              <a:rPr lang="tr-TR" sz="1100" dirty="0"/>
              <a:t>  Flight </a:t>
            </a:r>
            <a:r>
              <a:rPr lang="tr-TR" sz="1100" dirty="0" err="1"/>
              <a:t>Instrument</a:t>
            </a:r>
            <a:endParaRPr lang="en-US" sz="11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C405D85-B8A8-485F-822D-048AB971F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5114" r="10908" b="11250"/>
          <a:stretch/>
        </p:blipFill>
        <p:spPr>
          <a:xfrm>
            <a:off x="3261352" y="2820128"/>
            <a:ext cx="2621295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0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tr-TR" sz="2800">
                <a:solidFill>
                  <a:schemeClr val="bg1"/>
                </a:solidFill>
              </a:rPr>
              <a:t>Artex ME406 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90"/>
            <a:ext cx="7000875" cy="1526810"/>
          </a:xfrm>
        </p:spPr>
        <p:txBody>
          <a:bodyPr>
            <a:normAutofit/>
          </a:bodyPr>
          <a:lstStyle/>
          <a:p>
            <a:r>
              <a:rPr lang="en-US" sz="1200" dirty="0"/>
              <a:t>406 MHz Emergency Locator Transmitter</a:t>
            </a:r>
          </a:p>
          <a:p>
            <a:r>
              <a:rPr lang="en-US" sz="1200" dirty="0"/>
              <a:t>ELT</a:t>
            </a:r>
            <a:r>
              <a:rPr lang="tr-TR" sz="1200" dirty="0"/>
              <a:t> aktif hale gelince :</a:t>
            </a:r>
          </a:p>
          <a:p>
            <a:pPr lvl="1"/>
            <a:r>
              <a:rPr lang="en-US" sz="1200" dirty="0"/>
              <a:t>406 MHz</a:t>
            </a:r>
            <a:r>
              <a:rPr lang="tr-TR" sz="1200" dirty="0"/>
              <a:t>’</a:t>
            </a:r>
            <a:r>
              <a:rPr lang="tr-TR" sz="1200" dirty="0" err="1"/>
              <a:t>lik</a:t>
            </a:r>
            <a:r>
              <a:rPr lang="en-US" sz="1200" dirty="0"/>
              <a:t> transmitter</a:t>
            </a:r>
            <a:r>
              <a:rPr lang="tr-TR" sz="1200" dirty="0"/>
              <a:t> her 50 saniyede bir</a:t>
            </a:r>
          </a:p>
          <a:p>
            <a:pPr marL="342900" lvl="1" indent="0">
              <a:buNone/>
            </a:pPr>
            <a:r>
              <a:rPr lang="tr-TR" sz="1200" dirty="0"/>
              <a:t>arama kurtarma ekiplerine uçağın konumunu</a:t>
            </a:r>
          </a:p>
          <a:p>
            <a:pPr marL="342900" lvl="1" indent="0">
              <a:buNone/>
            </a:pPr>
            <a:r>
              <a:rPr lang="tr-TR" sz="1200" dirty="0"/>
              <a:t>bildiren bir yayın yapar.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DA3BEF5-F0DB-4CEB-8AA2-F67D1FF9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9" y="3124200"/>
            <a:ext cx="280416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5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6DE35-25DD-4421-A27B-1E3B7695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Aviyonik Mimari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BA46865-0868-4C82-860A-8235CD487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2" y="1675227"/>
            <a:ext cx="767545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Işıklandırma Ekipmanı Seçimi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D3EEAC4C-E489-40BE-AE52-B31541E78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36994"/>
              </p:ext>
            </p:extLst>
          </p:nvPr>
        </p:nvGraphicFramePr>
        <p:xfrm>
          <a:off x="482600" y="2209800"/>
          <a:ext cx="8178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949">
                  <a:extLst>
                    <a:ext uri="{9D8B030D-6E8A-4147-A177-3AD203B41FA5}">
                      <a16:colId xmlns:a16="http://schemas.microsoft.com/office/drawing/2014/main" val="2353648854"/>
                    </a:ext>
                  </a:extLst>
                </a:gridCol>
                <a:gridCol w="4485851">
                  <a:extLst>
                    <a:ext uri="{9D8B030D-6E8A-4147-A177-3AD203B41FA5}">
                      <a16:colId xmlns:a16="http://schemas.microsoft.com/office/drawing/2014/main" val="3688956968"/>
                    </a:ext>
                  </a:extLst>
                </a:gridCol>
              </a:tblGrid>
              <a:tr h="598079">
                <a:tc>
                  <a:txBody>
                    <a:bodyPr/>
                    <a:lstStyle/>
                    <a:p>
                      <a:pPr algn="l" fontAlgn="ctr"/>
                      <a:r>
                        <a:rPr lang="tr-T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İstenilen Ekipman</a:t>
                      </a:r>
                    </a:p>
                  </a:txBody>
                  <a:tcPr marL="735050" marR="20418" marT="20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Seçilen Ekipman</a:t>
                      </a:r>
                    </a:p>
                  </a:txBody>
                  <a:tcPr marL="735050" marR="20418" marT="20418" marB="0" anchor="ctr"/>
                </a:tc>
                <a:extLst>
                  <a:ext uri="{0D108BD9-81ED-4DB2-BD59-A6C34878D82A}">
                    <a16:rowId xmlns:a16="http://schemas.microsoft.com/office/drawing/2014/main" val="40422682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Anti-</a:t>
                      </a:r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Collision</a:t>
                      </a: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Light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2576" marR="20418" marT="20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AVEO </a:t>
                      </a:r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Engineering</a:t>
                      </a: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RedBaron</a:t>
                      </a: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DayLite</a:t>
                      </a:r>
                      <a:endParaRPr lang="tr-T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5050" marR="20418" marT="20418" marB="0" anchor="ctr"/>
                </a:tc>
                <a:extLst>
                  <a:ext uri="{0D108BD9-81ED-4DB2-BD59-A6C34878D82A}">
                    <a16:rowId xmlns:a16="http://schemas.microsoft.com/office/drawing/2014/main" val="2617091752"/>
                  </a:ext>
                </a:extLst>
              </a:tr>
              <a:tr h="316321">
                <a:tc>
                  <a:txBody>
                    <a:bodyPr/>
                    <a:lstStyle/>
                    <a:p>
                      <a:pPr algn="l" fontAlgn="ctr"/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Navigation</a:t>
                      </a: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Light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2576" marR="20418" marT="20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AVEO </a:t>
                      </a:r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Engineering</a:t>
                      </a: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tr-T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Andromeda</a:t>
                      </a: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DayLite</a:t>
                      </a:r>
                      <a:endParaRPr lang="tr-T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5050" marR="20418" marT="20418" marB="0" anchor="ctr"/>
                </a:tc>
                <a:extLst>
                  <a:ext uri="{0D108BD9-81ED-4DB2-BD59-A6C34878D82A}">
                    <a16:rowId xmlns:a16="http://schemas.microsoft.com/office/drawing/2014/main" val="3357257163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DF967340-6BD2-4F46-8E63-11E9474DBA22}"/>
              </a:ext>
            </a:extLst>
          </p:cNvPr>
          <p:cNvSpPr txBox="1">
            <a:spLocks/>
          </p:cNvSpPr>
          <p:nvPr/>
        </p:nvSpPr>
        <p:spPr>
          <a:xfrm>
            <a:off x="592634" y="6159796"/>
            <a:ext cx="7958732" cy="317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</a:t>
            </a:r>
            <a:r>
              <a:rPr lang="tr-TR" dirty="0"/>
              <a:t>5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Light</a:t>
            </a:r>
            <a:r>
              <a:rPr lang="tr-TR" dirty="0"/>
              <a:t> </a:t>
            </a:r>
            <a:r>
              <a:rPr lang="tr-TR" dirty="0" err="1"/>
              <a:t>Equipments</a:t>
            </a:r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8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Çarpışma Engelleyici Işıklar</a:t>
            </a:r>
          </a:p>
        </p:txBody>
      </p:sp>
      <p:pic>
        <p:nvPicPr>
          <p:cNvPr id="9" name="Resim 5">
            <a:extLst>
              <a:ext uri="{FF2B5EF4-FFF2-40B4-BE49-F238E27FC236}">
                <a16:creationId xmlns:a16="http://schemas.microsoft.com/office/drawing/2014/main" id="{59899A77-15ED-4753-961B-9FF5CF0D0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146" y="1675227"/>
            <a:ext cx="40097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8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tr-TR" sz="2800">
                <a:solidFill>
                  <a:schemeClr val="bg1"/>
                </a:solidFill>
              </a:rPr>
              <a:t>AVEO Engineering RedBaron DayLite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90"/>
            <a:ext cx="7000875" cy="870305"/>
          </a:xfrm>
        </p:spPr>
        <p:txBody>
          <a:bodyPr>
            <a:normAutofit/>
          </a:bodyPr>
          <a:lstStyle/>
          <a:p>
            <a:pPr algn="ctr"/>
            <a:r>
              <a:rPr lang="en-US" sz="1400"/>
              <a:t>Anti-collision LED light – Red or White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BE96319-019B-419D-8496-154B476E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81" y="2820128"/>
            <a:ext cx="5525438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2A3C-DF8E-433F-AAE5-3619976F7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6705600" cy="838200"/>
          </a:xfrm>
        </p:spPr>
        <p:txBody>
          <a:bodyPr>
            <a:normAutofit/>
          </a:bodyPr>
          <a:lstStyle/>
          <a:p>
            <a:r>
              <a:rPr lang="tr-TR" sz="3600" dirty="0"/>
              <a:t>İçerik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1793-91F8-4A67-986E-DF71DA3BB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752600"/>
            <a:ext cx="6858000" cy="3505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400" dirty="0" err="1"/>
              <a:t>Aviyonik</a:t>
            </a:r>
            <a:r>
              <a:rPr lang="tr-TR" sz="2400" dirty="0"/>
              <a:t> Seçimi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400" dirty="0" err="1"/>
              <a:t>Aviyonik</a:t>
            </a:r>
            <a:r>
              <a:rPr lang="tr-TR" sz="2400" dirty="0"/>
              <a:t> Mimari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400" dirty="0"/>
              <a:t>Işıklandırma Malzeme Seçimi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400" dirty="0"/>
              <a:t>Elektrik Mimari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400" dirty="0"/>
              <a:t>Enerji Kullanımı ve Batarya Seçimi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0D4112-3A14-4DAB-9D4C-0E343BD737D2}"/>
              </a:ext>
            </a:extLst>
          </p:cNvPr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  <a:ln w="38100">
            <a:solidFill>
              <a:srgbClr val="C5110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Navigasyon / Pozisyon Işıkları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D4AE864-50E4-4C5D-A14F-9FF711F54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44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9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tr-TR" sz="2800">
                <a:solidFill>
                  <a:schemeClr val="bg1"/>
                </a:solidFill>
              </a:rPr>
              <a:t>AVEO Engineering  Andromeda DayLite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90"/>
            <a:ext cx="7000875" cy="870305"/>
          </a:xfrm>
        </p:spPr>
        <p:txBody>
          <a:bodyPr>
            <a:normAutofit/>
          </a:bodyPr>
          <a:lstStyle/>
          <a:p>
            <a:pPr algn="ctr"/>
            <a:r>
              <a:rPr lang="en-US" sz="1400"/>
              <a:t>Navigation / Position / Strobe LED light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8493C8D-900B-4C93-B560-C33507EF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4" y="2820128"/>
            <a:ext cx="6676571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A99F1-45AE-4B25-B358-A890D5DD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Elektrik Mimari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919AFCE-1D69-4457-9B53-96CBA40F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93" y="1675227"/>
            <a:ext cx="440521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09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A99F1-45AE-4B25-B358-A890D5DD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tr-TR" sz="2800" dirty="0" err="1">
                <a:solidFill>
                  <a:schemeClr val="bg1"/>
                </a:solidFill>
              </a:rPr>
              <a:t>Charge</a:t>
            </a:r>
            <a:r>
              <a:rPr lang="tr-TR" sz="2800" dirty="0">
                <a:solidFill>
                  <a:schemeClr val="bg1"/>
                </a:solidFill>
              </a:rPr>
              <a:t> Start </a:t>
            </a:r>
            <a:r>
              <a:rPr lang="tr-TR" sz="2800" dirty="0" err="1">
                <a:solidFill>
                  <a:schemeClr val="bg1"/>
                </a:solidFill>
              </a:rPr>
              <a:t>System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FD5E7ED-3C09-4119-B114-5E984D8EB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53" y="1675227"/>
            <a:ext cx="32626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A99F1-45AE-4B25-B358-A890D5DD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tr-TR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Circuit</a:t>
            </a:r>
            <a:r>
              <a:rPr lang="tr-TR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Breakers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8FEBCA7-210A-4CB0-A0EA-1B582F4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929" y="1675227"/>
            <a:ext cx="368014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31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A99F1-45AE-4B25-B358-A890D5DD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 Flap Controller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1F93E10C-FAC5-463D-ADE8-4DAACFE7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07" y="1675227"/>
            <a:ext cx="44385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4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tr-TR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Batarya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Seçimi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81602E1-700C-45FC-BD15-2A4F4F9C1629}"/>
              </a:ext>
            </a:extLst>
          </p:cNvPr>
          <p:cNvSpPr txBox="1">
            <a:spLocks/>
          </p:cNvSpPr>
          <p:nvPr/>
        </p:nvSpPr>
        <p:spPr>
          <a:xfrm>
            <a:off x="592634" y="6159796"/>
            <a:ext cx="7958732" cy="317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</a:t>
            </a:r>
            <a:r>
              <a:rPr lang="tr-TR" dirty="0"/>
              <a:t>6 </a:t>
            </a:r>
            <a:r>
              <a:rPr lang="en-US" i="1" dirty="0"/>
              <a:t>Power Consumption of the Selected Avionics</a:t>
            </a:r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2FA5E635-BC6D-41F5-8D4F-1E6B617DB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423170"/>
              </p:ext>
            </p:extLst>
          </p:nvPr>
        </p:nvGraphicFramePr>
        <p:xfrm>
          <a:off x="602086" y="1785057"/>
          <a:ext cx="7922715" cy="1924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732">
                  <a:extLst>
                    <a:ext uri="{9D8B030D-6E8A-4147-A177-3AD203B41FA5}">
                      <a16:colId xmlns:a16="http://schemas.microsoft.com/office/drawing/2014/main" val="976965614"/>
                    </a:ext>
                  </a:extLst>
                </a:gridCol>
                <a:gridCol w="1949879">
                  <a:extLst>
                    <a:ext uri="{9D8B030D-6E8A-4147-A177-3AD203B41FA5}">
                      <a16:colId xmlns:a16="http://schemas.microsoft.com/office/drawing/2014/main" val="1306234374"/>
                    </a:ext>
                  </a:extLst>
                </a:gridCol>
                <a:gridCol w="2112252">
                  <a:extLst>
                    <a:ext uri="{9D8B030D-6E8A-4147-A177-3AD203B41FA5}">
                      <a16:colId xmlns:a16="http://schemas.microsoft.com/office/drawing/2014/main" val="2009061567"/>
                    </a:ext>
                  </a:extLst>
                </a:gridCol>
                <a:gridCol w="1191426">
                  <a:extLst>
                    <a:ext uri="{9D8B030D-6E8A-4147-A177-3AD203B41FA5}">
                      <a16:colId xmlns:a16="http://schemas.microsoft.com/office/drawing/2014/main" val="837486958"/>
                    </a:ext>
                  </a:extLst>
                </a:gridCol>
                <a:gridCol w="1191426">
                  <a:extLst>
                    <a:ext uri="{9D8B030D-6E8A-4147-A177-3AD203B41FA5}">
                      <a16:colId xmlns:a16="http://schemas.microsoft.com/office/drawing/2014/main" val="3031839265"/>
                    </a:ext>
                  </a:extLst>
                </a:gridCol>
              </a:tblGrid>
              <a:tr h="272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Dimensions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Typical Current (12 V)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Current (12 V)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711867"/>
                  </a:ext>
                </a:extLst>
              </a:tr>
              <a:tr h="280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G500 TXI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10.6”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7.29 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12.45 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2787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EIS TXI (G500)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7”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0617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GTN 750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6.9"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9090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GPS/NAV/COMM/MFD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3.45 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8.58 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3015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GTX 345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6.30”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ADS-B &amp; Transponder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 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1.30 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23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GMA 345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8.09"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Audio Panel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 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2.39 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74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3.0"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9090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BFI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 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6854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9090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15.49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30.97 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91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tr-TR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Batarya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Seçimi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81602E1-700C-45FC-BD15-2A4F4F9C1629}"/>
              </a:ext>
            </a:extLst>
          </p:cNvPr>
          <p:cNvSpPr txBox="1">
            <a:spLocks/>
          </p:cNvSpPr>
          <p:nvPr/>
        </p:nvSpPr>
        <p:spPr>
          <a:xfrm>
            <a:off x="592634" y="6159796"/>
            <a:ext cx="7958732" cy="317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</a:t>
            </a:r>
            <a:r>
              <a:rPr lang="tr-TR" dirty="0"/>
              <a:t>7 </a:t>
            </a:r>
            <a:r>
              <a:rPr lang="en-US" dirty="0"/>
              <a:t>Power Supply Capabilities of the Supply’s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2FA5E635-BC6D-41F5-8D4F-1E6B617DB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228844"/>
              </p:ext>
            </p:extLst>
          </p:nvPr>
        </p:nvGraphicFramePr>
        <p:xfrm>
          <a:off x="602086" y="2001529"/>
          <a:ext cx="8223506" cy="1094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5321">
                  <a:extLst>
                    <a:ext uri="{9D8B030D-6E8A-4147-A177-3AD203B41FA5}">
                      <a16:colId xmlns:a16="http://schemas.microsoft.com/office/drawing/2014/main" val="976965614"/>
                    </a:ext>
                  </a:extLst>
                </a:gridCol>
                <a:gridCol w="2382135">
                  <a:extLst>
                    <a:ext uri="{9D8B030D-6E8A-4147-A177-3AD203B41FA5}">
                      <a16:colId xmlns:a16="http://schemas.microsoft.com/office/drawing/2014/main" val="1306234374"/>
                    </a:ext>
                  </a:extLst>
                </a:gridCol>
                <a:gridCol w="2580504">
                  <a:extLst>
                    <a:ext uri="{9D8B030D-6E8A-4147-A177-3AD203B41FA5}">
                      <a16:colId xmlns:a16="http://schemas.microsoft.com/office/drawing/2014/main" val="2009061567"/>
                    </a:ext>
                  </a:extLst>
                </a:gridCol>
                <a:gridCol w="1455546">
                  <a:extLst>
                    <a:ext uri="{9D8B030D-6E8A-4147-A177-3AD203B41FA5}">
                      <a16:colId xmlns:a16="http://schemas.microsoft.com/office/drawing/2014/main" val="837486958"/>
                    </a:ext>
                  </a:extLst>
                </a:gridCol>
              </a:tblGrid>
              <a:tr h="272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Power Output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Voltage (Volts)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 Output (Amperes)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Nominal Capacity at 20°C/68 °F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711867"/>
                  </a:ext>
                </a:extLst>
              </a:tr>
              <a:tr h="280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Motor Generator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220 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2787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Motor Generator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420 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0617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Battery Option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9090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30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816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tr-TR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Batarya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Seçimi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81602E1-700C-45FC-BD15-2A4F4F9C1629}"/>
              </a:ext>
            </a:extLst>
          </p:cNvPr>
          <p:cNvSpPr txBox="1">
            <a:spLocks/>
          </p:cNvSpPr>
          <p:nvPr/>
        </p:nvSpPr>
        <p:spPr>
          <a:xfrm>
            <a:off x="592634" y="6159796"/>
            <a:ext cx="7958732" cy="317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Figure</a:t>
            </a:r>
            <a:r>
              <a:rPr lang="tr-TR" dirty="0"/>
              <a:t> </a:t>
            </a:r>
            <a:r>
              <a:rPr lang="en-US" i="1" dirty="0"/>
              <a:t>Performance diagram showing engine speed against amps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4836616-09B6-48E8-BAF1-2DDCCF67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4F27C79-1DAD-44FA-A7EA-BD2F5CAD49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5595" y="2209800"/>
            <a:ext cx="5972810" cy="3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tr-TR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Batarya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Seçimi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81602E1-700C-45FC-BD15-2A4F4F9C1629}"/>
              </a:ext>
            </a:extLst>
          </p:cNvPr>
          <p:cNvSpPr txBox="1">
            <a:spLocks/>
          </p:cNvSpPr>
          <p:nvPr/>
        </p:nvSpPr>
        <p:spPr>
          <a:xfrm>
            <a:off x="592634" y="6159796"/>
            <a:ext cx="7958732" cy="317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</a:t>
            </a:r>
            <a:r>
              <a:rPr lang="tr-TR" dirty="0"/>
              <a:t>7 </a:t>
            </a:r>
            <a:r>
              <a:rPr lang="en-US" i="1" dirty="0"/>
              <a:t>Power Consumption of the Selected Avionics</a:t>
            </a:r>
            <a:r>
              <a:rPr lang="tr-TR" i="1" dirty="0"/>
              <a:t> </a:t>
            </a:r>
            <a:r>
              <a:rPr lang="tr-TR" i="1" dirty="0" err="1"/>
              <a:t>for</a:t>
            </a:r>
            <a:r>
              <a:rPr lang="tr-TR" i="1" dirty="0"/>
              <a:t> </a:t>
            </a:r>
            <a:r>
              <a:rPr lang="tr-TR" i="1" dirty="0" err="1"/>
              <a:t>Essential</a:t>
            </a:r>
            <a:r>
              <a:rPr lang="tr-TR" i="1" dirty="0"/>
              <a:t> </a:t>
            </a:r>
            <a:r>
              <a:rPr lang="tr-TR" i="1" dirty="0" err="1"/>
              <a:t>Bus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2FA5E635-BC6D-41F5-8D4F-1E6B617DB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543630"/>
              </p:ext>
            </p:extLst>
          </p:nvPr>
        </p:nvGraphicFramePr>
        <p:xfrm>
          <a:off x="602086" y="1785057"/>
          <a:ext cx="7922715" cy="151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732">
                  <a:extLst>
                    <a:ext uri="{9D8B030D-6E8A-4147-A177-3AD203B41FA5}">
                      <a16:colId xmlns:a16="http://schemas.microsoft.com/office/drawing/2014/main" val="976965614"/>
                    </a:ext>
                  </a:extLst>
                </a:gridCol>
                <a:gridCol w="1949879">
                  <a:extLst>
                    <a:ext uri="{9D8B030D-6E8A-4147-A177-3AD203B41FA5}">
                      <a16:colId xmlns:a16="http://schemas.microsoft.com/office/drawing/2014/main" val="1306234374"/>
                    </a:ext>
                  </a:extLst>
                </a:gridCol>
                <a:gridCol w="2112252">
                  <a:extLst>
                    <a:ext uri="{9D8B030D-6E8A-4147-A177-3AD203B41FA5}">
                      <a16:colId xmlns:a16="http://schemas.microsoft.com/office/drawing/2014/main" val="2009061567"/>
                    </a:ext>
                  </a:extLst>
                </a:gridCol>
                <a:gridCol w="1191426">
                  <a:extLst>
                    <a:ext uri="{9D8B030D-6E8A-4147-A177-3AD203B41FA5}">
                      <a16:colId xmlns:a16="http://schemas.microsoft.com/office/drawing/2014/main" val="837486958"/>
                    </a:ext>
                  </a:extLst>
                </a:gridCol>
                <a:gridCol w="1191426">
                  <a:extLst>
                    <a:ext uri="{9D8B030D-6E8A-4147-A177-3AD203B41FA5}">
                      <a16:colId xmlns:a16="http://schemas.microsoft.com/office/drawing/2014/main" val="3031839265"/>
                    </a:ext>
                  </a:extLst>
                </a:gridCol>
              </a:tblGrid>
              <a:tr h="272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Typical Current (12 V)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Current (12 V)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711867"/>
                  </a:ext>
                </a:extLst>
              </a:tr>
              <a:tr h="280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EIS TXI (G500)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2787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GTX 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ADS-B &amp; Transponder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1.30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0617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GMA 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Audio Panel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2.39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3015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9090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BFI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23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9090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4.75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9.94 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87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Aviyonik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Seçimi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274D87-A080-4CAA-8B4B-61A520953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04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52C8F28A-D53F-4066-9B58-A8CCFCD55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66418"/>
              </p:ext>
            </p:extLst>
          </p:nvPr>
        </p:nvGraphicFramePr>
        <p:xfrm>
          <a:off x="592634" y="1675227"/>
          <a:ext cx="7958732" cy="4394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9653">
                  <a:extLst>
                    <a:ext uri="{9D8B030D-6E8A-4147-A177-3AD203B41FA5}">
                      <a16:colId xmlns:a16="http://schemas.microsoft.com/office/drawing/2014/main" val="3908483941"/>
                    </a:ext>
                  </a:extLst>
                </a:gridCol>
                <a:gridCol w="1256923">
                  <a:extLst>
                    <a:ext uri="{9D8B030D-6E8A-4147-A177-3AD203B41FA5}">
                      <a16:colId xmlns:a16="http://schemas.microsoft.com/office/drawing/2014/main" val="894106683"/>
                    </a:ext>
                  </a:extLst>
                </a:gridCol>
                <a:gridCol w="1998254">
                  <a:extLst>
                    <a:ext uri="{9D8B030D-6E8A-4147-A177-3AD203B41FA5}">
                      <a16:colId xmlns:a16="http://schemas.microsoft.com/office/drawing/2014/main" val="3417430144"/>
                    </a:ext>
                  </a:extLst>
                </a:gridCol>
                <a:gridCol w="1308126">
                  <a:extLst>
                    <a:ext uri="{9D8B030D-6E8A-4147-A177-3AD203B41FA5}">
                      <a16:colId xmlns:a16="http://schemas.microsoft.com/office/drawing/2014/main" val="521706487"/>
                    </a:ext>
                  </a:extLst>
                </a:gridCol>
                <a:gridCol w="1855776">
                  <a:extLst>
                    <a:ext uri="{9D8B030D-6E8A-4147-A177-3AD203B41FA5}">
                      <a16:colId xmlns:a16="http://schemas.microsoft.com/office/drawing/2014/main" val="1422267287"/>
                    </a:ext>
                  </a:extLst>
                </a:gridCol>
              </a:tblGrid>
              <a:tr h="725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Avionic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Physical Dimensions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Functionality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 Component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Satisfied Requirement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extLst>
                  <a:ext uri="{0D108BD9-81ED-4DB2-BD59-A6C34878D82A}">
                    <a16:rowId xmlns:a16="http://schemas.microsoft.com/office/drawing/2014/main" val="1057958179"/>
                  </a:ext>
                </a:extLst>
              </a:tr>
              <a:tr h="725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G500 TXI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10.6”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Primary flight display/multi-function display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1.2.3, 1.2.8, 1.2.9, 1.2.10, 1.2.11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ODTU-VLA-SRD-575, 578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extLst>
                  <a:ext uri="{0D108BD9-81ED-4DB2-BD59-A6C34878D82A}">
                    <a16:rowId xmlns:a16="http://schemas.microsoft.com/office/drawing/2014/main" val="3485452652"/>
                  </a:ext>
                </a:extLst>
              </a:tr>
              <a:tr h="4970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EIS TXI (G500)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1.2.4, 1.2.11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ODTU-VLA-SRD- 577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extLst>
                  <a:ext uri="{0D108BD9-81ED-4DB2-BD59-A6C34878D82A}">
                    <a16:rowId xmlns:a16="http://schemas.microsoft.com/office/drawing/2014/main" val="1873755810"/>
                  </a:ext>
                </a:extLst>
              </a:tr>
              <a:tr h="725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GTN 750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6.9"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GPS/NAV/COMM/MFD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1.2.1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ODTU-VLA-SRD-575, 578, 579, 580, 585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extLst>
                  <a:ext uri="{0D108BD9-81ED-4DB2-BD59-A6C34878D82A}">
                    <a16:rowId xmlns:a16="http://schemas.microsoft.com/office/drawing/2014/main" val="1260404234"/>
                  </a:ext>
                </a:extLst>
              </a:tr>
              <a:tr h="4970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GTX 345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6.30”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ADB-S &amp; Transponder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1.2.2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ODTU-VLA-SRD-580, 587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extLst>
                  <a:ext uri="{0D108BD9-81ED-4DB2-BD59-A6C34878D82A}">
                    <a16:rowId xmlns:a16="http://schemas.microsoft.com/office/drawing/2014/main" val="3762041092"/>
                  </a:ext>
                </a:extLst>
              </a:tr>
              <a:tr h="725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GMA 345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8.09"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Audio Panel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1.2.12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ODTU-VLA-SRD-580, 581, 582, 583, 584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extLst>
                  <a:ext uri="{0D108BD9-81ED-4DB2-BD59-A6C34878D82A}">
                    <a16:rowId xmlns:a16="http://schemas.microsoft.com/office/drawing/2014/main" val="1461153597"/>
                  </a:ext>
                </a:extLst>
              </a:tr>
              <a:tr h="4970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3.0"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BFI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1.2.15.12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ODTU-VLA-SRD-588, 589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extLst>
                  <a:ext uri="{0D108BD9-81ED-4DB2-BD59-A6C34878D82A}">
                    <a16:rowId xmlns:a16="http://schemas.microsoft.com/office/drawing/2014/main" val="1799646789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6E568574-B2A5-49D1-A9A9-C7BB92F761A5}"/>
              </a:ext>
            </a:extLst>
          </p:cNvPr>
          <p:cNvSpPr txBox="1">
            <a:spLocks/>
          </p:cNvSpPr>
          <p:nvPr/>
        </p:nvSpPr>
        <p:spPr>
          <a:xfrm>
            <a:off x="592634" y="6159796"/>
            <a:ext cx="7958732" cy="317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</a:t>
            </a:r>
            <a:r>
              <a:rPr lang="tr-TR" dirty="0"/>
              <a:t>1</a:t>
            </a:r>
            <a:r>
              <a:rPr lang="en-US" dirty="0"/>
              <a:t> Avionic Equipment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6643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Batarya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Seçimi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EDB9D53-D736-46FE-917E-0A613719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929861"/>
            <a:ext cx="8178799" cy="388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37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Batarya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Seçimi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Resim 3">
            <a:extLst>
              <a:ext uri="{FF2B5EF4-FFF2-40B4-BE49-F238E27FC236}">
                <a16:creationId xmlns:a16="http://schemas.microsoft.com/office/drawing/2014/main" id="{DFA35280-8E82-4F45-BFF2-7A25330B0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3" y="1675227"/>
            <a:ext cx="78819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7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9120EF-C428-420D-B80F-C7EDC39D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Teşekkürler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61EF66-F2BA-4848-8ECD-19A5C6D2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4280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9120EF-C428-420D-B80F-C7EDC39D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61EF66-F2BA-4848-8ECD-19A5C6D2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298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9120EF-C428-420D-B80F-C7EDC39D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61EF66-F2BA-4848-8ECD-19A5C6D2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0105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9120EF-C428-420D-B80F-C7EDC39D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Engine Information </a:t>
            </a:r>
            <a:r>
              <a:rPr lang="tr-TR" dirty="0" err="1"/>
              <a:t>System</a:t>
            </a:r>
            <a:r>
              <a:rPr lang="tr-TR" dirty="0"/>
              <a:t> (EIS)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8AE6AD2-8B2C-4914-9167-69A5056396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97" y="1939743"/>
            <a:ext cx="6415405" cy="27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6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İçerik Yer Tutucusu 2">
            <a:extLst>
              <a:ext uri="{FF2B5EF4-FFF2-40B4-BE49-F238E27FC236}">
                <a16:creationId xmlns:a16="http://schemas.microsoft.com/office/drawing/2014/main" id="{EDB07F6B-DD2C-4C05-B9D1-61444345B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32070"/>
              </p:ext>
            </p:extLst>
          </p:nvPr>
        </p:nvGraphicFramePr>
        <p:xfrm>
          <a:off x="304800" y="699136"/>
          <a:ext cx="8534400" cy="516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03877817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4283725987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396846526"/>
                    </a:ext>
                  </a:extLst>
                </a:gridCol>
              </a:tblGrid>
              <a:tr h="394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PFD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MFD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488766"/>
                  </a:ext>
                </a:extLst>
              </a:tr>
              <a:tr h="477418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Attitude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Airspeed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Altitude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Vertical Speed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Turn Coordinator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HSI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HSI Map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and Vertical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 Indicators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Datalink Weather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Display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Radar Altimeter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Autopilot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Annunciations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Flight Director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Synthetic Vision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Flight Path Marker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 Advisories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Safety Monitors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GPS NAV Status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Display Backup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Terrain Avoidance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Navigation Map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Traffic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Terrain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Charts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Flight Plan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Weather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Waypoint Information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Music Services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Terrain Avoidance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Engine Data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 Advisories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Fuel Qty (Main, Aux)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RPM/Tach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Propeller Sync Display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Manifold Pressure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Oil Pressure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Oil Temperature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Fuel Flow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Fuel Pressure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Fuel Calculations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Cylinder Operating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Temperatures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(CHT, EGT)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Lean Assist Mode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Carburetor Air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Temperature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Intercooler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Temperatures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(IAT, CDT, Difference)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Amps/Volts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 Selectable Fields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 Adjustable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Advisories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698465"/>
                  </a:ext>
                </a:extLst>
              </a:tr>
            </a:tbl>
          </a:graphicData>
        </a:graphic>
      </p:graphicFrame>
      <p:sp>
        <p:nvSpPr>
          <p:cNvPr id="2" name="Unvan 1">
            <a:extLst>
              <a:ext uri="{FF2B5EF4-FFF2-40B4-BE49-F238E27FC236}">
                <a16:creationId xmlns:a16="http://schemas.microsoft.com/office/drawing/2014/main" id="{079120EF-C428-420D-B80F-C7EDC39D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0162"/>
            <a:ext cx="7886700" cy="729298"/>
          </a:xfrm>
        </p:spPr>
        <p:txBody>
          <a:bodyPr/>
          <a:lstStyle/>
          <a:p>
            <a:pPr algn="ctr"/>
            <a:r>
              <a:rPr lang="tr-TR" dirty="0"/>
              <a:t>Engine Information </a:t>
            </a:r>
            <a:r>
              <a:rPr lang="tr-TR" dirty="0" err="1"/>
              <a:t>System</a:t>
            </a:r>
            <a:r>
              <a:rPr lang="tr-TR" dirty="0"/>
              <a:t> (EIS)</a:t>
            </a:r>
          </a:p>
        </p:txBody>
      </p:sp>
    </p:spTree>
    <p:extLst>
      <p:ext uri="{BB962C8B-B14F-4D97-AF65-F5344CB8AC3E}">
        <p14:creationId xmlns:p14="http://schemas.microsoft.com/office/powerpoint/2010/main" val="2240328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9120EF-C428-420D-B80F-C7EDC39D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Engine Information </a:t>
            </a:r>
            <a:r>
              <a:rPr lang="tr-TR" dirty="0" err="1"/>
              <a:t>System</a:t>
            </a:r>
            <a:r>
              <a:rPr lang="tr-TR" dirty="0"/>
              <a:t> (EIS)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61EF66-F2BA-4848-8ECD-19A5C6D2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Components </a:t>
            </a:r>
            <a:r>
              <a:rPr lang="tr-TR" sz="2800" dirty="0" err="1"/>
              <a:t>for</a:t>
            </a:r>
            <a:r>
              <a:rPr lang="tr-TR" sz="2800" dirty="0"/>
              <a:t> EIS</a:t>
            </a:r>
          </a:p>
          <a:p>
            <a:pPr lvl="1"/>
            <a:r>
              <a:rPr lang="tr-TR" sz="2400" dirty="0"/>
              <a:t>GEA 110 Engine </a:t>
            </a:r>
            <a:r>
              <a:rPr lang="tr-TR" sz="2400" dirty="0" err="1"/>
              <a:t>Interface</a:t>
            </a:r>
            <a:endParaRPr lang="tr-TR" sz="2400" dirty="0"/>
          </a:p>
          <a:p>
            <a:pPr lvl="1"/>
            <a:r>
              <a:rPr lang="tr-TR" sz="2400" dirty="0"/>
              <a:t>Engine </a:t>
            </a:r>
            <a:r>
              <a:rPr lang="tr-TR" sz="2400" dirty="0" err="1"/>
              <a:t>Annunciator</a:t>
            </a:r>
            <a:endParaRPr lang="tr-TR" sz="2400" dirty="0"/>
          </a:p>
          <a:p>
            <a:pPr lvl="1"/>
            <a:r>
              <a:rPr lang="tr-TR" sz="2400" dirty="0" err="1"/>
              <a:t>Carburetor</a:t>
            </a:r>
            <a:r>
              <a:rPr lang="tr-TR" sz="2400" dirty="0"/>
              <a:t> </a:t>
            </a:r>
            <a:r>
              <a:rPr lang="tr-TR" sz="2400" dirty="0" err="1"/>
              <a:t>Temperature</a:t>
            </a:r>
            <a:r>
              <a:rPr lang="tr-TR" sz="2400" dirty="0"/>
              <a:t> </a:t>
            </a:r>
            <a:r>
              <a:rPr lang="tr-TR" sz="2400" dirty="0" err="1"/>
              <a:t>Probe</a:t>
            </a:r>
            <a:endParaRPr lang="tr-TR" sz="2400" dirty="0"/>
          </a:p>
          <a:p>
            <a:pPr lvl="1"/>
            <a:r>
              <a:rPr lang="tr-TR" sz="2400" dirty="0" err="1"/>
              <a:t>Oil</a:t>
            </a:r>
            <a:r>
              <a:rPr lang="tr-TR" sz="2400" dirty="0"/>
              <a:t> </a:t>
            </a:r>
            <a:r>
              <a:rPr lang="tr-TR" sz="2400" dirty="0" err="1"/>
              <a:t>Temperature</a:t>
            </a:r>
            <a:r>
              <a:rPr lang="tr-TR" sz="2400" dirty="0"/>
              <a:t> </a:t>
            </a:r>
            <a:r>
              <a:rPr lang="tr-TR" sz="2400" dirty="0" err="1"/>
              <a:t>Probe</a:t>
            </a:r>
            <a:endParaRPr lang="tr-TR" sz="2400" dirty="0"/>
          </a:p>
          <a:p>
            <a:pPr lvl="1"/>
            <a:r>
              <a:rPr lang="tr-TR" sz="2400" dirty="0" err="1"/>
              <a:t>Fuel</a:t>
            </a:r>
            <a:r>
              <a:rPr lang="tr-TR" sz="2400" dirty="0"/>
              <a:t> </a:t>
            </a:r>
            <a:r>
              <a:rPr lang="tr-TR" sz="2400" dirty="0" err="1"/>
              <a:t>Flow</a:t>
            </a:r>
            <a:r>
              <a:rPr lang="tr-TR" sz="2400" dirty="0"/>
              <a:t> </a:t>
            </a:r>
            <a:r>
              <a:rPr lang="tr-TR" sz="2400" dirty="0" err="1"/>
              <a:t>Sensors</a:t>
            </a:r>
            <a:endParaRPr lang="tr-TR" sz="2400" dirty="0"/>
          </a:p>
          <a:p>
            <a:pPr lvl="1"/>
            <a:r>
              <a:rPr lang="tr-TR" sz="2400" dirty="0" err="1"/>
              <a:t>Brass</a:t>
            </a:r>
            <a:r>
              <a:rPr lang="tr-TR" sz="2400" dirty="0"/>
              <a:t> </a:t>
            </a:r>
            <a:r>
              <a:rPr lang="tr-TR" sz="2400" dirty="0" err="1"/>
              <a:t>Pressure</a:t>
            </a:r>
            <a:r>
              <a:rPr lang="tr-TR" sz="2400" dirty="0"/>
              <a:t> </a:t>
            </a:r>
            <a:r>
              <a:rPr lang="tr-TR" sz="2400" dirty="0" err="1"/>
              <a:t>Sensors</a:t>
            </a:r>
            <a:endParaRPr lang="tr-TR" sz="2400" dirty="0"/>
          </a:p>
          <a:p>
            <a:pPr lvl="1"/>
            <a:r>
              <a:rPr lang="tr-TR" sz="2400" dirty="0" err="1"/>
              <a:t>Stainless</a:t>
            </a:r>
            <a:r>
              <a:rPr lang="tr-TR" sz="2400" dirty="0"/>
              <a:t> Steel </a:t>
            </a:r>
            <a:r>
              <a:rPr lang="tr-TR" sz="2400" dirty="0" err="1"/>
              <a:t>Pressure</a:t>
            </a:r>
            <a:r>
              <a:rPr lang="tr-TR" sz="2400" dirty="0"/>
              <a:t> </a:t>
            </a:r>
            <a:r>
              <a:rPr lang="tr-TR" sz="2400" dirty="0" err="1"/>
              <a:t>Sensors</a:t>
            </a:r>
            <a:endParaRPr lang="tr-TR" sz="24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0CACD3C-2F16-4172-8705-375000A495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0" y="1925789"/>
            <a:ext cx="1492250" cy="152971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E6568CA-6F05-4F8F-A425-7DFAB4D195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63155" y="3465443"/>
            <a:ext cx="1052195" cy="6858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F942BC1-8158-446B-B4D6-59B43F47FF0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672" y="4195838"/>
            <a:ext cx="1129665" cy="62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BEB3E20-919B-44F7-B3CF-1952B1EB35F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285" y="5158601"/>
            <a:ext cx="1129665" cy="63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9EE6725-3630-4EC7-976E-7ADCAF02A1B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510363"/>
            <a:ext cx="1759585" cy="82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14A6E68-F685-45ED-9DAC-E2751C6CC03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16" y="5029200"/>
            <a:ext cx="99187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8520E08-2CB7-47E7-8222-3BBE3446E5D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16947" y="5880500"/>
            <a:ext cx="1640522" cy="525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59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Aviyonik Seçimi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73C13AA0-5782-4217-9E2A-9EE6E4BF8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19711"/>
              </p:ext>
            </p:extLst>
          </p:nvPr>
        </p:nvGraphicFramePr>
        <p:xfrm>
          <a:off x="417400" y="1600201"/>
          <a:ext cx="8269401" cy="4606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800">
                  <a:extLst>
                    <a:ext uri="{9D8B030D-6E8A-4147-A177-3AD203B41FA5}">
                      <a16:colId xmlns:a16="http://schemas.microsoft.com/office/drawing/2014/main" val="4272145920"/>
                    </a:ext>
                  </a:extLst>
                </a:gridCol>
                <a:gridCol w="6181024">
                  <a:extLst>
                    <a:ext uri="{9D8B030D-6E8A-4147-A177-3AD203B41FA5}">
                      <a16:colId xmlns:a16="http://schemas.microsoft.com/office/drawing/2014/main" val="746169537"/>
                    </a:ext>
                  </a:extLst>
                </a:gridCol>
                <a:gridCol w="905577">
                  <a:extLst>
                    <a:ext uri="{9D8B030D-6E8A-4147-A177-3AD203B41FA5}">
                      <a16:colId xmlns:a16="http://schemas.microsoft.com/office/drawing/2014/main" val="147263193"/>
                    </a:ext>
                  </a:extLst>
                </a:gridCol>
              </a:tblGrid>
              <a:tr h="307070">
                <a:tc>
                  <a:txBody>
                    <a:bodyPr/>
                    <a:lstStyle/>
                    <a:p>
                      <a:pPr indent="1524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AVİYONİK/ELEKTRİK SİSTEMLER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2403983868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1.2.1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Seyrüsefer Ekipmanı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101157842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1.2.2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Transponder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2333164240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1.2.3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Hız</a:t>
                      </a:r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İrtifa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Göstergesi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128817507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1.2.4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Motor &amp; Yakıt Kontrol Paneli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3013795523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1.2.8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Magnetic Compass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3949485808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1.2.9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Statik Port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626944011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1.2.10</a:t>
                      </a:r>
                      <a:endParaRPr 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Pitot Tube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218505767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1.2.11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Stall Uyarısı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575834347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1.2.12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Haberleşme Sistemi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3654462558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1.2.15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Göstergeler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3037926872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1.2.15.1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Motor &amp; Yakıt Göstergeleri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314265594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1.2.15.2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Trim Göstergesi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1564027943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indent="3048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1.2.15.3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609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Flap Göstergesi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4002226141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     1.2.15.12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177893" marT="59298" marB="59298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Yedek Hız İrtifa Göstergesi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95" marR="44473" marT="59298" marB="59298"/>
                </a:tc>
                <a:extLst>
                  <a:ext uri="{0D108BD9-81ED-4DB2-BD59-A6C34878D82A}">
                    <a16:rowId xmlns:a16="http://schemas.microsoft.com/office/drawing/2014/main" val="1653689352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F0C98D22-F135-44F5-85CD-064F4209AC6F}"/>
              </a:ext>
            </a:extLst>
          </p:cNvPr>
          <p:cNvSpPr txBox="1">
            <a:spLocks/>
          </p:cNvSpPr>
          <p:nvPr/>
        </p:nvSpPr>
        <p:spPr>
          <a:xfrm>
            <a:off x="417399" y="6271651"/>
            <a:ext cx="7958732" cy="317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</a:t>
            </a:r>
            <a:r>
              <a:rPr lang="tr-TR" dirty="0"/>
              <a:t>2</a:t>
            </a:r>
            <a:r>
              <a:rPr lang="en-US" dirty="0"/>
              <a:t> Avionic Equipment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8506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Aviyonik Seçimi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F1FB1053-36ED-40CE-8805-4DC7461EF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43307"/>
              </p:ext>
            </p:extLst>
          </p:nvPr>
        </p:nvGraphicFramePr>
        <p:xfrm>
          <a:off x="417398" y="1676400"/>
          <a:ext cx="8193201" cy="4946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6602">
                  <a:extLst>
                    <a:ext uri="{9D8B030D-6E8A-4147-A177-3AD203B41FA5}">
                      <a16:colId xmlns:a16="http://schemas.microsoft.com/office/drawing/2014/main" val="394790681"/>
                    </a:ext>
                  </a:extLst>
                </a:gridCol>
                <a:gridCol w="1842429">
                  <a:extLst>
                    <a:ext uri="{9D8B030D-6E8A-4147-A177-3AD203B41FA5}">
                      <a16:colId xmlns:a16="http://schemas.microsoft.com/office/drawing/2014/main" val="3479794573"/>
                    </a:ext>
                  </a:extLst>
                </a:gridCol>
                <a:gridCol w="748371">
                  <a:extLst>
                    <a:ext uri="{9D8B030D-6E8A-4147-A177-3AD203B41FA5}">
                      <a16:colId xmlns:a16="http://schemas.microsoft.com/office/drawing/2014/main" val="2813838679"/>
                    </a:ext>
                  </a:extLst>
                </a:gridCol>
                <a:gridCol w="296569">
                  <a:extLst>
                    <a:ext uri="{9D8B030D-6E8A-4147-A177-3AD203B41FA5}">
                      <a16:colId xmlns:a16="http://schemas.microsoft.com/office/drawing/2014/main" val="361867444"/>
                    </a:ext>
                  </a:extLst>
                </a:gridCol>
                <a:gridCol w="1288391">
                  <a:extLst>
                    <a:ext uri="{9D8B030D-6E8A-4147-A177-3AD203B41FA5}">
                      <a16:colId xmlns:a16="http://schemas.microsoft.com/office/drawing/2014/main" val="378573971"/>
                    </a:ext>
                  </a:extLst>
                </a:gridCol>
                <a:gridCol w="1410640">
                  <a:extLst>
                    <a:ext uri="{9D8B030D-6E8A-4147-A177-3AD203B41FA5}">
                      <a16:colId xmlns:a16="http://schemas.microsoft.com/office/drawing/2014/main" val="85781986"/>
                    </a:ext>
                  </a:extLst>
                </a:gridCol>
                <a:gridCol w="629582">
                  <a:extLst>
                    <a:ext uri="{9D8B030D-6E8A-4147-A177-3AD203B41FA5}">
                      <a16:colId xmlns:a16="http://schemas.microsoft.com/office/drawing/2014/main" val="1240130105"/>
                    </a:ext>
                  </a:extLst>
                </a:gridCol>
                <a:gridCol w="870617">
                  <a:extLst>
                    <a:ext uri="{9D8B030D-6E8A-4147-A177-3AD203B41FA5}">
                      <a16:colId xmlns:a16="http://schemas.microsoft.com/office/drawing/2014/main" val="238990668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RequİREMEnt</a:t>
                      </a:r>
                      <a:r>
                        <a:rPr lang="tr-TR" sz="900" b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#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ReQuırEMenT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RelatED</a:t>
                      </a:r>
                      <a:r>
                        <a:rPr lang="tr-TR" sz="900" b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ReLAted</a:t>
                      </a:r>
                      <a:r>
                        <a:rPr lang="tr-TR" sz="900" b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tr-TR" sz="900" b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extLst>
                  <a:ext uri="{0D108BD9-81ED-4DB2-BD59-A6C34878D82A}">
                    <a16:rowId xmlns:a16="http://schemas.microsoft.com/office/drawing/2014/main" val="23867414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</a:rPr>
                        <a:t>ODTU-VLA-SRD-57</a:t>
                      </a:r>
                      <a:r>
                        <a:rPr lang="tr-TR" sz="800" cap="none" spc="0" dirty="0">
                          <a:effectLst/>
                        </a:rPr>
                        <a:t>5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gösterim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fonksiyonu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etkin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görev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yönetimi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gündüz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koşullarında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gerekli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bilgiyi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pilota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sağlayacaktır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800" cap="all" spc="150" dirty="0">
                          <a:effectLst/>
                          <a:latin typeface="+mn-lt"/>
                        </a:rPr>
                        <a:t>.</a:t>
                      </a:r>
                      <a:endParaRPr lang="en-US" sz="800" b="0" cap="all" spc="150" dirty="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all" spc="150" dirty="0">
                          <a:effectLst/>
                          <a:latin typeface="+mn-lt"/>
                        </a:rPr>
                        <a:t>TİD 5.4.3</a:t>
                      </a:r>
                      <a:endParaRPr lang="en-US" sz="800" b="0" cap="all" spc="150" dirty="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all" spc="150">
                          <a:effectLst/>
                          <a:latin typeface="+mn-lt"/>
                        </a:rPr>
                        <a:t>A</a:t>
                      </a:r>
                      <a:endParaRPr lang="en-US" sz="800" b="0" cap="all" spc="15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Avionics System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Electrical System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 err="1">
                          <a:effectLst/>
                          <a:latin typeface="+mn-lt"/>
                        </a:rPr>
                        <a:t>MoC</a:t>
                      </a:r>
                      <a:r>
                        <a:rPr lang="en-US" sz="800" cap="none" spc="0" dirty="0">
                          <a:effectLst/>
                          <a:latin typeface="+mn-lt"/>
                        </a:rPr>
                        <a:t> 5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Avionics System Test Report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extLst>
                  <a:ext uri="{0D108BD9-81ED-4DB2-BD59-A6C34878D82A}">
                    <a16:rowId xmlns:a16="http://schemas.microsoft.com/office/drawing/2014/main" val="470055436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cap="none" spc="0" dirty="0">
                          <a:effectLst/>
                        </a:rPr>
                        <a:t>ODTU-VLA-SRD-577</a:t>
                      </a:r>
                      <a:endParaRPr lang="en-US" sz="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Gösterge ve Kontrol sistemi CS-VLA ve SHGM Talimatnamesi’ni sağlayacak sistemlerden oluşacaktır: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TİD 5.4.4.1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Avionics System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Electrical System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 err="1">
                          <a:effectLst/>
                          <a:latin typeface="+mn-lt"/>
                        </a:rPr>
                        <a:t>MoC</a:t>
                      </a:r>
                      <a:r>
                        <a:rPr lang="en-US" sz="800" cap="none" spc="0" dirty="0">
                          <a:effectLst/>
                          <a:latin typeface="+mn-lt"/>
                        </a:rPr>
                        <a:t> 5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Avionics System Test Report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extLst>
                  <a:ext uri="{0D108BD9-81ED-4DB2-BD59-A6C34878D82A}">
                    <a16:rowId xmlns:a16="http://schemas.microsoft.com/office/drawing/2014/main" val="905916359"/>
                  </a:ext>
                </a:extLst>
              </a:tr>
              <a:tr h="7152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effectLst/>
                        </a:rPr>
                        <a:t>ODTU-VLA-SRD-578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Seyrüsefer sistemi Prototip Uçak’ın pozisyonu, hızı, yatışı, yunuslaması, irtifası, mutlak irtifası, baş açısı ve benzeri ilgili verileri; işlemek, belirleyebilmek, ilgili sistemlere sağlamak ve göstermek için gerekli fonksiyonları yerine getirecektir.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TİD 5.4.5.1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Avionics System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Electrical System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Moc4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Avionics System Test Report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extLst>
                  <a:ext uri="{0D108BD9-81ED-4DB2-BD59-A6C34878D82A}">
                    <a16:rowId xmlns:a16="http://schemas.microsoft.com/office/drawing/2014/main" val="3752684422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effectLst/>
                        </a:rPr>
                        <a:t>ODTU-VLA-SRD-579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Seyrüsefer sistemi CS-VLA ve SHGM Talimatnamesi’ni sağlayacak sistemlerden oluşacaktır.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TİD 5.4.5.2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Avionics System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Electrical System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 err="1">
                          <a:effectLst/>
                          <a:latin typeface="+mn-lt"/>
                        </a:rPr>
                        <a:t>MoC</a:t>
                      </a:r>
                      <a:r>
                        <a:rPr lang="en-US" sz="800" cap="none" spc="0" dirty="0">
                          <a:effectLst/>
                          <a:latin typeface="+mn-lt"/>
                        </a:rPr>
                        <a:t> 5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Avionics System Test Report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extLst>
                  <a:ext uri="{0D108BD9-81ED-4DB2-BD59-A6C34878D82A}">
                    <a16:rowId xmlns:a16="http://schemas.microsoft.com/office/drawing/2014/main" val="1350445998"/>
                  </a:ext>
                </a:extLst>
              </a:tr>
              <a:tr h="515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effectLst/>
                        </a:rPr>
                        <a:t>ODTU-VLA-SRD-580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Haberleşme/Tanıma Sistemi Ses Dağıtım, VHF radyo haberleşme, Mode-S Transponder kabiliyetlerine sahip olacak ve bu sistemlerin kontrolünü sağlayacaktır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TİD 5.4.6.1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Avionics System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Electrical System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 err="1">
                          <a:effectLst/>
                          <a:latin typeface="+mn-lt"/>
                        </a:rPr>
                        <a:t>MoC</a:t>
                      </a:r>
                      <a:r>
                        <a:rPr lang="en-US" sz="800" cap="none" spc="0" dirty="0">
                          <a:effectLst/>
                          <a:latin typeface="+mn-lt"/>
                        </a:rPr>
                        <a:t> 5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Avionics System Test Report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extLst>
                  <a:ext uri="{0D108BD9-81ED-4DB2-BD59-A6C34878D82A}">
                    <a16:rowId xmlns:a16="http://schemas.microsoft.com/office/drawing/2014/main" val="3438212104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effectLst/>
                        </a:rPr>
                        <a:t>ODTU-VLA-SRD-581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Sesli ikaz üretimi fonksiyonu pilotların her uçuş koşulunda sesli ikazlarını duymasını sağlayacaktır.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TİD 5.4.6.2.1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Avionics System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Electrical System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MoC 5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Avionics System Test Report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extLst>
                  <a:ext uri="{0D108BD9-81ED-4DB2-BD59-A6C34878D82A}">
                    <a16:rowId xmlns:a16="http://schemas.microsoft.com/office/drawing/2014/main" val="870527465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effectLst/>
                        </a:rPr>
                        <a:t>ODTU-VLA-SRD-582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Her pilot dâhili ve harici haberleşme için kulaklık ve mikrofona sahip olacaktır.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TİD 5.4.6.2.2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Avionics System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Electrical System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effectLst/>
                          <a:latin typeface="+mn-lt"/>
                        </a:rPr>
                        <a:t>MoC 5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cap="none" spc="0" dirty="0">
                          <a:effectLst/>
                          <a:latin typeface="+mn-lt"/>
                        </a:rPr>
                        <a:t>Avionics System Test Report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extLst>
                  <a:ext uri="{0D108BD9-81ED-4DB2-BD59-A6C34878D82A}">
                    <a16:rowId xmlns:a16="http://schemas.microsoft.com/office/drawing/2014/main" val="260379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Aviyonik Seçimi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F1FB1053-36ED-40CE-8805-4DC7461EF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915460"/>
              </p:ext>
            </p:extLst>
          </p:nvPr>
        </p:nvGraphicFramePr>
        <p:xfrm>
          <a:off x="417398" y="1676400"/>
          <a:ext cx="8193201" cy="4232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6602">
                  <a:extLst>
                    <a:ext uri="{9D8B030D-6E8A-4147-A177-3AD203B41FA5}">
                      <a16:colId xmlns:a16="http://schemas.microsoft.com/office/drawing/2014/main" val="394790681"/>
                    </a:ext>
                  </a:extLst>
                </a:gridCol>
                <a:gridCol w="1842429">
                  <a:extLst>
                    <a:ext uri="{9D8B030D-6E8A-4147-A177-3AD203B41FA5}">
                      <a16:colId xmlns:a16="http://schemas.microsoft.com/office/drawing/2014/main" val="3479794573"/>
                    </a:ext>
                  </a:extLst>
                </a:gridCol>
                <a:gridCol w="748371">
                  <a:extLst>
                    <a:ext uri="{9D8B030D-6E8A-4147-A177-3AD203B41FA5}">
                      <a16:colId xmlns:a16="http://schemas.microsoft.com/office/drawing/2014/main" val="2813838679"/>
                    </a:ext>
                  </a:extLst>
                </a:gridCol>
                <a:gridCol w="296569">
                  <a:extLst>
                    <a:ext uri="{9D8B030D-6E8A-4147-A177-3AD203B41FA5}">
                      <a16:colId xmlns:a16="http://schemas.microsoft.com/office/drawing/2014/main" val="361867444"/>
                    </a:ext>
                  </a:extLst>
                </a:gridCol>
                <a:gridCol w="1288391">
                  <a:extLst>
                    <a:ext uri="{9D8B030D-6E8A-4147-A177-3AD203B41FA5}">
                      <a16:colId xmlns:a16="http://schemas.microsoft.com/office/drawing/2014/main" val="378573971"/>
                    </a:ext>
                  </a:extLst>
                </a:gridCol>
                <a:gridCol w="1410640">
                  <a:extLst>
                    <a:ext uri="{9D8B030D-6E8A-4147-A177-3AD203B41FA5}">
                      <a16:colId xmlns:a16="http://schemas.microsoft.com/office/drawing/2014/main" val="85781986"/>
                    </a:ext>
                  </a:extLst>
                </a:gridCol>
                <a:gridCol w="629582">
                  <a:extLst>
                    <a:ext uri="{9D8B030D-6E8A-4147-A177-3AD203B41FA5}">
                      <a16:colId xmlns:a16="http://schemas.microsoft.com/office/drawing/2014/main" val="1240130105"/>
                    </a:ext>
                  </a:extLst>
                </a:gridCol>
                <a:gridCol w="870617">
                  <a:extLst>
                    <a:ext uri="{9D8B030D-6E8A-4147-A177-3AD203B41FA5}">
                      <a16:colId xmlns:a16="http://schemas.microsoft.com/office/drawing/2014/main" val="238990668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RequİREMEnt</a:t>
                      </a:r>
                      <a:r>
                        <a:rPr lang="tr-TR" sz="900" b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#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ReQuırEMenT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RelatED</a:t>
                      </a:r>
                      <a:r>
                        <a:rPr lang="tr-TR" sz="900" b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ReLAted</a:t>
                      </a:r>
                      <a:r>
                        <a:rPr lang="tr-TR" sz="900" b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tr-TR" sz="900" b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900" b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714" marR="74714" marT="74714" marB="74714"/>
                </a:tc>
                <a:extLst>
                  <a:ext uri="{0D108BD9-81ED-4DB2-BD59-A6C34878D82A}">
                    <a16:rowId xmlns:a16="http://schemas.microsoft.com/office/drawing/2014/main" val="23867414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ODTU-VLA-SRD-583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Dâhili Haberleşme Sistemi, Haberleşme ve Radyo Seyrüsefer Sistemi sesleri ve insan sesi iletimi ve kontrolünü sağlayacaktır.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TİD 5.4.6.2.4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MoC 5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 Test Report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055436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ODTU-VLA-SRD-584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Dahili haberleşme fonksiyonu ile pilotlar arasında çift yönlü eş-zamanlı haberleşme mümkün olacaktır.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TİD 5.4.6.2.5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MoC 5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 Test Report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916359"/>
                  </a:ext>
                </a:extLst>
              </a:tr>
              <a:tr h="435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ODTU-VLA-SRD-585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Hava-hava, hava-yer haberleşmesi bir adet VHF radyo ile sağlanacaktır.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TİD 5.4.6.3.1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MoC 5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 Test Report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2684422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ODTU-VLA-SRD-586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Uçakta SHGM talimatnamesine göre otomaktik çalışan ve uçağa sabit monte adilmiş (AF tip) 121,5 / 243,0 / 406 Mhz frekanslarında yayın yapabilen bir adet ELT olabilecektir.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TİD 5.4.6.3.2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MoC 5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 Test Report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445998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ODTU-VLA-SRD-587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Tanıma Sistemi : Uçakta tanıma sistemi olacaktır.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TİD 5.4.6.4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</a:t>
                      </a:r>
                      <a:endParaRPr lang="en-US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MoC 5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 Test Report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212104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ODTU-VLA-SRD-588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Yedek Uçuş Göstergesi irtifa, hava hızı ve uçağın yatış, yunuslama ve baş pozisyon bilgilerini gösterecektir.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TİD 5.4.7.1.1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MoC 5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 Test Report</a:t>
                      </a:r>
                      <a:endParaRPr lang="en-US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527465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ODTU-VLA-SRD-589</a:t>
                      </a:r>
                      <a:endParaRPr lang="en-US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Yedek Uçuş Göstergesi her bir pilot tarafından kolayca farkedilebilecek ve kullanılabilecek şekilde yerleştirilecektir.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TİD 5.4.7.1.2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Cockpit Design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MoC 5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 Test Report</a:t>
                      </a:r>
                      <a:endParaRPr lang="en-US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790220"/>
                  </a:ext>
                </a:extLst>
              </a:tr>
              <a:tr h="420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ODTU-VLA-SRD-590</a:t>
                      </a:r>
                      <a:endParaRPr lang="en-US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Uçak içerisinde bir adet manyetik pusula bulunacaktır. 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TİD 5.4.7.2.1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Cockpit Design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MoC 5</a:t>
                      </a:r>
                      <a:endParaRPr lang="en-US" sz="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 Test Report</a:t>
                      </a:r>
                      <a:endParaRPr lang="en-US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397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26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Aviyonik Seçimi</a:t>
            </a:r>
          </a:p>
        </p:txBody>
      </p:sp>
      <p:graphicFrame>
        <p:nvGraphicFramePr>
          <p:cNvPr id="13" name="İçerik Yer Tutucusu 12">
            <a:extLst>
              <a:ext uri="{FF2B5EF4-FFF2-40B4-BE49-F238E27FC236}">
                <a16:creationId xmlns:a16="http://schemas.microsoft.com/office/drawing/2014/main" id="{5060DABE-181B-478C-8A07-2F6ACCDD3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284254"/>
              </p:ext>
            </p:extLst>
          </p:nvPr>
        </p:nvGraphicFramePr>
        <p:xfrm>
          <a:off x="482598" y="1676400"/>
          <a:ext cx="8178803" cy="3977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080">
                  <a:extLst>
                    <a:ext uri="{9D8B030D-6E8A-4147-A177-3AD203B41FA5}">
                      <a16:colId xmlns:a16="http://schemas.microsoft.com/office/drawing/2014/main" val="848060545"/>
                    </a:ext>
                  </a:extLst>
                </a:gridCol>
                <a:gridCol w="1749773">
                  <a:extLst>
                    <a:ext uri="{9D8B030D-6E8A-4147-A177-3AD203B41FA5}">
                      <a16:colId xmlns:a16="http://schemas.microsoft.com/office/drawing/2014/main" val="2013450007"/>
                    </a:ext>
                  </a:extLst>
                </a:gridCol>
                <a:gridCol w="1895482">
                  <a:extLst>
                    <a:ext uri="{9D8B030D-6E8A-4147-A177-3AD203B41FA5}">
                      <a16:colId xmlns:a16="http://schemas.microsoft.com/office/drawing/2014/main" val="274301572"/>
                    </a:ext>
                  </a:extLst>
                </a:gridCol>
                <a:gridCol w="1069156">
                  <a:extLst>
                    <a:ext uri="{9D8B030D-6E8A-4147-A177-3AD203B41FA5}">
                      <a16:colId xmlns:a16="http://schemas.microsoft.com/office/drawing/2014/main" val="318956969"/>
                    </a:ext>
                  </a:extLst>
                </a:gridCol>
                <a:gridCol w="1069156">
                  <a:extLst>
                    <a:ext uri="{9D8B030D-6E8A-4147-A177-3AD203B41FA5}">
                      <a16:colId xmlns:a16="http://schemas.microsoft.com/office/drawing/2014/main" val="1146187526"/>
                    </a:ext>
                  </a:extLst>
                </a:gridCol>
                <a:gridCol w="1069156">
                  <a:extLst>
                    <a:ext uri="{9D8B030D-6E8A-4147-A177-3AD203B41FA5}">
                      <a16:colId xmlns:a16="http://schemas.microsoft.com/office/drawing/2014/main" val="3963971041"/>
                    </a:ext>
                  </a:extLst>
                </a:gridCol>
              </a:tblGrid>
              <a:tr h="448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Avionic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Physical Dimensions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Functionality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Width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Height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Dept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extLst>
                  <a:ext uri="{0D108BD9-81ED-4DB2-BD59-A6C34878D82A}">
                    <a16:rowId xmlns:a16="http://schemas.microsoft.com/office/drawing/2014/main" val="947444115"/>
                  </a:ext>
                </a:extLst>
              </a:tr>
              <a:tr h="448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G500 TXI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10.6”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Display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11.4”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7.25”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3”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extLst>
                  <a:ext uri="{0D108BD9-81ED-4DB2-BD59-A6C34878D82A}">
                    <a16:rowId xmlns:a16="http://schemas.microsoft.com/office/drawing/2014/main" val="2940571783"/>
                  </a:ext>
                </a:extLst>
              </a:tr>
              <a:tr h="448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EIS TXI (G500)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7”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EIS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5.5”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7.25”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3”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extLst>
                  <a:ext uri="{0D108BD9-81ED-4DB2-BD59-A6C34878D82A}">
                    <a16:rowId xmlns:a16="http://schemas.microsoft.com/office/drawing/2014/main" val="3869979234"/>
                  </a:ext>
                </a:extLst>
              </a:tr>
              <a:tr h="657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GTN 750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6.9"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GPS/NAV/COMM/MFD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6.25"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(159 mm)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6.00"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(152 mm)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11.25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(286 mm)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extLst>
                  <a:ext uri="{0D108BD9-81ED-4DB2-BD59-A6C34878D82A}">
                    <a16:rowId xmlns:a16="http://schemas.microsoft.com/office/drawing/2014/main" val="1129431294"/>
                  </a:ext>
                </a:extLst>
              </a:tr>
              <a:tr h="657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GTX 345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6.30”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ADS-B &amp; Transponder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6.30”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(160 mm)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1.65”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(42 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10.07”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(256 mm)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extLst>
                  <a:ext uri="{0D108BD9-81ED-4DB2-BD59-A6C34878D82A}">
                    <a16:rowId xmlns:a16="http://schemas.microsoft.com/office/drawing/2014/main" val="2663927718"/>
                  </a:ext>
                </a:extLst>
              </a:tr>
              <a:tr h="657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GMA 345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8.09"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Audio Panel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6.30"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(160 mm)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1.33"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(34 mm)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8.09"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(205 mm)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extLst>
                  <a:ext uri="{0D108BD9-81ED-4DB2-BD59-A6C34878D82A}">
                    <a16:rowId xmlns:a16="http://schemas.microsoft.com/office/drawing/2014/main" val="3082037945"/>
                  </a:ext>
                </a:extLst>
              </a:tr>
              <a:tr h="657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G5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3.0"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BFI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3.4”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(86.4 mm)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3.6"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(91.4 mm)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3.0”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(76.2 mm)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53" marR="109892" marT="109892" marB="109892"/>
                </a:tc>
                <a:extLst>
                  <a:ext uri="{0D108BD9-81ED-4DB2-BD59-A6C34878D82A}">
                    <a16:rowId xmlns:a16="http://schemas.microsoft.com/office/drawing/2014/main" val="855676928"/>
                  </a:ext>
                </a:extLst>
              </a:tr>
            </a:tbl>
          </a:graphicData>
        </a:graphic>
      </p:graphicFrame>
      <p:sp>
        <p:nvSpPr>
          <p:cNvPr id="15" name="Subtitle 2">
            <a:extLst>
              <a:ext uri="{FF2B5EF4-FFF2-40B4-BE49-F238E27FC236}">
                <a16:creationId xmlns:a16="http://schemas.microsoft.com/office/drawing/2014/main" id="{F81602E1-700C-45FC-BD15-2A4F4F9C1629}"/>
              </a:ext>
            </a:extLst>
          </p:cNvPr>
          <p:cNvSpPr txBox="1">
            <a:spLocks/>
          </p:cNvSpPr>
          <p:nvPr/>
        </p:nvSpPr>
        <p:spPr>
          <a:xfrm>
            <a:off x="592634" y="6159796"/>
            <a:ext cx="7958732" cy="317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</a:t>
            </a:r>
            <a:r>
              <a:rPr lang="tr-TR" dirty="0"/>
              <a:t>3 </a:t>
            </a:r>
            <a:r>
              <a:rPr lang="en-US" i="1" dirty="0"/>
              <a:t>Dimensional Properties of the Selected  Avionics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2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Aviyonik Seçimi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81602E1-700C-45FC-BD15-2A4F4F9C1629}"/>
              </a:ext>
            </a:extLst>
          </p:cNvPr>
          <p:cNvSpPr txBox="1">
            <a:spLocks/>
          </p:cNvSpPr>
          <p:nvPr/>
        </p:nvSpPr>
        <p:spPr>
          <a:xfrm>
            <a:off x="592634" y="6159796"/>
            <a:ext cx="7958732" cy="317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</a:t>
            </a:r>
            <a:r>
              <a:rPr lang="tr-TR" dirty="0"/>
              <a:t>4 </a:t>
            </a:r>
            <a:r>
              <a:rPr lang="en-US" i="1" dirty="0"/>
              <a:t>Weight Properties of the Selected Avionics</a:t>
            </a:r>
          </a:p>
          <a:p>
            <a:endParaRPr lang="en-US" i="1" dirty="0"/>
          </a:p>
          <a:p>
            <a:endParaRPr lang="en-US" dirty="0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2FA5E635-BC6D-41F5-8D4F-1E6B617DB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148406"/>
              </p:ext>
            </p:extLst>
          </p:nvPr>
        </p:nvGraphicFramePr>
        <p:xfrm>
          <a:off x="602086" y="1785057"/>
          <a:ext cx="7922715" cy="3977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732">
                  <a:extLst>
                    <a:ext uri="{9D8B030D-6E8A-4147-A177-3AD203B41FA5}">
                      <a16:colId xmlns:a16="http://schemas.microsoft.com/office/drawing/2014/main" val="976965614"/>
                    </a:ext>
                  </a:extLst>
                </a:gridCol>
                <a:gridCol w="1949879">
                  <a:extLst>
                    <a:ext uri="{9D8B030D-6E8A-4147-A177-3AD203B41FA5}">
                      <a16:colId xmlns:a16="http://schemas.microsoft.com/office/drawing/2014/main" val="1306234374"/>
                    </a:ext>
                  </a:extLst>
                </a:gridCol>
                <a:gridCol w="2112252">
                  <a:extLst>
                    <a:ext uri="{9D8B030D-6E8A-4147-A177-3AD203B41FA5}">
                      <a16:colId xmlns:a16="http://schemas.microsoft.com/office/drawing/2014/main" val="2009061567"/>
                    </a:ext>
                  </a:extLst>
                </a:gridCol>
                <a:gridCol w="1191426">
                  <a:extLst>
                    <a:ext uri="{9D8B030D-6E8A-4147-A177-3AD203B41FA5}">
                      <a16:colId xmlns:a16="http://schemas.microsoft.com/office/drawing/2014/main" val="837486958"/>
                    </a:ext>
                  </a:extLst>
                </a:gridCol>
                <a:gridCol w="1191426">
                  <a:extLst>
                    <a:ext uri="{9D8B030D-6E8A-4147-A177-3AD203B41FA5}">
                      <a16:colId xmlns:a16="http://schemas.microsoft.com/office/drawing/2014/main" val="3031839265"/>
                    </a:ext>
                  </a:extLst>
                </a:gridCol>
              </a:tblGrid>
              <a:tr h="448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Avionic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Dimensions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 with Additions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711867"/>
                  </a:ext>
                </a:extLst>
              </a:tr>
              <a:tr h="448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G500 TXI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6.49 lbs.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7.25 lbs. (with integral ADAHRS)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278759"/>
                  </a:ext>
                </a:extLst>
              </a:tr>
              <a:tr h="448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EIS TXI (G500)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3.99 lbs.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4.45 lbs. (with integral ADAHRS)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061768"/>
                  </a:ext>
                </a:extLst>
              </a:tr>
              <a:tr h="657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GTN 750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6.9"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9090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GPS/NAV/COMM/MFD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0101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 lbs.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0101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(4.24 kg)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301500"/>
                  </a:ext>
                </a:extLst>
              </a:tr>
              <a:tr h="657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GTX 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6.30”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ADS-B &amp; Transponder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10101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 lbs. (1.41 kg)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23522"/>
                  </a:ext>
                </a:extLst>
              </a:tr>
              <a:tr h="657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GMA 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8.09"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Audio Panel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10101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1.78 lbs. (807.4 g)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7484"/>
                  </a:ext>
                </a:extLst>
              </a:tr>
              <a:tr h="657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3.0"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9090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BFI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10101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13.3 oz (377.0 g)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685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24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Aviyonik Seçimi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97FB82D-DF43-4D08-BAED-5AEF06E2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584166"/>
            <a:ext cx="8178799" cy="25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0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1544</Words>
  <Application>Microsoft Office PowerPoint</Application>
  <PresentationFormat>Ekran Gösterisi (4:3)</PresentationFormat>
  <Paragraphs>570</Paragraphs>
  <Slides>37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inherit</vt:lpstr>
      <vt:lpstr>Symbol</vt:lpstr>
      <vt:lpstr>Office Theme</vt:lpstr>
      <vt:lpstr>VLA Elektrik / Aviyonik Grubu </vt:lpstr>
      <vt:lpstr>İçerik</vt:lpstr>
      <vt:lpstr>Aviyonik Seçimi</vt:lpstr>
      <vt:lpstr>Aviyonik Seçimi</vt:lpstr>
      <vt:lpstr>Aviyonik Seçimi</vt:lpstr>
      <vt:lpstr>Aviyonik Seçimi</vt:lpstr>
      <vt:lpstr>Aviyonik Seçimi</vt:lpstr>
      <vt:lpstr>Aviyonik Seçimi</vt:lpstr>
      <vt:lpstr>Aviyonik Seçimi</vt:lpstr>
      <vt:lpstr>Garmin G500</vt:lpstr>
      <vt:lpstr>Garmin GTN750</vt:lpstr>
      <vt:lpstr>Garmin GTX 345</vt:lpstr>
      <vt:lpstr>Garmin GMA 345</vt:lpstr>
      <vt:lpstr>Garmin G5</vt:lpstr>
      <vt:lpstr>Artex ME406 ELT</vt:lpstr>
      <vt:lpstr>Aviyonik Mimari</vt:lpstr>
      <vt:lpstr>Işıklandırma Ekipmanı Seçimi</vt:lpstr>
      <vt:lpstr>Çarpışma Engelleyici Işıklar</vt:lpstr>
      <vt:lpstr>AVEO Engineering RedBaron DayLite</vt:lpstr>
      <vt:lpstr>Navigasyon / Pozisyon Işıkları</vt:lpstr>
      <vt:lpstr>AVEO Engineering  Andromeda DayLite</vt:lpstr>
      <vt:lpstr>Elektrik Mimari</vt:lpstr>
      <vt:lpstr>Charge Start System</vt:lpstr>
      <vt:lpstr>Circuit Breakers</vt:lpstr>
      <vt:lpstr>Reference Flap Controller</vt:lpstr>
      <vt:lpstr>Batarya Seçimi</vt:lpstr>
      <vt:lpstr>Batarya Seçimi</vt:lpstr>
      <vt:lpstr>Batarya Seçimi</vt:lpstr>
      <vt:lpstr>Batarya Seçimi</vt:lpstr>
      <vt:lpstr>Batarya Seçimi</vt:lpstr>
      <vt:lpstr>Batarya Seçimi</vt:lpstr>
      <vt:lpstr>Teşekkürler</vt:lpstr>
      <vt:lpstr>PowerPoint Sunusu</vt:lpstr>
      <vt:lpstr>PowerPoint Sunusu</vt:lpstr>
      <vt:lpstr>Engine Information System (EIS)</vt:lpstr>
      <vt:lpstr>Engine Information System (EIS)</vt:lpstr>
      <vt:lpstr>Engine Information System (EIS)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 Elektrik / Aviyonik Grubu </dc:title>
  <dc:creator>Halil Temurtaş</dc:creator>
  <cp:lastModifiedBy>Halil Temurtaş</cp:lastModifiedBy>
  <cp:revision>5</cp:revision>
  <dcterms:created xsi:type="dcterms:W3CDTF">2019-05-03T13:30:38Z</dcterms:created>
  <dcterms:modified xsi:type="dcterms:W3CDTF">2019-05-03T14:18:11Z</dcterms:modified>
</cp:coreProperties>
</file>