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2"/>
  </p:notesMasterIdLst>
  <p:handoutMasterIdLst>
    <p:handoutMasterId r:id="rId13"/>
  </p:handoutMasterIdLst>
  <p:sldIdLst>
    <p:sldId id="257" r:id="rId2"/>
    <p:sldId id="288" r:id="rId3"/>
    <p:sldId id="269" r:id="rId4"/>
    <p:sldId id="270" r:id="rId5"/>
    <p:sldId id="272" r:id="rId6"/>
    <p:sldId id="271" r:id="rId7"/>
    <p:sldId id="287" r:id="rId8"/>
    <p:sldId id="289" r:id="rId9"/>
    <p:sldId id="290" r:id="rId10"/>
    <p:sldId id="286" r:id="rId11"/>
  </p:sldIdLst>
  <p:sldSz cx="9144000" cy="6858000" type="screen4x3"/>
  <p:notesSz cx="6797675" cy="9926638"/>
  <p:defaultTextStyle>
    <a:defPPr>
      <a:defRPr lang="mn-M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372FA"/>
    <a:srgbClr val="3891A7"/>
    <a:srgbClr val="E8EEF1"/>
    <a:srgbClr val="B30108"/>
    <a:srgbClr val="84AA33"/>
    <a:srgbClr val="99C33B"/>
    <a:srgbClr val="1DB2E8"/>
    <a:srgbClr val="AEC7D0"/>
    <a:srgbClr val="D4E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27" autoAdjust="0"/>
  </p:normalViewPr>
  <p:slideViewPr>
    <p:cSldViewPr>
      <p:cViewPr varScale="1">
        <p:scale>
          <a:sx n="106" d="100"/>
          <a:sy n="106" d="100"/>
        </p:scale>
        <p:origin x="1914" y="150"/>
      </p:cViewPr>
      <p:guideLst>
        <p:guide orient="horz" pos="2160"/>
        <p:guide pos="2880"/>
      </p:guideLst>
    </p:cSldViewPr>
  </p:slideViewPr>
  <p:outlineViewPr>
    <p:cViewPr>
      <p:scale>
        <a:sx n="33" d="100"/>
        <a:sy n="33" d="100"/>
      </p:scale>
      <p:origin x="0" y="-1237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68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0955" tIns="45478" rIns="90955" bIns="45478" rtlCol="0"/>
          <a:lstStyle>
            <a:lvl1pPr algn="l" fontAlgn="auto">
              <a:spcBef>
                <a:spcPts val="0"/>
              </a:spcBef>
              <a:spcAft>
                <a:spcPts val="0"/>
              </a:spcAft>
              <a:defRPr sz="1200">
                <a:latin typeface="+mn-lt"/>
                <a:cs typeface="+mn-cs"/>
              </a:defRPr>
            </a:lvl1pPr>
          </a:lstStyle>
          <a:p>
            <a:pPr>
              <a:defRPr/>
            </a:pPr>
            <a:endParaRPr lang="mn-MN"/>
          </a:p>
        </p:txBody>
      </p:sp>
      <p:sp>
        <p:nvSpPr>
          <p:cNvPr id="3" name="Date Placeholder 2"/>
          <p:cNvSpPr>
            <a:spLocks noGrp="1"/>
          </p:cNvSpPr>
          <p:nvPr>
            <p:ph type="dt" sz="quarter" idx="1"/>
          </p:nvPr>
        </p:nvSpPr>
        <p:spPr>
          <a:xfrm>
            <a:off x="3849688" y="0"/>
            <a:ext cx="2946400" cy="496888"/>
          </a:xfrm>
          <a:prstGeom prst="rect">
            <a:avLst/>
          </a:prstGeom>
        </p:spPr>
        <p:txBody>
          <a:bodyPr vert="horz" lIns="90955" tIns="45478" rIns="90955" bIns="45478" rtlCol="0"/>
          <a:lstStyle>
            <a:lvl1pPr algn="r" fontAlgn="auto">
              <a:spcBef>
                <a:spcPts val="0"/>
              </a:spcBef>
              <a:spcAft>
                <a:spcPts val="0"/>
              </a:spcAft>
              <a:defRPr sz="1200">
                <a:latin typeface="+mn-lt"/>
                <a:cs typeface="+mn-cs"/>
              </a:defRPr>
            </a:lvl1pPr>
          </a:lstStyle>
          <a:p>
            <a:pPr>
              <a:defRPr/>
            </a:pPr>
            <a:fld id="{0F91F8A7-3CCF-4AE4-923F-C4B6FAE7C99A}" type="datetimeFigureOut">
              <a:rPr lang="mn-MN"/>
              <a:pPr>
                <a:defRPr/>
              </a:pPr>
              <a:t>2018-09-04</a:t>
            </a:fld>
            <a:endParaRPr lang="mn-MN"/>
          </a:p>
        </p:txBody>
      </p:sp>
      <p:sp>
        <p:nvSpPr>
          <p:cNvPr id="4" name="Footer Placeholder 3"/>
          <p:cNvSpPr>
            <a:spLocks noGrp="1"/>
          </p:cNvSpPr>
          <p:nvPr>
            <p:ph type="ftr" sz="quarter" idx="2"/>
          </p:nvPr>
        </p:nvSpPr>
        <p:spPr>
          <a:xfrm>
            <a:off x="0" y="9428163"/>
            <a:ext cx="2946400" cy="496887"/>
          </a:xfrm>
          <a:prstGeom prst="rect">
            <a:avLst/>
          </a:prstGeom>
        </p:spPr>
        <p:txBody>
          <a:bodyPr vert="horz" lIns="90955" tIns="45478" rIns="90955" bIns="45478" rtlCol="0" anchor="b"/>
          <a:lstStyle>
            <a:lvl1pPr algn="l" fontAlgn="auto">
              <a:spcBef>
                <a:spcPts val="0"/>
              </a:spcBef>
              <a:spcAft>
                <a:spcPts val="0"/>
              </a:spcAft>
              <a:defRPr sz="1200">
                <a:latin typeface="+mn-lt"/>
                <a:cs typeface="+mn-cs"/>
              </a:defRPr>
            </a:lvl1pPr>
          </a:lstStyle>
          <a:p>
            <a:pPr>
              <a:defRPr/>
            </a:pPr>
            <a:endParaRPr lang="mn-MN"/>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0955" tIns="45478" rIns="90955" bIns="45478" rtlCol="0" anchor="b"/>
          <a:lstStyle>
            <a:lvl1pPr algn="r" fontAlgn="auto">
              <a:spcBef>
                <a:spcPts val="0"/>
              </a:spcBef>
              <a:spcAft>
                <a:spcPts val="0"/>
              </a:spcAft>
              <a:defRPr sz="1200">
                <a:latin typeface="+mn-lt"/>
                <a:cs typeface="+mn-cs"/>
              </a:defRPr>
            </a:lvl1pPr>
          </a:lstStyle>
          <a:p>
            <a:pPr>
              <a:defRPr/>
            </a:pPr>
            <a:fld id="{F83D1B59-C76B-4017-A0AF-E1D2CD01405C}" type="slidenum">
              <a:rPr lang="mn-MN"/>
              <a:pPr>
                <a:defRPr/>
              </a:pPr>
              <a:t>‹#›</a:t>
            </a:fld>
            <a:endParaRPr lang="mn-MN"/>
          </a:p>
        </p:txBody>
      </p:sp>
    </p:spTree>
    <p:extLst>
      <p:ext uri="{BB962C8B-B14F-4D97-AF65-F5344CB8AC3E}">
        <p14:creationId xmlns:p14="http://schemas.microsoft.com/office/powerpoint/2010/main" val="2893582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0955" tIns="45478" rIns="90955" bIns="45478" rtlCol="0"/>
          <a:lstStyle>
            <a:lvl1pPr algn="l" fontAlgn="auto">
              <a:spcBef>
                <a:spcPts val="0"/>
              </a:spcBef>
              <a:spcAft>
                <a:spcPts val="0"/>
              </a:spcAft>
              <a:defRPr sz="1200">
                <a:latin typeface="+mn-lt"/>
                <a:cs typeface="+mn-cs"/>
              </a:defRPr>
            </a:lvl1pPr>
          </a:lstStyle>
          <a:p>
            <a:pPr>
              <a:defRPr/>
            </a:pPr>
            <a:endParaRPr lang="mn-MN"/>
          </a:p>
        </p:txBody>
      </p:sp>
      <p:sp>
        <p:nvSpPr>
          <p:cNvPr id="3" name="Date Placeholder 2"/>
          <p:cNvSpPr>
            <a:spLocks noGrp="1"/>
          </p:cNvSpPr>
          <p:nvPr>
            <p:ph type="dt" idx="1"/>
          </p:nvPr>
        </p:nvSpPr>
        <p:spPr>
          <a:xfrm>
            <a:off x="3849688" y="0"/>
            <a:ext cx="2946400" cy="496888"/>
          </a:xfrm>
          <a:prstGeom prst="rect">
            <a:avLst/>
          </a:prstGeom>
        </p:spPr>
        <p:txBody>
          <a:bodyPr vert="horz" lIns="90955" tIns="45478" rIns="90955" bIns="45478" rtlCol="0"/>
          <a:lstStyle>
            <a:lvl1pPr algn="r" fontAlgn="auto">
              <a:spcBef>
                <a:spcPts val="0"/>
              </a:spcBef>
              <a:spcAft>
                <a:spcPts val="0"/>
              </a:spcAft>
              <a:defRPr sz="1200">
                <a:latin typeface="+mn-lt"/>
                <a:cs typeface="+mn-cs"/>
              </a:defRPr>
            </a:lvl1pPr>
          </a:lstStyle>
          <a:p>
            <a:pPr>
              <a:defRPr/>
            </a:pPr>
            <a:fld id="{8E2F02CE-97E6-4376-B41A-5D7D58784938}" type="datetimeFigureOut">
              <a:rPr lang="mn-MN"/>
              <a:pPr>
                <a:defRPr/>
              </a:pPr>
              <a:t>2018-09-04</a:t>
            </a:fld>
            <a:endParaRPr lang="mn-MN"/>
          </a:p>
        </p:txBody>
      </p:sp>
      <p:sp>
        <p:nvSpPr>
          <p:cNvPr id="4" name="Slide Image Placeholder 3"/>
          <p:cNvSpPr>
            <a:spLocks noGrp="1" noRot="1" noChangeAspect="1"/>
          </p:cNvSpPr>
          <p:nvPr>
            <p:ph type="sldImg" idx="2"/>
          </p:nvPr>
        </p:nvSpPr>
        <p:spPr>
          <a:xfrm>
            <a:off x="917575" y="744538"/>
            <a:ext cx="4964113" cy="3722687"/>
          </a:xfrm>
          <a:prstGeom prst="rect">
            <a:avLst/>
          </a:prstGeom>
          <a:noFill/>
          <a:ln w="12700">
            <a:solidFill>
              <a:prstClr val="black"/>
            </a:solidFill>
          </a:ln>
        </p:spPr>
        <p:txBody>
          <a:bodyPr vert="horz" lIns="90955" tIns="45478" rIns="90955" bIns="45478" rtlCol="0" anchor="ctr"/>
          <a:lstStyle/>
          <a:p>
            <a:pPr lvl="0"/>
            <a:endParaRPr lang="mn-MN"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0955" tIns="45478" rIns="90955" bIns="4547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mn-MN"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0955" tIns="45478" rIns="90955" bIns="45478" rtlCol="0" anchor="b"/>
          <a:lstStyle>
            <a:lvl1pPr algn="l" fontAlgn="auto">
              <a:spcBef>
                <a:spcPts val="0"/>
              </a:spcBef>
              <a:spcAft>
                <a:spcPts val="0"/>
              </a:spcAft>
              <a:defRPr sz="1200">
                <a:latin typeface="+mn-lt"/>
                <a:cs typeface="+mn-cs"/>
              </a:defRPr>
            </a:lvl1pPr>
          </a:lstStyle>
          <a:p>
            <a:pPr>
              <a:defRPr/>
            </a:pPr>
            <a:endParaRPr lang="mn-MN"/>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0955" tIns="45478" rIns="90955" bIns="45478" rtlCol="0" anchor="b"/>
          <a:lstStyle>
            <a:lvl1pPr algn="r" fontAlgn="auto">
              <a:spcBef>
                <a:spcPts val="0"/>
              </a:spcBef>
              <a:spcAft>
                <a:spcPts val="0"/>
              </a:spcAft>
              <a:defRPr sz="1200">
                <a:latin typeface="+mn-lt"/>
                <a:cs typeface="+mn-cs"/>
              </a:defRPr>
            </a:lvl1pPr>
          </a:lstStyle>
          <a:p>
            <a:pPr>
              <a:defRPr/>
            </a:pPr>
            <a:fld id="{FEA6A074-FC3E-4DAC-B6B1-A4424A3B3DA4}" type="slidenum">
              <a:rPr lang="mn-MN"/>
              <a:pPr>
                <a:defRPr/>
              </a:pPr>
              <a:t>‹#›</a:t>
            </a:fld>
            <a:endParaRPr lang="mn-MN"/>
          </a:p>
        </p:txBody>
      </p:sp>
    </p:spTree>
    <p:extLst>
      <p:ext uri="{BB962C8B-B14F-4D97-AF65-F5344CB8AC3E}">
        <p14:creationId xmlns:p14="http://schemas.microsoft.com/office/powerpoint/2010/main" val="20854433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917575" y="744538"/>
            <a:ext cx="4964113" cy="3722687"/>
          </a:xfrm>
          <a:noFill/>
          <a:ln>
            <a:solidFill>
              <a:srgbClr val="000000"/>
            </a:solidFill>
            <a:miter lim="800000"/>
            <a:headEnd/>
            <a:tailEnd/>
          </a:ln>
        </p:spPr>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6E87BA-6CBA-4129-A98B-370DCAE541B6}" type="slidenum">
              <a:rPr lang="mn-MN" smtClean="0"/>
              <a:pPr fontAlgn="base">
                <a:spcBef>
                  <a:spcPct val="0"/>
                </a:spcBef>
                <a:spcAft>
                  <a:spcPct val="0"/>
                </a:spcAft>
                <a:defRPr/>
              </a:pPr>
              <a:t>1</a:t>
            </a:fld>
            <a:endParaRPr lang="mn-MN" smtClean="0"/>
          </a:p>
        </p:txBody>
      </p:sp>
      <p:sp>
        <p:nvSpPr>
          <p:cNvPr id="23556" name="Notes Placeholder 4"/>
          <p:cNvSpPr>
            <a:spLocks noGrp="1"/>
          </p:cNvSpPr>
          <p:nvPr>
            <p:ph type="body" sz="quarter" idx="1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92213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2" descr="muis zurma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71688" y="2000250"/>
            <a:ext cx="5643562"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1428728" y="2786058"/>
            <a:ext cx="7406640" cy="1472184"/>
          </a:xfrm>
        </p:spPr>
        <p:txBody>
          <a:bodyPr anchor="b"/>
          <a:lstStyle>
            <a:lvl1pPr algn="l">
              <a:defRPr/>
            </a:lvl1pPr>
            <a:extLst/>
          </a:lstStyle>
          <a:p>
            <a:r>
              <a:rPr lang="en-US" dirty="0" smtClean="0"/>
              <a:t>Click to edit Master title style</a:t>
            </a:r>
            <a:endParaRPr lang="en-US" dirty="0"/>
          </a:p>
        </p:txBody>
      </p:sp>
      <p:sp>
        <p:nvSpPr>
          <p:cNvPr id="22" name="Subtitle 21"/>
          <p:cNvSpPr>
            <a:spLocks noGrp="1"/>
          </p:cNvSpPr>
          <p:nvPr>
            <p:ph type="subTitle" idx="1"/>
          </p:nvPr>
        </p:nvSpPr>
        <p:spPr>
          <a:xfrm>
            <a:off x="1428728" y="4357694"/>
            <a:ext cx="7406640" cy="67373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edit Master subtitle style</a:t>
            </a:r>
            <a:endParaRPr lang="en-US" dirty="0"/>
          </a:p>
        </p:txBody>
      </p:sp>
      <p:sp>
        <p:nvSpPr>
          <p:cNvPr id="7" name="Date Placeholder 6"/>
          <p:cNvSpPr>
            <a:spLocks noGrp="1"/>
          </p:cNvSpPr>
          <p:nvPr>
            <p:ph type="dt" sz="half" idx="10"/>
          </p:nvPr>
        </p:nvSpPr>
        <p:spPr>
          <a:xfrm>
            <a:off x="4100612" y="6305550"/>
            <a:ext cx="2133600" cy="476250"/>
          </a:xfrm>
        </p:spPr>
        <p:txBody>
          <a:bodyPr/>
          <a:lstStyle>
            <a:lvl1pPr>
              <a:defRPr/>
            </a:lvl1pPr>
            <a:extLst/>
          </a:lstStyle>
          <a:p>
            <a:pPr>
              <a:defRPr/>
            </a:pPr>
            <a:fld id="{E7CC54E8-7A4B-405C-8558-EEF7B9948EF8}" type="datetime1">
              <a:rPr lang="mn-MN" smtClean="0"/>
              <a:t>2018-09-04</a:t>
            </a:fld>
            <a:endParaRPr lang="en-US" dirty="0"/>
          </a:p>
        </p:txBody>
      </p:sp>
      <p:sp>
        <p:nvSpPr>
          <p:cNvPr id="8" name="Footer Placeholder 19"/>
          <p:cNvSpPr>
            <a:spLocks noGrp="1"/>
          </p:cNvSpPr>
          <p:nvPr>
            <p:ph type="ftr" sz="quarter" idx="11"/>
          </p:nvPr>
        </p:nvSpPr>
        <p:spPr>
          <a:xfrm>
            <a:off x="1205012" y="6305550"/>
            <a:ext cx="2895600" cy="476250"/>
          </a:xfrm>
        </p:spPr>
        <p:txBody>
          <a:bodyPr/>
          <a:lstStyle>
            <a:lvl1pPr>
              <a:defRPr/>
            </a:lvl1pPr>
            <a:extLst/>
          </a:lstStyle>
          <a:p>
            <a:pPr>
              <a:defRPr/>
            </a:pPr>
            <a:endParaRPr lang="en-US" dirty="0"/>
          </a:p>
        </p:txBody>
      </p:sp>
      <p:sp>
        <p:nvSpPr>
          <p:cNvPr id="9" name="Slide Number Placeholder 9"/>
          <p:cNvSpPr>
            <a:spLocks noGrp="1"/>
          </p:cNvSpPr>
          <p:nvPr>
            <p:ph type="sldNum" sz="quarter" idx="12"/>
          </p:nvPr>
        </p:nvSpPr>
        <p:spPr/>
        <p:txBody>
          <a:bodyPr/>
          <a:lstStyle>
            <a:lvl1pPr>
              <a:defRPr/>
            </a:lvl1pPr>
            <a:extLst/>
          </a:lstStyle>
          <a:p>
            <a:pPr>
              <a:defRPr/>
            </a:pPr>
            <a:fld id="{20E5B8B0-4175-4726-9A63-6C1CB4E2A600}" type="slidenum">
              <a:rPr lang="en-US"/>
              <a:pPr>
                <a:defRPr/>
              </a:pPr>
              <a:t>‹#›</a:t>
            </a:fld>
            <a:endParaRPr lang="en-US"/>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84498" cy="6858000"/>
          </a:xfrm>
          <a:prstGeom prst="rect">
            <a:avLst/>
          </a:prstGeom>
        </p:spPr>
      </p:pic>
      <p:pic>
        <p:nvPicPr>
          <p:cNvPr id="10" name="Picture 4" descr="http://seas.num.edu.mn/en/img/num_logo_en.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49525" y="188641"/>
            <a:ext cx="657159" cy="48379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763688" y="322055"/>
            <a:ext cx="1519870" cy="400110"/>
          </a:xfrm>
          <a:prstGeom prst="rect">
            <a:avLst/>
          </a:prstGeom>
          <a:noFill/>
        </p:spPr>
        <p:txBody>
          <a:bodyPr wrap="square" rtlCol="0">
            <a:spAutoFit/>
          </a:bodyPr>
          <a:lstStyle/>
          <a:p>
            <a:r>
              <a:rPr lang="en-US" sz="1000" cap="small" baseline="0" dirty="0" smtClean="0">
                <a:solidFill>
                  <a:srgbClr val="1B4588"/>
                </a:solidFill>
                <a:latin typeface="Segoe UI Semibold" panose="020B0702040204020203" pitchFamily="34" charset="0"/>
                <a:cs typeface="Segoe UI Semibold" panose="020B0702040204020203" pitchFamily="34" charset="0"/>
              </a:rPr>
              <a:t>School of Engineering </a:t>
            </a:r>
            <a:br>
              <a:rPr lang="en-US" sz="1000" cap="small" baseline="0" dirty="0" smtClean="0">
                <a:solidFill>
                  <a:srgbClr val="1B4588"/>
                </a:solidFill>
                <a:latin typeface="Segoe UI Semibold" panose="020B0702040204020203" pitchFamily="34" charset="0"/>
                <a:cs typeface="Segoe UI Semibold" panose="020B0702040204020203" pitchFamily="34" charset="0"/>
              </a:rPr>
            </a:br>
            <a:r>
              <a:rPr lang="en-US" sz="1000" cap="small" baseline="0" dirty="0" smtClean="0">
                <a:solidFill>
                  <a:srgbClr val="1B4588"/>
                </a:solidFill>
                <a:latin typeface="Segoe UI Semibold" panose="020B0702040204020203" pitchFamily="34" charset="0"/>
                <a:cs typeface="Segoe UI Semibold" panose="020B0702040204020203" pitchFamily="34" charset="0"/>
              </a:rPr>
              <a:t>and Applied Sciences</a:t>
            </a:r>
            <a:endParaRPr lang="en-US" sz="1000" cap="small" baseline="0" dirty="0">
              <a:solidFill>
                <a:srgbClr val="1B4588"/>
              </a:solidFill>
              <a:latin typeface="Segoe UI Semibold" panose="020B0702040204020203" pitchFamily="34" charset="0"/>
              <a:cs typeface="Segoe UI Semibold" panose="020B0702040204020203"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extLst/>
          </a:lstStyle>
          <a:p>
            <a:pPr>
              <a:defRPr/>
            </a:pPr>
            <a:fld id="{911F0413-5539-40EF-BA5D-D1B916BE9060}" type="datetime1">
              <a:rPr lang="mn-MN" smtClean="0"/>
              <a:t>2018-09-04</a:t>
            </a:fld>
            <a:endParaRPr lang="mn-MN"/>
          </a:p>
        </p:txBody>
      </p:sp>
      <p:sp>
        <p:nvSpPr>
          <p:cNvPr id="6" name="Footer Placeholder 4"/>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7" name="Slide Number Placeholder 5"/>
          <p:cNvSpPr>
            <a:spLocks noGrp="1"/>
          </p:cNvSpPr>
          <p:nvPr>
            <p:ph type="sldNum" sz="quarter" idx="12"/>
          </p:nvPr>
        </p:nvSpPr>
        <p:spPr/>
        <p:txBody>
          <a:bodyPr/>
          <a:lstStyle>
            <a:lvl1pPr>
              <a:defRPr/>
            </a:lvl1pPr>
            <a:extLst/>
          </a:lstStyle>
          <a:p>
            <a:pPr>
              <a:defRPr/>
            </a:pPr>
            <a:fld id="{873C738F-7565-4B36-8C62-E65CB26A0D03}" type="slidenum">
              <a:rPr lang="mn-MN"/>
              <a:pPr>
                <a:defRPr/>
              </a:pPr>
              <a:t>‹#›</a:t>
            </a:fld>
            <a:endParaRPr lang="mn-M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Vertical Title 1"/>
          <p:cNvSpPr>
            <a:spLocks noGrp="1"/>
          </p:cNvSpPr>
          <p:nvPr>
            <p:ph type="title" orient="vert"/>
          </p:nvPr>
        </p:nvSpPr>
        <p:spPr>
          <a:xfrm>
            <a:off x="6858000" y="274641"/>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2"/>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extLst/>
          </a:lstStyle>
          <a:p>
            <a:pPr>
              <a:defRPr/>
            </a:pPr>
            <a:fld id="{5BFDA969-C2CD-4078-84B5-B4B0BCC5F8E3}" type="datetime1">
              <a:rPr lang="mn-MN" smtClean="0"/>
              <a:t>2018-09-04</a:t>
            </a:fld>
            <a:endParaRPr lang="mn-MN"/>
          </a:p>
        </p:txBody>
      </p:sp>
      <p:sp>
        <p:nvSpPr>
          <p:cNvPr id="6" name="Footer Placeholder 4"/>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7" name="Slide Number Placeholder 5"/>
          <p:cNvSpPr>
            <a:spLocks noGrp="1"/>
          </p:cNvSpPr>
          <p:nvPr>
            <p:ph type="sldNum" sz="quarter" idx="12"/>
          </p:nvPr>
        </p:nvSpPr>
        <p:spPr/>
        <p:txBody>
          <a:bodyPr/>
          <a:lstStyle>
            <a:lvl1pPr>
              <a:defRPr/>
            </a:lvl1pPr>
            <a:extLst/>
          </a:lstStyle>
          <a:p>
            <a:pPr>
              <a:defRPr/>
            </a:pPr>
            <a:fld id="{BB0A1A18-DED6-4BDA-B6E5-F233A524F0CE}" type="slidenum">
              <a:rPr lang="mn-MN"/>
              <a:pPr>
                <a:defRPr/>
              </a:pPr>
              <a:t>‹#›</a:t>
            </a:fld>
            <a:endParaRPr lang="mn-M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3">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02" y="0"/>
            <a:ext cx="488900" cy="6858000"/>
          </a:xfrm>
          <a:prstGeom prst="rect">
            <a:avLst/>
          </a:prstGeom>
        </p:spPr>
      </p:pic>
      <p:sp>
        <p:nvSpPr>
          <p:cNvPr id="2" name="Title 1"/>
          <p:cNvSpPr>
            <a:spLocks noGrp="1"/>
          </p:cNvSpPr>
          <p:nvPr>
            <p:ph type="title"/>
          </p:nvPr>
        </p:nvSpPr>
        <p:spPr>
          <a:xfrm>
            <a:off x="571473" y="254021"/>
            <a:ext cx="8429684" cy="510363"/>
          </a:xfrm>
        </p:spPr>
        <p:txBody>
          <a:bodyPr>
            <a:noAutofit/>
          </a:bodyPr>
          <a:lstStyle>
            <a:lvl1pPr>
              <a:defRPr sz="3200" cap="small" baseline="0">
                <a:solidFill>
                  <a:schemeClr val="accent1">
                    <a:lumMod val="50000"/>
                  </a:schemeClr>
                </a:solidFill>
              </a:defRPr>
            </a:lvl1pPr>
            <a:extLst/>
          </a:lstStyle>
          <a:p>
            <a:r>
              <a:rPr lang="en-US" dirty="0" smtClean="0"/>
              <a:t>Click to edit Master title style</a:t>
            </a:r>
            <a:endParaRPr lang="en-US" dirty="0"/>
          </a:p>
        </p:txBody>
      </p:sp>
      <p:sp>
        <p:nvSpPr>
          <p:cNvPr id="3" name="Content Placeholder 2"/>
          <p:cNvSpPr>
            <a:spLocks noGrp="1"/>
          </p:cNvSpPr>
          <p:nvPr>
            <p:ph idx="1"/>
          </p:nvPr>
        </p:nvSpPr>
        <p:spPr>
          <a:xfrm>
            <a:off x="571473" y="1052736"/>
            <a:ext cx="8429684" cy="5376660"/>
          </a:xfrm>
        </p:spPr>
        <p:txBody>
          <a:bodyPr/>
          <a:lstStyle>
            <a:lvl1pPr>
              <a:defRPr sz="1800"/>
            </a:lvl1pPr>
            <a:lvl2pPr>
              <a:buFont typeface="Wingdings" pitchFamily="2" charset="2"/>
              <a:buChar char="§"/>
              <a:defRPr sz="1600"/>
            </a:lvl2pPr>
            <a:lvl3pPr>
              <a:buClr>
                <a:schemeClr val="accent1">
                  <a:lumMod val="75000"/>
                </a:schemeClr>
              </a:buClr>
              <a:buFont typeface="Courier New" pitchFamily="49" charset="0"/>
              <a:buChar char="o"/>
              <a:defRPr sz="1400"/>
            </a:lvl3pPr>
            <a:lvl4pPr>
              <a:defRPr sz="1200"/>
            </a:lvl4pPr>
            <a:lvl5pPr>
              <a:defRPr sz="1200"/>
            </a:lvl5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a:xfrm>
            <a:off x="3581400" y="6500815"/>
            <a:ext cx="2133600" cy="280987"/>
          </a:xfrm>
        </p:spPr>
        <p:txBody>
          <a:bodyPr/>
          <a:lstStyle>
            <a:lvl1pPr>
              <a:defRPr/>
            </a:lvl1pPr>
            <a:extLst/>
          </a:lstStyle>
          <a:p>
            <a:pPr>
              <a:defRPr/>
            </a:pPr>
            <a:fld id="{FD00270C-56FD-4740-9FA4-2D878E6F623D}" type="datetime1">
              <a:rPr lang="mn-MN" smtClean="0"/>
              <a:t>2018-09-04</a:t>
            </a:fld>
            <a:endParaRPr lang="mn-MN" dirty="0"/>
          </a:p>
        </p:txBody>
      </p:sp>
      <p:sp>
        <p:nvSpPr>
          <p:cNvPr id="9" name="Footer Placeholder 4"/>
          <p:cNvSpPr>
            <a:spLocks noGrp="1"/>
          </p:cNvSpPr>
          <p:nvPr>
            <p:ph type="ftr" sz="quarter" idx="11"/>
          </p:nvPr>
        </p:nvSpPr>
        <p:spPr>
          <a:xfrm>
            <a:off x="571472" y="6500814"/>
            <a:ext cx="2895600" cy="280987"/>
          </a:xfrm>
        </p:spPr>
        <p:txBody>
          <a:bodyPr/>
          <a:lstStyle>
            <a:lvl1pPr>
              <a:defRPr/>
            </a:lvl1pPr>
            <a:extLst/>
          </a:lstStyle>
          <a:p>
            <a:pPr>
              <a:defRPr/>
            </a:pPr>
            <a:endParaRPr lang="mn-MN" dirty="0"/>
          </a:p>
        </p:txBody>
      </p:sp>
      <p:sp>
        <p:nvSpPr>
          <p:cNvPr id="10" name="Slide Number Placeholder 5"/>
          <p:cNvSpPr>
            <a:spLocks noGrp="1"/>
          </p:cNvSpPr>
          <p:nvPr>
            <p:ph type="sldNum" sz="quarter" idx="12"/>
          </p:nvPr>
        </p:nvSpPr>
        <p:spPr>
          <a:xfrm>
            <a:off x="8613775" y="6500815"/>
            <a:ext cx="457200" cy="280987"/>
          </a:xfrm>
        </p:spPr>
        <p:txBody>
          <a:bodyPr/>
          <a:lstStyle>
            <a:lvl1pPr>
              <a:defRPr/>
            </a:lvl1pPr>
            <a:extLst/>
          </a:lstStyle>
          <a:p>
            <a:pPr>
              <a:defRPr/>
            </a:pPr>
            <a:fld id="{C10600D5-7913-4E68-9CF7-B5E33E63F38F}" type="slidenum">
              <a:rPr lang="mn-MN"/>
              <a:pPr>
                <a:defRPr/>
              </a:pPr>
              <a:t>‹#›</a:t>
            </a:fld>
            <a:endParaRPr lang="mn-MN"/>
          </a:p>
        </p:txBody>
      </p:sp>
      <p:cxnSp>
        <p:nvCxnSpPr>
          <p:cNvPr id="13" name="Straight Connector 12"/>
          <p:cNvCxnSpPr/>
          <p:nvPr userDrawn="1"/>
        </p:nvCxnSpPr>
        <p:spPr>
          <a:xfrm>
            <a:off x="578004" y="836712"/>
            <a:ext cx="5938212" cy="0"/>
          </a:xfrm>
          <a:prstGeom prst="line">
            <a:avLst/>
          </a:prstGeom>
          <a:ln>
            <a:solidFill>
              <a:schemeClr val="accent1">
                <a:lumMod val="50000"/>
              </a:schemeClr>
            </a:solidFill>
          </a:ln>
        </p:spPr>
        <p:style>
          <a:lnRef idx="1">
            <a:schemeClr val="accent5"/>
          </a:lnRef>
          <a:fillRef idx="0">
            <a:schemeClr val="accent5"/>
          </a:fillRef>
          <a:effectRef idx="0">
            <a:schemeClr val="accent5"/>
          </a:effectRef>
          <a:fontRef idx="minor">
            <a:schemeClr val="tx1"/>
          </a:fontRef>
        </p:style>
      </p:cxn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829" y="74161"/>
            <a:ext cx="359719" cy="35971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17" descr="long khas.jpg"/>
          <p:cNvPicPr>
            <a:picLocks noChangeAspect="1"/>
          </p:cNvPicPr>
          <p:nvPr userDrawn="1"/>
        </p:nvPicPr>
        <p:blipFill>
          <a:blip r:embed="rId2" cstate="print"/>
          <a:srcRect/>
          <a:stretch>
            <a:fillRect/>
          </a:stretch>
        </p:blipFill>
        <p:spPr bwMode="auto">
          <a:xfrm>
            <a:off x="405" y="0"/>
            <a:ext cx="504825" cy="6858000"/>
          </a:xfrm>
          <a:prstGeom prst="rect">
            <a:avLst/>
          </a:prstGeom>
          <a:noFill/>
          <a:ln w="9525">
            <a:noFill/>
            <a:miter lim="800000"/>
            <a:headEnd/>
            <a:tailEnd/>
          </a:ln>
        </p:spPr>
      </p:pic>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atin typeface="Segoe UI (Headings)"/>
              </a:defRPr>
            </a:lvl1pPr>
            <a:extLst/>
          </a:lstStyle>
          <a:p>
            <a:r>
              <a:rPr lang="en-US" dirty="0" smtClean="0"/>
              <a:t>Click to edit Master title style</a:t>
            </a:r>
            <a:endParaRPr lang="en-US" dirty="0"/>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extLst/>
          </a:lstStyle>
          <a:p>
            <a:pPr>
              <a:defRPr/>
            </a:pPr>
            <a:fld id="{CA1F5C55-64C0-42C3-97FF-CE2ECB237A6E}" type="datetime1">
              <a:rPr lang="mn-MN" smtClean="0"/>
              <a:t>2018-09-04</a:t>
            </a:fld>
            <a:endParaRPr lang="mn-MN"/>
          </a:p>
        </p:txBody>
      </p:sp>
      <p:sp>
        <p:nvSpPr>
          <p:cNvPr id="8" name="Footer Placeholder 4"/>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9" name="Slide Number Placeholder 5"/>
          <p:cNvSpPr>
            <a:spLocks noGrp="1"/>
          </p:cNvSpPr>
          <p:nvPr>
            <p:ph type="sldNum" sz="quarter" idx="12"/>
          </p:nvPr>
        </p:nvSpPr>
        <p:spPr/>
        <p:txBody>
          <a:bodyPr/>
          <a:lstStyle>
            <a:lvl1pPr>
              <a:defRPr/>
            </a:lvl1pPr>
            <a:extLst/>
          </a:lstStyle>
          <a:p>
            <a:pPr>
              <a:defRPr/>
            </a:pPr>
            <a:fld id="{9C7BE7F6-AE38-479F-A849-827F786C6D8E}" type="slidenum">
              <a:rPr lang="mn-MN"/>
              <a:pPr>
                <a:defRPr/>
              </a:pPr>
              <a:t>‹#›</a:t>
            </a:fld>
            <a:endParaRPr lang="mn-MN"/>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6" y="254019"/>
            <a:ext cx="510364" cy="51036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pic>
        <p:nvPicPr>
          <p:cNvPr id="6" name="Picture 5" descr="muis-dugui-eng copy.gif"/>
          <p:cNvPicPr>
            <a:picLocks noChangeAspect="1"/>
          </p:cNvPicPr>
          <p:nvPr userDrawn="1"/>
        </p:nvPicPr>
        <p:blipFill>
          <a:blip r:embed="rId3" cstate="print"/>
          <a:stretch>
            <a:fillRect/>
          </a:stretch>
        </p:blipFill>
        <p:spPr>
          <a:xfrm>
            <a:off x="23751" y="72166"/>
            <a:ext cx="476128" cy="476128"/>
          </a:xfrm>
          <a:prstGeom prst="rect">
            <a:avLst/>
          </a:prstGeom>
          <a:effectLst>
            <a:glow rad="101600">
              <a:schemeClr val="bg1">
                <a:lumMod val="85000"/>
                <a:alpha val="60000"/>
              </a:schemeClr>
            </a:glow>
          </a:effectLst>
        </p:spPr>
      </p:pic>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extLst/>
          </a:lstStyle>
          <a:p>
            <a:pPr>
              <a:defRPr/>
            </a:pPr>
            <a:fld id="{DEDAC4EB-8B90-4C06-B05F-35B4637F1F26}" type="datetime1">
              <a:rPr lang="mn-MN" smtClean="0"/>
              <a:t>2018-09-04</a:t>
            </a:fld>
            <a:endParaRPr lang="mn-MN"/>
          </a:p>
        </p:txBody>
      </p:sp>
      <p:sp>
        <p:nvSpPr>
          <p:cNvPr id="8" name="Footer Placeholder 5"/>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9" name="Slide Number Placeholder 6"/>
          <p:cNvSpPr>
            <a:spLocks noGrp="1"/>
          </p:cNvSpPr>
          <p:nvPr>
            <p:ph type="sldNum" sz="quarter" idx="12"/>
          </p:nvPr>
        </p:nvSpPr>
        <p:spPr/>
        <p:txBody>
          <a:bodyPr/>
          <a:lstStyle>
            <a:lvl1pPr>
              <a:defRPr/>
            </a:lvl1pPr>
            <a:extLst/>
          </a:lstStyle>
          <a:p>
            <a:pPr>
              <a:defRPr/>
            </a:pPr>
            <a:fld id="{AF58F3D7-A253-44A8-A0D9-85DD5C7A17C7}" type="slidenum">
              <a:rPr lang="mn-MN"/>
              <a:pPr>
                <a:defRPr/>
              </a:pPr>
              <a:t>‹#›</a:t>
            </a:fld>
            <a:endParaRPr lang="mn-M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extLst/>
          </a:lstStyle>
          <a:p>
            <a:pPr>
              <a:defRPr/>
            </a:pPr>
            <a:fld id="{C802FF56-2D7F-44D4-824F-30406973FB67}" type="datetime1">
              <a:rPr lang="mn-MN" smtClean="0"/>
              <a:t>2018-09-04</a:t>
            </a:fld>
            <a:endParaRPr lang="mn-MN"/>
          </a:p>
        </p:txBody>
      </p:sp>
      <p:sp>
        <p:nvSpPr>
          <p:cNvPr id="9" name="Footer Placeholder 7"/>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10" name="Slide Number Placeholder 8"/>
          <p:cNvSpPr>
            <a:spLocks noGrp="1"/>
          </p:cNvSpPr>
          <p:nvPr>
            <p:ph type="sldNum" sz="quarter" idx="12"/>
          </p:nvPr>
        </p:nvSpPr>
        <p:spPr/>
        <p:txBody>
          <a:bodyPr/>
          <a:lstStyle>
            <a:lvl1pPr>
              <a:defRPr/>
            </a:lvl1pPr>
            <a:extLst/>
          </a:lstStyle>
          <a:p>
            <a:pPr>
              <a:defRPr/>
            </a:pPr>
            <a:fld id="{2D2C36D0-884D-45E8-8746-CC914DE63971}" type="slidenum">
              <a:rPr lang="mn-MN"/>
              <a:pPr>
                <a:defRPr/>
              </a:pPr>
              <a:t>‹#›</a:t>
            </a:fld>
            <a:endParaRPr lang="mn-M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extLst/>
          </a:lstStyle>
          <a:p>
            <a:pPr>
              <a:defRPr/>
            </a:pPr>
            <a:fld id="{200471F4-264A-4A61-A5FC-88234FD2DC12}" type="datetime1">
              <a:rPr lang="mn-MN" smtClean="0"/>
              <a:t>2018-09-04</a:t>
            </a:fld>
            <a:endParaRPr lang="mn-MN"/>
          </a:p>
        </p:txBody>
      </p:sp>
      <p:sp>
        <p:nvSpPr>
          <p:cNvPr id="5" name="Footer Placeholder 3"/>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6" name="Slide Number Placeholder 4"/>
          <p:cNvSpPr>
            <a:spLocks noGrp="1"/>
          </p:cNvSpPr>
          <p:nvPr>
            <p:ph type="sldNum" sz="quarter" idx="12"/>
          </p:nvPr>
        </p:nvSpPr>
        <p:spPr/>
        <p:txBody>
          <a:bodyPr/>
          <a:lstStyle>
            <a:lvl1pPr>
              <a:defRPr/>
            </a:lvl1pPr>
            <a:extLst/>
          </a:lstStyle>
          <a:p>
            <a:pPr>
              <a:defRPr/>
            </a:pPr>
            <a:fld id="{0AE5C790-CF07-4769-B1F7-76048D8DEC1C}" type="slidenum">
              <a:rPr lang="mn-MN"/>
              <a:pPr>
                <a:defRPr/>
              </a:pPr>
              <a:t>‹#›</a:t>
            </a:fld>
            <a:endParaRPr lang="mn-M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3">
        <a:schemeClr val="bg1"/>
      </p:bgRef>
    </p:bg>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lvl1pPr>
              <a:defRPr/>
            </a:lvl1pPr>
            <a:extLst/>
          </a:lstStyle>
          <a:p>
            <a:pPr>
              <a:defRPr/>
            </a:pPr>
            <a:fld id="{E3613D49-DFBD-4482-9D0E-FA964C2E8A6F}" type="slidenum">
              <a:rPr lang="mn-MN"/>
              <a:pPr>
                <a:defRPr/>
              </a:pPr>
              <a:t>‹#›</a:t>
            </a:fld>
            <a:endParaRPr lang="mn-M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02" y="0"/>
            <a:ext cx="488900" cy="68580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2"/>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extLst/>
          </a:lstStyle>
          <a:p>
            <a:pPr>
              <a:defRPr/>
            </a:pPr>
            <a:fld id="{4FA4BC8E-1429-478D-B2F6-8CD462E974EB}" type="datetime1">
              <a:rPr lang="mn-MN" smtClean="0"/>
              <a:t>2018-09-04</a:t>
            </a:fld>
            <a:endParaRPr lang="mn-MN"/>
          </a:p>
        </p:txBody>
      </p:sp>
      <p:sp>
        <p:nvSpPr>
          <p:cNvPr id="7" name="Footer Placeholder 5"/>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8" name="Slide Number Placeholder 6"/>
          <p:cNvSpPr>
            <a:spLocks noGrp="1"/>
          </p:cNvSpPr>
          <p:nvPr>
            <p:ph type="sldNum" sz="quarter" idx="12"/>
          </p:nvPr>
        </p:nvSpPr>
        <p:spPr/>
        <p:txBody>
          <a:bodyPr/>
          <a:lstStyle>
            <a:lvl1pPr>
              <a:defRPr/>
            </a:lvl1pPr>
            <a:extLst/>
          </a:lstStyle>
          <a:p>
            <a:pPr>
              <a:defRPr/>
            </a:pPr>
            <a:fld id="{A3271407-6CA4-4A13-AC39-CA512743EED4}" type="slidenum">
              <a:rPr lang="mn-MN"/>
              <a:pPr>
                <a:defRPr/>
              </a:pPr>
              <a:t>‹#›</a:t>
            </a:fld>
            <a:endParaRPr lang="mn-M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90"/>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lowchart: Process 6"/>
          <p:cNvSpPr/>
          <p:nvPr/>
        </p:nvSpPr>
        <p:spPr>
          <a:xfrm rot="2103354" flipH="1">
            <a:off x="5003801"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16"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5"/>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extLst/>
          </a:lstStyle>
          <a:p>
            <a:pPr>
              <a:defRPr/>
            </a:pPr>
            <a:fld id="{99066528-0F2E-4C55-8D90-3A036054739B}" type="datetime1">
              <a:rPr lang="mn-MN" smtClean="0"/>
              <a:t>2018-09-04</a:t>
            </a:fld>
            <a:endParaRPr lang="mn-MN"/>
          </a:p>
        </p:txBody>
      </p:sp>
      <p:sp>
        <p:nvSpPr>
          <p:cNvPr id="10" name="Footer Placeholder 5"/>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11" name="Slide Number Placeholder 6"/>
          <p:cNvSpPr>
            <a:spLocks noGrp="1"/>
          </p:cNvSpPr>
          <p:nvPr>
            <p:ph type="sldNum" sz="quarter" idx="12"/>
          </p:nvPr>
        </p:nvSpPr>
        <p:spPr/>
        <p:txBody>
          <a:bodyPr/>
          <a:lstStyle>
            <a:lvl1pPr>
              <a:defRPr/>
            </a:lvl1pPr>
            <a:extLst/>
          </a:lstStyle>
          <a:p>
            <a:pPr>
              <a:defRPr/>
            </a:pPr>
            <a:fld id="{34BDFFC6-41BD-4BAE-A525-030B468CB644}" type="slidenum">
              <a:rPr lang="mn-MN"/>
              <a:pPr>
                <a:defRPr/>
              </a:pPr>
              <a:t>‹#›</a:t>
            </a:fld>
            <a:endParaRPr lang="mn-M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12" name="Rectangle 11"/>
          <p:cNvSpPr/>
          <p:nvPr/>
        </p:nvSpPr>
        <p:spPr>
          <a:xfrm>
            <a:off x="1012826"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1" y="274638"/>
            <a:ext cx="7499350" cy="1143000"/>
          </a:xfrm>
          <a:prstGeom prst="rect">
            <a:avLst/>
          </a:prstGeom>
        </p:spPr>
        <p:txBody>
          <a:bodyPr anchor="ctr">
            <a:normAutofit/>
          </a:bodyPr>
          <a:lstStyle/>
          <a:p>
            <a:r>
              <a:rPr lang="en-US" smtClean="0"/>
              <a:t>Click to edit Master title style</a:t>
            </a:r>
            <a:endParaRPr lang="en-US"/>
          </a:p>
        </p:txBody>
      </p:sp>
      <p:sp>
        <p:nvSpPr>
          <p:cNvPr id="1028" name="Text Placeholder 8"/>
          <p:cNvSpPr>
            <a:spLocks noGrp="1"/>
          </p:cNvSpPr>
          <p:nvPr>
            <p:ph type="body" idx="1"/>
          </p:nvPr>
        </p:nvSpPr>
        <p:spPr bwMode="auto">
          <a:xfrm>
            <a:off x="1435101"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4FAA327B-985D-4CC6-9F9B-9A04F7F3B8F6}" type="datetime1">
              <a:rPr lang="mn-MN" smtClean="0"/>
              <a:t>2018-09-04</a:t>
            </a:fld>
            <a:endParaRPr lang="mn-M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mn-MN" dirty="0"/>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A11381AF-E13B-480D-B909-98169328A27E}" type="slidenum">
              <a:rPr lang="mn-MN"/>
              <a:pPr>
                <a:defRPr/>
              </a:pPr>
              <a:t>‹#›</a:t>
            </a:fld>
            <a:endParaRPr lang="mn-MN"/>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Droid Sans" pitchFamily="34" charset="0"/>
        </a:defRPr>
      </a:lvl2pPr>
      <a:lvl3pPr algn="l" rtl="0" eaLnBrk="0" fontAlgn="base" hangingPunct="0">
        <a:spcBef>
          <a:spcPct val="0"/>
        </a:spcBef>
        <a:spcAft>
          <a:spcPct val="0"/>
        </a:spcAft>
        <a:defRPr sz="4300">
          <a:solidFill>
            <a:srgbClr val="572314"/>
          </a:solidFill>
          <a:latin typeface="Droid Sans" pitchFamily="34" charset="0"/>
        </a:defRPr>
      </a:lvl3pPr>
      <a:lvl4pPr algn="l" rtl="0" eaLnBrk="0" fontAlgn="base" hangingPunct="0">
        <a:spcBef>
          <a:spcPct val="0"/>
        </a:spcBef>
        <a:spcAft>
          <a:spcPct val="0"/>
        </a:spcAft>
        <a:defRPr sz="4300">
          <a:solidFill>
            <a:srgbClr val="572314"/>
          </a:solidFill>
          <a:latin typeface="Droid Sans" pitchFamily="34" charset="0"/>
        </a:defRPr>
      </a:lvl4pPr>
      <a:lvl5pPr algn="l" rtl="0" eaLnBrk="0" fontAlgn="base" hangingPunct="0">
        <a:spcBef>
          <a:spcPct val="0"/>
        </a:spcBef>
        <a:spcAft>
          <a:spcPct val="0"/>
        </a:spcAft>
        <a:defRPr sz="4300">
          <a:solidFill>
            <a:srgbClr val="572314"/>
          </a:solidFill>
          <a:latin typeface="Droid Sans" pitchFamily="34" charset="0"/>
        </a:defRPr>
      </a:lvl5pPr>
      <a:lvl6pPr marL="457200" algn="l" rtl="0" fontAlgn="base">
        <a:spcBef>
          <a:spcPct val="0"/>
        </a:spcBef>
        <a:spcAft>
          <a:spcPct val="0"/>
        </a:spcAft>
        <a:defRPr sz="4300">
          <a:solidFill>
            <a:srgbClr val="572314"/>
          </a:solidFill>
          <a:latin typeface="Corbel" pitchFamily="34" charset="0"/>
        </a:defRPr>
      </a:lvl6pPr>
      <a:lvl7pPr marL="914400" algn="l" rtl="0" fontAlgn="base">
        <a:spcBef>
          <a:spcPct val="0"/>
        </a:spcBef>
        <a:spcAft>
          <a:spcPct val="0"/>
        </a:spcAft>
        <a:defRPr sz="4300">
          <a:solidFill>
            <a:srgbClr val="572314"/>
          </a:solidFill>
          <a:latin typeface="Corbel" pitchFamily="34" charset="0"/>
        </a:defRPr>
      </a:lvl7pPr>
      <a:lvl8pPr marL="1371600" algn="l" rtl="0" fontAlgn="base">
        <a:spcBef>
          <a:spcPct val="0"/>
        </a:spcBef>
        <a:spcAft>
          <a:spcPct val="0"/>
        </a:spcAft>
        <a:defRPr sz="4300">
          <a:solidFill>
            <a:srgbClr val="572314"/>
          </a:solidFill>
          <a:latin typeface="Corbel" pitchFamily="34" charset="0"/>
        </a:defRPr>
      </a:lvl8pPr>
      <a:lvl9pPr marL="1828800" algn="l" rtl="0" fontAlgn="base">
        <a:spcBef>
          <a:spcPct val="0"/>
        </a:spcBef>
        <a:spcAft>
          <a:spcPct val="0"/>
        </a:spcAft>
        <a:defRPr sz="4300">
          <a:solidFill>
            <a:srgbClr val="572314"/>
          </a:solidFill>
          <a:latin typeface="Corbel"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amarsanaag@seas.num.edu.mn" TargetMode="External"/><Relationship Id="rId2" Type="http://schemas.openxmlformats.org/officeDocument/2006/relationships/hyperlink" Target="https://goo.gl/forms/Reju6Ib6ZrktH1BO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9854" y="4365104"/>
            <a:ext cx="7614146" cy="2016224"/>
          </a:xfrm>
          <a:noFill/>
        </p:spPr>
        <p:txBody>
          <a:bodyPr>
            <a:normAutofit lnSpcReduction="10000"/>
          </a:bodyPr>
          <a:lstStyle/>
          <a:p>
            <a:pPr eaLnBrk="1" fontAlgn="auto" hangingPunct="1">
              <a:spcAft>
                <a:spcPts val="0"/>
              </a:spcAft>
              <a:defRPr/>
            </a:pPr>
            <a:r>
              <a:rPr lang="en-US" sz="1400" b="1" dirty="0" smtClean="0">
                <a:solidFill>
                  <a:schemeClr val="tx1">
                    <a:lumMod val="65000"/>
                    <a:lumOff val="35000"/>
                  </a:schemeClr>
                </a:solidFill>
              </a:rPr>
              <a:t>PhD</a:t>
            </a:r>
            <a:r>
              <a:rPr lang="mn-MN" sz="1400" b="1" dirty="0" smtClean="0">
                <a:solidFill>
                  <a:schemeClr val="tx1">
                    <a:lumMod val="65000"/>
                    <a:lumOff val="35000"/>
                  </a:schemeClr>
                </a:solidFill>
              </a:rPr>
              <a:t>. </a:t>
            </a:r>
            <a:r>
              <a:rPr lang="en-US" sz="1400" b="1" dirty="0" smtClean="0">
                <a:solidFill>
                  <a:schemeClr val="tx1">
                    <a:lumMod val="65000"/>
                    <a:lumOff val="35000"/>
                  </a:schemeClr>
                </a:solidFill>
              </a:rPr>
              <a:t>AMARSANAA Ganbold</a:t>
            </a:r>
            <a:endParaRPr lang="mn-MN" sz="1400" b="1" baseline="30000" dirty="0" smtClean="0">
              <a:solidFill>
                <a:schemeClr val="tx1">
                  <a:lumMod val="65000"/>
                  <a:lumOff val="35000"/>
                </a:schemeClr>
              </a:solidFill>
            </a:endParaRPr>
          </a:p>
          <a:p>
            <a:pPr eaLnBrk="1" fontAlgn="auto" hangingPunct="1">
              <a:spcBef>
                <a:spcPts val="0"/>
              </a:spcBef>
              <a:spcAft>
                <a:spcPts val="0"/>
              </a:spcAft>
              <a:defRPr/>
            </a:pPr>
            <a:endParaRPr lang="mn-MN" sz="900" dirty="0">
              <a:solidFill>
                <a:schemeClr val="tx1">
                  <a:lumMod val="65000"/>
                  <a:lumOff val="35000"/>
                </a:schemeClr>
              </a:solidFill>
            </a:endParaRPr>
          </a:p>
          <a:p>
            <a:pPr eaLnBrk="1" fontAlgn="auto" hangingPunct="1">
              <a:spcBef>
                <a:spcPts val="0"/>
              </a:spcBef>
              <a:spcAft>
                <a:spcPts val="0"/>
              </a:spcAft>
              <a:defRPr/>
            </a:pPr>
            <a:endParaRPr lang="mn-MN" sz="500" cap="all" dirty="0" smtClean="0">
              <a:solidFill>
                <a:schemeClr val="tx1">
                  <a:lumMod val="65000"/>
                  <a:lumOff val="35000"/>
                </a:schemeClr>
              </a:solidFill>
            </a:endParaRPr>
          </a:p>
          <a:p>
            <a:pPr eaLnBrk="1" fontAlgn="auto" hangingPunct="1">
              <a:spcBef>
                <a:spcPts val="0"/>
              </a:spcBef>
              <a:spcAft>
                <a:spcPts val="0"/>
              </a:spcAft>
              <a:defRPr/>
            </a:pPr>
            <a:r>
              <a:rPr lang="en-US" sz="1200" b="1" cap="all" dirty="0" smtClean="0">
                <a:solidFill>
                  <a:schemeClr val="tx1">
                    <a:lumMod val="65000"/>
                    <a:lumOff val="35000"/>
                  </a:schemeClr>
                </a:solidFill>
              </a:rPr>
              <a:t>Department of information and Computer Science</a:t>
            </a:r>
            <a:endParaRPr lang="mn-MN" sz="1200" b="1" cap="all" dirty="0">
              <a:solidFill>
                <a:schemeClr val="tx1">
                  <a:lumMod val="65000"/>
                  <a:lumOff val="35000"/>
                </a:schemeClr>
              </a:solidFill>
            </a:endParaRPr>
          </a:p>
          <a:p>
            <a:pPr eaLnBrk="1" fontAlgn="auto" hangingPunct="1">
              <a:spcBef>
                <a:spcPts val="0"/>
              </a:spcBef>
              <a:spcAft>
                <a:spcPts val="0"/>
              </a:spcAft>
              <a:defRPr/>
            </a:pPr>
            <a:r>
              <a:rPr lang="en-US" sz="1200" b="1" dirty="0" smtClean="0">
                <a:solidFill>
                  <a:schemeClr val="tx1">
                    <a:lumMod val="65000"/>
                    <a:lumOff val="35000"/>
                  </a:schemeClr>
                </a:solidFill>
              </a:rPr>
              <a:t>School of Engineering and Applied Sciences, NUM</a:t>
            </a:r>
          </a:p>
          <a:p>
            <a:pPr eaLnBrk="1" fontAlgn="auto" hangingPunct="1">
              <a:spcBef>
                <a:spcPts val="0"/>
              </a:spcBef>
              <a:spcAft>
                <a:spcPts val="0"/>
              </a:spcAft>
              <a:defRPr/>
            </a:pPr>
            <a:r>
              <a:rPr lang="en-US" sz="1200" dirty="0" smtClean="0">
                <a:solidFill>
                  <a:schemeClr val="tx1">
                    <a:lumMod val="65000"/>
                    <a:lumOff val="35000"/>
                  </a:schemeClr>
                </a:solidFill>
              </a:rPr>
              <a:t>amarsanaag@num.edu.mn</a:t>
            </a:r>
          </a:p>
          <a:p>
            <a:pPr eaLnBrk="1" fontAlgn="auto" hangingPunct="1">
              <a:spcBef>
                <a:spcPts val="0"/>
              </a:spcBef>
              <a:spcAft>
                <a:spcPts val="0"/>
              </a:spcAft>
              <a:defRPr/>
            </a:pPr>
            <a:endParaRPr lang="en-US" sz="1200" cap="all" dirty="0" smtClean="0">
              <a:solidFill>
                <a:schemeClr val="tx1">
                  <a:lumMod val="65000"/>
                  <a:lumOff val="35000"/>
                </a:schemeClr>
              </a:solidFill>
            </a:endParaRPr>
          </a:p>
          <a:p>
            <a:pPr eaLnBrk="1" fontAlgn="auto" hangingPunct="1">
              <a:spcBef>
                <a:spcPts val="0"/>
              </a:spcBef>
              <a:spcAft>
                <a:spcPts val="0"/>
              </a:spcAft>
              <a:defRPr/>
            </a:pPr>
            <a:endParaRPr lang="mn-MN" sz="1200" dirty="0" smtClean="0">
              <a:solidFill>
                <a:schemeClr val="tx1">
                  <a:lumMod val="65000"/>
                  <a:lumOff val="35000"/>
                </a:schemeClr>
              </a:solidFill>
            </a:endParaRPr>
          </a:p>
          <a:p>
            <a:pPr eaLnBrk="1" fontAlgn="auto" hangingPunct="1">
              <a:spcBef>
                <a:spcPts val="0"/>
              </a:spcBef>
              <a:spcAft>
                <a:spcPts val="0"/>
              </a:spcAft>
              <a:defRPr/>
            </a:pPr>
            <a:endParaRPr lang="mn-MN" sz="1200" dirty="0">
              <a:solidFill>
                <a:schemeClr val="tx1">
                  <a:lumMod val="65000"/>
                  <a:lumOff val="35000"/>
                </a:schemeClr>
              </a:solidFill>
            </a:endParaRPr>
          </a:p>
          <a:p>
            <a:pPr eaLnBrk="1" fontAlgn="auto" hangingPunct="1">
              <a:spcBef>
                <a:spcPts val="0"/>
              </a:spcBef>
              <a:spcAft>
                <a:spcPts val="0"/>
              </a:spcAft>
              <a:defRPr/>
            </a:pPr>
            <a:endParaRPr lang="mn-MN" sz="1200" dirty="0">
              <a:solidFill>
                <a:schemeClr val="tx1">
                  <a:lumMod val="65000"/>
                  <a:lumOff val="35000"/>
                </a:schemeClr>
              </a:solidFill>
            </a:endParaRPr>
          </a:p>
          <a:p>
            <a:pPr eaLnBrk="1" fontAlgn="auto" hangingPunct="1">
              <a:spcBef>
                <a:spcPts val="0"/>
              </a:spcBef>
              <a:spcAft>
                <a:spcPts val="0"/>
              </a:spcAft>
              <a:defRPr/>
            </a:pPr>
            <a:r>
              <a:rPr lang="en-US" sz="1050" dirty="0">
                <a:solidFill>
                  <a:schemeClr val="tx1">
                    <a:lumMod val="65000"/>
                    <a:lumOff val="35000"/>
                  </a:schemeClr>
                </a:solidFill>
              </a:rPr>
              <a:t>ICSI301 </a:t>
            </a:r>
            <a:r>
              <a:rPr lang="en-US" sz="1050" dirty="0" smtClean="0">
                <a:solidFill>
                  <a:schemeClr val="tx1">
                    <a:lumMod val="65000"/>
                    <a:lumOff val="35000"/>
                  </a:schemeClr>
                </a:solidFill>
              </a:rPr>
              <a:t>Web Programming</a:t>
            </a:r>
            <a:endParaRPr lang="mn-MN" sz="1050" dirty="0">
              <a:solidFill>
                <a:schemeClr val="tx1">
                  <a:lumMod val="65000"/>
                  <a:lumOff val="35000"/>
                </a:schemeClr>
              </a:solidFill>
            </a:endParaRPr>
          </a:p>
          <a:p>
            <a:pPr eaLnBrk="1" fontAlgn="auto" hangingPunct="1">
              <a:spcBef>
                <a:spcPts val="0"/>
              </a:spcBef>
              <a:spcAft>
                <a:spcPts val="0"/>
              </a:spcAft>
              <a:defRPr/>
            </a:pPr>
            <a:r>
              <a:rPr lang="en-US" sz="1100" dirty="0" smtClean="0">
                <a:solidFill>
                  <a:schemeClr val="tx1">
                    <a:lumMod val="75000"/>
                    <a:lumOff val="25000"/>
                  </a:schemeClr>
                </a:solidFill>
              </a:rPr>
              <a:t>2017 Fall</a:t>
            </a:r>
            <a:endParaRPr lang="en-US" sz="1100" dirty="0">
              <a:solidFill>
                <a:schemeClr val="tx1">
                  <a:lumMod val="75000"/>
                  <a:lumOff val="25000"/>
                </a:schemeClr>
              </a:solidFill>
            </a:endParaRPr>
          </a:p>
          <a:p>
            <a:pPr eaLnBrk="1" fontAlgn="auto" hangingPunct="1">
              <a:spcAft>
                <a:spcPts val="0"/>
              </a:spcAft>
              <a:defRPr/>
            </a:pPr>
            <a:endParaRPr lang="mn-MN" sz="1400" dirty="0">
              <a:solidFill>
                <a:schemeClr val="accent1">
                  <a:lumMod val="50000"/>
                </a:schemeClr>
              </a:solidFill>
            </a:endParaRPr>
          </a:p>
        </p:txBody>
      </p:sp>
      <p:cxnSp>
        <p:nvCxnSpPr>
          <p:cNvPr id="5" name="Straight Connector 4"/>
          <p:cNvCxnSpPr/>
          <p:nvPr/>
        </p:nvCxnSpPr>
        <p:spPr>
          <a:xfrm>
            <a:off x="1619672" y="4653136"/>
            <a:ext cx="5922466"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nvSpPr>
        <p:spPr>
          <a:xfrm>
            <a:off x="1529854" y="2420888"/>
            <a:ext cx="7614146" cy="743503"/>
          </a:xfrm>
          <a:prstGeom prst="rect">
            <a:avLst/>
          </a:prstGeom>
          <a:solidFill>
            <a:schemeClr val="accent1">
              <a:alpha val="51000"/>
            </a:schemeClr>
          </a:solidFill>
        </p:spPr>
        <p:txBody>
          <a:bodyPr anchor="t">
            <a:noAutofit/>
          </a:bodyPr>
          <a:lstStyle>
            <a:lvl1pPr algn="l" rtl="0" eaLnBrk="0" fontAlgn="base" hangingPunct="0">
              <a:lnSpc>
                <a:spcPts val="4500"/>
              </a:lnSpc>
              <a:spcBef>
                <a:spcPct val="0"/>
              </a:spcBef>
              <a:spcAft>
                <a:spcPct val="0"/>
              </a:spcAft>
              <a:buNone/>
              <a:defRPr sz="4000" b="1" kern="1200" cap="all">
                <a:solidFill>
                  <a:srgbClr val="572314"/>
                </a:solidFill>
                <a:effectLst>
                  <a:outerShdw blurRad="50000" dist="30000" dir="5400000" algn="tl" rotWithShape="0">
                    <a:srgbClr val="000000">
                      <a:alpha val="30000"/>
                    </a:srgbClr>
                  </a:outerShdw>
                </a:effectLst>
                <a:latin typeface="Segoe UI (Headings)"/>
                <a:ea typeface="+mj-ea"/>
                <a:cs typeface="+mj-cs"/>
              </a:defRPr>
            </a:lvl1pPr>
            <a:lvl2pPr algn="l" rtl="0" eaLnBrk="0" fontAlgn="base" hangingPunct="0">
              <a:spcBef>
                <a:spcPct val="0"/>
              </a:spcBef>
              <a:spcAft>
                <a:spcPct val="0"/>
              </a:spcAft>
              <a:defRPr sz="4300">
                <a:solidFill>
                  <a:srgbClr val="572314"/>
                </a:solidFill>
                <a:latin typeface="Droid Sans" pitchFamily="34" charset="0"/>
              </a:defRPr>
            </a:lvl2pPr>
            <a:lvl3pPr algn="l" rtl="0" eaLnBrk="0" fontAlgn="base" hangingPunct="0">
              <a:spcBef>
                <a:spcPct val="0"/>
              </a:spcBef>
              <a:spcAft>
                <a:spcPct val="0"/>
              </a:spcAft>
              <a:defRPr sz="4300">
                <a:solidFill>
                  <a:srgbClr val="572314"/>
                </a:solidFill>
                <a:latin typeface="Droid Sans" pitchFamily="34" charset="0"/>
              </a:defRPr>
            </a:lvl3pPr>
            <a:lvl4pPr algn="l" rtl="0" eaLnBrk="0" fontAlgn="base" hangingPunct="0">
              <a:spcBef>
                <a:spcPct val="0"/>
              </a:spcBef>
              <a:spcAft>
                <a:spcPct val="0"/>
              </a:spcAft>
              <a:defRPr sz="4300">
                <a:solidFill>
                  <a:srgbClr val="572314"/>
                </a:solidFill>
                <a:latin typeface="Droid Sans" pitchFamily="34" charset="0"/>
              </a:defRPr>
            </a:lvl4pPr>
            <a:lvl5pPr algn="l" rtl="0" eaLnBrk="0" fontAlgn="base" hangingPunct="0">
              <a:spcBef>
                <a:spcPct val="0"/>
              </a:spcBef>
              <a:spcAft>
                <a:spcPct val="0"/>
              </a:spcAft>
              <a:defRPr sz="4300">
                <a:solidFill>
                  <a:srgbClr val="572314"/>
                </a:solidFill>
                <a:latin typeface="Droid Sans" pitchFamily="34" charset="0"/>
              </a:defRPr>
            </a:lvl5pPr>
            <a:lvl6pPr marL="457200" algn="l" rtl="0" fontAlgn="base">
              <a:spcBef>
                <a:spcPct val="0"/>
              </a:spcBef>
              <a:spcAft>
                <a:spcPct val="0"/>
              </a:spcAft>
              <a:defRPr sz="4300">
                <a:solidFill>
                  <a:srgbClr val="572314"/>
                </a:solidFill>
                <a:latin typeface="Corbel" pitchFamily="34" charset="0"/>
              </a:defRPr>
            </a:lvl6pPr>
            <a:lvl7pPr marL="914400" algn="l" rtl="0" fontAlgn="base">
              <a:spcBef>
                <a:spcPct val="0"/>
              </a:spcBef>
              <a:spcAft>
                <a:spcPct val="0"/>
              </a:spcAft>
              <a:defRPr sz="4300">
                <a:solidFill>
                  <a:srgbClr val="572314"/>
                </a:solidFill>
                <a:latin typeface="Corbel" pitchFamily="34" charset="0"/>
              </a:defRPr>
            </a:lvl7pPr>
            <a:lvl8pPr marL="1371600" algn="l" rtl="0" fontAlgn="base">
              <a:spcBef>
                <a:spcPct val="0"/>
              </a:spcBef>
              <a:spcAft>
                <a:spcPct val="0"/>
              </a:spcAft>
              <a:defRPr sz="4300">
                <a:solidFill>
                  <a:srgbClr val="572314"/>
                </a:solidFill>
                <a:latin typeface="Corbel" pitchFamily="34" charset="0"/>
              </a:defRPr>
            </a:lvl8pPr>
            <a:lvl9pPr marL="1828800" algn="l" rtl="0" fontAlgn="base">
              <a:spcBef>
                <a:spcPct val="0"/>
              </a:spcBef>
              <a:spcAft>
                <a:spcPct val="0"/>
              </a:spcAft>
              <a:defRPr sz="4300">
                <a:solidFill>
                  <a:srgbClr val="572314"/>
                </a:solidFill>
                <a:latin typeface="Corbel" pitchFamily="34" charset="0"/>
              </a:defRPr>
            </a:lvl9pPr>
            <a:extLst/>
          </a:lstStyle>
          <a:p>
            <a:r>
              <a:rPr lang="en-US" sz="2800" cap="small" dirty="0" smtClean="0">
                <a:solidFill>
                  <a:schemeClr val="accent1">
                    <a:lumMod val="50000"/>
                  </a:schemeClr>
                </a:solidFill>
                <a:effectLst/>
                <a:latin typeface="Segoe UI Semibold" panose="020B0702040204020203" pitchFamily="34" charset="0"/>
                <a:cs typeface="Segoe UI Semibold" panose="020B0702040204020203" pitchFamily="34" charset="0"/>
              </a:rPr>
              <a:t>00 Intro</a:t>
            </a:r>
            <a:endParaRPr lang="mn-MN" sz="2800" cap="small" dirty="0">
              <a:solidFill>
                <a:schemeClr val="accent1">
                  <a:lumMod val="50000"/>
                </a:schemeClr>
              </a:solidFill>
              <a:effectLst/>
              <a:latin typeface="Segoe UI Semibold" panose="020B0702040204020203" pitchFamily="34" charset="0"/>
              <a:cs typeface="Segoe UI Semibold" panose="020B07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10</a:t>
            </a:fld>
            <a:endParaRPr lang="mn-MN"/>
          </a:p>
        </p:txBody>
      </p:sp>
      <p:sp>
        <p:nvSpPr>
          <p:cNvPr id="8" name="TextBox 7"/>
          <p:cNvSpPr txBox="1"/>
          <p:nvPr/>
        </p:nvSpPr>
        <p:spPr>
          <a:xfrm>
            <a:off x="3635896" y="2996952"/>
            <a:ext cx="1922321" cy="40011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2000" dirty="0" smtClean="0">
                <a:solidFill>
                  <a:schemeClr val="tx1"/>
                </a:solidFill>
              </a:rPr>
              <a:t>Any questions?</a:t>
            </a:r>
            <a:endParaRPr lang="en-US" sz="2000" dirty="0">
              <a:solidFill>
                <a:schemeClr val="tx1"/>
              </a:solidFill>
            </a:endParaRPr>
          </a:p>
        </p:txBody>
      </p:sp>
    </p:spTree>
    <p:extLst>
      <p:ext uri="{BB962C8B-B14F-4D97-AF65-F5344CB8AC3E}">
        <p14:creationId xmlns:p14="http://schemas.microsoft.com/office/powerpoint/2010/main" val="818525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General information</a:t>
            </a:r>
            <a:endParaRPr lang="en-US" dirty="0">
              <a:effectLst/>
            </a:endParaRPr>
          </a:p>
        </p:txBody>
      </p:sp>
      <p:sp>
        <p:nvSpPr>
          <p:cNvPr id="3" name="Content Placeholder 2"/>
          <p:cNvSpPr>
            <a:spLocks noGrp="1"/>
          </p:cNvSpPr>
          <p:nvPr>
            <p:ph idx="1"/>
          </p:nvPr>
        </p:nvSpPr>
        <p:spPr/>
        <p:txBody>
          <a:bodyPr/>
          <a:lstStyle/>
          <a:p>
            <a:r>
              <a:rPr lang="en-US" dirty="0" smtClean="0">
                <a:latin typeface="Roboto" panose="02000000000000000000" pitchFamily="2" charset="0"/>
                <a:ea typeface="Roboto" panose="02000000000000000000" pitchFamily="2" charset="0"/>
                <a:cs typeface="Roboto" panose="02000000000000000000" pitchFamily="2" charset="0"/>
              </a:rPr>
              <a:t>Major compulsory </a:t>
            </a:r>
            <a:r>
              <a:rPr lang="en-US" dirty="0" smtClean="0">
                <a:latin typeface="Roboto" panose="02000000000000000000" pitchFamily="2" charset="0"/>
                <a:ea typeface="Roboto" panose="02000000000000000000" pitchFamily="2" charset="0"/>
                <a:cs typeface="Roboto" panose="02000000000000000000" pitchFamily="2" charset="0"/>
              </a:rPr>
              <a:t>course for </a:t>
            </a:r>
            <a:r>
              <a:rPr lang="en-US" dirty="0" smtClean="0">
                <a:latin typeface="Roboto" panose="02000000000000000000" pitchFamily="2" charset="0"/>
                <a:ea typeface="Roboto" panose="02000000000000000000" pitchFamily="2" charset="0"/>
                <a:cs typeface="Roboto" panose="02000000000000000000" pitchFamily="2" charset="0"/>
              </a:rPr>
              <a:t>IT, SW &amp; IS programs</a:t>
            </a:r>
            <a:endParaRPr lang="en-US" dirty="0" smtClean="0">
              <a:latin typeface="Roboto" panose="02000000000000000000" pitchFamily="2" charset="0"/>
              <a:ea typeface="Roboto" panose="02000000000000000000" pitchFamily="2" charset="0"/>
              <a:cs typeface="Roboto" panose="02000000000000000000" pitchFamily="2" charset="0"/>
            </a:endParaRPr>
          </a:p>
          <a:p>
            <a:r>
              <a:rPr lang="en-US" b="1" dirty="0" smtClean="0">
                <a:latin typeface="Roboto" panose="02000000000000000000" pitchFamily="2" charset="0"/>
                <a:ea typeface="Roboto" panose="02000000000000000000" pitchFamily="2" charset="0"/>
                <a:cs typeface="Roboto" panose="02000000000000000000" pitchFamily="2" charset="0"/>
              </a:rPr>
              <a:t>Credit </a:t>
            </a:r>
            <a:r>
              <a:rPr lang="en-US" b="1" dirty="0">
                <a:latin typeface="Roboto" panose="02000000000000000000" pitchFamily="2" charset="0"/>
                <a:ea typeface="Roboto" panose="02000000000000000000" pitchFamily="2" charset="0"/>
                <a:cs typeface="Roboto" panose="02000000000000000000" pitchFamily="2" charset="0"/>
              </a:rPr>
              <a:t>hours</a:t>
            </a:r>
            <a:r>
              <a:rPr lang="en-US" dirty="0">
                <a:latin typeface="Roboto" panose="02000000000000000000" pitchFamily="2" charset="0"/>
                <a:ea typeface="Roboto" panose="02000000000000000000" pitchFamily="2" charset="0"/>
                <a:cs typeface="Roboto" panose="02000000000000000000" pitchFamily="2" charset="0"/>
              </a:rPr>
              <a:t>: 3</a:t>
            </a:r>
          </a:p>
          <a:p>
            <a:pPr lvl="1"/>
            <a:r>
              <a:rPr lang="en-US" dirty="0">
                <a:latin typeface="Roboto" panose="02000000000000000000" pitchFamily="2" charset="0"/>
                <a:ea typeface="Roboto" panose="02000000000000000000" pitchFamily="2" charset="0"/>
                <a:cs typeface="Roboto" panose="02000000000000000000" pitchFamily="2" charset="0"/>
              </a:rPr>
              <a:t>Weekly</a:t>
            </a:r>
          </a:p>
          <a:p>
            <a:pPr lvl="2"/>
            <a:r>
              <a:rPr lang="en-US" dirty="0">
                <a:latin typeface="Roboto" panose="02000000000000000000" pitchFamily="2" charset="0"/>
                <a:ea typeface="Roboto" panose="02000000000000000000" pitchFamily="2" charset="0"/>
                <a:cs typeface="Roboto" panose="02000000000000000000" pitchFamily="2" charset="0"/>
              </a:rPr>
              <a:t>2 hours of lecture</a:t>
            </a:r>
          </a:p>
          <a:p>
            <a:pPr lvl="2"/>
            <a:r>
              <a:rPr lang="en-US" dirty="0">
                <a:latin typeface="Roboto" panose="02000000000000000000" pitchFamily="2" charset="0"/>
                <a:ea typeface="Roboto" panose="02000000000000000000" pitchFamily="2" charset="0"/>
                <a:cs typeface="Roboto" panose="02000000000000000000" pitchFamily="2" charset="0"/>
              </a:rPr>
              <a:t>3 hours of lab </a:t>
            </a:r>
            <a:r>
              <a:rPr lang="en-US" dirty="0" smtClean="0">
                <a:latin typeface="Roboto" panose="02000000000000000000" pitchFamily="2" charset="0"/>
                <a:ea typeface="Roboto" panose="02000000000000000000" pitchFamily="2" charset="0"/>
                <a:cs typeface="Roboto" panose="02000000000000000000" pitchFamily="2" charset="0"/>
              </a:rPr>
              <a:t>session</a:t>
            </a:r>
            <a:endParaRPr lang="en-US" b="1" dirty="0" smtClean="0">
              <a:latin typeface="Roboto" panose="02000000000000000000" pitchFamily="2" charset="0"/>
              <a:ea typeface="Roboto" panose="02000000000000000000" pitchFamily="2" charset="0"/>
              <a:cs typeface="Roboto" panose="02000000000000000000" pitchFamily="2" charset="0"/>
            </a:endParaRPr>
          </a:p>
          <a:p>
            <a:r>
              <a:rPr lang="en-US" b="1" dirty="0" smtClean="0">
                <a:latin typeface="Roboto" panose="02000000000000000000" pitchFamily="2" charset="0"/>
                <a:ea typeface="Roboto" panose="02000000000000000000" pitchFamily="2" charset="0"/>
                <a:cs typeface="Roboto" panose="02000000000000000000" pitchFamily="2" charset="0"/>
              </a:rPr>
              <a:t># of Lectures</a:t>
            </a:r>
            <a:r>
              <a:rPr lang="en-US" dirty="0" smtClean="0">
                <a:latin typeface="Roboto" panose="02000000000000000000" pitchFamily="2" charset="0"/>
                <a:ea typeface="Roboto" panose="02000000000000000000" pitchFamily="2" charset="0"/>
                <a:cs typeface="Roboto" panose="02000000000000000000" pitchFamily="2" charset="0"/>
              </a:rPr>
              <a:t>: 15 (+1 for mid-term)</a:t>
            </a:r>
          </a:p>
          <a:p>
            <a:pPr lvl="1"/>
            <a:r>
              <a:rPr lang="en-US" dirty="0" smtClean="0">
                <a:latin typeface="Roboto" panose="02000000000000000000" pitchFamily="2" charset="0"/>
                <a:ea typeface="Roboto" panose="02000000000000000000" pitchFamily="2" charset="0"/>
                <a:cs typeface="Roboto" panose="02000000000000000000" pitchFamily="2" charset="0"/>
              </a:rPr>
              <a:t>09:20 </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smtClean="0">
                <a:latin typeface="Roboto" panose="02000000000000000000" pitchFamily="2" charset="0"/>
                <a:ea typeface="Roboto" panose="02000000000000000000" pitchFamily="2" charset="0"/>
                <a:cs typeface="Roboto" panose="02000000000000000000" pitchFamily="2" charset="0"/>
              </a:rPr>
              <a:t>10:50</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smtClean="0">
                <a:latin typeface="Roboto" panose="02000000000000000000" pitchFamily="2" charset="0"/>
                <a:ea typeface="Roboto" panose="02000000000000000000" pitchFamily="2" charset="0"/>
                <a:cs typeface="Roboto" panose="02000000000000000000" pitchFamily="2" charset="0"/>
              </a:rPr>
              <a:t>NUM Building #3</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smtClean="0">
                <a:latin typeface="Roboto" panose="02000000000000000000" pitchFamily="2" charset="0"/>
                <a:ea typeface="Roboto" panose="02000000000000000000" pitchFamily="2" charset="0"/>
                <a:cs typeface="Roboto" panose="02000000000000000000" pitchFamily="2" charset="0"/>
              </a:rPr>
              <a:t>Room No. </a:t>
            </a:r>
            <a:r>
              <a:rPr lang="en-US" dirty="0" smtClean="0">
                <a:latin typeface="Roboto" panose="02000000000000000000" pitchFamily="2" charset="0"/>
                <a:ea typeface="Roboto" panose="02000000000000000000" pitchFamily="2" charset="0"/>
                <a:cs typeface="Roboto" panose="02000000000000000000" pitchFamily="2" charset="0"/>
              </a:rPr>
              <a:t>200 </a:t>
            </a:r>
            <a:r>
              <a:rPr lang="en-US" dirty="0" smtClean="0">
                <a:latin typeface="Roboto" panose="02000000000000000000" pitchFamily="2" charset="0"/>
                <a:ea typeface="Roboto" panose="02000000000000000000" pitchFamily="2" charset="0"/>
                <a:cs typeface="Roboto" panose="02000000000000000000" pitchFamily="2" charset="0"/>
              </a:rPr>
              <a:t>(lecture)</a:t>
            </a:r>
          </a:p>
          <a:p>
            <a:pPr lvl="1"/>
            <a:r>
              <a:rPr lang="en-US" dirty="0" smtClean="0">
                <a:latin typeface="Roboto" panose="02000000000000000000" pitchFamily="2" charset="0"/>
                <a:ea typeface="Roboto" panose="02000000000000000000" pitchFamily="2" charset="0"/>
                <a:cs typeface="Roboto" panose="02000000000000000000" pitchFamily="2" charset="0"/>
              </a:rPr>
              <a:t>07</a:t>
            </a:r>
            <a:r>
              <a:rPr lang="mn-MN" dirty="0" smtClean="0">
                <a:latin typeface="Roboto" panose="02000000000000000000" pitchFamily="2" charset="0"/>
                <a:ea typeface="Roboto" panose="02000000000000000000" pitchFamily="2" charset="0"/>
                <a:cs typeface="Roboto" panose="02000000000000000000" pitchFamily="2" charset="0"/>
              </a:rPr>
              <a:t>:40 – 10:05, </a:t>
            </a:r>
            <a:r>
              <a:rPr lang="en-US" dirty="0">
                <a:latin typeface="Roboto" panose="02000000000000000000" pitchFamily="2" charset="0"/>
                <a:ea typeface="Roboto" panose="02000000000000000000" pitchFamily="2" charset="0"/>
                <a:cs typeface="Roboto" panose="02000000000000000000" pitchFamily="2" charset="0"/>
              </a:rPr>
              <a:t>NUM Building #3, Room No. </a:t>
            </a:r>
            <a:r>
              <a:rPr lang="mn-MN" dirty="0" smtClean="0">
                <a:latin typeface="Roboto" panose="02000000000000000000" pitchFamily="2" charset="0"/>
                <a:ea typeface="Roboto" panose="02000000000000000000" pitchFamily="2" charset="0"/>
                <a:cs typeface="Roboto" panose="02000000000000000000" pitchFamily="2" charset="0"/>
              </a:rPr>
              <a:t>115</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a:latin typeface="Roboto" panose="02000000000000000000" pitchFamily="2" charset="0"/>
                <a:ea typeface="Roboto" panose="02000000000000000000" pitchFamily="2" charset="0"/>
                <a:cs typeface="Roboto" panose="02000000000000000000" pitchFamily="2" charset="0"/>
              </a:rPr>
              <a:t>(</a:t>
            </a:r>
            <a:r>
              <a:rPr lang="en-US" dirty="0" smtClean="0">
                <a:latin typeface="Roboto" panose="02000000000000000000" pitchFamily="2" charset="0"/>
                <a:ea typeface="Roboto" panose="02000000000000000000" pitchFamily="2" charset="0"/>
                <a:cs typeface="Roboto" panose="02000000000000000000" pitchFamily="2" charset="0"/>
              </a:rPr>
              <a:t>lab)</a:t>
            </a:r>
          </a:p>
          <a:p>
            <a:pPr lvl="1"/>
            <a:r>
              <a:rPr lang="en-US" dirty="0" smtClean="0">
                <a:latin typeface="Roboto" panose="02000000000000000000" pitchFamily="2" charset="0"/>
                <a:ea typeface="Roboto" panose="02000000000000000000" pitchFamily="2" charset="0"/>
                <a:cs typeface="Roboto" panose="02000000000000000000" pitchFamily="2" charset="0"/>
              </a:rPr>
              <a:t>10</a:t>
            </a:r>
            <a:r>
              <a:rPr lang="mn-MN" dirty="0" smtClean="0">
                <a:latin typeface="Roboto" panose="02000000000000000000" pitchFamily="2" charset="0"/>
                <a:ea typeface="Roboto" panose="02000000000000000000" pitchFamily="2" charset="0"/>
                <a:cs typeface="Roboto" panose="02000000000000000000" pitchFamily="2" charset="0"/>
              </a:rPr>
              <a:t>:</a:t>
            </a:r>
            <a:r>
              <a:rPr lang="en-US" dirty="0" smtClean="0">
                <a:latin typeface="Roboto" panose="02000000000000000000" pitchFamily="2" charset="0"/>
                <a:ea typeface="Roboto" panose="02000000000000000000" pitchFamily="2" charset="0"/>
                <a:cs typeface="Roboto" panose="02000000000000000000" pitchFamily="2" charset="0"/>
              </a:rPr>
              <a:t>05</a:t>
            </a:r>
            <a:r>
              <a:rPr lang="mn-MN" dirty="0" smtClean="0">
                <a:latin typeface="Roboto" panose="02000000000000000000" pitchFamily="2" charset="0"/>
                <a:ea typeface="Roboto" panose="02000000000000000000" pitchFamily="2" charset="0"/>
                <a:cs typeface="Roboto" panose="02000000000000000000" pitchFamily="2" charset="0"/>
              </a:rPr>
              <a:t> </a:t>
            </a:r>
            <a:r>
              <a:rPr lang="mn-MN" dirty="0">
                <a:latin typeface="Roboto" panose="02000000000000000000" pitchFamily="2" charset="0"/>
                <a:ea typeface="Roboto" panose="02000000000000000000" pitchFamily="2" charset="0"/>
                <a:cs typeface="Roboto" panose="02000000000000000000" pitchFamily="2" charset="0"/>
              </a:rPr>
              <a:t>– </a:t>
            </a:r>
            <a:r>
              <a:rPr lang="mn-MN" dirty="0" smtClean="0">
                <a:latin typeface="Roboto" panose="02000000000000000000" pitchFamily="2" charset="0"/>
                <a:ea typeface="Roboto" panose="02000000000000000000" pitchFamily="2" charset="0"/>
                <a:cs typeface="Roboto" panose="02000000000000000000" pitchFamily="2" charset="0"/>
              </a:rPr>
              <a:t>1</a:t>
            </a:r>
            <a:r>
              <a:rPr lang="en-US" dirty="0" smtClean="0">
                <a:latin typeface="Roboto" panose="02000000000000000000" pitchFamily="2" charset="0"/>
                <a:ea typeface="Roboto" panose="02000000000000000000" pitchFamily="2" charset="0"/>
                <a:cs typeface="Roboto" panose="02000000000000000000" pitchFamily="2" charset="0"/>
              </a:rPr>
              <a:t>2</a:t>
            </a:r>
            <a:r>
              <a:rPr lang="mn-MN" dirty="0" smtClean="0">
                <a:latin typeface="Roboto" panose="02000000000000000000" pitchFamily="2" charset="0"/>
                <a:ea typeface="Roboto" panose="02000000000000000000" pitchFamily="2" charset="0"/>
                <a:cs typeface="Roboto" panose="02000000000000000000" pitchFamily="2" charset="0"/>
              </a:rPr>
              <a:t>:</a:t>
            </a:r>
            <a:r>
              <a:rPr lang="en-US" dirty="0" smtClean="0">
                <a:latin typeface="Roboto" panose="02000000000000000000" pitchFamily="2" charset="0"/>
                <a:ea typeface="Roboto" panose="02000000000000000000" pitchFamily="2" charset="0"/>
                <a:cs typeface="Roboto" panose="02000000000000000000" pitchFamily="2" charset="0"/>
              </a:rPr>
              <a:t>30</a:t>
            </a:r>
            <a:r>
              <a:rPr lang="mn-MN" dirty="0" smtClean="0">
                <a:latin typeface="Roboto" panose="02000000000000000000" pitchFamily="2" charset="0"/>
                <a:ea typeface="Roboto" panose="02000000000000000000" pitchFamily="2" charset="0"/>
                <a:cs typeface="Roboto" panose="02000000000000000000" pitchFamily="2" charset="0"/>
              </a:rPr>
              <a:t>, </a:t>
            </a:r>
            <a:r>
              <a:rPr lang="en-US" dirty="0">
                <a:latin typeface="Roboto" panose="02000000000000000000" pitchFamily="2" charset="0"/>
                <a:ea typeface="Roboto" panose="02000000000000000000" pitchFamily="2" charset="0"/>
                <a:cs typeface="Roboto" panose="02000000000000000000" pitchFamily="2" charset="0"/>
              </a:rPr>
              <a:t>NUM Building #3, Room No. </a:t>
            </a:r>
            <a:r>
              <a:rPr lang="mn-MN" dirty="0">
                <a:latin typeface="Roboto" panose="02000000000000000000" pitchFamily="2" charset="0"/>
                <a:ea typeface="Roboto" panose="02000000000000000000" pitchFamily="2" charset="0"/>
                <a:cs typeface="Roboto" panose="02000000000000000000" pitchFamily="2" charset="0"/>
              </a:rPr>
              <a:t>115</a:t>
            </a:r>
            <a:r>
              <a:rPr lang="en-US" dirty="0">
                <a:latin typeface="Roboto" panose="02000000000000000000" pitchFamily="2" charset="0"/>
                <a:ea typeface="Roboto" panose="02000000000000000000" pitchFamily="2" charset="0"/>
                <a:cs typeface="Roboto" panose="02000000000000000000" pitchFamily="2" charset="0"/>
              </a:rPr>
              <a:t> (lab</a:t>
            </a:r>
            <a:r>
              <a:rPr lang="en-US" dirty="0" smtClean="0">
                <a:latin typeface="Roboto" panose="02000000000000000000" pitchFamily="2" charset="0"/>
                <a:ea typeface="Roboto" panose="02000000000000000000" pitchFamily="2" charset="0"/>
                <a:cs typeface="Roboto" panose="02000000000000000000" pitchFamily="2" charset="0"/>
              </a:rPr>
              <a:t>)</a:t>
            </a:r>
            <a:endParaRPr lang="en-US" dirty="0" smtClean="0">
              <a:latin typeface="Roboto" panose="02000000000000000000" pitchFamily="2" charset="0"/>
              <a:ea typeface="Roboto" panose="02000000000000000000" pitchFamily="2" charset="0"/>
              <a:cs typeface="Roboto" panose="02000000000000000000" pitchFamily="2" charset="0"/>
            </a:endParaRPr>
          </a:p>
          <a:p>
            <a:r>
              <a:rPr lang="en-US" b="1" dirty="0" smtClean="0">
                <a:latin typeface="Roboto" panose="02000000000000000000" pitchFamily="2" charset="0"/>
                <a:ea typeface="Roboto" panose="02000000000000000000" pitchFamily="2" charset="0"/>
                <a:cs typeface="Roboto" panose="02000000000000000000" pitchFamily="2" charset="0"/>
              </a:rPr>
              <a:t>Instructors</a:t>
            </a:r>
            <a:r>
              <a:rPr lang="en-US" dirty="0" smtClean="0">
                <a:latin typeface="Roboto" panose="02000000000000000000" pitchFamily="2" charset="0"/>
                <a:ea typeface="Roboto" panose="02000000000000000000" pitchFamily="2" charset="0"/>
                <a:cs typeface="Roboto" panose="02000000000000000000" pitchFamily="2" charset="0"/>
              </a:rPr>
              <a:t>:</a:t>
            </a:r>
          </a:p>
          <a:p>
            <a:pPr lvl="1"/>
            <a:r>
              <a:rPr lang="en-US" dirty="0" smtClean="0">
                <a:latin typeface="Roboto" panose="02000000000000000000" pitchFamily="2" charset="0"/>
                <a:ea typeface="Roboto" panose="02000000000000000000" pitchFamily="2" charset="0"/>
                <a:cs typeface="Roboto" panose="02000000000000000000" pitchFamily="2" charset="0"/>
              </a:rPr>
              <a:t>Lecturer, PhD. Amarsanaa </a:t>
            </a:r>
            <a:r>
              <a:rPr lang="en-US" dirty="0" smtClean="0">
                <a:latin typeface="Roboto" panose="02000000000000000000" pitchFamily="2" charset="0"/>
                <a:ea typeface="Roboto" panose="02000000000000000000" pitchFamily="2" charset="0"/>
                <a:cs typeface="Roboto" panose="02000000000000000000" pitchFamily="2" charset="0"/>
              </a:rPr>
              <a:t>Ganbold</a:t>
            </a:r>
            <a:endParaRPr lang="en-US" dirty="0">
              <a:latin typeface="Roboto" panose="02000000000000000000" pitchFamily="2" charset="0"/>
              <a:ea typeface="Roboto" panose="02000000000000000000" pitchFamily="2" charset="0"/>
              <a:cs typeface="Roboto" panose="02000000000000000000" pitchFamily="2" charset="0"/>
            </a:endParaRPr>
          </a:p>
          <a:p>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2</a:t>
            </a:fld>
            <a:endParaRPr lang="mn-MN"/>
          </a:p>
        </p:txBody>
      </p:sp>
    </p:spTree>
    <p:extLst>
      <p:ext uri="{BB962C8B-B14F-4D97-AF65-F5344CB8AC3E}">
        <p14:creationId xmlns:p14="http://schemas.microsoft.com/office/powerpoint/2010/main" val="36653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Course </a:t>
            </a:r>
            <a:r>
              <a:rPr lang="en-US" dirty="0" smtClean="0">
                <a:effectLst/>
              </a:rPr>
              <a:t>Description</a:t>
            </a:r>
            <a:endParaRPr lang="en-US" dirty="0"/>
          </a:p>
        </p:txBody>
      </p:sp>
      <p:sp>
        <p:nvSpPr>
          <p:cNvPr id="3" name="Content Placeholder 2"/>
          <p:cNvSpPr>
            <a:spLocks noGrp="1"/>
          </p:cNvSpPr>
          <p:nvPr>
            <p:ph idx="1"/>
          </p:nvPr>
        </p:nvSpPr>
        <p:spPr/>
        <p:txBody>
          <a:bodyPr/>
          <a:lstStyle/>
          <a:p>
            <a:r>
              <a:rPr lang="en-US" sz="1800" dirty="0" smtClean="0">
                <a:latin typeface="Roboto" panose="02000000000000000000" pitchFamily="2" charset="0"/>
                <a:ea typeface="Roboto" panose="02000000000000000000" pitchFamily="2" charset="0"/>
                <a:cs typeface="Roboto" panose="02000000000000000000" pitchFamily="2" charset="0"/>
              </a:rPr>
              <a:t>Why do we learn ICSI301 Web programming?</a:t>
            </a:r>
          </a:p>
          <a:p>
            <a:pPr lvl="1"/>
            <a:r>
              <a:rPr lang="en-US" dirty="0" smtClean="0">
                <a:latin typeface="Roboto" panose="02000000000000000000" pitchFamily="2" charset="0"/>
                <a:ea typeface="Roboto" panose="02000000000000000000" pitchFamily="2" charset="0"/>
                <a:cs typeface="Roboto" panose="02000000000000000000" pitchFamily="2" charset="0"/>
              </a:rPr>
              <a:t>The World-Wide-Web is now a platform for interactive applications and systems</a:t>
            </a:r>
          </a:p>
          <a:p>
            <a:pPr lvl="2"/>
            <a:r>
              <a:rPr lang="en-US" dirty="0" smtClean="0">
                <a:latin typeface="Roboto" panose="02000000000000000000" pitchFamily="2" charset="0"/>
                <a:ea typeface="Roboto" panose="02000000000000000000" pitchFamily="2" charset="0"/>
                <a:cs typeface="Roboto" panose="02000000000000000000" pitchFamily="2" charset="0"/>
              </a:rPr>
              <a:t>being developed widely (</a:t>
            </a:r>
            <a:r>
              <a:rPr lang="en-US" b="1" dirty="0" smtClean="0">
                <a:latin typeface="Roboto" panose="02000000000000000000" pitchFamily="2" charset="0"/>
                <a:ea typeface="Roboto" panose="02000000000000000000" pitchFamily="2" charset="0"/>
                <a:cs typeface="Roboto" panose="02000000000000000000" pitchFamily="2" charset="0"/>
              </a:rPr>
              <a:t>almost every applications</a:t>
            </a:r>
            <a:r>
              <a:rPr lang="en-US" dirty="0" smtClean="0">
                <a:latin typeface="Roboto" panose="02000000000000000000" pitchFamily="2" charset="0"/>
                <a:ea typeface="Roboto" panose="02000000000000000000" pitchFamily="2" charset="0"/>
                <a:cs typeface="Roboto" panose="02000000000000000000" pitchFamily="2" charset="0"/>
              </a:rPr>
              <a:t>) rather than traditional binary applications which are installable on operating systems</a:t>
            </a:r>
          </a:p>
          <a:p>
            <a:pPr lvl="2"/>
            <a:r>
              <a:rPr lang="en-US" dirty="0" smtClean="0">
                <a:latin typeface="Roboto" panose="02000000000000000000" pitchFamily="2" charset="0"/>
                <a:ea typeface="Roboto" panose="02000000000000000000" pitchFamily="2" charset="0"/>
                <a:cs typeface="Roboto" panose="02000000000000000000" pitchFamily="2" charset="0"/>
              </a:rPr>
              <a:t>instant access, automatic upgrades, ubiquitous (one app for any devices, everywhere)</a:t>
            </a:r>
          </a:p>
          <a:p>
            <a:pPr lvl="1"/>
            <a:r>
              <a:rPr lang="en-US" dirty="0" smtClean="0">
                <a:latin typeface="Roboto" panose="02000000000000000000" pitchFamily="2" charset="0"/>
                <a:ea typeface="Roboto" panose="02000000000000000000" pitchFamily="2" charset="0"/>
                <a:cs typeface="Roboto" panose="02000000000000000000" pitchFamily="2" charset="0"/>
              </a:rPr>
              <a:t>Work for a company as a web developer</a:t>
            </a:r>
          </a:p>
          <a:p>
            <a:pPr lvl="2"/>
            <a:r>
              <a:rPr lang="en-US" dirty="0">
                <a:latin typeface="Roboto" panose="02000000000000000000" pitchFamily="2" charset="0"/>
                <a:ea typeface="Roboto" panose="02000000000000000000" pitchFamily="2" charset="0"/>
                <a:cs typeface="Roboto" panose="02000000000000000000" pitchFamily="2" charset="0"/>
              </a:rPr>
              <a:t>even </a:t>
            </a:r>
            <a:r>
              <a:rPr lang="en-US" dirty="0" smtClean="0">
                <a:latin typeface="Roboto" panose="02000000000000000000" pitchFamily="2" charset="0"/>
                <a:ea typeface="Roboto" panose="02000000000000000000" pitchFamily="2" charset="0"/>
                <a:cs typeface="Roboto" panose="02000000000000000000" pitchFamily="2" charset="0"/>
              </a:rPr>
              <a:t>work </a:t>
            </a:r>
            <a:r>
              <a:rPr lang="en-US" dirty="0">
                <a:latin typeface="Roboto" panose="02000000000000000000" pitchFamily="2" charset="0"/>
                <a:ea typeface="Roboto" panose="02000000000000000000" pitchFamily="2" charset="0"/>
                <a:cs typeface="Roboto" panose="02000000000000000000" pitchFamily="2" charset="0"/>
              </a:rPr>
              <a:t>from </a:t>
            </a:r>
            <a:r>
              <a:rPr lang="en-US" dirty="0" smtClean="0">
                <a:latin typeface="Roboto" panose="02000000000000000000" pitchFamily="2" charset="0"/>
                <a:ea typeface="Roboto" panose="02000000000000000000" pitchFamily="2" charset="0"/>
                <a:cs typeface="Roboto" panose="02000000000000000000" pitchFamily="2" charset="0"/>
              </a:rPr>
              <a:t>anywhere</a:t>
            </a:r>
          </a:p>
          <a:p>
            <a:pPr lvl="1"/>
            <a:r>
              <a:rPr lang="en-US" dirty="0" smtClean="0">
                <a:latin typeface="Roboto" panose="02000000000000000000" pitchFamily="2" charset="0"/>
                <a:ea typeface="Roboto" panose="02000000000000000000" pitchFamily="2" charset="0"/>
                <a:cs typeface="Roboto" panose="02000000000000000000" pitchFamily="2" charset="0"/>
              </a:rPr>
              <a:t>Become an entrepreneur and start your own business</a:t>
            </a:r>
          </a:p>
          <a:p>
            <a:pPr lvl="2"/>
            <a:r>
              <a:rPr lang="en-US" dirty="0" smtClean="0">
                <a:latin typeface="Roboto" panose="02000000000000000000" pitchFamily="2" charset="0"/>
                <a:ea typeface="Roboto" panose="02000000000000000000" pitchFamily="2" charset="0"/>
                <a:cs typeface="Roboto" panose="02000000000000000000" pitchFamily="2" charset="0"/>
              </a:rPr>
              <a:t>New web apps, cloud apps and services, </a:t>
            </a:r>
            <a:r>
              <a:rPr lang="en-US" dirty="0" err="1" smtClean="0">
                <a:latin typeface="Roboto" panose="02000000000000000000" pitchFamily="2" charset="0"/>
                <a:ea typeface="Roboto" panose="02000000000000000000" pitchFamily="2" charset="0"/>
                <a:cs typeface="Roboto" panose="02000000000000000000" pitchFamily="2" charset="0"/>
              </a:rPr>
              <a:t>IoT</a:t>
            </a:r>
            <a:r>
              <a:rPr lang="en-US" dirty="0" smtClean="0">
                <a:latin typeface="Roboto" panose="02000000000000000000" pitchFamily="2" charset="0"/>
                <a:ea typeface="Roboto" panose="02000000000000000000" pitchFamily="2" charset="0"/>
                <a:cs typeface="Roboto" panose="02000000000000000000" pitchFamily="2" charset="0"/>
              </a:rPr>
              <a:t> (Internet of Things) etc.</a:t>
            </a:r>
          </a:p>
          <a:p>
            <a:endParaRPr lang="en-US" sz="1800" dirty="0" smtClean="0">
              <a:latin typeface="Roboto" panose="02000000000000000000" pitchFamily="2" charset="0"/>
              <a:ea typeface="Roboto" panose="02000000000000000000" pitchFamily="2" charset="0"/>
              <a:cs typeface="Roboto" panose="02000000000000000000" pitchFamily="2" charset="0"/>
            </a:endParaRPr>
          </a:p>
          <a:p>
            <a:r>
              <a:rPr lang="en-US" sz="1800" b="1" dirty="0" smtClean="0">
                <a:latin typeface="Roboto" panose="02000000000000000000" pitchFamily="2" charset="0"/>
                <a:ea typeface="Roboto" panose="02000000000000000000" pitchFamily="2" charset="0"/>
                <a:cs typeface="Roboto" panose="02000000000000000000" pitchFamily="2" charset="0"/>
              </a:rPr>
              <a:t>Course content, objectives</a:t>
            </a:r>
          </a:p>
          <a:p>
            <a:pPr lvl="1"/>
            <a:r>
              <a:rPr lang="en-US" dirty="0" smtClean="0">
                <a:latin typeface="Roboto" panose="02000000000000000000" pitchFamily="2" charset="0"/>
                <a:ea typeface="Roboto" panose="02000000000000000000" pitchFamily="2" charset="0"/>
                <a:cs typeface="Roboto" panose="02000000000000000000" pitchFamily="2" charset="0"/>
              </a:rPr>
              <a:t>This </a:t>
            </a:r>
            <a:r>
              <a:rPr lang="en-US" dirty="0">
                <a:latin typeface="Roboto" panose="02000000000000000000" pitchFamily="2" charset="0"/>
                <a:ea typeface="Roboto" panose="02000000000000000000" pitchFamily="2" charset="0"/>
                <a:cs typeface="Roboto" panose="02000000000000000000" pitchFamily="2" charset="0"/>
              </a:rPr>
              <a:t>course </a:t>
            </a:r>
            <a:r>
              <a:rPr lang="en-US" b="1" dirty="0">
                <a:latin typeface="Roboto" panose="02000000000000000000" pitchFamily="2" charset="0"/>
                <a:ea typeface="Roboto" panose="02000000000000000000" pitchFamily="2" charset="0"/>
                <a:cs typeface="Roboto" panose="02000000000000000000" pitchFamily="2" charset="0"/>
              </a:rPr>
              <a:t>will cover</a:t>
            </a:r>
            <a:r>
              <a:rPr lang="en-US" dirty="0">
                <a:latin typeface="Roboto" panose="02000000000000000000" pitchFamily="2" charset="0"/>
                <a:ea typeface="Roboto" panose="02000000000000000000" pitchFamily="2" charset="0"/>
                <a:cs typeface="Roboto" panose="02000000000000000000" pitchFamily="2" charset="0"/>
              </a:rPr>
              <a:t> client-side HTML5, JavaScript, HTML DOM, AJAX, server-side PHP web programming language and </a:t>
            </a:r>
            <a:r>
              <a:rPr lang="en-US" dirty="0" smtClean="0">
                <a:latin typeface="Roboto" panose="02000000000000000000" pitchFamily="2" charset="0"/>
                <a:ea typeface="Roboto" panose="02000000000000000000" pitchFamily="2" charset="0"/>
                <a:cs typeface="Roboto" panose="02000000000000000000" pitchFamily="2" charset="0"/>
              </a:rPr>
              <a:t>technologies.</a:t>
            </a:r>
          </a:p>
          <a:p>
            <a:pPr lvl="1"/>
            <a:r>
              <a:rPr lang="en-US" dirty="0" smtClean="0">
                <a:latin typeface="Roboto" panose="02000000000000000000" pitchFamily="2" charset="0"/>
                <a:ea typeface="Roboto" panose="02000000000000000000" pitchFamily="2" charset="0"/>
                <a:cs typeface="Roboto" panose="02000000000000000000" pitchFamily="2" charset="0"/>
              </a:rPr>
              <a:t>Students </a:t>
            </a:r>
            <a:r>
              <a:rPr lang="en-US" b="1" dirty="0">
                <a:latin typeface="Roboto" panose="02000000000000000000" pitchFamily="2" charset="0"/>
                <a:ea typeface="Roboto" panose="02000000000000000000" pitchFamily="2" charset="0"/>
                <a:cs typeface="Roboto" panose="02000000000000000000" pitchFamily="2" charset="0"/>
              </a:rPr>
              <a:t>will learn</a:t>
            </a:r>
            <a:r>
              <a:rPr lang="en-US" dirty="0">
                <a:latin typeface="Roboto" panose="02000000000000000000" pitchFamily="2" charset="0"/>
                <a:ea typeface="Roboto" panose="02000000000000000000" pitchFamily="2" charset="0"/>
                <a:cs typeface="Roboto" panose="02000000000000000000" pitchFamily="2" charset="0"/>
              </a:rPr>
              <a:t> client and server environments, HTTP request and response processing, web programming design, </a:t>
            </a:r>
            <a:r>
              <a:rPr lang="en-US" dirty="0" smtClean="0">
                <a:latin typeface="Roboto" panose="02000000000000000000" pitchFamily="2" charset="0"/>
                <a:ea typeface="Roboto" panose="02000000000000000000" pitchFamily="2" charset="0"/>
                <a:cs typeface="Roboto" panose="02000000000000000000" pitchFamily="2" charset="0"/>
              </a:rPr>
              <a:t>front-end </a:t>
            </a:r>
            <a:r>
              <a:rPr lang="en-US" dirty="0">
                <a:latin typeface="Roboto" panose="02000000000000000000" pitchFamily="2" charset="0"/>
                <a:ea typeface="Roboto" panose="02000000000000000000" pitchFamily="2" charset="0"/>
                <a:cs typeface="Roboto" panose="02000000000000000000" pitchFamily="2" charset="0"/>
              </a:rPr>
              <a:t>and </a:t>
            </a:r>
            <a:r>
              <a:rPr lang="en-US" dirty="0" smtClean="0">
                <a:latin typeface="Roboto" panose="02000000000000000000" pitchFamily="2" charset="0"/>
                <a:ea typeface="Roboto" panose="02000000000000000000" pitchFamily="2" charset="0"/>
                <a:cs typeface="Roboto" panose="02000000000000000000" pitchFamily="2" charset="0"/>
              </a:rPr>
              <a:t>back-end </a:t>
            </a:r>
            <a:r>
              <a:rPr lang="en-US" dirty="0">
                <a:latin typeface="Roboto" panose="02000000000000000000" pitchFamily="2" charset="0"/>
                <a:ea typeface="Roboto" panose="02000000000000000000" pitchFamily="2" charset="0"/>
                <a:cs typeface="Roboto" panose="02000000000000000000" pitchFamily="2" charset="0"/>
              </a:rPr>
              <a:t>development</a:t>
            </a:r>
            <a:r>
              <a:rPr lang="en-US" dirty="0" smtClean="0">
                <a:latin typeface="Roboto" panose="02000000000000000000" pitchFamily="2" charset="0"/>
                <a:ea typeface="Roboto" panose="02000000000000000000" pitchFamily="2" charset="0"/>
                <a:cs typeface="Roboto" panose="02000000000000000000" pitchFamily="2" charset="0"/>
              </a:rPr>
              <a:t>.</a:t>
            </a:r>
          </a:p>
          <a:p>
            <a:pPr lvl="1"/>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3</a:t>
            </a:fld>
            <a:endParaRPr lang="mn-MN"/>
          </a:p>
        </p:txBody>
      </p:sp>
    </p:spTree>
    <p:extLst>
      <p:ext uri="{BB962C8B-B14F-4D97-AF65-F5344CB8AC3E}">
        <p14:creationId xmlns:p14="http://schemas.microsoft.com/office/powerpoint/2010/main" val="2940670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Learning outcomes</a:t>
            </a:r>
            <a:endParaRPr lang="en-US" dirty="0">
              <a:effectLst/>
            </a:endParaRPr>
          </a:p>
        </p:txBody>
      </p:sp>
      <p:sp>
        <p:nvSpPr>
          <p:cNvPr id="3" name="Content Placeholder 2"/>
          <p:cNvSpPr>
            <a:spLocks noGrp="1"/>
          </p:cNvSpPr>
          <p:nvPr>
            <p:ph idx="1"/>
          </p:nvPr>
        </p:nvSpPr>
        <p:spPr/>
        <p:txBody>
          <a:bodyPr/>
          <a:lstStyle/>
          <a:p>
            <a:r>
              <a:rPr lang="en-US" dirty="0" smtClean="0"/>
              <a:t>Develop web pages using PHP and JavaScript</a:t>
            </a:r>
          </a:p>
          <a:p>
            <a:r>
              <a:rPr lang="en-US" dirty="0" smtClean="0"/>
              <a:t>Design web application GUI (Graphical User Interface)</a:t>
            </a:r>
          </a:p>
          <a:p>
            <a:r>
              <a:rPr lang="en-US" dirty="0" smtClean="0"/>
              <a:t>Develop in front-end and back-end web applications</a:t>
            </a:r>
          </a:p>
          <a:p>
            <a:r>
              <a:rPr lang="en-US" dirty="0" smtClean="0"/>
              <a:t>Implement 3-tier web application architecture</a:t>
            </a:r>
          </a:p>
          <a:p>
            <a:r>
              <a:rPr lang="en-US" dirty="0" smtClean="0"/>
              <a:t>Store web application data in client and server side</a:t>
            </a:r>
          </a:p>
          <a:p>
            <a:r>
              <a:rPr lang="en-US" dirty="0" smtClean="0"/>
              <a:t>Develop web application using RDBMS</a:t>
            </a:r>
            <a:endParaRPr lang="mn-MN" dirty="0"/>
          </a:p>
          <a:p>
            <a:r>
              <a:rPr lang="en-US" dirty="0" smtClean="0"/>
              <a:t>Retrieve and manipulate XML and JSON formats between client-server, server-server</a:t>
            </a:r>
            <a:endParaRPr lang="mn-MN" dirty="0"/>
          </a:p>
          <a:p>
            <a:r>
              <a:rPr lang="en-US" dirty="0" smtClean="0"/>
              <a:t>Parse and markup HTML and XML documents using DOM</a:t>
            </a:r>
          </a:p>
          <a:p>
            <a:r>
              <a:rPr lang="en-US" dirty="0" smtClean="0"/>
              <a:t>Process HTTP request and response</a:t>
            </a:r>
          </a:p>
          <a:p>
            <a:r>
              <a:rPr lang="en-US" dirty="0" smtClean="0"/>
              <a:t>Generate dynamic web content</a:t>
            </a:r>
            <a:endParaRPr lang="mn-MN" dirty="0"/>
          </a:p>
          <a:p>
            <a:r>
              <a:rPr lang="en-US" dirty="0" smtClean="0"/>
              <a:t>Develop Single Page Application via AJAX</a:t>
            </a:r>
          </a:p>
          <a:p>
            <a:r>
              <a:rPr lang="en-US" dirty="0" smtClean="0"/>
              <a:t>Configure and administer web server</a:t>
            </a:r>
          </a:p>
          <a:p>
            <a:r>
              <a:rPr lang="en-US" dirty="0" smtClean="0"/>
              <a:t>Study new web technologies</a:t>
            </a:r>
            <a:endParaRPr lang="mn-MN"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4</a:t>
            </a:fld>
            <a:endParaRPr lang="mn-MN"/>
          </a:p>
        </p:txBody>
      </p:sp>
    </p:spTree>
    <p:extLst>
      <p:ext uri="{BB962C8B-B14F-4D97-AF65-F5344CB8AC3E}">
        <p14:creationId xmlns:p14="http://schemas.microsoft.com/office/powerpoint/2010/main" val="2369316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Topics</a:t>
            </a:r>
            <a:endParaRPr lang="en-US" dirty="0">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39378076"/>
              </p:ext>
            </p:extLst>
          </p:nvPr>
        </p:nvGraphicFramePr>
        <p:xfrm>
          <a:off x="683568" y="1052736"/>
          <a:ext cx="3318064" cy="5400596"/>
        </p:xfrm>
        <a:graphic>
          <a:graphicData uri="http://schemas.openxmlformats.org/drawingml/2006/table">
            <a:tbl>
              <a:tblPr firstRow="1" lastRow="1">
                <a:tableStyleId>{3B4B98B0-60AC-42C2-AFA5-B58CD77FA1E5}</a:tableStyleId>
              </a:tblPr>
              <a:tblGrid>
                <a:gridCol w="720080">
                  <a:extLst>
                    <a:ext uri="{9D8B030D-6E8A-4147-A177-3AD203B41FA5}">
                      <a16:colId xmlns:a16="http://schemas.microsoft.com/office/drawing/2014/main" val="4230286479"/>
                    </a:ext>
                  </a:extLst>
                </a:gridCol>
                <a:gridCol w="2597984">
                  <a:extLst>
                    <a:ext uri="{9D8B030D-6E8A-4147-A177-3AD203B41FA5}">
                      <a16:colId xmlns:a16="http://schemas.microsoft.com/office/drawing/2014/main" val="609404162"/>
                    </a:ext>
                  </a:extLst>
                </a:gridCol>
              </a:tblGrid>
              <a:tr h="391572">
                <a:tc>
                  <a:txBody>
                    <a:bodyPr/>
                    <a:lstStyle/>
                    <a:p>
                      <a:pPr marL="0" marR="0" algn="ctr">
                        <a:lnSpc>
                          <a:spcPct val="115000"/>
                        </a:lnSpc>
                        <a:spcBef>
                          <a:spcPts val="0"/>
                        </a:spcBef>
                        <a:spcAft>
                          <a:spcPts val="0"/>
                        </a:spcAft>
                      </a:pPr>
                      <a:r>
                        <a:rPr lang="en-US" sz="1600" dirty="0" smtClean="0">
                          <a:effectLst/>
                        </a:rPr>
                        <a:t>WEEK</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solidFill>
                      <a:schemeClr val="accent1">
                        <a:lumMod val="40000"/>
                        <a:lumOff val="60000"/>
                      </a:schemeClr>
                    </a:solidFill>
                  </a:tcPr>
                </a:tc>
                <a:tc>
                  <a:txBody>
                    <a:bodyPr/>
                    <a:lstStyle/>
                    <a:p>
                      <a:pPr marL="0" marR="0" algn="l">
                        <a:lnSpc>
                          <a:spcPct val="115000"/>
                        </a:lnSpc>
                        <a:spcBef>
                          <a:spcPts val="0"/>
                        </a:spcBef>
                        <a:spcAft>
                          <a:spcPts val="0"/>
                        </a:spcAft>
                      </a:pPr>
                      <a:r>
                        <a:rPr lang="en-US" sz="1600" dirty="0" smtClean="0">
                          <a:effectLst/>
                        </a:rPr>
                        <a:t>LECTURE</a:t>
                      </a:r>
                      <a:r>
                        <a:rPr lang="en-US" sz="1600" baseline="0" dirty="0" smtClean="0">
                          <a:effectLst/>
                        </a:rPr>
                        <a:t> </a:t>
                      </a:r>
                      <a:r>
                        <a:rPr lang="en-US" sz="1600" dirty="0" smtClean="0">
                          <a:effectLst/>
                        </a:rPr>
                        <a:t>TOPICS</a:t>
                      </a:r>
                      <a:endParaRPr lang="en-US" sz="2000" dirty="0">
                        <a:effectLst/>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480829564"/>
                  </a:ext>
                </a:extLst>
              </a:tr>
              <a:tr h="313064">
                <a:tc>
                  <a:txBody>
                    <a:bodyPr/>
                    <a:lstStyle/>
                    <a:p>
                      <a:pPr marL="0" marR="0" algn="r">
                        <a:lnSpc>
                          <a:spcPct val="115000"/>
                        </a:lnSpc>
                        <a:spcBef>
                          <a:spcPts val="0"/>
                        </a:spcBef>
                        <a:spcAft>
                          <a:spcPts val="0"/>
                        </a:spcAft>
                      </a:pPr>
                      <a:r>
                        <a:rPr lang="en-US" sz="1600" dirty="0" smtClean="0">
                          <a:effectLst/>
                        </a:rPr>
                        <a:t>01</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smtClean="0">
                          <a:effectLst/>
                        </a:rPr>
                        <a:t>Web program</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338962854"/>
                  </a:ext>
                </a:extLst>
              </a:tr>
              <a:tr h="313064">
                <a:tc>
                  <a:txBody>
                    <a:bodyPr/>
                    <a:lstStyle/>
                    <a:p>
                      <a:pPr marL="0" marR="0" algn="r">
                        <a:lnSpc>
                          <a:spcPct val="115000"/>
                        </a:lnSpc>
                        <a:spcBef>
                          <a:spcPts val="0"/>
                        </a:spcBef>
                        <a:spcAft>
                          <a:spcPts val="0"/>
                        </a:spcAft>
                      </a:pPr>
                      <a:r>
                        <a:rPr lang="en-US" sz="1600" dirty="0" smtClean="0">
                          <a:effectLst/>
                        </a:rPr>
                        <a:t>02</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smtClean="0">
                          <a:effectLst/>
                        </a:rPr>
                        <a:t>Server-side script</a:t>
                      </a:r>
                      <a:r>
                        <a:rPr lang="en-US" sz="1600" baseline="0" dirty="0" smtClean="0">
                          <a:effectLst/>
                        </a:rPr>
                        <a:t> PHP</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2919699168"/>
                  </a:ext>
                </a:extLst>
              </a:tr>
              <a:tr h="313064">
                <a:tc>
                  <a:txBody>
                    <a:bodyPr/>
                    <a:lstStyle/>
                    <a:p>
                      <a:pPr marL="0" marR="0" algn="r">
                        <a:lnSpc>
                          <a:spcPct val="115000"/>
                        </a:lnSpc>
                        <a:spcBef>
                          <a:spcPts val="0"/>
                        </a:spcBef>
                        <a:spcAft>
                          <a:spcPts val="0"/>
                        </a:spcAft>
                      </a:pPr>
                      <a:r>
                        <a:rPr lang="en-US" sz="1600" dirty="0" smtClean="0">
                          <a:effectLst/>
                        </a:rPr>
                        <a:t>03</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smtClean="0">
                          <a:effectLst/>
                        </a:rPr>
                        <a:t>PHP and MySQL</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2197251196"/>
                  </a:ext>
                </a:extLst>
              </a:tr>
              <a:tr h="313064">
                <a:tc>
                  <a:txBody>
                    <a:bodyPr/>
                    <a:lstStyle/>
                    <a:p>
                      <a:pPr marL="0" marR="0" algn="r">
                        <a:lnSpc>
                          <a:spcPct val="115000"/>
                        </a:lnSpc>
                        <a:spcBef>
                          <a:spcPts val="0"/>
                        </a:spcBef>
                        <a:spcAft>
                          <a:spcPts val="0"/>
                        </a:spcAft>
                      </a:pPr>
                      <a:r>
                        <a:rPr lang="en-US" sz="1600" dirty="0" smtClean="0">
                          <a:effectLst/>
                        </a:rPr>
                        <a:t>04</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a:effectLst/>
                        </a:rPr>
                        <a:t>HTML </a:t>
                      </a:r>
                      <a:r>
                        <a:rPr lang="en-US" sz="1600" dirty="0" smtClean="0">
                          <a:effectLst/>
                        </a:rPr>
                        <a:t>form</a:t>
                      </a:r>
                      <a:r>
                        <a:rPr lang="en-US" sz="1600" baseline="0" dirty="0" smtClean="0">
                          <a:effectLst/>
                        </a:rPr>
                        <a:t> handling</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1749092992"/>
                  </a:ext>
                </a:extLst>
              </a:tr>
              <a:tr h="313064">
                <a:tc>
                  <a:txBody>
                    <a:bodyPr/>
                    <a:lstStyle/>
                    <a:p>
                      <a:pPr marL="0" marR="0" algn="r">
                        <a:lnSpc>
                          <a:spcPct val="115000"/>
                        </a:lnSpc>
                        <a:spcBef>
                          <a:spcPts val="0"/>
                        </a:spcBef>
                        <a:spcAft>
                          <a:spcPts val="0"/>
                        </a:spcAft>
                      </a:pPr>
                      <a:r>
                        <a:rPr lang="en-US" sz="1600" dirty="0" smtClean="0">
                          <a:effectLst/>
                        </a:rPr>
                        <a:t>05</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smtClean="0">
                          <a:effectLst/>
                        </a:rPr>
                        <a:t>Cookie and</a:t>
                      </a:r>
                      <a:r>
                        <a:rPr lang="en-US" sz="1600" baseline="0" dirty="0" smtClean="0">
                          <a:effectLst/>
                        </a:rPr>
                        <a:t> Session</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895496763"/>
                  </a:ext>
                </a:extLst>
              </a:tr>
              <a:tr h="313064">
                <a:tc>
                  <a:txBody>
                    <a:bodyPr/>
                    <a:lstStyle/>
                    <a:p>
                      <a:pPr marL="0" marR="0" algn="r">
                        <a:lnSpc>
                          <a:spcPct val="115000"/>
                        </a:lnSpc>
                        <a:spcBef>
                          <a:spcPts val="0"/>
                        </a:spcBef>
                        <a:spcAft>
                          <a:spcPts val="0"/>
                        </a:spcAft>
                      </a:pPr>
                      <a:r>
                        <a:rPr lang="en-US" sz="1600" dirty="0" smtClean="0">
                          <a:effectLst/>
                        </a:rPr>
                        <a:t>06</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a:effectLst/>
                        </a:rPr>
                        <a:t>XML</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2523667824"/>
                  </a:ext>
                </a:extLst>
              </a:tr>
              <a:tr h="313064">
                <a:tc>
                  <a:txBody>
                    <a:bodyPr/>
                    <a:lstStyle/>
                    <a:p>
                      <a:pPr marL="0" marR="0" algn="r">
                        <a:lnSpc>
                          <a:spcPct val="115000"/>
                        </a:lnSpc>
                        <a:spcBef>
                          <a:spcPts val="0"/>
                        </a:spcBef>
                        <a:spcAft>
                          <a:spcPts val="0"/>
                        </a:spcAft>
                      </a:pPr>
                      <a:r>
                        <a:rPr lang="en-US" sz="1600" dirty="0" smtClean="0">
                          <a:effectLst/>
                        </a:rPr>
                        <a:t>07</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smtClean="0">
                          <a:effectLst/>
                        </a:rPr>
                        <a:t>JavaScript:</a:t>
                      </a:r>
                      <a:r>
                        <a:rPr lang="en-US" sz="1600" baseline="0" dirty="0" smtClean="0">
                          <a:effectLst/>
                        </a:rPr>
                        <a:t> Introduction</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685015742"/>
                  </a:ext>
                </a:extLst>
              </a:tr>
              <a:tr h="313064">
                <a:tc>
                  <a:txBody>
                    <a:bodyPr/>
                    <a:lstStyle/>
                    <a:p>
                      <a:pPr marL="0" marR="0" algn="r">
                        <a:lnSpc>
                          <a:spcPct val="115000"/>
                        </a:lnSpc>
                        <a:spcBef>
                          <a:spcPts val="0"/>
                        </a:spcBef>
                        <a:spcAft>
                          <a:spcPts val="0"/>
                        </a:spcAft>
                      </a:pPr>
                      <a:r>
                        <a:rPr lang="en-US" sz="1600" dirty="0" smtClean="0">
                          <a:effectLst/>
                        </a:rPr>
                        <a:t>08</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smtClean="0">
                          <a:effectLst/>
                        </a:rPr>
                        <a:t>Client-side</a:t>
                      </a:r>
                      <a:r>
                        <a:rPr lang="en-US" sz="1600" baseline="0" dirty="0" smtClean="0">
                          <a:effectLst/>
                        </a:rPr>
                        <a:t> JavaScript</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973382065"/>
                  </a:ext>
                </a:extLst>
              </a:tr>
              <a:tr h="313064">
                <a:tc>
                  <a:txBody>
                    <a:bodyPr/>
                    <a:lstStyle/>
                    <a:p>
                      <a:pPr marL="0" marR="0" algn="r">
                        <a:lnSpc>
                          <a:spcPct val="115000"/>
                        </a:lnSpc>
                        <a:spcBef>
                          <a:spcPts val="0"/>
                        </a:spcBef>
                        <a:spcAft>
                          <a:spcPts val="0"/>
                        </a:spcAft>
                      </a:pPr>
                      <a:r>
                        <a:rPr lang="en-US" sz="1600" dirty="0" smtClean="0">
                          <a:effectLst/>
                        </a:rPr>
                        <a:t>09</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b="1" dirty="0" smtClean="0">
                          <a:effectLst/>
                        </a:rPr>
                        <a:t>Mid-term</a:t>
                      </a:r>
                      <a:endParaRPr lang="en-US" sz="2000" b="1"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2242927890"/>
                  </a:ext>
                </a:extLst>
              </a:tr>
              <a:tr h="313064">
                <a:tc>
                  <a:txBody>
                    <a:bodyPr/>
                    <a:lstStyle/>
                    <a:p>
                      <a:pPr marL="0" marR="0" algn="r">
                        <a:lnSpc>
                          <a:spcPct val="115000"/>
                        </a:lnSpc>
                        <a:spcBef>
                          <a:spcPts val="0"/>
                        </a:spcBef>
                        <a:spcAft>
                          <a:spcPts val="0"/>
                        </a:spcAft>
                      </a:pPr>
                      <a:r>
                        <a:rPr lang="en-US" sz="1600" dirty="0" smtClean="0">
                          <a:effectLst/>
                        </a:rPr>
                        <a:t>10</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a:effectLst/>
                        </a:rPr>
                        <a:t>HTML DOM</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1649546470"/>
                  </a:ext>
                </a:extLst>
              </a:tr>
              <a:tr h="313064">
                <a:tc>
                  <a:txBody>
                    <a:bodyPr/>
                    <a:lstStyle/>
                    <a:p>
                      <a:pPr marL="0" marR="0" algn="r">
                        <a:lnSpc>
                          <a:spcPct val="115000"/>
                        </a:lnSpc>
                        <a:spcBef>
                          <a:spcPts val="0"/>
                        </a:spcBef>
                        <a:spcAft>
                          <a:spcPts val="0"/>
                        </a:spcAft>
                      </a:pPr>
                      <a:r>
                        <a:rPr lang="en-US" sz="1600" dirty="0" smtClean="0">
                          <a:effectLst/>
                        </a:rPr>
                        <a:t>11</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smtClean="0">
                          <a:effectLst/>
                        </a:rPr>
                        <a:t>Event handling</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3007160965"/>
                  </a:ext>
                </a:extLst>
              </a:tr>
              <a:tr h="313064">
                <a:tc>
                  <a:txBody>
                    <a:bodyPr/>
                    <a:lstStyle/>
                    <a:p>
                      <a:pPr marL="0" marR="0" algn="r">
                        <a:lnSpc>
                          <a:spcPct val="115000"/>
                        </a:lnSpc>
                        <a:spcBef>
                          <a:spcPts val="0"/>
                        </a:spcBef>
                        <a:spcAft>
                          <a:spcPts val="0"/>
                        </a:spcAft>
                      </a:pPr>
                      <a:r>
                        <a:rPr lang="en-US" sz="1600" dirty="0" smtClean="0">
                          <a:effectLst/>
                        </a:rPr>
                        <a:t>12</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smtClean="0">
                          <a:effectLst/>
                        </a:rPr>
                        <a:t>Scripting</a:t>
                      </a:r>
                      <a:r>
                        <a:rPr lang="en-US" sz="1600" baseline="0" dirty="0" smtClean="0">
                          <a:effectLst/>
                        </a:rPr>
                        <a:t> CSS</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274688320"/>
                  </a:ext>
                </a:extLst>
              </a:tr>
              <a:tr h="313064">
                <a:tc>
                  <a:txBody>
                    <a:bodyPr/>
                    <a:lstStyle/>
                    <a:p>
                      <a:pPr marL="0" marR="0" algn="r">
                        <a:lnSpc>
                          <a:spcPct val="115000"/>
                        </a:lnSpc>
                        <a:spcBef>
                          <a:spcPts val="0"/>
                        </a:spcBef>
                        <a:spcAft>
                          <a:spcPts val="0"/>
                        </a:spcAft>
                      </a:pPr>
                      <a:r>
                        <a:rPr lang="en-US" sz="1600" dirty="0" smtClean="0">
                          <a:effectLst/>
                        </a:rPr>
                        <a:t>12</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smtClean="0">
                          <a:effectLst/>
                        </a:rPr>
                        <a:t>Object oriented JavaScript</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267941535"/>
                  </a:ext>
                </a:extLst>
              </a:tr>
              <a:tr h="313064">
                <a:tc>
                  <a:txBody>
                    <a:bodyPr/>
                    <a:lstStyle/>
                    <a:p>
                      <a:pPr marL="0" marR="0" algn="r">
                        <a:lnSpc>
                          <a:spcPct val="115000"/>
                        </a:lnSpc>
                        <a:spcBef>
                          <a:spcPts val="0"/>
                        </a:spcBef>
                        <a:spcAft>
                          <a:spcPts val="0"/>
                        </a:spcAft>
                      </a:pPr>
                      <a:r>
                        <a:rPr lang="en-US" sz="1600" dirty="0" smtClean="0">
                          <a:effectLst/>
                        </a:rPr>
                        <a:t>14</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smtClean="0">
                          <a:effectLst/>
                        </a:rPr>
                        <a:t>AJAX</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3232338065"/>
                  </a:ext>
                </a:extLst>
              </a:tr>
              <a:tr h="313064">
                <a:tc>
                  <a:txBody>
                    <a:bodyPr/>
                    <a:lstStyle/>
                    <a:p>
                      <a:pPr marL="0" marR="0" algn="r">
                        <a:lnSpc>
                          <a:spcPct val="115000"/>
                        </a:lnSpc>
                        <a:spcBef>
                          <a:spcPts val="0"/>
                        </a:spcBef>
                        <a:spcAft>
                          <a:spcPts val="0"/>
                        </a:spcAft>
                      </a:pPr>
                      <a:r>
                        <a:rPr lang="en-US" sz="1600" dirty="0" smtClean="0">
                          <a:effectLst/>
                        </a:rPr>
                        <a:t>15</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en-US" sz="1600" dirty="0">
                          <a:effectLst/>
                        </a:rPr>
                        <a:t>HTML5 </a:t>
                      </a:r>
                      <a:r>
                        <a:rPr lang="en-US" sz="1600" dirty="0" smtClean="0">
                          <a:effectLst/>
                        </a:rPr>
                        <a:t>API</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1742168395"/>
                  </a:ext>
                </a:extLst>
              </a:tr>
              <a:tr h="313064">
                <a:tc>
                  <a:txBody>
                    <a:bodyPr/>
                    <a:lstStyle/>
                    <a:p>
                      <a:pPr marL="0" marR="0" algn="r">
                        <a:lnSpc>
                          <a:spcPct val="115000"/>
                        </a:lnSpc>
                        <a:spcBef>
                          <a:spcPts val="0"/>
                        </a:spcBef>
                        <a:spcAft>
                          <a:spcPts val="0"/>
                        </a:spcAft>
                      </a:pPr>
                      <a:r>
                        <a:rPr lang="en-US" sz="1600" dirty="0" smtClean="0">
                          <a:effectLst/>
                        </a:rPr>
                        <a:t>16</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nchor="ctr"/>
                </a:tc>
                <a:tc>
                  <a:txBody>
                    <a:bodyPr/>
                    <a:lstStyle/>
                    <a:p>
                      <a:pPr marL="0" marR="0">
                        <a:lnSpc>
                          <a:spcPct val="115000"/>
                        </a:lnSpc>
                        <a:spcBef>
                          <a:spcPts val="0"/>
                        </a:spcBef>
                        <a:spcAft>
                          <a:spcPts val="0"/>
                        </a:spcAft>
                        <a:tabLst>
                          <a:tab pos="45720" algn="l"/>
                        </a:tabLst>
                      </a:pPr>
                      <a:r>
                        <a:rPr lang="mn-MN" sz="1600" dirty="0">
                          <a:effectLst/>
                        </a:rPr>
                        <a:t>Дүгнэлт</a:t>
                      </a:r>
                      <a:endParaRPr lang="en-US" sz="2000" dirty="0">
                        <a:solidFill>
                          <a:srgbClr val="365F91"/>
                        </a:solidFill>
                        <a:effectLst/>
                        <a:latin typeface="Calibri" panose="020F0502020204030204" pitchFamily="34" charset="0"/>
                        <a:ea typeface="Times New Roman" panose="02020603050405020304" pitchFamily="18" charset="0"/>
                        <a:cs typeface="Mongolian Baiti" panose="03000500000000000000" pitchFamily="66" charset="0"/>
                      </a:endParaRPr>
                    </a:p>
                  </a:txBody>
                  <a:tcPr marL="68580" marR="68580" marT="0" marB="0"/>
                </a:tc>
                <a:extLst>
                  <a:ext uri="{0D108BD9-81ED-4DB2-BD59-A6C34878D82A}">
                    <a16:rowId xmlns:a16="http://schemas.microsoft.com/office/drawing/2014/main" val="3912754588"/>
                  </a:ext>
                </a:extLst>
              </a:tr>
            </a:tbl>
          </a:graphicData>
        </a:graphic>
      </p:graphicFrame>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5</a:t>
            </a:fld>
            <a:endParaRPr lang="mn-MN"/>
          </a:p>
        </p:txBody>
      </p:sp>
      <p:sp>
        <p:nvSpPr>
          <p:cNvPr id="7" name="Content Placeholder 2"/>
          <p:cNvSpPr txBox="1">
            <a:spLocks/>
          </p:cNvSpPr>
          <p:nvPr/>
        </p:nvSpPr>
        <p:spPr bwMode="auto">
          <a:xfrm>
            <a:off x="4211959" y="1052736"/>
            <a:ext cx="4789197" cy="53766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18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Wingdings" pitchFamily="2" charset="2"/>
              <a:buChar char="§"/>
              <a:defRPr sz="16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1">
                  <a:lumMod val="75000"/>
                </a:schemeClr>
              </a:buClr>
              <a:buFont typeface="Courier New" pitchFamily="49" charset="0"/>
              <a:buChar char="o"/>
              <a:defRPr sz="1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12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12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b="1" dirty="0" smtClean="0">
                <a:latin typeface="Roboto" panose="02000000000000000000" pitchFamily="2" charset="0"/>
                <a:ea typeface="Roboto" panose="02000000000000000000" pitchFamily="2" charset="0"/>
                <a:cs typeface="Roboto" panose="02000000000000000000" pitchFamily="2" charset="0"/>
              </a:rPr>
              <a:t>Lab assignments</a:t>
            </a:r>
          </a:p>
          <a:p>
            <a:pPr lvl="1"/>
            <a:r>
              <a:rPr lang="en-US" dirty="0" smtClean="0">
                <a:latin typeface="Roboto" panose="02000000000000000000" pitchFamily="2" charset="0"/>
                <a:ea typeface="Roboto" panose="02000000000000000000" pitchFamily="2" charset="0"/>
                <a:cs typeface="Roboto" panose="02000000000000000000" pitchFamily="2" charset="0"/>
              </a:rPr>
              <a:t>Lab 01. Web server</a:t>
            </a:r>
          </a:p>
          <a:p>
            <a:pPr lvl="1"/>
            <a:r>
              <a:rPr lang="en-US" dirty="0" smtClean="0">
                <a:latin typeface="Roboto" panose="02000000000000000000" pitchFamily="2" charset="0"/>
                <a:ea typeface="Roboto" panose="02000000000000000000" pitchFamily="2" charset="0"/>
                <a:cs typeface="Roboto" panose="02000000000000000000" pitchFamily="2" charset="0"/>
              </a:rPr>
              <a:t>Lab 02. PHP</a:t>
            </a:r>
          </a:p>
          <a:p>
            <a:pPr lvl="1"/>
            <a:r>
              <a:rPr lang="en-US" dirty="0" smtClean="0">
                <a:latin typeface="Roboto" panose="02000000000000000000" pitchFamily="2" charset="0"/>
                <a:ea typeface="Roboto" panose="02000000000000000000" pitchFamily="2" charset="0"/>
                <a:cs typeface="Roboto" panose="02000000000000000000" pitchFamily="2" charset="0"/>
              </a:rPr>
              <a:t>Lab 03. PHP and MySQL</a:t>
            </a:r>
          </a:p>
          <a:p>
            <a:pPr lvl="1"/>
            <a:r>
              <a:rPr lang="en-US" dirty="0" smtClean="0">
                <a:latin typeface="Roboto" panose="02000000000000000000" pitchFamily="2" charset="0"/>
                <a:ea typeface="Roboto" panose="02000000000000000000" pitchFamily="2" charset="0"/>
                <a:cs typeface="Roboto" panose="02000000000000000000" pitchFamily="2" charset="0"/>
              </a:rPr>
              <a:t>Lab 04. Cookie and Session</a:t>
            </a:r>
          </a:p>
          <a:p>
            <a:pPr lvl="1"/>
            <a:r>
              <a:rPr lang="en-US" dirty="0" smtClean="0">
                <a:latin typeface="Roboto" panose="02000000000000000000" pitchFamily="2" charset="0"/>
                <a:ea typeface="Roboto" panose="02000000000000000000" pitchFamily="2" charset="0"/>
                <a:cs typeface="Roboto" panose="02000000000000000000" pitchFamily="2" charset="0"/>
              </a:rPr>
              <a:t>Lab 05. JavaScript functions and arrays</a:t>
            </a:r>
          </a:p>
          <a:p>
            <a:pPr lvl="1"/>
            <a:r>
              <a:rPr lang="en-US" dirty="0" smtClean="0">
                <a:latin typeface="Roboto" panose="02000000000000000000" pitchFamily="2" charset="0"/>
                <a:ea typeface="Roboto" panose="02000000000000000000" pitchFamily="2" charset="0"/>
                <a:cs typeface="Roboto" panose="02000000000000000000" pitchFamily="2" charset="0"/>
              </a:rPr>
              <a:t>Lab 06. Document Object Model</a:t>
            </a:r>
          </a:p>
          <a:p>
            <a:pPr lvl="1"/>
            <a:r>
              <a:rPr lang="en-US" dirty="0" smtClean="0">
                <a:latin typeface="Roboto" panose="02000000000000000000" pitchFamily="2" charset="0"/>
                <a:ea typeface="Roboto" panose="02000000000000000000" pitchFamily="2" charset="0"/>
                <a:cs typeface="Roboto" panose="02000000000000000000" pitchFamily="2" charset="0"/>
              </a:rPr>
              <a:t>Lab 07. AJAX</a:t>
            </a:r>
          </a:p>
          <a:p>
            <a:pPr lvl="1"/>
            <a:r>
              <a:rPr lang="en-US" dirty="0" smtClean="0">
                <a:latin typeface="Roboto" panose="02000000000000000000" pitchFamily="2" charset="0"/>
                <a:ea typeface="Roboto" panose="02000000000000000000" pitchFamily="2" charset="0"/>
                <a:cs typeface="Roboto" panose="02000000000000000000" pitchFamily="2" charset="0"/>
              </a:rPr>
              <a:t>Lab 08. HTML5 App</a:t>
            </a:r>
          </a:p>
          <a:p>
            <a:endParaRPr lang="en-US" dirty="0"/>
          </a:p>
        </p:txBody>
      </p:sp>
    </p:spTree>
    <p:extLst>
      <p:ext uri="{BB962C8B-B14F-4D97-AF65-F5344CB8AC3E}">
        <p14:creationId xmlns:p14="http://schemas.microsoft.com/office/powerpoint/2010/main" val="3839865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Books, Materials, Resources</a:t>
            </a:r>
            <a:endParaRPr lang="en-US" dirty="0">
              <a:effectLst/>
            </a:endParaRPr>
          </a:p>
        </p:txBody>
      </p:sp>
      <p:sp>
        <p:nvSpPr>
          <p:cNvPr id="3" name="Content Placeholder 2"/>
          <p:cNvSpPr>
            <a:spLocks noGrp="1"/>
          </p:cNvSpPr>
          <p:nvPr>
            <p:ph idx="1"/>
          </p:nvPr>
        </p:nvSpPr>
        <p:spPr/>
        <p:txBody>
          <a:bodyPr/>
          <a:lstStyle/>
          <a:p>
            <a:r>
              <a:rPr lang="en-US" dirty="0" smtClean="0"/>
              <a:t>Books</a:t>
            </a:r>
          </a:p>
          <a:p>
            <a:pPr lvl="1"/>
            <a:r>
              <a:rPr lang="en-US" dirty="0" smtClean="0"/>
              <a:t>Paul J. </a:t>
            </a:r>
            <a:r>
              <a:rPr lang="en-US" dirty="0" err="1" smtClean="0"/>
              <a:t>Deitel</a:t>
            </a:r>
            <a:r>
              <a:rPr lang="en-US" dirty="0" smtClean="0"/>
              <a:t>, Harvey M. </a:t>
            </a:r>
            <a:r>
              <a:rPr lang="en-US" dirty="0" err="1" smtClean="0"/>
              <a:t>Deitel</a:t>
            </a:r>
            <a:r>
              <a:rPr lang="en-US" dirty="0" smtClean="0"/>
              <a:t> and A. </a:t>
            </a:r>
            <a:r>
              <a:rPr lang="en-US" dirty="0" err="1" smtClean="0"/>
              <a:t>Deitel</a:t>
            </a:r>
            <a:r>
              <a:rPr lang="en-US" dirty="0" smtClean="0"/>
              <a:t>, </a:t>
            </a:r>
            <a:r>
              <a:rPr lang="en-US" b="1" i="1" dirty="0" smtClean="0"/>
              <a:t>Internet &amp; World Wide Web How to Program, 5th edition</a:t>
            </a:r>
            <a:r>
              <a:rPr lang="en-US" dirty="0" smtClean="0"/>
              <a:t>, 2012, </a:t>
            </a:r>
            <a:r>
              <a:rPr lang="en-US" dirty="0" smtClean="0">
                <a:solidFill>
                  <a:schemeClr val="bg1">
                    <a:lumMod val="65000"/>
                  </a:schemeClr>
                </a:solidFill>
              </a:rPr>
              <a:t>ISBN: 978-0-13-215100-9</a:t>
            </a:r>
          </a:p>
          <a:p>
            <a:pPr lvl="1"/>
            <a:r>
              <a:rPr lang="en-US" dirty="0" smtClean="0"/>
              <a:t>Robin Nixon</a:t>
            </a:r>
            <a:r>
              <a:rPr lang="en-US" b="1" dirty="0" smtClean="0"/>
              <a:t>, </a:t>
            </a:r>
            <a:r>
              <a:rPr lang="en-US" b="1" i="1" dirty="0" smtClean="0"/>
              <a:t>Learning PHP, MySQL, JavaScript, CSS &amp; HTML5, 3rd Edition</a:t>
            </a:r>
            <a:r>
              <a:rPr lang="en-US" dirty="0" smtClean="0"/>
              <a:t>, 2014, 729 pages, </a:t>
            </a:r>
            <a:r>
              <a:rPr lang="en-US" dirty="0" smtClean="0">
                <a:solidFill>
                  <a:schemeClr val="bg1">
                    <a:lumMod val="65000"/>
                  </a:schemeClr>
                </a:solidFill>
              </a:rPr>
              <a:t>ISBN: 978-1-491-94946-7</a:t>
            </a:r>
          </a:p>
          <a:p>
            <a:pPr lvl="1"/>
            <a:r>
              <a:rPr lang="en-US" dirty="0" smtClean="0"/>
              <a:t>Kevin </a:t>
            </a:r>
            <a:r>
              <a:rPr lang="en-US" dirty="0" err="1" smtClean="0"/>
              <a:t>Tatroe</a:t>
            </a:r>
            <a:r>
              <a:rPr lang="en-US" dirty="0" smtClean="0"/>
              <a:t>, Peter </a:t>
            </a:r>
            <a:r>
              <a:rPr lang="en-US" dirty="0" err="1" smtClean="0"/>
              <a:t>MacIntyre</a:t>
            </a:r>
            <a:r>
              <a:rPr lang="en-US" dirty="0" smtClean="0"/>
              <a:t>, </a:t>
            </a:r>
            <a:r>
              <a:rPr lang="en-US" dirty="0" err="1" smtClean="0"/>
              <a:t>Rasmus</a:t>
            </a:r>
            <a:r>
              <a:rPr lang="en-US" dirty="0" smtClean="0"/>
              <a:t> </a:t>
            </a:r>
            <a:r>
              <a:rPr lang="en-US" dirty="0" err="1" smtClean="0"/>
              <a:t>Lerdorf</a:t>
            </a:r>
            <a:r>
              <a:rPr lang="en-US" dirty="0" smtClean="0"/>
              <a:t>, </a:t>
            </a:r>
            <a:r>
              <a:rPr lang="en-US" b="1" i="1" dirty="0" smtClean="0"/>
              <a:t>Programming PHP</a:t>
            </a:r>
            <a:r>
              <a:rPr lang="en-US" dirty="0" smtClean="0"/>
              <a:t>, 3rd Edition, 2013, 540 pages, </a:t>
            </a:r>
            <a:r>
              <a:rPr lang="en-US" dirty="0" smtClean="0">
                <a:solidFill>
                  <a:schemeClr val="bg1">
                    <a:lumMod val="65000"/>
                  </a:schemeClr>
                </a:solidFill>
              </a:rPr>
              <a:t>ISBN: 978-1-4493-9277-2</a:t>
            </a:r>
          </a:p>
          <a:p>
            <a:pPr lvl="1"/>
            <a:r>
              <a:rPr lang="en-US" dirty="0" smtClean="0"/>
              <a:t>David Flanagan, </a:t>
            </a:r>
            <a:r>
              <a:rPr lang="en-US" b="1" i="1" dirty="0" smtClean="0"/>
              <a:t>JavaScript: The Definitive Guide, 6th Edition</a:t>
            </a:r>
            <a:r>
              <a:rPr lang="en-US" dirty="0" smtClean="0"/>
              <a:t>, 2011, 1098 pages, </a:t>
            </a:r>
            <a:r>
              <a:rPr lang="en-US" dirty="0" smtClean="0">
                <a:solidFill>
                  <a:schemeClr val="bg1">
                    <a:lumMod val="65000"/>
                  </a:schemeClr>
                </a:solidFill>
              </a:rPr>
              <a:t>ISBN: 978-0-596-80552-4</a:t>
            </a:r>
          </a:p>
          <a:p>
            <a:r>
              <a:rPr lang="en-US" dirty="0" smtClean="0"/>
              <a:t>Lab assignments (distributed by PDF)</a:t>
            </a:r>
          </a:p>
          <a:p>
            <a:r>
              <a:rPr lang="en-US" dirty="0" smtClean="0"/>
              <a:t>Software</a:t>
            </a:r>
          </a:p>
          <a:p>
            <a:pPr lvl="1"/>
            <a:r>
              <a:rPr lang="en-US" dirty="0" smtClean="0"/>
              <a:t>Modern web browsers</a:t>
            </a:r>
            <a:r>
              <a:rPr lang="mn-MN" dirty="0" smtClean="0"/>
              <a:t> </a:t>
            </a:r>
            <a:r>
              <a:rPr lang="en-US" dirty="0" smtClean="0"/>
              <a:t>(as you prefer, Chrome )</a:t>
            </a:r>
          </a:p>
          <a:p>
            <a:pPr lvl="1"/>
            <a:r>
              <a:rPr lang="en-US" dirty="0" smtClean="0"/>
              <a:t>Apache HTTP Server</a:t>
            </a:r>
          </a:p>
          <a:p>
            <a:pPr lvl="1"/>
            <a:r>
              <a:rPr lang="en-US" dirty="0" smtClean="0"/>
              <a:t>PHP</a:t>
            </a:r>
          </a:p>
          <a:p>
            <a:pPr lvl="1"/>
            <a:r>
              <a:rPr lang="en-US" dirty="0" smtClean="0"/>
              <a:t>MySQL</a:t>
            </a:r>
          </a:p>
          <a:p>
            <a:pPr lvl="1"/>
            <a:r>
              <a:rPr lang="en-US" dirty="0" smtClean="0"/>
              <a:t>Sublime code editor</a:t>
            </a:r>
          </a:p>
          <a:p>
            <a:r>
              <a:rPr lang="en-US" dirty="0" smtClean="0"/>
              <a:t>From where to download? - </a:t>
            </a:r>
            <a:r>
              <a:rPr lang="en-US" b="1" dirty="0" smtClean="0"/>
              <a:t>piazza.com</a:t>
            </a:r>
          </a:p>
          <a:p>
            <a:pPr lvl="1"/>
            <a:r>
              <a:rPr lang="en-US" dirty="0" smtClean="0"/>
              <a:t>Books, syllabus, lecture slides, lab assignments etc.</a:t>
            </a:r>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6</a:t>
            </a:fld>
            <a:endParaRPr lang="mn-MN"/>
          </a:p>
        </p:txBody>
      </p:sp>
    </p:spTree>
    <p:extLst>
      <p:ext uri="{BB962C8B-B14F-4D97-AF65-F5344CB8AC3E}">
        <p14:creationId xmlns:p14="http://schemas.microsoft.com/office/powerpoint/2010/main" val="3645869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rPr>
              <a:t>Communication</a:t>
            </a:r>
            <a:endParaRPr lang="en-US" dirty="0">
              <a:effectLst/>
            </a:endParaRPr>
          </a:p>
        </p:txBody>
      </p:sp>
      <p:sp>
        <p:nvSpPr>
          <p:cNvPr id="3" name="Content Placeholder 2"/>
          <p:cNvSpPr>
            <a:spLocks noGrp="1"/>
          </p:cNvSpPr>
          <p:nvPr>
            <p:ph idx="1"/>
          </p:nvPr>
        </p:nvSpPr>
        <p:spPr/>
        <p:txBody>
          <a:bodyPr/>
          <a:lstStyle/>
          <a:p>
            <a:r>
              <a:rPr lang="en-US" b="1" dirty="0" smtClean="0"/>
              <a:t>piazza.com</a:t>
            </a:r>
          </a:p>
          <a:p>
            <a:pPr lvl="1"/>
            <a:r>
              <a:rPr lang="en-US" dirty="0" smtClean="0"/>
              <a:t>post </a:t>
            </a:r>
            <a:r>
              <a:rPr lang="en-US" dirty="0"/>
              <a:t>a </a:t>
            </a:r>
            <a:r>
              <a:rPr lang="en-US" dirty="0" smtClean="0"/>
              <a:t>question/comments</a:t>
            </a:r>
            <a:r>
              <a:rPr lang="en-US" dirty="0"/>
              <a:t>, everyone can </a:t>
            </a:r>
            <a:r>
              <a:rPr lang="en-US" dirty="0" smtClean="0"/>
              <a:t>reply</a:t>
            </a:r>
          </a:p>
          <a:p>
            <a:pPr lvl="1"/>
            <a:r>
              <a:rPr lang="en-US" dirty="0" smtClean="0"/>
              <a:t>instructors will answer your questions</a:t>
            </a:r>
          </a:p>
          <a:p>
            <a:pPr lvl="1"/>
            <a:r>
              <a:rPr lang="en-US" dirty="0" smtClean="0"/>
              <a:t>by invitation only </a:t>
            </a:r>
          </a:p>
          <a:p>
            <a:pPr lvl="2"/>
            <a:r>
              <a:rPr lang="en-US" dirty="0" smtClean="0"/>
              <a:t>please register your email as following link: </a:t>
            </a:r>
            <a:r>
              <a:rPr lang="en-US" dirty="0" smtClean="0">
                <a:hlinkClick r:id="rId2"/>
              </a:rPr>
              <a:t>https</a:t>
            </a:r>
            <a:r>
              <a:rPr lang="en-US" dirty="0">
                <a:hlinkClick r:id="rId2"/>
              </a:rPr>
              <a:t>://</a:t>
            </a:r>
            <a:r>
              <a:rPr lang="en-US" dirty="0" smtClean="0">
                <a:hlinkClick r:id="rId2"/>
              </a:rPr>
              <a:t>goo.gl/forms/Reju6Ib6ZrktH1BO2</a:t>
            </a:r>
            <a:endParaRPr lang="en-US" dirty="0" smtClean="0"/>
          </a:p>
          <a:p>
            <a:pPr lvl="2"/>
            <a:r>
              <a:rPr lang="en-US" dirty="0" smtClean="0"/>
              <a:t>will be distributed by </a:t>
            </a:r>
            <a:r>
              <a:rPr lang="en-US" dirty="0" err="1" smtClean="0"/>
              <a:t>SISi</a:t>
            </a:r>
            <a:endParaRPr lang="en-US" dirty="0" smtClean="0"/>
          </a:p>
          <a:p>
            <a:r>
              <a:rPr lang="en-US" b="1" dirty="0" smtClean="0"/>
              <a:t>E-mail</a:t>
            </a:r>
          </a:p>
          <a:p>
            <a:pPr lvl="1"/>
            <a:r>
              <a:rPr lang="en-US" dirty="0" smtClean="0"/>
              <a:t>Good for direct communication with the instructor</a:t>
            </a:r>
          </a:p>
          <a:p>
            <a:pPr lvl="1"/>
            <a:r>
              <a:rPr lang="en-US" dirty="0" smtClean="0"/>
              <a:t>Amarsanaa Ganbold, PhD., </a:t>
            </a:r>
            <a:r>
              <a:rPr lang="en-US" dirty="0" smtClean="0">
                <a:hlinkClick r:id="rId3"/>
              </a:rPr>
              <a:t>amarsanaag@seas.num.edu.mn</a:t>
            </a:r>
            <a:endParaRPr lang="en-US" dirty="0" smtClean="0"/>
          </a:p>
          <a:p>
            <a:r>
              <a:rPr lang="en-US" b="1" dirty="0" smtClean="0"/>
              <a:t>In </a:t>
            </a:r>
            <a:r>
              <a:rPr lang="en-US" b="1" dirty="0" smtClean="0"/>
              <a:t>person</a:t>
            </a:r>
          </a:p>
          <a:p>
            <a:pPr lvl="1"/>
            <a:r>
              <a:rPr lang="en-US" dirty="0" smtClean="0"/>
              <a:t>By appointments (in e-mail)</a:t>
            </a:r>
            <a:endParaRPr lang="en-US" dirty="0" smtClean="0"/>
          </a:p>
          <a:p>
            <a:pPr lvl="1"/>
            <a:r>
              <a:rPr lang="en-US" dirty="0" smtClean="0"/>
              <a:t>Room No. 104, the first floor, NUM Building 3</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7</a:t>
            </a:fld>
            <a:endParaRPr lang="mn-MN"/>
          </a:p>
        </p:txBody>
      </p:sp>
    </p:spTree>
    <p:extLst>
      <p:ext uri="{BB962C8B-B14F-4D97-AF65-F5344CB8AC3E}">
        <p14:creationId xmlns:p14="http://schemas.microsoft.com/office/powerpoint/2010/main" val="111213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Grading</a:t>
            </a:r>
            <a:endParaRPr lang="en-US" dirty="0">
              <a:effectLst/>
            </a:endParaRPr>
          </a:p>
        </p:txBody>
      </p:sp>
      <p:sp>
        <p:nvSpPr>
          <p:cNvPr id="3" name="Content Placeholder 2"/>
          <p:cNvSpPr>
            <a:spLocks noGrp="1"/>
          </p:cNvSpPr>
          <p:nvPr>
            <p:ph idx="1"/>
          </p:nvPr>
        </p:nvSpPr>
        <p:spPr/>
        <p:txBody>
          <a:bodyPr/>
          <a:lstStyle/>
          <a:p>
            <a:r>
              <a:rPr lang="en-US" dirty="0" smtClean="0">
                <a:latin typeface="Roboto" panose="02000000000000000000" pitchFamily="2" charset="0"/>
                <a:ea typeface="Roboto" panose="02000000000000000000" pitchFamily="2" charset="0"/>
                <a:cs typeface="Roboto" panose="02000000000000000000" pitchFamily="2" charset="0"/>
              </a:rPr>
              <a:t>Lab </a:t>
            </a:r>
            <a:r>
              <a:rPr lang="en-US" dirty="0">
                <a:latin typeface="Roboto" panose="02000000000000000000" pitchFamily="2" charset="0"/>
                <a:ea typeface="Roboto" panose="02000000000000000000" pitchFamily="2" charset="0"/>
                <a:cs typeface="Roboto" panose="02000000000000000000" pitchFamily="2" charset="0"/>
              </a:rPr>
              <a:t>– </a:t>
            </a:r>
            <a:r>
              <a:rPr lang="en-US" b="1" dirty="0" smtClean="0">
                <a:latin typeface="Roboto" panose="02000000000000000000" pitchFamily="2" charset="0"/>
                <a:ea typeface="Roboto" panose="02000000000000000000" pitchFamily="2" charset="0"/>
                <a:cs typeface="Roboto" panose="02000000000000000000" pitchFamily="2" charset="0"/>
              </a:rPr>
              <a:t>40</a:t>
            </a:r>
            <a:r>
              <a:rPr lang="en-US" dirty="0" smtClean="0">
                <a:latin typeface="Roboto" panose="02000000000000000000" pitchFamily="2" charset="0"/>
                <a:ea typeface="Roboto" panose="02000000000000000000" pitchFamily="2" charset="0"/>
                <a:cs typeface="Roboto" panose="02000000000000000000" pitchFamily="2" charset="0"/>
              </a:rPr>
              <a:t> points </a:t>
            </a:r>
            <a:r>
              <a:rPr lang="en-US" dirty="0">
                <a:latin typeface="Roboto" panose="02000000000000000000" pitchFamily="2" charset="0"/>
                <a:ea typeface="Roboto" panose="02000000000000000000" pitchFamily="2" charset="0"/>
                <a:cs typeface="Roboto" panose="02000000000000000000" pitchFamily="2" charset="0"/>
              </a:rPr>
              <a:t>(5 point for </a:t>
            </a:r>
            <a:r>
              <a:rPr lang="en-US" dirty="0" smtClean="0">
                <a:latin typeface="Roboto" panose="02000000000000000000" pitchFamily="2" charset="0"/>
                <a:ea typeface="Roboto" panose="02000000000000000000" pitchFamily="2" charset="0"/>
                <a:cs typeface="Roboto" panose="02000000000000000000" pitchFamily="2" charset="0"/>
              </a:rPr>
              <a:t>each, total of </a:t>
            </a:r>
            <a:r>
              <a:rPr lang="en-US" dirty="0">
                <a:latin typeface="Roboto" panose="02000000000000000000" pitchFamily="2" charset="0"/>
                <a:ea typeface="Roboto" panose="02000000000000000000" pitchFamily="2" charset="0"/>
                <a:cs typeface="Roboto" panose="02000000000000000000" pitchFamily="2" charset="0"/>
              </a:rPr>
              <a:t>8 labs</a:t>
            </a:r>
            <a:r>
              <a:rPr lang="en-US" dirty="0" smtClean="0">
                <a:latin typeface="Roboto" panose="02000000000000000000" pitchFamily="2" charset="0"/>
                <a:ea typeface="Roboto" panose="02000000000000000000" pitchFamily="2" charset="0"/>
                <a:cs typeface="Roboto" panose="02000000000000000000" pitchFamily="2" charset="0"/>
              </a:rPr>
              <a:t>)</a:t>
            </a:r>
          </a:p>
          <a:p>
            <a:pPr lvl="1"/>
            <a:r>
              <a:rPr lang="en-US" u="sng" dirty="0" smtClean="0">
                <a:latin typeface="Roboto" panose="02000000000000000000" pitchFamily="2" charset="0"/>
                <a:ea typeface="Roboto" panose="02000000000000000000" pitchFamily="2" charset="0"/>
                <a:cs typeface="Roboto" panose="02000000000000000000" pitchFamily="2" charset="0"/>
              </a:rPr>
              <a:t>Quality</a:t>
            </a:r>
            <a:r>
              <a:rPr lang="en-US" dirty="0" smtClean="0">
                <a:latin typeface="Roboto" panose="02000000000000000000" pitchFamily="2" charset="0"/>
                <a:ea typeface="Roboto" panose="02000000000000000000" pitchFamily="2" charset="0"/>
                <a:cs typeface="Roboto" panose="02000000000000000000" pitchFamily="2" charset="0"/>
              </a:rPr>
              <a:t> and </a:t>
            </a:r>
            <a:r>
              <a:rPr lang="en-US" u="sng" dirty="0" smtClean="0">
                <a:latin typeface="Roboto" panose="02000000000000000000" pitchFamily="2" charset="0"/>
                <a:ea typeface="Roboto" panose="02000000000000000000" pitchFamily="2" charset="0"/>
                <a:cs typeface="Roboto" panose="02000000000000000000" pitchFamily="2" charset="0"/>
              </a:rPr>
              <a:t>completeness</a:t>
            </a:r>
            <a:r>
              <a:rPr lang="en-US" dirty="0" smtClean="0">
                <a:latin typeface="Roboto" panose="02000000000000000000" pitchFamily="2" charset="0"/>
                <a:ea typeface="Roboto" panose="02000000000000000000" pitchFamily="2" charset="0"/>
                <a:cs typeface="Roboto" panose="02000000000000000000" pitchFamily="2" charset="0"/>
              </a:rPr>
              <a:t> of a lab submission are highly considered for grading!</a:t>
            </a:r>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Mid-term – </a:t>
            </a:r>
            <a:r>
              <a:rPr lang="en-US" b="1" dirty="0" smtClean="0">
                <a:latin typeface="Roboto" panose="02000000000000000000" pitchFamily="2" charset="0"/>
                <a:ea typeface="Roboto" panose="02000000000000000000" pitchFamily="2" charset="0"/>
                <a:cs typeface="Roboto" panose="02000000000000000000" pitchFamily="2" charset="0"/>
              </a:rPr>
              <a:t>20</a:t>
            </a:r>
            <a:r>
              <a:rPr lang="en-US" dirty="0" smtClean="0">
                <a:latin typeface="Roboto" panose="02000000000000000000" pitchFamily="2" charset="0"/>
                <a:ea typeface="Roboto" panose="02000000000000000000" pitchFamily="2" charset="0"/>
                <a:cs typeface="Roboto" panose="02000000000000000000" pitchFamily="2" charset="0"/>
              </a:rPr>
              <a:t> points </a:t>
            </a:r>
            <a:r>
              <a:rPr lang="en-US" dirty="0">
                <a:latin typeface="Roboto" panose="02000000000000000000" pitchFamily="2" charset="0"/>
                <a:ea typeface="Roboto" panose="02000000000000000000" pitchFamily="2" charset="0"/>
                <a:cs typeface="Roboto" panose="02000000000000000000" pitchFamily="2" charset="0"/>
              </a:rPr>
              <a:t>(1-point 20 questions of test exam)</a:t>
            </a:r>
          </a:p>
          <a:p>
            <a:pPr lvl="1"/>
            <a:r>
              <a:rPr lang="en-US" dirty="0">
                <a:latin typeface="Roboto" panose="02000000000000000000" pitchFamily="2" charset="0"/>
                <a:ea typeface="Roboto" panose="02000000000000000000" pitchFamily="2" charset="0"/>
                <a:cs typeface="Roboto" panose="02000000000000000000" pitchFamily="2" charset="0"/>
              </a:rPr>
              <a:t>usually find </a:t>
            </a:r>
            <a:r>
              <a:rPr lang="en-US" i="1" dirty="0" smtClean="0">
                <a:latin typeface="Roboto" panose="02000000000000000000" pitchFamily="2" charset="0"/>
                <a:ea typeface="Roboto" panose="02000000000000000000" pitchFamily="2" charset="0"/>
                <a:cs typeface="Roboto" panose="02000000000000000000" pitchFamily="2" charset="0"/>
              </a:rPr>
              <a:t>a wrong answer</a:t>
            </a:r>
            <a:r>
              <a:rPr lang="en-US" dirty="0" smtClean="0">
                <a:latin typeface="Roboto" panose="02000000000000000000" pitchFamily="2" charset="0"/>
                <a:ea typeface="Roboto" panose="02000000000000000000" pitchFamily="2" charset="0"/>
                <a:cs typeface="Roboto" panose="02000000000000000000" pitchFamily="2" charset="0"/>
              </a:rPr>
              <a:t> along three correct answers</a:t>
            </a:r>
          </a:p>
          <a:p>
            <a:pPr lvl="1"/>
            <a:r>
              <a:rPr lang="en-US" dirty="0" smtClean="0">
                <a:latin typeface="Roboto" panose="02000000000000000000" pitchFamily="2" charset="0"/>
                <a:ea typeface="Roboto" panose="02000000000000000000" pitchFamily="2" charset="0"/>
                <a:cs typeface="Roboto" panose="02000000000000000000" pitchFamily="2" charset="0"/>
              </a:rPr>
              <a:t>finding a wrong answer always requires to be sure that other three answers are correct (you may know related topics)</a:t>
            </a:r>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Final exam – </a:t>
            </a:r>
            <a:r>
              <a:rPr lang="en-US" b="1" dirty="0" smtClean="0">
                <a:latin typeface="Roboto" panose="02000000000000000000" pitchFamily="2" charset="0"/>
                <a:ea typeface="Roboto" panose="02000000000000000000" pitchFamily="2" charset="0"/>
                <a:cs typeface="Roboto" panose="02000000000000000000" pitchFamily="2" charset="0"/>
              </a:rPr>
              <a:t>40 </a:t>
            </a:r>
            <a:r>
              <a:rPr lang="en-US" dirty="0" smtClean="0">
                <a:latin typeface="Roboto" panose="02000000000000000000" pitchFamily="2" charset="0"/>
                <a:ea typeface="Roboto" panose="02000000000000000000" pitchFamily="2" charset="0"/>
                <a:cs typeface="Roboto" panose="02000000000000000000" pitchFamily="2" charset="0"/>
              </a:rPr>
              <a:t>points </a:t>
            </a:r>
          </a:p>
          <a:p>
            <a:pPr lvl="1"/>
            <a:r>
              <a:rPr lang="en-US" dirty="0" smtClean="0">
                <a:latin typeface="Roboto" panose="02000000000000000000" pitchFamily="2" charset="0"/>
                <a:ea typeface="Roboto" panose="02000000000000000000" pitchFamily="2" charset="0"/>
                <a:cs typeface="Roboto" panose="02000000000000000000" pitchFamily="2" charset="0"/>
              </a:rPr>
              <a:t>Test </a:t>
            </a:r>
            <a:r>
              <a:rPr lang="en-US" dirty="0">
                <a:latin typeface="Roboto" panose="02000000000000000000" pitchFamily="2" charset="0"/>
                <a:ea typeface="Roboto" panose="02000000000000000000" pitchFamily="2" charset="0"/>
                <a:cs typeface="Roboto" panose="02000000000000000000" pitchFamily="2" charset="0"/>
              </a:rPr>
              <a:t>exam or Practical programming </a:t>
            </a:r>
            <a:r>
              <a:rPr lang="en-US" dirty="0" smtClean="0">
                <a:latin typeface="Roboto" panose="02000000000000000000" pitchFamily="2" charset="0"/>
                <a:ea typeface="Roboto" panose="02000000000000000000" pitchFamily="2" charset="0"/>
                <a:cs typeface="Roboto" panose="02000000000000000000" pitchFamily="2" charset="0"/>
              </a:rPr>
              <a:t>exam</a:t>
            </a:r>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Immediately informed by </a:t>
            </a:r>
            <a:r>
              <a:rPr lang="en-US" dirty="0" smtClean="0">
                <a:latin typeface="Roboto" panose="02000000000000000000" pitchFamily="2" charset="0"/>
                <a:ea typeface="Roboto" panose="02000000000000000000" pitchFamily="2" charset="0"/>
                <a:cs typeface="Roboto" panose="02000000000000000000" pitchFamily="2" charset="0"/>
              </a:rPr>
              <a:t>the </a:t>
            </a:r>
            <a:r>
              <a:rPr lang="en-US" dirty="0" err="1" smtClean="0">
                <a:latin typeface="Roboto" panose="02000000000000000000" pitchFamily="2" charset="0"/>
                <a:ea typeface="Roboto" panose="02000000000000000000" pitchFamily="2" charset="0"/>
                <a:cs typeface="Roboto" panose="02000000000000000000" pitchFamily="2" charset="0"/>
              </a:rPr>
              <a:t>SISi</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a:latin typeface="Roboto" panose="02000000000000000000" pitchFamily="2" charset="0"/>
                <a:ea typeface="Roboto" panose="02000000000000000000" pitchFamily="2" charset="0"/>
                <a:cs typeface="Roboto" panose="02000000000000000000" pitchFamily="2" charset="0"/>
              </a:rPr>
              <a:t>system</a:t>
            </a:r>
          </a:p>
          <a:p>
            <a:r>
              <a:rPr lang="en-US" dirty="0">
                <a:latin typeface="Roboto" panose="02000000000000000000" pitchFamily="2" charset="0"/>
                <a:ea typeface="Roboto" panose="02000000000000000000" pitchFamily="2" charset="0"/>
                <a:cs typeface="Roboto" panose="02000000000000000000" pitchFamily="2" charset="0"/>
              </a:rPr>
              <a:t>-1 </a:t>
            </a:r>
            <a:r>
              <a:rPr lang="en-US" dirty="0" smtClean="0">
                <a:latin typeface="Roboto" panose="02000000000000000000" pitchFamily="2" charset="0"/>
                <a:ea typeface="Roboto" panose="02000000000000000000" pitchFamily="2" charset="0"/>
                <a:cs typeface="Roboto" panose="02000000000000000000" pitchFamily="2" charset="0"/>
              </a:rPr>
              <a:t>point out of </a:t>
            </a:r>
            <a:r>
              <a:rPr lang="en-US" b="1" dirty="0" smtClean="0">
                <a:latin typeface="Roboto" panose="02000000000000000000" pitchFamily="2" charset="0"/>
                <a:ea typeface="Roboto" panose="02000000000000000000" pitchFamily="2" charset="0"/>
                <a:cs typeface="Roboto" panose="02000000000000000000" pitchFamily="2" charset="0"/>
              </a:rPr>
              <a:t>100 </a:t>
            </a:r>
            <a:r>
              <a:rPr lang="en-US" dirty="0" smtClean="0">
                <a:latin typeface="Roboto" panose="02000000000000000000" pitchFamily="2" charset="0"/>
                <a:ea typeface="Roboto" panose="02000000000000000000" pitchFamily="2" charset="0"/>
                <a:cs typeface="Roboto" panose="02000000000000000000" pitchFamily="2" charset="0"/>
              </a:rPr>
              <a:t>points, </a:t>
            </a:r>
            <a:r>
              <a:rPr lang="en-US" dirty="0">
                <a:latin typeface="Roboto" panose="02000000000000000000" pitchFamily="2" charset="0"/>
                <a:ea typeface="Roboto" panose="02000000000000000000" pitchFamily="2" charset="0"/>
                <a:cs typeface="Roboto" panose="02000000000000000000" pitchFamily="2" charset="0"/>
              </a:rPr>
              <a:t>per absence of </a:t>
            </a:r>
            <a:r>
              <a:rPr lang="en-US" dirty="0" smtClean="0">
                <a:latin typeface="Roboto" panose="02000000000000000000" pitchFamily="2" charset="0"/>
                <a:ea typeface="Roboto" panose="02000000000000000000" pitchFamily="2" charset="0"/>
                <a:cs typeface="Roboto" panose="02000000000000000000" pitchFamily="2" charset="0"/>
              </a:rPr>
              <a:t>any of lecture </a:t>
            </a:r>
            <a:r>
              <a:rPr lang="en-US" dirty="0">
                <a:latin typeface="Roboto" panose="02000000000000000000" pitchFamily="2" charset="0"/>
                <a:ea typeface="Roboto" panose="02000000000000000000" pitchFamily="2" charset="0"/>
                <a:cs typeface="Roboto" panose="02000000000000000000" pitchFamily="2" charset="0"/>
              </a:rPr>
              <a:t>or lab </a:t>
            </a:r>
            <a:r>
              <a:rPr lang="en-US" dirty="0" smtClean="0">
                <a:latin typeface="Roboto" panose="02000000000000000000" pitchFamily="2" charset="0"/>
                <a:ea typeface="Roboto" panose="02000000000000000000" pitchFamily="2" charset="0"/>
                <a:cs typeface="Roboto" panose="02000000000000000000" pitchFamily="2" charset="0"/>
              </a:rPr>
              <a:t>sessions </a:t>
            </a:r>
            <a:r>
              <a:rPr lang="en-US" dirty="0">
                <a:latin typeface="Roboto" panose="02000000000000000000" pitchFamily="2" charset="0"/>
                <a:ea typeface="Roboto" panose="02000000000000000000" pitchFamily="2" charset="0"/>
                <a:cs typeface="Roboto" panose="02000000000000000000" pitchFamily="2" charset="0"/>
              </a:rPr>
              <a:t>(except medical declaration etc</a:t>
            </a:r>
            <a:r>
              <a:rPr lang="en-US" dirty="0" smtClean="0">
                <a:latin typeface="Roboto" panose="02000000000000000000" pitchFamily="2" charset="0"/>
                <a:ea typeface="Roboto" panose="02000000000000000000" pitchFamily="2" charset="0"/>
                <a:cs typeface="Roboto" panose="02000000000000000000" pitchFamily="2" charset="0"/>
              </a:rPr>
              <a:t>.)</a:t>
            </a:r>
          </a:p>
          <a:p>
            <a:r>
              <a:rPr lang="en-US" dirty="0" smtClean="0">
                <a:latin typeface="Roboto" panose="02000000000000000000" pitchFamily="2" charset="0"/>
                <a:ea typeface="Roboto" panose="02000000000000000000" pitchFamily="2" charset="0"/>
                <a:cs typeface="Roboto" panose="02000000000000000000" pitchFamily="2" charset="0"/>
              </a:rPr>
              <a:t>Marking W (Withdraw)? </a:t>
            </a:r>
          </a:p>
          <a:p>
            <a:pPr lvl="1"/>
            <a:r>
              <a:rPr lang="en-US" dirty="0" smtClean="0">
                <a:latin typeface="Roboto" panose="02000000000000000000" pitchFamily="2" charset="0"/>
                <a:ea typeface="Roboto" panose="02000000000000000000" pitchFamily="2" charset="0"/>
                <a:cs typeface="Roboto" panose="02000000000000000000" pitchFamily="2" charset="0"/>
              </a:rPr>
              <a:t>Marking W request must be written and signed by your parents or others who pay your tuition fee, in a blank A4 page</a:t>
            </a:r>
          </a:p>
          <a:p>
            <a:pPr lvl="2"/>
            <a:r>
              <a:rPr lang="en-US" dirty="0" smtClean="0">
                <a:latin typeface="Roboto" panose="02000000000000000000" pitchFamily="2" charset="0"/>
                <a:ea typeface="Roboto" panose="02000000000000000000" pitchFamily="2" charset="0"/>
                <a:cs typeface="Roboto" panose="02000000000000000000" pitchFamily="2" charset="0"/>
              </a:rPr>
              <a:t>their phone numbers must be indicated</a:t>
            </a:r>
          </a:p>
          <a:p>
            <a:pPr lvl="2"/>
            <a:r>
              <a:rPr lang="en-US" dirty="0" smtClean="0">
                <a:latin typeface="Roboto" panose="02000000000000000000" pitchFamily="2" charset="0"/>
                <a:ea typeface="Roboto" panose="02000000000000000000" pitchFamily="2" charset="0"/>
                <a:cs typeface="Roboto" panose="02000000000000000000" pitchFamily="2" charset="0"/>
              </a:rPr>
              <a:t>please consider </a:t>
            </a:r>
            <a:r>
              <a:rPr lang="en-US" dirty="0">
                <a:latin typeface="Roboto" panose="02000000000000000000" pitchFamily="2" charset="0"/>
                <a:ea typeface="Roboto" panose="02000000000000000000" pitchFamily="2" charset="0"/>
                <a:cs typeface="Roboto" panose="02000000000000000000" pitchFamily="2" charset="0"/>
              </a:rPr>
              <a:t>103,500 </a:t>
            </a:r>
            <a:r>
              <a:rPr lang="en-US" dirty="0" smtClean="0">
                <a:latin typeface="Roboto" panose="02000000000000000000" pitchFamily="2" charset="0"/>
                <a:ea typeface="Roboto" panose="02000000000000000000" pitchFamily="2" charset="0"/>
                <a:cs typeface="Roboto" panose="02000000000000000000" pitchFamily="2" charset="0"/>
              </a:rPr>
              <a:t>* 3 = </a:t>
            </a:r>
            <a:r>
              <a:rPr lang="en-US" dirty="0" smtClean="0">
                <a:latin typeface="Roboto" panose="02000000000000000000" pitchFamily="2" charset="0"/>
                <a:ea typeface="Roboto" panose="02000000000000000000" pitchFamily="2" charset="0"/>
                <a:cs typeface="Roboto" panose="02000000000000000000" pitchFamily="2" charset="0"/>
              </a:rPr>
              <a:t>310,500 </a:t>
            </a:r>
            <a:r>
              <a:rPr lang="en-US" dirty="0" smtClean="0">
                <a:latin typeface="Roboto" panose="02000000000000000000" pitchFamily="2" charset="0"/>
                <a:ea typeface="Roboto" panose="02000000000000000000" pitchFamily="2" charset="0"/>
                <a:cs typeface="Roboto" panose="02000000000000000000" pitchFamily="2" charset="0"/>
              </a:rPr>
              <a:t>MNT before the request (from now)</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8</a:t>
            </a:fld>
            <a:endParaRPr lang="mn-MN"/>
          </a:p>
        </p:txBody>
      </p:sp>
    </p:spTree>
    <p:extLst>
      <p:ext uri="{BB962C8B-B14F-4D97-AF65-F5344CB8AC3E}">
        <p14:creationId xmlns:p14="http://schemas.microsoft.com/office/powerpoint/2010/main" val="41258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Plagiarism</a:t>
            </a:r>
            <a:endParaRPr lang="en-US" dirty="0">
              <a:effectLst/>
            </a:endParaRPr>
          </a:p>
        </p:txBody>
      </p:sp>
      <p:sp>
        <p:nvSpPr>
          <p:cNvPr id="3" name="Content Placeholder 2"/>
          <p:cNvSpPr>
            <a:spLocks noGrp="1"/>
          </p:cNvSpPr>
          <p:nvPr>
            <p:ph idx="1"/>
          </p:nvPr>
        </p:nvSpPr>
        <p:spPr/>
        <p:txBody>
          <a:bodyPr/>
          <a:lstStyle/>
          <a:p>
            <a:r>
              <a:rPr lang="en-US" dirty="0" smtClean="0"/>
              <a:t>"use, without giving reasonable and appropriate credit to or acknowledging the author or source, of another person's original work, whether such work is made up of code, formulas, ideas, language, research, strategies, writing or other form.", </a:t>
            </a:r>
            <a:r>
              <a:rPr lang="en-US" i="1" dirty="0" smtClean="0"/>
              <a:t>Stanford University, CS and the </a:t>
            </a:r>
            <a:r>
              <a:rPr lang="en-US" i="1" dirty="0"/>
              <a:t>Honor </a:t>
            </a:r>
            <a:r>
              <a:rPr lang="en-US" i="1" dirty="0" smtClean="0"/>
              <a:t>Code</a:t>
            </a:r>
            <a:endParaRPr lang="en-US" i="1" dirty="0" smtClean="0">
              <a:latin typeface="Roboto" panose="02000000000000000000" pitchFamily="2" charset="0"/>
              <a:ea typeface="Roboto" panose="02000000000000000000" pitchFamily="2" charset="0"/>
              <a:cs typeface="Roboto" panose="02000000000000000000" pitchFamily="2" charset="0"/>
            </a:endParaRPr>
          </a:p>
          <a:p>
            <a:pPr lvl="1"/>
            <a:r>
              <a:rPr lang="en-US" b="1" dirty="0"/>
              <a:t>Rule 1: You must not look at solutions or program code that are not your </a:t>
            </a:r>
            <a:r>
              <a:rPr lang="en-US" b="1" dirty="0" smtClean="0"/>
              <a:t>own.</a:t>
            </a:r>
            <a:endParaRPr lang="en-US" b="1" dirty="0"/>
          </a:p>
          <a:p>
            <a:pPr lvl="1"/>
            <a:r>
              <a:rPr lang="en-US" b="1" dirty="0"/>
              <a:t>Rule 2: You must not share your solution code with other students.</a:t>
            </a:r>
          </a:p>
          <a:p>
            <a:pPr lvl="1"/>
            <a:r>
              <a:rPr lang="en-US" b="1" dirty="0"/>
              <a:t>Rule 3: You must indicate on your submission any assistance you received</a:t>
            </a:r>
            <a:r>
              <a:rPr lang="en-US" b="1" dirty="0" smtClean="0"/>
              <a:t>.</a:t>
            </a:r>
            <a:endParaRPr lang="en-US" dirty="0" smtClean="0">
              <a:latin typeface="Roboto" panose="02000000000000000000" pitchFamily="2" charset="0"/>
              <a:ea typeface="Roboto" panose="02000000000000000000" pitchFamily="2" charset="0"/>
              <a:cs typeface="Roboto" panose="02000000000000000000" pitchFamily="2" charset="0"/>
            </a:endParaRPr>
          </a:p>
          <a:p>
            <a:pPr marL="82550" indent="0">
              <a:buNone/>
            </a:pPr>
            <a:endParaRPr lang="en-US" dirty="0" smtClean="0">
              <a:latin typeface="Roboto" panose="02000000000000000000" pitchFamily="2" charset="0"/>
              <a:ea typeface="Roboto" panose="02000000000000000000" pitchFamily="2" charset="0"/>
              <a:cs typeface="Roboto" panose="02000000000000000000" pitchFamily="2" charset="0"/>
            </a:endParaRPr>
          </a:p>
          <a:p>
            <a:r>
              <a:rPr lang="en-US" dirty="0" smtClean="0">
                <a:latin typeface="Roboto" panose="02000000000000000000" pitchFamily="2" charset="0"/>
                <a:ea typeface="Roboto" panose="02000000000000000000" pitchFamily="2" charset="0"/>
                <a:cs typeface="Roboto" panose="02000000000000000000" pitchFamily="2" charset="0"/>
              </a:rPr>
              <a:t>Avoiding plagiarism</a:t>
            </a:r>
          </a:p>
          <a:p>
            <a:pPr lvl="1"/>
            <a:r>
              <a:rPr lang="en-US" dirty="0" smtClean="0">
                <a:latin typeface="Roboto" panose="02000000000000000000" pitchFamily="2" charset="0"/>
                <a:ea typeface="Roboto" panose="02000000000000000000" pitchFamily="2" charset="0"/>
                <a:cs typeface="Roboto" panose="02000000000000000000" pitchFamily="2" charset="0"/>
              </a:rPr>
              <a:t>Do </a:t>
            </a:r>
            <a:r>
              <a:rPr lang="en-US" b="1" dirty="0">
                <a:latin typeface="Roboto" panose="02000000000000000000" pitchFamily="2" charset="0"/>
                <a:ea typeface="Roboto" panose="02000000000000000000" pitchFamily="2" charset="0"/>
                <a:cs typeface="Roboto" panose="02000000000000000000" pitchFamily="2" charset="0"/>
              </a:rPr>
              <a:t>not </a:t>
            </a:r>
            <a:r>
              <a:rPr lang="en-US" b="1" dirty="0" smtClean="0">
                <a:latin typeface="Roboto" panose="02000000000000000000" pitchFamily="2" charset="0"/>
                <a:ea typeface="Roboto" panose="02000000000000000000" pitchFamily="2" charset="0"/>
                <a:cs typeface="Roboto" panose="02000000000000000000" pitchFamily="2" charset="0"/>
              </a:rPr>
              <a:t>copy/use</a:t>
            </a:r>
            <a:r>
              <a:rPr lang="en-US" dirty="0" smtClean="0">
                <a:latin typeface="Roboto" panose="02000000000000000000" pitchFamily="2" charset="0"/>
                <a:ea typeface="Roboto" panose="02000000000000000000" pitchFamily="2" charset="0"/>
                <a:cs typeface="Roboto" panose="02000000000000000000" pitchFamily="2" charset="0"/>
              </a:rPr>
              <a:t> other’s code or exam sheets!</a:t>
            </a:r>
            <a:endParaRPr lang="en-US" dirty="0">
              <a:latin typeface="Roboto" panose="02000000000000000000" pitchFamily="2" charset="0"/>
              <a:ea typeface="Roboto" panose="02000000000000000000" pitchFamily="2" charset="0"/>
              <a:cs typeface="Roboto" panose="02000000000000000000" pitchFamily="2" charset="0"/>
            </a:endParaRPr>
          </a:p>
          <a:p>
            <a:pPr lvl="1"/>
            <a:r>
              <a:rPr lang="en-US" dirty="0">
                <a:latin typeface="Roboto" panose="02000000000000000000" pitchFamily="2" charset="0"/>
                <a:ea typeface="Roboto" panose="02000000000000000000" pitchFamily="2" charset="0"/>
                <a:cs typeface="Roboto" panose="02000000000000000000" pitchFamily="2" charset="0"/>
              </a:rPr>
              <a:t>Develop your own, </a:t>
            </a:r>
            <a:r>
              <a:rPr lang="en-US" b="1" dirty="0">
                <a:latin typeface="Roboto" panose="02000000000000000000" pitchFamily="2" charset="0"/>
                <a:ea typeface="Roboto" panose="02000000000000000000" pitchFamily="2" charset="0"/>
                <a:cs typeface="Roboto" panose="02000000000000000000" pitchFamily="2" charset="0"/>
              </a:rPr>
              <a:t>trust yourself </a:t>
            </a:r>
          </a:p>
          <a:p>
            <a:pPr lvl="1"/>
            <a:r>
              <a:rPr lang="en-US" dirty="0">
                <a:latin typeface="Roboto" panose="02000000000000000000" pitchFamily="2" charset="0"/>
                <a:ea typeface="Roboto" panose="02000000000000000000" pitchFamily="2" charset="0"/>
                <a:cs typeface="Roboto" panose="02000000000000000000" pitchFamily="2" charset="0"/>
              </a:rPr>
              <a:t>Don’t hesitate to ask for </a:t>
            </a:r>
            <a:r>
              <a:rPr lang="en-US" dirty="0" smtClean="0">
                <a:latin typeface="Roboto" panose="02000000000000000000" pitchFamily="2" charset="0"/>
                <a:ea typeface="Roboto" panose="02000000000000000000" pitchFamily="2" charset="0"/>
                <a:cs typeface="Roboto" panose="02000000000000000000" pitchFamily="2" charset="0"/>
              </a:rPr>
              <a:t>misunderstandings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9</a:t>
            </a:fld>
            <a:endParaRPr lang="mn-MN"/>
          </a:p>
        </p:txBody>
      </p:sp>
    </p:spTree>
    <p:extLst>
      <p:ext uri="{BB962C8B-B14F-4D97-AF65-F5344CB8AC3E}">
        <p14:creationId xmlns:p14="http://schemas.microsoft.com/office/powerpoint/2010/main" val="2019586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2">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C00000"/>
      </a:hlink>
      <a:folHlink>
        <a:srgbClr val="AA8A14"/>
      </a:folHlink>
    </a:clrScheme>
    <a:fontScheme name="Custom 3">
      <a:majorFont>
        <a:latin typeface="Roboto"/>
        <a:ea typeface=""/>
        <a:cs typeface=""/>
      </a:majorFont>
      <a:minorFont>
        <a:latin typeface="Roboto"/>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31353</TotalTime>
  <Words>969</Words>
  <Application>Microsoft Office PowerPoint</Application>
  <PresentationFormat>On-screen Show (4:3)</PresentationFormat>
  <Paragraphs>159</Paragraphs>
  <Slides>10</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Arial</vt:lpstr>
      <vt:lpstr>Calibri</vt:lpstr>
      <vt:lpstr>Corbel</vt:lpstr>
      <vt:lpstr>Courier New</vt:lpstr>
      <vt:lpstr>Droid Sans</vt:lpstr>
      <vt:lpstr>Mongolian Baiti</vt:lpstr>
      <vt:lpstr>Roboto</vt:lpstr>
      <vt:lpstr>Segoe UI (Headings)</vt:lpstr>
      <vt:lpstr>Segoe UI Semibold</vt:lpstr>
      <vt:lpstr>Times New Roman</vt:lpstr>
      <vt:lpstr>Verdana</vt:lpstr>
      <vt:lpstr>Wingdings</vt:lpstr>
      <vt:lpstr>Wingdings 2</vt:lpstr>
      <vt:lpstr>Solstice</vt:lpstr>
      <vt:lpstr>PowerPoint Presentation</vt:lpstr>
      <vt:lpstr>General information</vt:lpstr>
      <vt:lpstr>Course Description</vt:lpstr>
      <vt:lpstr>Learning outcomes</vt:lpstr>
      <vt:lpstr>Topics</vt:lpstr>
      <vt:lpstr>Books, Materials, Resources</vt:lpstr>
      <vt:lpstr>Communication</vt:lpstr>
      <vt:lpstr>Grading</vt:lpstr>
      <vt:lpstr>Plagiarism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Amaraa</dc:creator>
  <cp:lastModifiedBy>Amarsanaa Ganbold</cp:lastModifiedBy>
  <cp:revision>1572</cp:revision>
  <cp:lastPrinted>2013-11-14T14:42:21Z</cp:lastPrinted>
  <dcterms:created xsi:type="dcterms:W3CDTF">2009-10-12T07:06:06Z</dcterms:created>
  <dcterms:modified xsi:type="dcterms:W3CDTF">2018-09-04T09:55:11Z</dcterms:modified>
</cp:coreProperties>
</file>