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73" r:id="rId4"/>
    <p:sldId id="287" r:id="rId5"/>
    <p:sldId id="261" r:id="rId6"/>
    <p:sldId id="260" r:id="rId7"/>
    <p:sldId id="274" r:id="rId8"/>
    <p:sldId id="267" r:id="rId9"/>
    <p:sldId id="268" r:id="rId10"/>
    <p:sldId id="288" r:id="rId11"/>
    <p:sldId id="275" r:id="rId12"/>
    <p:sldId id="262" r:id="rId13"/>
    <p:sldId id="263" r:id="rId14"/>
    <p:sldId id="266" r:id="rId15"/>
    <p:sldId id="264" r:id="rId16"/>
    <p:sldId id="26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9" r:id="rId28"/>
    <p:sldId id="286" r:id="rId29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372FA"/>
    <a:srgbClr val="3891A7"/>
    <a:srgbClr val="E8EEF1"/>
    <a:srgbClr val="B30108"/>
    <a:srgbClr val="84AA33"/>
    <a:srgbClr val="99C33B"/>
    <a:srgbClr val="1DB2E8"/>
    <a:srgbClr val="AEC7D0"/>
    <a:srgbClr val="D4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27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2017-09-04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2017-09-04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2017-09-04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  <p:pic>
        <p:nvPicPr>
          <p:cNvPr id="10" name="Picture 4" descr="http://seas.num.edu.mn/en/img/num_logo_e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5" y="188641"/>
            <a:ext cx="657159" cy="4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763688" y="322055"/>
            <a:ext cx="15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School of Engineering </a:t>
            </a:r>
            <a:b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Applied Sciences</a:t>
            </a:r>
            <a:endParaRPr lang="en-US" sz="1000" cap="small" baseline="0" dirty="0">
              <a:solidFill>
                <a:srgbClr val="1B458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2017-09-04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2017-09-04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1800"/>
            </a:lvl1pPr>
            <a:lvl2pPr>
              <a:buFont typeface="Wingdings" pitchFamily="2" charset="2"/>
              <a:buChar char="§"/>
              <a:defRPr sz="16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2017-09-04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2017-09-04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2017-09-04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2017-09-04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2017-09-04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2017-09-04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2017-09-04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2017-09-04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um.edu.m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d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PhD</a:t>
            </a: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 Ganbold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information and Computer Science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School of Engineering and Applied Sciences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Programming</a:t>
            </a:r>
            <a:endParaRPr lang="mn-M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 Fall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28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01 Web Program</a:t>
            </a:r>
            <a:endParaRPr lang="mn-MN" sz="28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– Fetch a URL</a:t>
            </a:r>
          </a:p>
          <a:p>
            <a:r>
              <a:rPr lang="en-US" dirty="0" smtClean="0"/>
              <a:t>HEAD – Fetch information about a URL</a:t>
            </a:r>
          </a:p>
          <a:p>
            <a:r>
              <a:rPr lang="en-US" dirty="0" smtClean="0"/>
              <a:t>PUT – Store to a URL</a:t>
            </a:r>
          </a:p>
          <a:p>
            <a:r>
              <a:rPr lang="en-US" dirty="0" smtClean="0"/>
              <a:t>POST – Send form data to a URL and get a response back</a:t>
            </a:r>
          </a:p>
          <a:p>
            <a:r>
              <a:rPr lang="en-US" dirty="0" smtClean="0"/>
              <a:t>DELETE – Delete a URL</a:t>
            </a:r>
          </a:p>
          <a:p>
            <a:endParaRPr lang="en-US" dirty="0"/>
          </a:p>
          <a:p>
            <a:r>
              <a:rPr lang="en-US" dirty="0" smtClean="0"/>
              <a:t>GET and POST (forms) are commonly used.</a:t>
            </a:r>
          </a:p>
          <a:p>
            <a:r>
              <a:rPr lang="en-US" dirty="0" smtClean="0"/>
              <a:t>REST APIs used GET, PUT, POST and DELETE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58658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Dynamic </a:t>
            </a:r>
            <a:r>
              <a:rPr lang="en-US" sz="2800" dirty="0"/>
              <a:t>client/server request/response sequence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1052735"/>
            <a:ext cx="5797309" cy="57319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11</a:t>
            </a:fld>
            <a:endParaRPr lang="mn-M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473" y="1052736"/>
            <a:ext cx="2272335" cy="537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/>
              <a:t>For dynamic web pages, the procedure is a little more involved, because it may </a:t>
            </a:r>
            <a:r>
              <a:rPr lang="en-US" sz="1800" dirty="0" smtClean="0"/>
              <a:t>bring both </a:t>
            </a:r>
            <a:r>
              <a:rPr lang="en-US" sz="1800" dirty="0"/>
              <a:t>PHP and MySQL into the mix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23" y="980728"/>
            <a:ext cx="8429684" cy="537666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server is sending an HTML5 text document, so one HTTP </a:t>
            </a:r>
            <a:r>
              <a:rPr lang="en-US" dirty="0" smtClean="0"/>
              <a:t>header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Content-type: </a:t>
            </a:r>
            <a:r>
              <a:rPr lang="en-US" dirty="0" smtClean="0">
                <a:latin typeface="Lucida Console" panose="020B0609040504020204" pitchFamily="49" charset="0"/>
              </a:rPr>
              <a:t>text/html</a:t>
            </a:r>
            <a:endParaRPr lang="en-US" dirty="0"/>
          </a:p>
          <a:p>
            <a:r>
              <a:rPr lang="fr-FR" dirty="0"/>
              <a:t>Multipurpose Internet Mail Extensions (</a:t>
            </a:r>
            <a:r>
              <a:rPr lang="fr-FR" b="1" dirty="0"/>
              <a:t>MIME</a:t>
            </a:r>
            <a:r>
              <a:rPr lang="fr-FR" dirty="0"/>
              <a:t>) </a:t>
            </a:r>
            <a:r>
              <a:rPr lang="fr-FR" dirty="0" smtClean="0"/>
              <a:t>type</a:t>
            </a:r>
          </a:p>
          <a:p>
            <a:pPr lvl="1"/>
            <a:r>
              <a:rPr lang="en-US" dirty="0"/>
              <a:t>specifies data </a:t>
            </a:r>
            <a:r>
              <a:rPr lang="en-US" dirty="0" smtClean="0"/>
              <a:t>formats</a:t>
            </a:r>
            <a:endParaRPr lang="en-US" dirty="0"/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text/plain</a:t>
            </a:r>
            <a:r>
              <a:rPr lang="en-US" dirty="0" smtClean="0"/>
              <a:t> - </a:t>
            </a:r>
            <a:r>
              <a:rPr lang="en-US" dirty="0"/>
              <a:t>sent information is text that can </a:t>
            </a:r>
            <a:r>
              <a:rPr lang="en-US" dirty="0" smtClean="0"/>
              <a:t>be displayed directly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image/jpeg</a:t>
            </a:r>
            <a:r>
              <a:rPr lang="en-US" dirty="0"/>
              <a:t> - the content is </a:t>
            </a:r>
            <a:r>
              <a:rPr lang="en-US" dirty="0" smtClean="0"/>
              <a:t>a JPEG image</a:t>
            </a:r>
            <a:endParaRPr lang="en-US" dirty="0"/>
          </a:p>
          <a:p>
            <a:r>
              <a:rPr lang="en-US" dirty="0" smtClean="0"/>
              <a:t>GET and POST</a:t>
            </a:r>
          </a:p>
          <a:p>
            <a:pPr lvl="1"/>
            <a:r>
              <a:rPr lang="en-US" b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request typically gets (or retrieves) information from a </a:t>
            </a:r>
            <a:r>
              <a:rPr lang="en-US" dirty="0" smtClean="0"/>
              <a:t>server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requests </a:t>
            </a:r>
            <a:r>
              <a:rPr lang="en-US" dirty="0" smtClean="0"/>
              <a:t>are to </a:t>
            </a:r>
            <a:r>
              <a:rPr lang="en-US" dirty="0"/>
              <a:t>send form data or documents to a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/>
              <a:t>An HTTP request often posts data to a server-side form handler </a:t>
            </a:r>
            <a:r>
              <a:rPr lang="en-US" dirty="0" smtClean="0"/>
              <a:t>that processes the data</a:t>
            </a:r>
          </a:p>
          <a:p>
            <a:pPr lvl="1"/>
            <a:r>
              <a:rPr lang="en-US" dirty="0"/>
              <a:t>get request appends data to the URL, </a:t>
            </a:r>
            <a:r>
              <a:rPr lang="en-US" sz="1400" dirty="0" smtClean="0"/>
              <a:t>www.google.com/search</a:t>
            </a:r>
            <a:r>
              <a:rPr lang="en-US" sz="1400" b="1" dirty="0" smtClean="0"/>
              <a:t>?q=</a:t>
            </a:r>
            <a:r>
              <a:rPr lang="mn-MN" sz="1400" b="1" dirty="0" smtClean="0"/>
              <a:t>МУИС</a:t>
            </a:r>
            <a:r>
              <a:rPr lang="en-US" sz="1400" b="1" dirty="0" smtClean="0"/>
              <a:t>&amp;</a:t>
            </a:r>
            <a:r>
              <a:rPr lang="en-US" sz="1400" b="1" dirty="0" err="1" smtClean="0"/>
              <a:t>lang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mn</a:t>
            </a:r>
            <a:endParaRPr lang="en-US" dirty="0"/>
          </a:p>
          <a:p>
            <a:pPr lvl="2"/>
            <a:r>
              <a:rPr lang="en-US" dirty="0" smtClean="0"/>
              <a:t>Query string: </a:t>
            </a:r>
            <a:r>
              <a:rPr lang="en-US" sz="1400" b="1" dirty="0" smtClean="0"/>
              <a:t>?q=</a:t>
            </a:r>
            <a:r>
              <a:rPr lang="mn-MN" sz="1400" b="1" dirty="0" smtClean="0"/>
              <a:t>МУИС</a:t>
            </a:r>
            <a:r>
              <a:rPr lang="en-US" sz="1400" b="1" dirty="0" smtClean="0"/>
              <a:t>&amp;</a:t>
            </a:r>
            <a:r>
              <a:rPr lang="en-US" sz="1400" b="1" dirty="0" err="1" smtClean="0"/>
              <a:t>lang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mn</a:t>
            </a:r>
            <a:endParaRPr lang="en-US" b="1" dirty="0" smtClean="0"/>
          </a:p>
          <a:p>
            <a:pPr lvl="3"/>
            <a:r>
              <a:rPr lang="en-US" dirty="0" smtClean="0"/>
              <a:t>key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q</a:t>
            </a:r>
            <a:r>
              <a:rPr lang="en-US" dirty="0" smtClean="0"/>
              <a:t>, value – </a:t>
            </a:r>
            <a:r>
              <a:rPr lang="mn-MN" b="1" dirty="0" smtClean="0"/>
              <a:t>МУИС</a:t>
            </a:r>
          </a:p>
          <a:p>
            <a:pPr lvl="3"/>
            <a:r>
              <a:rPr lang="en-US" dirty="0" smtClean="0"/>
              <a:t>key – </a:t>
            </a:r>
            <a:r>
              <a:rPr lang="en-US" b="1" dirty="0" err="1" smtClean="0"/>
              <a:t>lang</a:t>
            </a:r>
            <a:r>
              <a:rPr lang="en-US" dirty="0" smtClean="0"/>
              <a:t>, value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b="1" dirty="0" err="1" smtClean="0"/>
              <a:t>mn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3445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often cache (save on disk) recently viewed web pages for quick </a:t>
            </a:r>
            <a:r>
              <a:rPr lang="en-US" dirty="0" smtClean="0"/>
              <a:t>reloading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there are </a:t>
            </a:r>
            <a:r>
              <a:rPr lang="en-US" dirty="0"/>
              <a:t>no changes between the version stored in the cache and the current version on the </a:t>
            </a:r>
            <a:r>
              <a:rPr lang="en-US" dirty="0" smtClean="0"/>
              <a:t>web</a:t>
            </a:r>
          </a:p>
          <a:p>
            <a:r>
              <a:rPr lang="en-US" dirty="0"/>
              <a:t>An HTTP response can indicate the length </a:t>
            </a:r>
            <a:r>
              <a:rPr lang="en-US" dirty="0" smtClean="0"/>
              <a:t>of time </a:t>
            </a:r>
            <a:r>
              <a:rPr lang="en-US" dirty="0"/>
              <a:t>for which the content remains “fresh</a:t>
            </a:r>
            <a:r>
              <a:rPr lang="en-US" dirty="0" smtClean="0"/>
              <a:t>.”</a:t>
            </a:r>
          </a:p>
          <a:p>
            <a:pPr lvl="1"/>
            <a:r>
              <a:rPr lang="en-US" dirty="0"/>
              <a:t>If this amount of time has not been </a:t>
            </a:r>
            <a:r>
              <a:rPr lang="en-US" dirty="0" smtClean="0"/>
              <a:t>reached, the </a:t>
            </a:r>
            <a:r>
              <a:rPr lang="en-US" dirty="0"/>
              <a:t>browser can avoid another request to the </a:t>
            </a:r>
            <a:r>
              <a:rPr lang="en-US" dirty="0" smtClean="0"/>
              <a:t>server and the </a:t>
            </a:r>
            <a:r>
              <a:rPr lang="en-US" dirty="0"/>
              <a:t>browser loads the </a:t>
            </a:r>
            <a:r>
              <a:rPr lang="en-US" dirty="0" smtClean="0"/>
              <a:t>document from </a:t>
            </a:r>
            <a:r>
              <a:rPr lang="en-US" dirty="0"/>
              <a:t>the cache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not modified” HTTP response, indicating </a:t>
            </a:r>
            <a:r>
              <a:rPr lang="en-US" dirty="0" smtClean="0"/>
              <a:t>that the </a:t>
            </a:r>
            <a:r>
              <a:rPr lang="en-US" dirty="0"/>
              <a:t>file content has not changed since it was last </a:t>
            </a:r>
            <a:r>
              <a:rPr lang="en-US" dirty="0" smtClean="0"/>
              <a:t>requested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304 Not </a:t>
            </a:r>
            <a:r>
              <a:rPr lang="en-US" dirty="0" smtClean="0">
                <a:latin typeface="Lucida Console" panose="020B0609040504020204" pitchFamily="49" charset="0"/>
              </a:rPr>
              <a:t>Modified</a:t>
            </a:r>
            <a:r>
              <a:rPr lang="en-US" dirty="0" smtClean="0"/>
              <a:t> - client </a:t>
            </a:r>
            <a:r>
              <a:rPr lang="en-US" dirty="0"/>
              <a:t>redirection response code indicates that there is no need to retransmit the requested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9532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request documents from web servers, users must know the hostnames on which </a:t>
            </a:r>
            <a:r>
              <a:rPr lang="en-US" dirty="0" smtClean="0"/>
              <a:t>the web </a:t>
            </a:r>
            <a:r>
              <a:rPr lang="en-US" dirty="0"/>
              <a:t>server software resides. 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can request documents from </a:t>
            </a:r>
            <a:r>
              <a:rPr lang="en-US" b="1" dirty="0"/>
              <a:t>local web servers</a:t>
            </a:r>
            <a:r>
              <a:rPr lang="en-US" dirty="0"/>
              <a:t> (i.e., </a:t>
            </a:r>
            <a:r>
              <a:rPr lang="en-US" dirty="0" smtClean="0"/>
              <a:t>ones residing </a:t>
            </a:r>
            <a:r>
              <a:rPr lang="en-US" dirty="0"/>
              <a:t>on users’ machines</a:t>
            </a:r>
            <a:r>
              <a:rPr lang="en-US" dirty="0" smtClean="0"/>
              <a:t>)</a:t>
            </a:r>
          </a:p>
          <a:p>
            <a:pPr lvl="2"/>
            <a:r>
              <a:rPr lang="en-US" b="1" dirty="0"/>
              <a:t>localhost</a:t>
            </a:r>
            <a:r>
              <a:rPr lang="en-US" dirty="0"/>
              <a:t>—a hostname that references the local machine and normally translates to </a:t>
            </a:r>
            <a:r>
              <a:rPr lang="en-US" dirty="0" smtClean="0"/>
              <a:t>the IP </a:t>
            </a:r>
            <a:r>
              <a:rPr lang="en-US" dirty="0"/>
              <a:t>address </a:t>
            </a:r>
            <a:r>
              <a:rPr lang="en-US" b="1" dirty="0"/>
              <a:t>127.0.0.1</a:t>
            </a:r>
            <a:r>
              <a:rPr lang="en-US" dirty="0"/>
              <a:t> (known as the loopback address)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b="1" dirty="0"/>
              <a:t>remote web servers</a:t>
            </a:r>
            <a:r>
              <a:rPr lang="en-US" dirty="0"/>
              <a:t> (i.e., ones residing on different machines</a:t>
            </a:r>
            <a:r>
              <a:rPr lang="en-US" dirty="0" smtClean="0"/>
              <a:t>).</a:t>
            </a:r>
          </a:p>
          <a:p>
            <a:pPr lvl="2"/>
            <a:r>
              <a:rPr lang="en-US" dirty="0"/>
              <a:t>referenced by a fully qualified hostname or an IP address can </a:t>
            </a:r>
            <a:r>
              <a:rPr lang="en-US" dirty="0" smtClean="0"/>
              <a:t>also serve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4065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Multitier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2842892"/>
            <a:ext cx="8429684" cy="3586503"/>
          </a:xfrm>
        </p:spPr>
        <p:txBody>
          <a:bodyPr/>
          <a:lstStyle/>
          <a:p>
            <a:r>
              <a:rPr lang="en-US" sz="1800" b="1" dirty="0"/>
              <a:t>bottom tier</a:t>
            </a:r>
            <a:r>
              <a:rPr lang="en-US" sz="1800" dirty="0"/>
              <a:t> </a:t>
            </a:r>
            <a:r>
              <a:rPr lang="en-US" sz="1800" dirty="0" smtClean="0"/>
              <a:t>maintains </a:t>
            </a:r>
            <a:r>
              <a:rPr lang="en-US" sz="1800" dirty="0"/>
              <a:t>the application’s </a:t>
            </a:r>
            <a:r>
              <a:rPr lang="en-US" sz="1800" dirty="0" smtClean="0"/>
              <a:t>data</a:t>
            </a:r>
          </a:p>
          <a:p>
            <a:pPr lvl="1"/>
            <a:r>
              <a:rPr lang="en-US" sz="1600" dirty="0"/>
              <a:t>typically stores data in a relational database management </a:t>
            </a:r>
            <a:r>
              <a:rPr lang="en-US" sz="1600" dirty="0" smtClean="0"/>
              <a:t>system (RDBMS)</a:t>
            </a:r>
          </a:p>
          <a:p>
            <a:r>
              <a:rPr lang="en-US" sz="1800" b="1" dirty="0"/>
              <a:t>middle tier</a:t>
            </a:r>
            <a:r>
              <a:rPr lang="en-US" sz="1800" dirty="0"/>
              <a:t> implements </a:t>
            </a:r>
            <a:r>
              <a:rPr lang="en-US" sz="1800" i="1" dirty="0"/>
              <a:t>business logic</a:t>
            </a:r>
            <a:r>
              <a:rPr lang="en-US" sz="1800" dirty="0"/>
              <a:t>, </a:t>
            </a:r>
            <a:r>
              <a:rPr lang="en-US" sz="1800" i="1" dirty="0"/>
              <a:t>controller logic</a:t>
            </a:r>
            <a:r>
              <a:rPr lang="en-US" sz="1800" dirty="0"/>
              <a:t> and </a:t>
            </a:r>
            <a:r>
              <a:rPr lang="en-US" sz="1800" i="1" dirty="0"/>
              <a:t>presentation logic</a:t>
            </a:r>
            <a:r>
              <a:rPr lang="en-US" sz="1800" dirty="0"/>
              <a:t> </a:t>
            </a:r>
            <a:r>
              <a:rPr lang="en-US" sz="1800" dirty="0" smtClean="0"/>
              <a:t>to control </a:t>
            </a:r>
            <a:r>
              <a:rPr lang="en-US" sz="1800" dirty="0"/>
              <a:t>interactions between the application’s </a:t>
            </a:r>
            <a:r>
              <a:rPr lang="en-US" sz="1800" dirty="0" smtClean="0"/>
              <a:t>clients </a:t>
            </a:r>
            <a:r>
              <a:rPr lang="en-US" sz="1800" dirty="0"/>
              <a:t>and its </a:t>
            </a:r>
            <a:r>
              <a:rPr lang="en-US" sz="1800" dirty="0" smtClean="0"/>
              <a:t>data</a:t>
            </a:r>
          </a:p>
          <a:p>
            <a:pPr lvl="1"/>
            <a:r>
              <a:rPr lang="en-US" sz="1600" dirty="0"/>
              <a:t>intermediary between data in the information tier and the application’s </a:t>
            </a:r>
            <a:r>
              <a:rPr lang="en-US" sz="1600" dirty="0" smtClean="0"/>
              <a:t>clients</a:t>
            </a:r>
          </a:p>
          <a:p>
            <a:pPr lvl="1"/>
            <a:r>
              <a:rPr lang="en-US" sz="1600" b="1" dirty="0"/>
              <a:t>controller logic</a:t>
            </a:r>
            <a:r>
              <a:rPr lang="en-US" sz="1600" dirty="0"/>
              <a:t> processes client requests (such as requests to view a </a:t>
            </a:r>
            <a:r>
              <a:rPr lang="en-US" sz="1600" dirty="0" smtClean="0"/>
              <a:t>product catalog</a:t>
            </a:r>
            <a:r>
              <a:rPr lang="en-US" sz="1600" dirty="0"/>
              <a:t>) and retrieves data from the </a:t>
            </a:r>
            <a:r>
              <a:rPr lang="en-US" sz="1600" dirty="0" smtClean="0"/>
              <a:t>database</a:t>
            </a:r>
          </a:p>
          <a:p>
            <a:pPr lvl="1"/>
            <a:r>
              <a:rPr lang="en-US" sz="1600" b="1" dirty="0"/>
              <a:t>presentation logic</a:t>
            </a:r>
            <a:r>
              <a:rPr lang="en-US" sz="1600" dirty="0"/>
              <a:t> then processes data from the information tier and presents the content to the </a:t>
            </a:r>
            <a:r>
              <a:rPr lang="en-US" sz="1600" dirty="0" smtClean="0"/>
              <a:t>client</a:t>
            </a:r>
          </a:p>
          <a:p>
            <a:pPr lvl="1"/>
            <a:r>
              <a:rPr lang="en-US" sz="1600" b="1" dirty="0" smtClean="0"/>
              <a:t>business logic</a:t>
            </a:r>
            <a:r>
              <a:rPr lang="en-US" dirty="0"/>
              <a:t> </a:t>
            </a:r>
            <a:r>
              <a:rPr lang="en-US" sz="1600" dirty="0" smtClean="0"/>
              <a:t>enforces </a:t>
            </a:r>
            <a:r>
              <a:rPr lang="en-US" sz="1600" dirty="0"/>
              <a:t>business rules and ensures that data is </a:t>
            </a:r>
            <a:r>
              <a:rPr lang="en-US" sz="1600" dirty="0" smtClean="0"/>
              <a:t>reliable before </a:t>
            </a:r>
            <a:r>
              <a:rPr lang="en-US" sz="1600" dirty="0"/>
              <a:t>the application updates a database or presents data to </a:t>
            </a:r>
            <a:r>
              <a:rPr lang="en-US" sz="1600" dirty="0" smtClean="0"/>
              <a:t>users</a:t>
            </a:r>
          </a:p>
          <a:p>
            <a:r>
              <a:rPr lang="en-US" sz="1800" b="1" dirty="0"/>
              <a:t>top tier</a:t>
            </a:r>
            <a:r>
              <a:rPr lang="en-US" sz="1800" dirty="0"/>
              <a:t> is the application’s user interface, which gathers input and displays </a:t>
            </a:r>
            <a:r>
              <a:rPr lang="en-US" sz="1800" dirty="0" smtClean="0"/>
              <a:t>output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15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08720"/>
            <a:ext cx="4536504" cy="17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v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Server-Side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Client-side scripting</a:t>
            </a:r>
            <a:r>
              <a:rPr lang="en-US" dirty="0"/>
              <a:t> (</a:t>
            </a:r>
            <a:r>
              <a:rPr lang="en-US" dirty="0" smtClean="0"/>
              <a:t>with JavaScript)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validate user input, to interact with </a:t>
            </a:r>
            <a:r>
              <a:rPr lang="en-US" dirty="0" smtClean="0"/>
              <a:t>the browser</a:t>
            </a:r>
            <a:r>
              <a:rPr lang="en-US" dirty="0"/>
              <a:t>, to enhance web pages, and to add client/server communication between a browser and a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have limitations, such as browser dependency; the </a:t>
            </a:r>
            <a:r>
              <a:rPr lang="en-US" dirty="0" smtClean="0"/>
              <a:t>browser or </a:t>
            </a:r>
            <a:r>
              <a:rPr lang="en-US" dirty="0"/>
              <a:t>scripting host must support the scripting language and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client-side scripts can be viewed by the client using the </a:t>
            </a:r>
            <a:r>
              <a:rPr lang="en-US" dirty="0" smtClean="0"/>
              <a:t>browser’s source-viewing </a:t>
            </a:r>
            <a:r>
              <a:rPr lang="en-US" dirty="0"/>
              <a:t>capability</a:t>
            </a:r>
            <a:endParaRPr lang="en-US" dirty="0" smtClean="0"/>
          </a:p>
          <a:p>
            <a:r>
              <a:rPr lang="en-US" b="1" dirty="0" smtClean="0"/>
              <a:t>Server-side scripting</a:t>
            </a:r>
          </a:p>
          <a:p>
            <a:pPr lvl="1"/>
            <a:r>
              <a:rPr lang="en-US" dirty="0"/>
              <a:t>often </a:t>
            </a:r>
            <a:r>
              <a:rPr lang="en-US" dirty="0" smtClean="0"/>
              <a:t>generate custom </a:t>
            </a:r>
            <a:r>
              <a:rPr lang="en-US" dirty="0"/>
              <a:t>responses for </a:t>
            </a:r>
            <a:r>
              <a:rPr lang="en-US" dirty="0" smtClean="0"/>
              <a:t>clients</a:t>
            </a:r>
          </a:p>
          <a:p>
            <a:pPr lvl="1"/>
            <a:r>
              <a:rPr lang="en-US" dirty="0"/>
              <a:t>queries the database, dynamically generates an HTML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/>
              <a:t>a wider range of programmatic capabilities </a:t>
            </a:r>
            <a:r>
              <a:rPr lang="en-US" dirty="0" smtClean="0"/>
              <a:t>than their </a:t>
            </a:r>
            <a:r>
              <a:rPr lang="en-US" dirty="0"/>
              <a:t>client-side </a:t>
            </a:r>
            <a:r>
              <a:rPr lang="en-US" dirty="0" smtClean="0"/>
              <a:t>equivalents</a:t>
            </a:r>
          </a:p>
          <a:p>
            <a:pPr lvl="1"/>
            <a:r>
              <a:rPr lang="en-US" dirty="0"/>
              <a:t>access to server-side software </a:t>
            </a:r>
            <a:r>
              <a:rPr lang="en-US" dirty="0" smtClean="0"/>
              <a:t>that extends </a:t>
            </a:r>
            <a:r>
              <a:rPr lang="en-US" dirty="0"/>
              <a:t>server </a:t>
            </a:r>
            <a:r>
              <a:rPr lang="en-US" dirty="0" smtClean="0"/>
              <a:t>functionality</a:t>
            </a:r>
          </a:p>
          <a:p>
            <a:pPr lvl="2"/>
            <a:r>
              <a:rPr lang="en-US" dirty="0"/>
              <a:t> Apache HTTP Servers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16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6747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Php</a:t>
            </a:r>
            <a:r>
              <a:rPr lang="en-US" sz="2800" dirty="0" smtClean="0"/>
              <a:t>, MySQL, JavaScript, CSS, HTML</a:t>
            </a:r>
            <a:r>
              <a:rPr lang="mn-MN" sz="2800" dirty="0" smtClean="0"/>
              <a:t>:</a:t>
            </a:r>
            <a:r>
              <a:rPr lang="en-US" sz="2800" dirty="0" smtClean="0"/>
              <a:t> All-in-one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2562557" cy="5729066"/>
          </a:xfrm>
        </p:spPr>
        <p:txBody>
          <a:bodyPr/>
          <a:lstStyle/>
          <a:p>
            <a:r>
              <a:rPr lang="en-US" sz="1800" dirty="0" smtClean="0"/>
              <a:t>HTML – web content</a:t>
            </a:r>
          </a:p>
          <a:p>
            <a:r>
              <a:rPr lang="en-US" sz="1800" dirty="0" smtClean="0"/>
              <a:t>CSS – content design</a:t>
            </a:r>
          </a:p>
          <a:p>
            <a:r>
              <a:rPr lang="en-US" sz="1800" dirty="0" smtClean="0"/>
              <a:t>JavaScript – manipulate content &amp; design and make interactive on client</a:t>
            </a:r>
          </a:p>
          <a:p>
            <a:r>
              <a:rPr lang="en-US" sz="1800" dirty="0" smtClean="0"/>
              <a:t>PHP – Backend processing data &amp; application logic</a:t>
            </a:r>
          </a:p>
          <a:p>
            <a:r>
              <a:rPr lang="en-US" sz="1800" dirty="0" smtClean="0"/>
              <a:t>MySQL – Data storage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17</a:t>
            </a:fld>
            <a:endParaRPr lang="mn-MN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3848" y="1052735"/>
            <a:ext cx="5797309" cy="573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64088" y="6305425"/>
            <a:ext cx="1401346" cy="430887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Return HTML, CSS,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JavaScript</a:t>
            </a:r>
            <a:r>
              <a:rPr lang="mn-MN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etc.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832" y="5982315"/>
            <a:ext cx="1765227" cy="76944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Client-side processing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Parse HTML, CSS,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Render content,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Interpret JavaScript 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6198" y="4421181"/>
            <a:ext cx="1656223" cy="430887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Server-side processing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Interpret PHP 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2213" y="5373216"/>
            <a:ext cx="1337226" cy="430887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Data manipulation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MySQL queries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2420888"/>
            <a:ext cx="2048959" cy="430887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HTTP Request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GET, POST … with parameters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5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</a:t>
            </a:r>
            <a:r>
              <a:rPr lang="en-US" dirty="0" smtClean="0">
                <a:effectLst/>
              </a:rPr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792088"/>
          </a:xfrm>
        </p:spPr>
        <p:txBody>
          <a:bodyPr/>
          <a:lstStyle/>
          <a:p>
            <a:r>
              <a:rPr lang="en-US" sz="1800" dirty="0"/>
              <a:t>to embed dynamic activity in web </a:t>
            </a:r>
            <a:r>
              <a:rPr lang="en-US" sz="1800" dirty="0" smtClean="0"/>
              <a:t>pages</a:t>
            </a:r>
            <a:endParaRPr lang="en-US" sz="1800" dirty="0"/>
          </a:p>
          <a:p>
            <a:r>
              <a:rPr lang="en-US" sz="1800" dirty="0"/>
              <a:t>pages the </a:t>
            </a:r>
            <a:r>
              <a:rPr lang="en-US" sz="1800" i="1" dirty="0"/>
              <a:t>.</a:t>
            </a:r>
            <a:r>
              <a:rPr lang="en-US" sz="1800" i="1" dirty="0" err="1"/>
              <a:t>php</a:t>
            </a:r>
            <a:r>
              <a:rPr lang="en-US" sz="1800" i="1" dirty="0"/>
              <a:t> </a:t>
            </a:r>
            <a:r>
              <a:rPr lang="en-US" sz="1800" dirty="0"/>
              <a:t>extension, they have instant access to the scripting </a:t>
            </a:r>
            <a:r>
              <a:rPr lang="en-US" sz="1800" dirty="0" smtClean="0"/>
              <a:t>language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18</a:t>
            </a:fld>
            <a:endParaRPr lang="mn-M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30031" y="1920076"/>
            <a:ext cx="5460402" cy="13681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Today is "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". 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Here's the latest news.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473" y="4327781"/>
            <a:ext cx="8429684" cy="147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/>
              <a:t>The </a:t>
            </a:r>
            <a:r>
              <a:rPr lang="en-US" sz="1800" dirty="0" smtClean="0"/>
              <a:t>opening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800" dirty="0" smtClean="0"/>
              <a:t> </a:t>
            </a:r>
            <a:r>
              <a:rPr lang="en-US" sz="1800" dirty="0"/>
              <a:t>tells the web server to allow the PHP program to interpret all </a:t>
            </a:r>
            <a:r>
              <a:rPr lang="en-US" sz="1800" dirty="0" smtClean="0"/>
              <a:t>the following </a:t>
            </a:r>
            <a:r>
              <a:rPr lang="en-US" sz="1800" dirty="0"/>
              <a:t>code up to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 </a:t>
            </a:r>
            <a:r>
              <a:rPr lang="en-US" sz="1800" dirty="0" smtClean="0"/>
              <a:t>tag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/>
              <a:t>the built-in </a:t>
            </a:r>
            <a:r>
              <a:rPr lang="en-US" sz="1800" b="1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</a:t>
            </a:r>
            <a:r>
              <a:rPr lang="en-US" sz="1800" dirty="0"/>
              <a:t> function displays the current day of the </a:t>
            </a:r>
            <a:r>
              <a:rPr lang="en-US" sz="1800" dirty="0" smtClean="0"/>
              <a:t>week according </a:t>
            </a:r>
            <a:r>
              <a:rPr lang="en-US" sz="1800" dirty="0"/>
              <a:t>to the server’s system </a:t>
            </a:r>
            <a:r>
              <a:rPr lang="en-US" sz="1800" dirty="0" smtClean="0"/>
              <a:t>time</a:t>
            </a:r>
          </a:p>
          <a:p>
            <a:r>
              <a:rPr lang="en-US" sz="1800" dirty="0"/>
              <a:t>to place the PHP construct </a:t>
            </a:r>
            <a:r>
              <a:rPr lang="en-US" sz="1800" dirty="0" smtClean="0"/>
              <a:t>directly next </a:t>
            </a:r>
            <a:r>
              <a:rPr lang="en-US" sz="1800" dirty="0"/>
              <a:t>to PHP code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77903" y="6116998"/>
            <a:ext cx="7416824" cy="3586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</a:t>
            </a:r>
            <a:r>
              <a:rPr lang="en-US" sz="16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Here's the latest news.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30031" y="3569066"/>
            <a:ext cx="5460402" cy="3586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Wednesday. Here's the latest news.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649" y="242276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PHP script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05649" y="35637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03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</a:t>
            </a:r>
            <a:r>
              <a:rPr lang="en-US" dirty="0" smtClean="0">
                <a:effectLst/>
              </a:rPr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512168"/>
          </a:xfrm>
        </p:spPr>
        <p:txBody>
          <a:bodyPr/>
          <a:lstStyle/>
          <a:p>
            <a:r>
              <a:rPr lang="en-US" dirty="0" smtClean="0"/>
              <a:t>Why database? - multiple </a:t>
            </a:r>
            <a:r>
              <a:rPr lang="en-US" dirty="0"/>
              <a:t>simultaneous </a:t>
            </a:r>
            <a:r>
              <a:rPr lang="en-US" dirty="0" smtClean="0"/>
              <a:t>accesses</a:t>
            </a:r>
            <a:r>
              <a:rPr lang="en-US" dirty="0"/>
              <a:t>, perform complex </a:t>
            </a:r>
            <a:r>
              <a:rPr lang="en-US" dirty="0" smtClean="0"/>
              <a:t>searches etc.</a:t>
            </a:r>
          </a:p>
          <a:p>
            <a:r>
              <a:rPr lang="en-US" dirty="0"/>
              <a:t>relational databases with structured </a:t>
            </a:r>
            <a:r>
              <a:rPr lang="en-US" dirty="0" smtClean="0"/>
              <a:t>querying</a:t>
            </a:r>
          </a:p>
          <a:p>
            <a:pPr lvl="1"/>
            <a:r>
              <a:rPr lang="en-US" dirty="0"/>
              <a:t>one </a:t>
            </a:r>
            <a:r>
              <a:rPr lang="en-US" dirty="0" smtClean="0"/>
              <a:t>or more </a:t>
            </a:r>
            <a:r>
              <a:rPr lang="en-US" dirty="0"/>
              <a:t>tables that contain your </a:t>
            </a:r>
            <a:r>
              <a:rPr lang="en-US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19</a:t>
            </a:fld>
            <a:endParaRPr lang="mn-M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5040" y="2636912"/>
            <a:ext cx="7562549" cy="3586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users VALUES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Dorj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Bat', 'dorj@mysite.com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');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05039" y="3283913"/>
            <a:ext cx="7562549" cy="61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surname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firstname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users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email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='dorj@mysite.com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';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1473" y="4005063"/>
            <a:ext cx="8429684" cy="249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Using PHP, you can make all these calls directly to </a:t>
            </a:r>
            <a:r>
              <a:rPr lang="en-US" dirty="0" smtClean="0"/>
              <a:t>MySQL </a:t>
            </a:r>
            <a:r>
              <a:rPr lang="en-US" dirty="0"/>
              <a:t>without having to run </a:t>
            </a:r>
            <a:r>
              <a:rPr lang="en-US" dirty="0" smtClean="0"/>
              <a:t>the MySQL </a:t>
            </a:r>
            <a:r>
              <a:rPr lang="en-US" dirty="0"/>
              <a:t>program yourself or use its command-line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results in arrays for processing and perform multiple lookups, each dependent </a:t>
            </a:r>
            <a:r>
              <a:rPr lang="en-US" dirty="0" smtClean="0"/>
              <a:t>on the </a:t>
            </a:r>
            <a:r>
              <a:rPr lang="en-US" dirty="0"/>
              <a:t>results returned from earlier ones, to drill right down to the item of data you need.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Objectives</a:t>
            </a:r>
            <a:endParaRPr lang="en-GB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dynamic web content</a:t>
            </a:r>
          </a:p>
          <a:p>
            <a:r>
              <a:rPr lang="en-US" dirty="0" smtClean="0"/>
              <a:t>Client-server architecture, Multi-tier web application</a:t>
            </a:r>
          </a:p>
          <a:p>
            <a:r>
              <a:rPr lang="en-US" dirty="0" smtClean="0"/>
              <a:t>Frond-end and Back-end technologies</a:t>
            </a:r>
          </a:p>
          <a:p>
            <a:pPr lvl="1"/>
            <a:r>
              <a:rPr lang="en-US" dirty="0" smtClean="0"/>
              <a:t>All together: HTML, CSS, JavaScript, JSON, XML, PHP, MySQL</a:t>
            </a:r>
          </a:p>
          <a:p>
            <a:r>
              <a:rPr lang="en-US" dirty="0" smtClean="0"/>
              <a:t>Learn </a:t>
            </a:r>
            <a:r>
              <a:rPr lang="en-US" dirty="0"/>
              <a:t>about a web </a:t>
            </a:r>
            <a:r>
              <a:rPr lang="en-US" dirty="0" smtClean="0"/>
              <a:t>server’s functionality.</a:t>
            </a:r>
            <a:endParaRPr lang="en-US" dirty="0"/>
          </a:p>
          <a:p>
            <a:pPr lvl="1"/>
            <a:r>
              <a:rPr lang="en-US" dirty="0"/>
              <a:t>Apache HTTP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24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</a:t>
            </a:r>
            <a:r>
              <a:rPr lang="en-US" dirty="0" smtClean="0">
                <a:effectLst/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584176"/>
          </a:xfrm>
        </p:spPr>
        <p:txBody>
          <a:bodyPr/>
          <a:lstStyle/>
          <a:p>
            <a:r>
              <a:rPr lang="en-US" sz="1800" dirty="0"/>
              <a:t>to </a:t>
            </a:r>
            <a:r>
              <a:rPr lang="en-US" sz="1800" dirty="0" smtClean="0"/>
              <a:t>enable scripting </a:t>
            </a:r>
            <a:r>
              <a:rPr lang="en-US" sz="1800" dirty="0"/>
              <a:t>access to all the elements of an HTML </a:t>
            </a:r>
            <a:r>
              <a:rPr lang="en-US" sz="1800" dirty="0" smtClean="0"/>
              <a:t>document</a:t>
            </a:r>
          </a:p>
          <a:p>
            <a:pPr lvl="1"/>
            <a:r>
              <a:rPr lang="en-US" sz="1600" b="1" i="1" dirty="0" smtClean="0"/>
              <a:t>dynamic </a:t>
            </a:r>
            <a:r>
              <a:rPr lang="en-US" sz="1600" b="1" i="1" dirty="0"/>
              <a:t>user interaction</a:t>
            </a:r>
            <a:r>
              <a:rPr lang="en-US" sz="1600" dirty="0"/>
              <a:t> such as checking email address validity in </a:t>
            </a:r>
            <a:r>
              <a:rPr lang="en-US" sz="1600" dirty="0" smtClean="0"/>
              <a:t>input forms</a:t>
            </a:r>
          </a:p>
          <a:p>
            <a:r>
              <a:rPr lang="en-US" sz="1800" dirty="0"/>
              <a:t>Combined with </a:t>
            </a:r>
            <a:r>
              <a:rPr lang="en-US" sz="1800" dirty="0" smtClean="0"/>
              <a:t>CSS, </a:t>
            </a:r>
            <a:r>
              <a:rPr lang="en-US" sz="1800" dirty="0"/>
              <a:t>JavaScript is the power behind </a:t>
            </a:r>
            <a:r>
              <a:rPr lang="en-US" sz="1800" dirty="0" smtClean="0"/>
              <a:t>dynamic web </a:t>
            </a:r>
            <a:r>
              <a:rPr lang="en-US" sz="1800" dirty="0"/>
              <a:t>pages that change in front of your eyes rather than when a new page is returned </a:t>
            </a:r>
            <a:r>
              <a:rPr lang="en-US" sz="1800" dirty="0" smtClean="0"/>
              <a:t>by the </a:t>
            </a:r>
            <a:r>
              <a:rPr lang="en-US" sz="1800" dirty="0"/>
              <a:t>server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20</a:t>
            </a:fld>
            <a:endParaRPr lang="mn-M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51720" y="2708920"/>
            <a:ext cx="5460402" cy="13681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"Today is "</a:t>
            </a:r>
            <a:r>
              <a:rPr lang="en-US" sz="1600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Date</a:t>
            </a:r>
            <a:r>
              <a:rPr lang="en-US" sz="1600" b="1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2F4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2F4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&lt;/script&gt;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51720" y="4353268"/>
            <a:ext cx="5460402" cy="3586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</a:t>
            </a:r>
            <a:fld id="{781D589F-7CCE-499C-AD1E-2A2A7E13D4C3}" type="datetime2"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Monday, September 4, 2017</a:t>
            </a:fld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fld id="{EAF0289E-0F2B-4242-8B2A-4AFA953EB801}" type="datetime11"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10:45:23</a:t>
            </a:fld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79" y="30846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JavaScript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7162" y="43192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Output</a:t>
            </a:r>
            <a:endParaRPr lang="en-US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7079" y="4916639"/>
            <a:ext cx="842968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/>
              <a:t>JavaScript is being used for </a:t>
            </a:r>
            <a:r>
              <a:rPr lang="en-US" sz="1800" dirty="0" smtClean="0"/>
              <a:t>AJAX </a:t>
            </a:r>
            <a:r>
              <a:rPr lang="en-US" sz="1800" dirty="0"/>
              <a:t>(Asynchronous </a:t>
            </a:r>
            <a:r>
              <a:rPr lang="en-US" sz="1800" dirty="0" smtClean="0"/>
              <a:t>JavaScript </a:t>
            </a:r>
            <a:r>
              <a:rPr lang="en-US" sz="1800" dirty="0"/>
              <a:t>and XML</a:t>
            </a:r>
            <a:r>
              <a:rPr lang="en-US" sz="1800" dirty="0" smtClean="0"/>
              <a:t>).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process </a:t>
            </a:r>
            <a:r>
              <a:rPr lang="en-US" sz="1600" dirty="0" smtClean="0"/>
              <a:t>of accessing </a:t>
            </a:r>
            <a:r>
              <a:rPr lang="en-US" sz="1600" dirty="0"/>
              <a:t>the web server in the background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web pages </a:t>
            </a:r>
            <a:r>
              <a:rPr lang="en-US" sz="1600" dirty="0"/>
              <a:t>have started to resemble </a:t>
            </a:r>
            <a:r>
              <a:rPr lang="en-US" sz="1600" b="1" dirty="0"/>
              <a:t>standalone</a:t>
            </a:r>
            <a:r>
              <a:rPr lang="en-US" sz="1600" dirty="0"/>
              <a:t> </a:t>
            </a:r>
            <a:r>
              <a:rPr lang="en-US" sz="1600" dirty="0" smtClean="0"/>
              <a:t>programs</a:t>
            </a:r>
          </a:p>
          <a:p>
            <a:pPr lvl="2"/>
            <a:r>
              <a:rPr lang="en-US" sz="1400" dirty="0" smtClean="0"/>
              <a:t>don’t </a:t>
            </a:r>
            <a:r>
              <a:rPr lang="en-US" sz="1400" dirty="0"/>
              <a:t>have to </a:t>
            </a:r>
            <a:r>
              <a:rPr lang="en-US" sz="1400" dirty="0" smtClean="0"/>
              <a:t>be reloaded </a:t>
            </a:r>
            <a:r>
              <a:rPr lang="en-US" sz="1400" dirty="0"/>
              <a:t>in their entirety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12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79" y="5301207"/>
            <a:ext cx="8429684" cy="1165507"/>
          </a:xfrm>
        </p:spPr>
        <p:txBody>
          <a:bodyPr/>
          <a:lstStyle/>
          <a:p>
            <a:r>
              <a:rPr lang="en-US" sz="1800" dirty="0"/>
              <a:t>These rules will change the default text alignment of the &lt;p&gt; tag so that </a:t>
            </a:r>
            <a:r>
              <a:rPr lang="en-US" sz="1800" dirty="0" smtClean="0"/>
              <a:t>paragraphs contained </a:t>
            </a:r>
            <a:r>
              <a:rPr lang="en-US" sz="1800" dirty="0"/>
              <a:t>in it will be fully justified and will use the Helvetica font</a:t>
            </a:r>
            <a:r>
              <a:rPr lang="en-US" sz="18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21</a:t>
            </a:fld>
            <a:endParaRPr lang="mn-M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51720" y="2996952"/>
            <a:ext cx="5460402" cy="20162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{</a:t>
            </a:r>
          </a:p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text-align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justify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font-family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Helvetica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8255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8255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3873" y="1205136"/>
            <a:ext cx="84296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smtClean="0"/>
              <a:t>With the emergence of the CSS3 standard</a:t>
            </a:r>
          </a:p>
          <a:p>
            <a:pPr lvl="1"/>
            <a:r>
              <a:rPr lang="en-US" sz="1600" smtClean="0"/>
              <a:t>not only can you </a:t>
            </a:r>
            <a:r>
              <a:rPr lang="en-US" sz="1600" b="1" i="1" smtClean="0"/>
              <a:t>style</a:t>
            </a:r>
            <a:r>
              <a:rPr lang="en-US" sz="1600" smtClean="0"/>
              <a:t> any HTML element to change its dimensions, colors, borders, spacing, and so on, </a:t>
            </a:r>
          </a:p>
          <a:p>
            <a:pPr lvl="1"/>
            <a:r>
              <a:rPr lang="en-US" sz="1600" smtClean="0"/>
              <a:t>but now you can also add </a:t>
            </a:r>
            <a:r>
              <a:rPr lang="en-US" sz="1600" b="1" i="1" smtClean="0"/>
              <a:t>animated transitions </a:t>
            </a:r>
            <a:r>
              <a:rPr lang="en-US" sz="1600" smtClean="0"/>
              <a:t>and </a:t>
            </a:r>
            <a:r>
              <a:rPr lang="en-US" sz="1600" b="1" i="1" smtClean="0"/>
              <a:t>transformations</a:t>
            </a:r>
            <a:r>
              <a:rPr lang="en-US" sz="1600" smtClean="0"/>
              <a:t> to your web pages, using only a few lines of CSS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3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Markup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/>
              <a:t>new </a:t>
            </a:r>
            <a:r>
              <a:rPr lang="en-US" dirty="0" smtClean="0"/>
              <a:t>semantic elements </a:t>
            </a:r>
            <a:r>
              <a:rPr lang="en-US" dirty="0"/>
              <a:t>such as &lt;</a:t>
            </a:r>
            <a:r>
              <a:rPr lang="en-US" dirty="0" err="1"/>
              <a:t>nav</a:t>
            </a:r>
            <a:r>
              <a:rPr lang="en-US" dirty="0"/>
              <a:t>&gt; and &lt;footer&gt;, and deprecated elements </a:t>
            </a:r>
            <a:r>
              <a:rPr lang="en-US" dirty="0" smtClean="0"/>
              <a:t>like &lt;font</a:t>
            </a:r>
            <a:r>
              <a:rPr lang="en-US" dirty="0"/>
              <a:t>&gt; and &lt;center</a:t>
            </a:r>
            <a:r>
              <a:rPr lang="en-US" dirty="0" smtClean="0"/>
              <a:t>&gt;.</a:t>
            </a:r>
          </a:p>
          <a:p>
            <a:r>
              <a:rPr lang="en-US" i="1" dirty="0" smtClean="0"/>
              <a:t>New APIs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&lt;canvas&gt; element for writing and drawing on a graphics canvas</a:t>
            </a:r>
            <a:r>
              <a:rPr lang="en-US" dirty="0" smtClean="0"/>
              <a:t>, &lt;</a:t>
            </a:r>
            <a:r>
              <a:rPr lang="en-US" dirty="0"/>
              <a:t>audio&gt; and &lt;video&gt; elements, offline web apps, microdata, and local </a:t>
            </a:r>
            <a:r>
              <a:rPr lang="en-US" dirty="0" smtClean="0"/>
              <a:t>storage.</a:t>
            </a:r>
          </a:p>
          <a:p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/>
              <a:t>two new rendering technologies: </a:t>
            </a:r>
            <a:endParaRPr lang="en-US" dirty="0" smtClean="0"/>
          </a:p>
          <a:p>
            <a:pPr lvl="2"/>
            <a:r>
              <a:rPr lang="en-US" dirty="0" smtClean="0"/>
              <a:t>MathML </a:t>
            </a:r>
            <a:r>
              <a:rPr lang="en-US" dirty="0"/>
              <a:t>(Math Markup Language) </a:t>
            </a:r>
            <a:r>
              <a:rPr lang="en-US" dirty="0" smtClean="0"/>
              <a:t>for displaying </a:t>
            </a:r>
            <a:r>
              <a:rPr lang="en-US" dirty="0"/>
              <a:t>mathematical formulae) and </a:t>
            </a:r>
            <a:endParaRPr lang="en-US" dirty="0" smtClean="0"/>
          </a:p>
          <a:p>
            <a:pPr lvl="2"/>
            <a:r>
              <a:rPr lang="en-US" dirty="0" smtClean="0"/>
              <a:t>SVG </a:t>
            </a:r>
            <a:r>
              <a:rPr lang="en-US" dirty="0"/>
              <a:t>(Scalable Vector Graphics) for </a:t>
            </a:r>
            <a:r>
              <a:rPr lang="en-US" dirty="0" smtClean="0"/>
              <a:t>creating </a:t>
            </a:r>
            <a:r>
              <a:rPr lang="en-US" dirty="0"/>
              <a:t>graphical elements outside of the new &lt;canvas&gt; element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7826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Apache Web </a:t>
            </a:r>
            <a:r>
              <a:rPr lang="en-US" dirty="0" smtClean="0">
                <a:effectLst/>
              </a:rPr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616624"/>
          </a:xfrm>
        </p:spPr>
        <p:txBody>
          <a:bodyPr/>
          <a:lstStyle/>
          <a:p>
            <a:r>
              <a:rPr lang="en-US" sz="1800" dirty="0"/>
              <a:t>Apache doesn’t serve up just HTML </a:t>
            </a:r>
            <a:r>
              <a:rPr lang="en-US" sz="1800" dirty="0" smtClean="0"/>
              <a:t>files</a:t>
            </a:r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handles a wide range of </a:t>
            </a:r>
            <a:r>
              <a:rPr lang="en-US" sz="1600" dirty="0" smtClean="0"/>
              <a:t>files from </a:t>
            </a:r>
            <a:r>
              <a:rPr lang="en-US" sz="1600" dirty="0"/>
              <a:t>images and Flash files to MP3 audio files, RSS (Really Simple Syndication) </a:t>
            </a:r>
            <a:r>
              <a:rPr lang="en-US" sz="1600" dirty="0" smtClean="0"/>
              <a:t>feeds, and </a:t>
            </a:r>
            <a:r>
              <a:rPr lang="en-US" sz="1600" dirty="0"/>
              <a:t>so on. </a:t>
            </a:r>
            <a:endParaRPr lang="en-US" sz="1600" dirty="0" smtClean="0"/>
          </a:p>
          <a:p>
            <a:pPr lvl="1"/>
            <a:r>
              <a:rPr lang="en-US" sz="1600" dirty="0"/>
              <a:t>each element a web client encounters in an HTML page is </a:t>
            </a:r>
            <a:r>
              <a:rPr lang="en-US" sz="1600" dirty="0" smtClean="0"/>
              <a:t>also requested </a:t>
            </a:r>
            <a:r>
              <a:rPr lang="en-US" sz="1600" dirty="0"/>
              <a:t>from the server, which then serves it </a:t>
            </a:r>
            <a:r>
              <a:rPr lang="en-US" sz="1600" dirty="0" smtClean="0"/>
              <a:t>up</a:t>
            </a:r>
          </a:p>
          <a:p>
            <a:pPr lvl="1"/>
            <a:r>
              <a:rPr lang="en-US" sz="1600" dirty="0"/>
              <a:t>static files such as GIF </a:t>
            </a:r>
            <a:r>
              <a:rPr lang="en-US" sz="1600" dirty="0" smtClean="0"/>
              <a:t>images can </a:t>
            </a:r>
            <a:r>
              <a:rPr lang="en-US" sz="1600" dirty="0"/>
              <a:t>be generated </a:t>
            </a:r>
            <a:r>
              <a:rPr lang="en-US" sz="1600" dirty="0" smtClean="0"/>
              <a:t>by PHP scripts</a:t>
            </a:r>
          </a:p>
          <a:p>
            <a:pPr lvl="2"/>
            <a:r>
              <a:rPr lang="en-US" dirty="0"/>
              <a:t>modules either precompiled into Apache or PHP or </a:t>
            </a:r>
            <a:r>
              <a:rPr lang="en-US" dirty="0" smtClean="0"/>
              <a:t>called up </a:t>
            </a:r>
            <a:r>
              <a:rPr lang="en-US" dirty="0"/>
              <a:t>at </a:t>
            </a:r>
            <a:r>
              <a:rPr lang="en-US" dirty="0" smtClean="0"/>
              <a:t>runtime</a:t>
            </a:r>
          </a:p>
          <a:p>
            <a:pPr lvl="3"/>
            <a:r>
              <a:rPr lang="en-US" dirty="0"/>
              <a:t>GD (Graphics Draw) library, which PHP </a:t>
            </a:r>
            <a:r>
              <a:rPr lang="en-US" dirty="0" smtClean="0"/>
              <a:t>uses to </a:t>
            </a:r>
            <a:r>
              <a:rPr lang="en-US" dirty="0"/>
              <a:t>create and handle </a:t>
            </a:r>
            <a:r>
              <a:rPr lang="en-US" dirty="0" smtClean="0"/>
              <a:t>graphics</a:t>
            </a:r>
          </a:p>
          <a:p>
            <a:r>
              <a:rPr lang="en-US" sz="1800" dirty="0"/>
              <a:t>Apache also supports a huge range of modules of its </a:t>
            </a:r>
            <a:r>
              <a:rPr lang="en-US" sz="1800" dirty="0" smtClean="0"/>
              <a:t>own</a:t>
            </a:r>
          </a:p>
          <a:p>
            <a:pPr lvl="1"/>
            <a:r>
              <a:rPr lang="en-US" sz="1600" dirty="0"/>
              <a:t>Rewrite module, </a:t>
            </a:r>
            <a:endParaRPr lang="en-US" sz="1600" dirty="0" smtClean="0"/>
          </a:p>
          <a:p>
            <a:pPr lvl="2"/>
            <a:r>
              <a:rPr lang="en-US" sz="1400" dirty="0" smtClean="0"/>
              <a:t>which </a:t>
            </a:r>
            <a:r>
              <a:rPr lang="en-US" sz="1400" dirty="0"/>
              <a:t>enables the web server to </a:t>
            </a:r>
            <a:r>
              <a:rPr lang="en-US" sz="1400" dirty="0" smtClean="0"/>
              <a:t>handle a </a:t>
            </a:r>
            <a:r>
              <a:rPr lang="en-US" sz="1400" dirty="0"/>
              <a:t>varying range of URL types and rewrite them to its own internal </a:t>
            </a:r>
            <a:r>
              <a:rPr lang="en-US" sz="1400" dirty="0" smtClean="0"/>
              <a:t>requirements</a:t>
            </a:r>
          </a:p>
          <a:p>
            <a:pPr lvl="1"/>
            <a:r>
              <a:rPr lang="en-US" sz="1600" dirty="0" smtClean="0"/>
              <a:t>Proxy module, </a:t>
            </a:r>
          </a:p>
          <a:p>
            <a:pPr lvl="2"/>
            <a:r>
              <a:rPr lang="en-US" sz="1400" dirty="0" smtClean="0"/>
              <a:t>which you can use to serve up often-requested pages from a cache to ease the load on the server</a:t>
            </a:r>
          </a:p>
          <a:p>
            <a:r>
              <a:rPr lang="en-US" sz="1800" dirty="0" smtClean="0"/>
              <a:t>Open source</a:t>
            </a:r>
          </a:p>
          <a:p>
            <a:pPr lvl="1"/>
            <a:r>
              <a:rPr lang="en-US" sz="1600" dirty="0"/>
              <a:t>developed in the community by teams of programmers writing the </a:t>
            </a:r>
            <a:r>
              <a:rPr lang="en-US" sz="1600" dirty="0" smtClean="0"/>
              <a:t>features they </a:t>
            </a:r>
            <a:r>
              <a:rPr lang="en-US" sz="1600" dirty="0"/>
              <a:t>themselves want and </a:t>
            </a:r>
            <a:r>
              <a:rPr lang="en-US" sz="1600" dirty="0" smtClean="0"/>
              <a:t>need</a:t>
            </a:r>
          </a:p>
          <a:p>
            <a:pPr lvl="1"/>
            <a:r>
              <a:rPr lang="en-US" sz="1600" dirty="0" smtClean="0"/>
              <a:t>not purchase </a:t>
            </a:r>
            <a:r>
              <a:rPr lang="en-US" sz="1600" dirty="0"/>
              <a:t>additional licenses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8783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en-US" dirty="0"/>
              <a:t> handles all </a:t>
            </a:r>
            <a:r>
              <a:rPr lang="en-US" dirty="0" smtClean="0"/>
              <a:t>the main </a:t>
            </a:r>
            <a:r>
              <a:rPr lang="en-US" dirty="0"/>
              <a:t>work on the web </a:t>
            </a:r>
            <a:r>
              <a:rPr lang="en-US" dirty="0" smtClean="0"/>
              <a:t>server</a:t>
            </a:r>
          </a:p>
          <a:p>
            <a:r>
              <a:rPr lang="en-US" b="1" dirty="0"/>
              <a:t>MySQL</a:t>
            </a:r>
            <a:r>
              <a:rPr lang="en-US" dirty="0"/>
              <a:t> manages all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the combination of </a:t>
            </a:r>
            <a:r>
              <a:rPr lang="en-US" b="1" dirty="0" smtClean="0"/>
              <a:t>CSS</a:t>
            </a:r>
            <a:r>
              <a:rPr lang="en-US" dirty="0" smtClean="0"/>
              <a:t> and </a:t>
            </a:r>
            <a:r>
              <a:rPr lang="en-US" b="1" dirty="0"/>
              <a:t>JavaScript</a:t>
            </a:r>
            <a:r>
              <a:rPr lang="en-US" dirty="0"/>
              <a:t> looks after web page </a:t>
            </a:r>
            <a:r>
              <a:rPr lang="en-US" dirty="0" smtClean="0"/>
              <a:t>presentation</a:t>
            </a:r>
          </a:p>
          <a:p>
            <a:r>
              <a:rPr lang="en-US" dirty="0"/>
              <a:t>JavaScript can also talk with your </a:t>
            </a:r>
            <a:r>
              <a:rPr lang="en-US" dirty="0" smtClean="0"/>
              <a:t>PHP code </a:t>
            </a:r>
            <a:r>
              <a:rPr lang="en-US" dirty="0"/>
              <a:t>on the web server whenever it needs to update something (either on the server </a:t>
            </a:r>
            <a:r>
              <a:rPr lang="en-US" dirty="0" smtClean="0"/>
              <a:t>or on </a:t>
            </a:r>
            <a:r>
              <a:rPr lang="en-US" dirty="0"/>
              <a:t>the web page</a:t>
            </a:r>
            <a:r>
              <a:rPr lang="en-US" dirty="0" smtClean="0"/>
              <a:t>)</a:t>
            </a:r>
          </a:p>
          <a:p>
            <a:r>
              <a:rPr lang="en-US" dirty="0"/>
              <a:t>powerful new features in </a:t>
            </a:r>
            <a:r>
              <a:rPr lang="en-US" b="1" dirty="0"/>
              <a:t>HTML5</a:t>
            </a:r>
            <a:r>
              <a:rPr lang="en-US" dirty="0"/>
              <a:t>, such as the </a:t>
            </a:r>
            <a:r>
              <a:rPr lang="en-US" dirty="0" smtClean="0"/>
              <a:t>canvas, audio </a:t>
            </a:r>
            <a:r>
              <a:rPr lang="en-US" dirty="0"/>
              <a:t>and video, and geolocation, you can make your web pages highly dynamic, </a:t>
            </a:r>
            <a:r>
              <a:rPr lang="en-US" dirty="0" smtClean="0"/>
              <a:t>interactive</a:t>
            </a:r>
            <a:r>
              <a:rPr lang="en-US" dirty="0"/>
              <a:t>, and multimedia </a:t>
            </a:r>
            <a:r>
              <a:rPr lang="en-US" dirty="0" smtClean="0"/>
              <a:t>packed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3434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app: Google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5251230"/>
            <a:ext cx="8429684" cy="1178165"/>
          </a:xfrm>
        </p:spPr>
        <p:txBody>
          <a:bodyPr/>
          <a:lstStyle/>
          <a:p>
            <a:r>
              <a:rPr lang="en-US" dirty="0"/>
              <a:t>Ajax feature </a:t>
            </a:r>
            <a:r>
              <a:rPr lang="en-US" dirty="0" smtClean="0"/>
              <a:t>that many </a:t>
            </a:r>
            <a:r>
              <a:rPr lang="en-US" dirty="0"/>
              <a:t>websites use: checking whether a desired username already exists on the site </a:t>
            </a:r>
            <a:r>
              <a:rPr lang="en-US" dirty="0" smtClean="0"/>
              <a:t>when a </a:t>
            </a:r>
            <a:r>
              <a:rPr lang="en-US" dirty="0"/>
              <a:t>user is signing up for a new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25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930431"/>
            <a:ext cx="8429684" cy="41547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59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app: Steps </a:t>
            </a:r>
            <a:r>
              <a:rPr lang="en-US" dirty="0"/>
              <a:t>involved </a:t>
            </a:r>
            <a:r>
              <a:rPr lang="en-US" dirty="0" smtClean="0"/>
              <a:t>in Ajax process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544616"/>
          </a:xfrm>
        </p:spPr>
        <p:txBody>
          <a:bodyPr/>
          <a:lstStyle/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The server outputs the HTML to create the web form, </a:t>
            </a:r>
            <a:endParaRPr lang="en-US" sz="1600" dirty="0" smtClean="0"/>
          </a:p>
          <a:p>
            <a:pPr lvl="1"/>
            <a:r>
              <a:rPr lang="en-US" sz="1400" dirty="0" smtClean="0"/>
              <a:t>which asks </a:t>
            </a:r>
            <a:r>
              <a:rPr lang="en-US" sz="1400" dirty="0"/>
              <a:t>for the </a:t>
            </a:r>
            <a:r>
              <a:rPr lang="en-US" sz="1400" dirty="0" smtClean="0"/>
              <a:t>necessary details</a:t>
            </a:r>
            <a:r>
              <a:rPr lang="en-US" sz="1400" dirty="0"/>
              <a:t>, such as username, first name, last name, and email address</a:t>
            </a:r>
            <a:r>
              <a:rPr lang="en-US" sz="1400" dirty="0" smtClean="0"/>
              <a:t>.</a:t>
            </a:r>
          </a:p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At the same time, the server attaches some JavaScript to the HTML to monitor </a:t>
            </a:r>
            <a:r>
              <a:rPr lang="en-US" sz="1600" dirty="0" smtClean="0"/>
              <a:t>the username </a:t>
            </a:r>
            <a:r>
              <a:rPr lang="en-US" sz="1600" dirty="0"/>
              <a:t>input box and check for two things: </a:t>
            </a:r>
          </a:p>
          <a:p>
            <a:pPr lvl="1"/>
            <a:r>
              <a:rPr lang="en-US" sz="1400" dirty="0" smtClean="0"/>
              <a:t>(</a:t>
            </a:r>
            <a:r>
              <a:rPr lang="en-US" sz="1400" dirty="0"/>
              <a:t>a) whether some text has been </a:t>
            </a:r>
            <a:r>
              <a:rPr lang="en-US" sz="1400" dirty="0" smtClean="0"/>
              <a:t>typed into </a:t>
            </a:r>
            <a:r>
              <a:rPr lang="en-US" sz="1400" dirty="0"/>
              <a:t>it, and </a:t>
            </a:r>
            <a:endParaRPr lang="en-US" sz="1400" dirty="0" smtClean="0"/>
          </a:p>
          <a:p>
            <a:pPr lvl="1"/>
            <a:r>
              <a:rPr lang="en-US" sz="1400" dirty="0" smtClean="0"/>
              <a:t>(</a:t>
            </a:r>
            <a:r>
              <a:rPr lang="en-US" sz="1400" dirty="0"/>
              <a:t>b) whether the input has been deselected because the user has </a:t>
            </a:r>
            <a:r>
              <a:rPr lang="en-US" sz="1400" dirty="0" smtClean="0"/>
              <a:t>clicked on </a:t>
            </a:r>
            <a:r>
              <a:rPr lang="en-US" sz="1400" dirty="0"/>
              <a:t>another input box</a:t>
            </a:r>
            <a:r>
              <a:rPr lang="en-US" sz="1400" dirty="0" smtClean="0"/>
              <a:t>.</a:t>
            </a:r>
          </a:p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Once the text has been entered and the field </a:t>
            </a:r>
            <a:r>
              <a:rPr lang="en-US" sz="1600" dirty="0" smtClean="0"/>
              <a:t>deselected, in </a:t>
            </a:r>
            <a:r>
              <a:rPr lang="en-US" sz="1600" dirty="0"/>
              <a:t>the background </a:t>
            </a:r>
            <a:r>
              <a:rPr lang="en-US" sz="1600" dirty="0" smtClean="0"/>
              <a:t>the JavaScript </a:t>
            </a:r>
            <a:r>
              <a:rPr lang="en-US" sz="1600" dirty="0"/>
              <a:t>code passes the username that was entered back to a PHP script on </a:t>
            </a:r>
            <a:r>
              <a:rPr lang="en-US" sz="1600" dirty="0" smtClean="0"/>
              <a:t>the web </a:t>
            </a:r>
            <a:r>
              <a:rPr lang="en-US" sz="1600" dirty="0"/>
              <a:t>server and awaits a response</a:t>
            </a:r>
            <a:r>
              <a:rPr lang="en-US" sz="1600" dirty="0" smtClean="0"/>
              <a:t>.</a:t>
            </a:r>
            <a:endParaRPr lang="en-US" sz="1400" dirty="0" smtClean="0"/>
          </a:p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The web server looks up the username and replies back to the JavaScript </a:t>
            </a:r>
            <a:r>
              <a:rPr lang="en-US" sz="1600" dirty="0" smtClean="0"/>
              <a:t>regarding whether </a:t>
            </a:r>
            <a:r>
              <a:rPr lang="en-US" sz="1600" dirty="0"/>
              <a:t>that name has already been taken</a:t>
            </a:r>
            <a:r>
              <a:rPr lang="en-US" sz="1600" dirty="0" smtClean="0"/>
              <a:t>.</a:t>
            </a:r>
          </a:p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The JavaScript then places an indication next to the username input box to </a:t>
            </a:r>
            <a:r>
              <a:rPr lang="en-US" sz="1600" dirty="0" smtClean="0"/>
              <a:t>show whether </a:t>
            </a:r>
            <a:r>
              <a:rPr lang="en-US" sz="1600" dirty="0"/>
              <a:t>the name is one available to the user—perhaps a green checkmark or a </a:t>
            </a:r>
            <a:r>
              <a:rPr lang="en-US" sz="1600" dirty="0" smtClean="0"/>
              <a:t>red cross </a:t>
            </a:r>
            <a:r>
              <a:rPr lang="en-US" sz="1600" dirty="0"/>
              <a:t>graphic, along with some text</a:t>
            </a:r>
            <a:r>
              <a:rPr lang="en-US" sz="1600" dirty="0" smtClean="0"/>
              <a:t>.</a:t>
            </a:r>
          </a:p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If the username is not available and the user still submits the form, the </a:t>
            </a:r>
            <a:r>
              <a:rPr lang="en-US" sz="1600" dirty="0" smtClean="0"/>
              <a:t>JavaScript interrupts </a:t>
            </a:r>
            <a:r>
              <a:rPr lang="en-US" sz="1600" dirty="0"/>
              <a:t>the submission and reemphasizes (perhaps with a larger graphic </a:t>
            </a:r>
            <a:r>
              <a:rPr lang="en-US" sz="1600" dirty="0" smtClean="0"/>
              <a:t>and/or an </a:t>
            </a:r>
            <a:r>
              <a:rPr lang="en-US" sz="1600" dirty="0"/>
              <a:t>alert box) that the user needs to choose another username</a:t>
            </a:r>
            <a:r>
              <a:rPr lang="en-US" sz="1600" dirty="0" smtClean="0"/>
              <a:t>.</a:t>
            </a:r>
            <a:endParaRPr lang="en-US" sz="1600" dirty="0"/>
          </a:p>
          <a:p>
            <a:pPr marL="425450" indent="-342900">
              <a:buClrTx/>
              <a:buFont typeface="+mj-lt"/>
              <a:buAutoNum type="arabicPeriod"/>
            </a:pPr>
            <a:r>
              <a:rPr lang="en-US" sz="1600" dirty="0"/>
              <a:t>Optionally, an improved version of this process could even look at the </a:t>
            </a:r>
            <a:r>
              <a:rPr lang="en-US" sz="1600" dirty="0" smtClean="0"/>
              <a:t>username requested </a:t>
            </a:r>
            <a:r>
              <a:rPr lang="en-US" sz="1600" dirty="0"/>
              <a:t>by the user and suggest an alternative that is currently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26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3329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Paul J. </a:t>
            </a:r>
            <a:r>
              <a:rPr lang="en-US" sz="1600" dirty="0" err="1"/>
              <a:t>Deitel</a:t>
            </a:r>
            <a:r>
              <a:rPr lang="en-US" sz="1600" dirty="0"/>
              <a:t>, Harvey M. </a:t>
            </a:r>
            <a:r>
              <a:rPr lang="en-US" sz="1600" dirty="0" err="1"/>
              <a:t>Deitel</a:t>
            </a:r>
            <a:r>
              <a:rPr lang="en-US" sz="1600" dirty="0"/>
              <a:t> and A. </a:t>
            </a:r>
            <a:r>
              <a:rPr lang="en-US" sz="1600" dirty="0" err="1"/>
              <a:t>Deitel</a:t>
            </a:r>
            <a:r>
              <a:rPr lang="en-US" sz="1600" dirty="0"/>
              <a:t>, </a:t>
            </a:r>
            <a:r>
              <a:rPr lang="en-US" sz="1600" b="1" i="1" dirty="0"/>
              <a:t>Internet &amp; World Wide Web How to Program, 5th edition</a:t>
            </a:r>
            <a:r>
              <a:rPr lang="en-US" sz="1600" dirty="0"/>
              <a:t>, 2012,</a:t>
            </a:r>
            <a:endParaRPr lang="en-US" sz="1600" dirty="0" smtClean="0"/>
          </a:p>
          <a:p>
            <a:r>
              <a:rPr lang="en-US" sz="1600" dirty="0" smtClean="0"/>
              <a:t>Robin </a:t>
            </a:r>
            <a:r>
              <a:rPr lang="en-US" sz="1600" dirty="0"/>
              <a:t>Nixon</a:t>
            </a:r>
            <a:r>
              <a:rPr lang="en-US" sz="1600" b="1" dirty="0"/>
              <a:t>, </a:t>
            </a:r>
            <a:r>
              <a:rPr lang="en-US" sz="1600" b="1" i="1" dirty="0"/>
              <a:t>Learning PHP, MySQL, JavaScript, CSS &amp; HTML5, 3rd Edition</a:t>
            </a:r>
            <a:r>
              <a:rPr lang="en-US" sz="1600" dirty="0"/>
              <a:t>, 2014, 729 </a:t>
            </a:r>
            <a:r>
              <a:rPr lang="en-US" sz="1600" dirty="0" smtClean="0"/>
              <a:t>pages</a:t>
            </a:r>
            <a:endParaRPr lang="en-US" sz="1600" dirty="0"/>
          </a:p>
          <a:p>
            <a:r>
              <a:rPr lang="en-US" sz="1600" dirty="0"/>
              <a:t>Mendel </a:t>
            </a:r>
            <a:r>
              <a:rPr lang="en-US" sz="1600" dirty="0" smtClean="0"/>
              <a:t>Rosenblum, Course slides of </a:t>
            </a:r>
            <a:r>
              <a:rPr lang="en-US" sz="1600" b="1" dirty="0"/>
              <a:t>CS142: Web Applications (Spring 2017</a:t>
            </a:r>
            <a:r>
              <a:rPr lang="en-US" sz="1600" b="1" dirty="0" smtClean="0"/>
              <a:t>)</a:t>
            </a:r>
            <a:r>
              <a:rPr lang="en-US" sz="1600" dirty="0" smtClean="0"/>
              <a:t>, Stanford University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27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5910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28</a:t>
            </a:fld>
            <a:endParaRPr lang="mn-MN"/>
          </a:p>
        </p:txBody>
      </p:sp>
      <p:sp>
        <p:nvSpPr>
          <p:cNvPr id="8" name="TextBox 7"/>
          <p:cNvSpPr txBox="1"/>
          <p:nvPr/>
        </p:nvSpPr>
        <p:spPr>
          <a:xfrm>
            <a:off x="3635896" y="2996952"/>
            <a:ext cx="192232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Any questions?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World Wide Web</a:t>
            </a:r>
            <a:r>
              <a:rPr lang="en-US" dirty="0"/>
              <a:t> allows computer users to execute web-based applications and </a:t>
            </a:r>
            <a:r>
              <a:rPr lang="en-US" dirty="0" smtClean="0"/>
              <a:t>to locate </a:t>
            </a:r>
            <a:r>
              <a:rPr lang="en-US" dirty="0"/>
              <a:t>and view multimedia-based documents on almost any subject over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1989, </a:t>
            </a:r>
            <a:r>
              <a:rPr lang="en-US" dirty="0"/>
              <a:t>a technology for sharing </a:t>
            </a:r>
            <a:r>
              <a:rPr lang="en-US" dirty="0" smtClean="0"/>
              <a:t>information via </a:t>
            </a:r>
            <a:r>
              <a:rPr lang="en-US" dirty="0"/>
              <a:t>hyperlinked text </a:t>
            </a:r>
            <a:r>
              <a:rPr lang="en-US" dirty="0" smtClean="0"/>
              <a:t>documents was developed</a:t>
            </a:r>
            <a:endParaRPr lang="en-US" dirty="0"/>
          </a:p>
          <a:p>
            <a:pPr lvl="1"/>
            <a:r>
              <a:rPr lang="en-US" dirty="0" err="1" smtClean="0"/>
              <a:t>HyperText</a:t>
            </a:r>
            <a:r>
              <a:rPr lang="en-US" dirty="0" smtClean="0"/>
              <a:t> Markup Language </a:t>
            </a:r>
            <a:r>
              <a:rPr lang="en-US" dirty="0"/>
              <a:t>(</a:t>
            </a:r>
            <a:r>
              <a:rPr lang="en-US" b="1" dirty="0"/>
              <a:t>HTML</a:t>
            </a:r>
            <a:r>
              <a:rPr lang="en-US" dirty="0" smtClean="0"/>
              <a:t>) — a markup language for hypertext content</a:t>
            </a:r>
          </a:p>
          <a:p>
            <a:pPr lvl="1"/>
            <a:r>
              <a:rPr lang="en-US" dirty="0"/>
              <a:t>Hypertext Transfer Protocol (</a:t>
            </a:r>
            <a:r>
              <a:rPr lang="en-US" b="1" dirty="0"/>
              <a:t>HTTP</a:t>
            </a:r>
            <a:r>
              <a:rPr lang="en-US" dirty="0" smtClean="0"/>
              <a:t>) — a </a:t>
            </a:r>
            <a:r>
              <a:rPr lang="en-US" dirty="0"/>
              <a:t>communications protocol used to send information over the </a:t>
            </a:r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First web browser and Web server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</a:t>
            </a:r>
            <a:r>
              <a:rPr lang="en-US" dirty="0" smtClean="0"/>
              <a:t>Locator (</a:t>
            </a:r>
            <a:r>
              <a:rPr lang="en-US" b="1" dirty="0"/>
              <a:t>URL</a:t>
            </a:r>
            <a:r>
              <a:rPr lang="en-US" dirty="0" smtClean="0"/>
              <a:t>) </a:t>
            </a:r>
            <a:r>
              <a:rPr lang="en-US" dirty="0"/>
              <a:t>specifies the address (i.e</a:t>
            </a:r>
            <a:r>
              <a:rPr lang="en-US" dirty="0" smtClean="0"/>
              <a:t>., location</a:t>
            </a:r>
            <a:r>
              <a:rPr lang="en-US" dirty="0"/>
              <a:t>) of the web page displayed in the browser </a:t>
            </a:r>
            <a:r>
              <a:rPr lang="en-US" dirty="0" smtClean="0"/>
              <a:t>window, </a:t>
            </a:r>
            <a:r>
              <a:rPr lang="en-US" dirty="0"/>
              <a:t>begin with </a:t>
            </a:r>
            <a:r>
              <a:rPr lang="en-US" b="1" i="1" dirty="0"/>
              <a:t>http</a:t>
            </a:r>
            <a:r>
              <a:rPr lang="en-US" b="1" i="1" dirty="0" smtClean="0"/>
              <a:t>://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9906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4</a:t>
            </a:fld>
            <a:endParaRPr lang="mn-M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/>
              <a:t>URIs (Uniform Resource Identifiers) </a:t>
            </a:r>
            <a:r>
              <a:rPr lang="en-US" sz="1800" dirty="0"/>
              <a:t>identify resources on the </a:t>
            </a:r>
            <a:r>
              <a:rPr lang="en-US" sz="1800" dirty="0" smtClean="0"/>
              <a:t>Internet</a:t>
            </a:r>
            <a:endParaRPr lang="en-US" sz="1800" dirty="0"/>
          </a:p>
          <a:p>
            <a:r>
              <a:rPr lang="en-US" sz="1800" dirty="0"/>
              <a:t>URIs that start </a:t>
            </a:r>
            <a:r>
              <a:rPr lang="en-US" sz="1800" dirty="0" smtClean="0"/>
              <a:t>with http</a:t>
            </a:r>
            <a:r>
              <a:rPr lang="en-US" sz="1800" dirty="0"/>
              <a:t>:// are called </a:t>
            </a:r>
            <a:r>
              <a:rPr lang="en-US" sz="1800" i="1" dirty="0"/>
              <a:t>URLs (Uniform Resource Locators</a:t>
            </a:r>
            <a:r>
              <a:rPr lang="en-US" sz="1800" i="1" dirty="0" smtClean="0"/>
              <a:t>)</a:t>
            </a:r>
          </a:p>
          <a:p>
            <a:pPr lvl="1"/>
            <a:r>
              <a:rPr lang="en-US" sz="1600" dirty="0"/>
              <a:t>refer to files, directories </a:t>
            </a:r>
            <a:endParaRPr lang="en-US" sz="1600" dirty="0" smtClean="0"/>
          </a:p>
          <a:p>
            <a:pPr lvl="1"/>
            <a:r>
              <a:rPr lang="en-US" sz="1600" dirty="0" smtClean="0"/>
              <a:t>or </a:t>
            </a:r>
            <a:r>
              <a:rPr lang="en-US" sz="1600" dirty="0"/>
              <a:t>server-side code that performs tasks such as database </a:t>
            </a:r>
            <a:r>
              <a:rPr lang="en-US" sz="1600" dirty="0" smtClean="0"/>
              <a:t>lookups</a:t>
            </a:r>
          </a:p>
          <a:p>
            <a:endParaRPr lang="en-US" sz="1800" dirty="0" smtClean="0"/>
          </a:p>
          <a:p>
            <a:pPr marL="82550" indent="0" algn="ctr">
              <a:buNone/>
            </a:pPr>
            <a:r>
              <a:rPr 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http</a:t>
            </a:r>
            <a:r>
              <a:rPr lang="en-US" sz="1800" b="1" dirty="0" smtClean="0">
                <a:latin typeface="Lucida Console" panose="020B0609040504020204" pitchFamily="49" charset="0"/>
              </a:rPr>
              <a:t>://</a:t>
            </a:r>
            <a:r>
              <a:rPr lang="en-US" sz="1800" b="1" dirty="0" smtClean="0">
                <a:solidFill>
                  <a:srgbClr val="3891A7"/>
                </a:solidFill>
                <a:latin typeface="Lucida Console" panose="020B0609040504020204" pitchFamily="49" charset="0"/>
              </a:rPr>
              <a:t>num.edu.mn</a:t>
            </a:r>
            <a:r>
              <a:rPr lang="en-US" sz="1800" b="1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:80</a:t>
            </a:r>
            <a:r>
              <a:rPr lang="en-US" sz="1800" b="1" dirty="0" smtClean="0">
                <a:latin typeface="Lucida Console" panose="020B0609040504020204" pitchFamily="49" charset="0"/>
              </a:rPr>
              <a:t>/</a:t>
            </a:r>
            <a:r>
              <a:rPr lang="en-US" sz="18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programs/courses.hml</a:t>
            </a:r>
            <a:endParaRPr lang="en-US" sz="18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800" dirty="0" smtClean="0"/>
              <a:t>/programs/courses.html</a:t>
            </a:r>
            <a:endParaRPr lang="en-US" sz="1800" dirty="0"/>
          </a:p>
          <a:p>
            <a:pPr lvl="1"/>
            <a:r>
              <a:rPr lang="en-US" sz="1600" dirty="0"/>
              <a:t>actual directory on the web server’s file </a:t>
            </a:r>
            <a:r>
              <a:rPr lang="en-US" sz="1600" dirty="0" smtClean="0"/>
              <a:t>system</a:t>
            </a:r>
            <a:endParaRPr lang="en-US" sz="1600" dirty="0"/>
          </a:p>
          <a:p>
            <a:pPr lvl="1"/>
            <a:r>
              <a:rPr lang="en-US" sz="1600" dirty="0"/>
              <a:t>or </a:t>
            </a:r>
            <a:r>
              <a:rPr lang="en-US" sz="1600" dirty="0" smtClean="0"/>
              <a:t>the location </a:t>
            </a:r>
            <a:r>
              <a:rPr lang="en-US" sz="1600" dirty="0"/>
              <a:t>is typically </a:t>
            </a:r>
            <a:r>
              <a:rPr lang="en-US" sz="1600" i="1" dirty="0"/>
              <a:t>a virtual </a:t>
            </a:r>
            <a:r>
              <a:rPr lang="en-US" sz="1600" i="1" dirty="0" smtClean="0"/>
              <a:t>directory</a:t>
            </a:r>
          </a:p>
          <a:p>
            <a:r>
              <a:rPr lang="en-US" dirty="0" smtClean="0"/>
              <a:t>Same as: www.num.edu.mn</a:t>
            </a:r>
          </a:p>
          <a:p>
            <a:pPr lvl="1"/>
            <a:r>
              <a:rPr lang="en-US" dirty="0" smtClean="0"/>
              <a:t>Default port: 80</a:t>
            </a:r>
          </a:p>
          <a:p>
            <a:pPr lvl="1"/>
            <a:r>
              <a:rPr lang="en-US" dirty="0" smtClean="0"/>
              <a:t>File: index.html</a:t>
            </a:r>
          </a:p>
          <a:p>
            <a:pPr lvl="1"/>
            <a:r>
              <a:rPr lang="en-US" dirty="0" smtClean="0"/>
              <a:t>Protocol: HTTP</a:t>
            </a:r>
            <a:endParaRPr lang="en-US" sz="1800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97308" y="2419899"/>
            <a:ext cx="91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protocol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5784" y="24115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91A7"/>
                </a:solidFill>
              </a:rPr>
              <a:t>domain</a:t>
            </a:r>
            <a:endParaRPr lang="en-US" dirty="0">
              <a:solidFill>
                <a:srgbClr val="3891A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613" y="24115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path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907704" y="2780928"/>
            <a:ext cx="108012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37182" y="2779429"/>
            <a:ext cx="2283608" cy="14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9832" y="2779429"/>
            <a:ext cx="130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7984" y="241037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port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80241" y="2778211"/>
            <a:ext cx="451799" cy="14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5</a:t>
            </a:fld>
            <a:endParaRPr lang="mn-M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03" y="3573979"/>
            <a:ext cx="4001540" cy="17115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51" y="3573016"/>
            <a:ext cx="4581521" cy="17115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3071" y="5385194"/>
            <a:ext cx="328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HTTP</a:t>
            </a:r>
            <a:r>
              <a:rPr lang="en-US" sz="1400" dirty="0" smtClean="0"/>
              <a:t> </a:t>
            </a:r>
            <a:r>
              <a:rPr lang="en-US" sz="1400" b="1" dirty="0" smtClean="0"/>
              <a:t>Request</a:t>
            </a:r>
          </a:p>
          <a:p>
            <a:pPr algn="ctr"/>
            <a:r>
              <a:rPr lang="en-US" sz="1400" dirty="0"/>
              <a:t>GET </a:t>
            </a:r>
            <a:r>
              <a:rPr lang="en-US" sz="1400" dirty="0" smtClean="0"/>
              <a:t>/programs/courses.html HTTP/1.1</a:t>
            </a:r>
          </a:p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3844" y="5385194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HTTP Response</a:t>
            </a:r>
          </a:p>
          <a:p>
            <a:pPr algn="ctr"/>
            <a:r>
              <a:rPr lang="en-US" sz="1400" dirty="0"/>
              <a:t>HTTP/1.1 200 </a:t>
            </a:r>
            <a:r>
              <a:rPr lang="en-US" sz="1400" dirty="0" smtClean="0"/>
              <a:t>OK</a:t>
            </a:r>
          </a:p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3067761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server and the client communicate using the platform-independent </a:t>
            </a:r>
            <a:r>
              <a:rPr lang="en-US" b="1" dirty="0"/>
              <a:t>Hypertext Transfer Protocol (HTTP)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 protocol for transferring requests and files over the Internet or a local </a:t>
            </a:r>
            <a:r>
              <a:rPr lang="en-US" dirty="0" smtClean="0"/>
              <a:t>intranet</a:t>
            </a:r>
          </a:p>
          <a:p>
            <a:pPr lvl="1"/>
            <a:r>
              <a:rPr lang="en-US" dirty="0" smtClean="0"/>
              <a:t>a simple request-response protocol layered on TCP/IP protocol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Establish a TCP/IP connection to </a:t>
            </a:r>
            <a:r>
              <a:rPr lang="en-US" dirty="0" smtClean="0">
                <a:hlinkClick r:id="rId4"/>
              </a:rPr>
              <a:t>www.num.edu.mn:80</a:t>
            </a:r>
            <a:endParaRPr lang="en-US" dirty="0" smtClean="0"/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Send a HTTP GET </a:t>
            </a:r>
            <a:r>
              <a:rPr lang="en-US" b="1" dirty="0" smtClean="0"/>
              <a:t>request</a:t>
            </a:r>
            <a:r>
              <a:rPr lang="en-US" dirty="0" smtClean="0"/>
              <a:t> along connection</a:t>
            </a:r>
          </a:p>
          <a:p>
            <a:pPr marL="425450" indent="-342900">
              <a:buFont typeface="+mj-lt"/>
              <a:buAutoNum type="arabicPeriod"/>
            </a:pPr>
            <a:r>
              <a:rPr lang="en-US" dirty="0" smtClean="0"/>
              <a:t>Read from the connection the </a:t>
            </a:r>
            <a:r>
              <a:rPr lang="en-US" b="1" dirty="0" smtClean="0"/>
              <a:t>response</a:t>
            </a:r>
            <a:r>
              <a:rPr lang="en-US" dirty="0" smtClean="0"/>
              <a:t> from the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Server</a:t>
            </a:r>
          </a:p>
          <a:p>
            <a:r>
              <a:rPr lang="en-US" dirty="0" smtClean="0"/>
              <a:t>the </a:t>
            </a:r>
            <a:r>
              <a:rPr lang="en-US" dirty="0"/>
              <a:t>specialized </a:t>
            </a:r>
            <a:r>
              <a:rPr lang="en-US" dirty="0" smtClean="0"/>
              <a:t>software that </a:t>
            </a:r>
            <a:r>
              <a:rPr lang="en-US" dirty="0"/>
              <a:t>responds </a:t>
            </a:r>
            <a:r>
              <a:rPr lang="en-US" dirty="0" smtClean="0"/>
              <a:t>to client </a:t>
            </a:r>
            <a:r>
              <a:rPr lang="en-US" dirty="0"/>
              <a:t>requests (typically from a web browser) by providing resources such as </a:t>
            </a:r>
            <a:r>
              <a:rPr lang="en-US" dirty="0" smtClean="0"/>
              <a:t>HTML5 documents</a:t>
            </a:r>
          </a:p>
          <a:p>
            <a:r>
              <a:rPr lang="en-US" dirty="0"/>
              <a:t>web server maps the URL to a resource on the server (or to a file on </a:t>
            </a:r>
            <a:r>
              <a:rPr lang="en-US" dirty="0" smtClean="0"/>
              <a:t>the server’s </a:t>
            </a:r>
            <a:r>
              <a:rPr lang="en-US" dirty="0"/>
              <a:t>network) and returns the requested resource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Examples of web server software</a:t>
            </a:r>
          </a:p>
          <a:p>
            <a:pPr lvl="1"/>
            <a:r>
              <a:rPr lang="en-US" dirty="0" smtClean="0"/>
              <a:t>Apache </a:t>
            </a:r>
            <a:r>
              <a:rPr lang="en-US" dirty="0"/>
              <a:t>HTTP </a:t>
            </a:r>
            <a:r>
              <a:rPr lang="en-US" dirty="0" smtClean="0"/>
              <a:t>Server </a:t>
            </a:r>
            <a:r>
              <a:rPr lang="en-US" i="1" dirty="0" smtClean="0"/>
              <a:t>(will be used in this course</a:t>
            </a:r>
            <a:r>
              <a:rPr lang="en-US" i="1" dirty="0"/>
              <a:t>) - </a:t>
            </a:r>
            <a:r>
              <a:rPr lang="en-US" i="1" dirty="0">
                <a:hlinkClick r:id="rId2"/>
              </a:rPr>
              <a:t>https://httpd.apache.org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pPr lvl="1"/>
            <a:r>
              <a:rPr lang="en-US" dirty="0"/>
              <a:t>Microsoft’s Internet Information Services </a:t>
            </a:r>
            <a:endParaRPr lang="en-US" dirty="0" smtClean="0"/>
          </a:p>
          <a:p>
            <a:pPr lvl="1"/>
            <a:r>
              <a:rPr lang="en-US" dirty="0" smtClean="0"/>
              <a:t>Tomcat</a:t>
            </a:r>
            <a:endParaRPr lang="mn-MN" dirty="0" smtClean="0"/>
          </a:p>
          <a:p>
            <a:r>
              <a:rPr lang="en-US" b="1" dirty="0" smtClean="0"/>
              <a:t>Web application framework</a:t>
            </a:r>
          </a:p>
          <a:p>
            <a:pPr lvl="1"/>
            <a:r>
              <a:rPr lang="en-US" dirty="0" smtClean="0"/>
              <a:t>Ruby on Rails </a:t>
            </a:r>
          </a:p>
          <a:p>
            <a:r>
              <a:rPr lang="en-US" b="1" dirty="0" smtClean="0"/>
              <a:t>Server framework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– a JavaScript Runtime built on Chrome’s V8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6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992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B</a:t>
            </a:r>
            <a:r>
              <a:rPr lang="en-US" sz="2800" dirty="0" smtClean="0">
                <a:effectLst/>
              </a:rPr>
              <a:t>asic </a:t>
            </a:r>
            <a:r>
              <a:rPr lang="en-US" sz="2800" dirty="0">
                <a:effectLst/>
              </a:rPr>
              <a:t>client/server request/response </a:t>
            </a:r>
            <a:r>
              <a:rPr lang="en-US" sz="2800" dirty="0" smtClean="0">
                <a:effectLst/>
              </a:rPr>
              <a:t>sequence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83" y="1052736"/>
            <a:ext cx="6006069" cy="5376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7</a:t>
            </a:fld>
            <a:endParaRPr lang="mn-M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660231" y="1052736"/>
            <a:ext cx="2340925" cy="537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/>
              <a:t>this process takes place once for each object within the page:</a:t>
            </a:r>
            <a:br>
              <a:rPr lang="en-US" sz="1800" dirty="0"/>
            </a:br>
            <a:r>
              <a:rPr lang="en-US" sz="1800" dirty="0"/>
              <a:t>a graphic, an embedded </a:t>
            </a:r>
            <a:r>
              <a:rPr lang="en-US" sz="1800" dirty="0" smtClean="0"/>
              <a:t>video </a:t>
            </a:r>
            <a:r>
              <a:rPr lang="en-US" dirty="0"/>
              <a:t>or Flash file, and even a CSS template.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556792"/>
            <a:ext cx="7096871" cy="3240360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82550" indent="0">
              <a:buNone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</a:t>
            </a:r>
            <a:r>
              <a:rPr lang="en-US" sz="1600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/index.html 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HTTP/1.1</a:t>
            </a:r>
          </a:p>
          <a:p>
            <a:pPr marL="82550" indent="0">
              <a:buNone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Host: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www.google.com</a:t>
            </a:r>
          </a:p>
          <a:p>
            <a:pPr marL="82550" indent="0">
              <a:buNone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Connection: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keep-alive</a:t>
            </a:r>
          </a:p>
          <a:p>
            <a:pPr marL="82550" indent="0">
              <a:buNone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Cache-Control: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max-age=0</a:t>
            </a:r>
          </a:p>
          <a:p>
            <a:pPr marL="82550" indent="0">
              <a:buNone/>
            </a:pPr>
            <a:r>
              <a:rPr lang="en-US" sz="1600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User-Agent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AppleWebKit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/537.36 (KHTML, like Gecko) Chrome/54.0.2840.99 Safari/537.36</a:t>
            </a:r>
          </a:p>
          <a:p>
            <a:pPr marL="82550" indent="0">
              <a:buNone/>
            </a:pPr>
            <a:r>
              <a:rPr lang="en-US" sz="1600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text/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html,application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xml;q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=0.9,image/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webp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,*/*;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Accept-Encoding: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gzip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deflate,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sdch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Accept-Language: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en-US,en;q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=0.8,bg;q=0.6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mn;q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=0.2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8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4869160"/>
            <a:ext cx="7096871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Font typeface="Wingdings 2" pitchFamily="18" charset="2"/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7895" y="3047903"/>
            <a:ext cx="644728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7895" y="5026387"/>
            <a:ext cx="1156086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Body (optional)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1223174"/>
            <a:ext cx="1228221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Protocol version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3392" y="1223174"/>
            <a:ext cx="444352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URL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223174"/>
            <a:ext cx="671979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Method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412776"/>
            <a:ext cx="7384903" cy="3888432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HTTP/1.1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200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OK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Mon, 05 Dec 2016 05:40:59 GMT</a:t>
            </a: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Expires: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Cache-Control: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private, max-age=0</a:t>
            </a: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Content-Type: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text/html; charset=UTF-8</a:t>
            </a:r>
          </a:p>
          <a:p>
            <a:pPr marL="82550" indent="0">
              <a:buNone/>
            </a:pPr>
            <a:r>
              <a:rPr lang="en-US" sz="1400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gws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X-XSS-Protection: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 mode=block</a:t>
            </a: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X-Frame-Options: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SAMEORIGIN</a:t>
            </a: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Set-Cookie: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NID=91=kbl8JCS-OBWriFoib0lpuPS6GrswHkv-eRLGWk0pYhW2Q8jINpW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z7xU677Ejfd45szUAqIcc9C3HWXs-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5kYWVvSDegkTqD3b9</a:t>
            </a:r>
            <a:r>
              <a:rPr lang="mn-M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IKRpCq21pTMPGCZ-msEsJkQYv6SF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expires=Tue, 06-Jun-2017 05:40:59 GMT; path=/; domain=.google.com;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HttpOnly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Alt-Svc: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quic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=":443"; ma=2592000; v="36,35,34"</a:t>
            </a:r>
          </a:p>
          <a:p>
            <a:pPr marL="82550" indent="0">
              <a:buNone/>
            </a:pPr>
            <a:r>
              <a:rPr lang="en-US" sz="1400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Content-Length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48625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9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5373216"/>
            <a:ext cx="7384903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doctype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html&gt;&lt;html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itemscope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=""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itemtype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="http://schema.org/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WebPage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"&gt;&lt;head&gt;&lt;meta content="IE=edge" http-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equiv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</a:p>
          <a:p>
            <a:pPr marL="82550" indent="0">
              <a:buFont typeface="Wingdings 2" pitchFamily="18" charset="2"/>
              <a:buNone/>
            </a:pP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7099" y="3154179"/>
            <a:ext cx="644728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099" y="5373216"/>
            <a:ext cx="505267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Body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092369"/>
            <a:ext cx="651140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version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1092369"/>
            <a:ext cx="958917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Status 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5393" y="1092369"/>
            <a:ext cx="1205779" cy="26161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Status Message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31394</TotalTime>
  <Words>2477</Words>
  <Application>Microsoft Office PowerPoint</Application>
  <PresentationFormat>On-screen Show (4:3)</PresentationFormat>
  <Paragraphs>302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Corbel</vt:lpstr>
      <vt:lpstr>Courier New</vt:lpstr>
      <vt:lpstr>Droid Sans</vt:lpstr>
      <vt:lpstr>Lucida Console</vt:lpstr>
      <vt:lpstr>Menlo</vt:lpstr>
      <vt:lpstr>Roboto</vt:lpstr>
      <vt:lpstr>Segoe UI (Headings)</vt:lpstr>
      <vt:lpstr>Segoe UI Semibold</vt:lpstr>
      <vt:lpstr>Verdana</vt:lpstr>
      <vt:lpstr>Wingdings</vt:lpstr>
      <vt:lpstr>Wingdings 2</vt:lpstr>
      <vt:lpstr>Solstice</vt:lpstr>
      <vt:lpstr>PowerPoint Presentation</vt:lpstr>
      <vt:lpstr>Objectives</vt:lpstr>
      <vt:lpstr>Recap of WWW</vt:lpstr>
      <vt:lpstr>URL</vt:lpstr>
      <vt:lpstr>HTTP Transaction</vt:lpstr>
      <vt:lpstr>Web Server</vt:lpstr>
      <vt:lpstr>Basic client/server request/response sequence</vt:lpstr>
      <vt:lpstr>HTTP Request</vt:lpstr>
      <vt:lpstr>HTTP Response</vt:lpstr>
      <vt:lpstr>HTTP Methods</vt:lpstr>
      <vt:lpstr>Dynamic client/server request/response sequence</vt:lpstr>
      <vt:lpstr>HTTP Headers</vt:lpstr>
      <vt:lpstr>Client-side cache</vt:lpstr>
      <vt:lpstr>Accessing Web Servers</vt:lpstr>
      <vt:lpstr>Multitier Application Architecture</vt:lpstr>
      <vt:lpstr>Client-Side vs Server-Side Scripting</vt:lpstr>
      <vt:lpstr>Php, MySQL, JavaScript, CSS, HTML: All-in-one</vt:lpstr>
      <vt:lpstr>Using PHP</vt:lpstr>
      <vt:lpstr>Using MySQL</vt:lpstr>
      <vt:lpstr>Using JavaScript</vt:lpstr>
      <vt:lpstr>Using CSS</vt:lpstr>
      <vt:lpstr>HTML5</vt:lpstr>
      <vt:lpstr>The Apache Web Server</vt:lpstr>
      <vt:lpstr>Bringing It All Together</vt:lpstr>
      <vt:lpstr>Web app: Google account</vt:lpstr>
      <vt:lpstr>Web app: Steps involved in Ajax process [2]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1545</cp:revision>
  <cp:lastPrinted>2013-11-14T14:42:21Z</cp:lastPrinted>
  <dcterms:created xsi:type="dcterms:W3CDTF">2009-10-12T07:06:06Z</dcterms:created>
  <dcterms:modified xsi:type="dcterms:W3CDTF">2017-09-04T02:59:44Z</dcterms:modified>
</cp:coreProperties>
</file>