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9" r:id="rId3"/>
    <p:sldId id="290" r:id="rId4"/>
    <p:sldId id="291" r:id="rId5"/>
    <p:sldId id="294" r:id="rId6"/>
    <p:sldId id="287" r:id="rId7"/>
    <p:sldId id="295" r:id="rId8"/>
    <p:sldId id="296" r:id="rId9"/>
    <p:sldId id="297" r:id="rId10"/>
    <p:sldId id="307" r:id="rId11"/>
    <p:sldId id="318" r:id="rId12"/>
    <p:sldId id="298" r:id="rId13"/>
    <p:sldId id="308" r:id="rId14"/>
    <p:sldId id="299" r:id="rId15"/>
    <p:sldId id="30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10" r:id="rId24"/>
    <p:sldId id="312" r:id="rId25"/>
    <p:sldId id="313" r:id="rId26"/>
    <p:sldId id="314" r:id="rId27"/>
    <p:sldId id="315" r:id="rId28"/>
    <p:sldId id="316" r:id="rId29"/>
    <p:sldId id="317" r:id="rId30"/>
    <p:sldId id="286" r:id="rId31"/>
    <p:sldId id="311" r:id="rId32"/>
  </p:sldIdLst>
  <p:sldSz cx="9144000" cy="6858000" type="screen4x3"/>
  <p:notesSz cx="6797675" cy="9926638"/>
  <p:defaultTextStyle>
    <a:defPPr>
      <a:defRPr lang="mn-M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1A7"/>
    <a:srgbClr val="0000FF"/>
    <a:srgbClr val="7372FA"/>
    <a:srgbClr val="E8EEF1"/>
    <a:srgbClr val="B30108"/>
    <a:srgbClr val="84AA33"/>
    <a:srgbClr val="99C33B"/>
    <a:srgbClr val="1DB2E8"/>
    <a:srgbClr val="AEC7D0"/>
    <a:srgbClr val="D4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27" autoAdjust="0"/>
  </p:normalViewPr>
  <p:slideViewPr>
    <p:cSldViewPr>
      <p:cViewPr varScale="1">
        <p:scale>
          <a:sx n="106" d="100"/>
          <a:sy n="106" d="100"/>
        </p:scale>
        <p:origin x="19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91F8A7-3CCF-4AE4-923F-C4B6FAE7C99A}" type="datetimeFigureOut">
              <a:rPr lang="mn-MN"/>
              <a:pPr>
                <a:defRPr/>
              </a:pPr>
              <a:t>2017-09-18</a:t>
            </a:fld>
            <a:endParaRPr lang="mn-M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3D1B59-C76B-4017-A0AF-E1D2CD01405C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893582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2F02CE-97E6-4376-B41A-5D7D58784938}" type="datetimeFigureOut">
              <a:rPr lang="mn-MN"/>
              <a:pPr>
                <a:defRPr/>
              </a:pPr>
              <a:t>2017-09-18</a:t>
            </a:fld>
            <a:endParaRPr lang="mn-M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55" tIns="45478" rIns="90955" bIns="45478" rtlCol="0" anchor="ctr"/>
          <a:lstStyle/>
          <a:p>
            <a:pPr lvl="0"/>
            <a:endParaRPr lang="mn-M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0955" tIns="45478" rIns="90955" bIns="4547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mn-M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A6A074-FC3E-4DAC-B6B1-A4424A3B3DA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085443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6E87BA-6CBA-4129-A98B-370DCAE541B6}" type="slidenum">
              <a:rPr lang="mn-M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mn-MN" smtClean="0"/>
          </a:p>
        </p:txBody>
      </p:sp>
      <p:sp>
        <p:nvSpPr>
          <p:cNvPr id="23556" name="Notes Placeholder 4"/>
          <p:cNvSpPr>
            <a:spLocks noGrp="1"/>
          </p:cNvSpPr>
          <p:nvPr>
            <p:ph type="body" sz="quarter" idx="1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13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67F606BD-3277-439B-A5EC-085E958CACD8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2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D1ABEC9A-40EE-43F3-ACB2-1A4C1BD39DF2}" type="slidenum">
              <a:rPr lang="en-US" altLang="en-US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02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8CE5CA27-AB88-4BC8-AAC5-165AB1E8774C}" type="slidenum">
              <a:rPr lang="en-US" altLang="en-US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32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B52D58D5-A68C-4139-9591-47F998F1CE67}" type="slidenum">
              <a:rPr lang="en-US" altLang="en-US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39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60FAF5E1-4228-4BD4-9911-E175C6F141EE}" type="slidenum">
              <a:rPr lang="en-US" altLang="en-US" sz="12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04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2BE916AC-44FB-4562-8FE5-DC5C521926F0}" type="slidenum">
              <a:rPr lang="en-US" altLang="en-US" sz="12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39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AF28A8D3-2D0E-4ED8-ACCD-4450C4FCE3C7}" type="slidenum">
              <a:rPr lang="en-US" altLang="en-US" sz="12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50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08F5575-C825-44AE-B9CE-AB13EC148F98}" type="slidenum">
              <a:rPr lang="en-US" altLang="en-US" sz="12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19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269967B-FABC-4BCB-A254-BB3F20A1568F}" type="slidenum">
              <a:rPr lang="en-US" altLang="en-US" sz="12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22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51632FA6-E9E1-4B6E-8ADA-2D33E2F823B8}" type="slidenum">
              <a:rPr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3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89EF8D34-FB17-4878-B818-7EF9B51C546B}" type="slidenum">
              <a:rPr lang="en-US" altLang="en-US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0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AF3EDFEA-B047-43F4-9570-CDD13122FE4B}" type="slidenum">
              <a:rPr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1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0DEF2D25-7FBF-4B1F-8DBC-453B73D26F69}" type="slidenum">
              <a:rPr lang="en-US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351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0F698971-BD5B-444E-B791-E1A1460132F3}" type="slidenum">
              <a:rPr lang="en-US" altLang="en-US" sz="12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2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ABDB6435-0D77-4FDC-ADFF-4EB317F9C0A9}" type="slidenum">
              <a:rPr lang="en-US" altLang="en-US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70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DAF10E3-5654-46DC-88C9-662BD01F42FA}" type="slidenum">
              <a:rPr lang="en-US" altLang="en-US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288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CE00C0AE-52F7-4C65-A7D2-744BA073830B}" type="slidenum">
              <a:rPr lang="en-US" altLang="en-US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7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muis zurma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000250"/>
            <a:ext cx="5643562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28728" y="278605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28728" y="4357694"/>
            <a:ext cx="7406640" cy="67373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100612" y="6305550"/>
            <a:ext cx="2133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CC54E8-7A4B-405C-8558-EEF7B9948EF8}" type="datetime1">
              <a:rPr lang="mn-MN" smtClean="0"/>
              <a:t>2017-09-18</a:t>
            </a:fld>
            <a:endParaRPr lang="en-US" dirty="0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205012" y="6305550"/>
            <a:ext cx="2895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E5B8B0-4175-4726-9A63-6C1CB4E2A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4498" cy="6858000"/>
          </a:xfrm>
          <a:prstGeom prst="rect">
            <a:avLst/>
          </a:prstGeom>
        </p:spPr>
      </p:pic>
      <p:pic>
        <p:nvPicPr>
          <p:cNvPr id="10" name="Picture 4" descr="http://seas.num.edu.mn/en/img/num_logo_e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25" y="188641"/>
            <a:ext cx="657159" cy="48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763688" y="322055"/>
            <a:ext cx="15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cap="small" baseline="0" dirty="0" smtClean="0">
                <a:solidFill>
                  <a:srgbClr val="1B45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School of Engineering </a:t>
            </a:r>
            <a:br>
              <a:rPr lang="en-US" sz="1000" cap="small" baseline="0" dirty="0" smtClean="0">
                <a:solidFill>
                  <a:srgbClr val="1B45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000" cap="small" baseline="0" dirty="0" smtClean="0">
                <a:solidFill>
                  <a:srgbClr val="1B45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Applied Sciences</a:t>
            </a:r>
            <a:endParaRPr lang="en-US" sz="1000" cap="small" baseline="0" dirty="0">
              <a:solidFill>
                <a:srgbClr val="1B458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1F0413-5539-40EF-BA5D-D1B916BE9060}" type="datetime1">
              <a:rPr lang="mn-MN" smtClean="0"/>
              <a:t>2017-09-18</a:t>
            </a:fld>
            <a:endParaRPr lang="mn-M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3C738F-7565-4B36-8C62-E65CB26A0D03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1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2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BFDA969-C2CD-4078-84B5-B4B0BCC5F8E3}" type="datetime1">
              <a:rPr lang="mn-MN" smtClean="0"/>
              <a:t>2017-09-18</a:t>
            </a:fld>
            <a:endParaRPr lang="mn-M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0A1A18-DED6-4BDA-B6E5-F233A524F0C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" y="0"/>
            <a:ext cx="4889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3" y="254021"/>
            <a:ext cx="8429684" cy="51036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accent1">
                    <a:lumMod val="5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5376660"/>
          </a:xfrm>
        </p:spPr>
        <p:txBody>
          <a:bodyPr/>
          <a:lstStyle>
            <a:lvl1pPr>
              <a:defRPr sz="1800"/>
            </a:lvl1pPr>
            <a:lvl2pPr>
              <a:buFont typeface="Wingdings" pitchFamily="2" charset="2"/>
              <a:buChar char="§"/>
              <a:defRPr sz="1600"/>
            </a:lvl2pPr>
            <a:lvl3pPr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00815"/>
            <a:ext cx="21336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00270C-56FD-4740-9FA4-2D878E6F623D}" type="datetime1">
              <a:rPr lang="mn-MN" smtClean="0"/>
              <a:t>2017-09-18</a:t>
            </a:fld>
            <a:endParaRPr lang="mn-M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472" y="6500814"/>
            <a:ext cx="28956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mn-MN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500815"/>
            <a:ext cx="4572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0600D5-7913-4E68-9CF7-B5E33E63F38F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78004" y="836712"/>
            <a:ext cx="593821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" y="74161"/>
            <a:ext cx="359719" cy="3597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7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>
                <a:latin typeface="Segoe UI (Headings)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1F5C55-64C0-42C3-97FF-CE2ECB237A6E}" type="datetime1">
              <a:rPr lang="mn-MN" smtClean="0"/>
              <a:t>2017-09-18</a:t>
            </a:fld>
            <a:endParaRPr lang="mn-M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7BE7F6-AE38-479F-A849-827F786C6D8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254019"/>
            <a:ext cx="510364" cy="510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muis-dugui-eng copy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3751" y="72166"/>
            <a:ext cx="476128" cy="476128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DAC4EB-8B90-4C06-B05F-35B4637F1F26}" type="datetime1">
              <a:rPr lang="mn-MN" smtClean="0"/>
              <a:t>2017-09-18</a:t>
            </a:fld>
            <a:endParaRPr lang="mn-M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58F3D7-A253-44A8-A0D9-85DD5C7A17C7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02FF56-2D7F-44D4-824F-30406973FB67}" type="datetime1">
              <a:rPr lang="mn-MN" smtClean="0"/>
              <a:t>2017-09-18</a:t>
            </a:fld>
            <a:endParaRPr lang="mn-M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2C36D0-884D-45E8-8746-CC914DE63971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0471F4-264A-4A61-A5FC-88234FD2DC12}" type="datetime1">
              <a:rPr lang="mn-MN" smtClean="0"/>
              <a:t>2017-09-18</a:t>
            </a:fld>
            <a:endParaRPr lang="mn-M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E5C790-CF07-4769-B1F7-76048D8DEC1C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613D49-DFBD-4482-9D0E-FA964C2E8A6F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" y="0"/>
            <a:ext cx="4889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2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A4BC8E-1429-478D-B2F6-8CD462E974EB}" type="datetime1">
              <a:rPr lang="mn-MN" smtClean="0"/>
              <a:t>2017-09-18</a:t>
            </a:fld>
            <a:endParaRPr lang="mn-M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271407-6CA4-4A13-AC39-CA512743EED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90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1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6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5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066528-0F2E-4C55-8D90-3A036054739B}" type="datetime1">
              <a:rPr lang="mn-MN" smtClean="0"/>
              <a:t>2017-09-18</a:t>
            </a:fld>
            <a:endParaRPr lang="mn-M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BDFFC6-41BD-4BAE-A525-030B468CB64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26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1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1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FAA327B-985D-4CC6-9F9B-9A04F7F3B8F6}" type="datetime1">
              <a:rPr lang="mn-MN" smtClean="0"/>
              <a:t>2017-09-18</a:t>
            </a:fld>
            <a:endParaRPr lang="mn-M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mn-M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11381AF-E13B-480D-B909-98169328A27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martin/teaching/comp519/PHP/if-cond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martin/teaching/comp519/PHP/switch-cond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martin/teaching/comp519/PHP/while.ph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c.liv.ac.uk/~martin/teaching/comp519/PHP/do.ph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martin/teaching/comp519/PHP/for.ph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martin/teaching/comp519/PHP/fun.ph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martin/teaching/comp519/PHP/scope.ph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martin/teaching/comp519/PHP/test.ph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c.liv.ac.uk/~martin/teaching/comp519/PHP/include.ph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martin/teaching/comp519/PHP/phpinfo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martin/teaching/comp519/PHP/server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martin/teaching/comp519/PHP/file1.ph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c.liv.ac.uk/~martin/teaching/comp519/PHP/file4.php" TargetMode="External"/><Relationship Id="rId5" Type="http://schemas.openxmlformats.org/officeDocument/2006/relationships/hyperlink" Target="http://www.csc.liv.ac.uk/~martin/teaching/comp519/PHP/file3.php" TargetMode="External"/><Relationship Id="rId4" Type="http://schemas.openxmlformats.org/officeDocument/2006/relationships/hyperlink" Target="http://www.csc.liv.ac.uk/~martin/teaching/comp519/PHP/file2.ph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uk.php.net/manual/en/function.date.ph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c.liv.ac.uk/~martin/teaching/comp519/PHP/date2.php" TargetMode="External"/><Relationship Id="rId4" Type="http://schemas.openxmlformats.org/officeDocument/2006/relationships/hyperlink" Target="http://www.csc.liv.ac.uk/~martin/teaching/comp519/PHP/date1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martin/teaching/comp519/PHP/hello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martin/teaching/comp519/PHP/scalars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martin/teaching/comp519/PHP/arrays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854" y="4365104"/>
            <a:ext cx="7614146" cy="2016224"/>
          </a:xfrm>
          <a:noFill/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PhD</a:t>
            </a:r>
            <a:r>
              <a:rPr lang="mn-M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AMARSANAA Ganbold</a:t>
            </a:r>
            <a:endParaRPr lang="mn-MN" sz="1400" b="1" baseline="30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500" cap="al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information and Computer Science</a:t>
            </a:r>
            <a:endParaRPr lang="mn-MN" sz="1200" b="1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</a:t>
            </a:r>
            <a:r>
              <a:rPr lang="mn-M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School of Engineering and Applied Sciences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amarsanaag@num.edu.mn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cap="al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ICSI301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Programming</a:t>
            </a:r>
            <a:endParaRPr lang="mn-M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 Spring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mn-M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9672" y="4653136"/>
            <a:ext cx="59224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/>
        </p:nvSpPr>
        <p:spPr>
          <a:xfrm>
            <a:off x="1529854" y="2420888"/>
            <a:ext cx="7614146" cy="743503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txBody>
          <a:bodyPr anchor="t">
            <a:noAutofit/>
          </a:bodyPr>
          <a:lstStyle>
            <a:lvl1pPr algn="l" rtl="0" eaLnBrk="0" fontAlgn="base" hangingPunct="0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None/>
              <a:defRPr sz="4000" b="1" kern="1200" cap="all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Segoe UI (Headings)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9pPr>
            <a:extLst/>
          </a:lstStyle>
          <a:p>
            <a:r>
              <a:rPr lang="en-US" sz="2800" cap="small" dirty="0" smtClean="0">
                <a:solidFill>
                  <a:schemeClr val="accent1">
                    <a:lumMod val="50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02 Server-side scripting: PHP introduction</a:t>
            </a:r>
            <a:endParaRPr lang="mn-MN" sz="2800" cap="small" dirty="0">
              <a:solidFill>
                <a:schemeClr val="accent1">
                  <a:lumMod val="50000"/>
                </a:schemeClr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864096"/>
          </a:xfrm>
        </p:spPr>
        <p:txBody>
          <a:bodyPr/>
          <a:lstStyle/>
          <a:p>
            <a:r>
              <a:rPr lang="en-US" dirty="0" smtClean="0"/>
              <a:t>can be two-dimensional </a:t>
            </a:r>
            <a:r>
              <a:rPr lang="en-US" dirty="0"/>
              <a:t>matrixes or can </a:t>
            </a:r>
            <a:r>
              <a:rPr lang="en-US" dirty="0" smtClean="0"/>
              <a:t>even have </a:t>
            </a:r>
            <a:r>
              <a:rPr lang="en-US" dirty="0"/>
              <a:t>three or more </a:t>
            </a:r>
            <a:r>
              <a:rPr lang="en-US" dirty="0" smtClean="0"/>
              <a:t>dimensions</a:t>
            </a:r>
          </a:p>
          <a:p>
            <a:r>
              <a:rPr lang="en-US" dirty="0" smtClean="0"/>
              <a:t>E.g</a:t>
            </a:r>
            <a:r>
              <a:rPr lang="en-US" dirty="0"/>
              <a:t>., three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array()</a:t>
            </a:r>
            <a:r>
              <a:rPr lang="en-US" dirty="0"/>
              <a:t> constructs nested inside </a:t>
            </a:r>
            <a:r>
              <a:rPr lang="en-US" dirty="0" smtClean="0"/>
              <a:t>the outer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dirty="0" smtClean="0"/>
              <a:t>construct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10</a:t>
            </a:fld>
            <a:endParaRPr lang="mn-MN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43608" y="1916832"/>
            <a:ext cx="4608513" cy="138499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oxo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'x'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array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'x'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array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'x'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oxo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</a:t>
            </a:r>
            <a:r>
              <a:rPr lang="en-US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alt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1473" y="3429000"/>
            <a:ext cx="84296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more dimensions by simply </a:t>
            </a:r>
            <a:r>
              <a:rPr lang="en-US" dirty="0" smtClean="0"/>
              <a:t>creating more </a:t>
            </a:r>
            <a:r>
              <a:rPr lang="en-US" dirty="0"/>
              <a:t>arrays within </a:t>
            </a:r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11</a:t>
            </a:fld>
            <a:endParaRPr lang="mn-MN"/>
          </a:p>
        </p:txBody>
      </p:sp>
      <p:sp>
        <p:nvSpPr>
          <p:cNvPr id="5" name="Text Box 10"/>
          <p:cNvSpPr txBox="1">
            <a:spLocks noGrp="1" noChangeArrowheads="1"/>
          </p:cNvSpPr>
          <p:nvPr>
            <p:ph idx="1"/>
          </p:nvPr>
        </p:nvSpPr>
        <p:spPr bwMode="auto">
          <a:xfrm>
            <a:off x="571473" y="1052736"/>
            <a:ext cx="8429684" cy="4401205"/>
          </a:xfrm>
          <a:prstGeom prst="rect">
            <a:avLst/>
          </a:prstGeom>
          <a:solidFill>
            <a:srgbClr val="FFFF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82550" indent="0">
              <a:buNone/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$products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'paper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'copier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"Copier &amp; Multipurpose"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'inkjet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"Inkjet Printer"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'laser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"Laser Printer"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'photo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"Photographic Paper"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'pens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'ball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"Ball Point"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'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hilite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"Highlighters"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'marker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"Markers"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misc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'tape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"Sticky Tape"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'glue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"Adhesives"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'clips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"Paperclips</a:t>
            </a:r>
            <a:r>
              <a:rPr lang="en-US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alt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34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332656"/>
            <a:ext cx="8675687" cy="43207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Constants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59" y="944563"/>
            <a:ext cx="8280921" cy="900261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A constant is an identifier (name) for a simple value. A constant is case-sensitive by default. By convention, constant identifiers are always uppercase.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71600" y="2195567"/>
            <a:ext cx="5400675" cy="4185761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Valid constant names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define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"FOO"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"something"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define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"FOO2"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"something else"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define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"FOO_BAR"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"something more"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Invalid constant names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define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"2FOO"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"something"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This is valid, but should be avoided: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PHP may one day provide a “magical” constant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that will break your script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define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"__FOO__"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"something"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define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"ROOT_LOCATION"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"/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usr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/local/www/"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$directory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ROOT_LOCATION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alt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588224" y="3305087"/>
            <a:ext cx="23762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3891A7"/>
                </a:solidFill>
                <a:latin typeface="+mn-lt"/>
              </a:rPr>
              <a:t>You can access constants anywhere in your script without regard to scope.</a:t>
            </a:r>
          </a:p>
        </p:txBody>
      </p:sp>
    </p:spTree>
    <p:extLst>
      <p:ext uri="{BB962C8B-B14F-4D97-AF65-F5344CB8AC3E}">
        <p14:creationId xmlns:p14="http://schemas.microsoft.com/office/powerpoint/2010/main" val="6742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Constants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33530"/>
              </p:ext>
            </p:extLst>
          </p:nvPr>
        </p:nvGraphicFramePr>
        <p:xfrm>
          <a:off x="571500" y="1052513"/>
          <a:ext cx="8429626" cy="39420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72308">
                  <a:extLst>
                    <a:ext uri="{9D8B030D-6E8A-4147-A177-3AD203B41FA5}">
                      <a16:colId xmlns:a16="http://schemas.microsoft.com/office/drawing/2014/main" val="1598210552"/>
                    </a:ext>
                  </a:extLst>
                </a:gridCol>
                <a:gridCol w="6157318">
                  <a:extLst>
                    <a:ext uri="{9D8B030D-6E8A-4147-A177-3AD203B41FA5}">
                      <a16:colId xmlns:a16="http://schemas.microsoft.com/office/drawing/2014/main" val="414329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 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__LINE__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current line number of the file.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__FILE__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full path and filename of the file. If used inside an include, the name of the included file is returned.</a:t>
                      </a:r>
                      <a:br>
                        <a:rPr kumimoji="0"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PHP 4.0.2, __FILE__ always contains an absolute path with symbolic links resolved, whereas in older</a:t>
                      </a:r>
                      <a:br>
                        <a:rPr kumimoji="0"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versions it might contain a relative path under some circumstances.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8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__DIR__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directory of the file. If used inside an include, the directory of the included file is returned. This is</a:t>
                      </a:r>
                    </a:p>
                    <a:p>
                      <a:r>
                        <a:rPr lang="en-US" dirty="0" smtClean="0"/>
                        <a:t>equivalent to </a:t>
                      </a:r>
                      <a:r>
                        <a:rPr lang="en-US" dirty="0" err="1" smtClean="0"/>
                        <a:t>dirname</a:t>
                      </a:r>
                      <a:r>
                        <a:rPr lang="en-US" dirty="0" smtClean="0"/>
                        <a:t>(__FILE__). This directory name does not have a trailing slash unless it is the</a:t>
                      </a:r>
                    </a:p>
                    <a:p>
                      <a:r>
                        <a:rPr lang="en-US" dirty="0" smtClean="0"/>
                        <a:t>root directory. (Added in PHP 5.3.0.)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576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13</a:t>
            </a:fld>
            <a:endParaRPr lang="mn-M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01800" y="5517232"/>
            <a:ext cx="6769025" cy="30777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"This is line "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__LINE__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of file "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__FILE__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 smtClean="0">
              <a:solidFill>
                <a:srgbClr val="00008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7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43000"/>
            <a:ext cx="8676456" cy="257403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Arithmetic Operators: </a:t>
            </a:r>
            <a:r>
              <a:rPr lang="en-US" altLang="en-US" dirty="0" smtClean="0">
                <a:solidFill>
                  <a:schemeClr val="accent1"/>
                </a:solidFill>
              </a:rPr>
              <a:t>+  -  *  /  %  ++   --</a:t>
            </a:r>
          </a:p>
          <a:p>
            <a:pPr eaLnBrk="1" hangingPunct="1"/>
            <a:r>
              <a:rPr lang="en-GB" altLang="en-US" dirty="0" smtClean="0"/>
              <a:t>Assignment Operators: </a:t>
            </a:r>
            <a:r>
              <a:rPr lang="en-GB" altLang="en-US" dirty="0" smtClean="0">
                <a:solidFill>
                  <a:schemeClr val="accent1"/>
                </a:solidFill>
              </a:rPr>
              <a:t>=   +=   -=   *=   /=  %=</a:t>
            </a:r>
          </a:p>
          <a:p>
            <a:pPr eaLnBrk="1" hangingPunct="1"/>
            <a:r>
              <a:rPr lang="en-GB" altLang="en-US" dirty="0" smtClean="0"/>
              <a:t>Comparison Operators: </a:t>
            </a:r>
            <a:r>
              <a:rPr lang="en-GB" altLang="en-US" dirty="0" smtClean="0">
                <a:solidFill>
                  <a:schemeClr val="accent1"/>
                </a:solidFill>
              </a:rPr>
              <a:t>==   !=   &gt;   &lt;   &gt;=   &lt;= </a:t>
            </a:r>
          </a:p>
          <a:p>
            <a:pPr eaLnBrk="1" hangingPunct="1"/>
            <a:r>
              <a:rPr lang="en-GB" altLang="en-US" dirty="0" smtClean="0"/>
              <a:t>Logical Operators: </a:t>
            </a:r>
            <a:r>
              <a:rPr lang="en-GB" altLang="en-US" dirty="0" smtClean="0">
                <a:solidFill>
                  <a:schemeClr val="accent1"/>
                </a:solidFill>
              </a:rPr>
              <a:t>&amp;&amp;   ||   !   or    </a:t>
            </a:r>
            <a:r>
              <a:rPr lang="en-GB" altLang="en-US" dirty="0" err="1" smtClean="0">
                <a:solidFill>
                  <a:schemeClr val="accent1"/>
                </a:solidFill>
              </a:rPr>
              <a:t>xor</a:t>
            </a:r>
            <a:endParaRPr lang="en-GB" altLang="en-US" dirty="0" smtClean="0">
              <a:solidFill>
                <a:schemeClr val="accent1"/>
              </a:solidFill>
            </a:endParaRPr>
          </a:p>
          <a:p>
            <a:pPr eaLnBrk="1" hangingPunct="1"/>
            <a:r>
              <a:rPr lang="en-GB" altLang="en-US" dirty="0" smtClean="0"/>
              <a:t>String Operators: </a:t>
            </a:r>
            <a:r>
              <a:rPr lang="en-GB" altLang="en-US" dirty="0" smtClean="0">
                <a:solidFill>
                  <a:schemeClr val="accent1"/>
                </a:solidFill>
              </a:rPr>
              <a:t>.   .=</a:t>
            </a:r>
            <a:endParaRPr lang="en-US" altLang="en-US" dirty="0" smtClean="0">
              <a:solidFill>
                <a:schemeClr val="accent1"/>
              </a:solidFill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797846" y="3356992"/>
            <a:ext cx="5976937" cy="2246769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$j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$j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mysql_select_db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$database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"Unable to select database"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 smtClean="0">
              <a:solidFill>
                <a:srgbClr val="00008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rgbClr val="00008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"Hello 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$b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"World!"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now $b contains "Hello World</a:t>
            </a:r>
            <a:r>
              <a:rPr lang="en-US" dirty="0" smtClean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!“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'$a World!'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$c contains "Hello  World!"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"Hello 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"World!"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ffectLst/>
              </a:rPr>
              <a:t>Echo vs Print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3600400"/>
          </a:xfrm>
        </p:spPr>
        <p:txBody>
          <a:bodyPr/>
          <a:lstStyle/>
          <a:p>
            <a:r>
              <a:rPr lang="en-US" dirty="0"/>
              <a:t>a string literal has been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strings </a:t>
            </a:r>
            <a:r>
              <a:rPr lang="en-US" dirty="0"/>
              <a:t>have first been concatenated or variables have been </a:t>
            </a:r>
            <a:r>
              <a:rPr lang="en-US" dirty="0" smtClean="0"/>
              <a:t>evaluated</a:t>
            </a:r>
          </a:p>
          <a:p>
            <a:r>
              <a:rPr lang="en-US" dirty="0" smtClean="0"/>
              <a:t>output </a:t>
            </a:r>
            <a:r>
              <a:rPr lang="en-US" dirty="0"/>
              <a:t>spread over multiple </a:t>
            </a:r>
            <a:r>
              <a:rPr lang="en-US" dirty="0" smtClean="0"/>
              <a:t>lines</a:t>
            </a:r>
          </a:p>
          <a:p>
            <a:r>
              <a:rPr lang="en-US" dirty="0"/>
              <a:t>print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a function-like construct that takes a single parameter </a:t>
            </a:r>
            <a:r>
              <a:rPr lang="en-US" dirty="0" smtClean="0"/>
              <a:t>and has </a:t>
            </a:r>
            <a:r>
              <a:rPr lang="en-US" dirty="0"/>
              <a:t>a return value (which is always 1</a:t>
            </a:r>
            <a:r>
              <a:rPr lang="en-US" dirty="0" smtClean="0"/>
              <a:t>)</a:t>
            </a:r>
          </a:p>
          <a:p>
            <a:r>
              <a:rPr lang="en-US" dirty="0"/>
              <a:t>echo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purely a PHP language </a:t>
            </a:r>
            <a:r>
              <a:rPr lang="en-US" dirty="0" smtClean="0"/>
              <a:t>construct</a:t>
            </a:r>
          </a:p>
          <a:p>
            <a:pPr lvl="1"/>
            <a:r>
              <a:rPr lang="en-US" dirty="0"/>
              <a:t>faster than </a:t>
            </a:r>
            <a:r>
              <a:rPr lang="en-US" b="1" dirty="0"/>
              <a:t>print</a:t>
            </a:r>
            <a:r>
              <a:rPr lang="en-US" dirty="0"/>
              <a:t> in general text </a:t>
            </a:r>
            <a:r>
              <a:rPr lang="en-US" dirty="0" smtClean="0"/>
              <a:t>output, because </a:t>
            </a:r>
            <a:r>
              <a:rPr lang="en-US" dirty="0"/>
              <a:t>it doesn’t set a return </a:t>
            </a:r>
            <a:r>
              <a:rPr lang="en-US" dirty="0" smtClean="0"/>
              <a:t>value</a:t>
            </a:r>
          </a:p>
          <a:p>
            <a:pPr lvl="1"/>
            <a:r>
              <a:rPr lang="en-US" dirty="0"/>
              <a:t>isn’t </a:t>
            </a:r>
            <a:r>
              <a:rPr lang="en-US" dirty="0" smtClean="0"/>
              <a:t>implemented like </a:t>
            </a:r>
            <a:r>
              <a:rPr lang="en-US" dirty="0"/>
              <a:t>a function, echo cannot be used as part of a more complex expression, </a:t>
            </a:r>
            <a:r>
              <a:rPr lang="en-US" dirty="0" smtClean="0"/>
              <a:t>whereas </a:t>
            </a:r>
            <a:r>
              <a:rPr lang="en-US" b="1" dirty="0" smtClean="0"/>
              <a:t>print</a:t>
            </a:r>
            <a:r>
              <a:rPr lang="en-US" dirty="0" smtClean="0"/>
              <a:t> </a:t>
            </a:r>
            <a:r>
              <a:rPr lang="en-US" dirty="0"/>
              <a:t>can.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15</a:t>
            </a:fld>
            <a:endParaRPr lang="mn-M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31640" y="4653136"/>
            <a:ext cx="3816424" cy="30777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$b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"FALSE"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 smtClean="0">
              <a:solidFill>
                <a:srgbClr val="00008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Conditionals: if else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19"/>
            <a:ext cx="8676456" cy="28825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Can execute a set of code depending on a condition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560" y="1412875"/>
            <a:ext cx="4752975" cy="48320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&lt;html&gt;&lt;head&gt;&lt;/head&gt;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&lt;!-- if-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cond.php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&lt;body&gt;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$d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"D"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$d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"Fri"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"Have a nice weekend! &lt;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"Have a nice day! &lt;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$x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$x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"Hello&lt;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/&gt;"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"Good morning&lt;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/&gt;"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  <a:endParaRPr lang="en-US" alt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293" name="Text Box 8"/>
          <p:cNvSpPr txBox="1">
            <a:spLocks noChangeArrowheads="1"/>
          </p:cNvSpPr>
          <p:nvPr/>
        </p:nvSpPr>
        <p:spPr bwMode="auto">
          <a:xfrm>
            <a:off x="5653460" y="1412875"/>
            <a:ext cx="28796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if (</a:t>
            </a:r>
            <a:r>
              <a:rPr lang="en-US" altLang="en-US" sz="1800" dirty="0">
                <a:solidFill>
                  <a:srgbClr val="009900"/>
                </a:solidFill>
                <a:latin typeface="+mn-lt"/>
              </a:rPr>
              <a:t>condition</a:t>
            </a: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)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code to be executed if condition is</a:t>
            </a:r>
            <a:r>
              <a:rPr lang="en-US" altLang="en-US" sz="18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en-US" sz="1800" dirty="0">
                <a:solidFill>
                  <a:srgbClr val="3891A7"/>
                </a:solidFill>
                <a:latin typeface="+mn-lt"/>
              </a:rPr>
              <a:t>true</a:t>
            </a:r>
            <a:r>
              <a:rPr lang="en-US" altLang="en-US" sz="1800" dirty="0">
                <a:latin typeface="+mn-lt"/>
              </a:rPr>
              <a:t>;</a:t>
            </a:r>
          </a:p>
          <a:p>
            <a:pPr eaLnBrk="1" hangingPunct="1"/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else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code to be executed if condition is</a:t>
            </a:r>
            <a:r>
              <a:rPr lang="en-US" altLang="en-US" sz="18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en-US" sz="1800" dirty="0">
                <a:solidFill>
                  <a:srgbClr val="3891A7"/>
                </a:solidFill>
                <a:latin typeface="+mn-lt"/>
              </a:rPr>
              <a:t>false</a:t>
            </a:r>
            <a:r>
              <a:rPr lang="en-US" altLang="en-US" sz="1800" dirty="0">
                <a:latin typeface="+mn-lt"/>
              </a:rPr>
              <a:t>;</a:t>
            </a:r>
          </a:p>
        </p:txBody>
      </p:sp>
      <p:sp>
        <p:nvSpPr>
          <p:cNvPr id="12294" name="Text Box 9">
            <a:hlinkClick r:id="rId3"/>
          </p:cNvPr>
          <p:cNvSpPr txBox="1">
            <a:spLocks noChangeArrowheads="1"/>
          </p:cNvSpPr>
          <p:nvPr/>
        </p:nvSpPr>
        <p:spPr bwMode="auto">
          <a:xfrm>
            <a:off x="3060527" y="5776624"/>
            <a:ext cx="2160588" cy="40011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000" dirty="0">
                <a:latin typeface="Arial Narrow" panose="020B0606020202030204" pitchFamily="34" charset="0"/>
              </a:rPr>
              <a:t>view the output page</a:t>
            </a:r>
            <a:endParaRPr lang="en-US" altLang="en-US" sz="2000" dirty="0">
              <a:latin typeface="Arial Narrow" panose="020B0606020202030204" pitchFamily="34" charset="0"/>
            </a:endParaRPr>
          </a:p>
        </p:txBody>
      </p:sp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5653460" y="3373864"/>
            <a:ext cx="324008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3891A7"/>
                </a:solidFill>
                <a:latin typeface="+mn-lt"/>
              </a:rPr>
              <a:t>date() </a:t>
            </a:r>
            <a:r>
              <a:rPr lang="en-US" altLang="en-US" sz="1800" dirty="0">
                <a:latin typeface="+mn-lt"/>
              </a:rPr>
              <a:t>is a built-in function that can be called with many different parameters to return the date (and/or local time) in various formats</a:t>
            </a:r>
          </a:p>
          <a:p>
            <a:pPr eaLnBrk="1" hangingPunct="1"/>
            <a:endParaRPr lang="en-US" altLang="en-US" sz="1800" dirty="0">
              <a:latin typeface="+mn-lt"/>
            </a:endParaRPr>
          </a:p>
          <a:p>
            <a:pPr eaLnBrk="1" hangingPunct="1"/>
            <a:r>
              <a:rPr lang="en-US" altLang="en-US" sz="1800" dirty="0">
                <a:latin typeface="+mn-lt"/>
              </a:rPr>
              <a:t>In this case we get a three letter string for the day of the week.  </a:t>
            </a:r>
          </a:p>
        </p:txBody>
      </p:sp>
    </p:spTree>
    <p:extLst>
      <p:ext uri="{BB962C8B-B14F-4D97-AF65-F5344CB8AC3E}">
        <p14:creationId xmlns:p14="http://schemas.microsoft.com/office/powerpoint/2010/main" val="9368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Conditionals: switch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540444" y="1412875"/>
            <a:ext cx="4607620" cy="39703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$x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rand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//generate random 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integer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s-E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s-E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"x = </a:t>
            </a:r>
            <a:r>
              <a:rPr lang="es-ES" b="1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$x</a:t>
            </a:r>
            <a:r>
              <a:rPr lang="es-E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</a:t>
            </a:r>
            <a:r>
              <a:rPr lang="es-E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s-E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/&gt;&lt;</a:t>
            </a:r>
            <a:r>
              <a:rPr lang="es-E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s-E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/&gt;"</a:t>
            </a:r>
            <a:r>
              <a:rPr lang="es-E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$x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"Number 1"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"Number 2"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"Number 3"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"No number between 1 and 3"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alt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316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467544" y="879477"/>
            <a:ext cx="8676456" cy="503238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Can select one of many sets of lines to execute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5196698" y="1412875"/>
            <a:ext cx="3781135" cy="3323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expression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label1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code to be executed if     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expression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label1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label2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code to be executed if 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expression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label2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code to be executed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if expression is different 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from both label1 and label2;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altLang="en-US" dirty="0">
              <a:solidFill>
                <a:schemeClr val="tx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318" name="Text Box 7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555776" y="4941168"/>
            <a:ext cx="2160588" cy="40011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000" dirty="0">
                <a:latin typeface="Arial Narrow" panose="020B0606020202030204" pitchFamily="34" charset="0"/>
              </a:rPr>
              <a:t>view the output page</a:t>
            </a:r>
            <a:endParaRPr lang="en-US" altLang="en-US" sz="2000" dirty="0">
              <a:latin typeface="Arial Narrow" panose="020B060602020203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1472" y="6165304"/>
            <a:ext cx="803297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993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669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( void</a:t>
            </a:r>
            <a:r>
              <a:rPr lang="en-US" altLang="en-US" sz="1200" b="1" dirty="0">
                <a:solidFill>
                  <a:srgbClr val="73737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) </a:t>
            </a:r>
            <a:r>
              <a:rPr lang="en-US" alt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returns a pseudo-random integer between 0 and </a:t>
            </a:r>
            <a:r>
              <a:rPr lang="en-US" altLang="en-US" sz="12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getrandmax</a:t>
            </a:r>
            <a:r>
              <a:rPr lang="en-US" alt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0" lang="en-US" altLang="en-US" sz="6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993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669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(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993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69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$min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,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993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69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$max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)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78136" y="5662066"/>
            <a:ext cx="8676456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en-US" dirty="0" smtClean="0"/>
              <a:t>Random function</a:t>
            </a:r>
          </a:p>
        </p:txBody>
      </p:sp>
    </p:spTree>
    <p:extLst>
      <p:ext uri="{BB962C8B-B14F-4D97-AF65-F5344CB8AC3E}">
        <p14:creationId xmlns:p14="http://schemas.microsoft.com/office/powerpoint/2010/main" val="36568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132" y="178412"/>
            <a:ext cx="8604448" cy="6207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Looping: while and do-while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064" y="879294"/>
            <a:ext cx="8604448" cy="403224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altLang="en-US" dirty="0" smtClean="0"/>
              <a:t>Can loop depending on a condition</a:t>
            </a:r>
            <a:endParaRPr lang="en-US" altLang="en-US" dirty="0" smtClean="0"/>
          </a:p>
        </p:txBody>
      </p:sp>
      <p:grpSp>
        <p:nvGrpSpPr>
          <p:cNvPr id="14340" name="Group 10"/>
          <p:cNvGrpSpPr>
            <a:grpSpLocks/>
          </p:cNvGrpSpPr>
          <p:nvPr/>
        </p:nvGrpSpPr>
        <p:grpSpPr bwMode="auto">
          <a:xfrm>
            <a:off x="611064" y="1341438"/>
            <a:ext cx="3744912" cy="4502150"/>
            <a:chOff x="158" y="890"/>
            <a:chExt cx="2359" cy="2836"/>
          </a:xfrm>
        </p:grpSpPr>
        <p:sp>
          <p:nvSpPr>
            <p:cNvPr id="14345" name="Text Box 4"/>
            <p:cNvSpPr txBox="1">
              <a:spLocks noChangeArrowheads="1"/>
            </p:cNvSpPr>
            <p:nvPr/>
          </p:nvSpPr>
          <p:spPr bwMode="auto">
            <a:xfrm>
              <a:off x="158" y="890"/>
              <a:ext cx="2359" cy="1958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&lt;html&gt;&lt;head&gt;&lt;/head&gt;</a:t>
              </a:r>
              <a:endPara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&lt;body&gt;</a:t>
              </a:r>
              <a:endPara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endPara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&lt;?</a:t>
              </a:r>
              <a:r>
                <a:rPr lang="en-US" dirty="0" err="1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php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</a:t>
              </a:r>
              <a:r>
                <a:rPr lang="en-US" dirty="0" err="1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while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</a:t>
              </a:r>
              <a:r>
                <a:rPr lang="en-US" dirty="0" err="1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&lt;=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echo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"The number is </a:t>
              </a:r>
              <a:r>
                <a:rPr lang="en-US" b="1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</a:t>
              </a:r>
              <a:r>
                <a:rPr lang="en-US" b="1" dirty="0" err="1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&lt;</a:t>
              </a:r>
              <a:r>
                <a:rPr lang="en-US" dirty="0" err="1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br</a:t>
              </a:r>
              <a:r>
                <a:rPr lang="en-US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/&gt;"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</a:t>
              </a:r>
              <a:r>
                <a:rPr lang="en-US" dirty="0" err="1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++;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?&gt;</a:t>
              </a:r>
              <a:endPara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endPara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&lt;/body&gt;</a:t>
              </a:r>
              <a:endPara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&lt;/html&gt;</a:t>
              </a:r>
              <a:endParaRPr lang="en-US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346" name="Text Box 6"/>
            <p:cNvSpPr txBox="1">
              <a:spLocks noChangeArrowheads="1"/>
            </p:cNvSpPr>
            <p:nvPr/>
          </p:nvSpPr>
          <p:spPr bwMode="auto">
            <a:xfrm>
              <a:off x="158" y="3203"/>
              <a:ext cx="226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+mn-lt"/>
                </a:rPr>
                <a:t>loops through a block of code if and as long as a specified condition is true</a:t>
              </a:r>
            </a:p>
          </p:txBody>
        </p:sp>
        <p:sp>
          <p:nvSpPr>
            <p:cNvPr id="14347" name="Text Box 8">
              <a:hlinkClick r:id="rId3"/>
            </p:cNvPr>
            <p:cNvSpPr txBox="1">
              <a:spLocks noChangeArrowheads="1"/>
            </p:cNvSpPr>
            <p:nvPr/>
          </p:nvSpPr>
          <p:spPr bwMode="auto">
            <a:xfrm>
              <a:off x="1066" y="2478"/>
              <a:ext cx="1361" cy="25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2000" dirty="0" smtClean="0">
                  <a:latin typeface="Arial Narrow" panose="020B0606020202030204" pitchFamily="34" charset="0"/>
                </a:rPr>
                <a:t>view the output page</a:t>
              </a:r>
              <a:endParaRPr lang="en-US" alt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572000" y="1341438"/>
            <a:ext cx="3744913" cy="4502150"/>
            <a:chOff x="2880" y="845"/>
            <a:chExt cx="2359" cy="2836"/>
          </a:xfrm>
        </p:grpSpPr>
        <p:sp>
          <p:nvSpPr>
            <p:cNvPr id="14342" name="Text Box 5"/>
            <p:cNvSpPr txBox="1">
              <a:spLocks noChangeArrowheads="1"/>
            </p:cNvSpPr>
            <p:nvPr/>
          </p:nvSpPr>
          <p:spPr bwMode="auto">
            <a:xfrm>
              <a:off x="2880" y="845"/>
              <a:ext cx="2359" cy="2094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&lt;html&gt;&lt;head&gt;&lt;/head&gt;</a:t>
              </a:r>
              <a:endPara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&lt;body&gt;</a:t>
              </a:r>
              <a:endPara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endPara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&lt;?</a:t>
              </a:r>
              <a:r>
                <a:rPr lang="en-US" dirty="0" err="1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php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</a:t>
              </a:r>
              <a:r>
                <a:rPr lang="en-US" dirty="0" err="1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do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</a:t>
              </a:r>
              <a:r>
                <a:rPr lang="en-US" dirty="0" err="1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++;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echo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"The number is </a:t>
              </a:r>
              <a:r>
                <a:rPr lang="en-US" b="1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</a:t>
              </a:r>
              <a:r>
                <a:rPr lang="en-US" b="1" dirty="0" err="1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&lt;</a:t>
              </a:r>
              <a:r>
                <a:rPr lang="en-US" dirty="0" err="1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br</a:t>
              </a:r>
              <a:r>
                <a:rPr lang="en-US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/&gt;"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while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</a:t>
              </a:r>
              <a:r>
                <a:rPr lang="en-US" dirty="0" err="1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&lt;=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10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?&gt;</a:t>
              </a:r>
              <a:endPara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endPara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&lt;/body&gt;</a:t>
              </a:r>
              <a:endPara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&lt;/html&gt;</a:t>
              </a:r>
              <a:endParaRPr lang="en-US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2880" y="3158"/>
              <a:ext cx="222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+mn-lt"/>
                </a:rPr>
                <a:t>loops through a block of code once, and then repeats the loop as long as a special condition is true</a:t>
              </a:r>
            </a:p>
          </p:txBody>
        </p:sp>
        <p:sp>
          <p:nvSpPr>
            <p:cNvPr id="14344" name="Text Box 9">
              <a:hlinkClick r:id="rId4"/>
            </p:cNvPr>
            <p:cNvSpPr txBox="1">
              <a:spLocks noChangeArrowheads="1"/>
            </p:cNvSpPr>
            <p:nvPr/>
          </p:nvSpPr>
          <p:spPr bwMode="auto">
            <a:xfrm>
              <a:off x="3742" y="2568"/>
              <a:ext cx="1361" cy="25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2000" dirty="0">
                  <a:latin typeface="Arial Narrow" panose="020B0606020202030204" pitchFamily="34" charset="0"/>
                </a:rPr>
                <a:t>view the output page</a:t>
              </a:r>
              <a:endParaRPr lang="en-US" altLang="en-US" sz="20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962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Looping: for and foreach</a:t>
            </a:r>
            <a:endParaRPr lang="en-US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9973" y="887415"/>
            <a:ext cx="8459787" cy="5032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100" dirty="0" smtClean="0"/>
              <a:t>Can loop depending on a "counter"</a:t>
            </a:r>
            <a:endParaRPr lang="en-US" altLang="en-US" sz="2100" dirty="0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27410" y="1484784"/>
            <a:ext cx="3384550" cy="138499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nn-NO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nn-NO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nn-NO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</a:t>
            </a:r>
            <a:r>
              <a:rPr lang="nn-NO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nn-NO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nn-NO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</a:t>
            </a:r>
            <a:r>
              <a:rPr lang="nn-NO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&lt;=</a:t>
            </a:r>
            <a:r>
              <a:rPr lang="nn-NO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  <a:r>
              <a:rPr lang="nn-NO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</a:t>
            </a:r>
            <a:r>
              <a:rPr lang="nn-NO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</a:t>
            </a:r>
            <a:endParaRPr lang="nn-NO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"Hello World!&lt;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/&gt;"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alt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828997" y="2963431"/>
            <a:ext cx="3382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loops through a block of code a specified number of times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72319" y="1484313"/>
            <a:ext cx="7704137" cy="4537076"/>
            <a:chOff x="431" y="935"/>
            <a:chExt cx="4853" cy="2858"/>
          </a:xfrm>
        </p:grpSpPr>
        <p:grpSp>
          <p:nvGrpSpPr>
            <p:cNvPr id="15367" name="Group 10"/>
            <p:cNvGrpSpPr>
              <a:grpSpLocks/>
            </p:cNvGrpSpPr>
            <p:nvPr/>
          </p:nvGrpSpPr>
          <p:grpSpPr bwMode="auto">
            <a:xfrm>
              <a:off x="2604" y="935"/>
              <a:ext cx="2680" cy="2858"/>
              <a:chOff x="2604" y="935"/>
              <a:chExt cx="2680" cy="2858"/>
            </a:xfrm>
          </p:grpSpPr>
          <p:sp>
            <p:nvSpPr>
              <p:cNvPr id="15369" name="Text Box 5"/>
              <p:cNvSpPr txBox="1">
                <a:spLocks noChangeArrowheads="1"/>
              </p:cNvSpPr>
              <p:nvPr/>
            </p:nvSpPr>
            <p:spPr bwMode="auto">
              <a:xfrm>
                <a:off x="2608" y="935"/>
                <a:ext cx="2676" cy="114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dirty="0">
                    <a:solidFill>
                      <a:srgbClr val="FF0000"/>
                    </a:solidFill>
                    <a:highlight>
                      <a:srgbClr val="FDF8E3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&lt;?</a:t>
                </a:r>
                <a:r>
                  <a:rPr lang="en-US" dirty="0" err="1">
                    <a:solidFill>
                      <a:srgbClr val="FF0000"/>
                    </a:solidFill>
                    <a:highlight>
                      <a:srgbClr val="FDF8E3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php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$</a:t>
                </a:r>
                <a:r>
                  <a:rPr lang="en-US" dirty="0" err="1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a_array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=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b="1" dirty="0">
                    <a:solidFill>
                      <a:srgbClr val="0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array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</a:t>
                </a:r>
                <a:r>
                  <a:rPr lang="en-US" dirty="0">
                    <a:solidFill>
                      <a:srgbClr val="FF8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FF8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FF8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3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FF8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4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);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b="1" dirty="0" err="1">
                    <a:solidFill>
                      <a:srgbClr val="0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foreach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</a:t>
                </a:r>
                <a:r>
                  <a:rPr lang="en-US" dirty="0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$</a:t>
                </a:r>
                <a:r>
                  <a:rPr lang="en-US" dirty="0" err="1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a_array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b="1" dirty="0">
                    <a:solidFill>
                      <a:srgbClr val="0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as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$value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</a:t>
                </a:r>
                <a:r>
                  <a:rPr lang="en-US" dirty="0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$value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=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$value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*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FF8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;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</a:t>
                </a:r>
                <a:r>
                  <a:rPr lang="en-US" b="1" dirty="0">
                    <a:solidFill>
                      <a:srgbClr val="0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echo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“</a:t>
                </a:r>
                <a:r>
                  <a:rPr lang="en-US" dirty="0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$value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&lt;</a:t>
                </a:r>
                <a:r>
                  <a:rPr lang="en-US" dirty="0" err="1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/&gt;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\n”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;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}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highlight>
                      <a:srgbClr val="FDF8E3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?&gt;</a:t>
                </a:r>
                <a:endParaRPr lang="en-US" alt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370" name="Text Box 7"/>
              <p:cNvSpPr txBox="1">
                <a:spLocks noChangeArrowheads="1"/>
              </p:cNvSpPr>
              <p:nvPr/>
            </p:nvSpPr>
            <p:spPr bwMode="auto">
              <a:xfrm>
                <a:off x="2604" y="3386"/>
                <a:ext cx="2404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/>
                <a:r>
                  <a:rPr lang="en-US" altLang="en-US" sz="1800" dirty="0">
                    <a:latin typeface="+mn-lt"/>
                  </a:rPr>
                  <a:t>loops through a block of code for each element in an array</a:t>
                </a:r>
              </a:p>
            </p:txBody>
          </p:sp>
          <p:sp>
            <p:nvSpPr>
              <p:cNvPr id="15371" name="Text Box 8"/>
              <p:cNvSpPr txBox="1">
                <a:spLocks noChangeArrowheads="1"/>
              </p:cNvSpPr>
              <p:nvPr/>
            </p:nvSpPr>
            <p:spPr bwMode="auto">
              <a:xfrm>
                <a:off x="2610" y="2253"/>
                <a:ext cx="2674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dirty="0">
                    <a:solidFill>
                      <a:srgbClr val="FF0000"/>
                    </a:solidFill>
                    <a:highlight>
                      <a:srgbClr val="FDF8E3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&lt;?</a:t>
                </a:r>
                <a:r>
                  <a:rPr lang="en-US" dirty="0" err="1">
                    <a:solidFill>
                      <a:srgbClr val="FF0000"/>
                    </a:solidFill>
                    <a:highlight>
                      <a:srgbClr val="FDF8E3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php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r>
                  <a:rPr lang="en-US" dirty="0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$</a:t>
                </a:r>
                <a:r>
                  <a:rPr lang="en-US" dirty="0" err="1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a_array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=</a:t>
                </a:r>
                <a:r>
                  <a:rPr lang="en-US" b="1" dirty="0">
                    <a:solidFill>
                      <a:srgbClr val="0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array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</a:t>
                </a:r>
                <a:r>
                  <a:rPr lang="en-US" dirty="0">
                    <a:solidFill>
                      <a:srgbClr val="808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"</a:t>
                </a:r>
                <a:r>
                  <a:rPr lang="en-US" dirty="0" err="1">
                    <a:solidFill>
                      <a:srgbClr val="808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a"</a:t>
                </a:r>
                <a:r>
                  <a:rPr lang="en-US" dirty="0" err="1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</a:t>
                </a:r>
                <a:r>
                  <a:rPr lang="en-US" dirty="0" err="1">
                    <a:solidFill>
                      <a:srgbClr val="808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"b"</a:t>
                </a:r>
                <a:r>
                  <a:rPr lang="en-US" dirty="0" err="1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</a:t>
                </a:r>
                <a:r>
                  <a:rPr lang="en-US" dirty="0" err="1">
                    <a:solidFill>
                      <a:srgbClr val="808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"c</a:t>
                </a:r>
                <a:r>
                  <a:rPr lang="en-US" dirty="0">
                    <a:solidFill>
                      <a:srgbClr val="808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"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);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b="1" dirty="0" err="1">
                    <a:solidFill>
                      <a:srgbClr val="0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foreach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</a:t>
                </a:r>
                <a:r>
                  <a:rPr lang="en-US" dirty="0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$</a:t>
                </a:r>
                <a:r>
                  <a:rPr lang="en-US" dirty="0" err="1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a_array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b="1" dirty="0">
                    <a:solidFill>
                      <a:srgbClr val="0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as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$key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=&gt;</a:t>
                </a:r>
                <a:r>
                  <a:rPr lang="en-US" dirty="0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$value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</a:t>
                </a:r>
                <a:r>
                  <a:rPr lang="en-US" b="1" dirty="0">
                    <a:solidFill>
                      <a:srgbClr val="0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echo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$key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.</a:t>
                </a:r>
                <a:r>
                  <a:rPr lang="en-US" dirty="0">
                    <a:solidFill>
                      <a:srgbClr val="808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" = "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.</a:t>
                </a:r>
                <a:r>
                  <a:rPr lang="en-US" dirty="0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$value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.</a:t>
                </a:r>
                <a:r>
                  <a:rPr lang="en-US" dirty="0">
                    <a:solidFill>
                      <a:srgbClr val="808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"\n"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;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}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highlight>
                      <a:srgbClr val="FDF8E3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?&gt;</a:t>
                </a:r>
                <a:endParaRPr lang="en-US" alt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5368" name="Text Box 9">
              <a:hlinkClick r:id="rId3"/>
            </p:cNvPr>
            <p:cNvSpPr txBox="1">
              <a:spLocks noChangeArrowheads="1"/>
            </p:cNvSpPr>
            <p:nvPr/>
          </p:nvSpPr>
          <p:spPr bwMode="auto">
            <a:xfrm>
              <a:off x="431" y="2931"/>
              <a:ext cx="1361" cy="25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2000" dirty="0">
                  <a:latin typeface="Arial Narrow" panose="020B0606020202030204" pitchFamily="34" charset="0"/>
                </a:rPr>
                <a:t>view the output page</a:t>
              </a:r>
              <a:endParaRPr lang="en-US" altLang="en-US" sz="20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72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Server-side alternatives</a:t>
            </a:r>
          </a:p>
          <a:p>
            <a:pPr lvl="1"/>
            <a:r>
              <a:rPr lang="en-US" dirty="0" smtClean="0"/>
              <a:t>CGI, SSI…</a:t>
            </a:r>
          </a:p>
          <a:p>
            <a:r>
              <a:rPr lang="en-US" dirty="0" smtClean="0"/>
              <a:t>Learn PHP language syntax</a:t>
            </a:r>
          </a:p>
          <a:p>
            <a:r>
              <a:rPr lang="en-US" dirty="0" smtClean="0"/>
              <a:t>Language features</a:t>
            </a:r>
          </a:p>
          <a:p>
            <a:pPr lvl="1"/>
            <a:r>
              <a:rPr lang="en-US" dirty="0" smtClean="0"/>
              <a:t>PHP variables, variable typing, variable scope, constants, </a:t>
            </a:r>
          </a:p>
          <a:p>
            <a:pPr lvl="1"/>
            <a:r>
              <a:rPr lang="en-US" dirty="0" smtClean="0"/>
              <a:t>Operators</a:t>
            </a:r>
            <a:r>
              <a:rPr lang="en-US" dirty="0"/>
              <a:t>, </a:t>
            </a:r>
            <a:r>
              <a:rPr lang="en-US" dirty="0" smtClean="0"/>
              <a:t>expression, flow controls,</a:t>
            </a:r>
          </a:p>
          <a:p>
            <a:pPr lvl="1"/>
            <a:r>
              <a:rPr lang="en-US" dirty="0" smtClean="0"/>
              <a:t>Arrays,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Including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724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User Defined Functions</a:t>
            </a:r>
            <a:endParaRPr lang="en-US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9638"/>
            <a:ext cx="8676456" cy="360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 smtClean="0"/>
              <a:t>Can define a function using syntax such as the following: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10617" y="1341438"/>
            <a:ext cx="4608512" cy="138499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sz="1200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foo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$arg_1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$arg_2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 ..., */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2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arg_n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"Example function.\n"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200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retval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alt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579492" y="1557338"/>
            <a:ext cx="35290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3891A7"/>
                </a:solidFill>
                <a:latin typeface="+mn-lt"/>
              </a:rPr>
              <a:t>Can also define conditional functions, functions within functions, and recursive functions.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12204" y="3429001"/>
            <a:ext cx="8496300" cy="1570038"/>
            <a:chOff x="204" y="2160"/>
            <a:chExt cx="5352" cy="989"/>
          </a:xfrm>
        </p:grpSpPr>
        <p:sp>
          <p:nvSpPr>
            <p:cNvPr id="16395" name="Text Box 6"/>
            <p:cNvSpPr txBox="1">
              <a:spLocks noChangeArrowheads="1"/>
            </p:cNvSpPr>
            <p:nvPr/>
          </p:nvSpPr>
          <p:spPr bwMode="auto">
            <a:xfrm>
              <a:off x="204" y="2160"/>
              <a:ext cx="2359" cy="87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sz="1200" dirty="0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&lt;?</a:t>
              </a:r>
              <a:r>
                <a:rPr lang="en-US" sz="1200" dirty="0" err="1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php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function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square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sz="1200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</a:t>
              </a:r>
              <a:r>
                <a:rPr lang="en-US" sz="1200" dirty="0" err="1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num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</a:t>
              </a:r>
              <a:r>
                <a:rPr lang="en-US" sz="1200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return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</a:t>
              </a:r>
              <a:r>
                <a:rPr lang="en-US" sz="1200" dirty="0" err="1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num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*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</a:t>
              </a:r>
              <a:r>
                <a:rPr lang="en-US" sz="1200" dirty="0" err="1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num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echo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square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sz="1200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4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);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?&gt;</a:t>
              </a:r>
              <a:endParaRPr lang="en-US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6396" name="Text Box 7"/>
            <p:cNvSpPr txBox="1">
              <a:spLocks noChangeArrowheads="1"/>
            </p:cNvSpPr>
            <p:nvPr/>
          </p:nvSpPr>
          <p:spPr bwMode="auto">
            <a:xfrm>
              <a:off x="2653" y="2160"/>
              <a:ext cx="2903" cy="989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sz="1200" dirty="0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&lt;?</a:t>
              </a:r>
              <a:r>
                <a:rPr lang="en-US" sz="1200" dirty="0" err="1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php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function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small_numbers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()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</a:t>
              </a:r>
              <a:r>
                <a:rPr lang="en-US" sz="1200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return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array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sz="1200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);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list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sz="1200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$zero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$one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$two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small_numbers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();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echo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$zero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$one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$two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?&gt;</a:t>
              </a:r>
              <a:endParaRPr lang="en-US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571472" y="2852738"/>
            <a:ext cx="857252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063" tIns="43532" rIns="87063" bIns="43532"/>
          <a:lstStyle>
            <a:lvl1pPr marL="323850" indent="-323850" defTabSz="865188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defTabSz="865188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defTabSz="865188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865188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defTabSz="865188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defTabSz="8651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defTabSz="8651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defTabSz="8651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defTabSz="8651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000" dirty="0">
                <a:latin typeface="+mn-lt"/>
              </a:rPr>
              <a:t>Can return a value of any type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10368" y="5300660"/>
            <a:ext cx="8066088" cy="1384299"/>
            <a:chOff x="158" y="3339"/>
            <a:chExt cx="5081" cy="872"/>
          </a:xfrm>
        </p:grpSpPr>
        <p:sp>
          <p:nvSpPr>
            <p:cNvPr id="16393" name="Text Box 8"/>
            <p:cNvSpPr txBox="1">
              <a:spLocks noChangeArrowheads="1"/>
            </p:cNvSpPr>
            <p:nvPr/>
          </p:nvSpPr>
          <p:spPr bwMode="auto">
            <a:xfrm>
              <a:off x="158" y="3339"/>
              <a:ext cx="3538" cy="87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sz="1200" dirty="0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&lt;?</a:t>
              </a:r>
              <a:r>
                <a:rPr lang="en-US" sz="1200" dirty="0" err="1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php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function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takes_array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sz="1200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$input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</a:t>
              </a:r>
              <a:r>
                <a:rPr lang="en-US" sz="1200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echo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r>
                <a:rPr lang="en-US" sz="1200" b="1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$input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[0] + </a:t>
              </a:r>
              <a:r>
                <a:rPr lang="en-US" sz="1200" b="1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$input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[1] = "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$input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</a:t>
              </a:r>
              <a:r>
                <a:rPr lang="en-US" sz="1200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]+</a:t>
              </a:r>
              <a:r>
                <a:rPr lang="en-US" sz="1200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$input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</a:t>
              </a:r>
              <a:r>
                <a:rPr lang="en-US" sz="1200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];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takes_array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sz="1200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array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sz="1200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  <a:r>
                <a:rPr lang="en-US" sz="1200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));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?&gt;</a:t>
              </a:r>
              <a:endParaRPr lang="en-US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6394" name="Text Box 10">
              <a:hlinkClick r:id="rId3"/>
            </p:cNvPr>
            <p:cNvSpPr txBox="1">
              <a:spLocks noChangeArrowheads="1"/>
            </p:cNvSpPr>
            <p:nvPr/>
          </p:nvSpPr>
          <p:spPr bwMode="auto">
            <a:xfrm>
              <a:off x="3878" y="3838"/>
              <a:ext cx="1361" cy="23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000">
                  <a:latin typeface="Arial Narrow" panose="020B0606020202030204" pitchFamily="34" charset="0"/>
                </a:rPr>
                <a:t>view the output page</a:t>
              </a:r>
              <a:endParaRPr lang="en-US" altLang="en-US" sz="200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72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Variable Scope</a:t>
            </a:r>
            <a:endParaRPr lang="en-US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891503"/>
            <a:ext cx="8572527" cy="4143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The scope of a variable is the context within which it is defined.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97554" y="1341496"/>
            <a:ext cx="4608513" cy="20313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 global scope */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Test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 reference to local scope variable */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alt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436046" y="2199530"/>
            <a:ext cx="36004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000" dirty="0">
                <a:latin typeface="+mn-lt"/>
              </a:rPr>
              <a:t>The scope is local within functions.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7871" y="3604467"/>
            <a:ext cx="3960813" cy="2678113"/>
            <a:chOff x="158" y="2205"/>
            <a:chExt cx="2495" cy="1687"/>
          </a:xfrm>
        </p:grpSpPr>
        <p:sp>
          <p:nvSpPr>
            <p:cNvPr id="17420" name="Text Box 6"/>
            <p:cNvSpPr txBox="1">
              <a:spLocks noChangeArrowheads="1"/>
            </p:cNvSpPr>
            <p:nvPr/>
          </p:nvSpPr>
          <p:spPr bwMode="auto">
            <a:xfrm>
              <a:off x="158" y="2205"/>
              <a:ext cx="1361" cy="1687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&lt;?</a:t>
              </a:r>
              <a:r>
                <a:rPr lang="en-US" dirty="0" err="1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php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$a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$b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function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Sum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()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</a:t>
              </a:r>
              <a:r>
                <a:rPr lang="en-US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global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$a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$b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</a:t>
              </a:r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$b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$a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$b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Sum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();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echo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$b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?&gt;</a:t>
              </a:r>
              <a:endPara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 eaLnBrk="1" hangingPunct="1"/>
              <a:endParaRPr lang="en-US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7421" name="Text Box 7"/>
            <p:cNvSpPr txBox="1">
              <a:spLocks noChangeArrowheads="1"/>
            </p:cNvSpPr>
            <p:nvPr/>
          </p:nvSpPr>
          <p:spPr bwMode="auto">
            <a:xfrm>
              <a:off x="1701" y="2478"/>
              <a:ext cx="95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3891A7"/>
                  </a:solidFill>
                  <a:latin typeface="Lucida Console" panose="020B0609040504020204" pitchFamily="49" charset="0"/>
                </a:rPr>
                <a:t>global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>
                  <a:latin typeface="+mn-lt"/>
                </a:rPr>
                <a:t>refers to its global version.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635445" y="3604468"/>
            <a:ext cx="5418138" cy="3043238"/>
            <a:chOff x="2098" y="2251"/>
            <a:chExt cx="3413" cy="1917"/>
          </a:xfrm>
        </p:grpSpPr>
        <p:grpSp>
          <p:nvGrpSpPr>
            <p:cNvPr id="17416" name="Group 11"/>
            <p:cNvGrpSpPr>
              <a:grpSpLocks/>
            </p:cNvGrpSpPr>
            <p:nvPr/>
          </p:nvGrpSpPr>
          <p:grpSpPr bwMode="auto">
            <a:xfrm>
              <a:off x="2880" y="2251"/>
              <a:ext cx="2631" cy="1551"/>
              <a:chOff x="2880" y="2251"/>
              <a:chExt cx="2631" cy="1551"/>
            </a:xfrm>
          </p:grpSpPr>
          <p:sp>
            <p:nvSpPr>
              <p:cNvPr id="17418" name="Text Box 8"/>
              <p:cNvSpPr txBox="1">
                <a:spLocks noChangeArrowheads="1"/>
              </p:cNvSpPr>
              <p:nvPr/>
            </p:nvSpPr>
            <p:spPr bwMode="auto">
              <a:xfrm>
                <a:off x="2880" y="2251"/>
                <a:ext cx="1360" cy="1551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dirty="0">
                    <a:solidFill>
                      <a:srgbClr val="FF0000"/>
                    </a:solidFill>
                    <a:highlight>
                      <a:srgbClr val="FDF8E3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&lt;?</a:t>
                </a:r>
                <a:r>
                  <a:rPr lang="en-US" dirty="0" err="1">
                    <a:solidFill>
                      <a:srgbClr val="FF0000"/>
                    </a:solidFill>
                    <a:highlight>
                      <a:srgbClr val="FDF8E3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php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b="1" dirty="0">
                    <a:solidFill>
                      <a:srgbClr val="0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function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Test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()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</a:t>
                </a:r>
                <a:r>
                  <a:rPr lang="en-US" b="1" dirty="0">
                    <a:solidFill>
                      <a:srgbClr val="0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static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$a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=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FF8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;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</a:t>
                </a:r>
                <a:r>
                  <a:rPr lang="en-US" b="1" dirty="0">
                    <a:solidFill>
                      <a:srgbClr val="0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echo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$a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;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</a:t>
                </a:r>
                <a:r>
                  <a:rPr lang="en-US" dirty="0">
                    <a:solidFill>
                      <a:srgbClr val="00008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$a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++;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}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Test1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();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Test1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();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Test1</a:t>
                </a:r>
                <a:r>
                  <a:rPr lang="en-US" dirty="0">
                    <a:solidFill>
                      <a:srgbClr val="8000FF"/>
                    </a:solidFill>
                    <a:highlight>
                      <a:srgbClr val="FEFCF5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();</a:t>
                </a:r>
                <a:endPara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highlight>
                      <a:srgbClr val="FDF8E3"/>
                    </a:highlight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?&gt;</a:t>
                </a:r>
                <a:endParaRPr lang="en-US" alt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7419" name="Text Box 9"/>
              <p:cNvSpPr txBox="1">
                <a:spLocks noChangeArrowheads="1"/>
              </p:cNvSpPr>
              <p:nvPr/>
            </p:nvSpPr>
            <p:spPr bwMode="auto">
              <a:xfrm>
                <a:off x="4377" y="2523"/>
                <a:ext cx="1134" cy="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rgbClr val="3891A7"/>
                    </a:solidFill>
                    <a:latin typeface="Lucida Console" panose="020B0609040504020204" pitchFamily="49" charset="0"/>
                  </a:rPr>
                  <a:t>static</a:t>
                </a:r>
                <a:r>
                  <a:rPr lang="en-US" altLang="en-US" dirty="0"/>
                  <a:t>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latin typeface="+mn-lt"/>
                  </a:rPr>
                  <a:t>does not lose its value.</a:t>
                </a:r>
              </a:p>
            </p:txBody>
          </p:sp>
        </p:grpSp>
        <p:sp>
          <p:nvSpPr>
            <p:cNvPr id="17417" name="Text Box 12">
              <a:hlinkClick r:id="rId3"/>
            </p:cNvPr>
            <p:cNvSpPr txBox="1">
              <a:spLocks noChangeArrowheads="1"/>
            </p:cNvSpPr>
            <p:nvPr/>
          </p:nvSpPr>
          <p:spPr bwMode="auto">
            <a:xfrm>
              <a:off x="2098" y="3938"/>
              <a:ext cx="1361" cy="23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000" dirty="0">
                  <a:latin typeface="Arial Narrow" panose="020B0606020202030204" pitchFamily="34" charset="0"/>
                </a:rPr>
                <a:t>view the output page</a:t>
              </a:r>
              <a:endParaRPr lang="en-US" altLang="en-US" sz="20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35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Including Files</a:t>
            </a:r>
            <a:endParaRPr lang="en-US" alt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947131"/>
            <a:ext cx="8572527" cy="341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The </a:t>
            </a:r>
            <a:r>
              <a:rPr lang="en-US" altLang="en-US" sz="20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include()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000" dirty="0" smtClean="0"/>
              <a:t>statement includes and evaluates the specified file.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94146" y="1550764"/>
            <a:ext cx="3887788" cy="341632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vars.php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sz="1200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$color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'green'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$fruit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'apple'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test.php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sz="1200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 </a:t>
            </a:r>
            <a:r>
              <a:rPr lang="en-US" sz="1200" b="1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$color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$fruit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A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vars.php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 </a:t>
            </a:r>
            <a:r>
              <a:rPr lang="en-US" sz="1200" b="1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$color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$fruit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A green apple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alt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39750" y="6021388"/>
            <a:ext cx="828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dirty="0">
                <a:solidFill>
                  <a:schemeClr val="tx2"/>
                </a:solidFill>
                <a:latin typeface="+mn-lt"/>
              </a:rPr>
              <a:t>*The scope of variables in “included” files depends on where the “include” file is added!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600" dirty="0">
                <a:latin typeface="+mn-lt"/>
              </a:rPr>
              <a:t>You can use the </a:t>
            </a:r>
            <a:r>
              <a:rPr lang="en-GB" altLang="en-US" sz="1600" dirty="0" err="1">
                <a:latin typeface="+mn-lt"/>
              </a:rPr>
              <a:t>include_once</a:t>
            </a:r>
            <a:r>
              <a:rPr lang="en-GB" altLang="en-US" sz="1600" dirty="0">
                <a:latin typeface="+mn-lt"/>
              </a:rPr>
              <a:t>, require, and </a:t>
            </a:r>
            <a:r>
              <a:rPr lang="en-GB" altLang="en-US" sz="1600" dirty="0" err="1">
                <a:latin typeface="+mn-lt"/>
              </a:rPr>
              <a:t>require_once</a:t>
            </a:r>
            <a:r>
              <a:rPr lang="en-GB" altLang="en-US" sz="1600" dirty="0">
                <a:latin typeface="+mn-lt"/>
              </a:rPr>
              <a:t> statements in similar ways</a:t>
            </a:r>
            <a:r>
              <a:rPr lang="en-GB" altLang="en-US" sz="1600" dirty="0">
                <a:solidFill>
                  <a:schemeClr val="tx2"/>
                </a:solidFill>
                <a:latin typeface="+mn-lt"/>
              </a:rPr>
              <a:t>.  </a:t>
            </a:r>
            <a:endParaRPr lang="en-US" alt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438" name="Text Box 7">
            <a:hlinkClick r:id="rId3"/>
          </p:cNvPr>
          <p:cNvSpPr txBox="1">
            <a:spLocks noChangeArrowheads="1"/>
          </p:cNvSpPr>
          <p:nvPr/>
        </p:nvSpPr>
        <p:spPr bwMode="auto">
          <a:xfrm>
            <a:off x="1186309" y="5295676"/>
            <a:ext cx="2160587" cy="3651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000">
                <a:latin typeface="Arial Narrow" panose="020B0606020202030204" pitchFamily="34" charset="0"/>
              </a:rPr>
              <a:t>view the output page</a:t>
            </a:r>
            <a:endParaRPr lang="en-US" altLang="en-US" sz="2000">
              <a:latin typeface="Arial Narrow" panose="020B0606020202030204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99421" y="1550764"/>
            <a:ext cx="4537075" cy="4254500"/>
            <a:chOff x="2744" y="799"/>
            <a:chExt cx="2858" cy="2680"/>
          </a:xfrm>
        </p:grpSpPr>
        <p:sp>
          <p:nvSpPr>
            <p:cNvPr id="18440" name="Text Box 5"/>
            <p:cNvSpPr txBox="1">
              <a:spLocks noChangeArrowheads="1"/>
            </p:cNvSpPr>
            <p:nvPr/>
          </p:nvSpPr>
          <p:spPr bwMode="auto">
            <a:xfrm>
              <a:off x="2744" y="799"/>
              <a:ext cx="2858" cy="2385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sz="1200" dirty="0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&lt;?</a:t>
              </a:r>
              <a:r>
                <a:rPr lang="en-US" sz="1200" dirty="0" err="1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php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function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foo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()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</a:t>
              </a:r>
              <a:r>
                <a:rPr lang="en-US" sz="1200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global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$color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</a:t>
              </a:r>
              <a:r>
                <a:rPr lang="en-US" sz="1200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include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r>
                <a:rPr lang="en-US" sz="1200" dirty="0" err="1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vars.php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);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</a:t>
              </a:r>
              <a:r>
                <a:rPr lang="en-US" sz="1200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echo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"A </a:t>
              </a:r>
              <a:r>
                <a:rPr lang="en-US" sz="1200" b="1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$color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b="1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$fruit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00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/* </a:t>
              </a:r>
              <a:r>
                <a:rPr lang="en-US" sz="1200" dirty="0" err="1">
                  <a:solidFill>
                    <a:srgbClr val="00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vars.php</a:t>
              </a:r>
              <a:r>
                <a:rPr lang="en-US" sz="1200" dirty="0">
                  <a:solidFill>
                    <a:srgbClr val="00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is in the scope of foo() so    *</a:t>
              </a:r>
            </a:p>
            <a:p>
              <a:r>
                <a:rPr lang="en-US" sz="1200" dirty="0">
                  <a:solidFill>
                    <a:srgbClr val="00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* $fruit is NOT available outside of this  *</a:t>
              </a:r>
            </a:p>
            <a:p>
              <a:r>
                <a:rPr lang="en-US" sz="1200" dirty="0">
                  <a:solidFill>
                    <a:srgbClr val="00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* scope.  $color is because we declared it *</a:t>
              </a:r>
            </a:p>
            <a:p>
              <a:r>
                <a:rPr lang="en-US" sz="1200" dirty="0">
                  <a:solidFill>
                    <a:srgbClr val="00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* as global.                              */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foo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();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              </a:t>
              </a:r>
              <a:r>
                <a:rPr lang="en-US" sz="1200" dirty="0">
                  <a:solidFill>
                    <a:srgbClr val="00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// A green apple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echo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"A </a:t>
              </a:r>
              <a:r>
                <a:rPr lang="en-US" sz="1200" b="1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$color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b="1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$fruit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r>
                <a:rPr lang="en-US" sz="1200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200" dirty="0">
                  <a:solidFill>
                    <a:srgbClr val="00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// A green</a:t>
              </a:r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endPara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?&gt;</a:t>
              </a:r>
              <a:endPara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 eaLnBrk="1" hangingPunct="1"/>
              <a:endParaRPr lang="en-US" alt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8441" name="Text Box 8">
              <a:hlinkClick r:id="rId4"/>
            </p:cNvPr>
            <p:cNvSpPr txBox="1">
              <a:spLocks noChangeArrowheads="1"/>
            </p:cNvSpPr>
            <p:nvPr/>
          </p:nvSpPr>
          <p:spPr bwMode="auto">
            <a:xfrm>
              <a:off x="3288" y="3249"/>
              <a:ext cx="1361" cy="23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000">
                  <a:latin typeface="Arial Narrow" panose="020B0606020202030204" pitchFamily="34" charset="0"/>
                </a:rPr>
                <a:t>view the output page</a:t>
              </a:r>
              <a:endParaRPr lang="en-US" altLang="en-US" sz="200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9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1368152"/>
          </a:xfrm>
        </p:spPr>
        <p:txBody>
          <a:bodyPr/>
          <a:lstStyle/>
          <a:p>
            <a:r>
              <a:rPr lang="en-US" dirty="0"/>
              <a:t>Starting with PHP 4.1.0, several predefined variables are available.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known </a:t>
            </a:r>
            <a:r>
              <a:rPr lang="en-US" dirty="0" smtClean="0"/>
              <a:t>as </a:t>
            </a:r>
            <a:r>
              <a:rPr lang="en-US" dirty="0" err="1" smtClean="0"/>
              <a:t>superglobal</a:t>
            </a:r>
            <a:r>
              <a:rPr lang="en-US" dirty="0" smtClean="0"/>
              <a:t> </a:t>
            </a:r>
            <a:r>
              <a:rPr lang="en-US" dirty="0"/>
              <a:t>variables, which means that they are provided by the PHP environment </a:t>
            </a:r>
            <a:r>
              <a:rPr lang="en-US" dirty="0" smtClean="0"/>
              <a:t>but are </a:t>
            </a:r>
            <a:r>
              <a:rPr lang="en-US" dirty="0"/>
              <a:t>global within the program, accessible absolutely everywhere.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23</a:t>
            </a:fld>
            <a:endParaRPr lang="mn-M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2477"/>
              </p:ext>
            </p:extLst>
          </p:nvPr>
        </p:nvGraphicFramePr>
        <p:xfrm>
          <a:off x="861879" y="2284533"/>
          <a:ext cx="7848872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3515836933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184578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Superglobal</a:t>
                      </a:r>
                      <a:r>
                        <a:rPr lang="en-US" sz="1600" dirty="0" smtClean="0"/>
                        <a:t>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9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$GLOBALS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 variables that are currently defined in the global scope of the script. The variable names are the keys</a:t>
                      </a:r>
                    </a:p>
                    <a:p>
                      <a:r>
                        <a:rPr lang="en-US" sz="1600" dirty="0" smtClean="0"/>
                        <a:t>of the array.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3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$_SERVER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Information such as headers, paths, and script locations. The entries in this array are created by the web</a:t>
                      </a:r>
                    </a:p>
                    <a:p>
                      <a:r>
                        <a:rPr lang="en-US" sz="1600" dirty="0" smtClean="0"/>
                        <a:t>server, and there is no guarantee that every web server will provide any or all of these.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$_GET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Variables passed to the current script via the HTTP GET method.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7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$_POST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Variables passed to the current script via the HTTP POST method.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3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$_FILES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Items uploaded to the current script via the HTTP POST method.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6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solidFill>
                            <a:srgbClr val="231F20"/>
                          </a:solidFill>
                          <a:effectLst/>
                          <a:latin typeface="UbuntuMono-Regular"/>
                        </a:rPr>
                        <a:t>$_ENV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Variables passed to the current script via the environment method.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581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9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Including </a:t>
            </a:r>
            <a:r>
              <a:rPr lang="en-GB" altLang="en-US" dirty="0" smtClean="0"/>
              <a:t>Files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provides two constructs to load code and HTML from another module: </a:t>
            </a:r>
            <a:r>
              <a:rPr lang="en-US" b="1" dirty="0" smtClean="0"/>
              <a:t>require</a:t>
            </a:r>
            <a:r>
              <a:rPr lang="en-US" dirty="0" smtClean="0"/>
              <a:t> and </a:t>
            </a:r>
            <a:r>
              <a:rPr lang="en-US" b="1" dirty="0"/>
              <a:t>include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Both load a file as the PHP script runs, work in conditionals and </a:t>
            </a:r>
            <a:r>
              <a:rPr lang="en-US" dirty="0" smtClean="0"/>
              <a:t>loops, and </a:t>
            </a:r>
            <a:r>
              <a:rPr lang="en-US" dirty="0"/>
              <a:t>complain if the file being loaded cannot be </a:t>
            </a:r>
            <a:r>
              <a:rPr lang="en-US" dirty="0" smtClean="0"/>
              <a:t>found</a:t>
            </a:r>
          </a:p>
          <a:p>
            <a:r>
              <a:rPr lang="en-US" dirty="0"/>
              <a:t>The main difference is </a:t>
            </a:r>
            <a:r>
              <a:rPr lang="en-US" dirty="0" smtClean="0"/>
              <a:t>that attempting </a:t>
            </a:r>
          </a:p>
          <a:p>
            <a:pPr lvl="1"/>
            <a:r>
              <a:rPr lang="en-US" dirty="0" smtClean="0"/>
              <a:t>to </a:t>
            </a:r>
            <a:r>
              <a:rPr lang="en-US" b="1" dirty="0"/>
              <a:t>require</a:t>
            </a:r>
            <a:r>
              <a:rPr lang="en-US" dirty="0"/>
              <a:t> a nonexistent file is a </a:t>
            </a:r>
            <a:r>
              <a:rPr lang="en-US" i="1" dirty="0"/>
              <a:t>fatal error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while </a:t>
            </a:r>
            <a:r>
              <a:rPr lang="en-US" dirty="0"/>
              <a:t>attempting to </a:t>
            </a:r>
            <a:r>
              <a:rPr lang="en-US" b="1" dirty="0" smtClean="0"/>
              <a:t>include</a:t>
            </a:r>
            <a:r>
              <a:rPr lang="en-US" dirty="0" smtClean="0"/>
              <a:t> such </a:t>
            </a:r>
            <a:r>
              <a:rPr lang="en-US" dirty="0"/>
              <a:t>a file produces a </a:t>
            </a:r>
            <a:r>
              <a:rPr lang="en-US" i="1" dirty="0"/>
              <a:t>warning</a:t>
            </a:r>
            <a:r>
              <a:rPr lang="en-US" dirty="0"/>
              <a:t> but does not stop script execution</a:t>
            </a:r>
            <a:r>
              <a:rPr lang="en-US" dirty="0" smtClean="0"/>
              <a:t>.</a:t>
            </a:r>
          </a:p>
          <a:p>
            <a:r>
              <a:rPr lang="en-US" dirty="0"/>
              <a:t>A common use of </a:t>
            </a:r>
            <a:r>
              <a:rPr lang="en-US" b="1" dirty="0"/>
              <a:t>include</a:t>
            </a:r>
            <a:r>
              <a:rPr lang="en-US" dirty="0"/>
              <a:t> is to separate page-specific content from general site </a:t>
            </a:r>
            <a:r>
              <a:rPr lang="en-US" dirty="0" smtClean="0"/>
              <a:t>design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require construct is less forgiving and is </a:t>
            </a:r>
            <a:r>
              <a:rPr lang="en-US" dirty="0" smtClean="0"/>
              <a:t>more suited </a:t>
            </a:r>
            <a:r>
              <a:rPr lang="en-US" dirty="0"/>
              <a:t>to loading code libraries, where the page cannot be displayed if the libraries </a:t>
            </a:r>
            <a:r>
              <a:rPr lang="en-US" dirty="0" smtClean="0"/>
              <a:t>do not </a:t>
            </a:r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24</a:t>
            </a:fld>
            <a:endParaRPr lang="mn-M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43608" y="4293096"/>
            <a:ext cx="4608513" cy="738664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"header.html"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content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"footer.html"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alt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10332" y="5943784"/>
            <a:ext cx="4608513" cy="52322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codelib.php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mysub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defined in </a:t>
            </a:r>
            <a:r>
              <a:rPr lang="en-US" dirty="0" err="1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codelib.php</a:t>
            </a:r>
            <a:endParaRPr lang="en-US" alt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PHP Information</a:t>
            </a:r>
            <a:endParaRPr lang="en-US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981199"/>
            <a:ext cx="8572527" cy="863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The </a:t>
            </a:r>
            <a:r>
              <a:rPr lang="en-US" altLang="en-US" sz="20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phpinfo</a:t>
            </a:r>
            <a:r>
              <a:rPr lang="en-US" altLang="en-US" sz="20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000" dirty="0" smtClean="0"/>
              <a:t>function is used to output PHP information about the version installed on the server, parameters selected when installed, etc.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11560" y="1961604"/>
            <a:ext cx="4321175" cy="28931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&lt;html&gt;&lt;head&gt;&lt;/head&gt;</a:t>
            </a:r>
          </a:p>
          <a:p>
            <a:pPr eaLnBrk="1" hangingPunct="1"/>
            <a:r>
              <a:rPr lang="en-GB" altLang="en-US" dirty="0">
                <a:latin typeface="Lucida Console" panose="020B0609040504020204" pitchFamily="49" charset="0"/>
              </a:rPr>
              <a:t>&lt;!– </a:t>
            </a:r>
            <a:r>
              <a:rPr lang="en-GB" altLang="en-US" dirty="0" err="1">
                <a:latin typeface="Lucida Console" panose="020B0609040504020204" pitchFamily="49" charset="0"/>
              </a:rPr>
              <a:t>info.php</a:t>
            </a:r>
            <a:r>
              <a:rPr lang="en-GB" altLang="en-US" dirty="0">
                <a:latin typeface="Lucida Console" panose="020B0609040504020204" pitchFamily="49" charset="0"/>
              </a:rPr>
              <a:t> COMP519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&lt;body&gt;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&lt;?</a:t>
            </a:r>
            <a:r>
              <a:rPr lang="en-US" altLang="en-US" dirty="0" err="1">
                <a:latin typeface="Lucida Console" panose="020B0609040504020204" pitchFamily="49" charset="0"/>
              </a:rPr>
              <a:t>php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// Show all PHP information</a:t>
            </a:r>
          </a:p>
          <a:p>
            <a:pPr eaLnBrk="1" hangingPunct="1"/>
            <a:r>
              <a:rPr lang="en-US" alt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phpinfo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();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?&gt;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&lt;?</a:t>
            </a:r>
            <a:r>
              <a:rPr lang="en-US" altLang="en-US" dirty="0" err="1">
                <a:latin typeface="Lucida Console" panose="020B0609040504020204" pitchFamily="49" charset="0"/>
              </a:rPr>
              <a:t>php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// Show only the general information</a:t>
            </a:r>
          </a:p>
          <a:p>
            <a:pPr eaLnBrk="1" hangingPunct="1"/>
            <a:r>
              <a:rPr lang="en-US" alt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phpinfo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INFO_GENERAL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);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?&gt;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&lt;/body&gt;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&lt;/html&gt;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148064" y="2033041"/>
            <a:ext cx="3816921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3891A7"/>
                </a:solidFill>
                <a:latin typeface="+mn-lt"/>
              </a:rPr>
              <a:t>INFO_GENERAL</a:t>
            </a:r>
            <a:r>
              <a:rPr lang="en-US" altLang="en-US" sz="1200" dirty="0">
                <a:latin typeface="+mn-lt"/>
              </a:rPr>
              <a:t>	The configuration line, </a:t>
            </a:r>
          </a:p>
          <a:p>
            <a:pPr eaLnBrk="1" hangingPunct="1"/>
            <a:r>
              <a:rPr lang="en-US" altLang="en-US" sz="1200" dirty="0">
                <a:latin typeface="+mn-lt"/>
              </a:rPr>
              <a:t>		php.ini location, </a:t>
            </a:r>
          </a:p>
          <a:p>
            <a:pPr eaLnBrk="1" hangingPunct="1"/>
            <a:r>
              <a:rPr lang="en-US" altLang="en-US" sz="1200" dirty="0">
                <a:latin typeface="+mn-lt"/>
              </a:rPr>
              <a:t>		build date, </a:t>
            </a:r>
          </a:p>
          <a:p>
            <a:pPr eaLnBrk="1" hangingPunct="1"/>
            <a:r>
              <a:rPr lang="en-US" altLang="en-US" sz="1200" dirty="0">
                <a:latin typeface="+mn-lt"/>
              </a:rPr>
              <a:t>		Web Server, </a:t>
            </a:r>
          </a:p>
          <a:p>
            <a:pPr eaLnBrk="1" hangingPunct="1"/>
            <a:r>
              <a:rPr lang="en-US" altLang="en-US" sz="1200" dirty="0">
                <a:latin typeface="+mn-lt"/>
              </a:rPr>
              <a:t>		System and more	</a:t>
            </a:r>
          </a:p>
          <a:p>
            <a:pPr eaLnBrk="1" hangingPunct="1"/>
            <a:r>
              <a:rPr lang="en-US" altLang="en-US" sz="1200" dirty="0">
                <a:solidFill>
                  <a:srgbClr val="3891A7"/>
                </a:solidFill>
                <a:latin typeface="+mn-lt"/>
              </a:rPr>
              <a:t>INFO_CREDITS</a:t>
            </a:r>
            <a:r>
              <a:rPr lang="en-US" altLang="en-US" sz="1200" dirty="0">
                <a:latin typeface="+mn-lt"/>
              </a:rPr>
              <a:t>	PHP 4 credits	</a:t>
            </a:r>
          </a:p>
          <a:p>
            <a:pPr eaLnBrk="1" hangingPunct="1"/>
            <a:endParaRPr lang="en-US" altLang="en-US" sz="1200" dirty="0" smtClean="0">
              <a:solidFill>
                <a:srgbClr val="3891A7"/>
              </a:solidFill>
              <a:latin typeface="+mn-lt"/>
            </a:endParaRPr>
          </a:p>
          <a:p>
            <a:pPr eaLnBrk="1" hangingPunct="1"/>
            <a:r>
              <a:rPr lang="en-US" altLang="en-US" sz="1200" dirty="0" smtClean="0">
                <a:solidFill>
                  <a:srgbClr val="3891A7"/>
                </a:solidFill>
                <a:latin typeface="+mn-lt"/>
              </a:rPr>
              <a:t>INFO_CONFIGURATION</a:t>
            </a:r>
            <a:r>
              <a:rPr lang="en-US" altLang="en-US" sz="1200" dirty="0">
                <a:latin typeface="+mn-lt"/>
              </a:rPr>
              <a:t>	Local and master values</a:t>
            </a:r>
          </a:p>
          <a:p>
            <a:pPr eaLnBrk="1" hangingPunct="1"/>
            <a:r>
              <a:rPr lang="en-US" altLang="en-US" sz="1200" dirty="0">
                <a:latin typeface="+mn-lt"/>
              </a:rPr>
              <a:t>		</a:t>
            </a:r>
            <a:r>
              <a:rPr lang="en-US" altLang="en-US" sz="1200" dirty="0" smtClean="0">
                <a:latin typeface="+mn-lt"/>
              </a:rPr>
              <a:t>for </a:t>
            </a:r>
            <a:r>
              <a:rPr lang="en-US" altLang="en-US" sz="1200" dirty="0" err="1">
                <a:latin typeface="+mn-lt"/>
              </a:rPr>
              <a:t>php</a:t>
            </a:r>
            <a:r>
              <a:rPr lang="en-US" altLang="en-US" sz="1200" dirty="0">
                <a:latin typeface="+mn-lt"/>
              </a:rPr>
              <a:t> directives	</a:t>
            </a:r>
          </a:p>
          <a:p>
            <a:pPr eaLnBrk="1" hangingPunct="1"/>
            <a:r>
              <a:rPr lang="en-US" altLang="en-US" sz="1200" dirty="0">
                <a:solidFill>
                  <a:srgbClr val="3891A7"/>
                </a:solidFill>
                <a:latin typeface="+mn-lt"/>
              </a:rPr>
              <a:t>INFO_MODULES</a:t>
            </a:r>
            <a:r>
              <a:rPr lang="en-US" altLang="en-US" sz="1200" dirty="0">
                <a:latin typeface="+mn-lt"/>
              </a:rPr>
              <a:t>	Loaded modules</a:t>
            </a:r>
            <a:r>
              <a:rPr lang="en-US" altLang="en-US" sz="1200" dirty="0">
                <a:solidFill>
                  <a:srgbClr val="3891A7"/>
                </a:solidFill>
                <a:latin typeface="+mn-lt"/>
              </a:rPr>
              <a:t>	</a:t>
            </a:r>
          </a:p>
          <a:p>
            <a:pPr eaLnBrk="1" hangingPunct="1"/>
            <a:r>
              <a:rPr lang="en-US" altLang="en-US" sz="1200" dirty="0">
                <a:solidFill>
                  <a:srgbClr val="3891A7"/>
                </a:solidFill>
                <a:latin typeface="+mn-lt"/>
              </a:rPr>
              <a:t>INFO_ENVIRONMENT</a:t>
            </a:r>
            <a:r>
              <a:rPr lang="en-US" altLang="en-US" sz="1200" dirty="0">
                <a:latin typeface="+mn-lt"/>
              </a:rPr>
              <a:t>	Environment variable</a:t>
            </a:r>
          </a:p>
          <a:p>
            <a:pPr eaLnBrk="1" hangingPunct="1"/>
            <a:r>
              <a:rPr lang="en-US" altLang="en-US" sz="1200" dirty="0">
                <a:latin typeface="+mn-lt"/>
              </a:rPr>
              <a:t>		</a:t>
            </a:r>
            <a:r>
              <a:rPr lang="en-US" altLang="en-US" sz="1200" dirty="0" smtClean="0">
                <a:latin typeface="+mn-lt"/>
              </a:rPr>
              <a:t>information</a:t>
            </a:r>
            <a:r>
              <a:rPr lang="en-US" altLang="en-US" sz="1200" dirty="0">
                <a:latin typeface="+mn-lt"/>
              </a:rPr>
              <a:t>	</a:t>
            </a:r>
          </a:p>
          <a:p>
            <a:pPr eaLnBrk="1" hangingPunct="1"/>
            <a:endParaRPr lang="en-US" altLang="en-US" sz="1200" dirty="0" smtClean="0">
              <a:solidFill>
                <a:srgbClr val="3891A7"/>
              </a:solidFill>
              <a:latin typeface="+mn-lt"/>
            </a:endParaRPr>
          </a:p>
          <a:p>
            <a:pPr eaLnBrk="1" hangingPunct="1"/>
            <a:r>
              <a:rPr lang="en-US" altLang="en-US" sz="1200" dirty="0" smtClean="0">
                <a:solidFill>
                  <a:srgbClr val="3891A7"/>
                </a:solidFill>
                <a:latin typeface="+mn-lt"/>
              </a:rPr>
              <a:t>INFO_VARIABLES</a:t>
            </a:r>
            <a:r>
              <a:rPr lang="en-US" altLang="en-US" sz="1200" dirty="0">
                <a:latin typeface="+mn-lt"/>
              </a:rPr>
              <a:t>	All predefined variables</a:t>
            </a:r>
          </a:p>
          <a:p>
            <a:pPr eaLnBrk="1" hangingPunct="1"/>
            <a:r>
              <a:rPr lang="en-US" altLang="en-US" sz="1200" dirty="0">
                <a:latin typeface="+mn-lt"/>
              </a:rPr>
              <a:t>		</a:t>
            </a:r>
            <a:r>
              <a:rPr lang="en-US" altLang="en-US" sz="1200" dirty="0" smtClean="0">
                <a:latin typeface="+mn-lt"/>
              </a:rPr>
              <a:t>from </a:t>
            </a:r>
            <a:r>
              <a:rPr lang="en-US" altLang="en-US" sz="1200" dirty="0">
                <a:latin typeface="+mn-lt"/>
              </a:rPr>
              <a:t>EGPCS</a:t>
            </a:r>
          </a:p>
          <a:p>
            <a:pPr eaLnBrk="1" hangingPunct="1"/>
            <a:r>
              <a:rPr lang="en-US" altLang="en-US" sz="1200" dirty="0">
                <a:latin typeface="+mn-lt"/>
              </a:rPr>
              <a:t>	</a:t>
            </a:r>
          </a:p>
          <a:p>
            <a:pPr eaLnBrk="1" hangingPunct="1"/>
            <a:r>
              <a:rPr lang="en-US" altLang="en-US" sz="1200" dirty="0">
                <a:solidFill>
                  <a:srgbClr val="3891A7"/>
                </a:solidFill>
                <a:latin typeface="+mn-lt"/>
              </a:rPr>
              <a:t>INFO_LICENSE</a:t>
            </a:r>
            <a:r>
              <a:rPr lang="en-US" altLang="en-US" sz="1200" dirty="0">
                <a:latin typeface="+mn-lt"/>
              </a:rPr>
              <a:t>	PHP license information	</a:t>
            </a:r>
          </a:p>
          <a:p>
            <a:pPr eaLnBrk="1" hangingPunct="1"/>
            <a:r>
              <a:rPr lang="en-US" altLang="en-US" sz="1200" dirty="0">
                <a:solidFill>
                  <a:srgbClr val="3891A7"/>
                </a:solidFill>
                <a:latin typeface="+mn-lt"/>
              </a:rPr>
              <a:t>INFO_ALL</a:t>
            </a:r>
            <a:r>
              <a:rPr lang="en-US" altLang="en-US" sz="1200" dirty="0">
                <a:latin typeface="+mn-lt"/>
              </a:rPr>
              <a:t>	</a:t>
            </a:r>
            <a:r>
              <a:rPr lang="en-US" altLang="en-US" sz="1200" dirty="0" smtClean="0">
                <a:latin typeface="+mn-lt"/>
              </a:rPr>
              <a:t>	Shows </a:t>
            </a:r>
            <a:r>
              <a:rPr lang="en-US" altLang="en-US" sz="1200" dirty="0">
                <a:latin typeface="+mn-lt"/>
              </a:rPr>
              <a:t>all of the above </a:t>
            </a:r>
            <a:endParaRPr lang="en-US" altLang="en-US" sz="1200" dirty="0" smtClean="0">
              <a:latin typeface="+mn-lt"/>
            </a:endParaRPr>
          </a:p>
          <a:p>
            <a:pPr eaLnBrk="1" hangingPunct="1"/>
            <a:r>
              <a:rPr lang="en-US" altLang="en-US" sz="1200" dirty="0">
                <a:latin typeface="+mn-lt"/>
              </a:rPr>
              <a:t>	</a:t>
            </a:r>
            <a:r>
              <a:rPr lang="en-US" altLang="en-US" sz="1200" dirty="0" smtClean="0">
                <a:latin typeface="+mn-lt"/>
              </a:rPr>
              <a:t>	(</a:t>
            </a:r>
            <a:r>
              <a:rPr lang="en-US" altLang="en-US" sz="1200" dirty="0">
                <a:latin typeface="+mn-lt"/>
              </a:rPr>
              <a:t>default)</a:t>
            </a:r>
          </a:p>
        </p:txBody>
      </p:sp>
      <p:sp>
        <p:nvSpPr>
          <p:cNvPr id="19462" name="Text Box 7">
            <a:hlinkClick r:id="rId3"/>
          </p:cNvPr>
          <p:cNvSpPr txBox="1">
            <a:spLocks noChangeArrowheads="1"/>
          </p:cNvSpPr>
          <p:nvPr/>
        </p:nvSpPr>
        <p:spPr bwMode="auto">
          <a:xfrm>
            <a:off x="1187823" y="5057229"/>
            <a:ext cx="2160587" cy="3651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000">
                <a:latin typeface="Arial Narrow" panose="020B0606020202030204" pitchFamily="34" charset="0"/>
              </a:rPr>
              <a:t>view the output page</a:t>
            </a:r>
            <a:endParaRPr lang="en-US" altLang="en-US" sz="20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0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4462"/>
            <a:ext cx="8604448" cy="6207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Server Variables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80728"/>
            <a:ext cx="8532440" cy="576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 smtClean="0"/>
              <a:t>The </a:t>
            </a:r>
            <a:r>
              <a:rPr lang="en-US" altLang="en-US" sz="2000" dirty="0" smtClean="0">
                <a:solidFill>
                  <a:schemeClr val="tx2"/>
                </a:solidFill>
              </a:rPr>
              <a:t>$_SERVER</a:t>
            </a:r>
            <a:r>
              <a:rPr lang="en-US" altLang="en-US" sz="2000" dirty="0" smtClean="0"/>
              <a:t> is a reserved variable that contains all server information.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27584" y="1700808"/>
            <a:ext cx="6480175" cy="246221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&lt;html&gt;&lt;head&gt;&lt;/head&gt;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&lt;body&gt;</a:t>
            </a:r>
          </a:p>
          <a:p>
            <a:pPr eaLnBrk="1" hangingPunct="1"/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&lt;?</a:t>
            </a:r>
            <a:r>
              <a:rPr lang="en-US" altLang="en-US" dirty="0" err="1">
                <a:latin typeface="Lucida Console" panose="020B0609040504020204" pitchFamily="49" charset="0"/>
              </a:rPr>
              <a:t>php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echo "</a:t>
            </a:r>
            <a:r>
              <a:rPr lang="en-US" altLang="en-US" dirty="0" err="1">
                <a:latin typeface="Lucida Console" panose="020B0609040504020204" pitchFamily="49" charset="0"/>
              </a:rPr>
              <a:t>Referer</a:t>
            </a:r>
            <a:r>
              <a:rPr lang="en-US" altLang="en-US" dirty="0">
                <a:latin typeface="Lucida Console" panose="020B0609040504020204" pitchFamily="49" charset="0"/>
              </a:rPr>
              <a:t>: " . </a:t>
            </a:r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$_SERVER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["HTTP_REFERER"]</a:t>
            </a:r>
            <a:r>
              <a:rPr lang="en-US" altLang="en-US" dirty="0">
                <a:latin typeface="Lucida Console" panose="020B0609040504020204" pitchFamily="49" charset="0"/>
              </a:rPr>
              <a:t> . "&lt;</a:t>
            </a:r>
            <a:r>
              <a:rPr lang="en-US" altLang="en-US" dirty="0" err="1">
                <a:latin typeface="Lucida Console" panose="020B0609040504020204" pitchFamily="49" charset="0"/>
              </a:rPr>
              <a:t>br</a:t>
            </a:r>
            <a:r>
              <a:rPr lang="en-US" altLang="en-US" dirty="0">
                <a:latin typeface="Lucida Console" panose="020B0609040504020204" pitchFamily="49" charset="0"/>
              </a:rPr>
              <a:t> /&gt;";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echo "Browser: " . </a:t>
            </a:r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$_SERVER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["HTTP_USER_AGENT"]</a:t>
            </a:r>
            <a:r>
              <a:rPr lang="en-US" altLang="en-US" dirty="0">
                <a:latin typeface="Lucida Console" panose="020B0609040504020204" pitchFamily="49" charset="0"/>
              </a:rPr>
              <a:t> . "&lt;</a:t>
            </a:r>
            <a:r>
              <a:rPr lang="en-US" altLang="en-US" dirty="0" err="1">
                <a:latin typeface="Lucida Console" panose="020B0609040504020204" pitchFamily="49" charset="0"/>
              </a:rPr>
              <a:t>br</a:t>
            </a:r>
            <a:r>
              <a:rPr lang="en-US" altLang="en-US" dirty="0">
                <a:latin typeface="Lucida Console" panose="020B0609040504020204" pitchFamily="49" charset="0"/>
              </a:rPr>
              <a:t> /&gt;";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echo "User's IP address: " . </a:t>
            </a:r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$_SERVER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["REMOTE_ADDR"]</a:t>
            </a:r>
            <a:r>
              <a:rPr lang="en-US" altLang="en-US" dirty="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?&gt;</a:t>
            </a:r>
          </a:p>
          <a:p>
            <a:pPr eaLnBrk="1" hangingPunct="1"/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&lt;/body&gt;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&lt;/html&gt;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54559" y="4509096"/>
            <a:ext cx="79939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The </a:t>
            </a:r>
            <a:r>
              <a:rPr lang="en-US" altLang="en-US" sz="2000" dirty="0">
                <a:solidFill>
                  <a:srgbClr val="3891A7"/>
                </a:solidFill>
                <a:latin typeface="+mn-lt"/>
              </a:rPr>
              <a:t>$_SERVER</a:t>
            </a: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 is a super global variable, i.e. it's available in all scopes of a PHP script.</a:t>
            </a:r>
          </a:p>
        </p:txBody>
      </p:sp>
      <p:sp>
        <p:nvSpPr>
          <p:cNvPr id="20486" name="Text Box 7">
            <a:hlinkClick r:id="rId3"/>
          </p:cNvPr>
          <p:cNvSpPr txBox="1">
            <a:spLocks noChangeArrowheads="1"/>
          </p:cNvSpPr>
          <p:nvPr/>
        </p:nvSpPr>
        <p:spPr bwMode="auto">
          <a:xfrm>
            <a:off x="5075734" y="3645024"/>
            <a:ext cx="2160587" cy="3651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000" dirty="0">
                <a:latin typeface="Arial Narrow" panose="020B0606020202030204" pitchFamily="34" charset="0"/>
              </a:rPr>
              <a:t>view the output page</a:t>
            </a:r>
            <a:endParaRPr lang="en-US" alt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1" y="288925"/>
            <a:ext cx="8605713" cy="476250"/>
          </a:xfrm>
        </p:spPr>
        <p:txBody>
          <a:bodyPr/>
          <a:lstStyle/>
          <a:p>
            <a:pPr eaLnBrk="1" hangingPunct="1"/>
            <a:r>
              <a:rPr lang="en-US" altLang="en-US" sz="3000" dirty="0" smtClean="0"/>
              <a:t>File Open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0" y="1035397"/>
            <a:ext cx="8424937" cy="360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The </a:t>
            </a:r>
            <a:r>
              <a:rPr lang="en-US" altLang="en-US" sz="20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fopen</a:t>
            </a:r>
            <a:r>
              <a:rPr lang="en-US" altLang="en-US" sz="20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000" dirty="0" smtClean="0">
                <a:solidFill>
                  <a:srgbClr val="00990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000" dirty="0" err="1" smtClean="0">
                <a:solidFill>
                  <a:srgbClr val="009900"/>
                </a:solidFill>
                <a:latin typeface="Lucida Console" panose="020B0609040504020204" pitchFamily="49" charset="0"/>
              </a:rPr>
              <a:t>file_name"</a:t>
            </a:r>
            <a:r>
              <a:rPr lang="en-US" altLang="en-US" sz="20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dirty="0" err="1" smtClean="0">
                <a:solidFill>
                  <a:srgbClr val="009900"/>
                </a:solidFill>
                <a:latin typeface="Lucida Console" panose="020B0609040504020204" pitchFamily="49" charset="0"/>
              </a:rPr>
              <a:t>"mode</a:t>
            </a:r>
            <a:r>
              <a:rPr lang="en-US" altLang="en-US" sz="2000" dirty="0" smtClean="0">
                <a:solidFill>
                  <a:srgbClr val="00990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0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000" dirty="0" smtClean="0"/>
              <a:t> function is used to open files in PHP.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71360" y="3610048"/>
            <a:ext cx="3600450" cy="738664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&lt;?</a:t>
            </a:r>
            <a:r>
              <a:rPr lang="en-US" altLang="en-US" dirty="0" err="1">
                <a:latin typeface="Lucida Console" panose="020B0609040504020204" pitchFamily="49" charset="0"/>
              </a:rPr>
              <a:t>php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3891A7"/>
                </a:solidFill>
                <a:latin typeface="Lucida Console" panose="020B0609040504020204" pitchFamily="49" charset="0"/>
              </a:rPr>
              <a:t>fh</a:t>
            </a:r>
            <a:r>
              <a:rPr lang="en-US" altLang="en-US" dirty="0">
                <a:latin typeface="Lucida Console" panose="020B0609040504020204" pitchFamily="49" charset="0"/>
              </a:rPr>
              <a:t>=</a:t>
            </a:r>
            <a:r>
              <a:rPr lang="en-US" alt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fopen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>
                <a:solidFill>
                  <a:srgbClr val="00990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dirty="0" err="1">
                <a:solidFill>
                  <a:srgbClr val="009900"/>
                </a:solidFill>
                <a:latin typeface="Lucida Console" panose="020B0609040504020204" pitchFamily="49" charset="0"/>
              </a:rPr>
              <a:t>welcome.txt"</a:t>
            </a:r>
            <a:r>
              <a:rPr lang="en-US" altLang="en-US" dirty="0" err="1">
                <a:latin typeface="Lucida Console" panose="020B0609040504020204" pitchFamily="49" charset="0"/>
              </a:rPr>
              <a:t>,"r</a:t>
            </a:r>
            <a:r>
              <a:rPr lang="en-US" altLang="en-US" dirty="0">
                <a:latin typeface="Lucida Console" panose="020B0609040504020204" pitchFamily="49" charset="0"/>
              </a:rPr>
              <a:t>"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?&gt;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47377" y="1683097"/>
            <a:ext cx="7920361" cy="1323439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9900"/>
                </a:solidFill>
                <a:latin typeface="+mn-lt"/>
              </a:rPr>
              <a:t>r</a:t>
            </a:r>
            <a:r>
              <a:rPr lang="en-US" altLang="en-US" sz="1600" dirty="0">
                <a:latin typeface="+mn-lt"/>
              </a:rPr>
              <a:t>	</a:t>
            </a:r>
            <a:r>
              <a:rPr lang="en-US" altLang="en-US" sz="1600" dirty="0">
                <a:solidFill>
                  <a:srgbClr val="3891A7"/>
                </a:solidFill>
                <a:latin typeface="+mn-lt"/>
              </a:rPr>
              <a:t>Read only.	</a:t>
            </a:r>
            <a:r>
              <a:rPr lang="en-US" altLang="en-US" sz="1600" dirty="0" smtClean="0">
                <a:latin typeface="+mn-lt"/>
              </a:rPr>
              <a:t>		     </a:t>
            </a:r>
            <a:r>
              <a:rPr lang="en-US" altLang="en-US" sz="1600" dirty="0" smtClean="0">
                <a:solidFill>
                  <a:srgbClr val="009900"/>
                </a:solidFill>
                <a:latin typeface="+mn-lt"/>
              </a:rPr>
              <a:t>r</a:t>
            </a:r>
            <a:r>
              <a:rPr lang="en-US" altLang="en-US" sz="1600" dirty="0">
                <a:solidFill>
                  <a:srgbClr val="009900"/>
                </a:solidFill>
                <a:latin typeface="+mn-lt"/>
              </a:rPr>
              <a:t>+</a:t>
            </a:r>
            <a:r>
              <a:rPr lang="en-US" altLang="en-US" sz="1600" dirty="0">
                <a:latin typeface="+mn-lt"/>
              </a:rPr>
              <a:t>		</a:t>
            </a:r>
            <a:r>
              <a:rPr lang="en-US" altLang="en-US" sz="1600" dirty="0">
                <a:solidFill>
                  <a:srgbClr val="3891A7"/>
                </a:solidFill>
                <a:latin typeface="+mn-lt"/>
              </a:rPr>
              <a:t>Read/Write.</a:t>
            </a:r>
          </a:p>
          <a:p>
            <a:pPr eaLnBrk="1" hangingPunct="1"/>
            <a:r>
              <a:rPr lang="en-US" altLang="en-US" sz="1600" dirty="0">
                <a:solidFill>
                  <a:srgbClr val="009900"/>
                </a:solidFill>
                <a:latin typeface="+mn-lt"/>
              </a:rPr>
              <a:t>w</a:t>
            </a:r>
            <a:r>
              <a:rPr lang="en-US" altLang="en-US" sz="1600" dirty="0">
                <a:latin typeface="+mn-lt"/>
              </a:rPr>
              <a:t>	</a:t>
            </a:r>
            <a:r>
              <a:rPr lang="en-US" altLang="en-US" sz="1600" dirty="0">
                <a:solidFill>
                  <a:srgbClr val="3891A7"/>
                </a:solidFill>
                <a:latin typeface="+mn-lt"/>
              </a:rPr>
              <a:t>Write only.                                     </a:t>
            </a:r>
            <a:r>
              <a:rPr lang="en-US" altLang="en-US" sz="1600" dirty="0">
                <a:solidFill>
                  <a:srgbClr val="009900"/>
                </a:solidFill>
                <a:latin typeface="+mn-lt"/>
              </a:rPr>
              <a:t>w+	</a:t>
            </a:r>
            <a:r>
              <a:rPr lang="en-US" altLang="en-US" sz="1600" dirty="0">
                <a:latin typeface="+mn-lt"/>
              </a:rPr>
              <a:t>	</a:t>
            </a:r>
            <a:r>
              <a:rPr lang="en-US" altLang="en-US" sz="1600" dirty="0">
                <a:solidFill>
                  <a:srgbClr val="3891A7"/>
                </a:solidFill>
                <a:latin typeface="+mn-lt"/>
              </a:rPr>
              <a:t>Read/Write. </a:t>
            </a:r>
          </a:p>
          <a:p>
            <a:pPr eaLnBrk="1" hangingPunct="1"/>
            <a:r>
              <a:rPr lang="en-US" altLang="en-US" sz="1600" dirty="0">
                <a:solidFill>
                  <a:srgbClr val="009900"/>
                </a:solidFill>
                <a:latin typeface="+mn-lt"/>
              </a:rPr>
              <a:t>a</a:t>
            </a:r>
            <a:r>
              <a:rPr lang="en-US" altLang="en-US" sz="1600" dirty="0">
                <a:latin typeface="+mn-lt"/>
              </a:rPr>
              <a:t>	</a:t>
            </a:r>
            <a:r>
              <a:rPr lang="en-US" altLang="en-US" sz="1600" dirty="0">
                <a:solidFill>
                  <a:srgbClr val="3891A7"/>
                </a:solidFill>
                <a:latin typeface="+mn-lt"/>
              </a:rPr>
              <a:t>Append.                                        </a:t>
            </a:r>
            <a:r>
              <a:rPr lang="en-US" altLang="en-US" sz="1600" dirty="0" smtClean="0">
                <a:solidFill>
                  <a:srgbClr val="3891A7"/>
                </a:solidFill>
                <a:latin typeface="+mn-lt"/>
              </a:rPr>
              <a:t> </a:t>
            </a:r>
            <a:r>
              <a:rPr lang="en-US" altLang="en-US" sz="1600" dirty="0" smtClean="0">
                <a:solidFill>
                  <a:srgbClr val="009900"/>
                </a:solidFill>
                <a:latin typeface="+mn-lt"/>
              </a:rPr>
              <a:t>a</a:t>
            </a:r>
            <a:r>
              <a:rPr lang="en-US" altLang="en-US" sz="1600" dirty="0">
                <a:solidFill>
                  <a:srgbClr val="009900"/>
                </a:solidFill>
                <a:latin typeface="+mn-lt"/>
              </a:rPr>
              <a:t>+</a:t>
            </a:r>
            <a:r>
              <a:rPr lang="en-US" altLang="en-US" sz="1600" dirty="0">
                <a:latin typeface="+mn-lt"/>
              </a:rPr>
              <a:t>		</a:t>
            </a:r>
            <a:r>
              <a:rPr lang="en-US" altLang="en-US" sz="1600" dirty="0">
                <a:solidFill>
                  <a:srgbClr val="3891A7"/>
                </a:solidFill>
                <a:latin typeface="+mn-lt"/>
              </a:rPr>
              <a:t>Read/Append.</a:t>
            </a:r>
          </a:p>
          <a:p>
            <a:pPr eaLnBrk="1" hangingPunct="1"/>
            <a:r>
              <a:rPr lang="en-US" altLang="en-US" sz="1600" dirty="0">
                <a:solidFill>
                  <a:srgbClr val="009900"/>
                </a:solidFill>
                <a:latin typeface="+mn-lt"/>
              </a:rPr>
              <a:t>x</a:t>
            </a:r>
            <a:r>
              <a:rPr lang="en-US" altLang="en-US" sz="1600" dirty="0">
                <a:latin typeface="+mn-lt"/>
              </a:rPr>
              <a:t>	</a:t>
            </a:r>
            <a:r>
              <a:rPr lang="en-US" altLang="en-US" sz="1600" dirty="0">
                <a:solidFill>
                  <a:srgbClr val="3891A7"/>
                </a:solidFill>
                <a:latin typeface="+mn-lt"/>
              </a:rPr>
              <a:t>Create and open for write only.     </a:t>
            </a:r>
            <a:r>
              <a:rPr lang="en-US" altLang="en-US" sz="1600" dirty="0">
                <a:solidFill>
                  <a:srgbClr val="009900"/>
                </a:solidFill>
                <a:latin typeface="+mn-lt"/>
              </a:rPr>
              <a:t>x+</a:t>
            </a:r>
            <a:r>
              <a:rPr lang="en-US" altLang="en-US" sz="1600" dirty="0">
                <a:latin typeface="+mn-lt"/>
              </a:rPr>
              <a:t>		</a:t>
            </a:r>
            <a:r>
              <a:rPr lang="en-US" altLang="en-US" sz="1600" dirty="0">
                <a:solidFill>
                  <a:srgbClr val="3891A7"/>
                </a:solidFill>
                <a:latin typeface="+mn-lt"/>
              </a:rPr>
              <a:t>Create and open for </a:t>
            </a:r>
            <a:endParaRPr lang="en-US" altLang="en-US" sz="1600" dirty="0" smtClean="0">
              <a:solidFill>
                <a:srgbClr val="3891A7"/>
              </a:solidFill>
              <a:latin typeface="+mn-lt"/>
            </a:endParaRPr>
          </a:p>
          <a:p>
            <a:pPr eaLnBrk="1" hangingPunct="1"/>
            <a:r>
              <a:rPr lang="en-US" altLang="en-US" sz="1600" dirty="0">
                <a:solidFill>
                  <a:srgbClr val="3891A7"/>
                </a:solidFill>
                <a:latin typeface="+mn-lt"/>
              </a:rPr>
              <a:t>	</a:t>
            </a:r>
            <a:r>
              <a:rPr lang="en-US" altLang="en-US" sz="1600" dirty="0" smtClean="0">
                <a:solidFill>
                  <a:srgbClr val="3891A7"/>
                </a:solidFill>
                <a:latin typeface="+mn-lt"/>
              </a:rPr>
              <a:t>					read/write</a:t>
            </a:r>
            <a:r>
              <a:rPr lang="en-US" altLang="en-US" sz="1600" dirty="0">
                <a:solidFill>
                  <a:srgbClr val="3891A7"/>
                </a:solidFill>
                <a:latin typeface="+mn-lt"/>
              </a:rPr>
              <a:t>.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716337" y="5589240"/>
            <a:ext cx="42481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If the </a:t>
            </a:r>
            <a:r>
              <a:rPr lang="en-US" altLang="en-US" sz="2000" dirty="0" err="1">
                <a:solidFill>
                  <a:schemeClr val="tx2"/>
                </a:solidFill>
                <a:latin typeface="+mn-lt"/>
              </a:rPr>
              <a:t>fopen</a:t>
            </a: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()</a:t>
            </a:r>
            <a:r>
              <a:rPr lang="en-US" altLang="en-US" sz="2000" dirty="0">
                <a:latin typeface="+mn-lt"/>
              </a:rPr>
              <a:t> function is unable to open the specified file, it returns 0 (false).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47377" y="5435352"/>
            <a:ext cx="3887788" cy="1169551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&lt;?</a:t>
            </a:r>
            <a:r>
              <a:rPr lang="en-US" altLang="en-US" dirty="0" err="1">
                <a:latin typeface="Lucida Console" panose="020B0609040504020204" pitchFamily="49" charset="0"/>
              </a:rPr>
              <a:t>php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if (!(</a:t>
            </a:r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3891A7"/>
                </a:solidFill>
                <a:latin typeface="Lucida Console" panose="020B0609040504020204" pitchFamily="49" charset="0"/>
              </a:rPr>
              <a:t>fh</a:t>
            </a:r>
            <a:r>
              <a:rPr lang="en-US" altLang="en-US" dirty="0">
                <a:latin typeface="Lucida Console" panose="020B0609040504020204" pitchFamily="49" charset="0"/>
              </a:rPr>
              <a:t>=</a:t>
            </a:r>
            <a:r>
              <a:rPr lang="en-US" alt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fopen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>
                <a:solidFill>
                  <a:srgbClr val="00990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dirty="0" err="1">
                <a:solidFill>
                  <a:srgbClr val="009900"/>
                </a:solidFill>
                <a:latin typeface="Lucida Console" panose="020B0609040504020204" pitchFamily="49" charset="0"/>
              </a:rPr>
              <a:t>welcome.txt"</a:t>
            </a:r>
            <a:r>
              <a:rPr lang="en-US" altLang="en-US" dirty="0" err="1">
                <a:latin typeface="Lucida Console" panose="020B0609040504020204" pitchFamily="49" charset="0"/>
              </a:rPr>
              <a:t>,"r</a:t>
            </a:r>
            <a:r>
              <a:rPr lang="en-US" altLang="en-US" dirty="0">
                <a:latin typeface="Lucida Console" panose="020B0609040504020204" pitchFamily="49" charset="0"/>
              </a:rPr>
              <a:t>"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latin typeface="Lucida Console" panose="020B0609040504020204" pitchFamily="49" charset="0"/>
              </a:rPr>
              <a:t>))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exit("Unable to open file!"); 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?&gt;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536752" y="3483322"/>
            <a:ext cx="48244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For </a:t>
            </a:r>
            <a:r>
              <a:rPr lang="en-US" altLang="en-US" sz="2000" dirty="0">
                <a:solidFill>
                  <a:srgbClr val="009900"/>
                </a:solidFill>
                <a:latin typeface="+mn-lt"/>
              </a:rPr>
              <a:t>w</a:t>
            </a:r>
            <a:r>
              <a:rPr lang="en-US" altLang="en-US" sz="2000" dirty="0">
                <a:latin typeface="+mn-lt"/>
              </a:rPr>
              <a:t>, and </a:t>
            </a:r>
            <a:r>
              <a:rPr lang="en-US" altLang="en-US" sz="2000" dirty="0">
                <a:solidFill>
                  <a:srgbClr val="009900"/>
                </a:solidFill>
                <a:latin typeface="+mn-lt"/>
              </a:rPr>
              <a:t>a</a:t>
            </a:r>
            <a:r>
              <a:rPr lang="en-US" altLang="en-US" sz="2000" dirty="0">
                <a:latin typeface="+mn-lt"/>
              </a:rPr>
              <a:t>, if no file exists, it tries to create it (use with caution, i.e. check that this is the case, otherwise you’ll overwrite an existing file).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716337" y="4826864"/>
            <a:ext cx="43561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For </a:t>
            </a:r>
            <a:r>
              <a:rPr lang="en-US" altLang="en-US" sz="2000" dirty="0">
                <a:solidFill>
                  <a:srgbClr val="009900"/>
                </a:solidFill>
                <a:latin typeface="+mn-lt"/>
              </a:rPr>
              <a:t>x</a:t>
            </a:r>
            <a:r>
              <a:rPr lang="en-US" altLang="en-US" sz="2000" dirty="0">
                <a:latin typeface="+mn-lt"/>
              </a:rPr>
              <a:t> if a file exists, it returns an error.</a:t>
            </a:r>
          </a:p>
        </p:txBody>
      </p:sp>
    </p:spTree>
    <p:extLst>
      <p:ext uri="{BB962C8B-B14F-4D97-AF65-F5344CB8AC3E}">
        <p14:creationId xmlns:p14="http://schemas.microsoft.com/office/powerpoint/2010/main" val="16431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9474"/>
            <a:ext cx="8496944" cy="476250"/>
          </a:xfrm>
        </p:spPr>
        <p:txBody>
          <a:bodyPr/>
          <a:lstStyle/>
          <a:p>
            <a:pPr eaLnBrk="1" hangingPunct="1"/>
            <a:r>
              <a:rPr lang="en-GB" altLang="en-US" sz="3000" dirty="0"/>
              <a:t>File Workings</a:t>
            </a:r>
            <a:endParaRPr lang="en-US" altLang="en-US" sz="30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881" y="883689"/>
            <a:ext cx="2987675" cy="4441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err="1" smtClean="0">
                <a:solidFill>
                  <a:schemeClr val="tx2"/>
                </a:solidFill>
              </a:rPr>
              <a:t>fclose</a:t>
            </a:r>
            <a:r>
              <a:rPr lang="en-US" altLang="en-US" sz="1600" dirty="0" smtClean="0">
                <a:solidFill>
                  <a:schemeClr val="tx2"/>
                </a:solidFill>
              </a:rPr>
              <a:t>()</a:t>
            </a:r>
            <a:r>
              <a:rPr lang="en-US" altLang="en-US" sz="1600" dirty="0" smtClean="0"/>
              <a:t> closes a file. 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438510" y="845995"/>
            <a:ext cx="41767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1600" dirty="0" err="1">
                <a:solidFill>
                  <a:schemeClr val="tx2"/>
                </a:solidFill>
                <a:latin typeface="+mn-lt"/>
              </a:rPr>
              <a:t>feof</a:t>
            </a: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()</a:t>
            </a:r>
            <a:r>
              <a:rPr lang="en-US" altLang="en-US" sz="1600" dirty="0">
                <a:latin typeface="+mn-lt"/>
              </a:rPr>
              <a:t> determines if the end is true.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720725" y="1253434"/>
            <a:ext cx="3851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1600" dirty="0" err="1">
                <a:solidFill>
                  <a:schemeClr val="tx2"/>
                </a:solidFill>
                <a:latin typeface="+mn-lt"/>
              </a:rPr>
              <a:t>fgetc</a:t>
            </a: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()</a:t>
            </a:r>
            <a:r>
              <a:rPr lang="en-US" altLang="en-US" sz="1600" dirty="0">
                <a:latin typeface="+mn-lt"/>
              </a:rPr>
              <a:t> reads a single character</a:t>
            </a:r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250825" y="2205038"/>
            <a:ext cx="3887788" cy="246221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&lt;?</a:t>
            </a:r>
            <a:r>
              <a:rPr lang="en-US" altLang="en-US" dirty="0" err="1">
                <a:latin typeface="Lucida Console" panose="020B0609040504020204" pitchFamily="49" charset="0"/>
              </a:rPr>
              <a:t>php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009900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009900"/>
                </a:solidFill>
                <a:latin typeface="Lucida Console" panose="020B0609040504020204" pitchFamily="49" charset="0"/>
              </a:rPr>
              <a:t>myFile</a:t>
            </a:r>
            <a:r>
              <a:rPr lang="en-US" altLang="en-US" dirty="0">
                <a:solidFill>
                  <a:srgbClr val="009900"/>
                </a:solidFill>
                <a:latin typeface="Lucida Console" panose="020B0609040504020204" pitchFamily="49" charset="0"/>
              </a:rPr>
              <a:t> = "welcome.txt";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if (!(</a:t>
            </a:r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3891A7"/>
                </a:solidFill>
                <a:latin typeface="Lucida Console" panose="020B0609040504020204" pitchFamily="49" charset="0"/>
              </a:rPr>
              <a:t>fh</a:t>
            </a:r>
            <a:r>
              <a:rPr lang="en-US" altLang="en-US" dirty="0">
                <a:latin typeface="Lucida Console" panose="020B0609040504020204" pitchFamily="49" charset="0"/>
              </a:rPr>
              <a:t>=</a:t>
            </a:r>
            <a:r>
              <a:rPr lang="en-US" alt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fopen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>
                <a:solidFill>
                  <a:srgbClr val="009900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009900"/>
                </a:solidFill>
                <a:latin typeface="Lucida Console" panose="020B0609040504020204" pitchFamily="49" charset="0"/>
              </a:rPr>
              <a:t>myFile</a:t>
            </a:r>
            <a:r>
              <a:rPr lang="en-US" altLang="en-US" dirty="0">
                <a:latin typeface="Lucida Console" panose="020B0609040504020204" pitchFamily="49" charset="0"/>
              </a:rPr>
              <a:t>,'r'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latin typeface="Lucida Console" panose="020B0609040504020204" pitchFamily="49" charset="0"/>
              </a:rPr>
              <a:t>)) 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exit("Unable to open file.");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while (!</a:t>
            </a:r>
            <a:r>
              <a:rPr lang="en-US" altLang="en-US" dirty="0" err="1">
                <a:latin typeface="Lucida Console" panose="020B0609040504020204" pitchFamily="49" charset="0"/>
              </a:rPr>
              <a:t>feof</a:t>
            </a:r>
            <a:r>
              <a:rPr lang="en-US" altLang="en-US" dirty="0">
                <a:latin typeface="Lucida Console" panose="020B0609040504020204" pitchFamily="49" charset="0"/>
              </a:rPr>
              <a:t>(</a:t>
            </a:r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3891A7"/>
                </a:solidFill>
                <a:latin typeface="Lucida Console" panose="020B0609040504020204" pitchFamily="49" charset="0"/>
              </a:rPr>
              <a:t>fh</a:t>
            </a:r>
            <a:r>
              <a:rPr lang="en-US" altLang="en-US" dirty="0">
                <a:latin typeface="Lucida Console" panose="020B0609040504020204" pitchFamily="49" charset="0"/>
              </a:rPr>
              <a:t>)) 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{ 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$x=</a:t>
            </a:r>
            <a:r>
              <a:rPr lang="en-US" alt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fgetc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3891A7"/>
                </a:solidFill>
                <a:latin typeface="Lucida Console" panose="020B0609040504020204" pitchFamily="49" charset="0"/>
              </a:rPr>
              <a:t>fh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latin typeface="Lucida Console" panose="020B0609040504020204" pitchFamily="49" charset="0"/>
              </a:rPr>
              <a:t>; 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echo $x;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}</a:t>
            </a:r>
          </a:p>
          <a:p>
            <a:pPr eaLnBrk="1" hangingPunct="1"/>
            <a:r>
              <a:rPr lang="en-US" alt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fclose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3891A7"/>
                </a:solidFill>
                <a:latin typeface="Lucida Console" panose="020B0609040504020204" pitchFamily="49" charset="0"/>
              </a:rPr>
              <a:t>fh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?&gt;</a:t>
            </a: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4427538" y="2205038"/>
            <a:ext cx="4032250" cy="160043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&lt;?</a:t>
            </a:r>
            <a:r>
              <a:rPr lang="en-US" altLang="en-US" dirty="0" err="1">
                <a:latin typeface="Lucida Console" panose="020B0609040504020204" pitchFamily="49" charset="0"/>
              </a:rPr>
              <a:t>php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009900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009900"/>
                </a:solidFill>
                <a:latin typeface="Lucida Console" panose="020B0609040504020204" pitchFamily="49" charset="0"/>
              </a:rPr>
              <a:t>myFile</a:t>
            </a:r>
            <a:r>
              <a:rPr lang="en-US" altLang="en-US" dirty="0">
                <a:solidFill>
                  <a:srgbClr val="009900"/>
                </a:solidFill>
                <a:latin typeface="Lucida Console" panose="020B0609040504020204" pitchFamily="49" charset="0"/>
              </a:rPr>
              <a:t> = "welcome.txt";</a:t>
            </a:r>
          </a:p>
          <a:p>
            <a:pPr eaLnBrk="1" hangingPunct="1"/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3891A7"/>
                </a:solidFill>
                <a:latin typeface="Lucida Console" panose="020B0609040504020204" pitchFamily="49" charset="0"/>
              </a:rPr>
              <a:t>fh</a:t>
            </a:r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latin typeface="Lucida Console" panose="020B0609040504020204" pitchFamily="49" charset="0"/>
              </a:rPr>
              <a:t>= </a:t>
            </a:r>
            <a:r>
              <a:rPr lang="en-US" alt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fopen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>
                <a:solidFill>
                  <a:srgbClr val="009900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009900"/>
                </a:solidFill>
                <a:latin typeface="Lucida Console" panose="020B0609040504020204" pitchFamily="49" charset="0"/>
              </a:rPr>
              <a:t>myFile</a:t>
            </a:r>
            <a:r>
              <a:rPr lang="en-US" altLang="en-US" dirty="0">
                <a:latin typeface="Lucida Console" panose="020B0609040504020204" pitchFamily="49" charset="0"/>
              </a:rPr>
              <a:t>, 'r'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latin typeface="Lucida Console" panose="020B0609040504020204" pitchFamily="49" charset="0"/>
              </a:rPr>
              <a:t>theData</a:t>
            </a:r>
            <a:r>
              <a:rPr lang="en-US" altLang="en-US" dirty="0">
                <a:latin typeface="Lucida Console" panose="020B0609040504020204" pitchFamily="49" charset="0"/>
              </a:rPr>
              <a:t> = </a:t>
            </a:r>
            <a:r>
              <a:rPr lang="en-US" alt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fgets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3891A7"/>
                </a:solidFill>
                <a:latin typeface="Lucida Console" panose="020B0609040504020204" pitchFamily="49" charset="0"/>
              </a:rPr>
              <a:t>fh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fclose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3891A7"/>
                </a:solidFill>
                <a:latin typeface="Lucida Console" panose="020B0609040504020204" pitchFamily="49" charset="0"/>
              </a:rPr>
              <a:t>fh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echo $</a:t>
            </a:r>
            <a:r>
              <a:rPr lang="en-US" altLang="en-US" dirty="0" err="1">
                <a:latin typeface="Lucida Console" panose="020B0609040504020204" pitchFamily="49" charset="0"/>
              </a:rPr>
              <a:t>theData</a:t>
            </a:r>
            <a:r>
              <a:rPr lang="en-US" altLang="en-US" dirty="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?&gt;</a:t>
            </a:r>
          </a:p>
        </p:txBody>
      </p: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4427538" y="1241962"/>
            <a:ext cx="3529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1600" dirty="0" err="1">
                <a:solidFill>
                  <a:schemeClr val="tx2"/>
                </a:solidFill>
                <a:latin typeface="+mn-lt"/>
              </a:rPr>
              <a:t>fgets</a:t>
            </a: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()</a:t>
            </a:r>
            <a:r>
              <a:rPr lang="en-US" altLang="en-US" sz="1600" dirty="0">
                <a:latin typeface="+mn-lt"/>
              </a:rPr>
              <a:t> reads a line of data</a:t>
            </a:r>
          </a:p>
        </p:txBody>
      </p: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700881" y="1615951"/>
            <a:ext cx="35639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 err="1">
                <a:solidFill>
                  <a:schemeClr val="tx2"/>
                </a:solidFill>
                <a:latin typeface="+mn-lt"/>
              </a:rPr>
              <a:t>fwrite</a:t>
            </a: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(), </a:t>
            </a:r>
            <a:r>
              <a:rPr lang="en-US" altLang="en-US" sz="1600" dirty="0" err="1">
                <a:solidFill>
                  <a:schemeClr val="tx2"/>
                </a:solidFill>
                <a:latin typeface="+mn-lt"/>
              </a:rPr>
              <a:t>fputs</a:t>
            </a:r>
            <a:r>
              <a:rPr lang="en-US" altLang="en-US" sz="1600" dirty="0">
                <a:latin typeface="+mn-lt"/>
              </a:rPr>
              <a:t> writes a string with and without \n</a:t>
            </a:r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4427538" y="4076700"/>
            <a:ext cx="4105275" cy="2246769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GB" altLang="en-US" dirty="0">
                <a:latin typeface="Lucida Console" panose="020B0609040504020204" pitchFamily="49" charset="0"/>
              </a:rPr>
              <a:t>&lt;?</a:t>
            </a:r>
            <a:r>
              <a:rPr lang="en-GB" altLang="en-US" dirty="0" err="1">
                <a:latin typeface="Lucida Console" panose="020B0609040504020204" pitchFamily="49" charset="0"/>
              </a:rPr>
              <a:t>php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latin typeface="Lucida Console" panose="020B0609040504020204" pitchFamily="49" charset="0"/>
              </a:rPr>
              <a:t>myFile</a:t>
            </a:r>
            <a:r>
              <a:rPr lang="en-US" altLang="en-US" dirty="0">
                <a:latin typeface="Lucida Console" panose="020B0609040504020204" pitchFamily="49" charset="0"/>
              </a:rPr>
              <a:t> = "testFile.txt";</a:t>
            </a:r>
          </a:p>
          <a:p>
            <a:pPr eaLnBrk="1" hangingPunct="1"/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3891A7"/>
                </a:solidFill>
                <a:latin typeface="Lucida Console" panose="020B0609040504020204" pitchFamily="49" charset="0"/>
              </a:rPr>
              <a:t>fh</a:t>
            </a:r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latin typeface="Lucida Console" panose="020B0609040504020204" pitchFamily="49" charset="0"/>
              </a:rPr>
              <a:t>= </a:t>
            </a:r>
            <a:r>
              <a:rPr lang="en-US" alt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fopen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latin typeface="Lucida Console" panose="020B0609040504020204" pitchFamily="49" charset="0"/>
              </a:rPr>
              <a:t>myFile</a:t>
            </a:r>
            <a:r>
              <a:rPr lang="en-US" altLang="en-US" dirty="0">
                <a:latin typeface="Lucida Console" panose="020B0609040504020204" pitchFamily="49" charset="0"/>
              </a:rPr>
              <a:t>, 'a'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latin typeface="Lucida Console" panose="020B0609040504020204" pitchFamily="49" charset="0"/>
              </a:rPr>
              <a:t> or die("can't open file");</a:t>
            </a:r>
          </a:p>
          <a:p>
            <a:pPr eaLnBrk="1" hangingPunct="1"/>
            <a:r>
              <a:rPr lang="en-US" altLang="en-US" dirty="0">
                <a:solidFill>
                  <a:srgbClr val="009900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009900"/>
                </a:solidFill>
                <a:latin typeface="Lucida Console" panose="020B0609040504020204" pitchFamily="49" charset="0"/>
              </a:rPr>
              <a:t>stringData</a:t>
            </a:r>
            <a:r>
              <a:rPr lang="en-US" altLang="en-US" dirty="0">
                <a:solidFill>
                  <a:srgbClr val="009900"/>
                </a:solidFill>
                <a:latin typeface="Lucida Console" panose="020B0609040504020204" pitchFamily="49" charset="0"/>
              </a:rPr>
              <a:t> = "New Stuff 1\n";</a:t>
            </a:r>
          </a:p>
          <a:p>
            <a:pPr eaLnBrk="1" hangingPunct="1"/>
            <a:r>
              <a:rPr lang="en-US" alt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fwrite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3891A7"/>
                </a:solidFill>
                <a:latin typeface="Lucida Console" panose="020B0609040504020204" pitchFamily="49" charset="0"/>
              </a:rPr>
              <a:t>fh</a:t>
            </a:r>
            <a:r>
              <a:rPr lang="en-US" altLang="en-US" dirty="0">
                <a:latin typeface="Lucida Console" panose="020B0609040504020204" pitchFamily="49" charset="0"/>
              </a:rPr>
              <a:t>, </a:t>
            </a:r>
            <a:r>
              <a:rPr lang="en-US" altLang="en-US" dirty="0">
                <a:solidFill>
                  <a:srgbClr val="009900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009900"/>
                </a:solidFill>
                <a:latin typeface="Lucida Console" panose="020B0609040504020204" pitchFamily="49" charset="0"/>
              </a:rPr>
              <a:t>stringData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latin typeface="Lucida Console" panose="020B0609040504020204" pitchFamily="49" charset="0"/>
              </a:rPr>
              <a:t>stringData</a:t>
            </a:r>
            <a:r>
              <a:rPr lang="en-US" altLang="en-US" dirty="0">
                <a:latin typeface="Lucida Console" panose="020B0609040504020204" pitchFamily="49" charset="0"/>
              </a:rPr>
              <a:t> = "New Stuff 2\n";</a:t>
            </a:r>
          </a:p>
          <a:p>
            <a:pPr eaLnBrk="1" hangingPunct="1"/>
            <a:r>
              <a:rPr lang="en-US" alt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fwrite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3891A7"/>
                </a:solidFill>
                <a:latin typeface="Lucida Console" panose="020B0609040504020204" pitchFamily="49" charset="0"/>
              </a:rPr>
              <a:t>fh</a:t>
            </a:r>
            <a:r>
              <a:rPr lang="en-US" altLang="en-US" dirty="0">
                <a:latin typeface="Lucida Console" panose="020B0609040504020204" pitchFamily="49" charset="0"/>
              </a:rPr>
              <a:t>, </a:t>
            </a:r>
            <a:r>
              <a:rPr lang="en-US" altLang="en-US" dirty="0">
                <a:solidFill>
                  <a:srgbClr val="009900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009900"/>
                </a:solidFill>
                <a:latin typeface="Lucida Console" panose="020B0609040504020204" pitchFamily="49" charset="0"/>
              </a:rPr>
              <a:t>stringData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fclose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solidFill>
                  <a:srgbClr val="3891A7"/>
                </a:solidFill>
                <a:latin typeface="Lucida Console" panose="020B0609040504020204" pitchFamily="49" charset="0"/>
              </a:rPr>
              <a:t>fh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GB" altLang="en-US" dirty="0">
                <a:latin typeface="Lucida Console" panose="020B0609040504020204" pitchFamily="49" charset="0"/>
              </a:rPr>
              <a:t>?&gt;</a:t>
            </a:r>
            <a:endParaRPr lang="en-US" altLang="en-US" dirty="0">
              <a:latin typeface="Lucida Console" panose="020B0609040504020204" pitchFamily="49" charset="0"/>
            </a:endParaRPr>
          </a:p>
        </p:txBody>
      </p:sp>
      <p:sp>
        <p:nvSpPr>
          <p:cNvPr id="22539" name="Text Box 15"/>
          <p:cNvSpPr txBox="1">
            <a:spLocks noChangeArrowheads="1"/>
          </p:cNvSpPr>
          <p:nvPr/>
        </p:nvSpPr>
        <p:spPr bwMode="auto">
          <a:xfrm>
            <a:off x="4450921" y="1630554"/>
            <a:ext cx="4392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file()</a:t>
            </a:r>
            <a:r>
              <a:rPr lang="en-US" altLang="en-US" sz="1600" dirty="0">
                <a:latin typeface="+mn-lt"/>
              </a:rPr>
              <a:t> reads entire file into an array</a:t>
            </a:r>
          </a:p>
        </p:txBody>
      </p:sp>
      <p:sp>
        <p:nvSpPr>
          <p:cNvPr id="22540" name="Text Box 16"/>
          <p:cNvSpPr txBox="1">
            <a:spLocks noChangeArrowheads="1"/>
          </p:cNvSpPr>
          <p:nvPr/>
        </p:nvSpPr>
        <p:spPr bwMode="auto">
          <a:xfrm>
            <a:off x="250825" y="4868863"/>
            <a:ext cx="3960813" cy="181588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&lt;?</a:t>
            </a:r>
            <a:r>
              <a:rPr lang="en-US" altLang="en-US" dirty="0" err="1">
                <a:latin typeface="Lucida Console" panose="020B0609040504020204" pitchFamily="49" charset="0"/>
              </a:rPr>
              <a:t>php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$lines = 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file(</a:t>
            </a:r>
            <a:r>
              <a:rPr lang="en-US" altLang="en-US" dirty="0">
                <a:solidFill>
                  <a:srgbClr val="009900"/>
                </a:solidFill>
                <a:latin typeface="Lucida Console" panose="020B0609040504020204" pitchFamily="49" charset="0"/>
              </a:rPr>
              <a:t>'welcome.txt'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en-US" dirty="0" err="1">
                <a:latin typeface="Lucida Console" panose="020B0609040504020204" pitchFamily="49" charset="0"/>
              </a:rPr>
              <a:t>foreach</a:t>
            </a:r>
            <a:r>
              <a:rPr lang="en-US" altLang="en-US" dirty="0">
                <a:latin typeface="Lucida Console" panose="020B0609040504020204" pitchFamily="49" charset="0"/>
              </a:rPr>
              <a:t> (</a:t>
            </a:r>
            <a:r>
              <a:rPr lang="en-US" altLang="en-US" dirty="0">
                <a:solidFill>
                  <a:srgbClr val="3891A7"/>
                </a:solidFill>
                <a:latin typeface="Lucida Console" panose="020B0609040504020204" pitchFamily="49" charset="0"/>
              </a:rPr>
              <a:t>$lines </a:t>
            </a:r>
            <a:r>
              <a:rPr lang="en-US" altLang="en-US" dirty="0">
                <a:latin typeface="Lucida Console" panose="020B0609040504020204" pitchFamily="49" charset="0"/>
              </a:rPr>
              <a:t>as $</a:t>
            </a:r>
            <a:r>
              <a:rPr lang="en-US" altLang="en-US" dirty="0" err="1">
                <a:latin typeface="Lucida Console" panose="020B0609040504020204" pitchFamily="49" charset="0"/>
              </a:rPr>
              <a:t>l_num</a:t>
            </a:r>
            <a:r>
              <a:rPr lang="en-US" altLang="en-US" dirty="0">
                <a:latin typeface="Lucida Console" panose="020B0609040504020204" pitchFamily="49" charset="0"/>
              </a:rPr>
              <a:t> =&gt; $line) 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{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 echo "Line #{$</a:t>
            </a:r>
            <a:r>
              <a:rPr lang="en-US" altLang="en-US" dirty="0" err="1">
                <a:latin typeface="Lucida Console" panose="020B0609040504020204" pitchFamily="49" charset="0"/>
              </a:rPr>
              <a:t>l_num</a:t>
            </a:r>
            <a:r>
              <a:rPr lang="en-US" altLang="en-US" dirty="0">
                <a:latin typeface="Lucida Console" panose="020B0609040504020204" pitchFamily="49" charset="0"/>
              </a:rPr>
              <a:t>}:“ .$line.”&lt;</a:t>
            </a:r>
            <a:r>
              <a:rPr lang="en-US" altLang="en-US" dirty="0" err="1">
                <a:latin typeface="Lucida Console" panose="020B0609040504020204" pitchFamily="49" charset="0"/>
              </a:rPr>
              <a:t>br</a:t>
            </a:r>
            <a:r>
              <a:rPr lang="en-US" altLang="en-US" dirty="0">
                <a:latin typeface="Lucida Console" panose="020B0609040504020204" pitchFamily="49" charset="0"/>
              </a:rPr>
              <a:t>/&gt;”;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}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?&gt;</a:t>
            </a:r>
          </a:p>
        </p:txBody>
      </p:sp>
      <p:sp>
        <p:nvSpPr>
          <p:cNvPr id="22541" name="Text Box 17">
            <a:hlinkClick r:id="rId3"/>
          </p:cNvPr>
          <p:cNvSpPr txBox="1">
            <a:spLocks noChangeArrowheads="1"/>
          </p:cNvSpPr>
          <p:nvPr/>
        </p:nvSpPr>
        <p:spPr bwMode="auto">
          <a:xfrm>
            <a:off x="1835150" y="4149725"/>
            <a:ext cx="2160588" cy="36933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latin typeface="Arial Narrow" panose="020B0606020202030204" pitchFamily="34" charset="0"/>
              </a:rPr>
              <a:t>view the output page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42" name="Text Box 18">
            <a:hlinkClick r:id="rId4"/>
          </p:cNvPr>
          <p:cNvSpPr txBox="1">
            <a:spLocks noChangeArrowheads="1"/>
          </p:cNvSpPr>
          <p:nvPr/>
        </p:nvSpPr>
        <p:spPr bwMode="auto">
          <a:xfrm>
            <a:off x="6227058" y="3360313"/>
            <a:ext cx="2160588" cy="36933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latin typeface="Arial Narrow" panose="020B0606020202030204" pitchFamily="34" charset="0"/>
              </a:rPr>
              <a:t>view the output page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43" name="Text Box 19">
            <a:hlinkClick r:id="rId5"/>
          </p:cNvPr>
          <p:cNvSpPr txBox="1">
            <a:spLocks noChangeArrowheads="1"/>
          </p:cNvSpPr>
          <p:nvPr/>
        </p:nvSpPr>
        <p:spPr bwMode="auto">
          <a:xfrm>
            <a:off x="1978025" y="6246813"/>
            <a:ext cx="2160588" cy="36933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 dirty="0">
                <a:latin typeface="Arial Narrow" panose="020B0606020202030204" pitchFamily="34" charset="0"/>
              </a:rPr>
              <a:t>view the output page</a:t>
            </a:r>
            <a:endParaRPr lang="en-US" altLang="en-US" sz="1800" dirty="0">
              <a:latin typeface="Arial Narrow" panose="020B0606020202030204" pitchFamily="34" charset="0"/>
            </a:endParaRPr>
          </a:p>
        </p:txBody>
      </p:sp>
      <p:sp>
        <p:nvSpPr>
          <p:cNvPr id="22544" name="Text Box 20">
            <a:hlinkClick r:id="rId6"/>
          </p:cNvPr>
          <p:cNvSpPr txBox="1">
            <a:spLocks noChangeArrowheads="1"/>
          </p:cNvSpPr>
          <p:nvPr/>
        </p:nvSpPr>
        <p:spPr bwMode="auto">
          <a:xfrm>
            <a:off x="6299201" y="5909563"/>
            <a:ext cx="2160587" cy="36933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latin typeface="Arial Narrow" panose="020B0606020202030204" pitchFamily="34" charset="0"/>
              </a:rPr>
              <a:t>view the output page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5469" y="234949"/>
            <a:ext cx="9144000" cy="549275"/>
          </a:xfrm>
        </p:spPr>
        <p:txBody>
          <a:bodyPr/>
          <a:lstStyle/>
          <a:p>
            <a:pPr eaLnBrk="1" hangingPunct="1"/>
            <a:r>
              <a:rPr lang="en-US" altLang="en-US" sz="3000" dirty="0" smtClean="0"/>
              <a:t>Getting Time and Date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59" y="908050"/>
            <a:ext cx="8541015" cy="504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date() </a:t>
            </a:r>
            <a:r>
              <a:rPr lang="en-US" altLang="en-US" sz="2000" dirty="0" smtClean="0"/>
              <a:t>and</a:t>
            </a:r>
            <a:r>
              <a:rPr lang="en-US" altLang="en-US" sz="2000" dirty="0" smtClean="0">
                <a:solidFill>
                  <a:schemeClr val="tx2"/>
                </a:solidFill>
              </a:rPr>
              <a:t>  </a:t>
            </a:r>
            <a:r>
              <a:rPr lang="en-US" altLang="en-US" sz="20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time() </a:t>
            </a:r>
            <a:r>
              <a:rPr lang="en-US" altLang="en-US" sz="2000" dirty="0" smtClean="0"/>
              <a:t>formats a time or a date.</a:t>
            </a:r>
            <a:endParaRPr lang="en-US" altLang="en-US" dirty="0" smtClean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09599" y="1412875"/>
            <a:ext cx="5689600" cy="2246769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&lt;?</a:t>
            </a:r>
            <a:r>
              <a:rPr lang="en-US" altLang="en-US" dirty="0" err="1">
                <a:latin typeface="Lucida Console" panose="020B0609040504020204" pitchFamily="49" charset="0"/>
              </a:rPr>
              <a:t>php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//Prints something like: Monday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echo 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date("l");</a:t>
            </a:r>
          </a:p>
          <a:p>
            <a:pPr eaLnBrk="1" hangingPunct="1"/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//Like: Monday 15th of January 2003 05:51:38 AM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echo 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date("l </a:t>
            </a:r>
            <a:r>
              <a:rPr lang="en-US" alt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dS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 of F Y h:i:s A");</a:t>
            </a:r>
          </a:p>
          <a:p>
            <a:pPr eaLnBrk="1" hangingPunct="1"/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//Like: Monday the 15th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echo 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date("l \\t\h\e </a:t>
            </a:r>
            <a:r>
              <a:rPr lang="en-US" alt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jS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");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?&gt;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6515099" y="2060575"/>
            <a:ext cx="24493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date()</a:t>
            </a:r>
            <a:r>
              <a:rPr lang="en-US" altLang="en-US" sz="1600" dirty="0">
                <a:latin typeface="+mn-lt"/>
              </a:rPr>
              <a:t> returns a string formatted according to the specified format.</a:t>
            </a:r>
          </a:p>
        </p:txBody>
      </p:sp>
      <p:sp>
        <p:nvSpPr>
          <p:cNvPr id="25606" name="Text Box 8">
            <a:hlinkClick r:id="rId3"/>
          </p:cNvPr>
          <p:cNvSpPr txBox="1">
            <a:spLocks noChangeArrowheads="1"/>
          </p:cNvSpPr>
          <p:nvPr/>
        </p:nvSpPr>
        <p:spPr bwMode="auto">
          <a:xfrm>
            <a:off x="719931" y="6309638"/>
            <a:ext cx="7848600" cy="338554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dirty="0">
                <a:solidFill>
                  <a:schemeClr val="tx2"/>
                </a:solidFill>
                <a:latin typeface="+mn-lt"/>
              </a:rPr>
              <a:t>*Here is more on date/time formats:  </a:t>
            </a:r>
            <a:r>
              <a:rPr lang="en-GB" altLang="en-US" sz="1600" dirty="0">
                <a:latin typeface="+mn-lt"/>
              </a:rPr>
              <a:t>http://uk.php.net/manual/en/function.date.php</a:t>
            </a:r>
            <a:endParaRPr lang="en-US" altLang="en-US" sz="1600" dirty="0">
              <a:latin typeface="+mn-lt"/>
            </a:endParaRP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610393" y="4076700"/>
            <a:ext cx="6265863" cy="181588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&lt;?</a:t>
            </a:r>
            <a:r>
              <a:rPr lang="en-US" altLang="en-US" dirty="0" err="1">
                <a:latin typeface="Lucida Console" panose="020B0609040504020204" pitchFamily="49" charset="0"/>
              </a:rPr>
              <a:t>php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$</a:t>
            </a:r>
            <a:r>
              <a:rPr lang="en-US" altLang="en-US" dirty="0" err="1">
                <a:latin typeface="Lucida Console" panose="020B0609040504020204" pitchFamily="49" charset="0"/>
              </a:rPr>
              <a:t>nextWeek</a:t>
            </a:r>
            <a:r>
              <a:rPr lang="en-US" altLang="en-US" dirty="0">
                <a:latin typeface="Lucida Console" panose="020B0609040504020204" pitchFamily="49" charset="0"/>
              </a:rPr>
              <a:t> = 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time()</a:t>
            </a:r>
            <a:r>
              <a:rPr lang="en-US" altLang="en-US" dirty="0">
                <a:latin typeface="Lucida Console" panose="020B0609040504020204" pitchFamily="49" charset="0"/>
              </a:rPr>
              <a:t> + (7 * 24 * 60 * 60);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                   // 7 days; 24 hours; 60 </a:t>
            </a:r>
            <a:r>
              <a:rPr lang="en-US" altLang="en-US" dirty="0" err="1">
                <a:latin typeface="Lucida Console" panose="020B0609040504020204" pitchFamily="49" charset="0"/>
              </a:rPr>
              <a:t>mins</a:t>
            </a:r>
            <a:r>
              <a:rPr lang="en-US" altLang="en-US" dirty="0">
                <a:latin typeface="Lucida Console" panose="020B0609040504020204" pitchFamily="49" charset="0"/>
              </a:rPr>
              <a:t>; 60secs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echo 'Now:      '. 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date('Y-m-d')</a:t>
            </a:r>
            <a:r>
              <a:rPr lang="en-US" altLang="en-US" dirty="0">
                <a:latin typeface="Lucida Console" panose="020B0609040504020204" pitchFamily="49" charset="0"/>
              </a:rPr>
              <a:t> ."\n";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echo 'Next Week: '. 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date('Y-m-d', $</a:t>
            </a:r>
            <a:r>
              <a:rPr lang="en-US" alt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nextWeek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latin typeface="Lucida Console" panose="020B0609040504020204" pitchFamily="49" charset="0"/>
              </a:rPr>
              <a:t> ."\n";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?&gt;</a:t>
            </a:r>
          </a:p>
          <a:p>
            <a:pPr eaLnBrk="1" hangingPunct="1"/>
            <a:endParaRPr lang="en-GB" altLang="en-US" dirty="0">
              <a:latin typeface="Lucida Console" panose="020B0609040504020204" pitchFamily="49" charset="0"/>
            </a:endParaRPr>
          </a:p>
          <a:p>
            <a:pPr eaLnBrk="1" hangingPunct="1"/>
            <a:endParaRPr lang="en-US" altLang="en-US" dirty="0">
              <a:latin typeface="Lucida Console" panose="020B0609040504020204" pitchFamily="49" charset="0"/>
            </a:endParaRPr>
          </a:p>
        </p:txBody>
      </p:sp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6948488" y="4437063"/>
            <a:ext cx="19446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time()</a:t>
            </a:r>
            <a:r>
              <a:rPr lang="en-US" altLang="en-US" sz="1600">
                <a:latin typeface="+mn-lt"/>
              </a:rPr>
              <a:t> returns current Unix timestamp</a:t>
            </a:r>
          </a:p>
        </p:txBody>
      </p:sp>
      <p:sp>
        <p:nvSpPr>
          <p:cNvPr id="25609" name="Text Box 11">
            <a:hlinkClick r:id="rId4"/>
          </p:cNvPr>
          <p:cNvSpPr txBox="1">
            <a:spLocks noChangeArrowheads="1"/>
          </p:cNvSpPr>
          <p:nvPr/>
        </p:nvSpPr>
        <p:spPr bwMode="auto">
          <a:xfrm>
            <a:off x="4499000" y="3188841"/>
            <a:ext cx="1728762" cy="338554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>
                <a:latin typeface="Arial Narrow" panose="020B0606020202030204" pitchFamily="34" charset="0"/>
              </a:rPr>
              <a:t>view the output page</a:t>
            </a:r>
            <a:endParaRPr lang="en-US" altLang="en-US" sz="1600">
              <a:latin typeface="Arial Narrow" panose="020B0606020202030204" pitchFamily="34" charset="0"/>
            </a:endParaRPr>
          </a:p>
        </p:txBody>
      </p:sp>
      <p:sp>
        <p:nvSpPr>
          <p:cNvPr id="25610" name="Text Box 12">
            <a:hlinkClick r:id="rId5"/>
          </p:cNvPr>
          <p:cNvSpPr txBox="1">
            <a:spLocks noChangeArrowheads="1"/>
          </p:cNvSpPr>
          <p:nvPr/>
        </p:nvSpPr>
        <p:spPr bwMode="auto">
          <a:xfrm>
            <a:off x="5076055" y="5423724"/>
            <a:ext cx="1728763" cy="338554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>
                <a:latin typeface="Arial Narrow" panose="020B0606020202030204" pitchFamily="34" charset="0"/>
              </a:rPr>
              <a:t>view the output page</a:t>
            </a:r>
            <a:endParaRPr lang="en-US" altLang="en-US" sz="16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Server-Side</a:t>
            </a:r>
            <a:r>
              <a:rPr lang="en-US" altLang="en-US" dirty="0">
                <a:solidFill>
                  <a:srgbClr val="3891A7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CGI (</a:t>
            </a:r>
            <a:r>
              <a:rPr lang="en-US" dirty="0"/>
              <a:t>Common Gateway </a:t>
            </a:r>
            <a:r>
              <a:rPr lang="en-US" dirty="0" smtClean="0"/>
              <a:t>Interface) </a:t>
            </a:r>
            <a:r>
              <a:rPr lang="en-US" dirty="0"/>
              <a:t>is the most common approach to server-side programming</a:t>
            </a:r>
          </a:p>
          <a:p>
            <a:pPr lvl="1"/>
            <a:r>
              <a:rPr lang="en-US" dirty="0"/>
              <a:t>progress was being made on the </a:t>
            </a:r>
            <a:r>
              <a:rPr lang="en-US" dirty="0" smtClean="0"/>
              <a:t>CGI using scripting </a:t>
            </a:r>
            <a:r>
              <a:rPr lang="en-US" dirty="0"/>
              <a:t>languages such as Perl (an alternative to the PHP language)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b="1" dirty="0" smtClean="0"/>
              <a:t>server-side scripting</a:t>
            </a:r>
            <a:r>
              <a:rPr lang="en-US" dirty="0" smtClean="0"/>
              <a:t>—inserting </a:t>
            </a:r>
            <a:r>
              <a:rPr lang="en-US" dirty="0"/>
              <a:t>the contents of one file (or the output of a system call) into </a:t>
            </a:r>
            <a:r>
              <a:rPr lang="en-US" dirty="0" smtClean="0"/>
              <a:t>another one dynamically</a:t>
            </a:r>
          </a:p>
          <a:p>
            <a:pPr lvl="1"/>
            <a:r>
              <a:rPr lang="en-US" i="1" dirty="0"/>
              <a:t>Universal support:</a:t>
            </a:r>
            <a:r>
              <a:rPr lang="en-US" dirty="0"/>
              <a:t> (almost) Every server supports CGI </a:t>
            </a:r>
            <a:r>
              <a:rPr lang="en-US" dirty="0" smtClean="0"/>
              <a:t>programming</a:t>
            </a:r>
          </a:p>
          <a:p>
            <a:pPr lvl="1"/>
            <a:r>
              <a:rPr lang="en-US" i="1" dirty="0"/>
              <a:t>Choice of languages:</a:t>
            </a:r>
            <a:r>
              <a:rPr lang="en-US" dirty="0"/>
              <a:t> CGI is extremely general, so that programs may be written in nearly any </a:t>
            </a:r>
            <a:r>
              <a:rPr lang="en-US" dirty="0" smtClean="0"/>
              <a:t>language </a:t>
            </a:r>
            <a:r>
              <a:rPr lang="en-US" dirty="0"/>
              <a:t>(</a:t>
            </a:r>
            <a:r>
              <a:rPr lang="en-US" dirty="0" smtClean="0"/>
              <a:t>Perl </a:t>
            </a:r>
            <a:r>
              <a:rPr lang="en-US" dirty="0"/>
              <a:t>is </a:t>
            </a:r>
            <a:r>
              <a:rPr lang="en-US" dirty="0" smtClean="0"/>
              <a:t>the </a:t>
            </a:r>
            <a:r>
              <a:rPr lang="en-US" dirty="0"/>
              <a:t>most </a:t>
            </a:r>
            <a:r>
              <a:rPr lang="en-US" dirty="0" smtClean="0"/>
              <a:t>popular but </a:t>
            </a:r>
            <a:r>
              <a:rPr lang="en-US" dirty="0"/>
              <a:t>C, C++, Ruby or </a:t>
            </a:r>
            <a:r>
              <a:rPr lang="en-US" dirty="0" smtClean="0"/>
              <a:t>Python are fine).</a:t>
            </a:r>
          </a:p>
          <a:p>
            <a:r>
              <a:rPr lang="en-US" altLang="en-US" dirty="0">
                <a:solidFill>
                  <a:srgbClr val="3891A7"/>
                </a:solidFill>
              </a:rPr>
              <a:t>Drawbacks: </a:t>
            </a:r>
            <a:r>
              <a:rPr lang="en-US" altLang="en-US" dirty="0"/>
              <a:t>A separate process is run every time </a:t>
            </a:r>
            <a:r>
              <a:rPr lang="en-US" altLang="en-US" dirty="0" smtClean="0"/>
              <a:t>when the </a:t>
            </a:r>
            <a:r>
              <a:rPr lang="en-US" altLang="en-US" dirty="0"/>
              <a:t>script is requested. A distinction is made between HTML pages and code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/>
              <a:t>execute programs that execute like Console applications (also called Command-line interface programs) running on a server that generates web pages dynamically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3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5990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30</a:t>
            </a:fld>
            <a:endParaRPr lang="mn-MN"/>
          </a:p>
        </p:txBody>
      </p:sp>
      <p:sp>
        <p:nvSpPr>
          <p:cNvPr id="8" name="TextBox 7"/>
          <p:cNvSpPr txBox="1"/>
          <p:nvPr/>
        </p:nvSpPr>
        <p:spPr>
          <a:xfrm>
            <a:off x="3635896" y="2996952"/>
            <a:ext cx="1922321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Any questions?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9501" y="3573016"/>
            <a:ext cx="635110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No?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2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5450" indent="-3429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tag is used to cause PHP to start interpreting program code? And what is </a:t>
            </a:r>
            <a:r>
              <a:rPr lang="en-US" dirty="0" smtClean="0"/>
              <a:t>the short </a:t>
            </a:r>
            <a:r>
              <a:rPr lang="en-US" dirty="0"/>
              <a:t>form of the </a:t>
            </a:r>
            <a:r>
              <a:rPr lang="en-US" dirty="0" smtClean="0"/>
              <a:t>tag?</a:t>
            </a:r>
          </a:p>
          <a:p>
            <a:pPr marL="425450" indent="-3429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are the two types of comment </a:t>
            </a:r>
            <a:r>
              <a:rPr lang="en-US" dirty="0" smtClean="0"/>
              <a:t>tags?</a:t>
            </a:r>
          </a:p>
          <a:p>
            <a:pPr marL="425450" indent="-342900"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character must be placed at the end of every PHP </a:t>
            </a:r>
            <a:r>
              <a:rPr lang="en-US" dirty="0" smtClean="0"/>
              <a:t>statement?</a:t>
            </a:r>
          </a:p>
          <a:p>
            <a:pPr marL="425450" indent="-342900"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symbol is used to preface all PHP </a:t>
            </a:r>
            <a:r>
              <a:rPr lang="en-US" dirty="0" smtClean="0"/>
              <a:t>variables?</a:t>
            </a:r>
          </a:p>
          <a:p>
            <a:pPr marL="425450" indent="-3429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can a variable </a:t>
            </a:r>
            <a:r>
              <a:rPr lang="en-US" dirty="0" smtClean="0"/>
              <a:t>store?</a:t>
            </a:r>
          </a:p>
          <a:p>
            <a:pPr marL="425450" indent="-3429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difference between $variable = 1 and $variable == </a:t>
            </a:r>
            <a:r>
              <a:rPr lang="en-US" dirty="0" smtClean="0"/>
              <a:t>1?</a:t>
            </a:r>
            <a:endParaRPr lang="en-US" dirty="0"/>
          </a:p>
          <a:p>
            <a:pPr marL="425450" indent="-342900">
              <a:buFont typeface="+mj-lt"/>
              <a:buAutoNum type="arabicPeriod"/>
            </a:pPr>
            <a:r>
              <a:rPr lang="en-US" dirty="0" smtClean="0"/>
              <a:t>Why </a:t>
            </a:r>
            <a:r>
              <a:rPr lang="en-US" dirty="0"/>
              <a:t>do you suppose an underscore is allowed in variable names (e.g.,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current_user</a:t>
            </a:r>
            <a:r>
              <a:rPr lang="en-US" dirty="0"/>
              <a:t>) whereas hyphens are not (e.g., $current-user</a:t>
            </a:r>
            <a:r>
              <a:rPr lang="en-US" dirty="0" smtClean="0"/>
              <a:t>)?</a:t>
            </a:r>
            <a:endParaRPr lang="en-US" dirty="0"/>
          </a:p>
          <a:p>
            <a:pPr marL="425450" indent="-342900">
              <a:buFont typeface="+mj-lt"/>
              <a:buAutoNum type="arabicPeriod"/>
            </a:pPr>
            <a:r>
              <a:rPr lang="en-US" dirty="0" smtClean="0"/>
              <a:t>Are </a:t>
            </a:r>
            <a:r>
              <a:rPr lang="en-US" dirty="0"/>
              <a:t>variable names case-sensitive?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13D49-DFBD-4482-9D0E-FA964C2E8A6F}" type="slidenum">
              <a:rPr lang="mn-MN" smtClean="0"/>
              <a:pPr>
                <a:defRPr/>
              </a:pPr>
              <a:t>31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957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server-side alternatives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908720"/>
            <a:ext cx="8429684" cy="587308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Server-Side Includes (SSI): 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 dirty="0" smtClean="0"/>
              <a:t>Code (</a:t>
            </a:r>
            <a:r>
              <a:rPr lang="en-US" dirty="0" smtClean="0"/>
              <a:t>directives)</a:t>
            </a:r>
            <a:r>
              <a:rPr lang="en-US" altLang="en-US" dirty="0" smtClean="0"/>
              <a:t> </a:t>
            </a:r>
            <a:r>
              <a:rPr lang="en-US" altLang="en-US" dirty="0"/>
              <a:t>is </a:t>
            </a:r>
            <a:r>
              <a:rPr lang="en-US" altLang="en-US" sz="1800" dirty="0"/>
              <a:t>embedded</a:t>
            </a:r>
            <a:r>
              <a:rPr lang="en-US" altLang="en-US" dirty="0"/>
              <a:t> in HTML pages, and evaluated on the server while the pages are being served.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Add </a:t>
            </a:r>
            <a:r>
              <a:rPr lang="en-US" altLang="en-US" dirty="0"/>
              <a:t>dynamically generated content to an existing HTML page, without having to serve the entire page via a CGI program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smtClean="0"/>
              <a:t>E.g., Apache SSI, </a:t>
            </a:r>
            <a:r>
              <a:rPr lang="en-US" dirty="0"/>
              <a:t>a directive into an existing HTML page</a:t>
            </a:r>
            <a:endParaRPr lang="en-US" altLang="en-US" dirty="0" smtClean="0"/>
          </a:p>
          <a:p>
            <a:pPr marL="403225" lvl="1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Active </a:t>
            </a:r>
            <a:r>
              <a:rPr lang="en-US" altLang="en-US" dirty="0">
                <a:solidFill>
                  <a:schemeClr val="tx2"/>
                </a:solidFill>
              </a:rPr>
              <a:t>Server Pages </a:t>
            </a:r>
            <a:r>
              <a:rPr lang="en-US" altLang="en-US" dirty="0" smtClean="0">
                <a:solidFill>
                  <a:schemeClr val="tx2"/>
                </a:solidFill>
              </a:rPr>
              <a:t>(classic ASP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dirty="0" smtClean="0">
                <a:solidFill>
                  <a:schemeClr val="tx2"/>
                </a:solidFill>
              </a:rPr>
              <a:t>newer version ASP.NET, Microsoft)</a:t>
            </a:r>
            <a:r>
              <a:rPr lang="en-US" altLang="en-US" dirty="0" smtClean="0"/>
              <a:t>: </a:t>
            </a:r>
          </a:p>
          <a:p>
            <a:pPr lvl="1" eaLnBrk="1" hangingPunct="1"/>
            <a:r>
              <a:rPr lang="en-US" altLang="en-US" dirty="0" smtClean="0"/>
              <a:t>The </a:t>
            </a:r>
            <a:r>
              <a:rPr lang="en-US" altLang="en-US" dirty="0"/>
              <a:t>ASP engine is integrated into the web server so it does not require an additional process.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It </a:t>
            </a:r>
            <a:r>
              <a:rPr lang="en-US" altLang="en-US" dirty="0"/>
              <a:t>allows programmers to mix code within HTML pages instead of writing separate programs.  (</a:t>
            </a:r>
            <a:r>
              <a:rPr lang="en-US" altLang="en-US" dirty="0">
                <a:solidFill>
                  <a:srgbClr val="3891A7"/>
                </a:solidFill>
              </a:rPr>
              <a:t>Drawback</a:t>
            </a:r>
            <a:r>
              <a:rPr lang="en-US" altLang="en-US" dirty="0"/>
              <a:t>(?) Must be run on a server using Microsoft server software.)  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Java Servlets (Sun): 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 dirty="0" smtClean="0"/>
              <a:t>As </a:t>
            </a:r>
            <a:r>
              <a:rPr lang="en-US" altLang="en-US" dirty="0"/>
              <a:t>CGI scripts, they are code that creates documents.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Must </a:t>
            </a:r>
            <a:r>
              <a:rPr lang="en-US" altLang="en-US" dirty="0"/>
              <a:t>be compiled as classes which are dynamically loaded by the web server when they are run.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Java Server Pages (JSP): 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 dirty="0" smtClean="0"/>
              <a:t>Like </a:t>
            </a:r>
            <a:r>
              <a:rPr lang="en-US" altLang="en-US" dirty="0"/>
              <a:t>ASP, another technology that allows developers to embed Java in web pages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4</a:t>
            </a:fld>
            <a:endParaRPr lang="mn-M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31640" y="2852936"/>
            <a:ext cx="4032448" cy="4320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None/>
            </a:pPr>
            <a:r>
              <a:rPr lang="en-US" dirty="0"/>
              <a:t>&lt;!--#echo </a:t>
            </a:r>
            <a:r>
              <a:rPr lang="en-US" dirty="0" err="1"/>
              <a:t>var</a:t>
            </a:r>
            <a:r>
              <a:rPr lang="en-US" dirty="0"/>
              <a:t>="DATE_LOCAL" --&gt;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908720"/>
            <a:ext cx="8429684" cy="5376660"/>
          </a:xfrm>
        </p:spPr>
        <p:txBody>
          <a:bodyPr/>
          <a:lstStyle/>
          <a:p>
            <a:pPr eaLnBrk="1" hangingPunct="1">
              <a:buSzPct val="100000"/>
              <a:buFontTx/>
              <a:buChar char="•"/>
            </a:pPr>
            <a:r>
              <a:rPr lang="en-US" altLang="en-US" dirty="0"/>
              <a:t>developed in 1995 by </a:t>
            </a:r>
            <a:r>
              <a:rPr lang="en-US" altLang="en-US" dirty="0" err="1"/>
              <a:t>Rasmus</a:t>
            </a:r>
            <a:r>
              <a:rPr lang="en-US" altLang="en-US" dirty="0"/>
              <a:t> </a:t>
            </a:r>
            <a:r>
              <a:rPr lang="en-US" altLang="en-US" dirty="0" err="1"/>
              <a:t>Lerdorf</a:t>
            </a:r>
            <a:r>
              <a:rPr lang="en-US" altLang="en-US" dirty="0"/>
              <a:t> (member of the Apache Group)</a:t>
            </a:r>
          </a:p>
          <a:p>
            <a:pPr lvl="1" eaLnBrk="1" hangingPunct="1"/>
            <a:r>
              <a:rPr lang="en-US" altLang="en-US" sz="1800" dirty="0"/>
              <a:t>originally designed as a tool for tracking visitors at </a:t>
            </a:r>
            <a:r>
              <a:rPr lang="en-US" altLang="en-US" sz="1800" dirty="0" err="1"/>
              <a:t>Lerdorf's</a:t>
            </a:r>
            <a:r>
              <a:rPr lang="en-US" altLang="en-US" sz="1800" dirty="0"/>
              <a:t> Web site</a:t>
            </a:r>
          </a:p>
          <a:p>
            <a:pPr lvl="1" eaLnBrk="1" hangingPunct="1"/>
            <a:r>
              <a:rPr lang="en-US" altLang="en-US" sz="1800" dirty="0"/>
              <a:t>within 2 years, widely used in conjunction with the Apache server</a:t>
            </a:r>
          </a:p>
          <a:p>
            <a:pPr lvl="1" eaLnBrk="1" hangingPunct="1"/>
            <a:r>
              <a:rPr lang="en-US" altLang="en-US" sz="1800" dirty="0"/>
              <a:t>developed into full-featured, scripting language for server-side programming</a:t>
            </a:r>
          </a:p>
          <a:p>
            <a:pPr lvl="1" eaLnBrk="1" hangingPunct="1"/>
            <a:r>
              <a:rPr lang="en-US" altLang="en-US" sz="1800" dirty="0">
                <a:solidFill>
                  <a:srgbClr val="3891A7"/>
                </a:solidFill>
              </a:rPr>
              <a:t>free, open-source</a:t>
            </a:r>
          </a:p>
          <a:p>
            <a:pPr lvl="1" eaLnBrk="1" hangingPunct="1"/>
            <a:r>
              <a:rPr lang="en-US" altLang="en-US" sz="1800" dirty="0"/>
              <a:t>server plug-ins exist for various servers</a:t>
            </a:r>
          </a:p>
          <a:p>
            <a:pPr lvl="1" eaLnBrk="1" hangingPunct="1"/>
            <a:r>
              <a:rPr lang="en-US" altLang="en-US" sz="1800" dirty="0"/>
              <a:t>fully integrated to work with </a:t>
            </a:r>
            <a:r>
              <a:rPr lang="en-US" altLang="en-US" sz="1800" dirty="0" smtClean="0"/>
              <a:t>MySQL </a:t>
            </a:r>
            <a:r>
              <a:rPr lang="en-US" altLang="en-US" sz="1800" dirty="0"/>
              <a:t>databases</a:t>
            </a:r>
          </a:p>
          <a:p>
            <a:pPr eaLnBrk="1" hangingPunct="1">
              <a:buSzPct val="100000"/>
              <a:buFontTx/>
              <a:buChar char="•"/>
            </a:pPr>
            <a:r>
              <a:rPr lang="en-US" altLang="en-US" dirty="0" smtClean="0"/>
              <a:t>The </a:t>
            </a:r>
            <a:r>
              <a:rPr lang="en-US" altLang="en-US" dirty="0"/>
              <a:t>acronym PHP means (in a slightly recursive definition)</a:t>
            </a:r>
          </a:p>
          <a:p>
            <a:pPr lvl="1" eaLnBrk="1" hangingPunct="1"/>
            <a:r>
              <a:rPr lang="en-US" altLang="en-US" sz="1800" dirty="0"/>
              <a:t>PHP: Hypertext </a:t>
            </a:r>
            <a:r>
              <a:rPr lang="en-US" altLang="en-US" sz="1800" dirty="0" smtClean="0"/>
              <a:t>Preprocessor</a:t>
            </a:r>
            <a:endParaRPr lang="en-US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5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9706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is the language that you use to make the </a:t>
            </a:r>
            <a:r>
              <a:rPr lang="en-US" dirty="0" smtClean="0"/>
              <a:t>server generate </a:t>
            </a:r>
            <a:r>
              <a:rPr lang="en-US" dirty="0"/>
              <a:t>dynamic </a:t>
            </a:r>
            <a:r>
              <a:rPr lang="en-US" dirty="0" smtClean="0"/>
              <a:t>output</a:t>
            </a:r>
          </a:p>
          <a:p>
            <a:pPr marL="403225" lvl="1" indent="0">
              <a:buNone/>
            </a:pPr>
            <a:r>
              <a:rPr lang="en-US" dirty="0" smtClean="0"/>
              <a:t>— output </a:t>
            </a:r>
            <a:r>
              <a:rPr lang="en-US" dirty="0"/>
              <a:t>that is potentially different each time a browser </a:t>
            </a:r>
            <a:r>
              <a:rPr lang="en-US" dirty="0" smtClean="0"/>
              <a:t>requests </a:t>
            </a:r>
            <a:r>
              <a:rPr lang="en-US" dirty="0"/>
              <a:t>a </a:t>
            </a:r>
            <a:r>
              <a:rPr lang="en-US" dirty="0" smtClean="0"/>
              <a:t>page</a:t>
            </a:r>
          </a:p>
          <a:p>
            <a:r>
              <a:rPr lang="en-US" dirty="0"/>
              <a:t>web pages will be a combination </a:t>
            </a:r>
            <a:endParaRPr lang="en-US" dirty="0" smtClean="0"/>
          </a:p>
          <a:p>
            <a:pPr lvl="1"/>
            <a:r>
              <a:rPr lang="en-US" dirty="0" smtClean="0"/>
              <a:t>of </a:t>
            </a:r>
            <a:r>
              <a:rPr lang="en-US" dirty="0"/>
              <a:t>PHP, HTML, and </a:t>
            </a:r>
            <a:r>
              <a:rPr lang="en-US" dirty="0" smtClean="0"/>
              <a:t>JavaScript, and </a:t>
            </a:r>
            <a:r>
              <a:rPr lang="en-US" dirty="0"/>
              <a:t>some MySQL statements laid out using CSS, and possibly utilizing various </a:t>
            </a:r>
            <a:r>
              <a:rPr lang="en-US" dirty="0" smtClean="0"/>
              <a:t>HTML5 elements</a:t>
            </a:r>
          </a:p>
          <a:p>
            <a:r>
              <a:rPr lang="en-US" dirty="0"/>
              <a:t>PHP documents end with the extension </a:t>
            </a:r>
            <a:r>
              <a:rPr lang="en-US" i="1" dirty="0"/>
              <a:t>.</a:t>
            </a:r>
            <a:r>
              <a:rPr lang="en-US" i="1" dirty="0" err="1"/>
              <a:t>php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web server </a:t>
            </a:r>
            <a:r>
              <a:rPr lang="en-US" dirty="0" smtClean="0"/>
              <a:t>encounters this </a:t>
            </a:r>
            <a:r>
              <a:rPr lang="en-US" dirty="0"/>
              <a:t>extension in a requested file, it automatically passes it to the PHP </a:t>
            </a:r>
            <a:r>
              <a:rPr lang="en-US" dirty="0" smtClean="0"/>
              <a:t>processor (interpreter).</a:t>
            </a:r>
          </a:p>
          <a:p>
            <a:pPr lvl="1"/>
            <a:r>
              <a:rPr lang="en-US" altLang="en-US" dirty="0"/>
              <a:t>the server executes the PHP code, substitutes output into the </a:t>
            </a:r>
            <a:r>
              <a:rPr lang="en-US" altLang="en-US" dirty="0" smtClean="0"/>
              <a:t>HTML</a:t>
            </a:r>
          </a:p>
          <a:p>
            <a:pPr lvl="1"/>
            <a:r>
              <a:rPr lang="en-US" altLang="en-US" dirty="0"/>
              <a:t>PHP code is embedded in HTML using </a:t>
            </a:r>
            <a:r>
              <a:rPr lang="en-US" altLang="en-US" dirty="0" smtClean="0"/>
              <a:t>tags</a:t>
            </a:r>
          </a:p>
          <a:p>
            <a:pPr lvl="1"/>
            <a:r>
              <a:rPr lang="en-US" altLang="en-US" dirty="0"/>
              <a:t>the resulting page is then downloaded to the </a:t>
            </a:r>
            <a:r>
              <a:rPr lang="en-US" altLang="en-US" dirty="0" smtClean="0"/>
              <a:t>client</a:t>
            </a:r>
          </a:p>
          <a:p>
            <a:pPr lvl="1"/>
            <a:r>
              <a:rPr lang="en-US" dirty="0"/>
              <a:t>is responsible for passing back a clean file suitable for display in </a:t>
            </a:r>
            <a:r>
              <a:rPr lang="en-US" dirty="0" smtClean="0"/>
              <a:t>a web browser</a:t>
            </a:r>
          </a:p>
          <a:p>
            <a:pPr lvl="1"/>
            <a:r>
              <a:rPr lang="en-US" altLang="en-US" dirty="0">
                <a:solidFill>
                  <a:srgbClr val="3891A7"/>
                </a:solidFill>
              </a:rPr>
              <a:t>user never sees the PHP code, only the output in the </a:t>
            </a:r>
            <a:r>
              <a:rPr lang="en-US" altLang="en-US" dirty="0" smtClean="0">
                <a:solidFill>
                  <a:srgbClr val="3891A7"/>
                </a:solidFill>
              </a:rPr>
              <a:t>page</a:t>
            </a:r>
          </a:p>
          <a:p>
            <a:r>
              <a:rPr lang="en-US" altLang="en-US" dirty="0"/>
              <a:t>PHP is similar to JavaScript, only it’s a server-side </a:t>
            </a:r>
            <a:r>
              <a:rPr lang="en-US" altLang="en-US" dirty="0" smtClean="0"/>
              <a:t>language</a:t>
            </a:r>
            <a:endParaRPr lang="en-US" altLang="en-US" dirty="0"/>
          </a:p>
          <a:p>
            <a:pPr lvl="1" eaLnBrk="1" hangingPunct="1"/>
            <a:endParaRPr lang="en-US" altLang="en-US" sz="1800" dirty="0">
              <a:solidFill>
                <a:srgbClr val="3891A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6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5138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531092" y="188644"/>
            <a:ext cx="8562009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865188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defTabSz="865188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defTabSz="865188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865188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defTabSz="865188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defTabSz="8651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defTabSz="8651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defTabSz="8651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defTabSz="8651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600" cap="small" dirty="0">
                <a:solidFill>
                  <a:schemeClr val="accent1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Basic PHP syntax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09873" y="800099"/>
            <a:ext cx="860444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indent="3175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1800" dirty="0">
                <a:latin typeface="+mn-lt"/>
              </a:rPr>
              <a:t>A PHP scripting block always starts with </a:t>
            </a: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&lt;?</a:t>
            </a:r>
            <a:r>
              <a:rPr lang="en-US" altLang="en-US" sz="1800" dirty="0" err="1">
                <a:solidFill>
                  <a:schemeClr val="tx2"/>
                </a:solidFill>
                <a:latin typeface="+mn-lt"/>
              </a:rPr>
              <a:t>php</a:t>
            </a:r>
            <a:r>
              <a:rPr lang="en-US" altLang="en-US" sz="1800" dirty="0">
                <a:latin typeface="+mn-lt"/>
              </a:rPr>
              <a:t> and ends with </a:t>
            </a: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?&gt;</a:t>
            </a:r>
            <a:r>
              <a:rPr lang="en-US" altLang="en-US" sz="1800" dirty="0">
                <a:latin typeface="+mn-lt"/>
              </a:rPr>
              <a:t>. A PHP scripting block can be placed anywhere in an HTML document.</a:t>
            </a: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196850" y="1527579"/>
            <a:ext cx="6121400" cy="47089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&lt;!--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hello.php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COMP519 --&gt;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&lt;head&gt;&lt;title&gt;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Hello World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&lt;/title&gt;&lt;/head&gt;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is going to be ignored by the PHP interpreter.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sz="1200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"&lt;p&gt;While this is going to be parsed.&lt;/p&gt;"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will also be ignored by PHP.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sz="1200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"&lt;p&gt;Hello and welcome to &lt;</a:t>
            </a:r>
            <a:r>
              <a:rPr lang="en-US" sz="1200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&gt;my&lt;/</a:t>
            </a:r>
            <a:r>
              <a:rPr lang="en-US" sz="1200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page!&lt;/p&gt;"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sz="1200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//This is a comment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This is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a comment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block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*/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US" alt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88946" y="6345244"/>
            <a:ext cx="856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The server executes the print and echo statements, substitutes output.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6553200" y="1709470"/>
            <a:ext cx="24479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3891A7"/>
                </a:solidFill>
                <a:latin typeface="+mn-lt"/>
              </a:rPr>
              <a:t>print</a:t>
            </a:r>
            <a:r>
              <a:rPr lang="en-US" altLang="en-US" sz="20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and </a:t>
            </a:r>
            <a:r>
              <a:rPr lang="en-GB" altLang="en-US" sz="2000" dirty="0">
                <a:solidFill>
                  <a:srgbClr val="3891A7"/>
                </a:solidFill>
                <a:latin typeface="+mn-lt"/>
              </a:rPr>
              <a:t>echo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000" dirty="0">
                <a:latin typeface="+mn-lt"/>
              </a:rPr>
              <a:t>for output</a:t>
            </a:r>
            <a:endParaRPr lang="en-US" altLang="en-US" sz="2000" dirty="0">
              <a:latin typeface="+mn-lt"/>
            </a:endParaRP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6553200" y="2492375"/>
            <a:ext cx="2590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3891A7"/>
                </a:solidFill>
                <a:latin typeface="+mn-lt"/>
              </a:rPr>
              <a:t>a semicolon (;) </a:t>
            </a:r>
            <a:r>
              <a:rPr lang="en-US" altLang="en-US" sz="2000" dirty="0">
                <a:latin typeface="+mn-lt"/>
              </a:rPr>
              <a:t>at the end of each statement (can be omitted at the end of block/file)</a:t>
            </a:r>
          </a:p>
        </p:txBody>
      </p:sp>
      <p:sp>
        <p:nvSpPr>
          <p:cNvPr id="7176" name="Text Box 15">
            <a:hlinkClick r:id="rId3"/>
          </p:cNvPr>
          <p:cNvSpPr txBox="1">
            <a:spLocks noChangeArrowheads="1"/>
          </p:cNvSpPr>
          <p:nvPr/>
        </p:nvSpPr>
        <p:spPr bwMode="auto">
          <a:xfrm>
            <a:off x="3779912" y="5746632"/>
            <a:ext cx="2447925" cy="40011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000" dirty="0">
                <a:latin typeface="Arial Narrow" panose="020B0606020202030204" pitchFamily="34" charset="0"/>
              </a:rPr>
              <a:t>view the output page</a:t>
            </a:r>
            <a:endParaRPr lang="en-US" altLang="en-US" sz="2000" dirty="0">
              <a:latin typeface="Arial Narrow" panose="020B0606020202030204" pitchFamily="34" charset="0"/>
            </a:endParaRPr>
          </a:p>
        </p:txBody>
      </p:sp>
      <p:sp>
        <p:nvSpPr>
          <p:cNvPr id="7177" name="Text Box 16"/>
          <p:cNvSpPr txBox="1">
            <a:spLocks noChangeArrowheads="1"/>
          </p:cNvSpPr>
          <p:nvPr/>
        </p:nvSpPr>
        <p:spPr bwMode="auto">
          <a:xfrm>
            <a:off x="6156325" y="4076700"/>
            <a:ext cx="2447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altLang="en-US"/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6553200" y="4303971"/>
            <a:ext cx="273526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//</a:t>
            </a:r>
            <a:r>
              <a:rPr lang="en-US" altLang="en-US" sz="2000" dirty="0">
                <a:latin typeface="+mn-lt"/>
              </a:rPr>
              <a:t> for a single-line comment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/*</a:t>
            </a:r>
            <a:r>
              <a:rPr lang="en-US" altLang="en-US" sz="2000" dirty="0">
                <a:latin typeface="+mn-lt"/>
              </a:rPr>
              <a:t> and </a:t>
            </a: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*/</a:t>
            </a:r>
            <a:r>
              <a:rPr lang="en-US" altLang="en-US" sz="2000" dirty="0">
                <a:latin typeface="+mn-lt"/>
              </a:rPr>
              <a:t>  for a large comment block.</a:t>
            </a:r>
          </a:p>
        </p:txBody>
      </p:sp>
    </p:spTree>
    <p:extLst>
      <p:ext uri="{BB962C8B-B14F-4D97-AF65-F5344CB8AC3E}">
        <p14:creationId xmlns:p14="http://schemas.microsoft.com/office/powerpoint/2010/main" val="16320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/>
      <p:bldP spid="54283" grpId="0"/>
      <p:bldP spid="54286" grpId="0"/>
      <p:bldP spid="542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19915"/>
            <a:ext cx="8532440" cy="549275"/>
          </a:xfrm>
        </p:spPr>
        <p:txBody>
          <a:bodyPr/>
          <a:lstStyle/>
          <a:p>
            <a:pPr eaLnBrk="1" hangingPunct="1"/>
            <a:r>
              <a:rPr lang="en-US" altLang="en-US" sz="3000" dirty="0" smtClean="0"/>
              <a:t>Scalars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08719"/>
            <a:ext cx="8352928" cy="747239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1800" dirty="0" smtClean="0"/>
              <a:t>All variables in PHP start with a </a:t>
            </a:r>
            <a:r>
              <a:rPr lang="en-US" altLang="en-US" sz="1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1800" dirty="0" smtClean="0">
                <a:solidFill>
                  <a:schemeClr val="tx2"/>
                </a:solidFill>
              </a:rPr>
              <a:t> </a:t>
            </a:r>
            <a:r>
              <a:rPr lang="en-US" altLang="en-US" sz="1800" dirty="0" smtClean="0"/>
              <a:t>sign symbol. A variable's type is determined by the context in which that variable is used (i.e. there is no strong-typing in PHP).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611560" y="1700808"/>
            <a:ext cx="5976565" cy="50783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&lt;html&gt;&lt;head&gt;&lt;/head&gt;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&lt;!-- 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scalars.php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COMP519 --&gt;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&lt;body&gt;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&lt;p&gt;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sz="1200" dirty="0" err="1" smtClean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sz="1200" dirty="0" smtClean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$foo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$foo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"It is TRUE! &lt;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/&gt; \n"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200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$txt</a:t>
            </a:r>
            <a:r>
              <a:rPr lang="pt-BR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pt-BR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'1234'</a:t>
            </a:r>
            <a:r>
              <a:rPr lang="pt-BR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200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pt-BR" sz="1200" b="1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$txt</a:t>
            </a:r>
            <a:r>
              <a:rPr lang="pt-BR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&lt;br /&gt; \n"</a:t>
            </a:r>
            <a:r>
              <a:rPr lang="pt-BR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pt-BR" sz="1200" dirty="0" smtClean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200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200" dirty="0" smtClean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1234</a:t>
            </a:r>
            <a:r>
              <a:rPr lang="pt-BR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200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pt-BR" sz="1200" b="1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</a:t>
            </a:r>
            <a:r>
              <a:rPr lang="pt-BR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&lt;br /&gt; \n"</a:t>
            </a:r>
            <a:r>
              <a:rPr lang="pt-BR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pt-BR" sz="1200" dirty="0" smtClean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123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200" b="1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/&gt; \n"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1.234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200" b="1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/&gt; \n"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1.2e3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200" b="1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/&gt; \n"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7E-10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200" b="1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/&gt; \n"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'Arnold once said: "I\'ll be back"'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"&lt;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/&gt; \n"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$beer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'Heineken'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200" b="1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$beer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's taste is great &lt;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/&gt; \n"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&lt;&lt;&lt;EOD</a:t>
            </a:r>
          </a:p>
          <a:p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 of string</a:t>
            </a:r>
          </a:p>
          <a:p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spanning multiple lines</a:t>
            </a:r>
          </a:p>
          <a:p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“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heredoc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 syntax.</a:t>
            </a:r>
          </a:p>
          <a:p>
            <a:r>
              <a:rPr lang="en-US" sz="1200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EOD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&lt;/p&gt;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&lt;/body&gt;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  <a:endParaRPr lang="en-US" alt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6840538" y="2448768"/>
            <a:ext cx="230346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+mn-lt"/>
              </a:rPr>
              <a:t>Four scalar types: </a:t>
            </a:r>
          </a:p>
          <a:p>
            <a:pPr eaLnBrk="1" hangingPunct="1"/>
            <a:r>
              <a:rPr lang="en-US" altLang="en-US" sz="1600" dirty="0" err="1">
                <a:solidFill>
                  <a:srgbClr val="3891A7"/>
                </a:solidFill>
                <a:latin typeface="+mn-lt"/>
              </a:rPr>
              <a:t>boolean</a:t>
            </a:r>
            <a:r>
              <a:rPr lang="en-US" altLang="en-US" sz="1600" dirty="0">
                <a:solidFill>
                  <a:srgbClr val="3891A7"/>
                </a:solidFill>
                <a:latin typeface="+mn-lt"/>
              </a:rPr>
              <a:t> 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en-US" sz="1600" dirty="0">
                <a:latin typeface="+mn-lt"/>
              </a:rPr>
              <a:t>TRUE or FALSE</a:t>
            </a:r>
            <a:endParaRPr lang="en-US" altLang="en-US" sz="1600" dirty="0">
              <a:solidFill>
                <a:schemeClr val="accent2"/>
              </a:solidFill>
              <a:latin typeface="+mn-lt"/>
            </a:endParaRPr>
          </a:p>
          <a:p>
            <a:pPr eaLnBrk="1" hangingPunct="1"/>
            <a:r>
              <a:rPr lang="en-US" altLang="en-US" sz="1600" dirty="0">
                <a:solidFill>
                  <a:srgbClr val="3891A7"/>
                </a:solidFill>
                <a:latin typeface="+mn-lt"/>
              </a:rPr>
              <a:t>integer, </a:t>
            </a:r>
          </a:p>
          <a:p>
            <a:pPr eaLnBrk="1" hangingPunct="1"/>
            <a:r>
              <a:rPr lang="en-GB" altLang="en-US" sz="1600" dirty="0">
                <a:solidFill>
                  <a:schemeClr val="accent2"/>
                </a:solidFill>
                <a:latin typeface="+mn-lt"/>
              </a:rPr>
              <a:t>  </a:t>
            </a:r>
            <a:r>
              <a:rPr lang="en-GB" altLang="en-US" sz="1600" dirty="0">
                <a:latin typeface="+mn-lt"/>
              </a:rPr>
              <a:t>just numbers</a:t>
            </a:r>
            <a:endParaRPr lang="en-US" altLang="en-US" sz="1600" dirty="0">
              <a:latin typeface="+mn-lt"/>
            </a:endParaRPr>
          </a:p>
          <a:p>
            <a:pPr eaLnBrk="1" hangingPunct="1"/>
            <a:r>
              <a:rPr lang="en-US" altLang="en-US" sz="1600" dirty="0">
                <a:solidFill>
                  <a:srgbClr val="3891A7"/>
                </a:solidFill>
                <a:latin typeface="+mn-lt"/>
              </a:rPr>
              <a:t>float </a:t>
            </a:r>
          </a:p>
          <a:p>
            <a:pPr eaLnBrk="1" hangingPunct="1"/>
            <a:r>
              <a:rPr lang="en-GB" altLang="en-US" sz="16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GB" altLang="en-US" sz="1600" dirty="0">
                <a:latin typeface="+mn-lt"/>
              </a:rPr>
              <a:t>float </a:t>
            </a:r>
            <a:r>
              <a:rPr lang="en-GB" altLang="en-US" sz="1600" dirty="0" smtClean="0">
                <a:latin typeface="+mn-lt"/>
              </a:rPr>
              <a:t>point numbers</a:t>
            </a:r>
            <a:endParaRPr lang="en-US" altLang="en-US" sz="1600" dirty="0">
              <a:latin typeface="+mn-lt"/>
            </a:endParaRPr>
          </a:p>
          <a:p>
            <a:pPr eaLnBrk="1" hangingPunct="1"/>
            <a:r>
              <a:rPr lang="en-US" altLang="en-US" sz="1600" dirty="0">
                <a:solidFill>
                  <a:srgbClr val="3891A7"/>
                </a:solidFill>
                <a:latin typeface="+mn-lt"/>
              </a:rPr>
              <a:t>string</a:t>
            </a:r>
            <a:r>
              <a:rPr lang="en-US" altLang="en-US" sz="1600" dirty="0">
                <a:solidFill>
                  <a:schemeClr val="accent2"/>
                </a:solidFill>
                <a:latin typeface="+mn-lt"/>
              </a:rPr>
              <a:t> 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en-US" sz="1600" dirty="0">
                <a:latin typeface="+mn-lt"/>
              </a:rPr>
              <a:t>single quoted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double </a:t>
            </a:r>
            <a:r>
              <a:rPr lang="en-US" altLang="en-US" sz="1600" dirty="0" smtClean="0">
                <a:latin typeface="+mn-lt"/>
              </a:rPr>
              <a:t>quoted</a:t>
            </a:r>
          </a:p>
          <a:p>
            <a:pPr eaLnBrk="1" hangingPunct="1"/>
            <a:endParaRPr lang="en-US" altLang="en-US" sz="1600" dirty="0" smtClean="0">
              <a:latin typeface="+mn-lt"/>
            </a:endParaRPr>
          </a:p>
          <a:p>
            <a:pPr eaLnBrk="1" hangingPunct="1"/>
            <a:r>
              <a:rPr lang="en-US" altLang="en-US" sz="1600" b="1" dirty="0">
                <a:latin typeface="+mn-lt"/>
              </a:rPr>
              <a:t>Automatic </a:t>
            </a:r>
            <a:r>
              <a:rPr lang="en-US" altLang="en-US" sz="1600" b="1" dirty="0" smtClean="0">
                <a:latin typeface="+mn-lt"/>
              </a:rPr>
              <a:t>conversion 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e</a:t>
            </a:r>
            <a:r>
              <a:rPr lang="en-US" altLang="en-US" sz="1600" dirty="0" smtClean="0">
                <a:latin typeface="+mn-lt"/>
              </a:rPr>
              <a:t>.g., from </a:t>
            </a:r>
            <a:r>
              <a:rPr lang="en-US" altLang="en-US" sz="1600" dirty="0">
                <a:latin typeface="+mn-lt"/>
              </a:rPr>
              <a:t>a number to a string</a:t>
            </a:r>
          </a:p>
        </p:txBody>
      </p:sp>
      <p:sp>
        <p:nvSpPr>
          <p:cNvPr id="8198" name="Text Box 10">
            <a:hlinkClick r:id="rId3"/>
          </p:cNvPr>
          <p:cNvSpPr txBox="1">
            <a:spLocks noChangeArrowheads="1"/>
          </p:cNvSpPr>
          <p:nvPr/>
        </p:nvSpPr>
        <p:spPr bwMode="auto">
          <a:xfrm>
            <a:off x="3996283" y="6269980"/>
            <a:ext cx="2447925" cy="40011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000" dirty="0">
                <a:latin typeface="Arial Narrow" panose="020B0606020202030204" pitchFamily="34" charset="0"/>
              </a:rPr>
              <a:t>view the output page</a:t>
            </a:r>
            <a:endParaRPr lang="en-US" alt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Arrays</a:t>
            </a:r>
            <a:endParaRPr lang="en-US" altLang="en-US" smtClean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472" y="801689"/>
            <a:ext cx="8429685" cy="566974"/>
          </a:xfrm>
        </p:spPr>
        <p:txBody>
          <a:bodyPr/>
          <a:lstStyle/>
          <a:p>
            <a:pPr marL="53975" indent="28575" eaLnBrk="1" hangingPunct="1">
              <a:buFontTx/>
              <a:buNone/>
            </a:pPr>
            <a:r>
              <a:rPr lang="en-US" altLang="en-US" sz="2100" dirty="0" smtClean="0"/>
              <a:t>An array in PHP is actually an ordered map. A map is a type that maps values to keys.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5292725" y="1376485"/>
            <a:ext cx="3060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array()</a:t>
            </a:r>
            <a:r>
              <a:rPr lang="en-US" altLang="en-US" sz="1800" dirty="0">
                <a:latin typeface="+mn-lt"/>
              </a:rPr>
              <a:t> = creates arrays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179388" y="1611377"/>
            <a:ext cx="4608513" cy="1169551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"foo"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"bar"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"foo"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bar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1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alt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5292725" y="1700213"/>
            <a:ext cx="345598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3891A7"/>
                </a:solidFill>
                <a:latin typeface="+mn-lt"/>
              </a:rPr>
              <a:t>key</a:t>
            </a:r>
            <a:r>
              <a:rPr lang="en-US" altLang="en-US" sz="1800" dirty="0">
                <a:latin typeface="+mn-lt"/>
              </a:rPr>
              <a:t> = either an integer or a string.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3891A7"/>
                </a:solidFill>
                <a:latin typeface="+mn-lt"/>
              </a:rPr>
              <a:t>value</a:t>
            </a:r>
            <a:r>
              <a:rPr lang="en-US" altLang="en-US" sz="1800" dirty="0">
                <a:latin typeface="+mn-lt"/>
              </a:rPr>
              <a:t> = any PHP type.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79512" y="2882825"/>
            <a:ext cx="8642350" cy="1338263"/>
            <a:chOff x="113" y="1752"/>
            <a:chExt cx="5444" cy="843"/>
          </a:xfrm>
        </p:grpSpPr>
        <p:sp>
          <p:nvSpPr>
            <p:cNvPr id="9231" name="Text Box 8"/>
            <p:cNvSpPr txBox="1">
              <a:spLocks noChangeArrowheads="1"/>
            </p:cNvSpPr>
            <p:nvPr/>
          </p:nvSpPr>
          <p:spPr bwMode="auto">
            <a:xfrm>
              <a:off x="113" y="1842"/>
              <a:ext cx="3130" cy="601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&lt;?</a:t>
              </a:r>
              <a:r>
                <a:rPr lang="en-US" dirty="0" err="1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php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array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=&gt;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43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32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56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"b"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=&gt;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array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=&gt;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43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=&gt;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32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7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=&gt;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56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"b"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=&gt;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?&gt;</a:t>
              </a:r>
              <a:endParaRPr lang="en-US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232" name="Text Box 9"/>
            <p:cNvSpPr txBox="1">
              <a:spLocks noChangeArrowheads="1"/>
            </p:cNvSpPr>
            <p:nvPr/>
          </p:nvSpPr>
          <p:spPr bwMode="auto">
            <a:xfrm>
              <a:off x="3379" y="1752"/>
              <a:ext cx="2178" cy="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+mn-lt"/>
                </a:rPr>
                <a:t>if </a:t>
              </a:r>
              <a:r>
                <a:rPr lang="en-US" altLang="en-US" sz="1800" dirty="0">
                  <a:solidFill>
                    <a:srgbClr val="3891A7"/>
                  </a:solidFill>
                  <a:latin typeface="+mn-lt"/>
                </a:rPr>
                <a:t>no key</a:t>
              </a:r>
              <a:r>
                <a:rPr lang="en-US" altLang="en-US" sz="1800" dirty="0">
                  <a:latin typeface="+mn-lt"/>
                </a:rPr>
                <a:t>, the maximum of the integer indices + 1.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+mn-lt"/>
                </a:rPr>
                <a:t>if </a:t>
              </a:r>
              <a:r>
                <a:rPr lang="en-US" altLang="en-US" sz="1800" dirty="0">
                  <a:solidFill>
                    <a:srgbClr val="3891A7"/>
                  </a:solidFill>
                  <a:latin typeface="+mn-lt"/>
                </a:rPr>
                <a:t>an existing key</a:t>
              </a:r>
              <a:r>
                <a:rPr lang="en-US" altLang="en-US" sz="1800" dirty="0">
                  <a:latin typeface="+mn-lt"/>
                </a:rPr>
                <a:t>, its value will be overwritten.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79388" y="4268789"/>
            <a:ext cx="8713788" cy="2479675"/>
            <a:chOff x="113" y="2689"/>
            <a:chExt cx="5489" cy="1562"/>
          </a:xfrm>
        </p:grpSpPr>
        <p:sp>
          <p:nvSpPr>
            <p:cNvPr id="9225" name="Text Box 10"/>
            <p:cNvSpPr txBox="1">
              <a:spLocks noChangeArrowheads="1"/>
            </p:cNvSpPr>
            <p:nvPr/>
          </p:nvSpPr>
          <p:spPr bwMode="auto">
            <a:xfrm>
              <a:off x="113" y="2721"/>
              <a:ext cx="3538" cy="1415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&lt;?</a:t>
              </a:r>
              <a:r>
                <a:rPr lang="en-US" dirty="0" err="1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php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</a:t>
              </a:r>
              <a:r>
                <a:rPr lang="en-US" dirty="0" err="1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arr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array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=&gt;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=&gt;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</a:t>
              </a:r>
              <a:r>
                <a:rPr lang="en-US" dirty="0" err="1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arr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[]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56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dirty="0">
                  <a:solidFill>
                    <a:srgbClr val="00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// the same as $</a:t>
              </a:r>
              <a:r>
                <a:rPr lang="en-US" dirty="0" err="1">
                  <a:solidFill>
                    <a:srgbClr val="00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arr</a:t>
              </a:r>
              <a:r>
                <a:rPr lang="en-US" dirty="0">
                  <a:solidFill>
                    <a:srgbClr val="00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[13] = 56;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</a:t>
              </a:r>
              <a:r>
                <a:rPr lang="en-US" dirty="0" err="1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arr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</a:t>
              </a:r>
              <a:r>
                <a:rPr lang="en-US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"x"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]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42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00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// adds a new element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unset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</a:t>
              </a:r>
              <a:r>
                <a:rPr lang="en-US" dirty="0" err="1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arr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]);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00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// removes the element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unset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</a:t>
              </a:r>
              <a:r>
                <a:rPr lang="en-US" dirty="0" err="1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arr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);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dirty="0">
                  <a:solidFill>
                    <a:srgbClr val="00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// deletes the whole array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$a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array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=&gt;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'one'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=&gt;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'two'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3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=&gt;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'three'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b="1" dirty="0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unset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$a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</a:t>
              </a:r>
              <a:r>
                <a:rPr lang="en-US" dirty="0">
                  <a:solidFill>
                    <a:srgbClr val="FF8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]);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$b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b="1" dirty="0" err="1">
                  <a:solidFill>
                    <a:srgbClr val="0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array_values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000080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$a</a:t>
              </a:r>
              <a:r>
                <a:rPr lang="en-US" dirty="0">
                  <a:solidFill>
                    <a:srgbClr val="8000FF"/>
                  </a:solidFill>
                  <a:highlight>
                    <a:srgbClr val="FEFCF5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);</a:t>
              </a:r>
              <a:endPara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highlight>
                    <a:srgbClr val="FDF8E3"/>
                  </a:highlight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?&gt;</a:t>
              </a:r>
              <a:endParaRPr lang="en-US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226" name="Text Box 11"/>
            <p:cNvSpPr txBox="1">
              <a:spLocks noChangeArrowheads="1"/>
            </p:cNvSpPr>
            <p:nvPr/>
          </p:nvSpPr>
          <p:spPr bwMode="auto">
            <a:xfrm>
              <a:off x="3786" y="2689"/>
              <a:ext cx="18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 dirty="0">
                  <a:latin typeface="+mn-lt"/>
                </a:rPr>
                <a:t>can set values in an array</a:t>
              </a:r>
            </a:p>
          </p:txBody>
        </p:sp>
        <p:sp>
          <p:nvSpPr>
            <p:cNvPr id="9227" name="Text Box 12"/>
            <p:cNvSpPr txBox="1">
              <a:spLocks noChangeArrowheads="1"/>
            </p:cNvSpPr>
            <p:nvPr/>
          </p:nvSpPr>
          <p:spPr bwMode="auto">
            <a:xfrm>
              <a:off x="3787" y="2886"/>
              <a:ext cx="154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+mn-lt"/>
                </a:rPr>
                <a:t>unset()</a:t>
              </a:r>
              <a:r>
                <a:rPr lang="en-US" altLang="en-US" sz="1800" b="1" dirty="0">
                  <a:latin typeface="+mn-lt"/>
                </a:rPr>
                <a:t> </a:t>
              </a:r>
              <a:r>
                <a:rPr lang="en-US" altLang="en-US" sz="1800" dirty="0">
                  <a:latin typeface="+mn-lt"/>
                </a:rPr>
                <a:t>removes a key/value pair</a:t>
              </a:r>
            </a:p>
          </p:txBody>
        </p:sp>
        <p:sp>
          <p:nvSpPr>
            <p:cNvPr id="9228" name="Text Box 13"/>
            <p:cNvSpPr txBox="1">
              <a:spLocks noChangeArrowheads="1"/>
            </p:cNvSpPr>
            <p:nvPr/>
          </p:nvSpPr>
          <p:spPr bwMode="auto">
            <a:xfrm>
              <a:off x="3742" y="4038"/>
              <a:ext cx="14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600" dirty="0">
                  <a:solidFill>
                    <a:schemeClr val="tx2"/>
                  </a:solidFill>
                  <a:latin typeface="+mn-lt"/>
                </a:rPr>
                <a:t>*Find more on arrays</a:t>
              </a:r>
              <a:endParaRPr lang="en-US" altLang="en-US" sz="16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9229" name="Text Box 14"/>
            <p:cNvSpPr txBox="1">
              <a:spLocks noChangeArrowheads="1"/>
            </p:cNvSpPr>
            <p:nvPr/>
          </p:nvSpPr>
          <p:spPr bwMode="auto">
            <a:xfrm>
              <a:off x="3786" y="3277"/>
              <a:ext cx="163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 dirty="0" err="1">
                  <a:solidFill>
                    <a:schemeClr val="tx2"/>
                  </a:solidFill>
                  <a:latin typeface="+mn-lt"/>
                </a:rPr>
                <a:t>array_values</a:t>
              </a:r>
              <a:r>
                <a:rPr lang="en-US" altLang="en-US" sz="1800" b="1" dirty="0">
                  <a:solidFill>
                    <a:schemeClr val="tx2"/>
                  </a:solidFill>
                  <a:latin typeface="+mn-lt"/>
                </a:rPr>
                <a:t>()</a:t>
              </a:r>
              <a:r>
                <a:rPr lang="en-US" altLang="en-US" sz="1800" b="1" dirty="0">
                  <a:latin typeface="+mn-lt"/>
                </a:rPr>
                <a:t> </a:t>
              </a:r>
              <a:r>
                <a:rPr lang="en-US" altLang="en-US" sz="1800" dirty="0">
                  <a:latin typeface="+mn-lt"/>
                </a:rPr>
                <a:t>makes </a:t>
              </a:r>
              <a:r>
                <a:rPr lang="en-US" altLang="en-US" sz="1800" dirty="0" err="1">
                  <a:latin typeface="+mn-lt"/>
                </a:rPr>
                <a:t>reindex</a:t>
              </a:r>
              <a:r>
                <a:rPr lang="en-US" altLang="en-US" sz="1800" dirty="0">
                  <a:latin typeface="+mn-lt"/>
                </a:rPr>
                <a:t> effect (indexing n</a:t>
              </a:r>
              <a:r>
                <a:rPr lang="en-US" altLang="en-US" sz="1800" dirty="0" smtClean="0">
                  <a:latin typeface="+mn-lt"/>
                </a:rPr>
                <a:t>umerically</a:t>
              </a:r>
              <a:r>
                <a:rPr lang="en-US" altLang="en-US" sz="1800" dirty="0">
                  <a:latin typeface="+mn-lt"/>
                </a:rPr>
                <a:t>)</a:t>
              </a:r>
            </a:p>
          </p:txBody>
        </p:sp>
        <p:sp>
          <p:nvSpPr>
            <p:cNvPr id="9230" name="Text Box 17">
              <a:hlinkClick r:id="rId3"/>
            </p:cNvPr>
            <p:cNvSpPr txBox="1">
              <a:spLocks noChangeArrowheads="1"/>
            </p:cNvSpPr>
            <p:nvPr/>
          </p:nvSpPr>
          <p:spPr bwMode="auto">
            <a:xfrm>
              <a:off x="2064" y="3848"/>
              <a:ext cx="1542" cy="23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800" dirty="0">
                  <a:latin typeface="+mn-lt"/>
                </a:rPr>
                <a:t>view the output page</a:t>
              </a:r>
              <a:endParaRPr lang="en-US" altLang="en-US" sz="18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2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C00000"/>
      </a:hlink>
      <a:folHlink>
        <a:srgbClr val="AA8A14"/>
      </a:folHlink>
    </a:clrScheme>
    <a:fontScheme name="Custom 3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31814</TotalTime>
  <Words>4098</Words>
  <Application>Microsoft Office PowerPoint</Application>
  <PresentationFormat>On-screen Show (4:3)</PresentationFormat>
  <Paragraphs>724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7" baseType="lpstr">
      <vt:lpstr>Arial</vt:lpstr>
      <vt:lpstr>Arial Narrow</vt:lpstr>
      <vt:lpstr>Calibri</vt:lpstr>
      <vt:lpstr>Corbel</vt:lpstr>
      <vt:lpstr>Courier New</vt:lpstr>
      <vt:lpstr>Droid Sans</vt:lpstr>
      <vt:lpstr>Lucida Console</vt:lpstr>
      <vt:lpstr>Menlo</vt:lpstr>
      <vt:lpstr>Roboto</vt:lpstr>
      <vt:lpstr>Segoe UI (Headings)</vt:lpstr>
      <vt:lpstr>Segoe UI Semibold</vt:lpstr>
      <vt:lpstr>UbuntuMono-Regular</vt:lpstr>
      <vt:lpstr>Verdana</vt:lpstr>
      <vt:lpstr>Wingdings</vt:lpstr>
      <vt:lpstr>Wingdings 2</vt:lpstr>
      <vt:lpstr>Solstice</vt:lpstr>
      <vt:lpstr>PowerPoint Presentation</vt:lpstr>
      <vt:lpstr>Objectives</vt:lpstr>
      <vt:lpstr>Server-Side Alternatives</vt:lpstr>
      <vt:lpstr>Other server-side alternatives </vt:lpstr>
      <vt:lpstr>PHP</vt:lpstr>
      <vt:lpstr>PHP Intro</vt:lpstr>
      <vt:lpstr>PowerPoint Presentation</vt:lpstr>
      <vt:lpstr>Scalars</vt:lpstr>
      <vt:lpstr>Arrays</vt:lpstr>
      <vt:lpstr>Two dimensional array</vt:lpstr>
      <vt:lpstr>Arrays example</vt:lpstr>
      <vt:lpstr> Constants</vt:lpstr>
      <vt:lpstr>Predefined Constants</vt:lpstr>
      <vt:lpstr>Operators</vt:lpstr>
      <vt:lpstr>Echo vs Print</vt:lpstr>
      <vt:lpstr>Conditionals: if else</vt:lpstr>
      <vt:lpstr>Conditionals: switch</vt:lpstr>
      <vt:lpstr>Looping: while and do-while</vt:lpstr>
      <vt:lpstr>Looping: for and foreach</vt:lpstr>
      <vt:lpstr>User Defined Functions</vt:lpstr>
      <vt:lpstr>Variable Scope</vt:lpstr>
      <vt:lpstr>Including Files</vt:lpstr>
      <vt:lpstr>Variable scope [2]</vt:lpstr>
      <vt:lpstr>Including Files [2]</vt:lpstr>
      <vt:lpstr>PHP Information</vt:lpstr>
      <vt:lpstr>Server Variables</vt:lpstr>
      <vt:lpstr>File Open</vt:lpstr>
      <vt:lpstr>File Workings</vt:lpstr>
      <vt:lpstr>Getting Time and Date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Amaraa</dc:creator>
  <cp:lastModifiedBy>Amarsanaa Ganbold</cp:lastModifiedBy>
  <cp:revision>1661</cp:revision>
  <cp:lastPrinted>2013-11-14T14:42:21Z</cp:lastPrinted>
  <dcterms:created xsi:type="dcterms:W3CDTF">2009-10-12T07:06:06Z</dcterms:created>
  <dcterms:modified xsi:type="dcterms:W3CDTF">2017-09-18T02:58:05Z</dcterms:modified>
</cp:coreProperties>
</file>