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313" r:id="rId4"/>
    <p:sldId id="324" r:id="rId5"/>
    <p:sldId id="325" r:id="rId6"/>
    <p:sldId id="314" r:id="rId7"/>
    <p:sldId id="326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7" r:id="rId16"/>
    <p:sldId id="322" r:id="rId17"/>
    <p:sldId id="286" r:id="rId18"/>
    <p:sldId id="311" r:id="rId19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A7"/>
    <a:srgbClr val="0000FF"/>
    <a:srgbClr val="7372FA"/>
    <a:srgbClr val="E8EEF1"/>
    <a:srgbClr val="B30108"/>
    <a:srgbClr val="84AA33"/>
    <a:srgbClr val="99C33B"/>
    <a:srgbClr val="1DB2E8"/>
    <a:srgbClr val="AEC7D0"/>
    <a:srgbClr val="D4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27" autoAdjust="0"/>
  </p:normalViewPr>
  <p:slideViewPr>
    <p:cSldViewPr>
      <p:cViewPr varScale="1">
        <p:scale>
          <a:sx n="106" d="100"/>
          <a:sy n="106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1F8A7-3CCF-4AE4-923F-C4B6FAE7C99A}" type="datetimeFigureOut">
              <a:rPr lang="mn-MN"/>
              <a:pPr>
                <a:defRPr/>
              </a:pPr>
              <a:t>2017-02-17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3D1B59-C76B-4017-A0AF-E1D2CD01405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9358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2F02CE-97E6-4376-B41A-5D7D58784938}" type="datetimeFigureOut">
              <a:rPr lang="mn-MN"/>
              <a:pPr>
                <a:defRPr/>
              </a:pPr>
              <a:t>2017-02-17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A6A074-FC3E-4DAC-B6B1-A4424A3B3DA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85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E87BA-6CBA-4129-A98B-370DCAE541B6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23556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muis zurm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6435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28728" y="278605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67373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00612" y="6305550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CC54E8-7A4B-405C-8558-EEF7B9948EF8}" type="datetime1">
              <a:rPr lang="mn-MN" smtClean="0"/>
              <a:t>2017-02-17</a:t>
            </a:fld>
            <a:endParaRPr lang="en-US" dirty="0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05012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E5B8B0-4175-4726-9A63-6C1CB4E2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4498" cy="6858000"/>
          </a:xfrm>
          <a:prstGeom prst="rect">
            <a:avLst/>
          </a:prstGeom>
        </p:spPr>
      </p:pic>
      <p:pic>
        <p:nvPicPr>
          <p:cNvPr id="10" name="Picture 4" descr="http://seas.num.edu.mn/en/img/num_logo_e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5" y="188641"/>
            <a:ext cx="657159" cy="4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763688" y="322055"/>
            <a:ext cx="15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School of Engineering </a:t>
            </a:r>
            <a:b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Applied Sciences</a:t>
            </a:r>
            <a:endParaRPr lang="en-US" sz="1000" cap="small" baseline="0" dirty="0">
              <a:solidFill>
                <a:srgbClr val="1B458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F0413-5539-40EF-BA5D-D1B916BE9060}" type="datetime1">
              <a:rPr lang="mn-MN" smtClean="0"/>
              <a:t>2017-02-17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C738F-7565-4B36-8C62-E65CB26A0D03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FDA969-C2CD-4078-84B5-B4B0BCC5F8E3}" type="datetime1">
              <a:rPr lang="mn-MN" smtClean="0"/>
              <a:t>2017-02-17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A1A18-DED6-4BDA-B6E5-F233A524F0C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3" y="254021"/>
            <a:ext cx="8429684" cy="51036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376660"/>
          </a:xfrm>
        </p:spPr>
        <p:txBody>
          <a:bodyPr/>
          <a:lstStyle>
            <a:lvl1pPr>
              <a:defRPr sz="1800"/>
            </a:lvl1pPr>
            <a:lvl2pPr>
              <a:buFont typeface="Wingdings" pitchFamily="2" charset="2"/>
              <a:buChar char="§"/>
              <a:defRPr sz="1600"/>
            </a:lvl2pPr>
            <a:lvl3pPr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00815"/>
            <a:ext cx="2133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270C-56FD-4740-9FA4-2D878E6F623D}" type="datetime1">
              <a:rPr lang="mn-MN" smtClean="0"/>
              <a:t>2017-02-17</a:t>
            </a:fld>
            <a:endParaRPr lang="mn-M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00814"/>
            <a:ext cx="2895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500815"/>
            <a:ext cx="4572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0600D5-7913-4E68-9CF7-B5E33E63F38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8004" y="836712"/>
            <a:ext cx="593821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" y="74161"/>
            <a:ext cx="359719" cy="3597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latin typeface="Segoe UI (Headings)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F5C55-64C0-42C3-97FF-CE2ECB237A6E}" type="datetime1">
              <a:rPr lang="mn-MN" smtClean="0"/>
              <a:t>2017-02-17</a:t>
            </a:fld>
            <a:endParaRPr lang="mn-M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7BE7F6-AE38-479F-A849-827F786C6D8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54019"/>
            <a:ext cx="510364" cy="510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1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AC4EB-8B90-4C06-B05F-35B4637F1F26}" type="datetime1">
              <a:rPr lang="mn-MN" smtClean="0"/>
              <a:t>2017-02-17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8F3D7-A253-44A8-A0D9-85DD5C7A17C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2FF56-2D7F-44D4-824F-30406973FB67}" type="datetime1">
              <a:rPr lang="mn-MN" smtClean="0"/>
              <a:t>2017-02-17</a:t>
            </a:fld>
            <a:endParaRPr lang="mn-M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2C36D0-884D-45E8-8746-CC914DE6397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471F4-264A-4A61-A5FC-88234FD2DC12}" type="datetime1">
              <a:rPr lang="mn-MN" smtClean="0"/>
              <a:t>2017-02-17</a:t>
            </a:fld>
            <a:endParaRPr lang="mn-M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5C790-CF07-4769-B1F7-76048D8DEC1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13D49-DFBD-4482-9D0E-FA964C2E8A6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4BC8E-1429-478D-B2F6-8CD462E974EB}" type="datetime1">
              <a:rPr lang="mn-MN" smtClean="0"/>
              <a:t>2017-02-17</a:t>
            </a:fld>
            <a:endParaRPr lang="mn-M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271407-6CA4-4A13-AC39-CA512743EED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6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66528-0F2E-4C55-8D90-3A036054739B}" type="datetime1">
              <a:rPr lang="mn-MN" smtClean="0"/>
              <a:t>2017-02-17</a:t>
            </a:fld>
            <a:endParaRPr lang="mn-M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BDFFC6-41BD-4BAE-A525-030B468CB64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AA327B-985D-4CC6-9F9B-9A04F7F3B8F6}" type="datetime1">
              <a:rPr lang="mn-MN" smtClean="0"/>
              <a:t>2017-02-17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11381AF-E13B-480D-B909-98169328A27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gi.csc.liv.ac.uk/~martin/teaching/comp519/SQL/data_in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sqlite-escape-string.php" TargetMode="External"/><Relationship Id="rId2" Type="http://schemas.openxmlformats.org/officeDocument/2006/relationships/hyperlink" Target="http://php.net/manual/en/function.mysql-real-escape-string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cache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refman/5.5/en/server-system-variables.html#sysvar_max_connections" TargetMode="External"/><Relationship Id="rId4" Type="http://schemas.openxmlformats.org/officeDocument/2006/relationships/hyperlink" Target="https://en.wikipedia.org/wiki/Database_conne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854" y="4365104"/>
            <a:ext cx="7614146" cy="2016224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PhD</a:t>
            </a:r>
            <a:r>
              <a:rPr lang="mn-M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 Ganbold</a:t>
            </a:r>
            <a:endParaRPr lang="mn-MN" sz="1400" b="1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5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information and Computer Science</a:t>
            </a:r>
            <a:endParaRPr lang="mn-MN" sz="1200" b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mn-M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School of Engineering and Applied Sciences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amarsanaag@num.edu.mn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ICSI301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Programming</a:t>
            </a:r>
            <a:endParaRPr lang="mn-M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 Spring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mn-M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4653136"/>
            <a:ext cx="59224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1529854" y="2420888"/>
            <a:ext cx="7614146" cy="74350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anchor="t">
            <a:noAutofit/>
          </a:bodyPr>
          <a:lstStyle>
            <a:lvl1pPr algn="l" rtl="0" eaLnBrk="0" fontAlgn="base" hangingPunct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  <a:defRPr sz="4000" b="1" kern="1200" cap="all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egoe UI (Headings)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2800" cap="small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03 PHP &amp; MySQL</a:t>
            </a:r>
            <a:endParaRPr lang="mn-MN" sz="2800" cap="small" dirty="0">
              <a:solidFill>
                <a:schemeClr val="accent1">
                  <a:lumMod val="5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10</a:t>
            </a:fld>
            <a:endParaRPr lang="mn-MN"/>
          </a:p>
        </p:txBody>
      </p:sp>
      <p:sp>
        <p:nvSpPr>
          <p:cNvPr id="9" name="TextBox 8"/>
          <p:cNvSpPr txBox="1"/>
          <p:nvPr/>
        </p:nvSpPr>
        <p:spPr>
          <a:xfrm>
            <a:off x="575240" y="980728"/>
            <a:ext cx="8317240" cy="49330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&lt;h3&gt;Enter your items into the database&lt;/h3&gt;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&lt;form action=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data_in.php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method=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"POST"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 Name: &lt;input type=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 Name: &lt;input type=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ID: &lt;input type=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student_id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email: &lt;input type=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"email"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Group: &lt;select name=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"gr"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&lt;option value 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"1"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&lt;option value 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&lt;option value 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"3"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&lt;option value 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"4"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&lt;/select&gt;&lt;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 type=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&lt;input type=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"reset"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&lt;/form&gt;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}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C83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en-US" sz="12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an SQL query to the server to select data from the database into an </a:t>
            </a:r>
            <a:r>
              <a:rPr lang="en-US" dirty="0" smtClean="0"/>
              <a:t>array</a:t>
            </a:r>
          </a:p>
          <a:p>
            <a:pPr marL="82550" indent="0">
              <a:buNone/>
            </a:pPr>
            <a:r>
              <a:rPr lang="en-GB" altLang="en-US" sz="1800" dirty="0" smtClean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$</a:t>
            </a:r>
            <a:r>
              <a:rPr lang="en-GB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r>
              <a:rPr lang="en-GB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altLang="en-US" sz="180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mysqli_query</a:t>
            </a:r>
            <a:r>
              <a:rPr lang="en-GB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alt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</a:t>
            </a:r>
            <a:r>
              <a:rPr lang="en-GB" alt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Returns </a:t>
            </a:r>
            <a:r>
              <a:rPr lang="en-US" b="1" dirty="0"/>
              <a:t>FALSE</a:t>
            </a:r>
            <a:r>
              <a:rPr lang="en-US" dirty="0"/>
              <a:t> on failure. For successful </a:t>
            </a:r>
            <a:r>
              <a:rPr lang="en-US" i="1" dirty="0"/>
              <a:t>SELECT, SHOW, DESCRIBE</a:t>
            </a:r>
            <a:r>
              <a:rPr lang="en-US" dirty="0"/>
              <a:t> or </a:t>
            </a:r>
            <a:r>
              <a:rPr lang="en-US" i="1" dirty="0"/>
              <a:t>EXPLAIN</a:t>
            </a:r>
            <a:r>
              <a:rPr lang="en-US" dirty="0"/>
              <a:t> queries </a:t>
            </a:r>
            <a:r>
              <a:rPr lang="en-US" b="1" dirty="0" err="1"/>
              <a:t>mysqli_query</a:t>
            </a:r>
            <a:r>
              <a:rPr lang="en-US" b="1" dirty="0"/>
              <a:t>()</a:t>
            </a:r>
            <a:r>
              <a:rPr lang="en-US" dirty="0"/>
              <a:t> will return a </a:t>
            </a:r>
            <a:r>
              <a:rPr lang="en-US" b="1" dirty="0" err="1"/>
              <a:t>mysqli_result</a:t>
            </a:r>
            <a:r>
              <a:rPr lang="en-US" dirty="0"/>
              <a:t> object. For other successful queries </a:t>
            </a:r>
            <a:r>
              <a:rPr lang="en-US" dirty="0" smtClean="0"/>
              <a:t>it </a:t>
            </a:r>
            <a:r>
              <a:rPr lang="en-US" dirty="0"/>
              <a:t>will return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r>
              <a:rPr lang="en-US" dirty="0" smtClean="0"/>
              <a:t>Either</a:t>
            </a:r>
            <a:r>
              <a:rPr lang="en-US" dirty="0"/>
              <a:t>, look into a row and a </a:t>
            </a:r>
            <a:r>
              <a:rPr lang="en-US" dirty="0" smtClean="0"/>
              <a:t>fieldname</a:t>
            </a:r>
          </a:p>
          <a:p>
            <a:pPr marL="82550" indent="0">
              <a:buNone/>
            </a:pPr>
            <a:r>
              <a:rPr lang="en-US" dirty="0" smtClean="0"/>
              <a:t>	</a:t>
            </a:r>
            <a:r>
              <a:rPr lang="en-US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altLang="en-US" sz="1800" dirty="0" err="1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$result-&gt;</a:t>
            </a:r>
            <a:r>
              <a:rPr lang="en-US" altLang="en-US" sz="1800" dirty="0" err="1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num_rows</a:t>
            </a:r>
            <a:r>
              <a:rPr lang="en-US" altLang="en-US" sz="1800" dirty="0" smtClean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82550" indent="0">
              <a:buNone/>
            </a:pPr>
            <a:r>
              <a:rPr 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GB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$variable</a:t>
            </a:r>
            <a:r>
              <a:rPr lang="en-GB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altLang="en-US" sz="180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mysqli_result</a:t>
            </a:r>
            <a:r>
              <a:rPr lang="en-GB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$result</a:t>
            </a:r>
            <a:r>
              <a:rPr lang="en-GB" alt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GB" altLang="en-US" sz="1800" dirty="0" err="1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alt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,"</a:t>
            </a:r>
            <a:r>
              <a:rPr lang="en-GB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fieldname</a:t>
            </a:r>
            <a:r>
              <a:rPr lang="en-GB" alt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Or, fetch rows one by </a:t>
            </a:r>
            <a:r>
              <a:rPr lang="en-US" dirty="0" smtClean="0"/>
              <a:t>one</a:t>
            </a:r>
          </a:p>
          <a:p>
            <a:pPr marL="82550" indent="0">
              <a:buNone/>
            </a:pPr>
            <a:r>
              <a:rPr lang="en-US" dirty="0" smtClean="0"/>
              <a:t>	</a:t>
            </a:r>
            <a:r>
              <a:rPr lang="en-US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altLang="en-US" sz="180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$result</a:t>
            </a:r>
            <a:r>
              <a:rPr lang="en-US" altLang="en-US" sz="18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altLang="en-US" sz="180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fetch_array</a:t>
            </a:r>
            <a:r>
              <a:rPr lang="en-US" altLang="en-US" sz="1800" dirty="0" smtClean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82550" indent="0">
              <a:buNone/>
            </a:pPr>
            <a:r>
              <a:rPr lang="en-US" altLang="en-US" sz="1800" dirty="0" smtClean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$row</a:t>
            </a:r>
            <a:r>
              <a:rPr lang="en-US" sz="1800" dirty="0" smtClean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[key]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11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0227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</a:t>
            </a:r>
            <a:r>
              <a:rPr lang="en-US" dirty="0" smtClean="0"/>
              <a:t>data: </a:t>
            </a:r>
            <a:r>
              <a:rPr lang="en-US" dirty="0" err="1" smtClean="0"/>
              <a:t>data_out.php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12</a:t>
            </a:fld>
            <a:endParaRPr lang="mn-MN"/>
          </a:p>
        </p:txBody>
      </p:sp>
      <p:sp>
        <p:nvSpPr>
          <p:cNvPr id="9" name="TextBox 8"/>
          <p:cNvSpPr txBox="1"/>
          <p:nvPr/>
        </p:nvSpPr>
        <p:spPr>
          <a:xfrm>
            <a:off x="575240" y="980728"/>
            <a:ext cx="8317240" cy="4185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&lt;head&gt;&lt;title&gt;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Getting Data out of the DB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&lt;/title&gt;&lt;/head&gt;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&lt;h1&gt;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 Database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&lt;/h1&gt;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Order the full list of students by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data_out.php?order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=date"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&lt;/a&gt;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data_out.php?order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student_id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&lt;/a&gt;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or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data_out.php?order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&lt;/a&gt;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&lt;p&gt;&lt;form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data_out.php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"POST"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 only see the list of students in group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"gr"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"1"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"3"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"4"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&lt;/select&gt;&lt;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&lt;/form&gt;&lt;/p&gt;</a:t>
            </a:r>
            <a:endParaRPr lang="en-US" sz="1400" dirty="0">
              <a:solidFill>
                <a:srgbClr val="4C831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data: </a:t>
            </a:r>
            <a:r>
              <a:rPr lang="en-US" dirty="0" err="1"/>
              <a:t>data_out.php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13</a:t>
            </a:fld>
            <a:endParaRPr lang="mn-MN"/>
          </a:p>
        </p:txBody>
      </p:sp>
      <p:sp>
        <p:nvSpPr>
          <p:cNvPr id="9" name="TextBox 8"/>
          <p:cNvSpPr txBox="1"/>
          <p:nvPr/>
        </p:nvSpPr>
        <p:spPr>
          <a:xfrm>
            <a:off x="575240" y="908720"/>
            <a:ext cx="8317240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/*get students from the DB */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mysqli_connect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"martin"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mysqli_select_db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"martin"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switch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$_GET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"order"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'date'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* FROM students ORDER BY date"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student_id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* FROM students ORDER BY 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student_id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* FROM students ORDER BY 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* FROM students"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isset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])){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* FROM students WHERE gr="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"gr"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mysqli_query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mysqli_fetch_array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"&lt;h4&gt; Name: 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"&lt;/h4&gt; \n"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"&lt;h5&gt; ID: 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student_id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 Email: 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"email"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 Group: 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"gr"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 Posted: 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"date"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"&lt;/h5&gt; \n"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mysqli_close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en-US" sz="14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 Box 4">
            <a:hlinkClick r:id="rId2"/>
          </p:cNvPr>
          <p:cNvSpPr txBox="1">
            <a:spLocks noChangeArrowheads="1"/>
          </p:cNvSpPr>
          <p:nvPr/>
        </p:nvSpPr>
        <p:spPr bwMode="auto">
          <a:xfrm>
            <a:off x="5724128" y="6337846"/>
            <a:ext cx="3024187" cy="358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063" tIns="43532" rIns="87063" bIns="43532">
            <a:spAutoFit/>
          </a:bodyPr>
          <a:lstStyle>
            <a:lvl1pPr marL="323850" indent="-32385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>
                <a:latin typeface="Arial Narrow" panose="020B0606020202030204" pitchFamily="34" charset="0"/>
              </a:rPr>
              <a:t>view the output page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queries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create a table</a:t>
            </a:r>
          </a:p>
          <a:p>
            <a:r>
              <a:rPr lang="en-US" dirty="0"/>
              <a:t>Can delete rows and columns</a:t>
            </a:r>
          </a:p>
          <a:p>
            <a:r>
              <a:rPr lang="en-US" dirty="0"/>
              <a:t>Can make updates</a:t>
            </a:r>
          </a:p>
          <a:p>
            <a:r>
              <a:rPr lang="en-US" dirty="0"/>
              <a:t>Can make queries to several tables</a:t>
            </a:r>
          </a:p>
          <a:p>
            <a:r>
              <a:rPr lang="en-US" dirty="0"/>
              <a:t>Can get connected to several </a:t>
            </a:r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Remember the connection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5318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Creating a Login </a:t>
            </a:r>
            <a:r>
              <a:rPr lang="en-US" dirty="0" smtClean="0">
                <a:effectLst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program files that will </a:t>
            </a:r>
            <a:r>
              <a:rPr lang="en-US" dirty="0" smtClean="0"/>
              <a:t>require access </a:t>
            </a:r>
            <a:r>
              <a:rPr lang="en-US" dirty="0"/>
              <a:t>to MySQL and will thus need the login and password </a:t>
            </a:r>
            <a:r>
              <a:rPr lang="en-US" dirty="0" smtClean="0"/>
              <a:t>details</a:t>
            </a:r>
          </a:p>
          <a:p>
            <a:pPr lvl="1"/>
            <a:r>
              <a:rPr lang="en-US" dirty="0"/>
              <a:t>create a </a:t>
            </a:r>
            <a:r>
              <a:rPr lang="en-US" b="1" dirty="0"/>
              <a:t>single file</a:t>
            </a:r>
            <a:r>
              <a:rPr lang="en-US" dirty="0"/>
              <a:t> to store these and then </a:t>
            </a:r>
            <a:r>
              <a:rPr lang="en-US" b="1" dirty="0"/>
              <a:t>include</a:t>
            </a:r>
            <a:r>
              <a:rPr lang="en-US" dirty="0"/>
              <a:t> that file wherever it’s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15</a:t>
            </a:fld>
            <a:endParaRPr lang="mn-MN"/>
          </a:p>
        </p:txBody>
      </p:sp>
      <p:sp>
        <p:nvSpPr>
          <p:cNvPr id="5" name="TextBox 4"/>
          <p:cNvSpPr txBox="1"/>
          <p:nvPr/>
        </p:nvSpPr>
        <p:spPr>
          <a:xfrm>
            <a:off x="1043608" y="2369157"/>
            <a:ext cx="4752528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login.php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db_hostname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'localhost'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db_database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'publications'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db_username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'username'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db_password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'password'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400" dirty="0">
              <a:solidFill>
                <a:srgbClr val="4C831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6" y="4149080"/>
            <a:ext cx="7848873" cy="1169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news.php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include_once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login.php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db_server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mysql_connect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db_hostname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db_username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db_password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db_server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"Unable to connect to MySQL: 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mysql_error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400" dirty="0">
              <a:solidFill>
                <a:srgbClr val="4C831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1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908" y="887560"/>
            <a:ext cx="8189805" cy="1317304"/>
          </a:xfrm>
        </p:spPr>
        <p:txBody>
          <a:bodyPr/>
          <a:lstStyle/>
          <a:p>
            <a:r>
              <a:rPr lang="en-US" sz="1800" dirty="0"/>
              <a:t>is a technique where malicious users can inject SQL commands into an SQL statement, via web page input.</a:t>
            </a:r>
            <a:endParaRPr lang="en-US" sz="1600" dirty="0" smtClean="0"/>
          </a:p>
          <a:p>
            <a:r>
              <a:rPr lang="en-US" sz="1800" dirty="0" smtClean="0"/>
              <a:t>For example, from </a:t>
            </a:r>
            <a:r>
              <a:rPr lang="en-US" sz="1800" dirty="0"/>
              <a:t>resetting a password ... to gaining more privileges (any database server)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16</a:t>
            </a:fld>
            <a:endParaRPr lang="mn-MN"/>
          </a:p>
        </p:txBody>
      </p:sp>
      <p:sp>
        <p:nvSpPr>
          <p:cNvPr id="5" name="TextBox 4"/>
          <p:cNvSpPr txBox="1"/>
          <p:nvPr/>
        </p:nvSpPr>
        <p:spPr>
          <a:xfrm>
            <a:off x="575240" y="2204864"/>
            <a:ext cx="831724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 err="1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 </a:t>
            </a:r>
            <a:r>
              <a:rPr lang="en-US" sz="1200" dirty="0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sz="1200" dirty="0" smtClean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dirty="0" err="1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dirty="0" smtClean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beware, no input validation!</a:t>
            </a:r>
            <a:b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$query 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 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"UPDATE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usertable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SET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 err="1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 WHERE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 err="1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';"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$result 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 </a:t>
            </a:r>
            <a:r>
              <a:rPr lang="en-US" sz="1200" dirty="0" err="1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mysqli_query</a:t>
            </a:r>
            <a:r>
              <a:rPr lang="en-US" sz="1200" dirty="0" smtClean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 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$query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200" dirty="0">
              <a:solidFill>
                <a:srgbClr val="4C831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3" y="3284984"/>
            <a:ext cx="831724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smtClean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$</a:t>
            </a:r>
            <a:r>
              <a:rPr lang="en-US" sz="1200" dirty="0" err="1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 ' or </a:t>
            </a:r>
            <a:r>
              <a:rPr lang="en-US" sz="1200" dirty="0" err="1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like '%admin%</a:t>
            </a:r>
            <a:b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$query 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 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"UPDATE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usertable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SET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='...' WHERE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='' or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like '%admin%';"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$</a:t>
            </a:r>
            <a:r>
              <a:rPr lang="en-US" sz="1200" dirty="0" err="1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 </a:t>
            </a:r>
            <a:r>
              <a:rPr lang="en-US" sz="1200" dirty="0" err="1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hehehe</a:t>
            </a:r>
            <a: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 trusted=100, admin='yes</a:t>
            </a:r>
            <a:br>
              <a:rPr lang="en-US" sz="1200" dirty="0">
                <a:solidFill>
                  <a:srgbClr val="FF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$query 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 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"UPDATE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usertable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SET 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200" dirty="0" err="1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hehehe</a:t>
            </a: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 trusted=100, admin='yes' WHERE</a:t>
            </a:r>
            <a:b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DD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...;"</a:t>
            </a:r>
            <a: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200" dirty="0">
                <a:solidFill>
                  <a:srgbClr val="007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smtClean="0">
                <a:solidFill>
                  <a:srgbClr val="0000B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200" dirty="0">
              <a:solidFill>
                <a:srgbClr val="4C831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91412" y="4869160"/>
            <a:ext cx="8189805" cy="13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/>
              <a:t>Avoidance Techniques</a:t>
            </a:r>
          </a:p>
          <a:p>
            <a:r>
              <a:rPr lang="en-US" sz="1600" dirty="0"/>
              <a:t>consider verifying </a:t>
            </a:r>
            <a:r>
              <a:rPr lang="en-US" sz="1600" dirty="0" smtClean="0"/>
              <a:t>data </a:t>
            </a:r>
          </a:p>
          <a:p>
            <a:pPr lvl="1"/>
            <a:r>
              <a:rPr lang="en-US" sz="12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settype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($offset, 'integer</a:t>
            </a:r>
            <a:r>
              <a:rPr lang="en-US" sz="1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');</a:t>
            </a:r>
          </a:p>
          <a:p>
            <a:pPr lvl="1"/>
            <a:r>
              <a:rPr lang="en-US" sz="12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sprintf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("SELECT id, name FROM products ORDER BY name LIMIT 20 OFFSET %d</a:t>
            </a:r>
            <a:r>
              <a:rPr lang="en-US" sz="1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;", $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offset</a:t>
            </a:r>
            <a:r>
              <a:rPr lang="en-US" sz="1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600" dirty="0"/>
              <a:t>string escape function</a:t>
            </a:r>
            <a:endParaRPr lang="en-US" sz="1100" dirty="0" smtClean="0"/>
          </a:p>
          <a:p>
            <a:pPr lvl="1"/>
            <a:r>
              <a:rPr lang="en-US" sz="12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mysql_real_escape_string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()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 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sqlite_escape_string</a:t>
            </a:r>
            <a:r>
              <a:rPr lang="en-US" sz="1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()</a:t>
            </a:r>
            <a:r>
              <a:rPr lang="en-US" sz="1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etc.</a:t>
            </a:r>
            <a:endParaRPr lang="en-US" sz="9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5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17</a:t>
            </a:fld>
            <a:endParaRPr lang="mn-MN"/>
          </a:p>
        </p:txBody>
      </p:sp>
      <p:sp>
        <p:nvSpPr>
          <p:cNvPr id="8" name="TextBox 7"/>
          <p:cNvSpPr txBox="1"/>
          <p:nvPr/>
        </p:nvSpPr>
        <p:spPr>
          <a:xfrm>
            <a:off x="3635896" y="2996952"/>
            <a:ext cx="192232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Any questions?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9501" y="3573016"/>
            <a:ext cx="635110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tag is used to cause PHP to start interpreting program code? And what is </a:t>
            </a:r>
            <a:r>
              <a:rPr lang="en-US" dirty="0" smtClean="0"/>
              <a:t>the short </a:t>
            </a:r>
            <a:r>
              <a:rPr lang="en-US" dirty="0"/>
              <a:t>form of the </a:t>
            </a:r>
            <a:r>
              <a:rPr lang="en-US" dirty="0" smtClean="0"/>
              <a:t>tag?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two types of comment </a:t>
            </a:r>
            <a:r>
              <a:rPr lang="en-US" dirty="0" smtClean="0"/>
              <a:t>tags?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character must be placed at the end of every PHP </a:t>
            </a:r>
            <a:r>
              <a:rPr lang="en-US" dirty="0" smtClean="0"/>
              <a:t>statement?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symbol is used to preface all PHP </a:t>
            </a:r>
            <a:r>
              <a:rPr lang="en-US" dirty="0" smtClean="0"/>
              <a:t>variables?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can a variable </a:t>
            </a:r>
            <a:r>
              <a:rPr lang="en-US" dirty="0" smtClean="0"/>
              <a:t>store?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difference between $variable = 1 and $variable == </a:t>
            </a:r>
            <a:r>
              <a:rPr lang="en-US" dirty="0" smtClean="0"/>
              <a:t>1?</a:t>
            </a:r>
            <a:endParaRPr lang="en-US" dirty="0"/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Why </a:t>
            </a:r>
            <a:r>
              <a:rPr lang="en-US" dirty="0"/>
              <a:t>do you suppose an underscore is allowed in variable names (e.g.,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current_user</a:t>
            </a:r>
            <a:r>
              <a:rPr lang="en-US" dirty="0"/>
              <a:t>) whereas hyphens are not (e.g., $current-user</a:t>
            </a:r>
            <a:r>
              <a:rPr lang="en-US" dirty="0" smtClean="0"/>
              <a:t>)?</a:t>
            </a:r>
            <a:endParaRPr lang="en-US" dirty="0"/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variable names case-sensitive?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13D49-DFBD-4482-9D0E-FA964C2E8A6F}" type="slidenum">
              <a:rPr lang="mn-MN" smtClean="0"/>
              <a:pPr>
                <a:defRPr/>
              </a:pPr>
              <a:t>18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957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pPr lvl="1"/>
            <a:r>
              <a:rPr lang="en-US" dirty="0"/>
              <a:t>SQL recap</a:t>
            </a:r>
          </a:p>
          <a:p>
            <a:r>
              <a:rPr lang="en-US" dirty="0"/>
              <a:t>Database connection pool</a:t>
            </a:r>
          </a:p>
          <a:p>
            <a:r>
              <a:rPr lang="en-US" dirty="0"/>
              <a:t>PHP Access to a database</a:t>
            </a:r>
          </a:p>
          <a:p>
            <a:r>
              <a:rPr lang="en-US" dirty="0"/>
              <a:t>Insert, retrieve data</a:t>
            </a:r>
          </a:p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24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5"/>
            <a:ext cx="8429684" cy="5448079"/>
          </a:xfrm>
        </p:spPr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 is a ANSI (American National Standards Institute) standard computer language </a:t>
            </a:r>
            <a:r>
              <a:rPr lang="en-US" dirty="0" smtClean="0"/>
              <a:t>for </a:t>
            </a:r>
            <a:r>
              <a:rPr lang="en-US" dirty="0"/>
              <a:t>accessing and manipulating databases.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a database</a:t>
            </a:r>
          </a:p>
          <a:p>
            <a:pPr lvl="1"/>
            <a:r>
              <a:rPr lang="en-US" dirty="0"/>
              <a:t>execute queries, and retrieve data</a:t>
            </a:r>
          </a:p>
          <a:p>
            <a:pPr lvl="1"/>
            <a:r>
              <a:rPr lang="en-US" dirty="0"/>
              <a:t>insert, delete and update records</a:t>
            </a:r>
          </a:p>
          <a:p>
            <a:r>
              <a:rPr lang="en-US" dirty="0"/>
              <a:t>SQL works with database programs like </a:t>
            </a:r>
            <a:r>
              <a:rPr lang="en-US" dirty="0" smtClean="0"/>
              <a:t>MySQL, </a:t>
            </a:r>
            <a:r>
              <a:rPr lang="en-US" dirty="0"/>
              <a:t>MS SQL Server, Oracle, </a:t>
            </a:r>
            <a:r>
              <a:rPr lang="en-US" dirty="0" smtClean="0"/>
              <a:t>PostgreSQL, 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DDL</a:t>
            </a:r>
            <a:r>
              <a:rPr lang="en-US" dirty="0" smtClean="0"/>
              <a:t> – Data Definition Language (CREATE TABEL, DROP VIEW…)</a:t>
            </a:r>
          </a:p>
          <a:p>
            <a:r>
              <a:rPr lang="en-US" b="1" dirty="0" smtClean="0"/>
              <a:t>DML</a:t>
            </a:r>
            <a:r>
              <a:rPr lang="en-US" dirty="0" smtClean="0"/>
              <a:t> – Data Manipulation Language (SELECT,INSERT,UPDATE,DELETE)</a:t>
            </a:r>
          </a:p>
          <a:p>
            <a:r>
              <a:rPr lang="en-US" dirty="0" smtClean="0"/>
              <a:t>Relational database</a:t>
            </a:r>
          </a:p>
          <a:p>
            <a:pPr lvl="1"/>
            <a:r>
              <a:rPr lang="en-US" dirty="0" smtClean="0"/>
              <a:t>contains one or more tables, each table contain records</a:t>
            </a:r>
          </a:p>
          <a:p>
            <a:r>
              <a:rPr lang="en-US" dirty="0" smtClean="0"/>
              <a:t>RDBMS (Relational Database Management System)</a:t>
            </a:r>
          </a:p>
          <a:p>
            <a:pPr lvl="1"/>
            <a:r>
              <a:rPr lang="en-US" dirty="0" smtClean="0"/>
              <a:t>Standalone. e.g., </a:t>
            </a:r>
            <a:r>
              <a:rPr lang="en-US" dirty="0" err="1" smtClean="0"/>
              <a:t>MySQLi</a:t>
            </a:r>
            <a:r>
              <a:rPr lang="en-US" dirty="0" smtClean="0"/>
              <a:t>, MS Access etc.</a:t>
            </a:r>
          </a:p>
          <a:p>
            <a:pPr lvl="1"/>
            <a:r>
              <a:rPr lang="en-US" dirty="0" smtClean="0"/>
              <a:t>Server: e.g., MySQL, Oracle etc.</a:t>
            </a:r>
          </a:p>
          <a:p>
            <a:pPr lvl="2"/>
            <a:r>
              <a:rPr lang="en-US" dirty="0" smtClean="0"/>
              <a:t>requires credentials: </a:t>
            </a:r>
            <a:r>
              <a:rPr lang="en-US" b="1" dirty="0" smtClean="0"/>
              <a:t>domain</a:t>
            </a:r>
            <a:r>
              <a:rPr lang="en-US" dirty="0" smtClean="0"/>
              <a:t>, </a:t>
            </a:r>
            <a:r>
              <a:rPr lang="en-US" b="1" dirty="0" smtClean="0"/>
              <a:t>username</a:t>
            </a:r>
            <a:r>
              <a:rPr lang="en-US" dirty="0" smtClean="0"/>
              <a:t>, </a:t>
            </a:r>
            <a:r>
              <a:rPr lang="en-US" b="1" dirty="0" smtClean="0"/>
              <a:t>password</a:t>
            </a:r>
            <a:r>
              <a:rPr lang="en-US" dirty="0" smtClean="0"/>
              <a:t>, </a:t>
            </a:r>
            <a:r>
              <a:rPr lang="en-US" b="1" dirty="0" smtClean="0"/>
              <a:t>database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7947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</a:t>
            </a:r>
            <a:r>
              <a:rPr lang="en-US" dirty="0" smtClean="0"/>
              <a:t>ways:</a:t>
            </a:r>
          </a:p>
          <a:p>
            <a:pPr lvl="1"/>
            <a:r>
              <a:rPr lang="en-US" dirty="0"/>
              <a:t>using a </a:t>
            </a:r>
            <a:r>
              <a:rPr lang="en-US" dirty="0" smtClean="0"/>
              <a:t>command line</a:t>
            </a:r>
          </a:p>
          <a:p>
            <a:pPr lvl="1"/>
            <a:r>
              <a:rPr lang="en-US" dirty="0"/>
              <a:t>via </a:t>
            </a:r>
            <a:r>
              <a:rPr lang="en-US" dirty="0" smtClean="0"/>
              <a:t>an interface </a:t>
            </a:r>
            <a:r>
              <a:rPr lang="en-US" dirty="0"/>
              <a:t>such as </a:t>
            </a:r>
            <a:r>
              <a:rPr lang="en-US" dirty="0" smtClean="0"/>
              <a:t>web based </a:t>
            </a:r>
            <a:r>
              <a:rPr lang="en-US" b="1" dirty="0" err="1" smtClean="0"/>
              <a:t>phpMyAdmin</a:t>
            </a:r>
            <a:r>
              <a:rPr lang="en-US" dirty="0" smtClean="0"/>
              <a:t> and GUI MySQL Workbench etc.</a:t>
            </a:r>
            <a:endParaRPr lang="en-US" dirty="0"/>
          </a:p>
          <a:p>
            <a:pPr lvl="1"/>
            <a:r>
              <a:rPr lang="en-US" dirty="0"/>
              <a:t>through a programming </a:t>
            </a:r>
            <a:r>
              <a:rPr lang="en-US" dirty="0" smtClean="0"/>
              <a:t>language like 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4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35" y="2422218"/>
            <a:ext cx="7812360" cy="42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smtClean="0"/>
              <a:t>MySQL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43204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5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1628800"/>
            <a:ext cx="5872735" cy="3562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56003"/>
            <a:ext cx="3479232" cy="58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6</a:t>
            </a:fld>
            <a:endParaRPr lang="mn-MN"/>
          </a:p>
        </p:txBody>
      </p:sp>
      <p:pic>
        <p:nvPicPr>
          <p:cNvPr id="1028" name="Picture 4" descr="https://ejbvn.files.wordpress.com/2008/11/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3" y="2204864"/>
            <a:ext cx="4752528" cy="348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1473" y="1052735"/>
            <a:ext cx="8429684" cy="1080121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connection pool</a:t>
            </a:r>
            <a:r>
              <a:rPr lang="en-US" dirty="0"/>
              <a:t> is a </a:t>
            </a:r>
            <a:r>
              <a:rPr lang="en-US" dirty="0">
                <a:hlinkClick r:id="rId3" tooltip="Database cache"/>
              </a:rPr>
              <a:t>cache</a:t>
            </a:r>
            <a:r>
              <a:rPr lang="en-US" dirty="0"/>
              <a:t> of </a:t>
            </a:r>
            <a:r>
              <a:rPr lang="en-US" dirty="0">
                <a:hlinkClick r:id="rId4" tooltip="Database connection"/>
              </a:rPr>
              <a:t>database connections</a:t>
            </a:r>
            <a:r>
              <a:rPr lang="en-US" dirty="0"/>
              <a:t> maintained so that the connections can be reused when future requests to the database are required.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409201" y="1985115"/>
          <a:ext cx="3565061" cy="2331720"/>
        </p:xfrm>
        <a:graphic>
          <a:graphicData uri="http://schemas.openxmlformats.org/drawingml/2006/table">
            <a:tbl>
              <a:tblPr/>
              <a:tblGrid>
                <a:gridCol w="1110429">
                  <a:extLst>
                    <a:ext uri="{9D8B030D-6E8A-4147-A177-3AD203B41FA5}">
                      <a16:colId xmlns:a16="http://schemas.microsoft.com/office/drawing/2014/main" val="516469203"/>
                    </a:ext>
                  </a:extLst>
                </a:gridCol>
                <a:gridCol w="1110429">
                  <a:extLst>
                    <a:ext uri="{9D8B030D-6E8A-4147-A177-3AD203B41FA5}">
                      <a16:colId xmlns:a16="http://schemas.microsoft.com/office/drawing/2014/main" val="3214701850"/>
                    </a:ext>
                  </a:extLst>
                </a:gridCol>
                <a:gridCol w="1344203">
                  <a:extLst>
                    <a:ext uri="{9D8B030D-6E8A-4147-A177-3AD203B41FA5}">
                      <a16:colId xmlns:a16="http://schemas.microsoft.com/office/drawing/2014/main" val="159238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Command-Line Format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--</a:t>
                      </a:r>
                      <a:r>
                        <a:rPr lang="en-US" sz="1050" dirty="0" err="1">
                          <a:effectLst/>
                        </a:rPr>
                        <a:t>max_connections</a:t>
                      </a:r>
                      <a:r>
                        <a:rPr lang="en-US" sz="1050" dirty="0">
                          <a:effectLst/>
                        </a:rPr>
                        <a:t>=#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939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base"/>
                      <a:r>
                        <a:rPr lang="en-US" sz="1050" b="1" i="0" dirty="0">
                          <a:solidFill>
                            <a:srgbClr val="444444"/>
                          </a:solidFill>
                          <a:effectLst/>
                        </a:rPr>
                        <a:t>System Variable</a:t>
                      </a:r>
                      <a:endParaRPr lang="en-US" sz="1050" dirty="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Name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u="none" strike="noStrike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max_connections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8155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Variable Scope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Global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7476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Dynamic Variable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Yes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80554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Permitted Values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Type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integer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459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Default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151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709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Min Value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195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i="0">
                          <a:solidFill>
                            <a:srgbClr val="444444"/>
                          </a:solidFill>
                          <a:effectLst/>
                        </a:rPr>
                        <a:t>Max Value</a:t>
                      </a:r>
                      <a:endParaRPr lang="en-US" sz="105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100000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49524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411975" y="4509120"/>
            <a:ext cx="354101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dirty="0" smtClean="0"/>
              <a:t>In MySQL 5.5 </a:t>
            </a:r>
          </a:p>
          <a:p>
            <a:pPr marL="82550" indent="0">
              <a:buNone/>
            </a:pP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SET GLOBAL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max_connections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5000;</a:t>
            </a:r>
          </a:p>
          <a:p>
            <a:pPr marL="82550" indent="0">
              <a:buNone/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 OK, 0 rows affected (0.00 sec)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6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Querying a MySQL Database with </a:t>
            </a:r>
            <a:r>
              <a:rPr lang="en-US" dirty="0" smtClean="0">
                <a:effectLst/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using MySQL with PHP is:</a:t>
            </a:r>
            <a:br>
              <a:rPr lang="en-US" dirty="0"/>
            </a:br>
            <a:r>
              <a:rPr lang="en-US" dirty="0"/>
              <a:t>1. Connect to MySQL.</a:t>
            </a:r>
            <a:br>
              <a:rPr lang="en-US" dirty="0"/>
            </a:br>
            <a:r>
              <a:rPr lang="en-US" dirty="0"/>
              <a:t>2. Select the database to use.</a:t>
            </a:r>
            <a:br>
              <a:rPr lang="en-US" dirty="0"/>
            </a:br>
            <a:r>
              <a:rPr lang="en-US" dirty="0"/>
              <a:t>3. Build a query string.</a:t>
            </a:r>
            <a:br>
              <a:rPr lang="en-US" dirty="0"/>
            </a:br>
            <a:r>
              <a:rPr lang="en-US" dirty="0"/>
              <a:t>4. Perform the query.</a:t>
            </a:r>
            <a:br>
              <a:rPr lang="en-US" dirty="0"/>
            </a:br>
            <a:r>
              <a:rPr lang="en-US" dirty="0"/>
              <a:t>5. Retrieve the results and output them to a web page.</a:t>
            </a:r>
            <a:br>
              <a:rPr lang="en-US" dirty="0"/>
            </a:br>
            <a:r>
              <a:rPr lang="en-US" dirty="0"/>
              <a:t>6. Repeat Steps 3 to 5 until all desired data has been retrieved.</a:t>
            </a:r>
            <a:br>
              <a:rPr lang="en-US" dirty="0"/>
            </a:br>
            <a:r>
              <a:rPr lang="en-US" dirty="0"/>
              <a:t>7. Disconnect from MySQL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7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424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Access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5"/>
            <a:ext cx="8429684" cy="5448080"/>
          </a:xfrm>
        </p:spPr>
        <p:txBody>
          <a:bodyPr/>
          <a:lstStyle/>
          <a:p>
            <a:pPr marL="539750" indent="-457200">
              <a:buClrTx/>
              <a:buSzPct val="90000"/>
              <a:buFont typeface="+mj-lt"/>
              <a:buAutoNum type="arabicPeriod"/>
            </a:pPr>
            <a:r>
              <a:rPr lang="en-US" dirty="0" smtClean="0"/>
              <a:t>Connect to the database server and login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800" dirty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800" dirty="0" err="1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US" sz="1800" dirty="0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800" dirty="0" err="1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mysqli_connect</a:t>
            </a:r>
            <a:r>
              <a:rPr lang="en-US" sz="1800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"host</a:t>
            </a:r>
            <a:r>
              <a:rPr lang="en-US" sz="1800" dirty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800" dirty="0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username</a:t>
            </a:r>
            <a:r>
              <a:rPr lang="en-US" sz="1800" dirty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800" dirty="0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password"</a:t>
            </a:r>
            <a:r>
              <a:rPr lang="en-US" sz="1800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i="1" dirty="0"/>
              <a:t>returns a </a:t>
            </a:r>
            <a:r>
              <a:rPr lang="en-US" b="1" i="1" dirty="0"/>
              <a:t>database </a:t>
            </a:r>
            <a:r>
              <a:rPr lang="en-US" b="1" i="1" dirty="0" smtClean="0"/>
              <a:t>handle </a:t>
            </a:r>
            <a:r>
              <a:rPr lang="en-US" i="1" dirty="0" smtClean="0"/>
              <a:t>— a </a:t>
            </a:r>
            <a:r>
              <a:rPr lang="en-US" i="1" dirty="0"/>
              <a:t>representation </a:t>
            </a:r>
            <a:r>
              <a:rPr lang="en-US" i="1" dirty="0" smtClean="0"/>
              <a:t>of PHP’s </a:t>
            </a:r>
            <a:r>
              <a:rPr lang="en-US" i="1" dirty="0"/>
              <a:t>connection to the </a:t>
            </a:r>
            <a:r>
              <a:rPr lang="en-US" i="1" dirty="0" smtClean="0"/>
              <a:t>database.</a:t>
            </a:r>
            <a:endParaRPr lang="en-US" i="1" dirty="0" smtClean="0">
              <a:solidFill>
                <a:srgbClr val="1DB2E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39750" indent="-457200">
              <a:buClrTx/>
              <a:buFont typeface="+mj-lt"/>
              <a:buAutoNum type="arabicPeriod"/>
            </a:pPr>
            <a:r>
              <a:rPr lang="en-US" dirty="0" smtClean="0"/>
              <a:t>Choose the database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800" dirty="0" err="1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mysqli_select_db</a:t>
            </a:r>
            <a:r>
              <a:rPr lang="en-US" sz="1800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800" dirty="0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database_name",$</a:t>
            </a:r>
            <a:r>
              <a:rPr lang="en-US" sz="1800" dirty="0" err="1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US" sz="1800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i="1" dirty="0"/>
              <a:t>to select and </a:t>
            </a:r>
            <a:r>
              <a:rPr lang="en-US" i="1" dirty="0" smtClean="0"/>
              <a:t>open the </a:t>
            </a:r>
            <a:r>
              <a:rPr lang="en-US" i="1" dirty="0"/>
              <a:t>database to be </a:t>
            </a:r>
            <a:r>
              <a:rPr lang="en-US" i="1" dirty="0" smtClean="0"/>
              <a:t>queried</a:t>
            </a:r>
            <a:endParaRPr lang="en-US" i="1" dirty="0" smtClean="0">
              <a:solidFill>
                <a:srgbClr val="1DB2E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39750" indent="-457200">
              <a:buClrTx/>
              <a:buFont typeface="+mj-lt"/>
              <a:buAutoNum type="arabicPeriod"/>
            </a:pPr>
            <a:r>
              <a:rPr lang="en-US" dirty="0" smtClean="0"/>
              <a:t>Send queries to the server to add, delete, modify and retrieve data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800" dirty="0" err="1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mysqli_query</a:t>
            </a:r>
            <a:r>
              <a:rPr lang="en-US" sz="1800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800" dirty="0" smtClean="0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query" ,$</a:t>
            </a:r>
            <a:r>
              <a:rPr lang="en-US" sz="1800" dirty="0" err="1">
                <a:solidFill>
                  <a:srgbClr val="B30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US" sz="1800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i="1" dirty="0"/>
              <a:t>specifying the query </a:t>
            </a:r>
            <a:r>
              <a:rPr lang="en-US" i="1" dirty="0" smtClean="0"/>
              <a:t>string and </a:t>
            </a:r>
            <a:r>
              <a:rPr lang="en-US" i="1" dirty="0"/>
              <a:t>the database to </a:t>
            </a:r>
            <a:r>
              <a:rPr lang="en-US" i="1" dirty="0" smtClean="0"/>
              <a:t>query</a:t>
            </a:r>
            <a:endParaRPr lang="en-US" i="1" dirty="0" smtClean="0">
              <a:solidFill>
                <a:srgbClr val="1DB2E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39750" indent="-457200">
              <a:buClrTx/>
              <a:buFont typeface="+mj-lt"/>
              <a:buAutoNum type="arabicPeriod"/>
            </a:pPr>
            <a:r>
              <a:rPr lang="en-US" dirty="0" smtClean="0"/>
              <a:t>Close the connection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800" dirty="0" err="1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mysqli_close</a:t>
            </a:r>
            <a:r>
              <a:rPr lang="en-US" sz="1800" dirty="0" smtClean="0">
                <a:solidFill>
                  <a:srgbClr val="1DB2E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8</a:t>
            </a:fld>
            <a:endParaRPr lang="mn-MN"/>
          </a:p>
        </p:txBody>
      </p:sp>
      <p:sp>
        <p:nvSpPr>
          <p:cNvPr id="7" name="TextBox 6"/>
          <p:cNvSpPr txBox="1"/>
          <p:nvPr/>
        </p:nvSpPr>
        <p:spPr>
          <a:xfrm>
            <a:off x="645063" y="6302754"/>
            <a:ext cx="789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NOTE: </a:t>
            </a:r>
            <a:r>
              <a:rPr lang="en-US" sz="1600" dirty="0" err="1" smtClean="0"/>
              <a:t>mysql_query</a:t>
            </a:r>
            <a:r>
              <a:rPr lang="en-US" sz="1600" dirty="0"/>
              <a:t> was deprecated in PHP 5.5.0, and it was removed in PHP 7.0.0.</a:t>
            </a:r>
          </a:p>
        </p:txBody>
      </p:sp>
    </p:spTree>
    <p:extLst>
      <p:ext uri="{BB962C8B-B14F-4D97-AF65-F5344CB8AC3E}">
        <p14:creationId xmlns:p14="http://schemas.microsoft.com/office/powerpoint/2010/main" val="12788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9</a:t>
            </a:fld>
            <a:endParaRPr lang="mn-MN"/>
          </a:p>
        </p:txBody>
      </p:sp>
      <p:sp>
        <p:nvSpPr>
          <p:cNvPr id="9" name="TextBox 8"/>
          <p:cNvSpPr txBox="1"/>
          <p:nvPr/>
        </p:nvSpPr>
        <p:spPr>
          <a:xfrm>
            <a:off x="575240" y="980728"/>
            <a:ext cx="8317240" cy="50475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</a:t>
            </a:r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title&gt;Putting Data in the DB&lt;/title</a:t>
            </a:r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&gt;&lt;/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body&gt;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/*insert students into DB*/</a:t>
            </a:r>
          </a:p>
          <a:p>
            <a:r>
              <a:rPr lang="en-US" sz="1400" dirty="0">
                <a:solidFill>
                  <a:srgbClr val="0000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</a:t>
            </a:r>
            <a:r>
              <a:rPr lang="en-US" sz="1400" dirty="0" err="1">
                <a:solidFill>
                  <a:srgbClr val="00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isset</a:t>
            </a:r>
            <a:r>
              <a:rPr lang="en-US" sz="1400" dirty="0">
                <a:solidFill>
                  <a:srgbClr val="00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$_POST[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"submit"]))  </a:t>
            </a:r>
            <a:r>
              <a:rPr lang="en-US" sz="1400" dirty="0" smtClean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mysqli_connect</a:t>
            </a:r>
            <a:r>
              <a:rPr lang="en-US" sz="1400" dirty="0">
                <a:solidFill>
                  <a:srgbClr val="00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"martin");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mysqli_select_db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"martin</a:t>
            </a:r>
            <a:r>
              <a:rPr lang="en-US" sz="1400" dirty="0" smtClean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");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$date=</a:t>
            </a:r>
            <a:r>
              <a:rPr lang="en-US" sz="1400" dirty="0">
                <a:solidFill>
                  <a:srgbClr val="00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date(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"Y-m-d</a:t>
            </a:r>
            <a:r>
              <a:rPr lang="en-US" sz="1400" dirty="0" smtClean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");</a:t>
            </a:r>
            <a:r>
              <a:rPr lang="en-US" sz="1400" i="1" dirty="0" smtClean="0">
                <a:solidFill>
                  <a:srgbClr val="AA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/*Get 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current date in the right SQL format  </a:t>
            </a:r>
            <a:r>
              <a:rPr lang="en-US" sz="1400" i="1" dirty="0" smtClean="0">
                <a:solidFill>
                  <a:srgbClr val="AA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"INSERT INTO </a:t>
            </a:r>
            <a:r>
              <a:rPr lang="en-US" sz="1400" dirty="0" smtClean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students 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VALUES(NULL,'" .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$_POST[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 . "','" .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$_POST[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 . "'," .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$_POST[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student_id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 . ",'" .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$_POST[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"email"] . "','" .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$date . 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"'," . 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$_POST[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"gr"] . </a:t>
            </a:r>
            <a:r>
              <a:rPr lang="en-US" sz="1400" dirty="0" smtClean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")"; 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 construct the query  */</a:t>
            </a:r>
          </a:p>
          <a:p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mysqli_query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dirty="0" err="1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AA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mysqli_close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4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0000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"&lt;h3&gt;Thank you. The data has been entered.&lt;/h3&gt; \n";</a:t>
            </a:r>
          </a:p>
          <a:p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0000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'&lt;p&gt;&lt;a 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data_in.php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"&gt;Back to registration&lt;/a&gt;&lt;/p&gt;' . "\n";</a:t>
            </a:r>
          </a:p>
          <a:p>
            <a:r>
              <a:rPr lang="en-US" sz="1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0000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'&lt;p&gt;&lt;a 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400" dirty="0" err="1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data_out.php</a:t>
            </a:r>
            <a:r>
              <a:rPr lang="en-US" sz="1400" dirty="0">
                <a:solidFill>
                  <a:srgbClr val="AA55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"&gt;View the student lists&lt;/a&gt;&lt;/p&gt;' ."\n";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}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0000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  {</a:t>
            </a:r>
          </a:p>
          <a:p>
            <a:r>
              <a:rPr lang="en-US" sz="1400" dirty="0" smtClean="0">
                <a:solidFill>
                  <a:srgbClr val="4C83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</a:p>
          <a:p>
            <a:endParaRPr lang="en-US" sz="1400" dirty="0">
              <a:solidFill>
                <a:srgbClr val="4C831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Custom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31967</TotalTime>
  <Words>1377</Words>
  <Application>Microsoft Office PowerPoint</Application>
  <PresentationFormat>On-screen Show (4:3)</PresentationFormat>
  <Paragraphs>234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Narrow</vt:lpstr>
      <vt:lpstr>Calibri</vt:lpstr>
      <vt:lpstr>Corbel</vt:lpstr>
      <vt:lpstr>Courier New</vt:lpstr>
      <vt:lpstr>Droid Sans</vt:lpstr>
      <vt:lpstr>Menlo</vt:lpstr>
      <vt:lpstr>Roboto</vt:lpstr>
      <vt:lpstr>Segoe UI (Headings)</vt:lpstr>
      <vt:lpstr>Segoe UI Semibold</vt:lpstr>
      <vt:lpstr>Verdana</vt:lpstr>
      <vt:lpstr>Wingdings</vt:lpstr>
      <vt:lpstr>Wingdings 2</vt:lpstr>
      <vt:lpstr>Solstice</vt:lpstr>
      <vt:lpstr>PowerPoint Presentation</vt:lpstr>
      <vt:lpstr>Objectives</vt:lpstr>
      <vt:lpstr>Recap SQL</vt:lpstr>
      <vt:lpstr>Accessing MySQL</vt:lpstr>
      <vt:lpstr>Accessing MySQL [2]</vt:lpstr>
      <vt:lpstr>Database connection</vt:lpstr>
      <vt:lpstr>Querying a MySQL Database with PHP</vt:lpstr>
      <vt:lpstr>PHP Access to a Database</vt:lpstr>
      <vt:lpstr>Insert data</vt:lpstr>
      <vt:lpstr>Insert data [2]</vt:lpstr>
      <vt:lpstr>Retrieve data</vt:lpstr>
      <vt:lpstr>Retrieve data: data_out.php</vt:lpstr>
      <vt:lpstr>Retrieve data: data_out.php</vt:lpstr>
      <vt:lpstr>More queries with PHP</vt:lpstr>
      <vt:lpstr>Creating a Login File</vt:lpstr>
      <vt:lpstr>SQL Injection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Amaraa</dc:creator>
  <cp:lastModifiedBy>Amarsanaa Ganbold</cp:lastModifiedBy>
  <cp:revision>1689</cp:revision>
  <cp:lastPrinted>2013-11-14T14:42:21Z</cp:lastPrinted>
  <dcterms:created xsi:type="dcterms:W3CDTF">2009-10-12T07:06:06Z</dcterms:created>
  <dcterms:modified xsi:type="dcterms:W3CDTF">2017-02-17T07:53:35Z</dcterms:modified>
</cp:coreProperties>
</file>